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31"/>
  </p:notesMasterIdLst>
  <p:sldIdLst>
    <p:sldId id="261" r:id="rId3"/>
    <p:sldId id="276" r:id="rId4"/>
    <p:sldId id="306" r:id="rId5"/>
    <p:sldId id="286" r:id="rId6"/>
    <p:sldId id="259" r:id="rId7"/>
    <p:sldId id="287" r:id="rId8"/>
    <p:sldId id="291" r:id="rId9"/>
    <p:sldId id="298" r:id="rId10"/>
    <p:sldId id="292" r:id="rId11"/>
    <p:sldId id="294" r:id="rId12"/>
    <p:sldId id="304" r:id="rId13"/>
    <p:sldId id="311" r:id="rId14"/>
    <p:sldId id="323" r:id="rId15"/>
    <p:sldId id="263" r:id="rId16"/>
    <p:sldId id="271" r:id="rId17"/>
    <p:sldId id="262" r:id="rId18"/>
    <p:sldId id="307" r:id="rId19"/>
    <p:sldId id="293" r:id="rId20"/>
    <p:sldId id="295" r:id="rId21"/>
    <p:sldId id="299" r:id="rId22"/>
    <p:sldId id="300" r:id="rId23"/>
    <p:sldId id="310" r:id="rId24"/>
    <p:sldId id="303" r:id="rId25"/>
    <p:sldId id="296" r:id="rId26"/>
    <p:sldId id="297" r:id="rId27"/>
    <p:sldId id="275" r:id="rId28"/>
    <p:sldId id="289" r:id="rId29"/>
    <p:sldId id="313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>
      <p:cViewPr varScale="1">
        <p:scale>
          <a:sx n="122" d="100"/>
          <a:sy n="122" d="100"/>
        </p:scale>
        <p:origin x="132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231F9-EB3B-4149-A99C-82FFDEA0333B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9CBD8-E8AD-4EB4-90F2-C779F04615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4369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9CBD8-E8AD-4EB4-90F2-C779F04615B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612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Quick</a:t>
            </a:r>
            <a:r>
              <a:rPr lang="fr-FR" baseline="0" dirty="0"/>
              <a:t> </a:t>
            </a:r>
            <a:r>
              <a:rPr lang="fr-FR" baseline="0" dirty="0" err="1"/>
              <a:t>reminder</a:t>
            </a:r>
            <a:r>
              <a:rPr lang="fr-FR" baseline="0" dirty="0"/>
              <a:t> of the basis of a Germanium detector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9CBD8-E8AD-4EB4-90F2-C779F04615B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4419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9CBD8-E8AD-4EB4-90F2-C779F04615B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768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1752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35696" y="2132856"/>
            <a:ext cx="6622504" cy="1467594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D4CB-F7EE-495F-91FA-A48AA6574A64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Picture 2" descr="Résultat de recherche d'images pour &quot;lsm logo&quot;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1584176" cy="1067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ésultat de recherche d'images pour &quot;cnrs&quot;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487299" cy="487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C:\Users\Charlotte_2\AppData\Local\Microsoft\Windows\INetCache\Content.Word\logo-uga-vo-cmjn_petit.jpg"/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96685"/>
            <a:ext cx="720080" cy="475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6484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D4CB-F7EE-495F-91FA-A48AA6574A64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512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D4CB-F7EE-495F-91FA-A48AA6574A64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5806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D4CB-F7EE-495F-91FA-A48AA6574A64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265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446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140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5388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6591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8087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6531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07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809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2020"/>
            <a:ext cx="8363272" cy="504056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88224" y="6381328"/>
            <a:ext cx="2133600" cy="365125"/>
          </a:xfrm>
        </p:spPr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Picture 2" descr="Résultat de recherche d'images pour &quot;lsm logo&quot;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" y="6154677"/>
            <a:ext cx="1043492" cy="70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 userDrawn="1"/>
        </p:nvSpPr>
        <p:spPr>
          <a:xfrm>
            <a:off x="1057786" y="6453336"/>
            <a:ext cx="2133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rgbClr val="92D050"/>
                </a:solidFill>
                <a:latin typeface="Blackadder ITC" panose="04020505051007020D02" pitchFamily="82" charset="0"/>
                <a:ea typeface="+mn-ea"/>
                <a:cs typeface="+mn-cs"/>
              </a:rPr>
              <a:t>Guillaume Warot</a:t>
            </a:r>
          </a:p>
        </p:txBody>
      </p:sp>
    </p:spTree>
    <p:extLst>
      <p:ext uri="{BB962C8B-B14F-4D97-AF65-F5344CB8AC3E}">
        <p14:creationId xmlns:p14="http://schemas.microsoft.com/office/powerpoint/2010/main" val="3055472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937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747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110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24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809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2020"/>
            <a:ext cx="8363272" cy="504056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10194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19872" y="6381328"/>
            <a:ext cx="28956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88224" y="6381328"/>
            <a:ext cx="2133600" cy="365125"/>
          </a:xfrm>
        </p:spPr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Picture 2" descr="Résultat de recherche d'images pour &quot;lsm logo&quot;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" y="6154677"/>
            <a:ext cx="1043492" cy="70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 userDrawn="1"/>
        </p:nvSpPr>
        <p:spPr>
          <a:xfrm>
            <a:off x="1057786" y="6453336"/>
            <a:ext cx="2133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Blackadder ITC" panose="04020505051007020D02" pitchFamily="82" charset="0"/>
                <a:ea typeface="+mn-ea"/>
                <a:cs typeface="+mn-cs"/>
              </a:rPr>
              <a:t>Guillaume Warot</a:t>
            </a:r>
          </a:p>
        </p:txBody>
      </p:sp>
    </p:spTree>
    <p:extLst>
      <p:ext uri="{BB962C8B-B14F-4D97-AF65-F5344CB8AC3E}">
        <p14:creationId xmlns:p14="http://schemas.microsoft.com/office/powerpoint/2010/main" val="297098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D4CB-F7EE-495F-91FA-A48AA6574A64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809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D4CB-F7EE-495F-91FA-A48AA6574A64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179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D4CB-F7EE-495F-91FA-A48AA6574A64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6513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D4CB-F7EE-495F-91FA-A48AA6574A64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197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D4CB-F7EE-495F-91FA-A48AA6574A64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273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D4CB-F7EE-495F-91FA-A48AA6574A64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86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3D4CB-F7EE-495F-91FA-A48AA6574A64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40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448D5-25F1-4D9B-8779-7DE744354DF6}" type="datetimeFigureOut">
              <a:rPr lang="fr-FR" smtClean="0"/>
              <a:t>06/05/2026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51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0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pn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5.wmf"/><Relationship Id="rId9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file:///D:\Lsm\Com_pr&#233;sentations\Fete%20de%20la%20science\laius\labo2-2.avi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4.wmf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Evolution of underground science in LSM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Laboratoire Souterrain de Modane</a:t>
            </a:r>
          </a:p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digging</a:t>
            </a:r>
            <a:r>
              <a:rPr lang="fr-FR" dirty="0"/>
              <a:t> to modern </a:t>
            </a:r>
            <a:r>
              <a:rPr lang="fr-FR" dirty="0" err="1"/>
              <a:t>experiments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8938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High </a:t>
            </a:r>
            <a:r>
              <a:rPr lang="fr-FR" dirty="0" err="1"/>
              <a:t>purity</a:t>
            </a:r>
            <a:r>
              <a:rPr lang="fr-FR" dirty="0"/>
              <a:t> germanium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8547" y="1484784"/>
            <a:ext cx="8229600" cy="4525963"/>
          </a:xfrm>
        </p:spPr>
        <p:txBody>
          <a:bodyPr>
            <a:normAutofit/>
          </a:bodyPr>
          <a:lstStyle/>
          <a:p>
            <a:r>
              <a:rPr lang="fr-FR" sz="2400" dirty="0"/>
              <a:t>Semi </a:t>
            </a:r>
            <a:r>
              <a:rPr lang="fr-FR" sz="2400" dirty="0" err="1"/>
              <a:t>conductor</a:t>
            </a:r>
            <a:r>
              <a:rPr lang="fr-FR" sz="2400" dirty="0"/>
              <a:t> </a:t>
            </a:r>
            <a:r>
              <a:rPr lang="fr-FR" sz="2400" dirty="0" err="1"/>
              <a:t>crystal</a:t>
            </a:r>
            <a:r>
              <a:rPr lang="fr-FR" sz="2400" dirty="0"/>
              <a:t> </a:t>
            </a:r>
            <a:r>
              <a:rPr lang="fr-FR" sz="2400" dirty="0" err="1"/>
              <a:t>cooled</a:t>
            </a:r>
            <a:r>
              <a:rPr lang="fr-FR" sz="2400" dirty="0"/>
              <a:t> down to 77 K</a:t>
            </a:r>
          </a:p>
          <a:p>
            <a:r>
              <a:rPr lang="fr-FR" sz="2400" dirty="0" err="1"/>
              <a:t>Sample</a:t>
            </a:r>
            <a:r>
              <a:rPr lang="fr-FR" sz="2400" dirty="0"/>
              <a:t> at room </a:t>
            </a:r>
            <a:r>
              <a:rPr lang="fr-FR" sz="2400" dirty="0" err="1"/>
              <a:t>temperature</a:t>
            </a:r>
            <a:endParaRPr lang="fr-FR" sz="2400" dirty="0"/>
          </a:p>
          <a:p>
            <a:r>
              <a:rPr lang="fr-FR" sz="2400" dirty="0"/>
              <a:t>Sensitive to gammas </a:t>
            </a:r>
            <a:r>
              <a:rPr lang="fr-FR" sz="2400" dirty="0" err="1"/>
              <a:t>from</a:t>
            </a:r>
            <a:r>
              <a:rPr lang="fr-FR" sz="2400" dirty="0"/>
              <a:t> 20keV up to 3MeV</a:t>
            </a:r>
          </a:p>
          <a:p>
            <a:r>
              <a:rPr lang="fr-FR" sz="2400" dirty="0"/>
              <a:t>Non destructive </a:t>
            </a:r>
            <a:r>
              <a:rPr lang="fr-FR" sz="2400" dirty="0" err="1"/>
              <a:t>measurement</a:t>
            </a:r>
            <a:endParaRPr lang="fr-FR" sz="2400" dirty="0"/>
          </a:p>
          <a:p>
            <a:r>
              <a:rPr lang="fr-FR" sz="2400" dirty="0"/>
              <a:t>Sensitive to muons and </a:t>
            </a:r>
            <a:r>
              <a:rPr lang="fr-FR" sz="2400" dirty="0" err="1"/>
              <a:t>cosmic</a:t>
            </a:r>
            <a:r>
              <a:rPr lang="fr-FR" sz="2400" dirty="0"/>
              <a:t> activation</a:t>
            </a:r>
          </a:p>
          <a:p>
            <a:r>
              <a:rPr lang="fr-FR" sz="2400" dirty="0" err="1"/>
              <a:t>Different</a:t>
            </a:r>
            <a:r>
              <a:rPr lang="fr-FR" sz="2400" dirty="0"/>
              <a:t> detectors </a:t>
            </a:r>
            <a:r>
              <a:rPr lang="fr-FR" sz="2400" dirty="0" err="1"/>
              <a:t>adapted</a:t>
            </a:r>
            <a:r>
              <a:rPr lang="fr-FR" sz="2400" dirty="0"/>
              <a:t> to </a:t>
            </a:r>
            <a:r>
              <a:rPr lang="fr-FR" sz="2400" dirty="0" err="1"/>
              <a:t>samples</a:t>
            </a:r>
            <a:r>
              <a:rPr lang="fr-FR" sz="2400" dirty="0"/>
              <a:t> </a:t>
            </a:r>
            <a:r>
              <a:rPr lang="fr-FR" sz="2400" dirty="0" err="1"/>
              <a:t>shape</a:t>
            </a:r>
            <a:endParaRPr lang="fr-FR" sz="2400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026" name="Picture 2" descr="C:\Users\Guillaume\Desktop\pc bureau\Document de présentation\conférence\présentation\Dete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84"/>
          <a:stretch/>
        </p:blipFill>
        <p:spPr bwMode="auto">
          <a:xfrm>
            <a:off x="4860033" y="4725144"/>
            <a:ext cx="3260386" cy="196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55683"/>
            <a:ext cx="1224136" cy="143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4653136"/>
            <a:ext cx="1242569" cy="153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35827"/>
            <a:ext cx="1151769" cy="147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79512" y="4509120"/>
            <a:ext cx="1368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Coax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1484870" y="4509119"/>
            <a:ext cx="1368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Well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3131840" y="4509118"/>
            <a:ext cx="1368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Planar</a:t>
            </a:r>
            <a:endParaRPr lang="fr-FR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8120418" y="4869160"/>
            <a:ext cx="1204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/>
              <a:t>endcap</a:t>
            </a:r>
            <a:endParaRPr lang="fr-FR" sz="14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8130349" y="5329337"/>
            <a:ext cx="1204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/>
              <a:t>sample</a:t>
            </a:r>
            <a:endParaRPr lang="fr-FR" sz="1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8120419" y="5604191"/>
            <a:ext cx="1204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/>
              <a:t>crystal</a:t>
            </a:r>
            <a:endParaRPr lang="fr-FR" sz="1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8120416" y="5810229"/>
            <a:ext cx="1204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cold </a:t>
            </a:r>
            <a:r>
              <a:rPr lang="fr-FR" sz="1400" b="1" dirty="0" err="1"/>
              <a:t>finger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1036348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0" y="132020"/>
            <a:ext cx="8363272" cy="504056"/>
          </a:xfrm>
        </p:spPr>
        <p:txBody>
          <a:bodyPr/>
          <a:lstStyle/>
          <a:p>
            <a:r>
              <a:rPr lang="fr-FR" dirty="0"/>
              <a:t>Future of </a:t>
            </a:r>
            <a:r>
              <a:rPr lang="fr-FR" dirty="0" err="1"/>
              <a:t>measurement</a:t>
            </a:r>
            <a:r>
              <a:rPr lang="fr-FR" dirty="0"/>
              <a:t> at LSM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lnSpcReduction="10000"/>
          </a:bodyPr>
          <a:lstStyle/>
          <a:p>
            <a:r>
              <a:rPr lang="fr-FR" dirty="0"/>
              <a:t>PARTAGe </a:t>
            </a:r>
            <a:r>
              <a:rPr lang="fr-FR" dirty="0" err="1"/>
              <a:t>project</a:t>
            </a:r>
            <a:endParaRPr lang="fr-FR" dirty="0"/>
          </a:p>
          <a:p>
            <a:pPr lvl="1"/>
            <a:r>
              <a:rPr lang="fr-FR" dirty="0" err="1"/>
              <a:t>Combining</a:t>
            </a:r>
            <a:r>
              <a:rPr lang="fr-FR" dirty="0"/>
              <a:t> </a:t>
            </a:r>
            <a:r>
              <a:rPr lang="fr-FR" dirty="0" err="1"/>
              <a:t>shields</a:t>
            </a:r>
            <a:r>
              <a:rPr lang="fr-FR" dirty="0"/>
              <a:t> in </a:t>
            </a:r>
            <a:r>
              <a:rPr lang="fr-FR" dirty="0" err="1"/>
              <a:t>common</a:t>
            </a:r>
            <a:r>
              <a:rPr lang="fr-FR" dirty="0"/>
              <a:t> </a:t>
            </a:r>
            <a:r>
              <a:rPr lang="fr-FR" dirty="0" err="1"/>
              <a:t>walls</a:t>
            </a: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marL="457200" lvl="1" indent="0">
              <a:buNone/>
            </a:pPr>
            <a:r>
              <a:rPr lang="fr-FR" dirty="0"/>
              <a:t> </a:t>
            </a:r>
          </a:p>
          <a:p>
            <a:r>
              <a:rPr lang="fr-FR" dirty="0"/>
              <a:t>Robotisation</a:t>
            </a:r>
          </a:p>
          <a:p>
            <a:r>
              <a:rPr lang="fr-FR" dirty="0"/>
              <a:t>Optimisation of </a:t>
            </a:r>
            <a:r>
              <a:rPr lang="fr-FR" dirty="0" err="1"/>
              <a:t>measurement</a:t>
            </a:r>
            <a:r>
              <a:rPr lang="fr-FR" dirty="0"/>
              <a:t> time </a:t>
            </a:r>
            <a:r>
              <a:rPr lang="fr-FR" dirty="0" err="1"/>
              <a:t>based</a:t>
            </a:r>
            <a:r>
              <a:rPr lang="fr-FR" dirty="0"/>
              <a:t> on the </a:t>
            </a:r>
            <a:r>
              <a:rPr lang="fr-FR" dirty="0" err="1"/>
              <a:t>radiopurity</a:t>
            </a:r>
            <a:r>
              <a:rPr lang="fr-FR" dirty="0"/>
              <a:t> objectives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3913" r="4665" b="2733"/>
          <a:stretch/>
        </p:blipFill>
        <p:spPr bwMode="auto">
          <a:xfrm rot="5400000">
            <a:off x="3301338" y="433451"/>
            <a:ext cx="2345380" cy="580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153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Shielding</a:t>
            </a:r>
            <a:r>
              <a:rPr lang="fr-FR" dirty="0"/>
              <a:t> in </a:t>
            </a:r>
            <a:r>
              <a:rPr lang="fr-FR" dirty="0" err="1"/>
              <a:t>progress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A6031A6-90C0-4EEB-9089-C44757E16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24744"/>
            <a:ext cx="3826668" cy="510222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7343BE9-E34F-4FB4-8B65-898A6CD7F5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3759882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11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Germanium </a:t>
            </a:r>
            <a:r>
              <a:rPr lang="fr-FR" dirty="0" err="1"/>
              <a:t>facility</a:t>
            </a:r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296330" y="105273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Example</a:t>
            </a:r>
            <a:r>
              <a:rPr lang="fr-FR" dirty="0"/>
              <a:t> of </a:t>
            </a:r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dirty="0" err="1"/>
              <a:t>limits</a:t>
            </a:r>
            <a:r>
              <a:rPr lang="fr-FR" dirty="0"/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33135" y="1700808"/>
            <a:ext cx="44337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/>
              <a:t>Mafalda : (</a:t>
            </a:r>
            <a:r>
              <a:rPr lang="fr-FR" sz="1600" b="1" u="sng" dirty="0" err="1"/>
              <a:t>our</a:t>
            </a:r>
            <a:r>
              <a:rPr lang="fr-FR" sz="1600" b="1" u="sng" dirty="0"/>
              <a:t> </a:t>
            </a:r>
            <a:r>
              <a:rPr lang="fr-FR" sz="1600" b="1" u="sng" dirty="0" err="1"/>
              <a:t>swiss</a:t>
            </a:r>
            <a:r>
              <a:rPr lang="fr-FR" sz="1600" b="1" u="sng" dirty="0"/>
              <a:t> </a:t>
            </a:r>
            <a:r>
              <a:rPr lang="fr-FR" sz="1600" b="1" u="sng" dirty="0" err="1"/>
              <a:t>army</a:t>
            </a:r>
            <a:r>
              <a:rPr lang="fr-FR" sz="1600" b="1" u="sng" dirty="0"/>
              <a:t> </a:t>
            </a:r>
            <a:r>
              <a:rPr lang="fr-FR" sz="1600" b="1" u="sng" dirty="0" err="1"/>
              <a:t>knife</a:t>
            </a:r>
            <a:r>
              <a:rPr lang="fr-FR" sz="1600" b="1" u="sng" dirty="0"/>
              <a:t>)</a:t>
            </a:r>
          </a:p>
          <a:p>
            <a:endParaRPr lang="fr-FR" sz="1600" b="1" u="sng" dirty="0"/>
          </a:p>
          <a:p>
            <a:endParaRPr lang="fr-FR" sz="1600" b="1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100" dirty="0"/>
              <a:t>Size 150 cc – 43,1%</a:t>
            </a:r>
          </a:p>
          <a:p>
            <a:pPr marL="2545415" lvl="1" indent="-457200">
              <a:buFont typeface="Arial" panose="020B0604020202020204" pitchFamily="34" charset="0"/>
              <a:buChar char="•"/>
            </a:pPr>
            <a:r>
              <a:rPr lang="el-GR" sz="1100" dirty="0"/>
              <a:t>Φ</a:t>
            </a:r>
            <a:r>
              <a:rPr lang="fr-FR" sz="1100" dirty="0"/>
              <a:t> 80mm h 31,7mm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100" dirty="0" err="1"/>
              <a:t>Resolution</a:t>
            </a:r>
            <a:r>
              <a:rPr lang="fr-FR" sz="1100" dirty="0"/>
              <a:t> </a:t>
            </a:r>
          </a:p>
          <a:p>
            <a:pPr marL="2545415" lvl="1" indent="-457200">
              <a:buFont typeface="Arial" panose="020B0604020202020204" pitchFamily="34" charset="0"/>
              <a:buChar char="•"/>
            </a:pPr>
            <a:r>
              <a:rPr lang="fr-FR" sz="1100" dirty="0"/>
              <a:t>122 </a:t>
            </a:r>
            <a:r>
              <a:rPr lang="fr-FR" sz="1100" dirty="0" err="1"/>
              <a:t>keV</a:t>
            </a:r>
            <a:r>
              <a:rPr lang="fr-FR" sz="1100" dirty="0"/>
              <a:t>    920   eV</a:t>
            </a:r>
          </a:p>
          <a:p>
            <a:pPr marL="2545415" lvl="1" indent="-457200">
              <a:buFont typeface="Arial" panose="020B0604020202020204" pitchFamily="34" charset="0"/>
              <a:buChar char="•"/>
            </a:pPr>
            <a:r>
              <a:rPr lang="fr-FR" sz="1100" dirty="0"/>
              <a:t>1,33MeV  1,97keV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fr-FR" sz="1100" dirty="0"/>
              <a:t>Background</a:t>
            </a:r>
          </a:p>
          <a:p>
            <a:pPr marL="2545416" lvl="2" indent="-457200">
              <a:buFont typeface="Arial" panose="020B0604020202020204" pitchFamily="34" charset="0"/>
              <a:buChar char="•"/>
            </a:pPr>
            <a:r>
              <a:rPr lang="fr-FR" sz="1100" dirty="0" err="1"/>
              <a:t>Integral</a:t>
            </a:r>
            <a:r>
              <a:rPr lang="fr-FR" sz="1100" dirty="0"/>
              <a:t> 115</a:t>
            </a:r>
            <a:r>
              <a:rPr lang="fr-FR" sz="1100" dirty="0">
                <a:sym typeface="Symbol"/>
              </a:rPr>
              <a:t>3,5 count/</a:t>
            </a:r>
            <a:r>
              <a:rPr lang="fr-FR" sz="1100" dirty="0" err="1">
                <a:sym typeface="Symbol"/>
              </a:rPr>
              <a:t>day</a:t>
            </a:r>
            <a:endParaRPr lang="fr-FR" sz="1100" dirty="0">
              <a:sym typeface="Symbol"/>
            </a:endParaRPr>
          </a:p>
          <a:p>
            <a:pPr marL="2545416" lvl="2" indent="-457200">
              <a:buFont typeface="Arial" panose="020B0604020202020204" pitchFamily="34" charset="0"/>
              <a:buChar char="•"/>
            </a:pPr>
            <a:r>
              <a:rPr lang="fr-FR" sz="1100" dirty="0">
                <a:sym typeface="Symbol"/>
              </a:rPr>
              <a:t>133 c/kg</a:t>
            </a:r>
          </a:p>
          <a:p>
            <a:pPr marL="2545416" lvl="2" indent="-457200">
              <a:buFont typeface="Arial" panose="020B0604020202020204" pitchFamily="34" charset="0"/>
              <a:buChar char="•"/>
            </a:pPr>
            <a:r>
              <a:rPr lang="fr-FR" sz="1100" dirty="0" err="1">
                <a:sym typeface="Symbol"/>
              </a:rPr>
              <a:t>Peaks</a:t>
            </a:r>
            <a:endParaRPr lang="fr-FR" sz="1100" dirty="0">
              <a:sym typeface="Symbol"/>
            </a:endParaRPr>
          </a:p>
          <a:p>
            <a:pPr marL="2545416" lvl="2" indent="-457200">
              <a:buFont typeface="Arial" panose="020B0604020202020204" pitchFamily="34" charset="0"/>
              <a:buChar char="•"/>
            </a:pPr>
            <a:r>
              <a:rPr lang="fr-FR" sz="1100" dirty="0">
                <a:sym typeface="Symbol"/>
              </a:rPr>
              <a:t>46,5 </a:t>
            </a:r>
            <a:r>
              <a:rPr lang="fr-FR" sz="1100" dirty="0" err="1">
                <a:sym typeface="Symbol"/>
              </a:rPr>
              <a:t>keV</a:t>
            </a:r>
            <a:r>
              <a:rPr lang="fr-FR" sz="1100" dirty="0">
                <a:sym typeface="Symbol"/>
              </a:rPr>
              <a:t> 1,49  0,37 c/d [210Pb]</a:t>
            </a:r>
          </a:p>
          <a:p>
            <a:pPr marL="2545416" lvl="2" indent="-457200">
              <a:buFont typeface="Arial" panose="020B0604020202020204" pitchFamily="34" charset="0"/>
              <a:buChar char="•"/>
            </a:pPr>
            <a:r>
              <a:rPr lang="fr-FR" sz="1100" dirty="0">
                <a:sym typeface="Symbol"/>
              </a:rPr>
              <a:t>75 </a:t>
            </a:r>
            <a:r>
              <a:rPr lang="fr-FR" sz="1100" dirty="0" err="1">
                <a:sym typeface="Symbol"/>
              </a:rPr>
              <a:t>keV</a:t>
            </a:r>
            <a:r>
              <a:rPr lang="fr-FR" sz="1100" dirty="0">
                <a:sym typeface="Symbol"/>
              </a:rPr>
              <a:t> 3,6  0,62c/d [Pb]</a:t>
            </a:r>
            <a:endParaRPr lang="fr-FR" sz="1100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5796136" y="4908034"/>
          <a:ext cx="1769767" cy="1508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4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4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36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 err="1">
                          <a:effectLst/>
                          <a:latin typeface="Arial"/>
                        </a:rPr>
                        <a:t>Nucleide</a:t>
                      </a:r>
                      <a:endParaRPr lang="fr-FR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0" i="0" u="none" strike="noStrike" dirty="0">
                          <a:effectLst/>
                          <a:latin typeface="Times New Roman"/>
                        </a:rPr>
                        <a:t>Bq/kg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36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210Pb</a:t>
                      </a:r>
                      <a:endParaRPr lang="fr-FR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&lt;</a:t>
                      </a:r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>
                          <a:effectLst/>
                        </a:rPr>
                        <a:t>1,58E-02</a:t>
                      </a:r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73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baseline="30000" dirty="0">
                          <a:effectLst/>
                        </a:rPr>
                        <a:t>226</a:t>
                      </a:r>
                      <a:r>
                        <a:rPr lang="fr-FR" sz="1600" u="none" strike="noStrike" dirty="0">
                          <a:effectLst/>
                        </a:rPr>
                        <a:t>Ra</a:t>
                      </a:r>
                      <a:endParaRPr lang="fr-FR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>
                          <a:effectLst/>
                        </a:rPr>
                        <a:t>&lt;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effectLst/>
                        </a:rPr>
                        <a:t>1,27E-03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2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238U</a:t>
                      </a:r>
                      <a:endParaRPr lang="fr-FR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&lt;</a:t>
                      </a:r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effectLst/>
                        </a:rPr>
                        <a:t>6,27E-03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2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228Ra</a:t>
                      </a:r>
                      <a:endParaRPr lang="fr-FR" sz="16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&lt;</a:t>
                      </a:r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effectLst/>
                        </a:rPr>
                        <a:t>3,82E-03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52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228Th</a:t>
                      </a:r>
                      <a:endParaRPr lang="fr-FR" sz="16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&lt;</a:t>
                      </a:r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effectLst/>
                        </a:rPr>
                        <a:t>8,66E-04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5292080" y="4293096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Silicon</a:t>
            </a:r>
            <a:r>
              <a:rPr lang="fr-FR" sz="1600" dirty="0"/>
              <a:t> wafer </a:t>
            </a:r>
            <a:r>
              <a:rPr lang="fr-FR" sz="1600" dirty="0" err="1"/>
              <a:t>measurement</a:t>
            </a:r>
            <a:endParaRPr lang="fr-FR" sz="1600" dirty="0"/>
          </a:p>
          <a:p>
            <a:pPr algn="ctr"/>
            <a:r>
              <a:rPr lang="fr-FR" sz="1600" dirty="0"/>
              <a:t>700 000s 650g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5796136" y="2320117"/>
            <a:ext cx="2500658" cy="1823948"/>
            <a:chOff x="20756611" y="12273909"/>
            <a:chExt cx="8612686" cy="809739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1052" y="14030793"/>
              <a:ext cx="5172075" cy="632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20756611" y="13771414"/>
              <a:ext cx="1734441" cy="65839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err="1"/>
                <a:t>Std</a:t>
              </a:r>
              <a:endParaRPr lang="fr-FR" sz="1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634856" y="13787320"/>
              <a:ext cx="1734441" cy="65839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err="1"/>
                <a:t>Std</a:t>
              </a:r>
              <a:endParaRPr lang="fr-FR" sz="1400" dirty="0"/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>
              <a:off x="20756611" y="13253423"/>
              <a:ext cx="8612686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22722694" y="12273909"/>
              <a:ext cx="4680521" cy="616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536</a:t>
              </a: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5724128" y="18448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/>
              <a:t>Shielding</a:t>
            </a:r>
            <a:endParaRPr lang="fr-FR" u="sng" dirty="0"/>
          </a:p>
        </p:txBody>
      </p:sp>
      <p:sp>
        <p:nvSpPr>
          <p:cNvPr id="15" name="ZoneTexte 14"/>
          <p:cNvSpPr txBox="1"/>
          <p:nvPr/>
        </p:nvSpPr>
        <p:spPr>
          <a:xfrm>
            <a:off x="7380312" y="3645024"/>
            <a:ext cx="5256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ARCH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2" t="16247" r="3673" b="28775"/>
          <a:stretch/>
        </p:blipFill>
        <p:spPr bwMode="auto">
          <a:xfrm>
            <a:off x="3055160" y="4787295"/>
            <a:ext cx="2380936" cy="1500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35496" y="4653136"/>
                <a:ext cx="3168352" cy="587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limit (Bq)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/>
                          </a:rPr>
                          <m:t>1,43+2,36</m:t>
                        </m:r>
                        <m:rad>
                          <m:radPr>
                            <m:degHide m:val="on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b="0" i="1" smtClean="0">
                                <a:latin typeface="Cambria Math"/>
                              </a:rPr>
                              <m:t>1,36+</m:t>
                            </m:r>
                            <m:r>
                              <a:rPr lang="fr-FR" i="1">
                                <a:latin typeface="Cambria Math"/>
                              </a:rPr>
                              <m:t>𝑏𝑑</m:t>
                            </m:r>
                            <m:r>
                              <a:rPr lang="fr-FR" b="0" i="1" smtClean="0">
                                <a:latin typeface="Cambria Math"/>
                              </a:rPr>
                              <m:t>𝑓</m:t>
                            </m:r>
                            <m:r>
                              <a:rPr lang="fr-FR" b="0" i="1" smtClean="0">
                                <a:latin typeface="Cambria Math"/>
                              </a:rPr>
                              <m:t>×</m:t>
                            </m:r>
                            <m:r>
                              <a:rPr lang="fr-FR" b="0" i="1" smtClean="0">
                                <a:latin typeface="Cambria Math"/>
                              </a:rPr>
                              <m:t>𝑡</m:t>
                            </m:r>
                          </m:e>
                        </m:rad>
                      </m:num>
                      <m:den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𝜀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</m:d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fr-FR" b="0" i="1" smtClean="0">
                            <a:latin typeface="Cambria Math"/>
                          </a:rPr>
                          <m:t>𝑚</m:t>
                        </m:r>
                        <m:r>
                          <a:rPr lang="fr-FR" b="0" i="1" smtClean="0">
                            <a:latin typeface="Cambria Math"/>
                          </a:rPr>
                          <m:t> </m:t>
                        </m:r>
                        <m:r>
                          <a:rPr lang="fr-FR" b="0" i="1" smtClean="0"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4653136"/>
                <a:ext cx="3168352" cy="587981"/>
              </a:xfrm>
              <a:prstGeom prst="rect">
                <a:avLst/>
              </a:prstGeom>
              <a:blipFill rotWithShape="1">
                <a:blip r:embed="rId4"/>
                <a:stretch>
                  <a:fillRect l="-17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579732" y="5445224"/>
                <a:ext cx="1572738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/>
                          <a:ea typeface="Cambria Math"/>
                        </a:rPr>
                        <m:t>𝜀</m:t>
                      </m:r>
                      <m:r>
                        <a:rPr lang="fr-FR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/>
                            </a:rPr>
                            <m:t>𝑑𝑒𝑡𝑒𝑐𝑡𝑒𝑑</m:t>
                          </m:r>
                        </m:num>
                        <m:den>
                          <m:r>
                            <a:rPr lang="fr-FR" b="0" i="1" smtClean="0">
                              <a:latin typeface="Cambria Math"/>
                            </a:rPr>
                            <m:t>𝑒𝑚𝑖𝑡𝑡𝑒𝑑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32" y="5445224"/>
                <a:ext cx="1572738" cy="61824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428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Germanium </a:t>
            </a:r>
            <a:r>
              <a:rPr lang="fr-FR" dirty="0" err="1"/>
              <a:t>facility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124744"/>
            <a:ext cx="8291264" cy="5001419"/>
          </a:xfrm>
        </p:spPr>
        <p:txBody>
          <a:bodyPr/>
          <a:lstStyle/>
          <a:p>
            <a:r>
              <a:rPr lang="fr-FR" dirty="0" err="1"/>
              <a:t>Improving</a:t>
            </a:r>
            <a:r>
              <a:rPr lang="fr-FR" dirty="0"/>
              <a:t> </a:t>
            </a:r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dirty="0" err="1"/>
              <a:t>limit</a:t>
            </a:r>
            <a:r>
              <a:rPr lang="fr-FR" dirty="0"/>
              <a:t> : </a:t>
            </a:r>
          </a:p>
          <a:p>
            <a:pPr lvl="1"/>
            <a:r>
              <a:rPr lang="fr-FR" dirty="0" err="1"/>
              <a:t>Imply</a:t>
            </a:r>
            <a:r>
              <a:rPr lang="fr-FR" dirty="0"/>
              <a:t> </a:t>
            </a:r>
            <a:r>
              <a:rPr lang="fr-FR" dirty="0" err="1"/>
              <a:t>choices</a:t>
            </a:r>
            <a:r>
              <a:rPr lang="fr-FR" dirty="0"/>
              <a:t> :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6444208" y="2256547"/>
            <a:ext cx="39707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b="1" u="sng" dirty="0"/>
              <a:t>Obélix :</a:t>
            </a:r>
          </a:p>
          <a:p>
            <a:r>
              <a:rPr lang="fr-FR" sz="1400" dirty="0"/>
              <a:t>Size</a:t>
            </a:r>
          </a:p>
          <a:p>
            <a:pPr lvl="1"/>
            <a:r>
              <a:rPr lang="fr-FR" sz="1000" dirty="0"/>
              <a:t>600cc-160%</a:t>
            </a:r>
          </a:p>
          <a:p>
            <a:r>
              <a:rPr lang="fr-FR" sz="1400" dirty="0"/>
              <a:t>Background</a:t>
            </a:r>
          </a:p>
          <a:p>
            <a:pPr lvl="1"/>
            <a:r>
              <a:rPr lang="fr-FR" sz="1000" dirty="0"/>
              <a:t>95 </a:t>
            </a:r>
            <a:r>
              <a:rPr lang="fr-FR" sz="1000" dirty="0" err="1"/>
              <a:t>counts</a:t>
            </a:r>
            <a:r>
              <a:rPr lang="fr-FR" sz="1000" dirty="0"/>
              <a:t>/</a:t>
            </a:r>
            <a:r>
              <a:rPr lang="fr-FR" sz="1000" dirty="0" err="1"/>
              <a:t>kg.d</a:t>
            </a:r>
            <a:endParaRPr lang="fr-FR" sz="1000" dirty="0"/>
          </a:p>
          <a:p>
            <a:r>
              <a:rPr lang="fr-FR" sz="1400" dirty="0" err="1"/>
              <a:t>Resolution</a:t>
            </a:r>
            <a:endParaRPr lang="fr-FR" sz="1400" dirty="0"/>
          </a:p>
          <a:p>
            <a:pPr lvl="1"/>
            <a:r>
              <a:rPr lang="fr-FR" sz="1000" dirty="0"/>
              <a:t>122 </a:t>
            </a:r>
            <a:r>
              <a:rPr lang="fr-FR" sz="1000" dirty="0" err="1"/>
              <a:t>keV</a:t>
            </a:r>
            <a:r>
              <a:rPr lang="fr-FR" sz="1000" dirty="0"/>
              <a:t> 1,1 </a:t>
            </a:r>
            <a:r>
              <a:rPr lang="fr-FR" sz="1000" dirty="0" err="1"/>
              <a:t>keV</a:t>
            </a:r>
            <a:r>
              <a:rPr lang="fr-FR" sz="1000" dirty="0"/>
              <a:t> </a:t>
            </a:r>
          </a:p>
          <a:p>
            <a:pPr lvl="1"/>
            <a:r>
              <a:rPr lang="fr-FR" sz="1000" dirty="0"/>
              <a:t>1,33MeV 2keV</a:t>
            </a:r>
          </a:p>
          <a:p>
            <a:endParaRPr lang="fr-FR" dirty="0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896" y="4082029"/>
            <a:ext cx="4222321" cy="2624813"/>
          </a:xfrm>
          <a:prstGeom prst="rect">
            <a:avLst/>
          </a:prstGeom>
        </p:spPr>
      </p:pic>
      <p:grpSp>
        <p:nvGrpSpPr>
          <p:cNvPr id="15" name="Groupe 14"/>
          <p:cNvGrpSpPr/>
          <p:nvPr/>
        </p:nvGrpSpPr>
        <p:grpSpPr>
          <a:xfrm>
            <a:off x="6609491" y="4358769"/>
            <a:ext cx="2376264" cy="2043460"/>
            <a:chOff x="16292115" y="29269682"/>
            <a:chExt cx="2847701" cy="3038837"/>
          </a:xfrm>
        </p:grpSpPr>
        <p:sp>
          <p:nvSpPr>
            <p:cNvPr id="6" name="Rectangle 5"/>
            <p:cNvSpPr/>
            <p:nvPr/>
          </p:nvSpPr>
          <p:spPr>
            <a:xfrm>
              <a:off x="16292115" y="29833672"/>
              <a:ext cx="510829" cy="24748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6845553" y="31408419"/>
              <a:ext cx="510829" cy="900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8134241" y="31377369"/>
              <a:ext cx="510829" cy="9311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628987" y="29833672"/>
              <a:ext cx="510829" cy="24748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356382" y="30477271"/>
              <a:ext cx="777859" cy="18312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>
              <a:off x="16802944" y="29685182"/>
              <a:ext cx="184212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17389405" y="29269682"/>
              <a:ext cx="1034573" cy="41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250 mm</a:t>
              </a: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>
              <a:off x="16886248" y="29802624"/>
              <a:ext cx="1" cy="154369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16922017" y="30085636"/>
              <a:ext cx="1019153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200 mm</a:t>
              </a:r>
            </a:p>
          </p:txBody>
        </p:sp>
      </p:grpSp>
      <p:pic>
        <p:nvPicPr>
          <p:cNvPr id="16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21088"/>
            <a:ext cx="1512168" cy="1559005"/>
          </a:xfrm>
          <a:prstGeom prst="rect">
            <a:avLst/>
          </a:prstGeom>
        </p:spPr>
      </p:pic>
      <p:graphicFrame>
        <p:nvGraphicFramePr>
          <p:cNvPr id="17" name="Tableau 16"/>
          <p:cNvGraphicFramePr>
            <a:graphicFrameLocks noGrp="1"/>
          </p:cNvGraphicFramePr>
          <p:nvPr>
            <p:extLst/>
          </p:nvPr>
        </p:nvGraphicFramePr>
        <p:xfrm>
          <a:off x="4283968" y="2395401"/>
          <a:ext cx="1769767" cy="1508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4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4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36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 err="1">
                          <a:effectLst/>
                          <a:latin typeface="Arial"/>
                        </a:rPr>
                        <a:t>Nucleide</a:t>
                      </a:r>
                      <a:endParaRPr lang="fr-FR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0" i="0" u="none" strike="noStrike" dirty="0">
                          <a:effectLst/>
                          <a:latin typeface="Times New Roman"/>
                        </a:rPr>
                        <a:t>Bq/kg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36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210Pb</a:t>
                      </a:r>
                      <a:endParaRPr lang="fr-FR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0" i="0" u="none" strike="noStrike" dirty="0">
                          <a:effectLst/>
                          <a:latin typeface="Times New Roman"/>
                        </a:rPr>
                        <a:t>NA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73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baseline="30000" dirty="0">
                          <a:effectLst/>
                        </a:rPr>
                        <a:t>226</a:t>
                      </a:r>
                      <a:r>
                        <a:rPr lang="fr-FR" sz="1600" u="none" strike="noStrike" dirty="0">
                          <a:effectLst/>
                        </a:rPr>
                        <a:t>Ra</a:t>
                      </a:r>
                      <a:endParaRPr lang="fr-FR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>
                          <a:effectLst/>
                        </a:rPr>
                        <a:t>&lt;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0" i="0" u="none" strike="noStrike" dirty="0">
                          <a:effectLst/>
                          <a:latin typeface="+mn-lt"/>
                        </a:rPr>
                        <a:t>4,96</a:t>
                      </a:r>
                      <a:r>
                        <a:rPr lang="fr-FR" sz="1600" b="0" i="0" u="none" strike="noStrike" baseline="30000" dirty="0">
                          <a:effectLst/>
                          <a:latin typeface="+mn-lt"/>
                        </a:rPr>
                        <a:t>E</a:t>
                      </a:r>
                      <a:r>
                        <a:rPr lang="fr-FR" sz="1600" b="0" i="0" u="none" strike="noStrike" dirty="0">
                          <a:effectLst/>
                          <a:latin typeface="+mn-lt"/>
                        </a:rPr>
                        <a:t>-4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2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238U</a:t>
                      </a:r>
                      <a:endParaRPr lang="fr-FR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0" i="0" u="none" strike="noStrike" dirty="0">
                          <a:effectLst/>
                          <a:latin typeface="+mn-lt"/>
                        </a:rPr>
                        <a:t>NA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2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228Ra</a:t>
                      </a:r>
                      <a:endParaRPr lang="fr-FR" sz="16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&lt;</a:t>
                      </a:r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effectLst/>
                        </a:rPr>
                        <a:t>1,78E-03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52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228Th</a:t>
                      </a:r>
                      <a:endParaRPr lang="fr-FR" sz="16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&lt;</a:t>
                      </a:r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effectLst/>
                        </a:rPr>
                        <a:t>4,37E-04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4067943" y="1887215"/>
            <a:ext cx="4119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Theoretical</a:t>
            </a:r>
            <a:r>
              <a:rPr lang="fr-FR" dirty="0"/>
              <a:t> </a:t>
            </a:r>
            <a:r>
              <a:rPr lang="fr-FR" dirty="0" err="1"/>
              <a:t>sample</a:t>
            </a:r>
            <a:r>
              <a:rPr lang="fr-FR" dirty="0"/>
              <a:t> of 1kg  for 500000s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516216" y="4082029"/>
            <a:ext cx="237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Chamber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827584" y="2348880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This detector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welcome</a:t>
            </a:r>
            <a:r>
              <a:rPr lang="fr-FR" dirty="0"/>
              <a:t>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bigger</a:t>
            </a:r>
            <a:r>
              <a:rPr lang="fr-FR" dirty="0"/>
              <a:t> </a:t>
            </a:r>
            <a:r>
              <a:rPr lang="fr-FR" dirty="0" err="1"/>
              <a:t>sample</a:t>
            </a:r>
            <a:r>
              <a:rPr lang="fr-FR" dirty="0"/>
              <a:t> but the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gamma are </a:t>
            </a:r>
            <a:r>
              <a:rPr lang="fr-FR" dirty="0" err="1"/>
              <a:t>stopped</a:t>
            </a:r>
            <a:r>
              <a:rPr lang="fr-FR" dirty="0"/>
              <a:t> by the </a:t>
            </a:r>
            <a:r>
              <a:rPr lang="fr-FR" dirty="0" err="1"/>
              <a:t>dead</a:t>
            </a:r>
            <a:r>
              <a:rPr lang="fr-FR" dirty="0"/>
              <a:t> layer </a:t>
            </a:r>
            <a:r>
              <a:rPr lang="fr-FR" dirty="0" err="1"/>
              <a:t>around</a:t>
            </a:r>
            <a:r>
              <a:rPr lang="fr-FR" dirty="0"/>
              <a:t> the detector.</a:t>
            </a:r>
          </a:p>
        </p:txBody>
      </p:sp>
      <p:pic>
        <p:nvPicPr>
          <p:cNvPr id="2050" name="Picture 2" descr="C:\Users\Guillaume\Desktop\P11105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" r="34255" b="31258"/>
          <a:stretch/>
        </p:blipFill>
        <p:spPr bwMode="auto">
          <a:xfrm>
            <a:off x="166254" y="4150690"/>
            <a:ext cx="2173497" cy="169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730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Nickel </a:t>
            </a:r>
            <a:r>
              <a:rPr lang="fr-FR" dirty="0" err="1"/>
              <a:t>measurement</a:t>
            </a:r>
            <a:endParaRPr lang="fr-FR" dirty="0"/>
          </a:p>
        </p:txBody>
      </p:sp>
      <p:graphicFrame>
        <p:nvGraphicFramePr>
          <p:cNvPr id="4" name="Таблица 1"/>
          <p:cNvGraphicFramePr>
            <a:graphicFrameLocks noGrp="1"/>
          </p:cNvGraphicFramePr>
          <p:nvPr>
            <p:extLst/>
          </p:nvPr>
        </p:nvGraphicFramePr>
        <p:xfrm>
          <a:off x="646336" y="1340768"/>
          <a:ext cx="7848872" cy="2943171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Decay mode</a:t>
                      </a:r>
                    </a:p>
                    <a:p>
                      <a:pPr algn="ctr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63" marR="11663" marT="131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Final state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 Decay transition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63" marR="11663" marT="131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fr-FR" sz="20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1/2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alt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(90% CL)</a:t>
                      </a:r>
                    </a:p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63" marR="11663" marT="131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Previous limits, T</a:t>
                      </a:r>
                      <a:r>
                        <a:rPr lang="fr-FR" sz="20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1/2</a:t>
                      </a:r>
                      <a:endParaRPr lang="fr-FR" sz="20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fr-FR" sz="20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63" marR="11663" marT="131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0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l-G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sz="20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63" marR="11663" marT="131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g.s.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63" marR="11663" marT="131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r>
                        <a:rPr lang="ru-RU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fr-FR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fr-FR" sz="2000" b="1" i="0" u="none" strike="noStrike" baseline="30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fr-FR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</a:t>
                      </a:r>
                    </a:p>
                  </a:txBody>
                  <a:tcPr marL="11663" marR="11663" marT="131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7.0×10</a:t>
                      </a:r>
                      <a:r>
                        <a:rPr lang="en-US" sz="2000" b="1" baseline="30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 (68%CL)*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63" marR="11663" marT="131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0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l-G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sz="20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63" marR="11663" marT="131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811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63" marR="11663" marT="131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fr-FR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fr-FR" sz="2000" b="1" i="0" u="none" strike="noStrike" baseline="30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fr-FR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</a:t>
                      </a:r>
                    </a:p>
                  </a:txBody>
                  <a:tcPr marL="11663" marR="11663" marT="131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4.0×10</a:t>
                      </a:r>
                      <a:r>
                        <a:rPr lang="en-US" sz="2000" b="1" baseline="30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 (68%CL)</a:t>
                      </a:r>
                      <a:r>
                        <a:rPr lang="en-US" sz="2000" b="1" baseline="30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1663" marR="11663" marT="131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0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EC/EC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63" marR="11663" marT="131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811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63" marR="11663" marT="131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fr-FR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fr-FR" sz="2000" b="1" i="0" u="none" strike="noStrike" baseline="30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fr-FR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</a:t>
                      </a:r>
                    </a:p>
                  </a:txBody>
                  <a:tcPr marL="11663" marR="11663" marT="131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4.0×10</a:t>
                      </a:r>
                      <a:r>
                        <a:rPr lang="en-US" sz="2000" b="1" baseline="30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 (90%CL)**</a:t>
                      </a:r>
                    </a:p>
                  </a:txBody>
                  <a:tcPr marL="11663" marR="11663" marT="131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0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EC/EC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63" marR="11663" marT="131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1675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63" marR="11663" marT="131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</a:t>
                      </a:r>
                      <a:r>
                        <a:rPr lang="ru-RU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fr-FR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fr-FR" sz="2000" b="1" i="0" u="none" strike="noStrike" baseline="30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fr-FR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</a:t>
                      </a:r>
                    </a:p>
                  </a:txBody>
                  <a:tcPr marL="11663" marR="11663" marT="131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4.0×10</a:t>
                      </a:r>
                      <a:r>
                        <a:rPr lang="en-US" sz="2000" b="1" baseline="30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 (90%CL)**</a:t>
                      </a:r>
                    </a:p>
                  </a:txBody>
                  <a:tcPr marL="11663" marR="11663" marT="131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0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l-G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EC/EC    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resonant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63" marR="11663" marT="131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Radiative 1918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63" marR="11663" marT="131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.1×</a:t>
                      </a:r>
                      <a:r>
                        <a:rPr lang="fr-FR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fr-FR" sz="2000" b="1" i="0" u="none" strike="noStrike" baseline="30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fr-FR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</a:t>
                      </a:r>
                    </a:p>
                  </a:txBody>
                  <a:tcPr marL="11663" marR="11663" marT="131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2.1×10</a:t>
                      </a:r>
                      <a:r>
                        <a:rPr lang="en-US" sz="2000" b="1" baseline="30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 (90%CL)***</a:t>
                      </a:r>
                    </a:p>
                  </a:txBody>
                  <a:tcPr marL="11663" marR="11663" marT="131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2"/>
          <p:cNvSpPr txBox="1"/>
          <p:nvPr/>
        </p:nvSpPr>
        <p:spPr>
          <a:xfrm>
            <a:off x="611560" y="4869160"/>
            <a:ext cx="6373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*S.I. Vasil'ev et al., JETP Lett. 57 (1993) 631.</a:t>
            </a:r>
          </a:p>
          <a:p>
            <a:r>
              <a:rPr lang="it-IT" dirty="0"/>
              <a:t>**E. Bellotti et al., Lett. Nuovo Cim. 33 (1982) 273.</a:t>
            </a:r>
          </a:p>
          <a:p>
            <a:r>
              <a:rPr lang="en-US" dirty="0"/>
              <a:t>***B. </a:t>
            </a:r>
            <a:r>
              <a:rPr lang="en-US" dirty="0" err="1"/>
              <a:t>Lehnert</a:t>
            </a:r>
            <a:r>
              <a:rPr lang="en-US" dirty="0"/>
              <a:t>  et al., J. Phys. G: </a:t>
            </a:r>
            <a:r>
              <a:rPr lang="en-US" dirty="0" err="1"/>
              <a:t>Nucl</a:t>
            </a:r>
            <a:r>
              <a:rPr lang="en-US" dirty="0"/>
              <a:t>. Part. Phys. 43 (2016) 065201</a:t>
            </a:r>
            <a:endParaRPr lang="ru-RU" dirty="0"/>
          </a:p>
        </p:txBody>
      </p:sp>
      <p:sp>
        <p:nvSpPr>
          <p:cNvPr id="6" name="TextBox 4"/>
          <p:cNvSpPr txBox="1"/>
          <p:nvPr/>
        </p:nvSpPr>
        <p:spPr>
          <a:xfrm>
            <a:off x="4067944" y="6237312"/>
            <a:ext cx="4709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N.I.Rukhadze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(JINR,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3220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Germanium detector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296330" y="105273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Example</a:t>
            </a:r>
            <a:r>
              <a:rPr lang="fr-FR" dirty="0"/>
              <a:t> of </a:t>
            </a:r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dirty="0" err="1"/>
              <a:t>limits</a:t>
            </a:r>
            <a:r>
              <a:rPr lang="fr-FR" dirty="0"/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33135" y="1700808"/>
            <a:ext cx="44337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/>
              <a:t>Mafalda : (</a:t>
            </a:r>
            <a:r>
              <a:rPr lang="fr-FR" sz="1600" b="1" u="sng" dirty="0" err="1"/>
              <a:t>our</a:t>
            </a:r>
            <a:r>
              <a:rPr lang="fr-FR" sz="1600" b="1" u="sng" dirty="0"/>
              <a:t> </a:t>
            </a:r>
            <a:r>
              <a:rPr lang="fr-FR" sz="1600" b="1" u="sng" dirty="0" err="1"/>
              <a:t>swiss</a:t>
            </a:r>
            <a:r>
              <a:rPr lang="fr-FR" sz="1600" b="1" u="sng" dirty="0"/>
              <a:t> </a:t>
            </a:r>
            <a:r>
              <a:rPr lang="fr-FR" sz="1600" b="1" u="sng" dirty="0" err="1"/>
              <a:t>army</a:t>
            </a:r>
            <a:r>
              <a:rPr lang="fr-FR" sz="1600" b="1" u="sng" dirty="0"/>
              <a:t> </a:t>
            </a:r>
            <a:r>
              <a:rPr lang="fr-FR" sz="1600" b="1" u="sng" dirty="0" err="1"/>
              <a:t>knife</a:t>
            </a:r>
            <a:r>
              <a:rPr lang="fr-FR" sz="1600" b="1" u="sng" dirty="0"/>
              <a:t>)</a:t>
            </a:r>
          </a:p>
          <a:p>
            <a:endParaRPr lang="fr-FR" sz="1600" b="1" u="sng" dirty="0"/>
          </a:p>
          <a:p>
            <a:endParaRPr lang="fr-FR" sz="1600" b="1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100" dirty="0"/>
              <a:t>Size 150 cc – 43,1%</a:t>
            </a:r>
          </a:p>
          <a:p>
            <a:pPr marL="2545415" lvl="1" indent="-457200">
              <a:buFont typeface="Arial" panose="020B0604020202020204" pitchFamily="34" charset="0"/>
              <a:buChar char="•"/>
            </a:pPr>
            <a:r>
              <a:rPr lang="el-GR" sz="1100" dirty="0"/>
              <a:t>Φ</a:t>
            </a:r>
            <a:r>
              <a:rPr lang="fr-FR" sz="1100" dirty="0"/>
              <a:t> 80mm h 31,7mm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100" dirty="0" err="1"/>
              <a:t>Resolution</a:t>
            </a:r>
            <a:r>
              <a:rPr lang="fr-FR" sz="1100" dirty="0"/>
              <a:t> </a:t>
            </a:r>
          </a:p>
          <a:p>
            <a:pPr marL="2545415" lvl="1" indent="-457200">
              <a:buFont typeface="Arial" panose="020B0604020202020204" pitchFamily="34" charset="0"/>
              <a:buChar char="•"/>
            </a:pPr>
            <a:r>
              <a:rPr lang="fr-FR" sz="1100" dirty="0"/>
              <a:t>122 </a:t>
            </a:r>
            <a:r>
              <a:rPr lang="fr-FR" sz="1100" dirty="0" err="1"/>
              <a:t>keV</a:t>
            </a:r>
            <a:r>
              <a:rPr lang="fr-FR" sz="1100" dirty="0"/>
              <a:t>    920   eV</a:t>
            </a:r>
          </a:p>
          <a:p>
            <a:pPr marL="2545415" lvl="1" indent="-457200">
              <a:buFont typeface="Arial" panose="020B0604020202020204" pitchFamily="34" charset="0"/>
              <a:buChar char="•"/>
            </a:pPr>
            <a:r>
              <a:rPr lang="fr-FR" sz="1100" dirty="0"/>
              <a:t>1,33MeV  1,97keV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fr-FR" sz="1100" dirty="0"/>
              <a:t>Background</a:t>
            </a:r>
          </a:p>
          <a:p>
            <a:pPr marL="2545416" lvl="2" indent="-457200">
              <a:buFont typeface="Arial" panose="020B0604020202020204" pitchFamily="34" charset="0"/>
              <a:buChar char="•"/>
            </a:pPr>
            <a:r>
              <a:rPr lang="fr-FR" sz="1100" dirty="0" err="1"/>
              <a:t>Integral</a:t>
            </a:r>
            <a:r>
              <a:rPr lang="fr-FR" sz="1100" dirty="0"/>
              <a:t> 115</a:t>
            </a:r>
            <a:r>
              <a:rPr lang="fr-FR" sz="1100" dirty="0">
                <a:sym typeface="Symbol"/>
              </a:rPr>
              <a:t>3,5 count/</a:t>
            </a:r>
            <a:r>
              <a:rPr lang="fr-FR" sz="1100" dirty="0" err="1">
                <a:sym typeface="Symbol"/>
              </a:rPr>
              <a:t>day</a:t>
            </a:r>
            <a:endParaRPr lang="fr-FR" sz="1100" dirty="0">
              <a:sym typeface="Symbol"/>
            </a:endParaRPr>
          </a:p>
          <a:p>
            <a:pPr marL="2545416" lvl="2" indent="-457200">
              <a:buFont typeface="Arial" panose="020B0604020202020204" pitchFamily="34" charset="0"/>
              <a:buChar char="•"/>
            </a:pPr>
            <a:r>
              <a:rPr lang="fr-FR" sz="1100" dirty="0">
                <a:sym typeface="Symbol"/>
              </a:rPr>
              <a:t>133 c/kg</a:t>
            </a:r>
          </a:p>
          <a:p>
            <a:pPr marL="2545416" lvl="2" indent="-457200">
              <a:buFont typeface="Arial" panose="020B0604020202020204" pitchFamily="34" charset="0"/>
              <a:buChar char="•"/>
            </a:pPr>
            <a:r>
              <a:rPr lang="fr-FR" sz="1100" dirty="0" err="1">
                <a:sym typeface="Symbol"/>
              </a:rPr>
              <a:t>Peaks</a:t>
            </a:r>
            <a:endParaRPr lang="fr-FR" sz="1100" dirty="0">
              <a:sym typeface="Symbol"/>
            </a:endParaRPr>
          </a:p>
          <a:p>
            <a:pPr marL="2545416" lvl="2" indent="-457200">
              <a:buFont typeface="Arial" panose="020B0604020202020204" pitchFamily="34" charset="0"/>
              <a:buChar char="•"/>
            </a:pPr>
            <a:r>
              <a:rPr lang="fr-FR" sz="1100" dirty="0">
                <a:sym typeface="Symbol"/>
              </a:rPr>
              <a:t>46,5 </a:t>
            </a:r>
            <a:r>
              <a:rPr lang="fr-FR" sz="1100" dirty="0" err="1">
                <a:sym typeface="Symbol"/>
              </a:rPr>
              <a:t>keV</a:t>
            </a:r>
            <a:r>
              <a:rPr lang="fr-FR" sz="1100" dirty="0">
                <a:sym typeface="Symbol"/>
              </a:rPr>
              <a:t> 1,49  0,37 c/d [210Pb]</a:t>
            </a:r>
          </a:p>
          <a:p>
            <a:pPr marL="2545416" lvl="2" indent="-457200">
              <a:buFont typeface="Arial" panose="020B0604020202020204" pitchFamily="34" charset="0"/>
              <a:buChar char="•"/>
            </a:pPr>
            <a:r>
              <a:rPr lang="fr-FR" sz="1100" dirty="0">
                <a:sym typeface="Symbol"/>
              </a:rPr>
              <a:t>75 </a:t>
            </a:r>
            <a:r>
              <a:rPr lang="fr-FR" sz="1100" dirty="0" err="1">
                <a:sym typeface="Symbol"/>
              </a:rPr>
              <a:t>keV</a:t>
            </a:r>
            <a:r>
              <a:rPr lang="fr-FR" sz="1100" dirty="0">
                <a:sym typeface="Symbol"/>
              </a:rPr>
              <a:t> 3,6  0,62c/d [Pb]</a:t>
            </a:r>
            <a:endParaRPr lang="fr-FR" sz="1100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595015"/>
              </p:ext>
            </p:extLst>
          </p:nvPr>
        </p:nvGraphicFramePr>
        <p:xfrm>
          <a:off x="5796136" y="4908034"/>
          <a:ext cx="1769767" cy="1508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4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4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36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 err="1">
                          <a:effectLst/>
                          <a:latin typeface="Arial"/>
                        </a:rPr>
                        <a:t>Nucleide</a:t>
                      </a:r>
                      <a:endParaRPr lang="fr-FR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0" i="0" u="none" strike="noStrike" dirty="0">
                          <a:effectLst/>
                          <a:latin typeface="Times New Roman"/>
                        </a:rPr>
                        <a:t>Bq/kg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36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210Pb</a:t>
                      </a:r>
                      <a:endParaRPr lang="fr-FR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&lt;</a:t>
                      </a:r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>
                          <a:effectLst/>
                        </a:rPr>
                        <a:t>1,58E-02</a:t>
                      </a:r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73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baseline="30000" dirty="0">
                          <a:effectLst/>
                        </a:rPr>
                        <a:t>226</a:t>
                      </a:r>
                      <a:r>
                        <a:rPr lang="fr-FR" sz="1600" u="none" strike="noStrike" dirty="0">
                          <a:effectLst/>
                        </a:rPr>
                        <a:t>Ra</a:t>
                      </a:r>
                      <a:endParaRPr lang="fr-FR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>
                          <a:effectLst/>
                        </a:rPr>
                        <a:t>&lt;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effectLst/>
                        </a:rPr>
                        <a:t>1,27E-03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2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238U</a:t>
                      </a:r>
                      <a:endParaRPr lang="fr-FR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&lt;</a:t>
                      </a:r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effectLst/>
                        </a:rPr>
                        <a:t>6,27E-03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2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228Ra</a:t>
                      </a:r>
                      <a:endParaRPr lang="fr-FR" sz="16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&lt;</a:t>
                      </a:r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effectLst/>
                        </a:rPr>
                        <a:t>3,82E-03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52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228Th</a:t>
                      </a:r>
                      <a:endParaRPr lang="fr-FR" sz="16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&lt;</a:t>
                      </a:r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effectLst/>
                        </a:rPr>
                        <a:t>8,66E-04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5292080" y="4293096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Silicon</a:t>
            </a:r>
            <a:r>
              <a:rPr lang="fr-FR" sz="1600" dirty="0"/>
              <a:t> wafer </a:t>
            </a:r>
            <a:r>
              <a:rPr lang="fr-FR" sz="1600" dirty="0" err="1"/>
              <a:t>measurement</a:t>
            </a:r>
            <a:endParaRPr lang="fr-FR" sz="1600" dirty="0"/>
          </a:p>
          <a:p>
            <a:pPr algn="ctr"/>
            <a:r>
              <a:rPr lang="fr-FR" sz="1600" dirty="0"/>
              <a:t>700 000s 650g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5796136" y="2320117"/>
            <a:ext cx="2500658" cy="1823948"/>
            <a:chOff x="20756611" y="12273909"/>
            <a:chExt cx="8612686" cy="809739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1052" y="14030793"/>
              <a:ext cx="5172075" cy="632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20756611" y="13771414"/>
              <a:ext cx="1734441" cy="65839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err="1"/>
                <a:t>Std</a:t>
              </a:r>
              <a:endParaRPr lang="fr-FR" sz="1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634856" y="13787320"/>
              <a:ext cx="1734441" cy="65839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err="1"/>
                <a:t>Std</a:t>
              </a:r>
              <a:endParaRPr lang="fr-FR" sz="1400" dirty="0"/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>
              <a:off x="20756611" y="13253423"/>
              <a:ext cx="8612686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22722694" y="12273909"/>
              <a:ext cx="4680521" cy="616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536</a:t>
              </a: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5724128" y="18448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/>
              <a:t>Shielding</a:t>
            </a:r>
            <a:endParaRPr lang="fr-FR" u="sng" dirty="0"/>
          </a:p>
        </p:txBody>
      </p:sp>
      <p:sp>
        <p:nvSpPr>
          <p:cNvPr id="15" name="ZoneTexte 14"/>
          <p:cNvSpPr txBox="1"/>
          <p:nvPr/>
        </p:nvSpPr>
        <p:spPr>
          <a:xfrm>
            <a:off x="7380312" y="3645024"/>
            <a:ext cx="5256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35496" y="4653136"/>
                <a:ext cx="3168352" cy="587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limit (Bq)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/>
                          </a:rPr>
                          <m:t>1,43+2,36</m:t>
                        </m:r>
                        <m:rad>
                          <m:radPr>
                            <m:degHide m:val="on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b="0" i="1" smtClean="0">
                                <a:latin typeface="Cambria Math"/>
                              </a:rPr>
                              <m:t>1,36+</m:t>
                            </m:r>
                            <m:r>
                              <a:rPr lang="fr-FR" i="1">
                                <a:latin typeface="Cambria Math"/>
                              </a:rPr>
                              <m:t>𝑏𝑑</m:t>
                            </m:r>
                            <m:r>
                              <a:rPr lang="fr-FR" b="0" i="1" smtClean="0">
                                <a:latin typeface="Cambria Math"/>
                              </a:rPr>
                              <m:t>𝑓</m:t>
                            </m:r>
                            <m:r>
                              <a:rPr lang="fr-FR" b="0" i="1" smtClean="0">
                                <a:latin typeface="Cambria Math"/>
                              </a:rPr>
                              <m:t>×</m:t>
                            </m:r>
                            <m:r>
                              <a:rPr lang="fr-FR" b="0" i="1" smtClean="0">
                                <a:latin typeface="Cambria Math"/>
                              </a:rPr>
                              <m:t>𝑡</m:t>
                            </m:r>
                          </m:e>
                        </m:rad>
                      </m:num>
                      <m:den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𝜀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</m:d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fr-FR" b="0" i="1" smtClean="0">
                            <a:latin typeface="Cambria Math"/>
                          </a:rPr>
                          <m:t>𝑚</m:t>
                        </m:r>
                        <m:r>
                          <a:rPr lang="fr-FR" b="0" i="1" smtClean="0">
                            <a:latin typeface="Cambria Math"/>
                          </a:rPr>
                          <m:t> </m:t>
                        </m:r>
                        <m:r>
                          <a:rPr lang="fr-FR" b="0" i="1" smtClean="0"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4653136"/>
                <a:ext cx="3168352" cy="587981"/>
              </a:xfrm>
              <a:prstGeom prst="rect">
                <a:avLst/>
              </a:prstGeom>
              <a:blipFill rotWithShape="1">
                <a:blip r:embed="rId3"/>
                <a:stretch>
                  <a:fillRect l="-17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2" t="16247" r="3673" b="28775"/>
          <a:stretch/>
        </p:blipFill>
        <p:spPr bwMode="auto">
          <a:xfrm>
            <a:off x="3220662" y="5157192"/>
            <a:ext cx="2380936" cy="1500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579732" y="5445224"/>
                <a:ext cx="1572738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/>
                          <a:ea typeface="Cambria Math"/>
                        </a:rPr>
                        <m:t>𝜀</m:t>
                      </m:r>
                      <m:r>
                        <a:rPr lang="fr-FR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/>
                            </a:rPr>
                            <m:t>𝑑𝑒𝑡𝑒𝑐𝑡𝑒𝑑</m:t>
                          </m:r>
                        </m:num>
                        <m:den>
                          <m:r>
                            <a:rPr lang="fr-FR" b="0" i="1" smtClean="0">
                              <a:latin typeface="Cambria Math"/>
                            </a:rPr>
                            <m:t>𝑒𝑚𝑖𝑡𝑡𝑒𝑑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32" y="5445224"/>
                <a:ext cx="1572738" cy="61824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0297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IRSN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160" y="1220820"/>
            <a:ext cx="7695526" cy="503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71842" y="4482988"/>
            <a:ext cx="1132885" cy="134677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7431574" y="4160756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  <a:latin typeface="+mj-lt"/>
              </a:rPr>
              <a:t>Modane</a:t>
            </a:r>
            <a:endParaRPr lang="en-US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354115" y="4157116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  <a:latin typeface="+mj-lt"/>
              </a:rPr>
              <a:t>Orsay</a:t>
            </a: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22610" y="1204637"/>
            <a:ext cx="5270612" cy="280901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76677" y="2290046"/>
            <a:ext cx="3859902" cy="127045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703177" y="3075987"/>
            <a:ext cx="230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  <a:latin typeface="+mj-lt"/>
              </a:rPr>
              <a:t>anti-</a:t>
            </a:r>
            <a:r>
              <a:rPr lang="fr-FR" b="1" dirty="0" err="1">
                <a:solidFill>
                  <a:schemeClr val="accent2"/>
                </a:solidFill>
                <a:latin typeface="+mj-lt"/>
              </a:rPr>
              <a:t>cosmic</a:t>
            </a:r>
            <a:r>
              <a:rPr lang="fr-FR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fr-FR" b="1" dirty="0" err="1">
                <a:solidFill>
                  <a:schemeClr val="accent2"/>
                </a:solidFill>
                <a:latin typeface="+mj-lt"/>
              </a:rPr>
              <a:t>devices</a:t>
            </a:r>
            <a:endParaRPr lang="en-US" b="1" dirty="0">
              <a:solidFill>
                <a:schemeClr val="accent2"/>
              </a:solidFill>
              <a:latin typeface="+mj-lt"/>
            </a:endParaRP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108572"/>
              </p:ext>
            </p:extLst>
          </p:nvPr>
        </p:nvGraphicFramePr>
        <p:xfrm>
          <a:off x="142956" y="4564781"/>
          <a:ext cx="4159307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0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5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52E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XXL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PPT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Pb (cm)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25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15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 err="1"/>
                        <a:t>Archeologiocal</a:t>
                      </a:r>
                      <a:r>
                        <a:rPr lang="fr-FR" sz="1600" baseline="0" dirty="0"/>
                        <a:t> Pb (cm)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5,4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6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Background</a:t>
                      </a:r>
                      <a:r>
                        <a:rPr lang="fr-FR" sz="1600" baseline="0" dirty="0"/>
                        <a:t> coute rate 30-1600 keV (d</a:t>
                      </a:r>
                      <a:r>
                        <a:rPr lang="fr-FR" sz="1600" baseline="30000" dirty="0"/>
                        <a:t>-1</a:t>
                      </a:r>
                      <a:r>
                        <a:rPr lang="fr-FR" sz="1600" baseline="0" dirty="0"/>
                        <a:t>.kg</a:t>
                      </a:r>
                      <a:r>
                        <a:rPr lang="fr-FR" sz="1600" baseline="-25000" dirty="0"/>
                        <a:t>Ge</a:t>
                      </a:r>
                      <a:r>
                        <a:rPr lang="fr-FR" sz="1600" baseline="30000" dirty="0"/>
                        <a:t>-1</a:t>
                      </a:r>
                      <a:r>
                        <a:rPr lang="fr-FR" sz="1600" baseline="0" dirty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245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120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116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098" name="Picture 2" descr="Image illustrative de l’article Institut de radioprotection et de sûreté nucléai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967311"/>
            <a:ext cx="1256742" cy="87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825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Analitycal</a:t>
            </a:r>
            <a:r>
              <a:rPr lang="fr-FR" dirty="0"/>
              <a:t> power for </a:t>
            </a:r>
            <a:r>
              <a:rPr lang="fr-FR" dirty="0" err="1"/>
              <a:t>interdiciplinarity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err="1"/>
              <a:t>Possibility</a:t>
            </a:r>
            <a:r>
              <a:rPr lang="fr-FR" sz="2800" dirty="0"/>
              <a:t> to </a:t>
            </a:r>
            <a:r>
              <a:rPr lang="fr-FR" sz="2800" dirty="0" err="1"/>
              <a:t>measure</a:t>
            </a:r>
            <a:r>
              <a:rPr lang="fr-FR" sz="2800" dirty="0"/>
              <a:t> a </a:t>
            </a:r>
            <a:r>
              <a:rPr lang="fr-FR" sz="2800" dirty="0" err="1"/>
              <a:t>wide</a:t>
            </a:r>
            <a:r>
              <a:rPr lang="fr-FR" sz="2800" dirty="0"/>
              <a:t> range of </a:t>
            </a:r>
            <a:r>
              <a:rPr lang="fr-FR" sz="2800" dirty="0" err="1"/>
              <a:t>nucleides</a:t>
            </a:r>
            <a:endParaRPr lang="fr-FR" sz="2800" dirty="0"/>
          </a:p>
          <a:p>
            <a:r>
              <a:rPr lang="fr-FR" sz="2800" dirty="0" err="1"/>
              <a:t>Used</a:t>
            </a:r>
            <a:r>
              <a:rPr lang="fr-FR" sz="2800" dirty="0"/>
              <a:t> in </a:t>
            </a:r>
            <a:r>
              <a:rPr lang="fr-FR" sz="2800" dirty="0" err="1"/>
              <a:t>many</a:t>
            </a:r>
            <a:r>
              <a:rPr lang="fr-FR" sz="2800" dirty="0"/>
              <a:t> </a:t>
            </a:r>
            <a:r>
              <a:rPr lang="fr-FR" sz="2800" dirty="0" err="1"/>
              <a:t>environmental</a:t>
            </a:r>
            <a:r>
              <a:rPr lang="fr-FR" sz="2800" dirty="0"/>
              <a:t> datation</a:t>
            </a:r>
          </a:p>
        </p:txBody>
      </p:sp>
      <p:pic>
        <p:nvPicPr>
          <p:cNvPr id="5" name="Picture 5" descr="Pb2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3816424" cy="209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ag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157192"/>
            <a:ext cx="2387019" cy="379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989316"/>
              </p:ext>
            </p:extLst>
          </p:nvPr>
        </p:nvGraphicFramePr>
        <p:xfrm>
          <a:off x="1197105" y="5805264"/>
          <a:ext cx="2645334" cy="519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Equation" r:id="rId5" imgW="2005729" imgH="393529" progId="Equation.DSMT4">
                  <p:embed/>
                </p:oleObj>
              </mc:Choice>
              <mc:Fallback>
                <p:oleObj name="Equation" r:id="rId5" imgW="200572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105" y="5805264"/>
                        <a:ext cx="2645334" cy="51902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 descr="Vue aérienne de la centrale nucléaire de Tchernobyl, quelques jours après l’explosion survenue le 26 avril 1986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488766"/>
            <a:ext cx="2324334" cy="189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932040" y="462136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/>
              <a:t>137</a:t>
            </a:r>
            <a:r>
              <a:rPr lang="fr-FR" dirty="0"/>
              <a:t>Cs </a:t>
            </a:r>
            <a:r>
              <a:rPr lang="fr-FR" dirty="0" err="1"/>
              <a:t>only</a:t>
            </a:r>
            <a:endParaRPr lang="fr-FR" dirty="0"/>
          </a:p>
          <a:p>
            <a:r>
              <a:rPr lang="fr-FR" dirty="0"/>
              <a:t>1986</a:t>
            </a:r>
          </a:p>
        </p:txBody>
      </p:sp>
      <p:pic>
        <p:nvPicPr>
          <p:cNvPr id="3076" name="Picture 4" descr="Résultat de recherche d'images pour &quot;bikini test nuclear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75843"/>
            <a:ext cx="2324334" cy="171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788024" y="285293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/>
              <a:t>137</a:t>
            </a:r>
            <a:r>
              <a:rPr lang="fr-FR" dirty="0"/>
              <a:t>Cs + </a:t>
            </a:r>
            <a:r>
              <a:rPr lang="fr-FR" baseline="30000" dirty="0"/>
              <a:t>241</a:t>
            </a:r>
            <a:r>
              <a:rPr lang="fr-FR" dirty="0"/>
              <a:t>Am</a:t>
            </a:r>
          </a:p>
          <a:p>
            <a:r>
              <a:rPr lang="fr-FR" dirty="0"/>
              <a:t>1963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39552" y="216379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Relative datation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928467" y="2167529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Absolute</a:t>
            </a:r>
            <a:r>
              <a:rPr lang="fr-FR" dirty="0"/>
              <a:t> datation</a:t>
            </a:r>
          </a:p>
        </p:txBody>
      </p:sp>
      <p:pic>
        <p:nvPicPr>
          <p:cNvPr id="14" name="Picture 7" descr="C:\Users\Guillaume\Downloads\edytem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7" b="31568"/>
          <a:stretch/>
        </p:blipFill>
        <p:spPr bwMode="auto">
          <a:xfrm>
            <a:off x="7956376" y="6389504"/>
            <a:ext cx="1185309" cy="4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480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Lake </a:t>
            </a:r>
            <a:r>
              <a:rPr lang="fr-FR" dirty="0" err="1"/>
              <a:t>survey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210Pb </a:t>
            </a:r>
            <a:r>
              <a:rPr lang="fr-FR" sz="2400" dirty="0" err="1"/>
              <a:t>gives</a:t>
            </a:r>
            <a:r>
              <a:rPr lang="fr-FR" sz="2400" dirty="0"/>
              <a:t> the </a:t>
            </a:r>
            <a:r>
              <a:rPr lang="fr-FR" sz="2400" dirty="0" err="1"/>
              <a:t>sedimentation</a:t>
            </a:r>
            <a:r>
              <a:rPr lang="fr-FR" sz="2400" dirty="0"/>
              <a:t> rate</a:t>
            </a:r>
          </a:p>
          <a:p>
            <a:r>
              <a:rPr lang="fr-FR" sz="2400" dirty="0" err="1"/>
              <a:t>Confirmed</a:t>
            </a:r>
            <a:r>
              <a:rPr lang="fr-FR" sz="2400" dirty="0"/>
              <a:t> by </a:t>
            </a:r>
            <a:r>
              <a:rPr lang="fr-FR" sz="2400" dirty="0" err="1"/>
              <a:t>artificials</a:t>
            </a:r>
            <a:r>
              <a:rPr lang="fr-FR" sz="2400" dirty="0"/>
              <a:t> </a:t>
            </a:r>
            <a:r>
              <a:rPr lang="fr-FR" sz="2400" dirty="0" err="1"/>
              <a:t>nucleides</a:t>
            </a:r>
            <a:endParaRPr lang="fr-FR" sz="2400" dirty="0"/>
          </a:p>
          <a:p>
            <a:r>
              <a:rPr lang="fr-FR" sz="2400" dirty="0" err="1"/>
              <a:t>Allowing</a:t>
            </a:r>
            <a:r>
              <a:rPr lang="fr-FR" sz="2400" dirty="0"/>
              <a:t> to </a:t>
            </a:r>
            <a:r>
              <a:rPr lang="fr-FR" sz="2400" dirty="0" err="1"/>
              <a:t>reconstruct</a:t>
            </a:r>
            <a:r>
              <a:rPr lang="fr-FR" sz="2400" dirty="0"/>
              <a:t> the </a:t>
            </a:r>
            <a:r>
              <a:rPr lang="fr-FR" sz="2400" dirty="0" err="1"/>
              <a:t>history</a:t>
            </a:r>
            <a:r>
              <a:rPr lang="fr-FR" sz="2400" dirty="0"/>
              <a:t> of a </a:t>
            </a:r>
            <a:r>
              <a:rPr lang="fr-FR" sz="2400" dirty="0" err="1"/>
              <a:t>lake</a:t>
            </a:r>
            <a:r>
              <a:rPr lang="fr-FR" sz="2400" dirty="0"/>
              <a:t> </a:t>
            </a:r>
            <a:r>
              <a:rPr lang="fr-FR" sz="2400" dirty="0" err="1"/>
              <a:t>without</a:t>
            </a:r>
            <a:r>
              <a:rPr lang="fr-FR" sz="2400" dirty="0"/>
              <a:t> archives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9"/>
          <a:stretch/>
        </p:blipFill>
        <p:spPr bwMode="auto">
          <a:xfrm>
            <a:off x="-7611" y="1340768"/>
            <a:ext cx="2877314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edytem\Desktop\Pesticide\EST\Figure 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586" y="3504804"/>
            <a:ext cx="5579870" cy="282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3563888" y="4725144"/>
            <a:ext cx="5184576" cy="0"/>
          </a:xfrm>
          <a:prstGeom prst="line">
            <a:avLst/>
          </a:prstGeom>
          <a:ln w="25400">
            <a:solidFill>
              <a:srgbClr val="F8A2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3563888" y="4293096"/>
            <a:ext cx="5112568" cy="0"/>
          </a:xfrm>
          <a:prstGeom prst="line">
            <a:avLst/>
          </a:prstGeom>
          <a:ln w="25400">
            <a:solidFill>
              <a:srgbClr val="63AE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563888" y="4005064"/>
            <a:ext cx="5112568" cy="0"/>
          </a:xfrm>
          <a:prstGeom prst="line">
            <a:avLst/>
          </a:prstGeom>
          <a:ln w="254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5"/>
          <p:cNvSpPr txBox="1">
            <a:spLocks noChangeArrowheads="1"/>
          </p:cNvSpPr>
          <p:nvPr/>
        </p:nvSpPr>
        <p:spPr bwMode="auto">
          <a:xfrm>
            <a:off x="3491880" y="5949280"/>
            <a:ext cx="13681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FR" altLang="fr-FR" sz="1200" dirty="0">
                <a:solidFill>
                  <a:schemeClr val="tx1"/>
                </a:solidFill>
              </a:rPr>
              <a:t>Sabatier et al., 2014, PNAS</a:t>
            </a:r>
          </a:p>
        </p:txBody>
      </p:sp>
      <p:sp>
        <p:nvSpPr>
          <p:cNvPr id="22" name="AutoShape 2" descr="Résultat de recherche d'images pour &quot;edytem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" name="AutoShape 4" descr="Résultat de recherche d'images pour &quot;edytem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AutoShape 6" descr="Résultat de recherche d'images pour &quot;edytem&quot;"/>
          <p:cNvSpPr>
            <a:spLocks noChangeAspect="1" noChangeArrowheads="1"/>
          </p:cNvSpPr>
          <p:nvPr/>
        </p:nvSpPr>
        <p:spPr bwMode="auto">
          <a:xfrm>
            <a:off x="155575" y="-1608138"/>
            <a:ext cx="336232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27" name="Picture 7" descr="C:\Users\Guillaume\Downloads\edyte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7" b="31568"/>
          <a:stretch/>
        </p:blipFill>
        <p:spPr bwMode="auto">
          <a:xfrm>
            <a:off x="7812358" y="6307571"/>
            <a:ext cx="1329327" cy="5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27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Laboratoire Souterrain de Modane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fr-FR" dirty="0" err="1"/>
              <a:t>Located</a:t>
            </a:r>
            <a:r>
              <a:rPr lang="fr-FR" dirty="0"/>
              <a:t> in </a:t>
            </a:r>
            <a:r>
              <a:rPr lang="fr-FR" dirty="0" err="1"/>
              <a:t>Modane,France</a:t>
            </a:r>
            <a:endParaRPr lang="fr-FR" dirty="0"/>
          </a:p>
          <a:p>
            <a:r>
              <a:rPr lang="fr-FR" dirty="0"/>
              <a:t>Middle of Fréjus tunnel </a:t>
            </a:r>
          </a:p>
          <a:p>
            <a:r>
              <a:rPr lang="fr-FR" dirty="0"/>
              <a:t>Part of LPSC; </a:t>
            </a:r>
            <a:r>
              <a:rPr lang="fr-FR" dirty="0" err="1"/>
              <a:t>Lab</a:t>
            </a:r>
            <a:r>
              <a:rPr lang="fr-FR" dirty="0"/>
              <a:t> in Grenoble</a:t>
            </a:r>
          </a:p>
          <a:p>
            <a:r>
              <a:rPr lang="fr-FR" dirty="0"/>
              <a:t>National </a:t>
            </a:r>
            <a:r>
              <a:rPr lang="fr-FR" dirty="0" err="1"/>
              <a:t>facility</a:t>
            </a:r>
            <a:r>
              <a:rPr lang="fr-FR" dirty="0"/>
              <a:t> for underground science</a:t>
            </a:r>
          </a:p>
          <a:p>
            <a:r>
              <a:rPr lang="fr-FR" dirty="0"/>
              <a:t>1000 </a:t>
            </a:r>
            <a:r>
              <a:rPr lang="fr-FR" dirty="0" err="1"/>
              <a:t>visitors</a:t>
            </a:r>
            <a:r>
              <a:rPr lang="fr-FR" dirty="0"/>
              <a:t> </a:t>
            </a:r>
            <a:r>
              <a:rPr lang="fr-FR" dirty="0" err="1"/>
              <a:t>days</a:t>
            </a:r>
            <a:r>
              <a:rPr lang="fr-FR" dirty="0"/>
              <a:t> per </a:t>
            </a:r>
            <a:r>
              <a:rPr lang="fr-FR" dirty="0" err="1"/>
              <a:t>year</a:t>
            </a:r>
            <a:endParaRPr lang="fr-FR" dirty="0"/>
          </a:p>
          <a:p>
            <a:r>
              <a:rPr lang="fr-FR" dirty="0"/>
              <a:t>Wide range of </a:t>
            </a:r>
            <a:r>
              <a:rPr lang="fr-FR" dirty="0" err="1"/>
              <a:t>interdisciplinary</a:t>
            </a:r>
            <a:r>
              <a:rPr lang="fr-FR" dirty="0"/>
              <a:t> topics</a:t>
            </a:r>
          </a:p>
          <a:p>
            <a:r>
              <a:rPr lang="fr-FR" dirty="0" err="1"/>
              <a:t>Astroparticles</a:t>
            </a:r>
            <a:r>
              <a:rPr lang="fr-FR" dirty="0"/>
              <a:t>,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physic</a:t>
            </a:r>
            <a:r>
              <a:rPr lang="fr-FR" dirty="0"/>
              <a:t>, </a:t>
            </a:r>
            <a:r>
              <a:rPr lang="fr-FR" dirty="0" err="1"/>
              <a:t>environment</a:t>
            </a:r>
            <a:r>
              <a:rPr lang="fr-FR" dirty="0"/>
              <a:t>, </a:t>
            </a:r>
            <a:r>
              <a:rPr lang="fr-FR" dirty="0" err="1"/>
              <a:t>electronics</a:t>
            </a:r>
            <a:r>
              <a:rPr lang="fr-FR" dirty="0"/>
              <a:t>, </a:t>
            </a:r>
            <a:r>
              <a:rPr lang="fr-FR" dirty="0" err="1"/>
              <a:t>radioactivity</a:t>
            </a:r>
            <a:r>
              <a:rPr lang="fr-FR" dirty="0"/>
              <a:t> </a:t>
            </a:r>
            <a:r>
              <a:rPr lang="fr-FR" dirty="0" err="1"/>
              <a:t>measurement</a:t>
            </a:r>
            <a:r>
              <a:rPr lang="fr-FR" dirty="0"/>
              <a:t>, </a:t>
            </a:r>
            <a:r>
              <a:rPr lang="fr-FR" dirty="0" err="1"/>
              <a:t>biology</a:t>
            </a:r>
            <a:endParaRPr lang="fr-FR" dirty="0"/>
          </a:p>
        </p:txBody>
      </p:sp>
      <p:pic>
        <p:nvPicPr>
          <p:cNvPr id="6" name="Picture 2" descr="Z:\Photothèque\photos extincteur\P_20161004_1553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7" r="4184" b="12210"/>
          <a:stretch/>
        </p:blipFill>
        <p:spPr bwMode="auto">
          <a:xfrm>
            <a:off x="5403693" y="908720"/>
            <a:ext cx="3672408" cy="22547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CNRS-filaire-Quadr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067425"/>
            <a:ext cx="864096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C:\Users\Charlotte_2\AppData\Local\Microsoft\Windows\INetCache\Content.Word\logo-uga-vo-cmjn_peti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067425"/>
            <a:ext cx="945083" cy="790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827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Ice</a:t>
            </a:r>
            <a:r>
              <a:rPr lang="fr-FR" dirty="0"/>
              <a:t> </a:t>
            </a:r>
            <a:r>
              <a:rPr lang="fr-FR" dirty="0" err="1"/>
              <a:t>survey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Datation of </a:t>
            </a:r>
            <a:r>
              <a:rPr lang="fr-FR" dirty="0" err="1"/>
              <a:t>ice</a:t>
            </a:r>
            <a:r>
              <a:rPr lang="fr-FR" dirty="0"/>
              <a:t> </a:t>
            </a:r>
            <a:r>
              <a:rPr lang="fr-FR" dirty="0" err="1"/>
              <a:t>core</a:t>
            </a:r>
            <a:r>
              <a:rPr lang="fr-FR" dirty="0"/>
              <a:t> in </a:t>
            </a:r>
            <a:r>
              <a:rPr lang="fr-FR" dirty="0" err="1"/>
              <a:t>antartica</a:t>
            </a:r>
            <a:endParaRPr lang="fr-FR" dirty="0"/>
          </a:p>
          <a:p>
            <a:r>
              <a:rPr lang="fr-FR" dirty="0"/>
              <a:t>Calibration of radar</a:t>
            </a:r>
          </a:p>
          <a:p>
            <a:r>
              <a:rPr lang="fr-FR" dirty="0"/>
              <a:t>Temporal marker for </a:t>
            </a:r>
            <a:r>
              <a:rPr lang="fr-FR" dirty="0" err="1"/>
              <a:t>climate</a:t>
            </a:r>
            <a:r>
              <a:rPr lang="fr-FR" dirty="0"/>
              <a:t> change</a:t>
            </a:r>
          </a:p>
          <a:p>
            <a:r>
              <a:rPr lang="fr-FR" dirty="0"/>
              <a:t>2 </a:t>
            </a:r>
            <a:r>
              <a:rPr lang="fr-FR" dirty="0" err="1"/>
              <a:t>days</a:t>
            </a:r>
            <a:r>
              <a:rPr lang="fr-FR" dirty="0"/>
              <a:t> </a:t>
            </a:r>
            <a:r>
              <a:rPr lang="fr-FR" dirty="0" err="1"/>
              <a:t>measure</a:t>
            </a:r>
            <a:r>
              <a:rPr lang="fr-FR" dirty="0"/>
              <a:t> </a:t>
            </a:r>
            <a:r>
              <a:rPr lang="fr-FR" dirty="0" err="1"/>
              <a:t>needed</a:t>
            </a:r>
            <a:r>
              <a:rPr lang="fr-FR" dirty="0"/>
              <a:t> in underground </a:t>
            </a:r>
            <a:r>
              <a:rPr lang="fr-FR" dirty="0" err="1"/>
              <a:t>lab</a:t>
            </a:r>
            <a:endParaRPr lang="fr-FR" dirty="0"/>
          </a:p>
          <a:p>
            <a:endParaRPr lang="fr-F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60725"/>
            <a:ext cx="5688632" cy="331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Institut des Géosciences de l’Environnement - UMR 5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3" t="8880" r="21401" b="8422"/>
          <a:stretch/>
        </p:blipFill>
        <p:spPr bwMode="auto">
          <a:xfrm>
            <a:off x="2339752" y="6134049"/>
            <a:ext cx="720080" cy="72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Résultat de recherche d'images pour &quot;carotte glace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2" b="21715"/>
          <a:stretch/>
        </p:blipFill>
        <p:spPr bwMode="auto">
          <a:xfrm>
            <a:off x="683568" y="3645024"/>
            <a:ext cx="2160240" cy="122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307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421855" y="908720"/>
            <a:ext cx="6516215" cy="1009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/>
              <a:t>Sources of </a:t>
            </a:r>
            <a:r>
              <a:rPr lang="fr-FR" sz="2400" dirty="0" err="1"/>
              <a:t>sediment</a:t>
            </a:r>
            <a:r>
              <a:rPr lang="fr-FR" sz="2400" dirty="0"/>
              <a:t> in </a:t>
            </a:r>
            <a:r>
              <a:rPr lang="fr-FR" sz="2400" dirty="0" err="1"/>
              <a:t>mining</a:t>
            </a:r>
            <a:r>
              <a:rPr lang="fr-FR" sz="2400" dirty="0"/>
              <a:t> </a:t>
            </a:r>
            <a:r>
              <a:rPr lang="fr-FR" sz="2400" dirty="0" err="1"/>
              <a:t>catchments</a:t>
            </a:r>
            <a:r>
              <a:rPr lang="fr-FR" sz="2400" dirty="0"/>
              <a:t> of New </a:t>
            </a:r>
            <a:r>
              <a:rPr lang="fr-FR" sz="2400" dirty="0" err="1"/>
              <a:t>Caledonia</a:t>
            </a:r>
            <a:endParaRPr lang="fr-FR" sz="2400" dirty="0"/>
          </a:p>
        </p:txBody>
      </p:sp>
      <p:pic>
        <p:nvPicPr>
          <p:cNvPr id="5" name="Espace réservé du contenu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87" y="3121067"/>
            <a:ext cx="1617113" cy="121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space réservé du contenu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8" y="4620981"/>
            <a:ext cx="1631873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9" t="41351" r="35561" b="17297"/>
          <a:stretch>
            <a:fillRect/>
          </a:stretch>
        </p:blipFill>
        <p:spPr bwMode="auto">
          <a:xfrm>
            <a:off x="365354" y="1794741"/>
            <a:ext cx="1592426" cy="114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9" t="37061" r="14594" b="16267"/>
          <a:stretch>
            <a:fillRect/>
          </a:stretch>
        </p:blipFill>
        <p:spPr bwMode="auto">
          <a:xfrm>
            <a:off x="5250186" y="2810128"/>
            <a:ext cx="3775562" cy="179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810128"/>
            <a:ext cx="2415024" cy="181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3039641" y="3517413"/>
            <a:ext cx="8465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400"/>
              </a:spcAft>
              <a:buFont typeface="Arial" charset="0"/>
              <a:defRPr sz="22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Font typeface="Courier New" pitchFamily="49" charset="0"/>
              <a:buChar char="o"/>
              <a:defRPr sz="1600">
                <a:solidFill>
                  <a:srgbClr val="004F29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2000"/>
              </a:lnSpc>
              <a:buClr>
                <a:srgbClr val="FF0000"/>
              </a:buClr>
              <a:buSzPct val="90000"/>
              <a:buFont typeface="Wingdings" pitchFamily="2" charset="2"/>
              <a:buChar char="§"/>
              <a:defRPr sz="1600">
                <a:solidFill>
                  <a:srgbClr val="650008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00B050"/>
              </a:buClr>
              <a:buSzPct val="96000"/>
              <a:buFont typeface="Wingdings" pitchFamily="2" charset="2"/>
              <a:buChar char="§"/>
              <a:defRPr sz="1600">
                <a:solidFill>
                  <a:srgbClr val="5A0F4F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5A0F4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5A0F4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5A0F4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5A0F4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5A0F4F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2400" b="1" baseline="30000" dirty="0">
                <a:solidFill>
                  <a:schemeClr val="bg1"/>
                </a:solidFill>
                <a:latin typeface="Calibri" pitchFamily="34" charset="0"/>
              </a:rPr>
              <a:t>137</a:t>
            </a:r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Cs</a:t>
            </a:r>
          </a:p>
        </p:txBody>
      </p:sp>
      <p:sp>
        <p:nvSpPr>
          <p:cNvPr id="11" name="ZoneTexte 20"/>
          <p:cNvSpPr txBox="1">
            <a:spLocks noChangeArrowheads="1"/>
          </p:cNvSpPr>
          <p:nvPr/>
        </p:nvSpPr>
        <p:spPr bwMode="auto">
          <a:xfrm>
            <a:off x="6156176" y="3655516"/>
            <a:ext cx="1547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400"/>
              </a:spcAft>
              <a:buFont typeface="Arial" charset="0"/>
              <a:defRPr sz="22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Font typeface="Courier New" pitchFamily="49" charset="0"/>
              <a:buChar char="o"/>
              <a:defRPr sz="1600">
                <a:solidFill>
                  <a:srgbClr val="004F29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2000"/>
              </a:lnSpc>
              <a:buClr>
                <a:srgbClr val="FF0000"/>
              </a:buClr>
              <a:buSzPct val="90000"/>
              <a:buFont typeface="Wingdings" pitchFamily="2" charset="2"/>
              <a:buChar char="§"/>
              <a:defRPr sz="1600">
                <a:solidFill>
                  <a:srgbClr val="650008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00B050"/>
              </a:buClr>
              <a:buSzPct val="96000"/>
              <a:buFont typeface="Wingdings" pitchFamily="2" charset="2"/>
              <a:buChar char="§"/>
              <a:defRPr sz="1600">
                <a:solidFill>
                  <a:srgbClr val="5A0F4F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5A0F4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5A0F4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5A0F4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5A0F4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5A0F4F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Ø </a:t>
            </a:r>
            <a:r>
              <a:rPr lang="fr-FR" altLang="fr-FR" sz="2400" b="1" baseline="30000" dirty="0">
                <a:solidFill>
                  <a:schemeClr val="bg1"/>
                </a:solidFill>
                <a:latin typeface="Calibri" pitchFamily="34" charset="0"/>
              </a:rPr>
              <a:t>137</a:t>
            </a:r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Cs</a:t>
            </a:r>
          </a:p>
        </p:txBody>
      </p:sp>
      <p:pic>
        <p:nvPicPr>
          <p:cNvPr id="12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116" y="6304563"/>
            <a:ext cx="963073" cy="39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411963" y="1737425"/>
            <a:ext cx="326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Two</a:t>
            </a:r>
            <a:r>
              <a:rPr lang="fr-FR" dirty="0"/>
              <a:t> main sources of </a:t>
            </a:r>
            <a:r>
              <a:rPr lang="fr-FR" dirty="0" err="1"/>
              <a:t>sediment</a:t>
            </a:r>
            <a:r>
              <a:rPr lang="fr-FR" dirty="0"/>
              <a:t> to the main river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867074" y="2010657"/>
            <a:ext cx="1233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Mining</a:t>
            </a:r>
            <a:r>
              <a:rPr lang="fr-FR" dirty="0"/>
              <a:t> </a:t>
            </a:r>
            <a:r>
              <a:rPr lang="fr-FR" dirty="0" err="1"/>
              <a:t>tributaries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4122579" y="2045995"/>
            <a:ext cx="135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Non-</a:t>
            </a:r>
            <a:r>
              <a:rPr lang="fr-FR" b="1" dirty="0" err="1"/>
              <a:t>mining</a:t>
            </a:r>
            <a:r>
              <a:rPr lang="fr-FR" dirty="0"/>
              <a:t> </a:t>
            </a:r>
            <a:r>
              <a:rPr lang="fr-FR" dirty="0" err="1"/>
              <a:t>tributaries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2616994" y="4624159"/>
            <a:ext cx="61043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Discrimination of contributions  of </a:t>
            </a:r>
            <a:r>
              <a:rPr lang="fr-FR" dirty="0" err="1"/>
              <a:t>both</a:t>
            </a:r>
            <a:r>
              <a:rPr lang="fr-FR" dirty="0"/>
              <a:t> types  of </a:t>
            </a:r>
            <a:r>
              <a:rPr lang="fr-FR" dirty="0" err="1"/>
              <a:t>tributaries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activities</a:t>
            </a:r>
            <a:r>
              <a:rPr lang="fr-FR" dirty="0"/>
              <a:t> in </a:t>
            </a:r>
            <a:r>
              <a:rPr lang="fr-FR" dirty="0" err="1"/>
              <a:t>natural</a:t>
            </a:r>
            <a:r>
              <a:rPr lang="fr-FR" dirty="0"/>
              <a:t>/</a:t>
            </a:r>
            <a:r>
              <a:rPr lang="fr-FR" dirty="0" err="1"/>
              <a:t>artificial</a:t>
            </a:r>
            <a:r>
              <a:rPr lang="fr-FR" dirty="0"/>
              <a:t> </a:t>
            </a:r>
            <a:r>
              <a:rPr lang="fr-FR" dirty="0" err="1"/>
              <a:t>radionuclides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Quantification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mixing</a:t>
            </a:r>
            <a:r>
              <a:rPr lang="fr-FR" dirty="0"/>
              <a:t> </a:t>
            </a:r>
            <a:r>
              <a:rPr lang="fr-FR" dirty="0" err="1"/>
              <a:t>models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Analysis</a:t>
            </a:r>
            <a:r>
              <a:rPr lang="fr-FR" dirty="0"/>
              <a:t> of </a:t>
            </a:r>
            <a:r>
              <a:rPr lang="fr-FR" dirty="0" err="1"/>
              <a:t>sediment</a:t>
            </a:r>
            <a:r>
              <a:rPr lang="fr-FR" dirty="0"/>
              <a:t> </a:t>
            </a:r>
            <a:r>
              <a:rPr lang="fr-FR" dirty="0" err="1"/>
              <a:t>cores</a:t>
            </a:r>
            <a:r>
              <a:rPr lang="fr-FR" dirty="0"/>
              <a:t> </a:t>
            </a:r>
            <a:r>
              <a:rPr lang="fr-FR" dirty="0" err="1"/>
              <a:t>collected</a:t>
            </a:r>
            <a:r>
              <a:rPr lang="fr-FR" dirty="0"/>
              <a:t> in the delta to </a:t>
            </a:r>
            <a:r>
              <a:rPr lang="fr-FR" dirty="0" err="1"/>
              <a:t>reconstruct</a:t>
            </a:r>
            <a:r>
              <a:rPr lang="fr-FR" dirty="0"/>
              <a:t> changes in source contributions </a:t>
            </a:r>
            <a:r>
              <a:rPr lang="fr-FR" dirty="0" err="1"/>
              <a:t>with</a:t>
            </a:r>
            <a:r>
              <a:rPr lang="fr-FR" dirty="0"/>
              <a:t>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2" b="16707"/>
          <a:stretch/>
        </p:blipFill>
        <p:spPr>
          <a:xfrm>
            <a:off x="7118601" y="6199997"/>
            <a:ext cx="730262" cy="487670"/>
          </a:xfrm>
          <a:prstGeom prst="rect">
            <a:avLst/>
          </a:prstGeom>
        </p:spPr>
      </p:pic>
      <p:sp>
        <p:nvSpPr>
          <p:cNvPr id="18" name="Titr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Erosion </a:t>
            </a:r>
            <a:r>
              <a:rPr lang="fr-FR" dirty="0" err="1"/>
              <a:t>survey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2466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Millesime</a:t>
            </a:r>
            <a:r>
              <a:rPr lang="fr-FR" dirty="0"/>
              <a:t> identification</a:t>
            </a:r>
          </a:p>
        </p:txBody>
      </p:sp>
      <p:sp>
        <p:nvSpPr>
          <p:cNvPr id="48" name="Espace réservé du contenu 4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 descr="Courbe Hubert Fig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693" y="980728"/>
            <a:ext cx="4814888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6592093" y="1896715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latin typeface="Arial" charset="0"/>
              <a:ea typeface="ＭＳ Ｐゴシック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049293" y="1668115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400" b="1" dirty="0">
                <a:latin typeface="Times New Roman" charset="0"/>
                <a:ea typeface="ＭＳ Ｐゴシック" charset="0"/>
              </a:rPr>
              <a:t>1 Bq/l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728118" y="1118840"/>
            <a:ext cx="2949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 b="1" dirty="0" err="1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Nuclear</a:t>
            </a:r>
            <a:r>
              <a:rPr lang="fr-FR" sz="2000" b="1" dirty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fr-FR" sz="2000" b="1" dirty="0" err="1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fallout</a:t>
            </a:r>
            <a:endParaRPr lang="fr-FR" sz="2000" b="1" dirty="0">
              <a:solidFill>
                <a:srgbClr val="008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144293" y="5386040"/>
            <a:ext cx="241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 b="1">
                <a:solidFill>
                  <a:srgbClr val="FF0066"/>
                </a:solidFill>
                <a:latin typeface="Times New Roman" charset="0"/>
                <a:ea typeface="ＭＳ Ｐゴシック" charset="0"/>
              </a:rPr>
              <a:t>Tchernobyl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>
            <a:off x="2782093" y="4792315"/>
            <a:ext cx="381000" cy="1447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latin typeface="Arial" charset="0"/>
              <a:ea typeface="ＭＳ Ｐゴシック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3163093" y="4563715"/>
            <a:ext cx="76200" cy="152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latin typeface="Arial" charset="0"/>
              <a:ea typeface="ＭＳ Ｐゴシック" charset="0"/>
            </a:endParaRPr>
          </a:p>
        </p:txBody>
      </p:sp>
      <p:sp>
        <p:nvSpPr>
          <p:cNvPr id="11" name="Freeform 12"/>
          <p:cNvSpPr>
            <a:spLocks/>
          </p:cNvSpPr>
          <p:nvPr/>
        </p:nvSpPr>
        <p:spPr bwMode="auto">
          <a:xfrm>
            <a:off x="3239293" y="4481165"/>
            <a:ext cx="107950" cy="76200"/>
          </a:xfrm>
          <a:custGeom>
            <a:avLst/>
            <a:gdLst>
              <a:gd name="T0" fmla="*/ 107950 w 68"/>
              <a:gd name="T1" fmla="*/ 0 h 48"/>
              <a:gd name="T2" fmla="*/ 25400 w 68"/>
              <a:gd name="T3" fmla="*/ 44450 h 48"/>
              <a:gd name="T4" fmla="*/ 0 w 68"/>
              <a:gd name="T5" fmla="*/ 76200 h 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8" h="48">
                <a:moveTo>
                  <a:pt x="68" y="0"/>
                </a:moveTo>
                <a:cubicBezTo>
                  <a:pt x="45" y="6"/>
                  <a:pt x="36" y="15"/>
                  <a:pt x="16" y="28"/>
                </a:cubicBezTo>
                <a:cubicBezTo>
                  <a:pt x="6" y="43"/>
                  <a:pt x="11" y="37"/>
                  <a:pt x="0" y="48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3347243" y="4481165"/>
            <a:ext cx="133350" cy="101600"/>
          </a:xfrm>
          <a:custGeom>
            <a:avLst/>
            <a:gdLst>
              <a:gd name="T0" fmla="*/ 0 w 84"/>
              <a:gd name="T1" fmla="*/ 0 h 64"/>
              <a:gd name="T2" fmla="*/ 76200 w 84"/>
              <a:gd name="T3" fmla="*/ 31750 h 64"/>
              <a:gd name="T4" fmla="*/ 107950 w 84"/>
              <a:gd name="T5" fmla="*/ 57150 h 64"/>
              <a:gd name="T6" fmla="*/ 133350 w 84"/>
              <a:gd name="T7" fmla="*/ 101600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4" h="64">
                <a:moveTo>
                  <a:pt x="0" y="0"/>
                </a:moveTo>
                <a:cubicBezTo>
                  <a:pt x="19" y="6"/>
                  <a:pt x="32" y="10"/>
                  <a:pt x="48" y="20"/>
                </a:cubicBezTo>
                <a:cubicBezTo>
                  <a:pt x="71" y="54"/>
                  <a:pt x="40" y="14"/>
                  <a:pt x="68" y="36"/>
                </a:cubicBezTo>
                <a:cubicBezTo>
                  <a:pt x="78" y="44"/>
                  <a:pt x="76" y="56"/>
                  <a:pt x="84" y="64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Freeform 14"/>
          <p:cNvSpPr>
            <a:spLocks/>
          </p:cNvSpPr>
          <p:nvPr/>
        </p:nvSpPr>
        <p:spPr bwMode="auto">
          <a:xfrm>
            <a:off x="3520281" y="4644678"/>
            <a:ext cx="65087" cy="261937"/>
          </a:xfrm>
          <a:custGeom>
            <a:avLst/>
            <a:gdLst>
              <a:gd name="T0" fmla="*/ 0 w 41"/>
              <a:gd name="T1" fmla="*/ 0 h 165"/>
              <a:gd name="T2" fmla="*/ 23812 w 41"/>
              <a:gd name="T3" fmla="*/ 96837 h 165"/>
              <a:gd name="T4" fmla="*/ 28575 w 41"/>
              <a:gd name="T5" fmla="*/ 123825 h 165"/>
              <a:gd name="T6" fmla="*/ 49212 w 41"/>
              <a:gd name="T7" fmla="*/ 217487 h 165"/>
              <a:gd name="T8" fmla="*/ 65087 w 41"/>
              <a:gd name="T9" fmla="*/ 261937 h 165"/>
              <a:gd name="T10" fmla="*/ 55562 w 41"/>
              <a:gd name="T11" fmla="*/ 261937 h 1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1" h="165">
                <a:moveTo>
                  <a:pt x="0" y="0"/>
                </a:moveTo>
                <a:cubicBezTo>
                  <a:pt x="4" y="31"/>
                  <a:pt x="4" y="37"/>
                  <a:pt x="15" y="61"/>
                </a:cubicBezTo>
                <a:cubicBezTo>
                  <a:pt x="18" y="69"/>
                  <a:pt x="18" y="78"/>
                  <a:pt x="18" y="78"/>
                </a:cubicBezTo>
                <a:cubicBezTo>
                  <a:pt x="19" y="84"/>
                  <a:pt x="29" y="130"/>
                  <a:pt x="31" y="137"/>
                </a:cubicBezTo>
                <a:cubicBezTo>
                  <a:pt x="33" y="147"/>
                  <a:pt x="40" y="160"/>
                  <a:pt x="41" y="165"/>
                </a:cubicBezTo>
                <a:lnTo>
                  <a:pt x="35" y="165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3599656" y="4976465"/>
            <a:ext cx="77787" cy="190500"/>
          </a:xfrm>
          <a:custGeom>
            <a:avLst/>
            <a:gdLst>
              <a:gd name="T0" fmla="*/ 1587 w 49"/>
              <a:gd name="T1" fmla="*/ 20638 h 120"/>
              <a:gd name="T2" fmla="*/ 20637 w 49"/>
              <a:gd name="T3" fmla="*/ 133350 h 120"/>
              <a:gd name="T4" fmla="*/ 33337 w 49"/>
              <a:gd name="T5" fmla="*/ 171450 h 120"/>
              <a:gd name="T6" fmla="*/ 39687 w 49"/>
              <a:gd name="T7" fmla="*/ 190500 h 120"/>
              <a:gd name="T8" fmla="*/ 77787 w 49"/>
              <a:gd name="T9" fmla="*/ 50800 h 120"/>
              <a:gd name="T10" fmla="*/ 71437 w 49"/>
              <a:gd name="T11" fmla="*/ 12700 h 120"/>
              <a:gd name="T12" fmla="*/ 77787 w 49"/>
              <a:gd name="T13" fmla="*/ 0 h 1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9" h="120">
                <a:moveTo>
                  <a:pt x="1" y="13"/>
                </a:moveTo>
                <a:cubicBezTo>
                  <a:pt x="6" y="65"/>
                  <a:pt x="0" y="46"/>
                  <a:pt x="13" y="84"/>
                </a:cubicBezTo>
                <a:cubicBezTo>
                  <a:pt x="16" y="92"/>
                  <a:pt x="18" y="100"/>
                  <a:pt x="21" y="108"/>
                </a:cubicBezTo>
                <a:cubicBezTo>
                  <a:pt x="22" y="112"/>
                  <a:pt x="25" y="120"/>
                  <a:pt x="25" y="120"/>
                </a:cubicBezTo>
                <a:cubicBezTo>
                  <a:pt x="45" y="90"/>
                  <a:pt x="40" y="68"/>
                  <a:pt x="49" y="32"/>
                </a:cubicBezTo>
                <a:cubicBezTo>
                  <a:pt x="45" y="11"/>
                  <a:pt x="45" y="19"/>
                  <a:pt x="45" y="8"/>
                </a:cubicBezTo>
                <a:lnTo>
                  <a:pt x="49" y="0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" name="Freeform 16"/>
          <p:cNvSpPr>
            <a:spLocks/>
          </p:cNvSpPr>
          <p:nvPr/>
        </p:nvSpPr>
        <p:spPr bwMode="auto">
          <a:xfrm>
            <a:off x="3683793" y="1668115"/>
            <a:ext cx="69850" cy="3251200"/>
          </a:xfrm>
          <a:custGeom>
            <a:avLst/>
            <a:gdLst>
              <a:gd name="T0" fmla="*/ 69850 w 44"/>
              <a:gd name="T1" fmla="*/ 0 h 2048"/>
              <a:gd name="T2" fmla="*/ 0 w 44"/>
              <a:gd name="T3" fmla="*/ 3251200 h 204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4" h="2048">
                <a:moveTo>
                  <a:pt x="44" y="0"/>
                </a:moveTo>
                <a:lnTo>
                  <a:pt x="0" y="2048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" name="Freeform 17"/>
          <p:cNvSpPr>
            <a:spLocks/>
          </p:cNvSpPr>
          <p:nvPr/>
        </p:nvSpPr>
        <p:spPr bwMode="auto">
          <a:xfrm>
            <a:off x="3753643" y="1653828"/>
            <a:ext cx="66675" cy="2233612"/>
          </a:xfrm>
          <a:custGeom>
            <a:avLst/>
            <a:gdLst>
              <a:gd name="T0" fmla="*/ 0 w 42"/>
              <a:gd name="T1" fmla="*/ 0 h 1407"/>
              <a:gd name="T2" fmla="*/ 66675 w 42"/>
              <a:gd name="T3" fmla="*/ 2233612 h 140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" h="1407">
                <a:moveTo>
                  <a:pt x="0" y="0"/>
                </a:moveTo>
                <a:cubicBezTo>
                  <a:pt x="7" y="233"/>
                  <a:pt x="34" y="1116"/>
                  <a:pt x="42" y="1407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" name="Freeform 18"/>
          <p:cNvSpPr>
            <a:spLocks/>
          </p:cNvSpPr>
          <p:nvPr/>
        </p:nvSpPr>
        <p:spPr bwMode="auto">
          <a:xfrm>
            <a:off x="3820318" y="3973165"/>
            <a:ext cx="1588" cy="352425"/>
          </a:xfrm>
          <a:custGeom>
            <a:avLst/>
            <a:gdLst>
              <a:gd name="T0" fmla="*/ 0 w 1"/>
              <a:gd name="T1" fmla="*/ 0 h 222"/>
              <a:gd name="T2" fmla="*/ 0 w 1"/>
              <a:gd name="T3" fmla="*/ 352425 h 22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222">
                <a:moveTo>
                  <a:pt x="0" y="0"/>
                </a:moveTo>
                <a:lnTo>
                  <a:pt x="0" y="222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" name="Freeform 19"/>
          <p:cNvSpPr>
            <a:spLocks/>
          </p:cNvSpPr>
          <p:nvPr/>
        </p:nvSpPr>
        <p:spPr bwMode="auto">
          <a:xfrm>
            <a:off x="3823493" y="4385915"/>
            <a:ext cx="6350" cy="171450"/>
          </a:xfrm>
          <a:custGeom>
            <a:avLst/>
            <a:gdLst>
              <a:gd name="T0" fmla="*/ 0 w 4"/>
              <a:gd name="T1" fmla="*/ 0 h 108"/>
              <a:gd name="T2" fmla="*/ 6350 w 4"/>
              <a:gd name="T3" fmla="*/ 171450 h 10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" h="108">
                <a:moveTo>
                  <a:pt x="0" y="0"/>
                </a:moveTo>
                <a:lnTo>
                  <a:pt x="4" y="108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" name="Freeform 20"/>
          <p:cNvSpPr>
            <a:spLocks/>
          </p:cNvSpPr>
          <p:nvPr/>
        </p:nvSpPr>
        <p:spPr bwMode="auto">
          <a:xfrm>
            <a:off x="3829843" y="4646265"/>
            <a:ext cx="12700" cy="101600"/>
          </a:xfrm>
          <a:custGeom>
            <a:avLst/>
            <a:gdLst>
              <a:gd name="T0" fmla="*/ 0 w 8"/>
              <a:gd name="T1" fmla="*/ 0 h 64"/>
              <a:gd name="T2" fmla="*/ 12700 w 8"/>
              <a:gd name="T3" fmla="*/ 101600 h 6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" h="64">
                <a:moveTo>
                  <a:pt x="0" y="0"/>
                </a:moveTo>
                <a:lnTo>
                  <a:pt x="8" y="6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Freeform 21"/>
          <p:cNvSpPr>
            <a:spLocks/>
          </p:cNvSpPr>
          <p:nvPr/>
        </p:nvSpPr>
        <p:spPr bwMode="auto">
          <a:xfrm>
            <a:off x="3837781" y="4744690"/>
            <a:ext cx="11112" cy="123825"/>
          </a:xfrm>
          <a:custGeom>
            <a:avLst/>
            <a:gdLst>
              <a:gd name="T0" fmla="*/ 7937 w 7"/>
              <a:gd name="T1" fmla="*/ 0 h 78"/>
              <a:gd name="T2" fmla="*/ 4762 w 7"/>
              <a:gd name="T3" fmla="*/ 63500 h 78"/>
              <a:gd name="T4" fmla="*/ 6350 w 7"/>
              <a:gd name="T5" fmla="*/ 90488 h 78"/>
              <a:gd name="T6" fmla="*/ 11112 w 7"/>
              <a:gd name="T7" fmla="*/ 123825 h 7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78">
                <a:moveTo>
                  <a:pt x="5" y="0"/>
                </a:moveTo>
                <a:cubicBezTo>
                  <a:pt x="1" y="14"/>
                  <a:pt x="0" y="25"/>
                  <a:pt x="3" y="40"/>
                </a:cubicBezTo>
                <a:cubicBezTo>
                  <a:pt x="4" y="45"/>
                  <a:pt x="3" y="51"/>
                  <a:pt x="4" y="57"/>
                </a:cubicBezTo>
                <a:lnTo>
                  <a:pt x="7" y="78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Freeform 22"/>
          <p:cNvSpPr>
            <a:spLocks/>
          </p:cNvSpPr>
          <p:nvPr/>
        </p:nvSpPr>
        <p:spPr bwMode="auto">
          <a:xfrm>
            <a:off x="3848893" y="4849465"/>
            <a:ext cx="31750" cy="104775"/>
          </a:xfrm>
          <a:custGeom>
            <a:avLst/>
            <a:gdLst>
              <a:gd name="T0" fmla="*/ 0 w 20"/>
              <a:gd name="T1" fmla="*/ 0 h 66"/>
              <a:gd name="T2" fmla="*/ 19050 w 20"/>
              <a:gd name="T3" fmla="*/ 66675 h 66"/>
              <a:gd name="T4" fmla="*/ 28575 w 20"/>
              <a:gd name="T5" fmla="*/ 95250 h 66"/>
              <a:gd name="T6" fmla="*/ 31750 w 20"/>
              <a:gd name="T7" fmla="*/ 104775 h 66"/>
              <a:gd name="T8" fmla="*/ 22225 w 20"/>
              <a:gd name="T9" fmla="*/ 85725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" h="66">
                <a:moveTo>
                  <a:pt x="0" y="0"/>
                </a:moveTo>
                <a:cubicBezTo>
                  <a:pt x="4" y="12"/>
                  <a:pt x="9" y="30"/>
                  <a:pt x="12" y="42"/>
                </a:cubicBezTo>
                <a:cubicBezTo>
                  <a:pt x="13" y="48"/>
                  <a:pt x="16" y="54"/>
                  <a:pt x="18" y="60"/>
                </a:cubicBezTo>
                <a:cubicBezTo>
                  <a:pt x="19" y="62"/>
                  <a:pt x="20" y="66"/>
                  <a:pt x="20" y="66"/>
                </a:cubicBezTo>
                <a:lnTo>
                  <a:pt x="14" y="5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" name="Freeform 23"/>
          <p:cNvSpPr>
            <a:spLocks/>
          </p:cNvSpPr>
          <p:nvPr/>
        </p:nvSpPr>
        <p:spPr bwMode="auto">
          <a:xfrm>
            <a:off x="3874293" y="4941540"/>
            <a:ext cx="50800" cy="155575"/>
          </a:xfrm>
          <a:custGeom>
            <a:avLst/>
            <a:gdLst>
              <a:gd name="T0" fmla="*/ 0 w 32"/>
              <a:gd name="T1" fmla="*/ 0 h 98"/>
              <a:gd name="T2" fmla="*/ 9525 w 32"/>
              <a:gd name="T3" fmla="*/ 25400 h 98"/>
              <a:gd name="T4" fmla="*/ 31750 w 32"/>
              <a:gd name="T5" fmla="*/ 92075 h 98"/>
              <a:gd name="T6" fmla="*/ 44450 w 32"/>
              <a:gd name="T7" fmla="*/ 136525 h 98"/>
              <a:gd name="T8" fmla="*/ 50800 w 32"/>
              <a:gd name="T9" fmla="*/ 155575 h 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" h="98">
                <a:moveTo>
                  <a:pt x="0" y="0"/>
                </a:moveTo>
                <a:cubicBezTo>
                  <a:pt x="7" y="5"/>
                  <a:pt x="0" y="10"/>
                  <a:pt x="6" y="16"/>
                </a:cubicBezTo>
                <a:cubicBezTo>
                  <a:pt x="14" y="24"/>
                  <a:pt x="18" y="48"/>
                  <a:pt x="20" y="58"/>
                </a:cubicBezTo>
                <a:cubicBezTo>
                  <a:pt x="22" y="66"/>
                  <a:pt x="28" y="86"/>
                  <a:pt x="28" y="86"/>
                </a:cubicBezTo>
                <a:lnTo>
                  <a:pt x="32" y="98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Freeform 24"/>
          <p:cNvSpPr>
            <a:spLocks/>
          </p:cNvSpPr>
          <p:nvPr/>
        </p:nvSpPr>
        <p:spPr bwMode="auto">
          <a:xfrm>
            <a:off x="3931443" y="5093940"/>
            <a:ext cx="22225" cy="57150"/>
          </a:xfrm>
          <a:custGeom>
            <a:avLst/>
            <a:gdLst>
              <a:gd name="T0" fmla="*/ 0 w 14"/>
              <a:gd name="T1" fmla="*/ 0 h 36"/>
              <a:gd name="T2" fmla="*/ 15875 w 14"/>
              <a:gd name="T3" fmla="*/ 57150 h 36"/>
              <a:gd name="T4" fmla="*/ 22225 w 14"/>
              <a:gd name="T5" fmla="*/ 57150 h 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" h="36">
                <a:moveTo>
                  <a:pt x="0" y="0"/>
                </a:moveTo>
                <a:cubicBezTo>
                  <a:pt x="8" y="12"/>
                  <a:pt x="4" y="24"/>
                  <a:pt x="10" y="36"/>
                </a:cubicBezTo>
                <a:lnTo>
                  <a:pt x="14" y="36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" name="Freeform 25"/>
          <p:cNvSpPr>
            <a:spLocks/>
          </p:cNvSpPr>
          <p:nvPr/>
        </p:nvSpPr>
        <p:spPr bwMode="auto">
          <a:xfrm>
            <a:off x="3950493" y="5151090"/>
            <a:ext cx="41275" cy="85725"/>
          </a:xfrm>
          <a:custGeom>
            <a:avLst/>
            <a:gdLst>
              <a:gd name="T0" fmla="*/ 0 w 26"/>
              <a:gd name="T1" fmla="*/ 0 h 54"/>
              <a:gd name="T2" fmla="*/ 25400 w 26"/>
              <a:gd name="T3" fmla="*/ 57150 h 54"/>
              <a:gd name="T4" fmla="*/ 41275 w 26"/>
              <a:gd name="T5" fmla="*/ 85725 h 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" h="54">
                <a:moveTo>
                  <a:pt x="0" y="0"/>
                </a:moveTo>
                <a:cubicBezTo>
                  <a:pt x="4" y="13"/>
                  <a:pt x="10" y="24"/>
                  <a:pt x="16" y="36"/>
                </a:cubicBezTo>
                <a:cubicBezTo>
                  <a:pt x="19" y="42"/>
                  <a:pt x="26" y="54"/>
                  <a:pt x="26" y="54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" name="Freeform 26"/>
          <p:cNvSpPr>
            <a:spLocks/>
          </p:cNvSpPr>
          <p:nvPr/>
        </p:nvSpPr>
        <p:spPr bwMode="auto">
          <a:xfrm>
            <a:off x="3994943" y="5236815"/>
            <a:ext cx="82550" cy="165100"/>
          </a:xfrm>
          <a:custGeom>
            <a:avLst/>
            <a:gdLst>
              <a:gd name="T0" fmla="*/ 0 w 52"/>
              <a:gd name="T1" fmla="*/ 0 h 104"/>
              <a:gd name="T2" fmla="*/ 28575 w 52"/>
              <a:gd name="T3" fmla="*/ 53975 h 104"/>
              <a:gd name="T4" fmla="*/ 50800 w 52"/>
              <a:gd name="T5" fmla="*/ 111125 h 104"/>
              <a:gd name="T6" fmla="*/ 63500 w 52"/>
              <a:gd name="T7" fmla="*/ 130175 h 104"/>
              <a:gd name="T8" fmla="*/ 82550 w 52"/>
              <a:gd name="T9" fmla="*/ 165100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" h="104">
                <a:moveTo>
                  <a:pt x="0" y="0"/>
                </a:moveTo>
                <a:cubicBezTo>
                  <a:pt x="8" y="11"/>
                  <a:pt x="6" y="26"/>
                  <a:pt x="18" y="34"/>
                </a:cubicBezTo>
                <a:cubicBezTo>
                  <a:pt x="22" y="46"/>
                  <a:pt x="28" y="58"/>
                  <a:pt x="32" y="70"/>
                </a:cubicBezTo>
                <a:cubicBezTo>
                  <a:pt x="34" y="75"/>
                  <a:pt x="40" y="82"/>
                  <a:pt x="40" y="82"/>
                </a:cubicBezTo>
                <a:lnTo>
                  <a:pt x="52" y="10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" name="Freeform 27"/>
          <p:cNvSpPr>
            <a:spLocks/>
          </p:cNvSpPr>
          <p:nvPr/>
        </p:nvSpPr>
        <p:spPr bwMode="auto">
          <a:xfrm>
            <a:off x="4071143" y="5389215"/>
            <a:ext cx="73025" cy="117475"/>
          </a:xfrm>
          <a:custGeom>
            <a:avLst/>
            <a:gdLst>
              <a:gd name="T0" fmla="*/ 0 w 46"/>
              <a:gd name="T1" fmla="*/ 0 h 74"/>
              <a:gd name="T2" fmla="*/ 57150 w 46"/>
              <a:gd name="T3" fmla="*/ 85725 h 74"/>
              <a:gd name="T4" fmla="*/ 73025 w 46"/>
              <a:gd name="T5" fmla="*/ 117475 h 74"/>
              <a:gd name="T6" fmla="*/ 63500 w 46"/>
              <a:gd name="T7" fmla="*/ 95250 h 7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6" h="74">
                <a:moveTo>
                  <a:pt x="0" y="0"/>
                </a:moveTo>
                <a:cubicBezTo>
                  <a:pt x="15" y="10"/>
                  <a:pt x="19" y="42"/>
                  <a:pt x="36" y="54"/>
                </a:cubicBezTo>
                <a:cubicBezTo>
                  <a:pt x="38" y="60"/>
                  <a:pt x="42" y="70"/>
                  <a:pt x="46" y="74"/>
                </a:cubicBezTo>
                <a:lnTo>
                  <a:pt x="40" y="60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" name="Freeform 28"/>
          <p:cNvSpPr>
            <a:spLocks/>
          </p:cNvSpPr>
          <p:nvPr/>
        </p:nvSpPr>
        <p:spPr bwMode="auto">
          <a:xfrm>
            <a:off x="4150518" y="5509865"/>
            <a:ext cx="88900" cy="128588"/>
          </a:xfrm>
          <a:custGeom>
            <a:avLst/>
            <a:gdLst>
              <a:gd name="T0" fmla="*/ 0 w 56"/>
              <a:gd name="T1" fmla="*/ 0 h 81"/>
              <a:gd name="T2" fmla="*/ 53975 w 56"/>
              <a:gd name="T3" fmla="*/ 85725 h 81"/>
              <a:gd name="T4" fmla="*/ 79375 w 56"/>
              <a:gd name="T5" fmla="*/ 117475 h 81"/>
              <a:gd name="T6" fmla="*/ 88900 w 56"/>
              <a:gd name="T7" fmla="*/ 127000 h 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" h="81">
                <a:moveTo>
                  <a:pt x="0" y="0"/>
                </a:moveTo>
                <a:cubicBezTo>
                  <a:pt x="12" y="17"/>
                  <a:pt x="22" y="36"/>
                  <a:pt x="34" y="54"/>
                </a:cubicBezTo>
                <a:cubicBezTo>
                  <a:pt x="39" y="61"/>
                  <a:pt x="42" y="71"/>
                  <a:pt x="50" y="74"/>
                </a:cubicBezTo>
                <a:cubicBezTo>
                  <a:pt x="54" y="81"/>
                  <a:pt x="52" y="80"/>
                  <a:pt x="56" y="80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" name="Freeform 29"/>
          <p:cNvSpPr>
            <a:spLocks/>
          </p:cNvSpPr>
          <p:nvPr/>
        </p:nvSpPr>
        <p:spPr bwMode="auto">
          <a:xfrm>
            <a:off x="4239418" y="5630515"/>
            <a:ext cx="127000" cy="146050"/>
          </a:xfrm>
          <a:custGeom>
            <a:avLst/>
            <a:gdLst>
              <a:gd name="T0" fmla="*/ 0 w 80"/>
              <a:gd name="T1" fmla="*/ 0 h 92"/>
              <a:gd name="T2" fmla="*/ 38100 w 80"/>
              <a:gd name="T3" fmla="*/ 50800 h 92"/>
              <a:gd name="T4" fmla="*/ 92075 w 80"/>
              <a:gd name="T5" fmla="*/ 114300 h 92"/>
              <a:gd name="T6" fmla="*/ 127000 w 80"/>
              <a:gd name="T7" fmla="*/ 146050 h 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" h="92">
                <a:moveTo>
                  <a:pt x="0" y="0"/>
                </a:moveTo>
                <a:cubicBezTo>
                  <a:pt x="12" y="8"/>
                  <a:pt x="12" y="24"/>
                  <a:pt x="24" y="32"/>
                </a:cubicBezTo>
                <a:cubicBezTo>
                  <a:pt x="29" y="46"/>
                  <a:pt x="46" y="64"/>
                  <a:pt x="58" y="72"/>
                </a:cubicBezTo>
                <a:cubicBezTo>
                  <a:pt x="64" y="81"/>
                  <a:pt x="73" y="85"/>
                  <a:pt x="80" y="92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" name="Freeform 30"/>
          <p:cNvSpPr>
            <a:spLocks/>
          </p:cNvSpPr>
          <p:nvPr/>
        </p:nvSpPr>
        <p:spPr bwMode="auto">
          <a:xfrm>
            <a:off x="4366418" y="5776565"/>
            <a:ext cx="98425" cy="92075"/>
          </a:xfrm>
          <a:custGeom>
            <a:avLst/>
            <a:gdLst>
              <a:gd name="T0" fmla="*/ 0 w 62"/>
              <a:gd name="T1" fmla="*/ 0 h 58"/>
              <a:gd name="T2" fmla="*/ 31750 w 62"/>
              <a:gd name="T3" fmla="*/ 31750 h 58"/>
              <a:gd name="T4" fmla="*/ 50800 w 62"/>
              <a:gd name="T5" fmla="*/ 44450 h 58"/>
              <a:gd name="T6" fmla="*/ 63500 w 62"/>
              <a:gd name="T7" fmla="*/ 63500 h 58"/>
              <a:gd name="T8" fmla="*/ 82550 w 62"/>
              <a:gd name="T9" fmla="*/ 76200 h 58"/>
              <a:gd name="T10" fmla="*/ 98425 w 62"/>
              <a:gd name="T11" fmla="*/ 92075 h 58"/>
              <a:gd name="T12" fmla="*/ 90488 w 62"/>
              <a:gd name="T13" fmla="*/ 90488 h 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2" h="58">
                <a:moveTo>
                  <a:pt x="0" y="0"/>
                </a:moveTo>
                <a:cubicBezTo>
                  <a:pt x="4" y="7"/>
                  <a:pt x="13" y="15"/>
                  <a:pt x="20" y="20"/>
                </a:cubicBezTo>
                <a:cubicBezTo>
                  <a:pt x="24" y="23"/>
                  <a:pt x="32" y="28"/>
                  <a:pt x="32" y="28"/>
                </a:cubicBezTo>
                <a:cubicBezTo>
                  <a:pt x="35" y="32"/>
                  <a:pt x="37" y="36"/>
                  <a:pt x="40" y="40"/>
                </a:cubicBezTo>
                <a:cubicBezTo>
                  <a:pt x="43" y="44"/>
                  <a:pt x="52" y="48"/>
                  <a:pt x="52" y="48"/>
                </a:cubicBezTo>
                <a:cubicBezTo>
                  <a:pt x="55" y="52"/>
                  <a:pt x="62" y="58"/>
                  <a:pt x="62" y="58"/>
                </a:cubicBezTo>
                <a:cubicBezTo>
                  <a:pt x="62" y="58"/>
                  <a:pt x="0" y="0"/>
                  <a:pt x="57" y="57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" name="Freeform 31"/>
          <p:cNvSpPr>
            <a:spLocks/>
          </p:cNvSpPr>
          <p:nvPr/>
        </p:nvSpPr>
        <p:spPr bwMode="auto">
          <a:xfrm>
            <a:off x="4477543" y="5874990"/>
            <a:ext cx="203200" cy="149225"/>
          </a:xfrm>
          <a:custGeom>
            <a:avLst/>
            <a:gdLst>
              <a:gd name="T0" fmla="*/ 0 w 128"/>
              <a:gd name="T1" fmla="*/ 0 h 94"/>
              <a:gd name="T2" fmla="*/ 25400 w 128"/>
              <a:gd name="T3" fmla="*/ 22225 h 94"/>
              <a:gd name="T4" fmla="*/ 50800 w 128"/>
              <a:gd name="T5" fmla="*/ 47625 h 94"/>
              <a:gd name="T6" fmla="*/ 69850 w 128"/>
              <a:gd name="T7" fmla="*/ 53975 h 94"/>
              <a:gd name="T8" fmla="*/ 104775 w 128"/>
              <a:gd name="T9" fmla="*/ 76200 h 94"/>
              <a:gd name="T10" fmla="*/ 187325 w 128"/>
              <a:gd name="T11" fmla="*/ 136525 h 94"/>
              <a:gd name="T12" fmla="*/ 203200 w 128"/>
              <a:gd name="T13" fmla="*/ 149225 h 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8" h="94">
                <a:moveTo>
                  <a:pt x="0" y="0"/>
                </a:moveTo>
                <a:cubicBezTo>
                  <a:pt x="7" y="4"/>
                  <a:pt x="9" y="10"/>
                  <a:pt x="16" y="14"/>
                </a:cubicBezTo>
                <a:cubicBezTo>
                  <a:pt x="20" y="19"/>
                  <a:pt x="26" y="27"/>
                  <a:pt x="32" y="30"/>
                </a:cubicBezTo>
                <a:cubicBezTo>
                  <a:pt x="36" y="32"/>
                  <a:pt x="44" y="34"/>
                  <a:pt x="44" y="34"/>
                </a:cubicBezTo>
                <a:cubicBezTo>
                  <a:pt x="49" y="41"/>
                  <a:pt x="57" y="45"/>
                  <a:pt x="66" y="48"/>
                </a:cubicBezTo>
                <a:cubicBezTo>
                  <a:pt x="78" y="66"/>
                  <a:pt x="101" y="75"/>
                  <a:pt x="118" y="86"/>
                </a:cubicBezTo>
                <a:cubicBezTo>
                  <a:pt x="120" y="90"/>
                  <a:pt x="128" y="94"/>
                  <a:pt x="128" y="94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" name="Freeform 32"/>
          <p:cNvSpPr>
            <a:spLocks/>
          </p:cNvSpPr>
          <p:nvPr/>
        </p:nvSpPr>
        <p:spPr bwMode="auto">
          <a:xfrm>
            <a:off x="4683918" y="6024215"/>
            <a:ext cx="173038" cy="106363"/>
          </a:xfrm>
          <a:custGeom>
            <a:avLst/>
            <a:gdLst>
              <a:gd name="T0" fmla="*/ 0 w 109"/>
              <a:gd name="T1" fmla="*/ 0 h 67"/>
              <a:gd name="T2" fmla="*/ 85725 w 109"/>
              <a:gd name="T3" fmla="*/ 57150 h 67"/>
              <a:gd name="T4" fmla="*/ 142875 w 109"/>
              <a:gd name="T5" fmla="*/ 88900 h 67"/>
              <a:gd name="T6" fmla="*/ 165100 w 109"/>
              <a:gd name="T7" fmla="*/ 98425 h 67"/>
              <a:gd name="T8" fmla="*/ 152400 w 109"/>
              <a:gd name="T9" fmla="*/ 88900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9" h="67">
                <a:moveTo>
                  <a:pt x="0" y="0"/>
                </a:moveTo>
                <a:cubicBezTo>
                  <a:pt x="16" y="10"/>
                  <a:pt x="36" y="30"/>
                  <a:pt x="54" y="36"/>
                </a:cubicBezTo>
                <a:cubicBezTo>
                  <a:pt x="68" y="41"/>
                  <a:pt x="78" y="49"/>
                  <a:pt x="90" y="56"/>
                </a:cubicBezTo>
                <a:cubicBezTo>
                  <a:pt x="109" y="67"/>
                  <a:pt x="98" y="56"/>
                  <a:pt x="104" y="62"/>
                </a:cubicBezTo>
                <a:lnTo>
                  <a:pt x="96" y="56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" name="Freeform 33"/>
          <p:cNvSpPr>
            <a:spLocks/>
          </p:cNvSpPr>
          <p:nvPr/>
        </p:nvSpPr>
        <p:spPr bwMode="auto">
          <a:xfrm>
            <a:off x="4836318" y="6109940"/>
            <a:ext cx="292100" cy="130175"/>
          </a:xfrm>
          <a:custGeom>
            <a:avLst/>
            <a:gdLst>
              <a:gd name="T0" fmla="*/ 0 w 184"/>
              <a:gd name="T1" fmla="*/ 0 h 82"/>
              <a:gd name="T2" fmla="*/ 22225 w 184"/>
              <a:gd name="T3" fmla="*/ 19050 h 82"/>
              <a:gd name="T4" fmla="*/ 69850 w 184"/>
              <a:gd name="T5" fmla="*/ 41275 h 82"/>
              <a:gd name="T6" fmla="*/ 196850 w 184"/>
              <a:gd name="T7" fmla="*/ 95250 h 82"/>
              <a:gd name="T8" fmla="*/ 263525 w 184"/>
              <a:gd name="T9" fmla="*/ 117475 h 82"/>
              <a:gd name="T10" fmla="*/ 292100 w 184"/>
              <a:gd name="T11" fmla="*/ 130175 h 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4" h="82">
                <a:moveTo>
                  <a:pt x="0" y="0"/>
                </a:moveTo>
                <a:cubicBezTo>
                  <a:pt x="4" y="9"/>
                  <a:pt x="9" y="4"/>
                  <a:pt x="14" y="12"/>
                </a:cubicBezTo>
                <a:cubicBezTo>
                  <a:pt x="18" y="18"/>
                  <a:pt x="38" y="22"/>
                  <a:pt x="44" y="26"/>
                </a:cubicBezTo>
                <a:cubicBezTo>
                  <a:pt x="70" y="40"/>
                  <a:pt x="96" y="52"/>
                  <a:pt x="124" y="60"/>
                </a:cubicBezTo>
                <a:cubicBezTo>
                  <a:pt x="138" y="64"/>
                  <a:pt x="152" y="69"/>
                  <a:pt x="166" y="74"/>
                </a:cubicBezTo>
                <a:cubicBezTo>
                  <a:pt x="172" y="76"/>
                  <a:pt x="184" y="82"/>
                  <a:pt x="184" y="82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" name="Freeform 34"/>
          <p:cNvSpPr>
            <a:spLocks/>
          </p:cNvSpPr>
          <p:nvPr/>
        </p:nvSpPr>
        <p:spPr bwMode="auto">
          <a:xfrm>
            <a:off x="5195093" y="6238846"/>
            <a:ext cx="266700" cy="45719"/>
          </a:xfrm>
          <a:custGeom>
            <a:avLst/>
            <a:gdLst>
              <a:gd name="T0" fmla="*/ 0 w 168"/>
              <a:gd name="T1" fmla="*/ 0 h 16"/>
              <a:gd name="T2" fmla="*/ 266700 w 168"/>
              <a:gd name="T3" fmla="*/ 25400 h 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68" h="16">
                <a:moveTo>
                  <a:pt x="0" y="0"/>
                </a:moveTo>
                <a:lnTo>
                  <a:pt x="168" y="16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" name="Line 35"/>
          <p:cNvSpPr>
            <a:spLocks noChangeShapeType="1"/>
          </p:cNvSpPr>
          <p:nvPr/>
        </p:nvSpPr>
        <p:spPr bwMode="auto">
          <a:xfrm>
            <a:off x="5449093" y="6240115"/>
            <a:ext cx="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latin typeface="Arial" charset="0"/>
              <a:ea typeface="ＭＳ Ｐゴシック" charset="0"/>
            </a:endParaRPr>
          </a:p>
        </p:txBody>
      </p:sp>
      <p:sp>
        <p:nvSpPr>
          <p:cNvPr id="35" name="Freeform 36"/>
          <p:cNvSpPr>
            <a:spLocks/>
          </p:cNvSpPr>
          <p:nvPr/>
        </p:nvSpPr>
        <p:spPr bwMode="auto">
          <a:xfrm>
            <a:off x="5458618" y="6242021"/>
            <a:ext cx="6350" cy="45719"/>
          </a:xfrm>
          <a:custGeom>
            <a:avLst/>
            <a:gdLst>
              <a:gd name="T0" fmla="*/ 6350 w 4"/>
              <a:gd name="T1" fmla="*/ 44450 h 28"/>
              <a:gd name="T2" fmla="*/ 0 w 4"/>
              <a:gd name="T3" fmla="*/ 0 h 2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" h="28">
                <a:moveTo>
                  <a:pt x="4" y="28"/>
                </a:moveTo>
                <a:cubicBezTo>
                  <a:pt x="1" y="19"/>
                  <a:pt x="0" y="9"/>
                  <a:pt x="0" y="0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" name="Freeform 37"/>
          <p:cNvSpPr>
            <a:spLocks/>
          </p:cNvSpPr>
          <p:nvPr/>
        </p:nvSpPr>
        <p:spPr bwMode="auto">
          <a:xfrm>
            <a:off x="5453856" y="6078190"/>
            <a:ext cx="7937" cy="85725"/>
          </a:xfrm>
          <a:custGeom>
            <a:avLst/>
            <a:gdLst>
              <a:gd name="T0" fmla="*/ 7937 w 5"/>
              <a:gd name="T1" fmla="*/ 0 h 54"/>
              <a:gd name="T2" fmla="*/ 7937 w 5"/>
              <a:gd name="T3" fmla="*/ 85725 h 5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" h="54">
                <a:moveTo>
                  <a:pt x="5" y="0"/>
                </a:moveTo>
                <a:cubicBezTo>
                  <a:pt x="0" y="21"/>
                  <a:pt x="5" y="23"/>
                  <a:pt x="5" y="54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7" name="Freeform 38"/>
          <p:cNvSpPr>
            <a:spLocks/>
          </p:cNvSpPr>
          <p:nvPr/>
        </p:nvSpPr>
        <p:spPr bwMode="auto">
          <a:xfrm>
            <a:off x="5455443" y="5857846"/>
            <a:ext cx="15875" cy="45719"/>
          </a:xfrm>
          <a:custGeom>
            <a:avLst/>
            <a:gdLst>
              <a:gd name="T0" fmla="*/ 0 w 10"/>
              <a:gd name="T1" fmla="*/ 0 h 16"/>
              <a:gd name="T2" fmla="*/ 9525 w 10"/>
              <a:gd name="T3" fmla="*/ 25400 h 16"/>
              <a:gd name="T4" fmla="*/ 9525 w 10"/>
              <a:gd name="T5" fmla="*/ 22225 h 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" h="16">
                <a:moveTo>
                  <a:pt x="0" y="0"/>
                </a:moveTo>
                <a:cubicBezTo>
                  <a:pt x="10" y="8"/>
                  <a:pt x="5" y="10"/>
                  <a:pt x="6" y="16"/>
                </a:cubicBezTo>
                <a:lnTo>
                  <a:pt x="6" y="1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8" name="Freeform 39"/>
          <p:cNvSpPr>
            <a:spLocks/>
          </p:cNvSpPr>
          <p:nvPr/>
        </p:nvSpPr>
        <p:spPr bwMode="auto">
          <a:xfrm>
            <a:off x="5496718" y="6001990"/>
            <a:ext cx="101600" cy="142875"/>
          </a:xfrm>
          <a:custGeom>
            <a:avLst/>
            <a:gdLst>
              <a:gd name="T0" fmla="*/ 0 w 64"/>
              <a:gd name="T1" fmla="*/ 0 h 90"/>
              <a:gd name="T2" fmla="*/ 31750 w 64"/>
              <a:gd name="T3" fmla="*/ 63500 h 90"/>
              <a:gd name="T4" fmla="*/ 66675 w 64"/>
              <a:gd name="T5" fmla="*/ 107950 h 90"/>
              <a:gd name="T6" fmla="*/ 92075 w 64"/>
              <a:gd name="T7" fmla="*/ 139700 h 90"/>
              <a:gd name="T8" fmla="*/ 101600 w 64"/>
              <a:gd name="T9" fmla="*/ 142875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4" h="90">
                <a:moveTo>
                  <a:pt x="0" y="0"/>
                </a:moveTo>
                <a:cubicBezTo>
                  <a:pt x="5" y="16"/>
                  <a:pt x="6" y="30"/>
                  <a:pt x="20" y="40"/>
                </a:cubicBezTo>
                <a:cubicBezTo>
                  <a:pt x="28" y="52"/>
                  <a:pt x="30" y="60"/>
                  <a:pt x="42" y="68"/>
                </a:cubicBezTo>
                <a:cubicBezTo>
                  <a:pt x="47" y="75"/>
                  <a:pt x="50" y="84"/>
                  <a:pt x="58" y="88"/>
                </a:cubicBezTo>
                <a:lnTo>
                  <a:pt x="64" y="90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9" name="Freeform 40"/>
          <p:cNvSpPr>
            <a:spLocks/>
          </p:cNvSpPr>
          <p:nvPr/>
        </p:nvSpPr>
        <p:spPr bwMode="auto">
          <a:xfrm>
            <a:off x="5623718" y="6168996"/>
            <a:ext cx="41275" cy="45719"/>
          </a:xfrm>
          <a:custGeom>
            <a:avLst/>
            <a:gdLst>
              <a:gd name="T0" fmla="*/ 0 w 26"/>
              <a:gd name="T1" fmla="*/ 0 h 20"/>
              <a:gd name="T2" fmla="*/ 12700 w 26"/>
              <a:gd name="T3" fmla="*/ 15875 h 20"/>
              <a:gd name="T4" fmla="*/ 31750 w 26"/>
              <a:gd name="T5" fmla="*/ 31750 h 20"/>
              <a:gd name="T6" fmla="*/ 41275 w 26"/>
              <a:gd name="T7" fmla="*/ 28575 h 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" h="20">
                <a:moveTo>
                  <a:pt x="0" y="0"/>
                </a:moveTo>
                <a:cubicBezTo>
                  <a:pt x="4" y="1"/>
                  <a:pt x="5" y="6"/>
                  <a:pt x="8" y="10"/>
                </a:cubicBezTo>
                <a:cubicBezTo>
                  <a:pt x="11" y="14"/>
                  <a:pt x="17" y="19"/>
                  <a:pt x="20" y="20"/>
                </a:cubicBezTo>
                <a:lnTo>
                  <a:pt x="26" y="18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" name="Freeform 41"/>
          <p:cNvSpPr>
            <a:spLocks/>
          </p:cNvSpPr>
          <p:nvPr/>
        </p:nvSpPr>
        <p:spPr bwMode="auto">
          <a:xfrm>
            <a:off x="5744368" y="6219796"/>
            <a:ext cx="244475" cy="45719"/>
          </a:xfrm>
          <a:custGeom>
            <a:avLst/>
            <a:gdLst>
              <a:gd name="T0" fmla="*/ 0 w 154"/>
              <a:gd name="T1" fmla="*/ 0 h 10"/>
              <a:gd name="T2" fmla="*/ 244475 w 154"/>
              <a:gd name="T3" fmla="*/ 15875 h 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54" h="10">
                <a:moveTo>
                  <a:pt x="0" y="0"/>
                </a:moveTo>
                <a:lnTo>
                  <a:pt x="154" y="10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" name="Freeform 42"/>
          <p:cNvSpPr>
            <a:spLocks/>
          </p:cNvSpPr>
          <p:nvPr/>
        </p:nvSpPr>
        <p:spPr bwMode="auto">
          <a:xfrm>
            <a:off x="6074568" y="6218209"/>
            <a:ext cx="82550" cy="45719"/>
          </a:xfrm>
          <a:custGeom>
            <a:avLst/>
            <a:gdLst>
              <a:gd name="T0" fmla="*/ 0 w 52"/>
              <a:gd name="T1" fmla="*/ 0 h 1"/>
              <a:gd name="T2" fmla="*/ 82550 w 52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2" h="1">
                <a:moveTo>
                  <a:pt x="0" y="0"/>
                </a:moveTo>
                <a:lnTo>
                  <a:pt x="52" y="0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" name="Freeform 43"/>
          <p:cNvSpPr>
            <a:spLocks/>
          </p:cNvSpPr>
          <p:nvPr/>
        </p:nvSpPr>
        <p:spPr bwMode="auto">
          <a:xfrm>
            <a:off x="6201568" y="6222971"/>
            <a:ext cx="92075" cy="45719"/>
          </a:xfrm>
          <a:custGeom>
            <a:avLst/>
            <a:gdLst>
              <a:gd name="T0" fmla="*/ 0 w 58"/>
              <a:gd name="T1" fmla="*/ 0 h 3"/>
              <a:gd name="T2" fmla="*/ 92075 w 58"/>
              <a:gd name="T3" fmla="*/ 4762 h 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8" h="3">
                <a:moveTo>
                  <a:pt x="0" y="0"/>
                </a:moveTo>
                <a:lnTo>
                  <a:pt x="58" y="3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5677693" y="6468715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sz="1400" b="1">
                <a:latin typeface="Times New Roman" charset="0"/>
                <a:ea typeface="ＭＳ Ｐゴシック" charset="0"/>
              </a:rPr>
              <a:t>year /</a:t>
            </a: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7" t="12220" r="14953"/>
          <a:stretch/>
        </p:blipFill>
        <p:spPr bwMode="auto">
          <a:xfrm>
            <a:off x="41994" y="2018514"/>
            <a:ext cx="1881596" cy="406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6665389" y="2187006"/>
            <a:ext cx="2151248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400" dirty="0">
                <a:latin typeface="Times New Roman" charset="0"/>
                <a:ea typeface="ＭＳ Ｐゴシック" charset="0"/>
              </a:rPr>
              <a:t>Margaux 1900 ?</a:t>
            </a:r>
            <a:endParaRPr lang="en-US" sz="2400" dirty="0">
              <a:latin typeface="Times New Roman" charset="0"/>
              <a:ea typeface="ＭＳ Ｐゴシック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31"/>
          <a:stretch/>
        </p:blipFill>
        <p:spPr bwMode="auto">
          <a:xfrm>
            <a:off x="6574687" y="3038913"/>
            <a:ext cx="2569313" cy="204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843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Biology</a:t>
            </a:r>
            <a:r>
              <a:rPr lang="fr-FR" dirty="0"/>
              <a:t> at LSM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Evolution </a:t>
            </a:r>
            <a:r>
              <a:rPr lang="fr-FR" sz="2400" dirty="0" err="1"/>
              <a:t>driven</a:t>
            </a:r>
            <a:r>
              <a:rPr lang="fr-FR" sz="2400" dirty="0"/>
              <a:t> by radiation</a:t>
            </a:r>
          </a:p>
          <a:p>
            <a:r>
              <a:rPr lang="fr-FR" sz="2400" dirty="0" err="1"/>
              <a:t>Comparison</a:t>
            </a:r>
            <a:r>
              <a:rPr lang="fr-FR" sz="2400" dirty="0"/>
              <a:t> </a:t>
            </a:r>
            <a:r>
              <a:rPr lang="fr-FR" sz="2400" dirty="0" err="1"/>
              <a:t>between</a:t>
            </a:r>
            <a:r>
              <a:rPr lang="fr-FR" sz="2400" dirty="0"/>
              <a:t> surface and underground  </a:t>
            </a:r>
            <a:r>
              <a:rPr lang="fr-FR" sz="2400" dirty="0" err="1"/>
              <a:t>bacteria</a:t>
            </a:r>
            <a:r>
              <a:rPr lang="fr-FR" sz="2400" dirty="0"/>
              <a:t> culture 800 </a:t>
            </a:r>
            <a:r>
              <a:rPr lang="fr-FR" sz="2400" dirty="0" err="1"/>
              <a:t>generations</a:t>
            </a:r>
            <a:r>
              <a:rPr lang="fr-FR" sz="2400" dirty="0"/>
              <a:t> </a:t>
            </a:r>
            <a:r>
              <a:rPr lang="fr-FR" sz="2400" dirty="0" err="1"/>
              <a:t>harvested</a:t>
            </a:r>
            <a:endParaRPr lang="fr-FR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t="2309" r="576"/>
          <a:stretch/>
        </p:blipFill>
        <p:spPr bwMode="auto">
          <a:xfrm>
            <a:off x="457200" y="2234710"/>
            <a:ext cx="8624105" cy="167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t="3041" r="978" b="1838"/>
          <a:stretch/>
        </p:blipFill>
        <p:spPr bwMode="auto">
          <a:xfrm>
            <a:off x="2617440" y="3907691"/>
            <a:ext cx="4015593" cy="250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033" y="3644573"/>
            <a:ext cx="2448272" cy="309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chateau rou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1" y="3907690"/>
            <a:ext cx="2160240" cy="207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78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Stem </a:t>
            </a:r>
            <a:r>
              <a:rPr lang="fr-FR" dirty="0" err="1"/>
              <a:t>cell</a:t>
            </a:r>
            <a:r>
              <a:rPr lang="fr-FR" dirty="0"/>
              <a:t> </a:t>
            </a:r>
            <a:r>
              <a:rPr lang="fr-FR" dirty="0" err="1"/>
              <a:t>storage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LSM-pasteur </a:t>
            </a:r>
            <a:r>
              <a:rPr lang="fr-FR" dirty="0" err="1"/>
              <a:t>institute</a:t>
            </a:r>
            <a:r>
              <a:rPr lang="fr-FR" dirty="0"/>
              <a:t> collaboration</a:t>
            </a:r>
          </a:p>
          <a:p>
            <a:r>
              <a:rPr lang="fr-FR" dirty="0" err="1"/>
              <a:t>Funded</a:t>
            </a:r>
            <a:r>
              <a:rPr lang="fr-FR" dirty="0"/>
              <a:t> by </a:t>
            </a:r>
            <a:r>
              <a:rPr lang="fr-FR" dirty="0" err="1"/>
              <a:t>interdisciplanary</a:t>
            </a:r>
            <a:r>
              <a:rPr lang="fr-FR" dirty="0"/>
              <a:t> mission </a:t>
            </a:r>
            <a:r>
              <a:rPr lang="fr-FR" dirty="0" err="1"/>
              <a:t>from</a:t>
            </a:r>
            <a:r>
              <a:rPr lang="fr-FR" dirty="0"/>
              <a:t> CNRS</a:t>
            </a:r>
          </a:p>
          <a:p>
            <a:r>
              <a:rPr lang="fr-FR" dirty="0" err="1"/>
              <a:t>Allowed</a:t>
            </a:r>
            <a:r>
              <a:rPr lang="fr-FR" dirty="0"/>
              <a:t> to test a stem </a:t>
            </a:r>
            <a:r>
              <a:rPr lang="fr-FR" dirty="0" err="1"/>
              <a:t>cell</a:t>
            </a:r>
            <a:r>
              <a:rPr lang="fr-FR" dirty="0"/>
              <a:t> </a:t>
            </a:r>
            <a:r>
              <a:rPr lang="fr-FR" dirty="0" err="1"/>
              <a:t>storage</a:t>
            </a:r>
            <a:r>
              <a:rPr lang="fr-FR" dirty="0"/>
              <a:t> </a:t>
            </a:r>
            <a:r>
              <a:rPr lang="fr-FR" dirty="0" err="1"/>
              <a:t>shielded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radioactivity</a:t>
            </a:r>
            <a:r>
              <a:rPr lang="fr-FR" dirty="0"/>
              <a:t> and </a:t>
            </a:r>
            <a:r>
              <a:rPr lang="fr-FR" dirty="0" err="1"/>
              <a:t>terrestrial</a:t>
            </a:r>
            <a:r>
              <a:rPr lang="fr-FR" dirty="0"/>
              <a:t> </a:t>
            </a:r>
            <a:r>
              <a:rPr lang="fr-FR" dirty="0" err="1"/>
              <a:t>cosmic</a:t>
            </a:r>
            <a:r>
              <a:rPr lang="fr-FR" dirty="0"/>
              <a:t> rays</a:t>
            </a:r>
          </a:p>
          <a:p>
            <a:r>
              <a:rPr lang="fr-FR" dirty="0" err="1"/>
              <a:t>Patented</a:t>
            </a:r>
            <a:r>
              <a:rPr lang="fr-FR" dirty="0"/>
              <a:t> solution</a:t>
            </a:r>
          </a:p>
          <a:p>
            <a:r>
              <a:rPr lang="fr-FR" dirty="0"/>
              <a:t>Publication in </a:t>
            </a:r>
            <a:r>
              <a:rPr lang="fr-FR" dirty="0" err="1"/>
              <a:t>progress</a:t>
            </a:r>
            <a:endParaRPr lang="fr-FR" dirty="0"/>
          </a:p>
          <a:p>
            <a:r>
              <a:rPr lang="fr-FR" sz="1500" dirty="0"/>
              <a:t>P. ROCHETEAU, G. WAROT, M. CHAPELLIER,</a:t>
            </a:r>
            <a:br>
              <a:rPr lang="fr-FR" sz="1500" dirty="0"/>
            </a:br>
            <a:r>
              <a:rPr lang="fr-FR" sz="1500" dirty="0"/>
              <a:t>M. ZAMPAOLO, F. CHRETIEN et F. PIQUEMAL –</a:t>
            </a:r>
            <a:br>
              <a:rPr lang="fr-FR" sz="1500" dirty="0"/>
            </a:br>
            <a:r>
              <a:rPr lang="fr-FR" sz="1500" dirty="0" err="1"/>
              <a:t>Cryopreserved</a:t>
            </a:r>
            <a:r>
              <a:rPr lang="fr-FR" sz="1500" dirty="0"/>
              <a:t> Stem </a:t>
            </a:r>
            <a:r>
              <a:rPr lang="fr-FR" sz="1500" dirty="0" err="1"/>
              <a:t>Cells</a:t>
            </a:r>
            <a:r>
              <a:rPr lang="fr-FR" sz="1500" dirty="0"/>
              <a:t> </a:t>
            </a:r>
            <a:r>
              <a:rPr lang="fr-FR" sz="1500" dirty="0" err="1"/>
              <a:t>Incur</a:t>
            </a:r>
            <a:r>
              <a:rPr lang="fr-FR" sz="1500" dirty="0"/>
              <a:t> Damages Due to</a:t>
            </a:r>
            <a:br>
              <a:rPr lang="fr-FR" sz="1500" dirty="0"/>
            </a:br>
            <a:r>
              <a:rPr lang="fr-FR" sz="1500" dirty="0" err="1"/>
              <a:t>Terrestrial</a:t>
            </a:r>
            <a:r>
              <a:rPr lang="fr-FR" sz="1500" dirty="0"/>
              <a:t> </a:t>
            </a:r>
            <a:r>
              <a:rPr lang="fr-FR" sz="1500" dirty="0" err="1"/>
              <a:t>Cosmic</a:t>
            </a:r>
            <a:r>
              <a:rPr lang="fr-FR" sz="1500" dirty="0"/>
              <a:t> Rays </a:t>
            </a:r>
            <a:r>
              <a:rPr lang="fr-FR" sz="1500" dirty="0" err="1"/>
              <a:t>Impairing</a:t>
            </a:r>
            <a:r>
              <a:rPr lang="fr-FR" sz="1500" dirty="0"/>
              <a:t> </a:t>
            </a:r>
            <a:r>
              <a:rPr lang="fr-FR" sz="1500" dirty="0" err="1"/>
              <a:t>their</a:t>
            </a:r>
            <a:r>
              <a:rPr lang="fr-FR" sz="1500" dirty="0"/>
              <a:t> </a:t>
            </a:r>
            <a:r>
              <a:rPr lang="fr-FR" sz="1500" dirty="0" err="1"/>
              <a:t>Integrity</a:t>
            </a:r>
            <a:r>
              <a:rPr lang="fr-FR" sz="1500" dirty="0"/>
              <a:t> </a:t>
            </a:r>
            <a:r>
              <a:rPr lang="fr-FR" sz="1500" dirty="0" err="1"/>
              <a:t>Upon</a:t>
            </a:r>
            <a:br>
              <a:rPr lang="fr-FR" sz="1500" dirty="0"/>
            </a:br>
            <a:r>
              <a:rPr lang="fr-FR" sz="1500" dirty="0"/>
              <a:t>Long-</a:t>
            </a:r>
            <a:r>
              <a:rPr lang="fr-FR" sz="1500" dirty="0" err="1"/>
              <a:t>Term</a:t>
            </a:r>
            <a:r>
              <a:rPr lang="fr-FR" sz="1500" dirty="0"/>
              <a:t> Storage, </a:t>
            </a:r>
            <a:r>
              <a:rPr lang="fr-FR" sz="1500" dirty="0" err="1"/>
              <a:t>Cell</a:t>
            </a:r>
            <a:r>
              <a:rPr lang="fr-FR" sz="1500" dirty="0"/>
              <a:t> Transplantation, 2022.</a:t>
            </a:r>
          </a:p>
        </p:txBody>
      </p:sp>
      <p:pic>
        <p:nvPicPr>
          <p:cNvPr id="4098" name="Picture 2" descr="C:\Users\Guillaume\Desktop\pc bureau\biologie\pasteur\premier retrait de cellules\DSCF3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51743"/>
            <a:ext cx="3928608" cy="261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ésultat de recherche d'images pour &quot;institut pasteur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t="22244" r="7949" b="22552"/>
          <a:stretch/>
        </p:blipFill>
        <p:spPr bwMode="auto">
          <a:xfrm>
            <a:off x="2699792" y="6146800"/>
            <a:ext cx="1718064" cy="66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360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Underground </a:t>
            </a:r>
            <a:r>
              <a:rPr lang="fr-FR" dirty="0" err="1"/>
              <a:t>labs</a:t>
            </a:r>
            <a:r>
              <a:rPr lang="fr-FR" dirty="0"/>
              <a:t> are </a:t>
            </a:r>
            <a:r>
              <a:rPr lang="fr-FR" dirty="0" err="1"/>
              <a:t>designed</a:t>
            </a:r>
            <a:r>
              <a:rPr lang="fr-FR" dirty="0"/>
              <a:t> for large 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fundamental</a:t>
            </a:r>
            <a:r>
              <a:rPr lang="fr-FR" dirty="0"/>
              <a:t> </a:t>
            </a:r>
            <a:r>
              <a:rPr lang="fr-FR" dirty="0" err="1"/>
              <a:t>physics</a:t>
            </a:r>
            <a:endParaRPr lang="fr-FR" dirty="0"/>
          </a:p>
          <a:p>
            <a:r>
              <a:rPr lang="fr-FR" dirty="0"/>
              <a:t>Unique </a:t>
            </a:r>
            <a:r>
              <a:rPr lang="fr-FR" dirty="0" err="1"/>
              <a:t>environment</a:t>
            </a:r>
            <a:r>
              <a:rPr lang="fr-FR" dirty="0"/>
              <a:t> </a:t>
            </a:r>
            <a:r>
              <a:rPr lang="fr-FR" dirty="0" err="1"/>
              <a:t>find</a:t>
            </a:r>
            <a:r>
              <a:rPr lang="fr-FR" dirty="0"/>
              <a:t> </a:t>
            </a:r>
            <a:r>
              <a:rPr lang="fr-FR" dirty="0" err="1"/>
              <a:t>always</a:t>
            </a:r>
            <a:r>
              <a:rPr lang="fr-FR" dirty="0"/>
              <a:t> a use </a:t>
            </a:r>
            <a:r>
              <a:rPr lang="fr-FR" dirty="0" err="1"/>
              <a:t>sometimes</a:t>
            </a:r>
            <a:r>
              <a:rPr lang="fr-FR" dirty="0"/>
              <a:t> </a:t>
            </a:r>
            <a:r>
              <a:rPr lang="fr-FR" dirty="0" err="1"/>
              <a:t>unforeseen</a:t>
            </a:r>
            <a:r>
              <a:rPr lang="fr-FR" dirty="0"/>
              <a:t> at </a:t>
            </a:r>
            <a:r>
              <a:rPr lang="fr-FR" dirty="0" err="1"/>
              <a:t>digging</a:t>
            </a:r>
            <a:endParaRPr lang="fr-FR" dirty="0"/>
          </a:p>
          <a:p>
            <a:r>
              <a:rPr lang="fr-FR" dirty="0" err="1"/>
              <a:t>Leaves</a:t>
            </a:r>
            <a:r>
              <a:rPr lang="fr-FR" dirty="0"/>
              <a:t> room for </a:t>
            </a:r>
            <a:r>
              <a:rPr lang="fr-FR" dirty="0" err="1"/>
              <a:t>interdisciplinary</a:t>
            </a:r>
            <a:r>
              <a:rPr lang="fr-FR" dirty="0"/>
              <a:t> program at </a:t>
            </a:r>
            <a:r>
              <a:rPr lang="fr-FR" dirty="0" err="1"/>
              <a:t>moderate</a:t>
            </a:r>
            <a:r>
              <a:rPr lang="fr-FR" dirty="0"/>
              <a:t> </a:t>
            </a:r>
            <a:r>
              <a:rPr lang="fr-FR" dirty="0" err="1"/>
              <a:t>cost</a:t>
            </a:r>
            <a:endParaRPr lang="fr-FR" dirty="0"/>
          </a:p>
          <a:p>
            <a:r>
              <a:rPr lang="fr-FR" dirty="0"/>
              <a:t>New </a:t>
            </a:r>
            <a:r>
              <a:rPr lang="fr-FR" dirty="0" err="1"/>
              <a:t>fields</a:t>
            </a:r>
            <a:r>
              <a:rPr lang="fr-FR" dirty="0"/>
              <a:t> and </a:t>
            </a:r>
            <a:r>
              <a:rPr lang="fr-FR" dirty="0" err="1"/>
              <a:t>discoveries</a:t>
            </a:r>
            <a:r>
              <a:rPr lang="fr-FR" dirty="0"/>
              <a:t> made possible by the </a:t>
            </a:r>
            <a:r>
              <a:rPr lang="fr-FR" dirty="0" err="1"/>
              <a:t>access</a:t>
            </a:r>
            <a:r>
              <a:rPr lang="fr-FR" dirty="0"/>
              <a:t> to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level</a:t>
            </a:r>
            <a:r>
              <a:rPr lang="fr-FR" dirty="0"/>
              <a:t> radiation </a:t>
            </a:r>
            <a:r>
              <a:rPr lang="fr-FR" dirty="0" err="1"/>
              <a:t>environment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6263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3083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890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564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Laboratoire Souterrain de Modane</a:t>
            </a:r>
          </a:p>
        </p:txBody>
      </p:sp>
      <p:pic>
        <p:nvPicPr>
          <p:cNvPr id="4098" name="Picture 2" descr="Résultat de recherche d'images pour &quot;lpsc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652" y="5805264"/>
            <a:ext cx="1860104" cy="98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2"/>
          <p:cNvSpPr>
            <a:spLocks noGrp="1"/>
          </p:cNvSpPr>
          <p:nvPr/>
        </p:nvSpPr>
        <p:spPr>
          <a:xfrm>
            <a:off x="457200" y="980729"/>
            <a:ext cx="8435280" cy="4711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err="1"/>
              <a:t>Merger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Laboratoire de Physique Subatomique &amp; Cosmologie (LPSC-IN2P3) in Grenoble</a:t>
            </a:r>
          </a:p>
          <a:p>
            <a:pPr lvl="1"/>
            <a:r>
              <a:rPr lang="fr-FR" sz="1600" dirty="0"/>
              <a:t>70 </a:t>
            </a:r>
            <a:r>
              <a:rPr lang="fr-FR" sz="1600" dirty="0" err="1"/>
              <a:t>researchers</a:t>
            </a:r>
            <a:r>
              <a:rPr lang="fr-FR" sz="1600" dirty="0"/>
              <a:t>, 90 </a:t>
            </a:r>
            <a:r>
              <a:rPr lang="fr-FR" sz="1600" dirty="0" err="1"/>
              <a:t>Engineers</a:t>
            </a:r>
            <a:r>
              <a:rPr lang="fr-FR" sz="1600" dirty="0"/>
              <a:t> &amp; </a:t>
            </a:r>
            <a:r>
              <a:rPr lang="fr-FR" sz="1600" dirty="0" err="1"/>
              <a:t>technicians</a:t>
            </a:r>
            <a:endParaRPr lang="fr-FR" sz="1600" dirty="0"/>
          </a:p>
          <a:p>
            <a:pPr lvl="1"/>
            <a:r>
              <a:rPr lang="fr-FR" sz="1600" dirty="0" err="1"/>
              <a:t>Covering</a:t>
            </a:r>
            <a:r>
              <a:rPr lang="fr-FR" sz="1600" dirty="0"/>
              <a:t> </a:t>
            </a:r>
            <a:r>
              <a:rPr lang="fr-FR" sz="1600" dirty="0" err="1"/>
              <a:t>fields</a:t>
            </a:r>
            <a:r>
              <a:rPr lang="fr-FR" sz="1600" dirty="0"/>
              <a:t>  in </a:t>
            </a:r>
            <a:r>
              <a:rPr lang="fr-FR" sz="1600" dirty="0" err="1"/>
              <a:t>particle</a:t>
            </a:r>
            <a:r>
              <a:rPr lang="fr-FR" sz="1600" dirty="0"/>
              <a:t> &amp; </a:t>
            </a:r>
            <a:r>
              <a:rPr lang="fr-FR" sz="1600" dirty="0" err="1"/>
              <a:t>nuclear</a:t>
            </a:r>
            <a:r>
              <a:rPr lang="fr-FR" sz="1600" dirty="0"/>
              <a:t> </a:t>
            </a:r>
            <a:r>
              <a:rPr lang="fr-FR" sz="1600" dirty="0" err="1"/>
              <a:t>physics</a:t>
            </a:r>
            <a:r>
              <a:rPr lang="fr-FR" sz="1600" dirty="0"/>
              <a:t>, </a:t>
            </a:r>
            <a:r>
              <a:rPr lang="fr-FR" sz="1600" dirty="0" err="1"/>
              <a:t>astroparticle</a:t>
            </a:r>
            <a:r>
              <a:rPr lang="fr-FR" sz="1600" dirty="0"/>
              <a:t> and </a:t>
            </a:r>
            <a:r>
              <a:rPr lang="fr-FR" sz="1600" dirty="0" err="1"/>
              <a:t>cosmology</a:t>
            </a:r>
            <a:r>
              <a:rPr lang="fr-FR" sz="1600" dirty="0"/>
              <a:t> </a:t>
            </a:r>
          </a:p>
          <a:p>
            <a:r>
              <a:rPr lang="fr-FR" sz="1800" dirty="0"/>
              <a:t>LSM </a:t>
            </a:r>
            <a:r>
              <a:rPr lang="fr-FR" sz="1800" dirty="0" err="1"/>
              <a:t>now</a:t>
            </a:r>
            <a:r>
              <a:rPr lang="fr-FR" sz="1800" dirty="0"/>
              <a:t> </a:t>
            </a:r>
            <a:r>
              <a:rPr lang="fr-FR" sz="1800" dirty="0" err="1"/>
              <a:t>becomes</a:t>
            </a:r>
            <a:r>
              <a:rPr lang="fr-FR" sz="1800" dirty="0"/>
              <a:t> a « national </a:t>
            </a:r>
            <a:r>
              <a:rPr lang="fr-FR" sz="1800" dirty="0" err="1"/>
              <a:t>facility</a:t>
            </a:r>
            <a:r>
              <a:rPr lang="fr-FR" sz="1800" dirty="0"/>
              <a:t> » as </a:t>
            </a:r>
            <a:r>
              <a:rPr lang="fr-FR" sz="1800" dirty="0" err="1"/>
              <a:t>labelled</a:t>
            </a:r>
            <a:r>
              <a:rPr lang="fr-FR" sz="1800" dirty="0"/>
              <a:t> by the CNRS</a:t>
            </a:r>
          </a:p>
          <a:p>
            <a:pPr lvl="1"/>
            <a:r>
              <a:rPr lang="fr-FR" sz="1600" dirty="0"/>
              <a:t>National </a:t>
            </a:r>
            <a:r>
              <a:rPr lang="fr-FR" sz="1600" dirty="0" err="1"/>
              <a:t>facility</a:t>
            </a:r>
            <a:r>
              <a:rPr lang="fr-FR" sz="1600" dirty="0"/>
              <a:t> for IN2P3 / CNRS  </a:t>
            </a:r>
          </a:p>
          <a:p>
            <a:r>
              <a:rPr lang="fr-FR" sz="1800" dirty="0"/>
              <a:t>LSM as a national </a:t>
            </a:r>
            <a:r>
              <a:rPr lang="fr-FR" sz="1800" dirty="0" err="1"/>
              <a:t>experimental</a:t>
            </a:r>
            <a:r>
              <a:rPr lang="fr-FR" sz="1800" dirty="0"/>
              <a:t> </a:t>
            </a:r>
            <a:r>
              <a:rPr lang="fr-FR" sz="1800" dirty="0" err="1"/>
              <a:t>facility</a:t>
            </a:r>
            <a:r>
              <a:rPr lang="fr-FR" sz="1800" dirty="0"/>
              <a:t> for :  </a:t>
            </a:r>
          </a:p>
          <a:p>
            <a:pPr lvl="1"/>
            <a:r>
              <a:rPr lang="fr-FR" sz="2000" dirty="0" err="1"/>
              <a:t>Fundamental</a:t>
            </a:r>
            <a:r>
              <a:rPr lang="fr-FR" sz="2000" dirty="0"/>
              <a:t> </a:t>
            </a:r>
            <a:r>
              <a:rPr lang="fr-FR" sz="2000" dirty="0" err="1"/>
              <a:t>Physics</a:t>
            </a:r>
            <a:endParaRPr lang="fr-FR" sz="2000" dirty="0"/>
          </a:p>
          <a:p>
            <a:pPr lvl="2"/>
            <a:r>
              <a:rPr lang="fr-FR" sz="1800" dirty="0"/>
              <a:t>Neutrino </a:t>
            </a:r>
            <a:r>
              <a:rPr lang="fr-FR" sz="1800" dirty="0" err="1"/>
              <a:t>property</a:t>
            </a:r>
            <a:r>
              <a:rPr lang="fr-FR" sz="1800" dirty="0"/>
              <a:t> </a:t>
            </a:r>
            <a:r>
              <a:rPr lang="fr-FR" sz="1800" dirty="0" err="1"/>
              <a:t>determination</a:t>
            </a:r>
            <a:endParaRPr lang="fr-FR" sz="1800" dirty="0"/>
          </a:p>
          <a:p>
            <a:pPr lvl="2"/>
            <a:r>
              <a:rPr lang="fr-FR" sz="1800" dirty="0"/>
              <a:t>Direct </a:t>
            </a:r>
            <a:r>
              <a:rPr lang="fr-FR" sz="1800" dirty="0" err="1"/>
              <a:t>Dark</a:t>
            </a:r>
            <a:r>
              <a:rPr lang="fr-FR" sz="1800" dirty="0"/>
              <a:t> </a:t>
            </a:r>
            <a:r>
              <a:rPr lang="fr-FR" sz="1800" dirty="0" err="1"/>
              <a:t>matter</a:t>
            </a:r>
            <a:r>
              <a:rPr lang="fr-FR" sz="1800" dirty="0"/>
              <a:t> </a:t>
            </a:r>
            <a:r>
              <a:rPr lang="fr-FR" sz="1800" dirty="0" err="1"/>
              <a:t>search</a:t>
            </a:r>
            <a:endParaRPr lang="fr-FR" sz="1800" dirty="0"/>
          </a:p>
          <a:p>
            <a:pPr lvl="1"/>
            <a:r>
              <a:rPr lang="fr-FR" sz="2000" dirty="0"/>
              <a:t>Gamma </a:t>
            </a:r>
            <a:r>
              <a:rPr lang="fr-FR" sz="2000" dirty="0" err="1"/>
              <a:t>spectrometry</a:t>
            </a:r>
            <a:r>
              <a:rPr lang="fr-FR" sz="2000" dirty="0"/>
              <a:t> </a:t>
            </a:r>
            <a:r>
              <a:rPr lang="fr-FR" sz="2000" dirty="0" err="1"/>
              <a:t>measurement</a:t>
            </a:r>
            <a:endParaRPr lang="fr-FR" sz="2000" dirty="0"/>
          </a:p>
          <a:p>
            <a:pPr lvl="2"/>
            <a:r>
              <a:rPr lang="fr-FR" sz="1800" dirty="0"/>
              <a:t>14 detectors </a:t>
            </a:r>
            <a:r>
              <a:rPr lang="fr-FR" sz="1800" dirty="0" err="1"/>
              <a:t>measuring</a:t>
            </a:r>
            <a:r>
              <a:rPr lang="fr-FR" sz="1800" dirty="0"/>
              <a:t> </a:t>
            </a:r>
            <a:r>
              <a:rPr lang="fr-FR" sz="1800" dirty="0" err="1"/>
              <a:t>continuously</a:t>
            </a:r>
            <a:endParaRPr lang="fr-FR" sz="1800" dirty="0"/>
          </a:p>
          <a:p>
            <a:pPr lvl="2"/>
            <a:r>
              <a:rPr lang="fr-FR" sz="1800" dirty="0"/>
              <a:t>Open to </a:t>
            </a:r>
            <a:r>
              <a:rPr lang="fr-FR" sz="1800" dirty="0" err="1"/>
              <a:t>geosciences</a:t>
            </a:r>
            <a:r>
              <a:rPr lang="fr-FR" sz="1800" dirty="0"/>
              <a:t>, </a:t>
            </a:r>
            <a:r>
              <a:rPr lang="fr-FR" sz="1800" dirty="0" err="1"/>
              <a:t>materials</a:t>
            </a:r>
            <a:r>
              <a:rPr lang="fr-FR" sz="1800" dirty="0"/>
              <a:t>, </a:t>
            </a:r>
            <a:r>
              <a:rPr lang="fr-FR" sz="1800" dirty="0" err="1"/>
              <a:t>biology</a:t>
            </a:r>
            <a:r>
              <a:rPr lang="fr-FR" sz="1800" dirty="0"/>
              <a:t> and </a:t>
            </a:r>
            <a:r>
              <a:rPr lang="fr-FR" sz="1800" dirty="0" err="1"/>
              <a:t>medecine</a:t>
            </a:r>
            <a:endParaRPr lang="fr-FR" sz="1800" dirty="0"/>
          </a:p>
          <a:p>
            <a:pPr lvl="3"/>
            <a:r>
              <a:rPr lang="fr-FR" sz="1600" dirty="0" err="1"/>
              <a:t>Actually</a:t>
            </a:r>
            <a:r>
              <a:rPr lang="fr-FR" sz="1600" dirty="0"/>
              <a:t> 1000 </a:t>
            </a:r>
            <a:r>
              <a:rPr lang="fr-FR" sz="1600" dirty="0" err="1"/>
              <a:t>samples</a:t>
            </a:r>
            <a:r>
              <a:rPr lang="fr-FR" sz="1600" dirty="0"/>
              <a:t> </a:t>
            </a:r>
            <a:r>
              <a:rPr lang="fr-FR" sz="1600" dirty="0" err="1"/>
              <a:t>measured</a:t>
            </a:r>
            <a:r>
              <a:rPr lang="fr-FR" sz="1600" dirty="0"/>
              <a:t> per </a:t>
            </a:r>
            <a:r>
              <a:rPr lang="fr-FR" sz="1600" dirty="0" err="1"/>
              <a:t>year</a:t>
            </a:r>
            <a:endParaRPr lang="fr-FR" sz="1600" dirty="0"/>
          </a:p>
          <a:p>
            <a:pPr lvl="2"/>
            <a:r>
              <a:rPr lang="fr-FR" sz="1800" dirty="0"/>
              <a:t>PARTAGe </a:t>
            </a:r>
            <a:r>
              <a:rPr lang="fr-FR" sz="1800" dirty="0" err="1"/>
              <a:t>project</a:t>
            </a:r>
            <a:r>
              <a:rPr lang="fr-FR" sz="1800" dirty="0"/>
              <a:t> to </a:t>
            </a:r>
            <a:r>
              <a:rPr lang="fr-FR" sz="1800" dirty="0" err="1"/>
              <a:t>automatize</a:t>
            </a:r>
            <a:r>
              <a:rPr lang="fr-FR" sz="1800" dirty="0"/>
              <a:t> </a:t>
            </a:r>
            <a:r>
              <a:rPr lang="fr-FR" sz="1800" dirty="0" err="1"/>
              <a:t>measurments</a:t>
            </a:r>
            <a:r>
              <a:rPr lang="fr-FR" sz="1800" dirty="0"/>
              <a:t> </a:t>
            </a:r>
          </a:p>
          <a:p>
            <a:pPr lvl="3"/>
            <a:r>
              <a:rPr lang="fr-FR" sz="1600" dirty="0" err="1"/>
              <a:t>Increase</a:t>
            </a:r>
            <a:r>
              <a:rPr lang="fr-FR" sz="1600" dirty="0"/>
              <a:t> </a:t>
            </a:r>
            <a:r>
              <a:rPr lang="fr-FR" sz="1600" dirty="0" err="1"/>
              <a:t>significantly</a:t>
            </a:r>
            <a:r>
              <a:rPr lang="fr-FR" sz="1600" dirty="0"/>
              <a:t> the scope of the LSM </a:t>
            </a:r>
          </a:p>
          <a:p>
            <a:pPr lvl="3"/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516859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CNRS-filaire-Quadri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067425"/>
            <a:ext cx="864096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 descr="C:\Users\Charlotte_2\AppData\Local\Microsoft\Windows\INetCache\Content.Word\logo-uga-vo-cmjn_petit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067425"/>
            <a:ext cx="945083" cy="7905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Location and </a:t>
            </a:r>
            <a:r>
              <a:rPr lang="fr-FR" dirty="0" err="1"/>
              <a:t>access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8294" y="1434657"/>
            <a:ext cx="8229600" cy="4525963"/>
          </a:xfrm>
        </p:spPr>
        <p:txBody>
          <a:bodyPr/>
          <a:lstStyle/>
          <a:p>
            <a:endParaRPr lang="fr-FR" dirty="0"/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636135"/>
              </p:ext>
            </p:extLst>
          </p:nvPr>
        </p:nvGraphicFramePr>
        <p:xfrm>
          <a:off x="452282" y="792104"/>
          <a:ext cx="7848600" cy="5424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Image bitmap" r:id="rId6" imgW="9693480" imgH="5235394" progId="Paint.Picture">
                  <p:embed/>
                </p:oleObj>
              </mc:Choice>
              <mc:Fallback>
                <p:oleObj name="Image bitmap" r:id="rId6" imgW="9693480" imgH="523539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282" y="792104"/>
                        <a:ext cx="7848600" cy="54241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2" y="792104"/>
            <a:ext cx="7848600" cy="542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587469" y="1242570"/>
            <a:ext cx="5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600">
                <a:solidFill>
                  <a:srgbClr val="0000FF"/>
                </a:solidFill>
                <a:latin typeface="Arial" charset="0"/>
              </a:rPr>
              <a:t> </a:t>
            </a:r>
            <a:endParaRPr lang="fr-FR" altLang="fr-FR" sz="24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7846857" y="4752532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FFFF00"/>
                </a:solidFill>
                <a:latin typeface="Textile" charset="0"/>
              </a:rPr>
              <a:t> </a:t>
            </a:r>
            <a:endParaRPr lang="fr-FR" altLang="fr-FR" sz="24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927819" y="4936682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FFFF00"/>
                </a:solidFill>
                <a:latin typeface="Textile" charset="0"/>
              </a:rPr>
              <a:t> </a:t>
            </a:r>
            <a:endParaRPr lang="fr-FR" altLang="fr-FR" sz="24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452282" y="792104"/>
            <a:ext cx="8208962" cy="5424103"/>
            <a:chOff x="431" y="300"/>
            <a:chExt cx="4943" cy="3676"/>
          </a:xfrm>
        </p:grpSpPr>
        <p:grpSp>
          <p:nvGrpSpPr>
            <p:cNvPr id="10" name="Group 24"/>
            <p:cNvGrpSpPr>
              <a:grpSpLocks/>
            </p:cNvGrpSpPr>
            <p:nvPr/>
          </p:nvGrpSpPr>
          <p:grpSpPr bwMode="auto">
            <a:xfrm>
              <a:off x="431" y="300"/>
              <a:ext cx="4943" cy="3676"/>
              <a:chOff x="612" y="572"/>
              <a:chExt cx="4717" cy="3542"/>
            </a:xfrm>
          </p:grpSpPr>
          <p:pic>
            <p:nvPicPr>
              <p:cNvPr id="12" name="Picture 25" descr="PICT0026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" y="572"/>
                <a:ext cx="4717" cy="3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 Box 26"/>
              <p:cNvSpPr txBox="1">
                <a:spLocks noChangeArrowheads="1"/>
              </p:cNvSpPr>
              <p:nvPr/>
            </p:nvSpPr>
            <p:spPr bwMode="auto">
              <a:xfrm>
                <a:off x="3334" y="607"/>
                <a:ext cx="1378" cy="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fr-FR" sz="2000" dirty="0">
                    <a:solidFill>
                      <a:schemeClr val="bg1"/>
                    </a:solidFill>
                    <a:latin typeface="Comic Sans MS" pitchFamily="66" charset="0"/>
                  </a:rPr>
                  <a:t>4 </a:t>
                </a:r>
                <a:r>
                  <a:rPr lang="fr-FR" altLang="fr-FR" sz="2000" dirty="0" err="1">
                    <a:solidFill>
                      <a:schemeClr val="bg1"/>
                    </a:solidFill>
                    <a:latin typeface="Comic Sans MS" pitchFamily="66" charset="0"/>
                  </a:rPr>
                  <a:t>fire</a:t>
                </a:r>
                <a:r>
                  <a:rPr lang="fr-FR" altLang="fr-FR" sz="2000" dirty="0">
                    <a:solidFill>
                      <a:schemeClr val="bg1"/>
                    </a:solidFill>
                    <a:latin typeface="Comic Sans MS" pitchFamily="66" charset="0"/>
                  </a:rPr>
                  <a:t>-proof </a:t>
                </a:r>
                <a:r>
                  <a:rPr lang="fr-FR" altLang="fr-FR" sz="2000" dirty="0" err="1">
                    <a:solidFill>
                      <a:schemeClr val="bg1"/>
                    </a:solidFill>
                    <a:latin typeface="Comic Sans MS" pitchFamily="66" charset="0"/>
                  </a:rPr>
                  <a:t>doors</a:t>
                </a:r>
                <a:endParaRPr lang="fr-FR" altLang="fr-FR" sz="2000" dirty="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11" name="Line 27"/>
            <p:cNvSpPr>
              <a:spLocks noChangeShapeType="1"/>
            </p:cNvSpPr>
            <p:nvPr/>
          </p:nvSpPr>
          <p:spPr bwMode="auto">
            <a:xfrm flipH="1">
              <a:off x="2426" y="572"/>
              <a:ext cx="862" cy="499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14" name="labo2-2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632" y="3206760"/>
            <a:ext cx="4392612" cy="306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2849407" y="2971357"/>
            <a:ext cx="5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600">
                <a:solidFill>
                  <a:srgbClr val="0000FF"/>
                </a:solidFill>
                <a:latin typeface="Arial" charset="0"/>
              </a:rPr>
              <a:t> </a:t>
            </a:r>
            <a:endParaRPr lang="fr-FR" altLang="fr-FR" sz="24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4247011" y="2837428"/>
            <a:ext cx="21226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dirty="0" err="1">
                <a:solidFill>
                  <a:schemeClr val="bg1"/>
                </a:solidFill>
                <a:latin typeface="Comic Sans MS" pitchFamily="66" charset="0"/>
              </a:rPr>
              <a:t>Footmen</a:t>
            </a:r>
            <a:r>
              <a:rPr lang="fr-FR" altLang="fr-FR" dirty="0">
                <a:solidFill>
                  <a:schemeClr val="bg1"/>
                </a:solidFill>
                <a:latin typeface="Comic Sans MS" pitchFamily="66" charset="0"/>
              </a:rPr>
              <a:t> entrance</a:t>
            </a:r>
          </a:p>
        </p:txBody>
      </p:sp>
      <p:sp>
        <p:nvSpPr>
          <p:cNvPr id="17" name="Line 38"/>
          <p:cNvSpPr>
            <a:spLocks noChangeShapeType="1"/>
          </p:cNvSpPr>
          <p:nvPr/>
        </p:nvSpPr>
        <p:spPr bwMode="auto">
          <a:xfrm flipH="1" flipV="1">
            <a:off x="2828768" y="2372292"/>
            <a:ext cx="1368425" cy="60382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8" name="Picture 3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4" y="4669787"/>
            <a:ext cx="7124700" cy="147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Line 40"/>
          <p:cNvSpPr>
            <a:spLocks noChangeShapeType="1"/>
          </p:cNvSpPr>
          <p:nvPr/>
        </p:nvSpPr>
        <p:spPr bwMode="auto">
          <a:xfrm>
            <a:off x="1820707" y="4088330"/>
            <a:ext cx="2243137" cy="1383339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Line 41"/>
          <p:cNvSpPr>
            <a:spLocks noChangeShapeType="1"/>
          </p:cNvSpPr>
          <p:nvPr/>
        </p:nvSpPr>
        <p:spPr bwMode="auto">
          <a:xfrm flipH="1">
            <a:off x="4341656" y="3886658"/>
            <a:ext cx="2662237" cy="1572311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Text Box 42"/>
          <p:cNvSpPr txBox="1">
            <a:spLocks noChangeArrowheads="1"/>
          </p:cNvSpPr>
          <p:nvPr/>
        </p:nvSpPr>
        <p:spPr bwMode="auto">
          <a:xfrm>
            <a:off x="4557557" y="5568507"/>
            <a:ext cx="2279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b="1" dirty="0">
                <a:solidFill>
                  <a:schemeClr val="bg1"/>
                </a:solidFill>
                <a:latin typeface="Arial" charset="0"/>
              </a:rPr>
              <a:t>Tunnel Routier du Fréjus</a:t>
            </a:r>
          </a:p>
        </p:txBody>
      </p:sp>
      <p:sp>
        <p:nvSpPr>
          <p:cNvPr id="22" name="Text Box 43"/>
          <p:cNvSpPr txBox="1">
            <a:spLocks noChangeArrowheads="1"/>
          </p:cNvSpPr>
          <p:nvPr/>
        </p:nvSpPr>
        <p:spPr bwMode="auto">
          <a:xfrm>
            <a:off x="3816194" y="5251007"/>
            <a:ext cx="612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 b="1">
                <a:solidFill>
                  <a:schemeClr val="bg1"/>
                </a:solidFill>
                <a:latin typeface="Arial" charset="0"/>
              </a:rPr>
              <a:t>LSM</a:t>
            </a:r>
          </a:p>
        </p:txBody>
      </p:sp>
    </p:spTree>
    <p:extLst>
      <p:ext uri="{BB962C8B-B14F-4D97-AF65-F5344CB8AC3E}">
        <p14:creationId xmlns:p14="http://schemas.microsoft.com/office/powerpoint/2010/main" val="369177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6" grpId="0"/>
      <p:bldP spid="17" grpId="0" animBg="1"/>
      <p:bldP spid="19" grpId="0" animBg="1"/>
      <p:bldP spid="20" grpId="0" animBg="1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 of LSM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149080"/>
            <a:ext cx="2799106" cy="1977083"/>
          </a:xfrm>
        </p:spPr>
        <p:txBody>
          <a:bodyPr/>
          <a:lstStyle/>
          <a:p>
            <a:r>
              <a:rPr lang="fr-FR" sz="2400" dirty="0"/>
              <a:t>2.10</a:t>
            </a:r>
            <a:r>
              <a:rPr lang="fr-FR" sz="2400" baseline="30000" dirty="0"/>
              <a:t>-6</a:t>
            </a:r>
            <a:r>
              <a:rPr lang="fr-FR" sz="2400" dirty="0"/>
              <a:t> n/cm</a:t>
            </a:r>
            <a:r>
              <a:rPr lang="fr-FR" sz="2400" baseline="30000" dirty="0"/>
              <a:t>2</a:t>
            </a:r>
            <a:r>
              <a:rPr lang="fr-FR" sz="2400" dirty="0"/>
              <a:t>.S</a:t>
            </a:r>
          </a:p>
          <a:p>
            <a:r>
              <a:rPr lang="fr-FR" sz="2400" dirty="0"/>
              <a:t>4 µ/m</a:t>
            </a:r>
            <a:r>
              <a:rPr lang="fr-FR" sz="2400" baseline="30000" dirty="0"/>
              <a:t>2</a:t>
            </a:r>
            <a:r>
              <a:rPr lang="fr-FR" sz="2400" dirty="0"/>
              <a:t>.d</a:t>
            </a:r>
          </a:p>
          <a:p>
            <a:r>
              <a:rPr lang="fr-FR" sz="2400" dirty="0"/>
              <a:t>3500m</a:t>
            </a:r>
            <a:r>
              <a:rPr lang="fr-FR" sz="2400" baseline="30000" dirty="0"/>
              <a:t>3</a:t>
            </a:r>
          </a:p>
          <a:p>
            <a:r>
              <a:rPr lang="fr-FR" sz="2400" dirty="0"/>
              <a:t>400m</a:t>
            </a:r>
            <a:r>
              <a:rPr lang="fr-FR" sz="2400" baseline="30000" dirty="0"/>
              <a:t>2</a:t>
            </a:r>
            <a:r>
              <a:rPr lang="fr-FR" sz="2400" dirty="0"/>
              <a:t> </a:t>
            </a:r>
          </a:p>
          <a:p>
            <a:endParaRPr lang="fr-FR" sz="2400" dirty="0"/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4288181" y="1253392"/>
            <a:ext cx="2714625" cy="2428875"/>
          </a:xfrm>
          <a:prstGeom prst="chevron">
            <a:avLst>
              <a:gd name="adj" fmla="val 23108"/>
            </a:avLst>
          </a:prstGeom>
          <a:blipFill dpi="0" rotWithShape="0">
            <a:blip r:embed="rId2"/>
            <a:srcRect/>
            <a:stretch>
              <a:fillRect/>
            </a:stretch>
          </a:blip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6502744" y="1253392"/>
            <a:ext cx="2643187" cy="2428875"/>
          </a:xfrm>
          <a:prstGeom prst="chevron">
            <a:avLst>
              <a:gd name="adj" fmla="val 23110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2073619" y="1253392"/>
            <a:ext cx="2714625" cy="2428875"/>
          </a:xfrm>
          <a:prstGeom prst="chevron">
            <a:avLst>
              <a:gd name="adj" fmla="val 23108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0" y="1253392"/>
            <a:ext cx="2573681" cy="2428875"/>
          </a:xfrm>
          <a:prstGeom prst="chevron">
            <a:avLst>
              <a:gd name="adj" fmla="val 23108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25769" y="824767"/>
            <a:ext cx="1397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b="1" dirty="0">
                <a:solidFill>
                  <a:srgbClr val="000000"/>
                </a:solidFill>
              </a:rPr>
              <a:t>1979 - 1981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589556" y="824767"/>
            <a:ext cx="1333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b="1">
                <a:solidFill>
                  <a:srgbClr val="000000"/>
                </a:solidFill>
              </a:rPr>
              <a:t>1982- 1990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684697" y="832888"/>
            <a:ext cx="1333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b="1" dirty="0">
                <a:solidFill>
                  <a:srgbClr val="000000"/>
                </a:solidFill>
              </a:rPr>
              <a:t>1990- 2000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7026619" y="824767"/>
            <a:ext cx="1184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b="1">
                <a:solidFill>
                  <a:srgbClr val="000000"/>
                </a:solidFill>
              </a:rPr>
              <a:t>2000 - ….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2351072" y="3710823"/>
            <a:ext cx="2147397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000000"/>
                </a:solidFill>
              </a:rPr>
              <a:t>Proton </a:t>
            </a:r>
            <a:r>
              <a:rPr lang="fr-FR" b="1" dirty="0" err="1">
                <a:solidFill>
                  <a:srgbClr val="000000"/>
                </a:solidFill>
              </a:rPr>
              <a:t>decay</a:t>
            </a:r>
            <a:endParaRPr lang="fr-FR" sz="2000" b="1" dirty="0">
              <a:solidFill>
                <a:srgbClr val="000000"/>
              </a:solidFill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4676760" y="3691242"/>
            <a:ext cx="4246973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b="1" dirty="0">
                <a:solidFill>
                  <a:srgbClr val="000000"/>
                </a:solidFill>
              </a:rPr>
              <a:t>Prototypes                      </a:t>
            </a:r>
            <a:r>
              <a:rPr lang="fr-FR" b="1" dirty="0" err="1">
                <a:solidFill>
                  <a:srgbClr val="000000"/>
                </a:solidFill>
              </a:rPr>
              <a:t>Experiments</a:t>
            </a:r>
            <a:r>
              <a:rPr lang="fr-FR" b="1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22" name="AutoShape 16"/>
          <p:cNvCxnSpPr>
            <a:cxnSpLocks noChangeShapeType="1"/>
          </p:cNvCxnSpPr>
          <p:nvPr/>
        </p:nvCxnSpPr>
        <p:spPr bwMode="auto">
          <a:xfrm>
            <a:off x="6353726" y="3896580"/>
            <a:ext cx="714375" cy="1587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ZoneTexte 3"/>
          <p:cNvSpPr txBox="1"/>
          <p:nvPr/>
        </p:nvSpPr>
        <p:spPr>
          <a:xfrm>
            <a:off x="296984" y="3716011"/>
            <a:ext cx="1979712" cy="371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rPr>
              <a:t>Digging</a:t>
            </a:r>
            <a:endParaRPr lang="fr-FR" b="1" dirty="0">
              <a:solidFill>
                <a:srgbClr val="000000"/>
              </a:solidFill>
              <a:latin typeface="Arial" charset="0"/>
              <a:ea typeface="Microsoft YaHei" charset="0"/>
              <a:cs typeface="Microsoft YaHei" charset="0"/>
            </a:endParaRPr>
          </a:p>
        </p:txBody>
      </p: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5025230" y="4221088"/>
            <a:ext cx="3723233" cy="1977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15Bq/m</a:t>
            </a:r>
            <a:r>
              <a:rPr lang="fr-FR" sz="2400" baseline="30000" dirty="0"/>
              <a:t>3</a:t>
            </a:r>
            <a:r>
              <a:rPr lang="fr-FR" sz="2400" dirty="0"/>
              <a:t> Rn in air</a:t>
            </a:r>
          </a:p>
          <a:p>
            <a:r>
              <a:rPr lang="fr-FR" sz="2400" dirty="0" err="1"/>
              <a:t>Radonless</a:t>
            </a:r>
            <a:r>
              <a:rPr lang="fr-FR" sz="2400" dirty="0"/>
              <a:t> air 125m</a:t>
            </a:r>
            <a:r>
              <a:rPr lang="fr-FR" sz="2400" baseline="30000" dirty="0"/>
              <a:t>3</a:t>
            </a:r>
            <a:r>
              <a:rPr lang="fr-FR" sz="2400" dirty="0"/>
              <a:t>/h 15mBq/m</a:t>
            </a:r>
            <a:r>
              <a:rPr lang="fr-FR" sz="2400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74899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beta </a:t>
            </a:r>
            <a:r>
              <a:rPr lang="fr-FR" dirty="0" err="1"/>
              <a:t>decay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r>
              <a:rPr lang="fr-FR" dirty="0"/>
              <a:t>Double beta </a:t>
            </a:r>
            <a:r>
              <a:rPr lang="fr-FR" dirty="0" err="1"/>
              <a:t>decay</a:t>
            </a:r>
            <a:endParaRPr lang="fr-FR" dirty="0"/>
          </a:p>
        </p:txBody>
      </p:sp>
      <p:pic>
        <p:nvPicPr>
          <p:cNvPr id="5" name="Picture 5" descr="beta0nu_tran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34" y="1251431"/>
            <a:ext cx="3325502" cy="1817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946650" y="1600448"/>
            <a:ext cx="3670300" cy="12207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B7B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fr-FR" altLang="fr-FR" sz="2000" dirty="0">
                <a:solidFill>
                  <a:schemeClr val="tx2"/>
                </a:solidFill>
                <a:sym typeface="Symbol" pitchFamily="18" charset="2"/>
              </a:rPr>
              <a:t>D</a:t>
            </a:r>
            <a:r>
              <a:rPr lang="fr-FR" altLang="fr-FR" sz="20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L = 2</a:t>
            </a:r>
          </a:p>
          <a:p>
            <a:pPr algn="l">
              <a:lnSpc>
                <a:spcPct val="140000"/>
              </a:lnSpc>
            </a:pPr>
            <a:r>
              <a:rPr lang="fr-FR" altLang="fr-FR" sz="2000" dirty="0">
                <a:solidFill>
                  <a:schemeClr val="tx2"/>
                </a:solidFill>
              </a:rPr>
              <a:t>n  =</a:t>
            </a:r>
            <a:r>
              <a:rPr lang="fr-FR" altLang="fr-FR" sz="2000" dirty="0">
                <a:solidFill>
                  <a:schemeClr val="tx2"/>
                </a:solidFill>
                <a:sym typeface="Symbol" pitchFamily="18" charset="2"/>
              </a:rPr>
              <a:t> </a:t>
            </a:r>
            <a:r>
              <a:rPr lang="fr-FR" altLang="fr-FR" sz="2000" dirty="0">
                <a:solidFill>
                  <a:schemeClr val="tx2"/>
                </a:solidFill>
              </a:rPr>
              <a:t>n   </a:t>
            </a:r>
            <a:r>
              <a:rPr lang="fr-FR" altLang="fr-FR" sz="2000" dirty="0" err="1">
                <a:solidFill>
                  <a:srgbClr val="0000FF"/>
                </a:solidFill>
                <a:latin typeface="Times New Roman" pitchFamily="18" charset="0"/>
              </a:rPr>
              <a:t>Majorana’s</a:t>
            </a:r>
            <a:r>
              <a:rPr lang="fr-FR" altLang="fr-FR" sz="2000" dirty="0">
                <a:solidFill>
                  <a:srgbClr val="0000FF"/>
                </a:solidFill>
                <a:latin typeface="Times New Roman" pitchFamily="18" charset="0"/>
              </a:rPr>
              <a:t> neutrino</a:t>
            </a:r>
            <a:endParaRPr lang="fr-FR" altLang="fr-FR" sz="2000" dirty="0">
              <a:solidFill>
                <a:srgbClr val="AC2900"/>
              </a:solidFill>
              <a:latin typeface="Times New Roman" pitchFamily="18" charset="0"/>
            </a:endParaRPr>
          </a:p>
          <a:p>
            <a:pPr algn="l">
              <a:lnSpc>
                <a:spcPct val="130000"/>
              </a:lnSpc>
            </a:pPr>
            <a:r>
              <a:rPr lang="fr-FR" altLang="fr-FR" sz="2000" dirty="0">
                <a:solidFill>
                  <a:schemeClr val="tx2"/>
                </a:solidFill>
                <a:latin typeface="Times New Roman" pitchFamily="18" charset="0"/>
              </a:rPr>
              <a:t>m</a:t>
            </a:r>
            <a:r>
              <a:rPr lang="fr-FR" altLang="fr-FR" sz="2000" baseline="-25000" dirty="0">
                <a:solidFill>
                  <a:schemeClr val="tx2"/>
                </a:solidFill>
              </a:rPr>
              <a:t>n</a:t>
            </a:r>
            <a:r>
              <a:rPr lang="fr-FR" altLang="fr-FR" sz="20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fr-FR" altLang="fr-FR" sz="20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 </a:t>
            </a:r>
            <a:r>
              <a:rPr lang="fr-FR" altLang="fr-FR" sz="2000" dirty="0">
                <a:solidFill>
                  <a:schemeClr val="tx2"/>
                </a:solidFill>
                <a:latin typeface="Times New Roman" pitchFamily="18" charset="0"/>
              </a:rPr>
              <a:t>0</a:t>
            </a:r>
            <a:endParaRPr lang="fr-FR" altLang="fr-FR" sz="2000" b="0" dirty="0">
              <a:solidFill>
                <a:schemeClr val="tx2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179388" y="5618163"/>
            <a:ext cx="1874012" cy="3745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altLang="fr-FR" sz="1600" dirty="0">
                <a:latin typeface="Times New Roman" pitchFamily="18" charset="0"/>
              </a:rPr>
              <a:t>Full </a:t>
            </a:r>
            <a:r>
              <a:rPr lang="fr-FR" altLang="fr-FR" sz="1600" dirty="0" err="1">
                <a:latin typeface="Times New Roman" pitchFamily="18" charset="0"/>
              </a:rPr>
              <a:t>electron</a:t>
            </a:r>
            <a:r>
              <a:rPr lang="fr-FR" altLang="fr-FR" sz="1600" dirty="0">
                <a:latin typeface="Times New Roman" pitchFamily="18" charset="0"/>
              </a:rPr>
              <a:t> </a:t>
            </a:r>
            <a:r>
              <a:rPr lang="fr-FR" altLang="fr-FR" sz="1600" dirty="0" err="1">
                <a:latin typeface="Times New Roman" pitchFamily="18" charset="0"/>
              </a:rPr>
              <a:t>energy</a:t>
            </a:r>
            <a:endParaRPr lang="fr-FR" altLang="fr-FR" sz="1600" dirty="0">
              <a:latin typeface="Times New Roman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014538" y="3048000"/>
            <a:ext cx="8931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altLang="fr-FR" sz="1600" dirty="0" err="1">
                <a:latin typeface="Times New Roman" pitchFamily="18" charset="0"/>
              </a:rPr>
              <a:t>Measure</a:t>
            </a:r>
            <a:endParaRPr lang="fr-FR" altLang="fr-FR" sz="1600" dirty="0">
              <a:latin typeface="Times New Roman" pitchFamily="18" charset="0"/>
            </a:endParaRPr>
          </a:p>
        </p:txBody>
      </p:sp>
      <p:pic>
        <p:nvPicPr>
          <p:cNvPr id="9" name="Picture 11" descr="these_ceci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38513"/>
            <a:ext cx="3595688" cy="2254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4953000" y="3344863"/>
            <a:ext cx="3657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 sz="2400">
              <a:solidFill>
                <a:srgbClr val="CCFFCC"/>
              </a:solidFill>
              <a:latin typeface="Times New Roman" pitchFamily="18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7543800" y="3505200"/>
            <a:ext cx="685800" cy="38100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628900" y="6057238"/>
            <a:ext cx="52578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fr-FR" altLang="fr-FR" sz="18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    </a:t>
            </a:r>
            <a:r>
              <a:rPr lang="fr-FR" altLang="fr-FR" sz="1800" dirty="0">
                <a:solidFill>
                  <a:schemeClr val="tx2"/>
                </a:solidFill>
                <a:sym typeface="Symbol" pitchFamily="18" charset="2"/>
              </a:rPr>
              <a:t>&lt; </a:t>
            </a:r>
            <a:r>
              <a:rPr lang="fr-FR" altLang="fr-FR" sz="18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m</a:t>
            </a:r>
            <a:r>
              <a:rPr lang="fr-FR" altLang="fr-FR" sz="1800" baseline="-25000" dirty="0">
                <a:solidFill>
                  <a:schemeClr val="tx2"/>
                </a:solidFill>
                <a:sym typeface="Symbol" pitchFamily="18" charset="2"/>
              </a:rPr>
              <a:t>n </a:t>
            </a:r>
            <a:r>
              <a:rPr lang="fr-FR" altLang="fr-FR" sz="1800" dirty="0">
                <a:solidFill>
                  <a:schemeClr val="tx2"/>
                </a:solidFill>
                <a:sym typeface="Symbol" pitchFamily="18" charset="2"/>
              </a:rPr>
              <a:t>&gt; </a:t>
            </a:r>
            <a:r>
              <a:rPr lang="fr-FR" altLang="fr-FR" sz="17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</a:t>
            </a:r>
            <a:r>
              <a:rPr lang="fr-FR" altLang="fr-FR" sz="1800" dirty="0">
                <a:solidFill>
                  <a:schemeClr val="tx2"/>
                </a:solidFill>
                <a:sym typeface="Symbol" pitchFamily="18" charset="2"/>
              </a:rPr>
              <a:t> </a:t>
            </a:r>
            <a:r>
              <a:rPr lang="fr-FR" altLang="fr-FR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mass </a:t>
            </a:r>
            <a:r>
              <a:rPr lang="fr-FR" altLang="fr-FR" dirty="0" err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hierarchy</a:t>
            </a:r>
            <a:endParaRPr lang="fr-FR" altLang="fr-FR" sz="1800" dirty="0">
              <a:solidFill>
                <a:schemeClr val="tx2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159375" y="3502025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altLang="fr-FR" sz="1800">
                <a:latin typeface="Times New Roman" pitchFamily="18" charset="0"/>
              </a:rPr>
              <a:t>(          )</a:t>
            </a:r>
            <a:r>
              <a:rPr lang="fr-FR" altLang="fr-FR" sz="1800" baseline="30000">
                <a:latin typeface="Times New Roman" pitchFamily="18" charset="0"/>
              </a:rPr>
              <a:t>-1</a:t>
            </a:r>
            <a:r>
              <a:rPr lang="fr-FR" altLang="fr-FR" sz="1800">
                <a:latin typeface="Times New Roman" pitchFamily="18" charset="0"/>
              </a:rPr>
              <a:t> = C (      )  M</a:t>
            </a:r>
            <a:r>
              <a:rPr lang="fr-FR" altLang="fr-FR" sz="1800" baseline="30000">
                <a:latin typeface="Times New Roman" pitchFamily="18" charset="0"/>
              </a:rPr>
              <a:t>2</a:t>
            </a:r>
            <a:r>
              <a:rPr lang="fr-FR" altLang="fr-FR" sz="1800">
                <a:latin typeface="Times New Roman" pitchFamily="18" charset="0"/>
              </a:rPr>
              <a:t>  &lt;m</a:t>
            </a:r>
            <a:r>
              <a:rPr lang="fr-FR" altLang="fr-FR" sz="1800" baseline="-25000"/>
              <a:t>n</a:t>
            </a:r>
            <a:r>
              <a:rPr lang="fr-FR" altLang="fr-FR" sz="1800">
                <a:latin typeface="Times New Roman" pitchFamily="18" charset="0"/>
              </a:rPr>
              <a:t>&gt;</a:t>
            </a:r>
            <a:r>
              <a:rPr lang="fr-FR" altLang="fr-FR" sz="1800" baseline="30000">
                <a:latin typeface="Times New Roman" pitchFamily="18" charset="0"/>
              </a:rPr>
              <a:t>2</a:t>
            </a:r>
          </a:p>
        </p:txBody>
      </p:sp>
      <p:graphicFrame>
        <p:nvGraphicFramePr>
          <p:cNvPr id="14" name="Object 16"/>
          <p:cNvGraphicFramePr>
            <a:graphicFrameLocks noChangeAspect="1"/>
          </p:cNvGraphicFramePr>
          <p:nvPr/>
        </p:nvGraphicFramePr>
        <p:xfrm>
          <a:off x="5340350" y="3429000"/>
          <a:ext cx="60325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5" imgW="279360" imgH="279360" progId="Equation.3">
                  <p:embed/>
                </p:oleObj>
              </mc:Choice>
              <mc:Fallback>
                <p:oleObj name="Equation" r:id="rId5" imgW="279360" imgH="279360" progId="Equation.3">
                  <p:embed/>
                  <p:pic>
                    <p:nvPicPr>
                      <p:cNvPr id="1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350" y="3429000"/>
                        <a:ext cx="60325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5105400" y="4030663"/>
            <a:ext cx="3657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fr-FR" altLang="fr-FR" sz="1600" dirty="0">
                <a:latin typeface="Times New Roman" pitchFamily="18" charset="0"/>
              </a:rPr>
              <a:t>C     : phase </a:t>
            </a:r>
            <a:r>
              <a:rPr lang="fr-FR" altLang="fr-FR" sz="1600" dirty="0" err="1">
                <a:latin typeface="Times New Roman" pitchFamily="18" charset="0"/>
              </a:rPr>
              <a:t>space</a:t>
            </a:r>
            <a:r>
              <a:rPr lang="fr-FR" altLang="fr-FR" sz="1600" dirty="0">
                <a:latin typeface="Times New Roman" pitchFamily="18" charset="0"/>
              </a:rPr>
              <a:t> factor</a:t>
            </a:r>
          </a:p>
          <a:p>
            <a:pPr algn="l"/>
            <a:r>
              <a:rPr lang="fr-FR" altLang="fr-FR" sz="1600" dirty="0">
                <a:latin typeface="Times New Roman" pitchFamily="18" charset="0"/>
              </a:rPr>
              <a:t>M    : </a:t>
            </a:r>
            <a:r>
              <a:rPr lang="fr-FR" altLang="fr-FR" sz="1600" dirty="0" err="1">
                <a:latin typeface="Times New Roman" pitchFamily="18" charset="0"/>
              </a:rPr>
              <a:t>nuclear</a:t>
            </a:r>
            <a:r>
              <a:rPr lang="fr-FR" altLang="fr-FR" sz="1600" dirty="0">
                <a:latin typeface="Times New Roman" pitchFamily="18" charset="0"/>
              </a:rPr>
              <a:t> matrix </a:t>
            </a:r>
            <a:r>
              <a:rPr lang="fr-FR" altLang="fr-FR" sz="1600" dirty="0" err="1">
                <a:latin typeface="Times New Roman" pitchFamily="18" charset="0"/>
              </a:rPr>
              <a:t>element</a:t>
            </a:r>
            <a:endParaRPr lang="fr-FR" altLang="fr-FR" sz="1600" dirty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4876800" y="4527550"/>
            <a:ext cx="285956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altLang="fr-FR" sz="1600" dirty="0">
                <a:latin typeface="Times New Roman" pitchFamily="18" charset="0"/>
                <a:sym typeface="Symbol" pitchFamily="18" charset="2"/>
              </a:rPr>
              <a:t>&lt; m</a:t>
            </a:r>
            <a:r>
              <a:rPr lang="fr-FR" altLang="fr-FR" sz="1600" baseline="-25000" dirty="0">
                <a:sym typeface="Symbol" pitchFamily="18" charset="2"/>
              </a:rPr>
              <a:t>n </a:t>
            </a:r>
            <a:r>
              <a:rPr lang="fr-FR" altLang="fr-FR" sz="1600" dirty="0">
                <a:latin typeface="Times New Roman" pitchFamily="18" charset="0"/>
                <a:sym typeface="Symbol" pitchFamily="18" charset="2"/>
              </a:rPr>
              <a:t>&gt; : effective neutrino mass</a:t>
            </a:r>
            <a:endParaRPr lang="fr-FR" altLang="fr-FR" sz="1600" i="1" u="sng" dirty="0">
              <a:latin typeface="Times New Roman" pitchFamily="18" charset="0"/>
              <a:sym typeface="Symbol" pitchFamily="18" charset="2"/>
            </a:endParaRPr>
          </a:p>
          <a:p>
            <a:pPr algn="l"/>
            <a:endParaRPr lang="fr-FR" altLang="fr-FR" sz="2400" dirty="0">
              <a:latin typeface="Times New Roman" pitchFamily="18" charset="0"/>
            </a:endParaRPr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 flipV="1">
            <a:off x="3886200" y="4038600"/>
            <a:ext cx="990600" cy="53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990599" y="914880"/>
            <a:ext cx="2593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fr-FR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bb</a:t>
            </a:r>
            <a:r>
              <a:rPr lang="en-US" altLang="fr-FR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0</a:t>
            </a:r>
            <a:r>
              <a:rPr lang="en-US" altLang="fr-FR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n</a:t>
            </a:r>
            <a:r>
              <a:rPr lang="en-US" altLang="fr-FR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: (A,Z) </a:t>
            </a:r>
            <a:r>
              <a:rPr lang="en-US" altLang="fr-FR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sym typeface="Symbol" pitchFamily="18" charset="2"/>
              </a:rPr>
              <a:t> (A,Z+2)+2e</a:t>
            </a:r>
            <a:r>
              <a:rPr lang="en-US" altLang="fr-FR" sz="1600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sym typeface="Symbol" pitchFamily="18" charset="2"/>
              </a:rPr>
              <a:t>-</a:t>
            </a:r>
            <a:endParaRPr lang="fr-FR" altLang="fr-FR" sz="1600" baseline="300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3311525" y="5364163"/>
            <a:ext cx="1031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fr-FR" sz="1200">
                <a:latin typeface="Times New Roman" pitchFamily="18" charset="0"/>
              </a:rPr>
              <a:t>(Q</a:t>
            </a:r>
            <a:r>
              <a:rPr lang="en-US" altLang="fr-FR" sz="1200" baseline="-25000"/>
              <a:t>bb</a:t>
            </a:r>
            <a:r>
              <a:rPr lang="en-US" altLang="fr-FR" sz="1200">
                <a:latin typeface="Times New Roman" pitchFamily="18" charset="0"/>
              </a:rPr>
              <a:t> ~  MeV)</a:t>
            </a:r>
            <a:endParaRPr lang="fr-FR" altLang="fr-FR" sz="1200">
              <a:latin typeface="Times New Roman" pitchFamily="18" charset="0"/>
            </a:endParaRPr>
          </a:p>
        </p:txBody>
      </p:sp>
      <p:grpSp>
        <p:nvGrpSpPr>
          <p:cNvPr id="23" name="Group 25"/>
          <p:cNvGrpSpPr>
            <a:grpSpLocks/>
          </p:cNvGrpSpPr>
          <p:nvPr/>
        </p:nvGrpSpPr>
        <p:grpSpPr bwMode="auto">
          <a:xfrm>
            <a:off x="6553200" y="3505200"/>
            <a:ext cx="473075" cy="346075"/>
            <a:chOff x="2918" y="1575"/>
            <a:chExt cx="298" cy="218"/>
          </a:xfrm>
        </p:grpSpPr>
        <p:sp>
          <p:nvSpPr>
            <p:cNvPr id="24" name="Text Box 26"/>
            <p:cNvSpPr txBox="1">
              <a:spLocks noChangeArrowheads="1"/>
            </p:cNvSpPr>
            <p:nvPr/>
          </p:nvSpPr>
          <p:spPr bwMode="auto">
            <a:xfrm>
              <a:off x="2918" y="1575"/>
              <a:ext cx="28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FR" altLang="fr-FR" sz="1600" b="0">
                  <a:latin typeface="Times New Roman" pitchFamily="18" charset="0"/>
                </a:rPr>
                <a:t> Q</a:t>
              </a:r>
              <a:r>
                <a:rPr lang="fr-FR" altLang="fr-FR" sz="1600" b="0" baseline="30000"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25" name="Text Box 27"/>
            <p:cNvSpPr txBox="1">
              <a:spLocks noChangeArrowheads="1"/>
            </p:cNvSpPr>
            <p:nvPr/>
          </p:nvSpPr>
          <p:spPr bwMode="auto">
            <a:xfrm>
              <a:off x="3020" y="1649"/>
              <a:ext cx="196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fr-FR" b="0" baseline="-25000"/>
                <a:t>bb</a:t>
              </a:r>
              <a:endParaRPr lang="fr-FR" altLang="fr-FR" b="0" baseline="-25000"/>
            </a:p>
          </p:txBody>
        </p:sp>
      </p:grp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4103687" y="1900638"/>
            <a:ext cx="555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800" dirty="0">
                <a:latin typeface="Times New Roman" pitchFamily="18" charset="0"/>
                <a:sym typeface="Symbol" pitchFamily="18" charset="2"/>
              </a:rPr>
              <a:t></a:t>
            </a:r>
            <a:endParaRPr lang="fr-FR" altLang="fr-FR" sz="2800" dirty="0">
              <a:latin typeface="Times New Roman" pitchFamily="18" charset="0"/>
            </a:endParaRPr>
          </a:p>
        </p:txBody>
      </p:sp>
      <p:sp>
        <p:nvSpPr>
          <p:cNvPr id="27" name="AutoShape 29"/>
          <p:cNvSpPr>
            <a:spLocks/>
          </p:cNvSpPr>
          <p:nvPr/>
        </p:nvSpPr>
        <p:spPr bwMode="auto">
          <a:xfrm>
            <a:off x="4692650" y="1556792"/>
            <a:ext cx="215900" cy="1308100"/>
          </a:xfrm>
          <a:prstGeom prst="leftBrace">
            <a:avLst>
              <a:gd name="adj1" fmla="val 50490"/>
              <a:gd name="adj2" fmla="val 49028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078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Dark</a:t>
            </a:r>
            <a:r>
              <a:rPr lang="fr-FR" dirty="0"/>
              <a:t> </a:t>
            </a:r>
            <a:r>
              <a:rPr lang="fr-FR" dirty="0" err="1"/>
              <a:t>matter</a:t>
            </a:r>
            <a:r>
              <a:rPr lang="fr-FR" dirty="0"/>
              <a:t> </a:t>
            </a:r>
            <a:r>
              <a:rPr lang="fr-FR" dirty="0" err="1"/>
              <a:t>search</a:t>
            </a:r>
            <a:endParaRPr lang="fr-FR" dirty="0"/>
          </a:p>
        </p:txBody>
      </p:sp>
      <p:pic>
        <p:nvPicPr>
          <p:cNvPr id="6146" name="Picture 2" descr="NASA_-_The_Andromeda_Galaxy,_M31,_Spyral_Galax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48" y="3526135"/>
            <a:ext cx="3354387" cy="2417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24"/>
          <p:cNvSpPr>
            <a:spLocks noChangeArrowheads="1"/>
          </p:cNvSpPr>
          <p:nvPr/>
        </p:nvSpPr>
        <p:spPr bwMode="auto">
          <a:xfrm rot="2304723">
            <a:off x="1287610" y="4390363"/>
            <a:ext cx="1792288" cy="674688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Freeform 25"/>
          <p:cNvSpPr>
            <a:spLocks/>
          </p:cNvSpPr>
          <p:nvPr/>
        </p:nvSpPr>
        <p:spPr bwMode="auto">
          <a:xfrm rot="2273040">
            <a:off x="2281385" y="4590388"/>
            <a:ext cx="1390650" cy="571500"/>
          </a:xfrm>
          <a:custGeom>
            <a:avLst/>
            <a:gdLst>
              <a:gd name="T0" fmla="*/ 0 w 2903"/>
              <a:gd name="T1" fmla="*/ 1633 h 1633"/>
              <a:gd name="T2" fmla="*/ 136 w 2903"/>
              <a:gd name="T3" fmla="*/ 1134 h 1633"/>
              <a:gd name="T4" fmla="*/ 318 w 2903"/>
              <a:gd name="T5" fmla="*/ 635 h 1633"/>
              <a:gd name="T6" fmla="*/ 726 w 2903"/>
              <a:gd name="T7" fmla="*/ 408 h 1633"/>
              <a:gd name="T8" fmla="*/ 1497 w 2903"/>
              <a:gd name="T9" fmla="*/ 227 h 1633"/>
              <a:gd name="T10" fmla="*/ 2676 w 2903"/>
              <a:gd name="T11" fmla="*/ 45 h 1633"/>
              <a:gd name="T12" fmla="*/ 2858 w 2903"/>
              <a:gd name="T13" fmla="*/ 0 h 1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03" h="1633">
                <a:moveTo>
                  <a:pt x="0" y="1633"/>
                </a:moveTo>
                <a:cubicBezTo>
                  <a:pt x="41" y="1466"/>
                  <a:pt x="83" y="1300"/>
                  <a:pt x="136" y="1134"/>
                </a:cubicBezTo>
                <a:cubicBezTo>
                  <a:pt x="189" y="968"/>
                  <a:pt x="220" y="756"/>
                  <a:pt x="318" y="635"/>
                </a:cubicBezTo>
                <a:cubicBezTo>
                  <a:pt x="416" y="514"/>
                  <a:pt x="529" y="476"/>
                  <a:pt x="726" y="408"/>
                </a:cubicBezTo>
                <a:cubicBezTo>
                  <a:pt x="923" y="340"/>
                  <a:pt x="1172" y="288"/>
                  <a:pt x="1497" y="227"/>
                </a:cubicBezTo>
                <a:cubicBezTo>
                  <a:pt x="1822" y="166"/>
                  <a:pt x="2449" y="83"/>
                  <a:pt x="2676" y="45"/>
                </a:cubicBezTo>
                <a:cubicBezTo>
                  <a:pt x="2903" y="7"/>
                  <a:pt x="2880" y="3"/>
                  <a:pt x="2858" y="0"/>
                </a:cubicBezTo>
              </a:path>
            </a:pathLst>
          </a:custGeom>
          <a:noFill/>
          <a:ln w="28575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Freeform 26"/>
          <p:cNvSpPr>
            <a:spLocks/>
          </p:cNvSpPr>
          <p:nvPr/>
        </p:nvSpPr>
        <p:spPr bwMode="auto">
          <a:xfrm rot="2267438">
            <a:off x="2243285" y="4706276"/>
            <a:ext cx="1425575" cy="461962"/>
          </a:xfrm>
          <a:custGeom>
            <a:avLst/>
            <a:gdLst>
              <a:gd name="T0" fmla="*/ 0 w 2954"/>
              <a:gd name="T1" fmla="*/ 815 h 815"/>
              <a:gd name="T2" fmla="*/ 153 w 2954"/>
              <a:gd name="T3" fmla="*/ 370 h 815"/>
              <a:gd name="T4" fmla="*/ 321 w 2954"/>
              <a:gd name="T5" fmla="*/ 88 h 815"/>
              <a:gd name="T6" fmla="*/ 507 w 2954"/>
              <a:gd name="T7" fmla="*/ 10 h 815"/>
              <a:gd name="T8" fmla="*/ 735 w 2954"/>
              <a:gd name="T9" fmla="*/ 28 h 815"/>
              <a:gd name="T10" fmla="*/ 927 w 2954"/>
              <a:gd name="T11" fmla="*/ 82 h 815"/>
              <a:gd name="T12" fmla="*/ 1263 w 2954"/>
              <a:gd name="T13" fmla="*/ 232 h 815"/>
              <a:gd name="T14" fmla="*/ 1929 w 2954"/>
              <a:gd name="T15" fmla="*/ 364 h 815"/>
              <a:gd name="T16" fmla="*/ 2799 w 2954"/>
              <a:gd name="T17" fmla="*/ 448 h 815"/>
              <a:gd name="T18" fmla="*/ 2859 w 2954"/>
              <a:gd name="T19" fmla="*/ 448 h 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954" h="815">
                <a:moveTo>
                  <a:pt x="0" y="815"/>
                </a:moveTo>
                <a:cubicBezTo>
                  <a:pt x="50" y="653"/>
                  <a:pt x="100" y="491"/>
                  <a:pt x="153" y="370"/>
                </a:cubicBezTo>
                <a:cubicBezTo>
                  <a:pt x="206" y="249"/>
                  <a:pt x="262" y="148"/>
                  <a:pt x="321" y="88"/>
                </a:cubicBezTo>
                <a:cubicBezTo>
                  <a:pt x="380" y="28"/>
                  <a:pt x="438" y="20"/>
                  <a:pt x="507" y="10"/>
                </a:cubicBezTo>
                <a:cubicBezTo>
                  <a:pt x="576" y="0"/>
                  <a:pt x="665" y="16"/>
                  <a:pt x="735" y="28"/>
                </a:cubicBezTo>
                <a:cubicBezTo>
                  <a:pt x="805" y="40"/>
                  <a:pt x="839" y="48"/>
                  <a:pt x="927" y="82"/>
                </a:cubicBezTo>
                <a:cubicBezTo>
                  <a:pt x="1015" y="116"/>
                  <a:pt x="1096" y="185"/>
                  <a:pt x="1263" y="232"/>
                </a:cubicBezTo>
                <a:cubicBezTo>
                  <a:pt x="1430" y="279"/>
                  <a:pt x="1673" y="328"/>
                  <a:pt x="1929" y="364"/>
                </a:cubicBezTo>
                <a:cubicBezTo>
                  <a:pt x="2185" y="400"/>
                  <a:pt x="2644" y="434"/>
                  <a:pt x="2799" y="448"/>
                </a:cubicBezTo>
                <a:cubicBezTo>
                  <a:pt x="2954" y="462"/>
                  <a:pt x="2906" y="455"/>
                  <a:pt x="2859" y="448"/>
                </a:cubicBezTo>
              </a:path>
            </a:pathLst>
          </a:custGeom>
          <a:noFill/>
          <a:ln w="28575" cmpd="sng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" name="Line 27"/>
          <p:cNvSpPr>
            <a:spLocks noChangeShapeType="1"/>
          </p:cNvSpPr>
          <p:nvPr/>
        </p:nvSpPr>
        <p:spPr bwMode="auto">
          <a:xfrm rot="2257309" flipV="1">
            <a:off x="2578248" y="3591851"/>
            <a:ext cx="71437" cy="126047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 rot="2073467">
            <a:off x="2539280" y="5110311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FFC000"/>
                </a:solidFill>
              </a:rPr>
              <a:t>Theoretical</a:t>
            </a:r>
            <a:endParaRPr lang="fr-FR" sz="1400" dirty="0">
              <a:solidFill>
                <a:srgbClr val="FFC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 rot="1392570">
            <a:off x="2780988" y="4535517"/>
            <a:ext cx="1167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FFFF00"/>
                </a:solidFill>
              </a:rPr>
              <a:t>Measured</a:t>
            </a:r>
            <a:endParaRPr lang="fr-FR" sz="1400" dirty="0">
              <a:solidFill>
                <a:srgbClr val="FFFF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200948" y="3911407"/>
            <a:ext cx="566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FF00"/>
                </a:solidFill>
              </a:rPr>
              <a:t>Speed</a:t>
            </a:r>
          </a:p>
        </p:txBody>
      </p:sp>
      <p:pic>
        <p:nvPicPr>
          <p:cNvPr id="6173" name="Picture 29" descr="Résultat de recherche d'images pour &quot;Cmb planck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9906"/>
            <a:ext cx="3707904" cy="185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4427984" y="350100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CMB </a:t>
            </a:r>
            <a:r>
              <a:rPr lang="fr-FR" dirty="0" err="1"/>
              <a:t>anisotropy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611560" y="1124744"/>
            <a:ext cx="33123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Major </a:t>
            </a:r>
            <a:r>
              <a:rPr lang="fr-FR" sz="2000" dirty="0" err="1"/>
              <a:t>physics</a:t>
            </a:r>
            <a:r>
              <a:rPr lang="fr-FR" sz="2000" dirty="0"/>
              <a:t> goal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Direct </a:t>
            </a:r>
            <a:r>
              <a:rPr lang="fr-FR" sz="2000" dirty="0" err="1"/>
              <a:t>detection</a:t>
            </a:r>
            <a:r>
              <a:rPr lang="fr-FR" sz="2000" dirty="0"/>
              <a:t> </a:t>
            </a:r>
            <a:r>
              <a:rPr lang="fr-FR" sz="2000" dirty="0" err="1"/>
              <a:t>would</a:t>
            </a:r>
            <a:r>
              <a:rPr lang="fr-FR" sz="2000" dirty="0"/>
              <a:t> </a:t>
            </a:r>
            <a:r>
              <a:rPr lang="fr-FR" sz="2000" dirty="0" err="1"/>
              <a:t>answer</a:t>
            </a:r>
            <a:r>
              <a:rPr lang="fr-FR" sz="2000" dirty="0"/>
              <a:t> to a lot of question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WIMP candidate </a:t>
            </a:r>
            <a:r>
              <a:rPr lang="fr-FR" sz="2000" dirty="0" err="1"/>
              <a:t>is</a:t>
            </a:r>
            <a:r>
              <a:rPr lang="fr-FR" sz="2000" dirty="0"/>
              <a:t> a </a:t>
            </a:r>
            <a:r>
              <a:rPr lang="fr-FR" sz="2000" dirty="0" err="1"/>
              <a:t>target</a:t>
            </a:r>
            <a:r>
              <a:rPr lang="fr-FR" sz="2000" dirty="0"/>
              <a:t> for underground </a:t>
            </a:r>
            <a:r>
              <a:rPr lang="fr-FR" sz="2000" dirty="0" err="1"/>
              <a:t>detection</a:t>
            </a:r>
            <a:endParaRPr lang="fr-FR" sz="2000" dirty="0"/>
          </a:p>
        </p:txBody>
      </p:sp>
      <p:pic>
        <p:nvPicPr>
          <p:cNvPr id="6177" name="Picture 33" descr="http://sci.esa.int/science-e-media/img/65/Planck_Cosmic-recipe-pie-chart_6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3" t="5380" b="25037"/>
          <a:stretch/>
        </p:blipFill>
        <p:spPr bwMode="auto">
          <a:xfrm>
            <a:off x="5436096" y="836712"/>
            <a:ext cx="2824606" cy="24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619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SHIN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101941"/>
          </a:xfrm>
        </p:spPr>
        <p:txBody>
          <a:bodyPr/>
          <a:lstStyle/>
          <a:p>
            <a:r>
              <a:rPr lang="fr-FR" dirty="0"/>
              <a:t>Super </a:t>
            </a:r>
            <a:r>
              <a:rPr lang="fr-FR" dirty="0" err="1"/>
              <a:t>heavy</a:t>
            </a:r>
            <a:r>
              <a:rPr lang="fr-FR" dirty="0"/>
              <a:t> </a:t>
            </a:r>
            <a:r>
              <a:rPr lang="fr-FR" dirty="0" err="1"/>
              <a:t>element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half</a:t>
            </a:r>
            <a:r>
              <a:rPr lang="fr-FR" dirty="0"/>
              <a:t> life &gt;</a:t>
            </a:r>
            <a:r>
              <a:rPr lang="fr-FR" baseline="30000" dirty="0"/>
              <a:t>238</a:t>
            </a:r>
            <a:r>
              <a:rPr lang="fr-FR" dirty="0"/>
              <a:t>U</a:t>
            </a:r>
          </a:p>
          <a:p>
            <a:r>
              <a:rPr lang="fr-FR" dirty="0"/>
              <a:t>Z=108 </a:t>
            </a:r>
            <a:r>
              <a:rPr lang="fr-FR" dirty="0" err="1"/>
              <a:t>targeted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self fission </a:t>
            </a:r>
            <a:r>
              <a:rPr lang="fr-FR" dirty="0" err="1"/>
              <a:t>producing</a:t>
            </a:r>
            <a:r>
              <a:rPr lang="fr-FR" dirty="0"/>
              <a:t> &gt;5n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61221" y="3314699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sz="2400" b="1">
                <a:solidFill>
                  <a:srgbClr val="FFFFFF"/>
                </a:solidFill>
                <a:latin typeface="Times New Roman" charset="0"/>
              </a:rPr>
              <a:t>TGV II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70971" y="3406774"/>
            <a:ext cx="18415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3"/>
          <a:stretch/>
        </p:blipFill>
        <p:spPr bwMode="auto">
          <a:xfrm>
            <a:off x="467544" y="3587709"/>
            <a:ext cx="1766888" cy="25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816559" y="2128547"/>
            <a:ext cx="3924300" cy="1311275"/>
          </a:xfrm>
          <a:prstGeom prst="rect">
            <a:avLst/>
          </a:prstGeom>
          <a:solidFill>
            <a:srgbClr val="0D0D0D">
              <a:alpha val="74901"/>
            </a:srgbClr>
          </a:solidFill>
          <a:ln w="3240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dirty="0">
                <a:solidFill>
                  <a:srgbClr val="FFFF00"/>
                </a:solidFill>
                <a:latin typeface="Calibri" charset="0"/>
              </a:rPr>
              <a:t>Nuclear physics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dirty="0">
                <a:solidFill>
                  <a:srgbClr val="FFFFFF"/>
                </a:solidFill>
                <a:latin typeface="Calibri" charset="0"/>
              </a:rPr>
              <a:t>Super Heavy Element In nature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>
                <a:solidFill>
                  <a:srgbClr val="B7DEE8"/>
                </a:solidFill>
                <a:latin typeface="Calibri" charset="0"/>
              </a:rPr>
              <a:t>SHIN	</a:t>
            </a:r>
            <a:r>
              <a:rPr lang="en-US" sz="2000" b="1" i="1" dirty="0">
                <a:solidFill>
                  <a:srgbClr val="C6D9F1"/>
                </a:solidFill>
                <a:latin typeface="Calibri" charset="0"/>
              </a:rPr>
              <a:t> (</a:t>
            </a:r>
            <a:r>
              <a:rPr lang="fr-FR" sz="2000" b="1" dirty="0">
                <a:solidFill>
                  <a:srgbClr val="C6D9F1"/>
                </a:solidFill>
                <a:latin typeface="Calibri" charset="0"/>
              </a:rPr>
              <a:t>osmium  ore </a:t>
            </a:r>
            <a:r>
              <a:rPr lang="fr-FR" sz="2000" b="1" dirty="0" err="1">
                <a:solidFill>
                  <a:srgbClr val="C6D9F1"/>
                </a:solidFill>
                <a:latin typeface="Calibri" charset="0"/>
              </a:rPr>
              <a:t>surrounded</a:t>
            </a:r>
            <a:r>
              <a:rPr lang="fr-FR" sz="2000" b="1" dirty="0">
                <a:solidFill>
                  <a:srgbClr val="C6D9F1"/>
                </a:solidFill>
                <a:latin typeface="Calibri" charset="0"/>
              </a:rPr>
              <a:t> by  3He neutron detectors</a:t>
            </a:r>
            <a:r>
              <a:rPr lang="en-US" sz="2000" b="1" dirty="0">
                <a:solidFill>
                  <a:srgbClr val="C6D9F1"/>
                </a:solidFill>
                <a:latin typeface="Calibri" charset="0"/>
              </a:rPr>
              <a:t>)</a:t>
            </a: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56" y="2204864"/>
            <a:ext cx="3505200" cy="33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" r="4451"/>
          <a:stretch/>
        </p:blipFill>
        <p:spPr bwMode="auto">
          <a:xfrm>
            <a:off x="2339752" y="3801267"/>
            <a:ext cx="3318840" cy="237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098" name="Picture 2" descr="Résultat de recherche d'images pour &quot;oganesson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76068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903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radioactivity</a:t>
            </a:r>
            <a:r>
              <a:rPr lang="fr-FR" dirty="0"/>
              <a:t> </a:t>
            </a:r>
            <a:r>
              <a:rPr lang="fr-FR" dirty="0" err="1"/>
              <a:t>constraints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Requirement</a:t>
            </a:r>
            <a:r>
              <a:rPr lang="fr-FR" dirty="0"/>
              <a:t> on </a:t>
            </a:r>
            <a:r>
              <a:rPr lang="fr-FR" dirty="0" err="1"/>
              <a:t>material</a:t>
            </a:r>
            <a:r>
              <a:rPr lang="fr-FR" dirty="0"/>
              <a:t> </a:t>
            </a:r>
            <a:r>
              <a:rPr lang="fr-FR" dirty="0" err="1"/>
              <a:t>below</a:t>
            </a:r>
            <a:r>
              <a:rPr lang="fr-FR" dirty="0"/>
              <a:t> </a:t>
            </a:r>
            <a:r>
              <a:rPr lang="fr-FR" dirty="0" err="1"/>
              <a:t>mBq</a:t>
            </a:r>
            <a:endParaRPr lang="fr-FR" dirty="0"/>
          </a:p>
          <a:p>
            <a:r>
              <a:rPr lang="fr-FR" dirty="0" err="1"/>
              <a:t>Strong</a:t>
            </a:r>
            <a:r>
              <a:rPr lang="fr-FR" dirty="0"/>
              <a:t> pressure on </a:t>
            </a:r>
            <a:r>
              <a:rPr lang="fr-FR" dirty="0" err="1"/>
              <a:t>analytical</a:t>
            </a:r>
            <a:r>
              <a:rPr lang="fr-FR" dirty="0"/>
              <a:t> </a:t>
            </a:r>
            <a:r>
              <a:rPr lang="fr-FR" dirty="0" err="1"/>
              <a:t>capabilities</a:t>
            </a:r>
            <a:endParaRPr lang="fr-FR" dirty="0"/>
          </a:p>
          <a:p>
            <a:r>
              <a:rPr lang="fr-FR" dirty="0" err="1"/>
              <a:t>Increased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pieces</a:t>
            </a:r>
            <a:r>
              <a:rPr lang="fr-FR" dirty="0"/>
              <a:t> and longer time </a:t>
            </a:r>
          </a:p>
          <a:p>
            <a:r>
              <a:rPr lang="fr-FR" dirty="0"/>
              <a:t>Main </a:t>
            </a:r>
            <a:r>
              <a:rPr lang="fr-FR" dirty="0" err="1"/>
              <a:t>measurement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by gamma ray </a:t>
            </a:r>
            <a:r>
              <a:rPr lang="fr-FR" dirty="0" err="1"/>
              <a:t>spectrometry</a:t>
            </a:r>
            <a:endParaRPr lang="fr-FR" dirty="0"/>
          </a:p>
          <a:p>
            <a:r>
              <a:rPr lang="fr-FR" dirty="0"/>
              <a:t>Constant effort </a:t>
            </a:r>
            <a:r>
              <a:rPr lang="fr-FR" dirty="0" err="1"/>
              <a:t>took</a:t>
            </a:r>
            <a:r>
              <a:rPr lang="fr-FR" dirty="0"/>
              <a:t> place in LSM to </a:t>
            </a:r>
            <a:r>
              <a:rPr lang="fr-FR" dirty="0" err="1"/>
              <a:t>develop</a:t>
            </a:r>
            <a:r>
              <a:rPr lang="fr-FR" dirty="0"/>
              <a:t> ultra </a:t>
            </a:r>
            <a:r>
              <a:rPr lang="fr-FR" dirty="0" err="1"/>
              <a:t>low</a:t>
            </a:r>
            <a:r>
              <a:rPr lang="fr-FR" dirty="0"/>
              <a:t> background germanium</a:t>
            </a:r>
          </a:p>
          <a:p>
            <a:r>
              <a:rPr lang="fr-FR" dirty="0" err="1"/>
              <a:t>Hosting</a:t>
            </a:r>
            <a:r>
              <a:rPr lang="fr-FR" dirty="0"/>
              <a:t> 22 HPGe by 2020</a:t>
            </a:r>
          </a:p>
          <a:p>
            <a:r>
              <a:rPr lang="fr-FR" dirty="0"/>
              <a:t>16 </a:t>
            </a:r>
            <a:r>
              <a:rPr lang="fr-FR" dirty="0" err="1"/>
              <a:t>effectively</a:t>
            </a:r>
            <a:r>
              <a:rPr lang="fr-FR" dirty="0"/>
              <a:t> in </a:t>
            </a:r>
            <a:r>
              <a:rPr lang="fr-FR" dirty="0" err="1"/>
              <a:t>shield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563371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23672</TotalTime>
  <Words>1325</Words>
  <Application>Microsoft Office PowerPoint</Application>
  <PresentationFormat>Affichage à l'écran (4:3)</PresentationFormat>
  <Paragraphs>337</Paragraphs>
  <Slides>28</Slides>
  <Notes>3</Notes>
  <HiddenSlides>0</HiddenSlides>
  <MMClips>1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28</vt:i4>
      </vt:variant>
    </vt:vector>
  </HeadingPairs>
  <TitlesOfParts>
    <vt:vector size="42" baseType="lpstr">
      <vt:lpstr>Microsoft YaHei</vt:lpstr>
      <vt:lpstr>ＭＳ Ｐゴシック</vt:lpstr>
      <vt:lpstr>Arial</vt:lpstr>
      <vt:lpstr>Blackadder ITC</vt:lpstr>
      <vt:lpstr>Calibri</vt:lpstr>
      <vt:lpstr>Cambria Math</vt:lpstr>
      <vt:lpstr>Comic Sans MS</vt:lpstr>
      <vt:lpstr>Symbol</vt:lpstr>
      <vt:lpstr>Textile</vt:lpstr>
      <vt:lpstr>Times New Roman</vt:lpstr>
      <vt:lpstr>Thème Office</vt:lpstr>
      <vt:lpstr>Conception personnalisée</vt:lpstr>
      <vt:lpstr>Image bitmap</vt:lpstr>
      <vt:lpstr>Equation</vt:lpstr>
      <vt:lpstr>Evolution of underground science in LSM</vt:lpstr>
      <vt:lpstr>Laboratoire Souterrain de Modane </vt:lpstr>
      <vt:lpstr>Laboratoire Souterrain de Modane</vt:lpstr>
      <vt:lpstr>Location and access</vt:lpstr>
      <vt:lpstr>History of LSM</vt:lpstr>
      <vt:lpstr>Double beta decay</vt:lpstr>
      <vt:lpstr>Dark matter search</vt:lpstr>
      <vt:lpstr>SHIN</vt:lpstr>
      <vt:lpstr>Low radioactivity constraints</vt:lpstr>
      <vt:lpstr>High purity germanium </vt:lpstr>
      <vt:lpstr>Future of measurement at LSM</vt:lpstr>
      <vt:lpstr>Shielding in progress</vt:lpstr>
      <vt:lpstr>Germanium facility</vt:lpstr>
      <vt:lpstr>Germanium facility</vt:lpstr>
      <vt:lpstr>Nickel measurement</vt:lpstr>
      <vt:lpstr>Germanium detector</vt:lpstr>
      <vt:lpstr>IRSN</vt:lpstr>
      <vt:lpstr>Analitycal power for interdiciplinarity</vt:lpstr>
      <vt:lpstr>Lake survey</vt:lpstr>
      <vt:lpstr>Ice survey</vt:lpstr>
      <vt:lpstr>Erosion survey</vt:lpstr>
      <vt:lpstr>Millesime identification</vt:lpstr>
      <vt:lpstr>Biology at LSM</vt:lpstr>
      <vt:lpstr>Stem cell storage</vt:lpstr>
      <vt:lpstr>Conclusion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</dc:creator>
  <cp:lastModifiedBy>Guillaume WAROT</cp:lastModifiedBy>
  <cp:revision>179</cp:revision>
  <dcterms:created xsi:type="dcterms:W3CDTF">2017-09-26T15:11:41Z</dcterms:created>
  <dcterms:modified xsi:type="dcterms:W3CDTF">2026-05-07T14:48:42Z</dcterms:modified>
</cp:coreProperties>
</file>