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55" r:id="rId2"/>
    <p:sldId id="549" r:id="rId3"/>
    <p:sldId id="543" r:id="rId4"/>
    <p:sldId id="5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204"/>
    <a:srgbClr val="03C0ED"/>
    <a:srgbClr val="FF7C80"/>
    <a:srgbClr val="00206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5859" autoAdjust="0"/>
  </p:normalViewPr>
  <p:slideViewPr>
    <p:cSldViewPr snapToGrid="0">
      <p:cViewPr varScale="1">
        <p:scale>
          <a:sx n="109" d="100"/>
          <a:sy n="109" d="100"/>
        </p:scale>
        <p:origin x="216" y="6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B85D-5A48-9222-5415-B9558C9B4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99D5DC-6D28-C147-CCB7-0149771F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C746E6F-A04E-F508-5BEA-86DE99FE22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AE2EC38-C9C3-D6B9-D413-DFC1D9AEAE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57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30/03/2026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30/03/2026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30/03/2026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30/03/2026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30/03/2026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30/03/2026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30/03/2026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30/03/2026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30/03/2026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30/03/2026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30/03/2026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30/03/2026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7vS1I54gX5d-UqzV33r8gOD00mkwZSNUOEuykF15nYE/edit?gid=0#gid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seignementsup-recherche.gouv.fr/fr/kenneth-long-poursuivre-la-recherche-de-pointe-en-france-10090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B07C2-BD18-141A-3540-C59C291A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0B17DDA-0866-3227-6A89-FB38426D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</a:t>
            </a:r>
            <a:r>
              <a:rPr lang="fr-FR" sz="4000" b="1" dirty="0" err="1"/>
              <a:t>Particle</a:t>
            </a:r>
            <a:r>
              <a:rPr lang="fr-FR" sz="4000" b="1" dirty="0"/>
              <a:t> group meeting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3F38085-0A19-727E-7027-391CE241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B1D-85FA-8A72-3B8A-F81A7D7BF55B}"/>
              </a:ext>
            </a:extLst>
          </p:cNvPr>
          <p:cNvSpPr txBox="1"/>
          <p:nvPr/>
        </p:nvSpPr>
        <p:spPr>
          <a:xfrm>
            <a:off x="152400" y="721943"/>
            <a:ext cx="1188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 IP2I Director proposed: Jacques Marteau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Validated by Lab council. Interview by CNRS section 04 beginning of June, nomination by IN2P3/UCBL should follow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Likely official start: September 2026 (starting to be involved as soon as end of June)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IP2I technical director: Christelle </a:t>
            </a:r>
            <a:r>
              <a:rPr lang="en-GB" u="sng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Rossin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start in June (NOEMI)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Professor position 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opened on the theme Infinitely small, deadline April 3</a:t>
            </a:r>
            <a:r>
              <a:rPr lang="en-GB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Ongoing proposition to hold ICHEP 2030 in Lyon</a:t>
            </a:r>
            <a:r>
              <a:rPr lang="en-GB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with a local organization common with Clermont/Grenoble, headed by the lab directors. </a:t>
            </a:r>
            <a:endParaRPr lang="en-GB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b="1" dirty="0">
              <a:solidFill>
                <a:srgbClr val="FC920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Welcome to our M2 interns: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Dounia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Khelifi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(COMET), Paul Roger (PICMIC), Guillaume </a:t>
            </a:r>
            <a:r>
              <a:rPr lang="en-GB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Cherron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(FCC)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LIFT project </a:t>
            </a:r>
            <a:r>
              <a:rPr lang="en-GB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(future tracker mechanics) is starting following IP2I review. The lab is joining the DRD8.</a:t>
            </a:r>
          </a:p>
          <a:p>
            <a:pPr>
              <a:defRPr/>
            </a:pPr>
            <a:endParaRPr lang="en-GB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00B050"/>
                </a:solidFill>
              </a:rPr>
              <a:t>Data taking 2026:</a:t>
            </a:r>
            <a:r>
              <a:rPr lang="en-GB" dirty="0">
                <a:solidFill>
                  <a:srgbClr val="00B050"/>
                </a:solidFill>
              </a:rPr>
              <a:t> on Monday, LHC delivered 18.51 fb-1, CMS recorded 17,13 fb-1. Many of us doing shifts, thanks!</a:t>
            </a: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00B050"/>
                </a:solidFill>
              </a:rPr>
              <a:t>Full 2026 CMS funding received</a:t>
            </a:r>
            <a:r>
              <a:rPr lang="en-GB" dirty="0">
                <a:solidFill>
                  <a:srgbClr val="00B050"/>
                </a:solidFill>
              </a:rPr>
              <a:t>. Please update the google sheet for your trips: </a:t>
            </a:r>
            <a:r>
              <a:rPr lang="en-GB" dirty="0">
                <a:solidFill>
                  <a:srgbClr val="00B050"/>
                </a:solidFill>
                <a:hlinkClick r:id="rId3"/>
              </a:rPr>
              <a:t>https://docs.google.com/spreadsheets/d/17vS1I54gX5d-UqzV33r8gOD00mkwZSNUOEuykF15nYE/edit?gid=0#gid=0</a:t>
            </a:r>
            <a:endParaRPr lang="en-GB" dirty="0">
              <a:solidFill>
                <a:srgbClr val="00B050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en-GB" u="sng" dirty="0">
                <a:solidFill>
                  <a:srgbClr val="00B050"/>
                </a:solidFill>
              </a:rPr>
              <a:t>Kenneth Long </a:t>
            </a:r>
            <a:r>
              <a:rPr lang="en-GB" u="sng" dirty="0" err="1">
                <a:solidFill>
                  <a:srgbClr val="00B050"/>
                </a:solidFill>
              </a:rPr>
              <a:t>lauréat</a:t>
            </a:r>
            <a:r>
              <a:rPr lang="en-GB" u="sng" dirty="0">
                <a:solidFill>
                  <a:srgbClr val="00B050"/>
                </a:solidFill>
              </a:rPr>
              <a:t> of the ANR Choose France program</a:t>
            </a:r>
            <a:r>
              <a:rPr lang="en-GB" dirty="0">
                <a:solidFill>
                  <a:srgbClr val="00B050"/>
                </a:solidFill>
              </a:rPr>
              <a:t>. 1 PhD student + 1 post-doc (3 years). An interview: </a:t>
            </a:r>
            <a:r>
              <a:rPr lang="en-GB" dirty="0">
                <a:solidFill>
                  <a:srgbClr val="00B050"/>
                </a:solidFill>
                <a:hlinkClick r:id="rId4"/>
              </a:rPr>
              <a:t>https://www.enseignementsup-recherche.gouv.fr/fr/kenneth-long-poursuivre-la-recherche-de-pointe-en-france-100907</a:t>
            </a:r>
            <a:endParaRPr lang="en-GB" dirty="0">
              <a:solidFill>
                <a:srgbClr val="00B050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1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65627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(</a:t>
            </a:r>
            <a:r>
              <a:rPr lang="fr-FR" sz="4000" b="1" dirty="0" err="1"/>
              <a:t>known</a:t>
            </a:r>
            <a:r>
              <a:rPr lang="fr-FR" sz="4000" b="1" dirty="0"/>
              <a:t>)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1031631" y="1108415"/>
            <a:ext cx="10718158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sz="1600" dirty="0">
                <a:solidFill>
                  <a:srgbClr val="FC9204"/>
                </a:solidFill>
              </a:rPr>
              <a:t>❑ Apr 7-10: </a:t>
            </a:r>
            <a:r>
              <a:rPr lang="en-GB" sz="1600" dirty="0">
                <a:solidFill>
                  <a:srgbClr val="FC9204"/>
                </a:solidFill>
              </a:rPr>
              <a:t>DRD6 (Calo) Collaboration meeting, CERN</a:t>
            </a:r>
          </a:p>
          <a:p>
            <a:r>
              <a:rPr lang="en-FR" sz="1600" dirty="0">
                <a:solidFill>
                  <a:srgbClr val="FC9204"/>
                </a:solidFill>
              </a:rPr>
              <a:t>❑ Apr 7-10: </a:t>
            </a:r>
            <a:r>
              <a:rPr lang="en-GB" sz="1600" dirty="0">
                <a:solidFill>
                  <a:srgbClr val="FC9204"/>
                </a:solidFill>
              </a:rPr>
              <a:t>European edition of the International workshop on the CEPC, </a:t>
            </a:r>
            <a:r>
              <a:rPr lang="en-GB" sz="1600" dirty="0" err="1">
                <a:solidFill>
                  <a:srgbClr val="FC9204"/>
                </a:solidFill>
              </a:rPr>
              <a:t>Lisboa</a:t>
            </a:r>
            <a:r>
              <a:rPr lang="en-GB" sz="1600" dirty="0">
                <a:solidFill>
                  <a:srgbClr val="FC9204"/>
                </a:solidFill>
              </a:rPr>
              <a:t> (Portugal)</a:t>
            </a:r>
            <a:endParaRPr lang="en-FR" sz="1600" dirty="0">
              <a:solidFill>
                <a:srgbClr val="FC9204"/>
              </a:solidFill>
            </a:endParaRPr>
          </a:p>
          <a:p>
            <a:r>
              <a:rPr lang="en-FR" sz="1600" dirty="0">
                <a:solidFill>
                  <a:srgbClr val="00B050"/>
                </a:solidFill>
              </a:rPr>
              <a:t>❑ Apr 13-17: </a:t>
            </a:r>
            <a:r>
              <a:rPr lang="en-GB" sz="1600" dirty="0">
                <a:solidFill>
                  <a:srgbClr val="00B050"/>
                </a:solidFill>
              </a:rPr>
              <a:t>CMS week, CERN</a:t>
            </a:r>
          </a:p>
          <a:p>
            <a:r>
              <a:rPr lang="en-FR" sz="1600" b="1" dirty="0">
                <a:solidFill>
                  <a:srgbClr val="FF0000"/>
                </a:solidFill>
              </a:rPr>
              <a:t>❑ Apr 23: </a:t>
            </a:r>
            <a:r>
              <a:rPr lang="en-GB" sz="1600" b="1" dirty="0">
                <a:solidFill>
                  <a:srgbClr val="FF0000"/>
                </a:solidFill>
              </a:rPr>
              <a:t>PhD Day, IP2I -&gt; Talks from William, Enzo, Giorgio, Christian</a:t>
            </a:r>
            <a:endParaRPr lang="en-FR" sz="1600" b="1" dirty="0">
              <a:solidFill>
                <a:srgbClr val="FF0000"/>
              </a:solidFill>
            </a:endParaRPr>
          </a:p>
          <a:p>
            <a:r>
              <a:rPr lang="en-FR" sz="1600" dirty="0">
                <a:solidFill>
                  <a:srgbClr val="00B050"/>
                </a:solidFill>
              </a:rPr>
              <a:t>❑ Apr 20-24: </a:t>
            </a:r>
            <a:r>
              <a:rPr lang="en-GB" sz="1600" dirty="0">
                <a:solidFill>
                  <a:srgbClr val="00B050"/>
                </a:solidFill>
              </a:rPr>
              <a:t>CMS Tracker week, CERN</a:t>
            </a:r>
            <a:endParaRPr lang="en-FR" sz="1600" dirty="0">
              <a:solidFill>
                <a:srgbClr val="00B050"/>
              </a:solidFill>
            </a:endParaRPr>
          </a:p>
          <a:p>
            <a:r>
              <a:rPr lang="en-FR" sz="1600" dirty="0">
                <a:solidFill>
                  <a:srgbClr val="FF0000"/>
                </a:solidFill>
              </a:rPr>
              <a:t>❑ May 5-6: Journées de l’IN2P3,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May 18-22: LCHP 2026,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May 26-27: Top LHC France 2026, Paris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Jun 1-5: Rencontres de Noirmoutier</a:t>
            </a:r>
          </a:p>
          <a:p>
            <a:r>
              <a:rPr lang="en-FR" sz="1600" dirty="0">
                <a:solidFill>
                  <a:srgbClr val="7030A0"/>
                </a:solidFill>
              </a:rPr>
              <a:t>❑ Jun 1-5: School of Statistics</a:t>
            </a:r>
            <a:r>
              <a:rPr lang="en-GB" sz="1600" dirty="0">
                <a:solidFill>
                  <a:srgbClr val="7030A0"/>
                </a:solidFill>
              </a:rPr>
              <a:t>, </a:t>
            </a:r>
            <a:r>
              <a:rPr lang="en-GB" sz="1600" dirty="0" err="1">
                <a:solidFill>
                  <a:srgbClr val="7030A0"/>
                </a:solidFill>
              </a:rPr>
              <a:t>Aussois</a:t>
            </a:r>
            <a:endParaRPr lang="en-GB" sz="1600" dirty="0">
              <a:solidFill>
                <a:srgbClr val="7030A0"/>
              </a:solidFill>
            </a:endParaRPr>
          </a:p>
          <a:p>
            <a:r>
              <a:rPr lang="en-FR" sz="1600" dirty="0">
                <a:solidFill>
                  <a:srgbClr val="FC9204"/>
                </a:solidFill>
              </a:rPr>
              <a:t>❑ Jun 1-5: Forum on Tracking Detector Mechanics + DRD8</a:t>
            </a:r>
            <a:r>
              <a:rPr lang="en-GB" sz="1600" dirty="0">
                <a:solidFill>
                  <a:srgbClr val="FC9204"/>
                </a:solidFill>
              </a:rPr>
              <a:t>, Elba (Italy)</a:t>
            </a:r>
            <a:endParaRPr lang="en-FR" sz="1600" dirty="0">
              <a:solidFill>
                <a:srgbClr val="FC9204"/>
              </a:solidFill>
            </a:endParaRPr>
          </a:p>
          <a:p>
            <a:r>
              <a:rPr lang="en-FR" sz="1600" dirty="0">
                <a:solidFill>
                  <a:srgbClr val="FC9204"/>
                </a:solidFill>
              </a:rPr>
              <a:t>❑ Jun 8-</a:t>
            </a:r>
            <a:r>
              <a:rPr lang="en-GB" sz="1600" dirty="0">
                <a:solidFill>
                  <a:srgbClr val="FC9204"/>
                </a:solidFill>
              </a:rPr>
              <a:t>12: </a:t>
            </a:r>
            <a:r>
              <a:rPr lang="en-US" sz="1600" dirty="0">
                <a:solidFill>
                  <a:srgbClr val="FC9204"/>
                </a:solidFill>
              </a:rPr>
              <a:t>FCC week, Helsinki (Finland)</a:t>
            </a:r>
          </a:p>
          <a:p>
            <a:r>
              <a:rPr lang="en-FR" sz="1600" dirty="0">
                <a:solidFill>
                  <a:srgbClr val="00B050"/>
                </a:solidFill>
              </a:rPr>
              <a:t>❑ Jun 8-12: </a:t>
            </a:r>
            <a:r>
              <a:rPr lang="en-GB" sz="1600" dirty="0">
                <a:solidFill>
                  <a:srgbClr val="00B050"/>
                </a:solidFill>
              </a:rPr>
              <a:t>CMS week, CERN</a:t>
            </a:r>
            <a:endParaRPr lang="en-US" sz="1600" dirty="0">
              <a:solidFill>
                <a:srgbClr val="FC9204"/>
              </a:solidFill>
            </a:endParaRPr>
          </a:p>
          <a:p>
            <a:r>
              <a:rPr lang="en-FR" sz="1600" dirty="0">
                <a:solidFill>
                  <a:srgbClr val="FF0000"/>
                </a:solidFill>
              </a:rPr>
              <a:t>❑ Jun 23: DOR, IP2I</a:t>
            </a:r>
          </a:p>
          <a:p>
            <a:r>
              <a:rPr lang="en-FR" sz="1600" dirty="0">
                <a:solidFill>
                  <a:srgbClr val="FF0000"/>
                </a:solidFill>
              </a:rPr>
              <a:t>❑ Jun 29-July 3: FCPPL/N workshop, IP2I</a:t>
            </a:r>
          </a:p>
          <a:p>
            <a:r>
              <a:rPr lang="en-FR" sz="1600" dirty="0">
                <a:solidFill>
                  <a:srgbClr val="FC9204"/>
                </a:solidFill>
              </a:rPr>
              <a:t>❑ Jun 29-July 3: DRD3 Collaboration meeting, </a:t>
            </a:r>
            <a:r>
              <a:rPr lang="en-GB" sz="1600" dirty="0">
                <a:solidFill>
                  <a:srgbClr val="FC9204"/>
                </a:solidFill>
              </a:rPr>
              <a:t>Bucharest (Romania)</a:t>
            </a:r>
            <a:endParaRPr lang="en-FR" sz="1600" dirty="0">
              <a:solidFill>
                <a:srgbClr val="FC9204"/>
              </a:solidFill>
            </a:endParaRPr>
          </a:p>
          <a:p>
            <a:r>
              <a:rPr lang="en-FR" sz="1600" dirty="0">
                <a:solidFill>
                  <a:srgbClr val="00B050"/>
                </a:solidFill>
              </a:rPr>
              <a:t>❑ Jul 13-17: </a:t>
            </a:r>
            <a:r>
              <a:rPr lang="en-GB" sz="1600" dirty="0">
                <a:solidFill>
                  <a:srgbClr val="00B050"/>
                </a:solidFill>
              </a:rPr>
              <a:t>CMS Tracker week, CERN</a:t>
            </a:r>
            <a:endParaRPr lang="en-FR" sz="1600" dirty="0">
              <a:solidFill>
                <a:srgbClr val="7030A0"/>
              </a:solidFill>
            </a:endParaRPr>
          </a:p>
          <a:p>
            <a:r>
              <a:rPr lang="en-FR" sz="1600" dirty="0">
                <a:solidFill>
                  <a:srgbClr val="03C0ED"/>
                </a:solidFill>
              </a:rPr>
              <a:t>❑ Jul 30-Aug 5: ICHEP, Natal (Brazil)</a:t>
            </a:r>
          </a:p>
          <a:p>
            <a:r>
              <a:rPr lang="en-FR" sz="1600" dirty="0">
                <a:solidFill>
                  <a:srgbClr val="03C0ED"/>
                </a:solidFill>
              </a:rPr>
              <a:t>❑ Sept 21-25: QCD@LHC, Oxford (UK)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31AE10-573F-B295-1A54-6C8A7F52E459}"/>
              </a:ext>
            </a:extLst>
          </p:cNvPr>
          <p:cNvSpPr txBox="1"/>
          <p:nvPr/>
        </p:nvSpPr>
        <p:spPr>
          <a:xfrm>
            <a:off x="2118611" y="617169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 from William </a:t>
            </a:r>
            <a:r>
              <a:rPr lang="en-GB" u="sng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Vaginay</a:t>
            </a:r>
            <a:r>
              <a:rPr lang="en-GB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today’s meeting</a:t>
            </a:r>
            <a:endParaRPr lang="en-GB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181514</TotalTime>
  <Words>501</Words>
  <Application>Microsoft Macintosh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Thème Office</vt:lpstr>
      <vt:lpstr>News, Particle group meeting</vt:lpstr>
      <vt:lpstr>Upcoming (known) events and deadlines</vt:lpstr>
      <vt:lpstr>News on our activities (tour de table)</vt:lpstr>
      <vt:lpstr>Back-up slides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3973</cp:revision>
  <cp:lastPrinted>2024-06-05T12:01:16Z</cp:lastPrinted>
  <dcterms:created xsi:type="dcterms:W3CDTF">2015-06-25T13:12:30Z</dcterms:created>
  <dcterms:modified xsi:type="dcterms:W3CDTF">2026-03-31T08:56:40Z</dcterms:modified>
</cp:coreProperties>
</file>