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0" r:id="rId4"/>
    <p:sldId id="259" r:id="rId5"/>
    <p:sldId id="261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16"/>
    <p:restoredTop sz="94624"/>
  </p:normalViewPr>
  <p:slideViewPr>
    <p:cSldViewPr snapToGrid="0">
      <p:cViewPr varScale="1">
        <p:scale>
          <a:sx n="106" d="100"/>
          <a:sy n="106" d="100"/>
        </p:scale>
        <p:origin x="4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06:01:22.083"/>
    </inkml:context>
    <inkml:brush xml:id="br0">
      <inkml:brushProperty name="width" value="0.05" units="cm"/>
      <inkml:brushProperty name="height" value="0.05" units="cm"/>
      <inkml:brushProperty name="color" value="#C55A11"/>
    </inkml:brush>
  </inkml:definitions>
  <inkml:trace contextRef="#ctx0" brushRef="#br0">0 106 24575,'10'0'0,"5"0"0,7 0 0,3 0 0,1 0 0,-1 0 0,1 0 0,-2 0 0,3 0 0,-2 0 0,-3 0 0,6 0 0,-2 0 0,5 0 0,6 0 0,-3 0 0,4 0 0,-1 0 0,3 0 0,3 0 0,2-1 0,1 0 0,1-1 0,-2 1 0,-3 0 0,-2 1 0,-1 0 0,-3 0 0,4-1 0,-2-1 0,-2 1 0,0-2 0,-3 1 0,-2 0 0,-2-1 0,-4 1 0,-3 0 0,0 0 0,0 1 0,2 1 0,4-1 0,3 1 0,3 0 0,4 0 0,0 0 0,3 0 0,2 0 0,3 0 0,-3 0 0,4-2 0,2 1 0,0-1 0,3-1 0,-5 0 0,4-1 0,1 0 0,1-1 0,1 0 0,-1-1 0,0 1 0,-9 1 0,-2 2 0,-1 0 0,-1 0 0,4 1 0,-2 0 0,1 1 0,1 0 0,2 0 0,-7 0 0,1 0 0,1 0 0,3 0 0,4 0 0,-1 0 0,2 0 0,0 0 0,2 0 0,3 0 0,2 0 0,2 0 0,0 0 0,-1 0 0,3 0 0,-5 0 0,-1 0 0,2 0 0,0 0 0,7 0 0,3 0 0,1 0 0,3 0 0,2 0 0,1 0 0,0 0 0,-3 0 0,1 0 0,-4 0 0,-1 0 0,-1 0 0,-1 0 0,1 0 0,3 0 0,1 0 0,-3 0 0,0 0 0,-4 0 0,-10 0 0,3 0 0,-6 0 0,-1 0 0,2 0 0,-5 0 0,5 0 0,0 0 0,1 0 0,-1 0 0,-5 0 0,2 0 0,-1 0 0,1 0 0,2 0 0,-5 0 0,3 0 0,2 0 0,2 0 0,1 0 0,-6 0 0,-4 0 0,-2 0 0,-2 0 0,1 0 0,-2 0 0,-7 0 0,-4 0 0,-4 2 0,-1 0 0,3 0 0,-1 0 0,4 0 0,1 0 0,2 0 0,3 0 0,1 0 0,4-1 0,-1 1 0,4-2 0,1 0 0,-1 0 0,5 0 0,-1 0 0,2 0 0,3 0 0,-2 0 0,3 0 0,4-2 0,2-1 0,5-2 0,-3-1 0,0 2 0,4 1 0,1 1 0,6 0 0,-1 2 0,-1-1 0,-1 1 0,-1 0 0,-2 0 0,-2 0 0,0-1 0,-1-1 0,-1-1 0,-1 0 0,-4 1 0,-3 0 0,-6 1 0,1-1 0,-4 1 0,4 0 0,1 1 0,-6 0 0,-1 0 0,-10 0 0,0 0 0,-1 0 0,3 0 0,2 0 0,5 0 0,1 0 0,2 0 0,1 0 0,-7 0 0,-1 1 0,-2 1 0,-2 2 0,-2 2 0,-4-1 0,-4 0 0,-5-2 0,-3 1 0,-3-2 0,-2-1 0,-4 0 0,-2 0 0,-3-1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7T06:02:01.053"/>
    </inkml:context>
    <inkml:brush xml:id="br0">
      <inkml:brushProperty name="width" value="0.12347" units="cm"/>
      <inkml:brushProperty name="height" value="0.12347" units="cm"/>
      <inkml:brushProperty name="color" value="#C55A11"/>
    </inkml:brush>
  </inkml:definitions>
  <inkml:trace contextRef="#ctx0" brushRef="#br0">2788 371 24575,'-18'0'0,"-5"0"0,-8 0 0,-19 0-9831,-12 0 8341,-10 0 1490,-2 0 2818,10 0-2818,6 0 1719,3 0-1719,-5 0 0,0 0 0,0 0 6784,5 0-6784,1 0 0,-1 0 0,-5 0 0,0 0 0,2 0 0,1 4 0,-2 3 0,-5 8 0,3 7 0,-5 8 0,-1 5-552,-5 3 552,-4 1 0,4-3 0,1 0 0,7-2 0,3 0 0,4 0-116,4-2 116,-2-2 0,4-1 0,-1 3 0,-2 1 0,1 4 0,-5 8 0,-1 3-532,0 7 532,-1 3 0,5 1 0,27-27 0,1 0 0,-23 27 0,0-1 0,7-9 534,10-9-534,9-3 116,10-5-116,2 4 0,3 4 0,3 1 550,2 12-550,3 11 0,0 4 0,1 6 0,0-3-498,3 2 498,5 2 0,4-3 0,3-7 0,1-3 0,3-6 0,1 0 0,3-1 0,4 0 0,1 4 0,8 1-875,-13-25 1,1 1 874,1-1 0,2-1 0,4 3 0,1-1-540,5 2 0,1-1 540,4-2 0,2 0 0,8 5 0,1-1 0,-1-5 0,0-1 0,0-2 0,1-3 0,-1-2 0,-1-3 0,-1-2 0,-1-2 0,2 0 0,-1-1 0,-2-3 0,0-2-79,-3-1 1,0-2 78,2-1 0,1-2 0,0-2 0,0 0 0,2-2 0,1-1 0,7-2 0,2 1-912,7-1 0,2 0 912,11 0 0,4 0-370,-22 0 0,0 0 0,2 0 370,3 0 0,1 0 0,0 0 0,5 0 0,0 0 0,1 0-646,1 0 0,0 0 1,2 0 645,3 0 0,1 0 0,1 0-1246,3 0 0,0 0 0,-1 0 1246,-6 0 0,0 0 0,-1 0 0,1-1 0,-1 0 0,-1-1-221,-2 0 1,0-1 0,-1-1 220,-1 1 0,0-1 0,3 0-405,-10 0 1,2 0 0,0 0 0,-1 0 404,18-1 0,-1-1 0,0 1 0,0-1 0,-1 0 0,0 0 29,-3 1 0,-1-1 1,-2 0-30,-3 1 0,-1 0 0,1 0 0,3 0 0,1-1 0,0 1 0,1-1 0,0 0 0,-2 0 0,-4 0 0,-1-1 0,0 0 0,-1-1 0,-1-1 0,1 1 0,-2-1 0,1 0 0,-3 0 637,-7 0 0,-1 1 0,0-2-637,5-1 0,1-1 0,-2 0 0,22-5 0,-2-2 0,-3-1 0,0-1 0,3-2 0,-2-1 0,-5 0 0,-2 0 0,2-2 0,-2 0 501,-4 2 0,-3 0-501,-3 3 0,-2-2 0,-2 0 0,-1-2 0,-7 3 0,-1-2 0,-1 0 0,-1-2 2086,-4 0 0,0 0-2086,-7 3 0,0-1 0,3-2 0,-1 0 0,-2-2 0,-1 0 0,28-24 0,-10 1 0,-10 2 2860,-6 4-2860,-7 6 2306,-3 0-2306,-2 4 1519,-5 1-1519,-4-3 513,-6 2-513,-6-2 0,-4-9 0,-1-7 0,0-13 0,-11-1 0,-13 5 0,-15 0-608,-15 2 608,24 30 0,0 0 0,-28-21 0,25 25 0,-2 0 0,-4-1 0,0 2 0,-4-3 0,-1 1 0,-4-3 0,-1 1-541,0 3 0,0 0 541,-1-1 0,-1 1 0,-2-2 0,-1 0 0,-2-1 0,-1 0-734,0 0 1,0 0 733,-3-1 0,0 1 0,-2 1 0,-2 1-987,-5-1 1,-1-1 986,-6-2 0,-1 1-634,22 8 0,-2 1 0,0-1 634,-4-1 0,-2-1 0,1 0 0,-1-2 0,-1 1 0,1-1 0,3 3 0,1 1 0,1-1-289,3 0 1,2-1-1,0 1 289,-23-9 0,1 1 0,6 3 0,-1 1 0,-8-2 0,1 1 0,7 6 0,3 1 0,2 2 0,1 1 0,6 2 0,2 2 0,11 3 0,1 2 348,-3-1 1,-1 1-349,2 1 0,1 1 0,-5 0 0,0 0 0,-1 1 0,0-1 0,1 1 0,0 0 0,2-1 0,0 0 0,-2 1 0,1 0 0,0-1 0,1 1 0,0 1 0,0 1 0,1 1 0,1 0 0,1 1 0,1 0 0,-3 1 0,0 1 0,0 0 0,-1-1 0,-8 1 0,-1 0 457,-4 0 0,1 0-457,3 0 0,0 0 0,0-1 0,0 2 0,6 0 0,1 1 0,-1 2 0,-1 1 0,0 1 0,-1 1 0,1 1 0,0 0 0,3 1 0,1-1 0,1 0 0,1 0 0,3 0 0,0 1 0,-37 9 2004,0 2-2004,2 2 0,-4 2 0,4 0 0,5-1 0,1 3 0,9-2 2062,2 1-2062,1-2 0,3-1 507,2 0-507,4-4 1048,5 0-1048,5-4 610,4-1-610,8-2 56,8-2-56,5-3 0,9-3 0,1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13D1F4-A74E-42AE-C889-3D56EEBDFF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811E854-CCA9-9787-3909-9AAD3E7DCA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ADE2ABC-7223-3102-1BEB-82B6992F8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0B449-19F8-2644-96ED-7E0B4EC9D0BE}" type="datetimeFigureOut">
              <a:rPr lang="fr-FR" smtClean="0"/>
              <a:t>17/06/2026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CA663E9-300A-394B-5A33-4E4FF7C24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F240522-BDC5-1E25-9A7F-AB9513851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42CAF-68D9-0D4D-A276-75D3EB4D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3887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6C3777-7BAC-54AF-48E3-ADC99C8CC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C35A619-DA5E-A28B-AFB7-96E6247F26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6375C6B-69FD-5492-45F7-4A5BC0D4D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0B449-19F8-2644-96ED-7E0B4EC9D0BE}" type="datetimeFigureOut">
              <a:rPr lang="fr-FR" smtClean="0"/>
              <a:t>17/06/2026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0141F4D-3929-4A3A-A6E2-2D9A9175A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A1A2FB-63D4-85AE-640C-9898E8034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42CAF-68D9-0D4D-A276-75D3EB4D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4824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DB390CB-0EC8-20CA-BCBC-7D3DF30604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7F00C4E-534E-3ADD-6D29-122E5505C9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92572FA-83D0-BA9F-AD7B-08133F098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0B449-19F8-2644-96ED-7E0B4EC9D0BE}" type="datetimeFigureOut">
              <a:rPr lang="fr-FR" smtClean="0"/>
              <a:t>17/06/2026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16901DC-2D69-8D15-1B69-9548FF8D3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8CFB4AF-D55B-8B05-9D20-0FEFD50FD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42CAF-68D9-0D4D-A276-75D3EB4D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3676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21DD05-7F58-CA01-73ED-35E81F767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B21F249-2E04-F2AE-F01C-D54671D44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75F4E4-4170-7B1F-E250-722BD94AF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0B449-19F8-2644-96ED-7E0B4EC9D0BE}" type="datetimeFigureOut">
              <a:rPr lang="fr-FR" smtClean="0"/>
              <a:t>17/06/2026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A4CE765-636E-838B-2B61-BE22E4A0B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74D378-0D01-A7B7-DFB1-BBE08D636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42CAF-68D9-0D4D-A276-75D3EB4D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0015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CEED73-F5C5-D6D8-628E-CD9AF4433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7BB4BAD-3B8C-75AD-35AE-B27FB816E8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040E294-3A62-41D5-7FF5-92761C158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0B449-19F8-2644-96ED-7E0B4EC9D0BE}" type="datetimeFigureOut">
              <a:rPr lang="fr-FR" smtClean="0"/>
              <a:t>17/06/2026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4D0D374-D888-B229-6522-F1813DD39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61528F2-E14D-F382-20FA-91C336129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42CAF-68D9-0D4D-A276-75D3EB4D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4749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A4F312-5D75-FC44-FE5F-43D847F2C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62E6433-75F5-F976-B99F-5FDE481EB8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5A137FD-BF64-E188-D990-972945B4B0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2FBF42E-96FE-70C8-2FFA-1958A12E0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0B449-19F8-2644-96ED-7E0B4EC9D0BE}" type="datetimeFigureOut">
              <a:rPr lang="fr-FR" smtClean="0"/>
              <a:t>17/06/2026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A9DF80E-1CB1-23F4-6D6E-29F8477D9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2FCCA2F-8D54-F776-ED75-19BFF9C45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42CAF-68D9-0D4D-A276-75D3EB4D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2434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E04357-E944-14F9-81B3-F8A3B9D5E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1B533E3-680D-ED7C-991B-38AEE87DAE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D2A4DFE-F057-E68E-54E5-894FDC9533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BFB5C38-FCA5-DF11-4CE0-718EB1012B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2DED993-7314-5EDE-EAC3-80A1C573A2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DEF5AEE-3420-18D3-71AF-0CA7758EE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0B449-19F8-2644-96ED-7E0B4EC9D0BE}" type="datetimeFigureOut">
              <a:rPr lang="fr-FR" smtClean="0"/>
              <a:t>17/06/2026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25F08ED-C7D1-F71C-80D7-012AC587C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005FFF7-856F-F728-E713-173937812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42CAF-68D9-0D4D-A276-75D3EB4D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9319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BC747A-CE2B-15B9-103B-75F88EBBB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AEF9F84-09B3-89D1-F604-47114BFBB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0B449-19F8-2644-96ED-7E0B4EC9D0BE}" type="datetimeFigureOut">
              <a:rPr lang="fr-FR" smtClean="0"/>
              <a:t>17/06/2026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E0148A-71EA-8A8B-53A8-FF4BDB568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C7C6AD7-8E4D-7971-A695-EC459B1B5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42CAF-68D9-0D4D-A276-75D3EB4D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46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1869D5A-BEEB-977B-0327-631150DAD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0B449-19F8-2644-96ED-7E0B4EC9D0BE}" type="datetimeFigureOut">
              <a:rPr lang="fr-FR" smtClean="0"/>
              <a:t>17/06/2026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97F1C83-E7EC-BECF-A76E-D504EAF05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16C0736-A464-E25A-7020-DF6EAE00A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42CAF-68D9-0D4D-A276-75D3EB4D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0323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298812-0691-E512-A49D-E4F6A9ED1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D45D5C1-8B6B-6019-F4BD-E6CEAA66F0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88DA04-D893-9AAD-668A-14D8945D37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7194684-F357-003E-CCF6-553663011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0B449-19F8-2644-96ED-7E0B4EC9D0BE}" type="datetimeFigureOut">
              <a:rPr lang="fr-FR" smtClean="0"/>
              <a:t>17/06/2026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764A7EC-C825-7C54-FC77-9A44CADA2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67A1082-1830-977F-4BBE-CD74E55B1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42CAF-68D9-0D4D-A276-75D3EB4D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9526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8758CB-05FA-B3D6-3256-6B262FF2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BE30641-CC5A-9486-1226-4851E27CA4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1124D6D-8121-245C-F0E6-072D2295C8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8172656-3462-9F46-D87D-73041482D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0B449-19F8-2644-96ED-7E0B4EC9D0BE}" type="datetimeFigureOut">
              <a:rPr lang="fr-FR" smtClean="0"/>
              <a:t>17/06/2026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1477C42-58AA-125A-B42F-4AD246820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347BC2E-8CEC-19E6-AF0D-F3FEADF77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42CAF-68D9-0D4D-A276-75D3EB4D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3260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B9C8F4B-BCB3-E6B3-76E5-8D329F366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E5835E-BCC7-C1F0-EDAA-C229885502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A13B573-0646-DEC1-B51C-2EC84384D6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0B449-19F8-2644-96ED-7E0B4EC9D0BE}" type="datetimeFigureOut">
              <a:rPr lang="fr-FR" smtClean="0"/>
              <a:t>17/06/2026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B2F9729-975E-B88B-7456-4866655EE8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2B5FA6-5EBE-3919-7495-5226D705BE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342CAF-68D9-0D4D-A276-75D3EB4DAE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2027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5" Type="http://schemas.openxmlformats.org/officeDocument/2006/relationships/image" Target="../media/image5.png"/><Relationship Id="rId4" Type="http://schemas.openxmlformats.org/officeDocument/2006/relationships/customXml" Target="../ink/ink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B4C2999-6690-A522-D087-92CFA3AB10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6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14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 t="8328" b="712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BBF2BCF-AC3E-7D3D-046D-C4EB135114D1}"/>
              </a:ext>
            </a:extLst>
          </p:cNvPr>
          <p:cNvSpPr txBox="1"/>
          <p:nvPr/>
        </p:nvSpPr>
        <p:spPr>
          <a:xfrm>
            <a:off x="277415" y="2462898"/>
            <a:ext cx="1163717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800" b="1" dirty="0">
                <a:solidFill>
                  <a:schemeClr val="bg1"/>
                </a:solidFill>
              </a:rPr>
              <a:t>Groupement de Recherche</a:t>
            </a:r>
          </a:p>
          <a:p>
            <a:pPr algn="ctr"/>
            <a:r>
              <a:rPr lang="fr-FR" sz="3600" dirty="0">
                <a:solidFill>
                  <a:schemeClr val="bg1"/>
                </a:solidFill>
              </a:rPr>
              <a:t>DI2I Détecteurs et Instrumentation pour les Deux Infinis</a:t>
            </a:r>
          </a:p>
          <a:p>
            <a:pPr algn="ctr"/>
            <a:endParaRPr lang="fr-FR" sz="3600" dirty="0">
              <a:solidFill>
                <a:schemeClr val="bg1"/>
              </a:solidFill>
            </a:endParaRPr>
          </a:p>
          <a:p>
            <a:pPr algn="ctr"/>
            <a:r>
              <a:rPr lang="fr-FR" sz="6000" b="1" dirty="0">
                <a:solidFill>
                  <a:schemeClr val="bg1"/>
                </a:solidFill>
              </a:rPr>
              <a:t>Assemblée Générale</a:t>
            </a:r>
          </a:p>
          <a:p>
            <a:pPr algn="ctr"/>
            <a:r>
              <a:rPr lang="fr-FR" sz="3600" dirty="0">
                <a:solidFill>
                  <a:schemeClr val="bg1"/>
                </a:solidFill>
              </a:rPr>
              <a:t>17-19 Juin 2026</a:t>
            </a:r>
          </a:p>
          <a:p>
            <a:pPr algn="ctr"/>
            <a:r>
              <a:rPr lang="fr-FR" sz="3600" dirty="0">
                <a:solidFill>
                  <a:schemeClr val="bg1"/>
                </a:solidFill>
              </a:rPr>
              <a:t>LPSC - Grenoble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037A2E7-DD53-0E8D-8FC5-1F60A1EC0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289" y="132898"/>
            <a:ext cx="7234486" cy="1638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713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E3FF777B-8697-3959-C43F-BA34E39E5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75" y="60414"/>
            <a:ext cx="4333083" cy="981527"/>
          </a:xfrm>
          <a:prstGeom prst="rect">
            <a:avLst/>
          </a:prstGeom>
        </p:spPr>
      </p:pic>
      <p:sp>
        <p:nvSpPr>
          <p:cNvPr id="9" name="Text Box 8">
            <a:extLst>
              <a:ext uri="{FF2B5EF4-FFF2-40B4-BE49-F238E27FC236}">
                <a16:creationId xmlns:a16="http://schemas.microsoft.com/office/drawing/2014/main" id="{F20942C6-76BC-A8D8-9280-F4969BAF13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1963" y="135680"/>
            <a:ext cx="79200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4800" b="1" dirty="0">
                <a:solidFill>
                  <a:schemeClr val="accent2">
                    <a:lumMod val="75000"/>
                  </a:schemeClr>
                </a:solidFill>
              </a:rPr>
              <a:t>Le programme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5E6AFE1-F16C-DE25-CE18-F9024134AE11}"/>
              </a:ext>
            </a:extLst>
          </p:cNvPr>
          <p:cNvSpPr txBox="1"/>
          <p:nvPr/>
        </p:nvSpPr>
        <p:spPr>
          <a:xfrm>
            <a:off x="254912" y="1117207"/>
            <a:ext cx="11216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50000"/>
                  </a:schemeClr>
                </a:solidFill>
              </a:rPr>
              <a:t>Programme très chargé cette année!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953AFEB-0829-E1E9-E2B2-236AD9ADB436}"/>
              </a:ext>
            </a:extLst>
          </p:cNvPr>
          <p:cNvSpPr txBox="1"/>
          <p:nvPr/>
        </p:nvSpPr>
        <p:spPr>
          <a:xfrm>
            <a:off x="793976" y="1790957"/>
            <a:ext cx="1121620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400" dirty="0"/>
              <a:t>Sessions dédiées aux </a:t>
            </a:r>
            <a:r>
              <a:rPr lang="fr-FR" sz="2400" dirty="0" err="1"/>
              <a:t>WPs</a:t>
            </a:r>
            <a:r>
              <a:rPr lang="fr-FR" sz="2400" dirty="0"/>
              <a:t> du GDR tout au long des trois jours  </a:t>
            </a:r>
          </a:p>
          <a:p>
            <a:pPr marL="800100" lvl="1" indent="-342900">
              <a:buFont typeface="Wingdings" pitchFamily="2" charset="2"/>
              <a:buChar char="Ø"/>
            </a:pPr>
            <a:r>
              <a:rPr lang="fr-FR" sz="2200" dirty="0"/>
              <a:t>Session chairs: les responsables de </a:t>
            </a:r>
            <a:r>
              <a:rPr lang="fr-FR" sz="2200" dirty="0" err="1"/>
              <a:t>WPs</a:t>
            </a:r>
            <a:r>
              <a:rPr lang="fr-FR" sz="2200" dirty="0"/>
              <a:t> </a:t>
            </a:r>
          </a:p>
          <a:p>
            <a:pPr lvl="1"/>
            <a:endParaRPr lang="fr-FR" sz="24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400" dirty="0"/>
              <a:t>Mini-session « Applications pour le spatial », </a:t>
            </a:r>
            <a:r>
              <a:rPr lang="fr-FR" sz="2400" b="1" dirty="0">
                <a:solidFill>
                  <a:srgbClr val="002060"/>
                </a:solidFill>
              </a:rPr>
              <a:t>aujourd’hui à 14h10</a:t>
            </a:r>
          </a:p>
          <a:p>
            <a:pPr marL="800100" lvl="1" indent="-342900">
              <a:buFont typeface="Wingdings" pitchFamily="2" charset="2"/>
              <a:buChar char="Ø"/>
            </a:pPr>
            <a:r>
              <a:rPr lang="fr-FR" sz="2200" dirty="0"/>
              <a:t>Session chair: Aurelia </a:t>
            </a:r>
            <a:r>
              <a:rPr lang="fr-FR" sz="2200" dirty="0" err="1"/>
              <a:t>Secroun</a:t>
            </a:r>
            <a:r>
              <a:rPr lang="fr-FR" sz="2200" dirty="0"/>
              <a:t> (CPPM) </a:t>
            </a:r>
          </a:p>
          <a:p>
            <a:pPr marL="800100" lvl="1" indent="-342900">
              <a:buFont typeface="Wingdings" pitchFamily="2" charset="2"/>
              <a:buChar char="Ø"/>
            </a:pPr>
            <a:r>
              <a:rPr lang="fr-FR" sz="2200" dirty="0"/>
              <a:t>Présentation d’introduction par Sophie Hernot-Versillé (</a:t>
            </a:r>
            <a:r>
              <a:rPr lang="fr-FR" sz="2200" dirty="0" err="1"/>
              <a:t>IJCLab</a:t>
            </a:r>
            <a:r>
              <a:rPr lang="fr-FR" sz="2200" dirty="0"/>
              <a:t>), Déléguée scientifique « Missions Spatiales »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fr-F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Présentations des futurs projets de R&amp;T, </a:t>
            </a:r>
            <a:r>
              <a:rPr lang="fr-FR" sz="2400" b="1" dirty="0">
                <a:solidFill>
                  <a:srgbClr val="002060"/>
                </a:solidFill>
              </a:rPr>
              <a:t>aujourd’hui à 16h15 et vendredi à 9h00</a:t>
            </a:r>
          </a:p>
          <a:p>
            <a:pPr marL="800100" lvl="1" indent="-342900">
              <a:buFont typeface="Wingdings" pitchFamily="2" charset="2"/>
              <a:buChar char="Ø"/>
            </a:pPr>
            <a:r>
              <a:rPr lang="fr-FR" sz="2200" dirty="0"/>
              <a:t>Session chairs: Mariangela et Giulia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fr-FR" sz="24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E11F3CC-8FE7-D72F-E10C-F5D89DAAB928}"/>
              </a:ext>
            </a:extLst>
          </p:cNvPr>
          <p:cNvSpPr txBox="1"/>
          <p:nvPr/>
        </p:nvSpPr>
        <p:spPr>
          <a:xfrm>
            <a:off x="2056364" y="5740793"/>
            <a:ext cx="8079272" cy="830997"/>
          </a:xfrm>
          <a:prstGeom prst="rect">
            <a:avLst/>
          </a:prstGeom>
          <a:noFill/>
          <a:ln w="50800">
            <a:solidFill>
              <a:schemeClr val="accent2">
                <a:lumMod val="7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sX0" fmla="*/ 0 w 8505722"/>
                      <a:gd name="csY0" fmla="*/ 0 h 830997"/>
                      <a:gd name="csX1" fmla="*/ 8505722 w 8505722"/>
                      <a:gd name="csY1" fmla="*/ 0 h 830997"/>
                      <a:gd name="csX2" fmla="*/ 8505722 w 8505722"/>
                      <a:gd name="csY2" fmla="*/ 830997 h 830997"/>
                      <a:gd name="csX3" fmla="*/ 0 w 8505722"/>
                      <a:gd name="csY3" fmla="*/ 830997 h 830997"/>
                      <a:gd name="csX4" fmla="*/ 0 w 8505722"/>
                      <a:gd name="csY4" fmla="*/ 0 h 830997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</a:cxnLst>
                    <a:rect l="l" t="t" r="r" b="b"/>
                    <a:pathLst>
                      <a:path w="8505722" h="830997" extrusionOk="0">
                        <a:moveTo>
                          <a:pt x="0" y="0"/>
                        </a:moveTo>
                        <a:cubicBezTo>
                          <a:pt x="1972698" y="118645"/>
                          <a:pt x="6528275" y="116012"/>
                          <a:pt x="8505722" y="0"/>
                        </a:cubicBezTo>
                        <a:cubicBezTo>
                          <a:pt x="8507848" y="113011"/>
                          <a:pt x="8545212" y="601367"/>
                          <a:pt x="8505722" y="830997"/>
                        </a:cubicBezTo>
                        <a:cubicBezTo>
                          <a:pt x="7246656" y="965597"/>
                          <a:pt x="1375371" y="673801"/>
                          <a:pt x="0" y="830997"/>
                        </a:cubicBezTo>
                        <a:cubicBezTo>
                          <a:pt x="-5118" y="699632"/>
                          <a:pt x="-25823" y="39038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La durée de </a:t>
            </a:r>
            <a:r>
              <a:rPr lang="fr-FR" sz="2400" b="1" dirty="0" err="1"/>
              <a:t>talks</a:t>
            </a:r>
            <a:r>
              <a:rPr lang="fr-FR" sz="2400" b="1" dirty="0"/>
              <a:t> varie selon la session: svp faite attention à respecter le temps de parole!</a:t>
            </a:r>
          </a:p>
        </p:txBody>
      </p:sp>
    </p:spTree>
    <p:extLst>
      <p:ext uri="{BB962C8B-B14F-4D97-AF65-F5344CB8AC3E}">
        <p14:creationId xmlns:p14="http://schemas.microsoft.com/office/powerpoint/2010/main" val="2010152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09E32-05AD-F626-8D86-7F12F22B3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EC16553-7F71-46ED-4280-E0EB4D975C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75" y="60414"/>
            <a:ext cx="4333083" cy="981527"/>
          </a:xfrm>
          <a:prstGeom prst="rect">
            <a:avLst/>
          </a:prstGeom>
        </p:spPr>
      </p:pic>
      <p:sp>
        <p:nvSpPr>
          <p:cNvPr id="9" name="Text Box 8">
            <a:extLst>
              <a:ext uri="{FF2B5EF4-FFF2-40B4-BE49-F238E27FC236}">
                <a16:creationId xmlns:a16="http://schemas.microsoft.com/office/drawing/2014/main" id="{214FAF45-7EC5-D45E-3868-02DC4B53CC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1963" y="135680"/>
            <a:ext cx="79200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4800" b="1" dirty="0">
                <a:solidFill>
                  <a:schemeClr val="accent2">
                    <a:lumMod val="75000"/>
                  </a:schemeClr>
                </a:solidFill>
              </a:rPr>
              <a:t>Le programme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4263D78-2CFB-E596-8218-FAB7C03C31A1}"/>
              </a:ext>
            </a:extLst>
          </p:cNvPr>
          <p:cNvSpPr txBox="1"/>
          <p:nvPr/>
        </p:nvSpPr>
        <p:spPr>
          <a:xfrm>
            <a:off x="254912" y="1117207"/>
            <a:ext cx="11216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accent1">
                    <a:lumMod val="50000"/>
                  </a:schemeClr>
                </a:solidFill>
              </a:rPr>
              <a:t>Programme très chargé cette année!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C0C9001-9D05-CF71-DB30-36BAF89EC194}"/>
              </a:ext>
            </a:extLst>
          </p:cNvPr>
          <p:cNvSpPr txBox="1"/>
          <p:nvPr/>
        </p:nvSpPr>
        <p:spPr>
          <a:xfrm>
            <a:off x="781944" y="1790957"/>
            <a:ext cx="11410055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Présentation sur l’</a:t>
            </a:r>
            <a:r>
              <a:rPr lang="fr-FR" sz="2400" dirty="0" err="1"/>
              <a:t>eco-concéption</a:t>
            </a:r>
            <a:r>
              <a:rPr lang="fr-FR" sz="2400" dirty="0"/>
              <a:t> des détecteurs par Samuel Calvet (LPCA), Délégué scientifique « Développement Durable », </a:t>
            </a:r>
            <a:r>
              <a:rPr lang="fr-FR" sz="2400" b="1" dirty="0">
                <a:solidFill>
                  <a:srgbClr val="002060"/>
                </a:solidFill>
              </a:rPr>
              <a:t>jeudi à 14h10</a:t>
            </a:r>
          </a:p>
          <a:p>
            <a:pPr algn="l"/>
            <a:endParaRPr lang="fr-FR" sz="24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400" dirty="0"/>
              <a:t>Table ronde sur l’IA pour la conception des détecteurs </a:t>
            </a:r>
            <a:r>
              <a:rPr lang="fr-FR" sz="2400" b="1" dirty="0">
                <a:solidFill>
                  <a:srgbClr val="002060"/>
                </a:solidFill>
              </a:rPr>
              <a:t>jeudi à 18h</a:t>
            </a:r>
            <a:r>
              <a:rPr lang="fr-FR" sz="2400" dirty="0"/>
              <a:t>, chair: Frederic Druillole (LP2IB)</a:t>
            </a:r>
          </a:p>
          <a:p>
            <a:pPr marL="800100" lvl="1" indent="-342900">
              <a:buFont typeface="Wingdings" pitchFamily="2" charset="2"/>
              <a:buChar char="Ø"/>
            </a:pPr>
            <a:r>
              <a:rPr lang="fr-FR" sz="2200" dirty="0"/>
              <a:t>Présentation d’introduction sur les principes du ML par Frederic</a:t>
            </a:r>
          </a:p>
          <a:p>
            <a:pPr marL="800100" lvl="1" indent="-342900">
              <a:buFont typeface="Wingdings" pitchFamily="2" charset="2"/>
              <a:buChar char="Ø"/>
            </a:pPr>
            <a:r>
              <a:rPr lang="fr-FR" sz="2200" dirty="0"/>
              <a:t>Présentation sur la roadmap de l’IN2P3 par Julien Donini (LPCA), Délégué Scientifique « Intelligence artificielle »</a:t>
            </a:r>
          </a:p>
          <a:p>
            <a:pPr marL="800100" lvl="1" indent="-342900">
              <a:buFont typeface="Wingdings" pitchFamily="2" charset="2"/>
              <a:buChar char="Ø"/>
            </a:pPr>
            <a:r>
              <a:rPr lang="fr-FR" sz="2200" dirty="0"/>
              <a:t>Participants à la table ronde: </a:t>
            </a:r>
          </a:p>
          <a:p>
            <a:pPr marL="1257300" lvl="2" indent="-342900">
              <a:buFontTx/>
              <a:buChar char="-"/>
            </a:pPr>
            <a:r>
              <a:rPr lang="fr-FR" sz="2200" dirty="0"/>
              <a:t>Julien Donini: Feuille de route IA (LPCA)</a:t>
            </a:r>
          </a:p>
          <a:p>
            <a:pPr marL="1257300" lvl="2" indent="-342900">
              <a:buFontTx/>
              <a:buChar char="-"/>
            </a:pPr>
            <a:r>
              <a:rPr lang="fr-FR" sz="2200" dirty="0"/>
              <a:t>Julien Bettane: IA et développement de construction (</a:t>
            </a:r>
            <a:r>
              <a:rPr lang="fr-FR" sz="2200" dirty="0" err="1"/>
              <a:t>IJCLab</a:t>
            </a:r>
            <a:r>
              <a:rPr lang="fr-FR" sz="2200" dirty="0"/>
              <a:t>)</a:t>
            </a:r>
          </a:p>
          <a:p>
            <a:pPr marL="1257300" lvl="2" indent="-342900">
              <a:buFontTx/>
              <a:buChar char="-"/>
            </a:pPr>
            <a:r>
              <a:rPr lang="fr-FR" sz="2200" dirty="0"/>
              <a:t>Gabriel Charles: Expression de besoin IA et détecteur (</a:t>
            </a:r>
            <a:r>
              <a:rPr lang="fr-FR" sz="2200" dirty="0" err="1"/>
              <a:t>IJCLab</a:t>
            </a:r>
            <a:r>
              <a:rPr lang="fr-FR" sz="2200" dirty="0"/>
              <a:t>)</a:t>
            </a:r>
          </a:p>
          <a:p>
            <a:pPr marL="1257300" lvl="2" indent="-342900">
              <a:buFontTx/>
              <a:buChar char="-"/>
            </a:pPr>
            <a:r>
              <a:rPr lang="fr-FR" sz="2200" dirty="0"/>
              <a:t>Sylvain Caillou: Expert IA et Data (L2IT)</a:t>
            </a:r>
          </a:p>
          <a:p>
            <a:pPr marL="1257300" lvl="2" indent="-342900">
              <a:buFontTx/>
              <a:buChar char="-"/>
            </a:pPr>
            <a:r>
              <a:rPr lang="fr-FR" sz="2200" dirty="0"/>
              <a:t>Frederic Druillole: IA embarqué (LP2IB)</a:t>
            </a:r>
          </a:p>
        </p:txBody>
      </p:sp>
    </p:spTree>
    <p:extLst>
      <p:ext uri="{BB962C8B-B14F-4D97-AF65-F5344CB8AC3E}">
        <p14:creationId xmlns:p14="http://schemas.microsoft.com/office/powerpoint/2010/main" val="4005249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5E60EB04-9817-64B6-3D2F-7B50796B8E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75" y="60414"/>
            <a:ext cx="4333083" cy="98152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F30DE0D-1855-7148-44FC-120A81561C87}"/>
              </a:ext>
            </a:extLst>
          </p:cNvPr>
          <p:cNvSpPr txBox="1"/>
          <p:nvPr/>
        </p:nvSpPr>
        <p:spPr>
          <a:xfrm>
            <a:off x="11912756" y="6568431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2</a:t>
            </a:r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id="{DF51778E-5176-07A2-221B-9385251A8A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0538" y="200339"/>
            <a:ext cx="788825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</a:rPr>
              <a:t>Info pratiques</a:t>
            </a:r>
            <a:endParaRPr lang="it-IT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D8CA258-28A1-3EA8-2BB5-13944B77F506}"/>
              </a:ext>
            </a:extLst>
          </p:cNvPr>
          <p:cNvSpPr txBox="1"/>
          <p:nvPr/>
        </p:nvSpPr>
        <p:spPr>
          <a:xfrm>
            <a:off x="7300762" y="1874728"/>
            <a:ext cx="489123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l">
              <a:buClr>
                <a:schemeClr val="accent2">
                  <a:lumMod val="75000"/>
                </a:schemeClr>
              </a:buClr>
              <a:buFont typeface="Zapf Dingbats"/>
              <a:buChar char="✻"/>
            </a:pPr>
            <a:r>
              <a:rPr lang="fr-FR" sz="2800" dirty="0">
                <a:solidFill>
                  <a:schemeClr val="accent1">
                    <a:lumMod val="50000"/>
                  </a:schemeClr>
                </a:solidFill>
              </a:rPr>
              <a:t> Les pauses café et les buffets du midi seront installées dans la cafeteria du laboratoire, juste derrière l’amphithéâtre</a:t>
            </a:r>
          </a:p>
          <a:p>
            <a:pPr marL="342900" lvl="0" indent="-342900" algn="l">
              <a:buClr>
                <a:schemeClr val="accent2">
                  <a:lumMod val="75000"/>
                </a:schemeClr>
              </a:buClr>
              <a:buFont typeface="Zapf Dingbats"/>
              <a:buChar char="✻"/>
            </a:pPr>
            <a:r>
              <a:rPr lang="fr-FR" sz="2800" dirty="0">
                <a:solidFill>
                  <a:schemeClr val="accent1">
                    <a:lumMod val="50000"/>
                  </a:schemeClr>
                </a:solidFill>
              </a:rPr>
              <a:t> Cocktail dinatoire et poster session </a:t>
            </a:r>
            <a:r>
              <a:rPr lang="fr-FR" sz="2800" b="1" dirty="0">
                <a:solidFill>
                  <a:schemeClr val="accent1">
                    <a:lumMod val="50000"/>
                  </a:schemeClr>
                </a:solidFill>
              </a:rPr>
              <a:t>jeudi soir, à partir de 18h30, </a:t>
            </a:r>
            <a:r>
              <a:rPr lang="fr-FR" sz="2800" dirty="0">
                <a:solidFill>
                  <a:schemeClr val="accent1">
                    <a:lumMod val="50000"/>
                  </a:schemeClr>
                </a:solidFill>
              </a:rPr>
              <a:t>dans le hall d’entrée du laboratoire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E0858F-735D-0700-451C-D0E71D2173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41941"/>
            <a:ext cx="7300762" cy="5834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600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FAF01-4F5D-7BFC-B70D-54A4924BF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F5D0F15-10A7-8003-C78E-48D679FF6A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75" y="60414"/>
            <a:ext cx="4333083" cy="98152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C93D047-4647-F1FB-EAF3-1ED7A6F00D35}"/>
              </a:ext>
            </a:extLst>
          </p:cNvPr>
          <p:cNvSpPr txBox="1"/>
          <p:nvPr/>
        </p:nvSpPr>
        <p:spPr>
          <a:xfrm>
            <a:off x="11912756" y="6568431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2</a:t>
            </a:r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id="{43C9B072-6608-0390-2C02-D097ABAFCE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0538" y="200339"/>
            <a:ext cx="788825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</a:rPr>
              <a:t>Save the Date!</a:t>
            </a:r>
            <a:endParaRPr lang="it-IT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EB4FB91-E3DF-3C8D-E179-4F4DEB6241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98" y="1384580"/>
            <a:ext cx="10805160" cy="553381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6" name="Encre 15">
                <a:extLst>
                  <a:ext uri="{FF2B5EF4-FFF2-40B4-BE49-F238E27FC236}">
                    <a16:creationId xmlns:a16="http://schemas.microsoft.com/office/drawing/2014/main" id="{58349645-964B-8BBE-2741-017D94BB879A}"/>
                  </a:ext>
                </a:extLst>
              </p14:cNvPr>
              <p14:cNvContentPartPr/>
              <p14:nvPr/>
            </p14:nvContentPartPr>
            <p14:xfrm>
              <a:off x="3758564" y="6749953"/>
              <a:ext cx="3224880" cy="38160"/>
            </p14:xfrm>
          </p:contentPart>
        </mc:Choice>
        <mc:Fallback xmlns="">
          <p:pic>
            <p:nvPicPr>
              <p:cNvPr id="16" name="Encre 15">
                <a:extLst>
                  <a:ext uri="{FF2B5EF4-FFF2-40B4-BE49-F238E27FC236}">
                    <a16:creationId xmlns:a16="http://schemas.microsoft.com/office/drawing/2014/main" id="{58349645-964B-8BBE-2741-017D94BB879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49564" y="6741313"/>
                <a:ext cx="3242520" cy="5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7" name="Encre 16">
                <a:extLst>
                  <a:ext uri="{FF2B5EF4-FFF2-40B4-BE49-F238E27FC236}">
                    <a16:creationId xmlns:a16="http://schemas.microsoft.com/office/drawing/2014/main" id="{FB6DA03E-EFFD-D0D7-A7D9-1A09B3B1958E}"/>
                  </a:ext>
                </a:extLst>
              </p14:cNvPr>
              <p14:cNvContentPartPr/>
              <p14:nvPr/>
            </p14:nvContentPartPr>
            <p14:xfrm>
              <a:off x="646860" y="2076510"/>
              <a:ext cx="3224880" cy="1238010"/>
            </p14:xfrm>
          </p:contentPart>
        </mc:Choice>
        <mc:Fallback xmlns="">
          <p:pic>
            <p:nvPicPr>
              <p:cNvPr id="17" name="Encre 16">
                <a:extLst>
                  <a:ext uri="{FF2B5EF4-FFF2-40B4-BE49-F238E27FC236}">
                    <a16:creationId xmlns:a16="http://schemas.microsoft.com/office/drawing/2014/main" id="{FB6DA03E-EFFD-D0D7-A7D9-1A09B3B1958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24900" y="2054551"/>
                <a:ext cx="3269160" cy="128192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5709177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299</Words>
  <Application>Microsoft Macintosh PowerPoint</Application>
  <PresentationFormat>Grand écran</PresentationFormat>
  <Paragraphs>37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Zapf Dingbats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Microsoft Office User</cp:lastModifiedBy>
  <cp:revision>13</cp:revision>
  <dcterms:created xsi:type="dcterms:W3CDTF">2023-07-07T08:25:11Z</dcterms:created>
  <dcterms:modified xsi:type="dcterms:W3CDTF">2026-06-17T09:10:59Z</dcterms:modified>
</cp:coreProperties>
</file>