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13"/>
  </p:notesMasterIdLst>
  <p:sldIdLst>
    <p:sldId id="291" r:id="rId2"/>
    <p:sldId id="299" r:id="rId3"/>
    <p:sldId id="289" r:id="rId4"/>
    <p:sldId id="302" r:id="rId5"/>
    <p:sldId id="304" r:id="rId6"/>
    <p:sldId id="292" r:id="rId7"/>
    <p:sldId id="303" r:id="rId8"/>
    <p:sldId id="294" r:id="rId9"/>
    <p:sldId id="301" r:id="rId10"/>
    <p:sldId id="300" r:id="rId11"/>
    <p:sldId id="307" r:id="rId12"/>
  </p:sldIdLst>
  <p:sldSz cx="12192000" cy="6858000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900" b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900" b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900" b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900" b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900" b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900" b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900" b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900" b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900" b="1" kern="1200">
        <a:solidFill>
          <a:schemeClr val="bg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288"/>
    <a:srgbClr val="2918A4"/>
    <a:srgbClr val="0F0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2577" autoAdjust="0"/>
  </p:normalViewPr>
  <p:slideViewPr>
    <p:cSldViewPr snapToGrid="0">
      <p:cViewPr varScale="1">
        <p:scale>
          <a:sx n="96" d="100"/>
          <a:sy n="96" d="100"/>
        </p:scale>
        <p:origin x="77" y="23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6A145-EA01-4D29-9A83-EE255576B18A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C2051-D188-4AE3-8E51-5B9B47002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160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764000"/>
            <a:ext cx="12192000" cy="324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21"/>
          <p:cNvSpPr txBox="1">
            <a:spLocks noChangeArrowheads="1"/>
          </p:cNvSpPr>
          <p:nvPr/>
        </p:nvSpPr>
        <p:spPr bwMode="auto">
          <a:xfrm>
            <a:off x="4449234" y="6573839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fr-FR" altLang="fr-FR" sz="1200" b="0" dirty="0">
              <a:solidFill>
                <a:schemeClr val="tx1"/>
              </a:solidFill>
            </a:endParaRPr>
          </a:p>
        </p:txBody>
      </p:sp>
      <p:sp>
        <p:nvSpPr>
          <p:cNvPr id="5" name="Text Box 23"/>
          <p:cNvSpPr txBox="1">
            <a:spLocks noChangeArrowheads="1"/>
          </p:cNvSpPr>
          <p:nvPr/>
        </p:nvSpPr>
        <p:spPr bwMode="auto">
          <a:xfrm>
            <a:off x="4449234" y="6573839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900" b="1">
                <a:solidFill>
                  <a:schemeClr val="bg2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endParaRPr lang="fr-FR" altLang="fr-FR" sz="1200" b="0" dirty="0">
              <a:solidFill>
                <a:schemeClr val="tx1"/>
              </a:solidFill>
            </a:endParaRPr>
          </a:p>
        </p:txBody>
      </p:sp>
      <p:sp>
        <p:nvSpPr>
          <p:cNvPr id="153616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874800" y="1764000"/>
            <a:ext cx="10440000" cy="3240000"/>
          </a:xfr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defRPr sz="3600">
                <a:solidFill>
                  <a:schemeClr val="bg1"/>
                </a:solidFill>
                <a:effectLst>
                  <a:glow rad="127000">
                    <a:schemeClr val="tx2">
                      <a:lumMod val="60000"/>
                      <a:lumOff val="40000"/>
                      <a:alpha val="40000"/>
                    </a:schemeClr>
                  </a:glow>
                </a:effectLst>
              </a:defRPr>
            </a:lvl1pPr>
          </a:lstStyle>
          <a:p>
            <a:pPr lvl="0"/>
            <a:r>
              <a:rPr lang="fr-FR" altLang="fr-FR" noProof="0"/>
              <a:t>Modifiez le style du titre</a:t>
            </a:r>
            <a:endParaRPr lang="en-GB" altLang="fr-FR" noProof="0" dirty="0"/>
          </a:p>
        </p:txBody>
      </p:sp>
      <p:sp>
        <p:nvSpPr>
          <p:cNvPr id="153617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874800" y="5184000"/>
            <a:ext cx="10440000" cy="1044000"/>
          </a:xfrm>
        </p:spPr>
        <p:txBody>
          <a:bodyPr>
            <a:normAutofit/>
          </a:bodyPr>
          <a:lstStyle>
            <a:lvl1pPr marL="0" indent="0" algn="ctr">
              <a:buFont typeface="Wingdings" panose="05000000000000000000" pitchFamily="2" charset="2"/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 altLang="fr-FR" noProof="0"/>
              <a:t>Modifier le style des sous-titres du masque</a:t>
            </a:r>
            <a:endParaRPr lang="en-GB" altLang="fr-FR" noProof="0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85" b="52415"/>
          <a:stretch/>
        </p:blipFill>
        <p:spPr bwMode="auto">
          <a:xfrm>
            <a:off x="0" y="6523200"/>
            <a:ext cx="12192000" cy="7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5298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C18740-FFD3-499E-B0A2-EBC85C671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3E2A004-49EA-47FF-A18B-7B00751969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3680" y="6568809"/>
            <a:ext cx="141224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Camille Fournier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19E08A-EA25-49C5-A3B5-89CC1C0DA0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F1290A-6DCF-4F88-B1AA-D10EB386301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9C70805-7EEE-4115-B7DB-0E400795962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52F07FD-B71D-41CF-BBAA-AF2609E091BE}" type="datetimeFigureOut">
              <a:rPr lang="fr-FR" smtClean="0"/>
              <a:pPr/>
              <a:t>10/06/2026</a:t>
            </a:fld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F0D1D95-F7A5-412B-BB60-760A26BE6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" y="982345"/>
            <a:ext cx="10515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35241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9607BC11-6416-4956-A483-CF96A0D9AB9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Espace réservé de la date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8A7713C-7414-4206-BE87-23EA9F6553D2}" type="datetime1">
              <a:rPr lang="fr-FR" smtClean="0"/>
              <a:pPr/>
              <a:t>10/06/2026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A7AEF9B-7E91-4819-85DF-27E576FF9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86003"/>
            <a:ext cx="8315960" cy="51708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2">
            <a:extLst>
              <a:ext uri="{FF2B5EF4-FFF2-40B4-BE49-F238E27FC236}">
                <a16:creationId xmlns:a16="http://schemas.microsoft.com/office/drawing/2014/main" id="{A00283CF-8DB9-4BBE-9A93-7FB931A43F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32080" y="6568809"/>
            <a:ext cx="141224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Camille Fournier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75E92EE9-DDF2-4BD7-85A5-0CBB49836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880" y="982345"/>
            <a:ext cx="10515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552028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122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1B6352-34DB-4555-BD02-960C35AC00EC}"/>
              </a:ext>
            </a:extLst>
          </p:cNvPr>
          <p:cNvSpPr/>
          <p:nvPr userDrawn="1"/>
        </p:nvSpPr>
        <p:spPr>
          <a:xfrm>
            <a:off x="0" y="6610500"/>
            <a:ext cx="12192000" cy="257342"/>
          </a:xfrm>
          <a:prstGeom prst="rect">
            <a:avLst/>
          </a:prstGeom>
          <a:solidFill>
            <a:srgbClr val="1242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E638E7-93DD-427A-AC5A-18A2AC496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3880" y="98234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F1D93F2-FF07-4CE9-98D1-3DADB2044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8120" y="6556608"/>
            <a:ext cx="4928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9F1290A-6DCF-4F88-B1AA-D10EB386301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68D0D-6594-4A52-91D2-5D625EB0F945}"/>
              </a:ext>
            </a:extLst>
          </p:cNvPr>
          <p:cNvSpPr/>
          <p:nvPr userDrawn="1"/>
        </p:nvSpPr>
        <p:spPr>
          <a:xfrm>
            <a:off x="0" y="1"/>
            <a:ext cx="12192000" cy="61976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8" name="Straight Arrow Connector 16">
            <a:extLst>
              <a:ext uri="{FF2B5EF4-FFF2-40B4-BE49-F238E27FC236}">
                <a16:creationId xmlns:a16="http://schemas.microsoft.com/office/drawing/2014/main" id="{0B12DE02-2233-4537-B5EF-A621942D736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19761"/>
            <a:ext cx="10993120" cy="16675"/>
          </a:xfrm>
          <a:prstGeom prst="straightConnector1">
            <a:avLst/>
          </a:prstGeom>
          <a:ln>
            <a:solidFill>
              <a:srgbClr val="1242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15" descr="Institut pluridisciplinaire Hubert Curien – IPHC">
            <a:extLst>
              <a:ext uri="{FF2B5EF4-FFF2-40B4-BE49-F238E27FC236}">
                <a16:creationId xmlns:a16="http://schemas.microsoft.com/office/drawing/2014/main" id="{5B2EFC80-0BC9-4661-B59D-B85733987E4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120983" y="2"/>
            <a:ext cx="898367" cy="619760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5F005E-3926-4D3B-B6AB-3424A086D7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57360" y="6568809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52F07FD-B71D-41CF-BBAA-AF2609E091BE}" type="datetimeFigureOut">
              <a:rPr lang="fr-FR" smtClean="0"/>
              <a:pPr/>
              <a:t>10/06/2026</a:t>
            </a:fld>
            <a:endParaRPr lang="fr-FR" dirty="0"/>
          </a:p>
        </p:txBody>
      </p:sp>
      <p:sp>
        <p:nvSpPr>
          <p:cNvPr id="13" name="Espace réservé du pied de page 4">
            <a:extLst>
              <a:ext uri="{FF2B5EF4-FFF2-40B4-BE49-F238E27FC236}">
                <a16:creationId xmlns:a16="http://schemas.microsoft.com/office/drawing/2014/main" id="{BBF137DC-E652-41D9-B2DD-6CBF6210F1BA}"/>
              </a:ext>
            </a:extLst>
          </p:cNvPr>
          <p:cNvSpPr txBox="1">
            <a:spLocks/>
          </p:cNvSpPr>
          <p:nvPr userDrawn="1"/>
        </p:nvSpPr>
        <p:spPr>
          <a:xfrm>
            <a:off x="3175000" y="6568808"/>
            <a:ext cx="248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fr-FR" dirty="0"/>
              <a:t>camille.fournier@iphc.cnrs.fr</a:t>
            </a:r>
          </a:p>
        </p:txBody>
      </p:sp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DC48D0B4-1C3F-4D9F-B75D-B59BA5AF7E24}"/>
              </a:ext>
            </a:extLst>
          </p:cNvPr>
          <p:cNvSpPr txBox="1">
            <a:spLocks/>
          </p:cNvSpPr>
          <p:nvPr userDrawn="1"/>
        </p:nvSpPr>
        <p:spPr>
          <a:xfrm>
            <a:off x="6156960" y="6568808"/>
            <a:ext cx="248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fr-FR" dirty="0"/>
              <a:t>GDR DI2I</a:t>
            </a:r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709F7FF-722F-4CA4-8037-3F20B7DD5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86003"/>
            <a:ext cx="8315960" cy="5170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E75CC29-E347-45D0-B30C-414C44F5B25F}"/>
              </a:ext>
            </a:extLst>
          </p:cNvPr>
          <p:cNvSpPr txBox="1">
            <a:spLocks/>
          </p:cNvSpPr>
          <p:nvPr userDrawn="1"/>
        </p:nvSpPr>
        <p:spPr>
          <a:xfrm>
            <a:off x="-60960" y="6556607"/>
            <a:ext cx="248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900" b="1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fr-FR" dirty="0"/>
              <a:t>Camille Fournier</a:t>
            </a:r>
          </a:p>
        </p:txBody>
      </p:sp>
    </p:spTree>
    <p:extLst>
      <p:ext uri="{BB962C8B-B14F-4D97-AF65-F5344CB8AC3E}">
        <p14:creationId xmlns:p14="http://schemas.microsoft.com/office/powerpoint/2010/main" val="1760237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0" r:id="rId2"/>
    <p:sldLayoutId id="2147483692" r:id="rId3"/>
    <p:sldLayoutId id="214748369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mputer generated image of a circuit board&#10;&#10;AI-generated content may be incorrect.">
            <a:extLst>
              <a:ext uri="{FF2B5EF4-FFF2-40B4-BE49-F238E27FC236}">
                <a16:creationId xmlns:a16="http://schemas.microsoft.com/office/drawing/2014/main" id="{9936F543-8E76-C043-C5D5-DE30509A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0402"/>
            <a:ext cx="12192000" cy="3223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D0A32B-35E7-65C4-8EBB-CC07FD840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3389"/>
            <a:ext cx="12192000" cy="5867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ED589451-F280-8FBC-D3E9-CEFFE7514379}"/>
              </a:ext>
            </a:extLst>
          </p:cNvPr>
          <p:cNvSpPr txBox="1">
            <a:spLocks/>
          </p:cNvSpPr>
          <p:nvPr/>
        </p:nvSpPr>
        <p:spPr>
          <a:xfrm>
            <a:off x="874800" y="2278350"/>
            <a:ext cx="10440000" cy="3240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endParaRPr lang="en-US" sz="3600" dirty="0">
              <a:effectLst>
                <a:glow rad="127000">
                  <a:srgbClr val="44546A">
                    <a:lumMod val="60000"/>
                    <a:lumOff val="40000"/>
                    <a:alpha val="40000"/>
                  </a:srgbClr>
                </a:glow>
              </a:effectLst>
              <a:cs typeface="Arial"/>
            </a:endParaRPr>
          </a:p>
          <a:p>
            <a:r>
              <a:rPr lang="en-US" sz="3600" dirty="0">
                <a:effectLst>
                  <a:glow rad="127000">
                    <a:srgbClr val="44546A">
                      <a:lumMod val="60000"/>
                      <a:lumOff val="40000"/>
                      <a:alpha val="40000"/>
                    </a:srgbClr>
                  </a:glow>
                </a:effectLst>
                <a:cs typeface="Arial"/>
              </a:rPr>
              <a:t>SPARC – Sensor Pixel Asynchronous Readout CMOS</a:t>
            </a:r>
            <a:endParaRPr lang="en-US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636658A-B5B0-88A4-2F76-C375C7E5B5AF}"/>
              </a:ext>
            </a:extLst>
          </p:cNvPr>
          <p:cNvSpPr>
            <a:spLocks noGrp="1"/>
          </p:cNvSpPr>
          <p:nvPr/>
        </p:nvSpPr>
        <p:spPr bwMode="auto">
          <a:xfrm>
            <a:off x="874800" y="5184000"/>
            <a:ext cx="10440000" cy="10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None/>
              <a:defRPr sz="2800" kern="120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defRPr>
            </a:lvl1pPr>
            <a:lvl2pPr marL="720725" indent="-360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q"/>
              <a:defRPr sz="2000" kern="120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defRPr>
            </a:lvl2pPr>
            <a:lvl3pPr marL="1081088" indent="-3619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anose="05000000000000000000" pitchFamily="2" charset="2"/>
              <a:buChar char="n"/>
              <a:defRPr sz="1800" kern="120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defRPr>
            </a:lvl3pPr>
            <a:lvl4pPr marL="1431925" indent="-3524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¨"/>
              <a:defRPr sz="1800" kern="120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defRPr>
            </a:lvl4pPr>
            <a:lvl5pPr marL="1790700" indent="-3587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100" dirty="0"/>
          </a:p>
          <a:p>
            <a:r>
              <a:rPr lang="fr-FR" sz="2000" dirty="0">
                <a:latin typeface="Calibri"/>
                <a:ea typeface="Calibri"/>
                <a:cs typeface="Calibri"/>
              </a:rPr>
              <a:t>Camille Fournier</a:t>
            </a:r>
            <a:r>
              <a:rPr lang="fr-FR" sz="2000" b="0" dirty="0">
                <a:latin typeface="Calibri"/>
                <a:ea typeface="Calibri"/>
                <a:cs typeface="Calibri"/>
              </a:rPr>
              <a:t> </a:t>
            </a:r>
            <a:r>
              <a:rPr lang="fr-FR" sz="2000" b="0" i="1" dirty="0">
                <a:latin typeface="Calibri"/>
                <a:ea typeface="Calibri"/>
                <a:cs typeface="Calibri"/>
              </a:rPr>
              <a:t>on the </a:t>
            </a:r>
            <a:r>
              <a:rPr lang="fr-FR" sz="2000" b="0" i="1" dirty="0" err="1">
                <a:latin typeface="Calibri"/>
                <a:ea typeface="Calibri"/>
                <a:cs typeface="Calibri"/>
              </a:rPr>
              <a:t>behalf</a:t>
            </a:r>
            <a:r>
              <a:rPr lang="fr-FR" sz="2000" b="0" i="1" dirty="0">
                <a:latin typeface="Calibri"/>
                <a:ea typeface="Calibri"/>
                <a:cs typeface="Calibri"/>
              </a:rPr>
              <a:t> of SPARC </a:t>
            </a:r>
            <a:r>
              <a:rPr lang="fr-FR" sz="2000" b="0" i="1" dirty="0" err="1">
                <a:latin typeface="Calibri"/>
                <a:ea typeface="Calibri"/>
                <a:cs typeface="Calibri"/>
              </a:rPr>
              <a:t>core</a:t>
            </a:r>
            <a:r>
              <a:rPr lang="fr-FR" sz="2000" b="0" i="1" dirty="0">
                <a:latin typeface="Calibri"/>
                <a:ea typeface="Calibri"/>
                <a:cs typeface="Calibri"/>
              </a:rPr>
              <a:t> team</a:t>
            </a:r>
            <a:endParaRPr lang="fr-FR" sz="1200" b="0" i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85FEAA-577A-49A9-BCAD-A66EEC573B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91" y="5446190"/>
            <a:ext cx="738411" cy="7550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BEA86CA-7AC0-4150-80C0-D16473D61C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155" y="160190"/>
            <a:ext cx="1190862" cy="78219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34F63C3-6752-4888-8D6B-7021BDAFF0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708" y="107336"/>
            <a:ext cx="945539" cy="94941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7BB5E6F-05F0-41EC-89A5-766C737987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568" y="199462"/>
            <a:ext cx="1380512" cy="7579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2A18013-8728-467D-8289-69CAE5712A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199" y="110888"/>
            <a:ext cx="846804" cy="83149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0EC7DB8-1858-4FA0-A48D-B211C1E9EB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51" y="191261"/>
            <a:ext cx="2116505" cy="58626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6D57F7E-1102-4A35-BB29-E3C8A13C39FD}"/>
              </a:ext>
            </a:extLst>
          </p:cNvPr>
          <p:cNvSpPr/>
          <p:nvPr/>
        </p:nvSpPr>
        <p:spPr>
          <a:xfrm>
            <a:off x="3169615" y="5756368"/>
            <a:ext cx="5850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Phd</a:t>
            </a:r>
            <a:r>
              <a:rPr lang="fr-FR" sz="14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student</a:t>
            </a:r>
            <a:r>
              <a:rPr lang="fr-FR" sz="14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, Institut Pluridisciplinaire Hubert Curien (IPHC) </a:t>
            </a:r>
          </a:p>
          <a:p>
            <a:pPr algn="ctr"/>
            <a:r>
              <a:rPr lang="fr-FR" sz="14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Subatomic</a:t>
            </a:r>
            <a:r>
              <a:rPr lang="fr-FR" sz="14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Research</a:t>
            </a:r>
            <a:r>
              <a:rPr lang="fr-FR" sz="14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Department</a:t>
            </a:r>
            <a:r>
              <a:rPr lang="fr-FR" sz="14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, C4PI team</a:t>
            </a:r>
            <a:endParaRPr lang="fr-FR" sz="1400" dirty="0">
              <a:solidFill>
                <a:srgbClr val="00206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046D8B2-690E-4E3E-ACBA-F9182231429C}"/>
              </a:ext>
            </a:extLst>
          </p:cNvPr>
          <p:cNvSpPr/>
          <p:nvPr/>
        </p:nvSpPr>
        <p:spPr>
          <a:xfrm>
            <a:off x="1444752" y="6597730"/>
            <a:ext cx="99822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000" dirty="0">
                <a:solidFill>
                  <a:srgbClr val="002060"/>
                </a:solidFill>
              </a:rPr>
              <a:t>This </a:t>
            </a:r>
            <a:r>
              <a:rPr lang="fr-FR" sz="1000" dirty="0" err="1">
                <a:solidFill>
                  <a:srgbClr val="002060"/>
                </a:solidFill>
              </a:rPr>
              <a:t>work</a:t>
            </a:r>
            <a:r>
              <a:rPr lang="fr-FR" sz="1000" dirty="0">
                <a:solidFill>
                  <a:srgbClr val="002060"/>
                </a:solidFill>
              </a:rPr>
              <a:t> </a:t>
            </a:r>
            <a:r>
              <a:rPr lang="fr-FR" sz="1000" dirty="0" err="1">
                <a:solidFill>
                  <a:srgbClr val="002060"/>
                </a:solidFill>
              </a:rPr>
              <a:t>was</a:t>
            </a:r>
            <a:r>
              <a:rPr lang="fr-FR" sz="1000" dirty="0">
                <a:solidFill>
                  <a:srgbClr val="002060"/>
                </a:solidFill>
              </a:rPr>
              <a:t> </a:t>
            </a:r>
            <a:r>
              <a:rPr lang="fr-FR" sz="1000" dirty="0" err="1">
                <a:solidFill>
                  <a:srgbClr val="002060"/>
                </a:solidFill>
              </a:rPr>
              <a:t>supported</a:t>
            </a:r>
            <a:r>
              <a:rPr lang="fr-FR" sz="1000" dirty="0">
                <a:solidFill>
                  <a:srgbClr val="002060"/>
                </a:solidFill>
              </a:rPr>
              <a:t> by </a:t>
            </a:r>
            <a:r>
              <a:rPr lang="fr-FR" sz="1000" dirty="0" err="1">
                <a:solidFill>
                  <a:srgbClr val="002060"/>
                </a:solidFill>
              </a:rPr>
              <a:t>IdEx</a:t>
            </a:r>
            <a:r>
              <a:rPr lang="fr-FR" sz="1000" dirty="0">
                <a:solidFill>
                  <a:srgbClr val="002060"/>
                </a:solidFill>
              </a:rPr>
              <a:t> </a:t>
            </a:r>
            <a:r>
              <a:rPr lang="fr-FR" sz="1000" dirty="0" err="1">
                <a:solidFill>
                  <a:srgbClr val="002060"/>
                </a:solidFill>
              </a:rPr>
              <a:t>Unistra</a:t>
            </a:r>
            <a:r>
              <a:rPr lang="fr-FR" sz="1000" dirty="0">
                <a:solidFill>
                  <a:srgbClr val="002060"/>
                </a:solidFill>
              </a:rPr>
              <a:t> (ANR 10 IDEX 0002), and by SFRI STRAT’US </a:t>
            </a:r>
            <a:r>
              <a:rPr lang="fr-FR" sz="1000" dirty="0" err="1">
                <a:solidFill>
                  <a:srgbClr val="002060"/>
                </a:solidFill>
              </a:rPr>
              <a:t>project</a:t>
            </a:r>
            <a:r>
              <a:rPr lang="fr-FR" sz="1000" dirty="0">
                <a:solidFill>
                  <a:srgbClr val="002060"/>
                </a:solidFill>
              </a:rPr>
              <a:t> (ANR 20 SFRI 0012) and EUR QMAT ANR‐17‐EURE‐0024.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0362034D-B099-4BB0-9F99-7CD79C76FC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22255" y="106170"/>
            <a:ext cx="1009393" cy="961327"/>
          </a:xfrm>
          <a:prstGeom prst="rect">
            <a:avLst/>
          </a:prstGeom>
        </p:spPr>
      </p:pic>
      <p:pic>
        <p:nvPicPr>
          <p:cNvPr id="30" name="Picture 4" descr="France 2030 — Wikipédia">
            <a:extLst>
              <a:ext uri="{FF2B5EF4-FFF2-40B4-BE49-F238E27FC236}">
                <a16:creationId xmlns:a16="http://schemas.microsoft.com/office/drawing/2014/main" id="{2891B089-CA7A-4E9C-89D0-8A04E6A7979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6620502" y="79425"/>
            <a:ext cx="961327" cy="9613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26" name="Picture 2" descr="Institut pluridisciplinaire Hubert Curien – IPHC">
            <a:extLst>
              <a:ext uri="{FF2B5EF4-FFF2-40B4-BE49-F238E27FC236}">
                <a16:creationId xmlns:a16="http://schemas.microsoft.com/office/drawing/2014/main" id="{768B3A1F-35F4-486F-A0FB-BC9166552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184" y="176601"/>
            <a:ext cx="991371" cy="68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237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6" y="162000"/>
            <a:ext cx="12192000" cy="504000"/>
          </a:xfrm>
        </p:spPr>
        <p:txBody>
          <a:bodyPr/>
          <a:lstStyle/>
          <a:p>
            <a:r>
              <a:rPr lang="fr-FR" dirty="0"/>
              <a:t>Preliminary </a:t>
            </a:r>
            <a:r>
              <a:rPr lang="fr-FR" dirty="0" err="1"/>
              <a:t>Measurement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5C758D1-93E3-16B6-C6D4-A957C3AE8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07BC11-6416-4956-A483-CF96A0D9AB9E}" type="slidenum">
              <a:rPr lang="fr-FR" smtClean="0"/>
              <a:t>10</a:t>
            </a:fld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B36D142-81DB-4F7F-BC5C-F5BAEF13373A}" type="datetime1">
              <a:rPr lang="fr-FR" smtClean="0"/>
              <a:t>12/06/2026</a:t>
            </a:fld>
            <a:endParaRPr lang="fr-FR" dirty="0"/>
          </a:p>
        </p:txBody>
      </p:sp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467515E9-F05A-4B74-ADFC-CE91A53F9B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8" y="1329325"/>
            <a:ext cx="6170212" cy="3899605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F1A5D2C-7EA5-47D6-ACAA-47A1FBDA4E2C}"/>
              </a:ext>
            </a:extLst>
          </p:cNvPr>
          <p:cNvSpPr/>
          <p:nvPr/>
        </p:nvSpPr>
        <p:spPr>
          <a:xfrm>
            <a:off x="0" y="705275"/>
            <a:ext cx="6284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0" dirty="0">
                <a:solidFill>
                  <a:schemeClr val="tx1"/>
                </a:solidFill>
              </a:rPr>
              <a:t>First </a:t>
            </a:r>
            <a:r>
              <a:rPr lang="fr-FR" sz="1600" b="0" dirty="0" err="1">
                <a:solidFill>
                  <a:schemeClr val="tx1"/>
                </a:solidFill>
              </a:rPr>
              <a:t>ToT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measurements</a:t>
            </a:r>
            <a:r>
              <a:rPr lang="fr-FR" sz="1600" b="0" dirty="0">
                <a:solidFill>
                  <a:schemeClr val="tx1"/>
                </a:solidFill>
              </a:rPr>
              <a:t> are consistent </a:t>
            </a:r>
            <a:r>
              <a:rPr lang="fr-FR" sz="1600" b="0" dirty="0" err="1">
                <a:solidFill>
                  <a:schemeClr val="tx1"/>
                </a:solidFill>
              </a:rPr>
              <a:t>with</a:t>
            </a:r>
            <a:r>
              <a:rPr lang="fr-FR" sz="1600" b="0" dirty="0">
                <a:solidFill>
                  <a:schemeClr val="tx1"/>
                </a:solidFill>
              </a:rPr>
              <a:t> simulations and </a:t>
            </a:r>
            <a:r>
              <a:rPr lang="fr-FR" sz="1600" b="0" dirty="0" err="1">
                <a:solidFill>
                  <a:schemeClr val="tx1"/>
                </a:solidFill>
              </a:rPr>
              <a:t>confirm</a:t>
            </a:r>
            <a:r>
              <a:rPr lang="fr-FR" sz="1600" b="0" dirty="0">
                <a:solidFill>
                  <a:schemeClr val="tx1"/>
                </a:solidFill>
              </a:rPr>
              <a:t> the </a:t>
            </a:r>
            <a:r>
              <a:rPr lang="fr-FR" sz="1600" b="0" dirty="0" err="1">
                <a:solidFill>
                  <a:schemeClr val="tx1"/>
                </a:solidFill>
              </a:rPr>
              <a:t>functionality</a:t>
            </a:r>
            <a:r>
              <a:rPr lang="fr-FR" sz="1600" b="0" dirty="0">
                <a:solidFill>
                  <a:schemeClr val="tx1"/>
                </a:solidFill>
              </a:rPr>
              <a:t> of the </a:t>
            </a:r>
            <a:r>
              <a:rPr lang="fr-FR" sz="1600" b="0" dirty="0" err="1">
                <a:solidFill>
                  <a:schemeClr val="tx1"/>
                </a:solidFill>
              </a:rPr>
              <a:t>ToT</a:t>
            </a:r>
            <a:r>
              <a:rPr lang="fr-FR" sz="1600" b="0" dirty="0">
                <a:solidFill>
                  <a:schemeClr val="tx1"/>
                </a:solidFill>
              </a:rPr>
              <a:t> mode.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6B020F4-2629-49D2-AEC3-092B15CED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6661" y="705275"/>
            <a:ext cx="4726312" cy="291212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0DA7860-94BD-495E-81F6-BF86DC2D14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9329" y="3656680"/>
            <a:ext cx="4705206" cy="291212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F65C7A5-A561-4063-BFCA-115F62E9EEB8}"/>
              </a:ext>
            </a:extLst>
          </p:cNvPr>
          <p:cNvSpPr/>
          <p:nvPr/>
        </p:nvSpPr>
        <p:spPr>
          <a:xfrm>
            <a:off x="151619" y="5228930"/>
            <a:ext cx="677129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0" dirty="0" err="1">
                <a:solidFill>
                  <a:schemeClr val="tx1"/>
                </a:solidFill>
              </a:rPr>
              <a:t>Simultaneous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pulsing</a:t>
            </a:r>
            <a:r>
              <a:rPr lang="fr-FR" sz="1600" b="0" dirty="0">
                <a:solidFill>
                  <a:schemeClr val="tx1"/>
                </a:solidFill>
              </a:rPr>
              <a:t> of 8 pixels </a:t>
            </a:r>
            <a:r>
              <a:rPr lang="fr-FR" sz="1600" b="0" dirty="0">
                <a:solidFill>
                  <a:schemeClr val="tx1"/>
                </a:solidFill>
                <a:sym typeface="Wingdings" panose="05000000000000000000" pitchFamily="2" charset="2"/>
              </a:rPr>
              <a:t> </a:t>
            </a:r>
            <a:r>
              <a:rPr lang="fr-FR" sz="1600" b="0" dirty="0">
                <a:solidFill>
                  <a:schemeClr val="tx1"/>
                </a:solidFill>
              </a:rPr>
              <a:t>SPARC FIFO saturation (FIFO </a:t>
            </a:r>
            <a:r>
              <a:rPr lang="fr-FR" sz="1600" b="0" dirty="0" err="1">
                <a:solidFill>
                  <a:schemeClr val="tx1"/>
                </a:solidFill>
              </a:rPr>
              <a:t>depth</a:t>
            </a:r>
            <a:r>
              <a:rPr lang="fr-FR" sz="1600" b="0" dirty="0">
                <a:solidFill>
                  <a:schemeClr val="tx1"/>
                </a:solidFill>
              </a:rPr>
              <a:t> = 32) and data </a:t>
            </a:r>
            <a:r>
              <a:rPr lang="fr-FR" sz="1600" b="0" dirty="0" err="1">
                <a:solidFill>
                  <a:schemeClr val="tx1"/>
                </a:solidFill>
              </a:rPr>
              <a:t>losses</a:t>
            </a:r>
            <a:r>
              <a:rPr lang="fr-FR" sz="1600" b="0" dirty="0">
                <a:solidFill>
                  <a:schemeClr val="tx1"/>
                </a:solidFill>
              </a:rPr>
              <a:t>.</a:t>
            </a:r>
          </a:p>
          <a:p>
            <a:endParaRPr lang="fr-FR" sz="1600" b="0" dirty="0">
              <a:solidFill>
                <a:schemeClr val="tx1"/>
              </a:solidFill>
            </a:endParaRPr>
          </a:p>
          <a:p>
            <a:r>
              <a:rPr lang="fr-FR" sz="1600" b="0">
                <a:solidFill>
                  <a:schemeClr val="tx1"/>
                </a:solidFill>
              </a:rPr>
              <a:t>An </a:t>
            </a:r>
            <a:r>
              <a:rPr lang="fr-FR" sz="1600" b="0" dirty="0">
                <a:solidFill>
                  <a:schemeClr val="tx1"/>
                </a:solidFill>
              </a:rPr>
              <a:t>upgrade of the acquisition software </a:t>
            </a:r>
            <a:r>
              <a:rPr lang="fr-FR" sz="1600" b="0" dirty="0" err="1">
                <a:solidFill>
                  <a:schemeClr val="tx1"/>
                </a:solidFill>
              </a:rPr>
              <a:t>is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ongoing</a:t>
            </a:r>
            <a:r>
              <a:rPr lang="fr-FR" sz="1600" b="0" dirty="0">
                <a:solidFill>
                  <a:schemeClr val="tx1"/>
                </a:solidFill>
              </a:rPr>
              <a:t> to </a:t>
            </a:r>
            <a:r>
              <a:rPr lang="fr-FR" sz="1600" b="0" dirty="0" err="1">
                <a:solidFill>
                  <a:schemeClr val="tx1"/>
                </a:solidFill>
              </a:rPr>
              <a:t>perform</a:t>
            </a:r>
            <a:r>
              <a:rPr lang="fr-FR" sz="1600" b="0" dirty="0">
                <a:solidFill>
                  <a:schemeClr val="tx1"/>
                </a:solidFill>
              </a:rPr>
              <a:t> the scan</a:t>
            </a:r>
          </a:p>
          <a:p>
            <a:r>
              <a:rPr lang="fr-FR" sz="1600" b="0" dirty="0" err="1">
                <a:solidFill>
                  <a:schemeClr val="tx1"/>
                </a:solidFill>
              </a:rPr>
              <a:t>using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smaller</a:t>
            </a:r>
            <a:r>
              <a:rPr lang="fr-FR" sz="1600" b="0" dirty="0">
                <a:solidFill>
                  <a:schemeClr val="tx1"/>
                </a:solidFill>
              </a:rPr>
              <a:t> groups of pixels (</a:t>
            </a:r>
            <a:r>
              <a:rPr lang="fr-FR" sz="1600" b="0" dirty="0" err="1">
                <a:solidFill>
                  <a:schemeClr val="tx1"/>
                </a:solidFill>
              </a:rPr>
              <a:t>less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than</a:t>
            </a:r>
            <a:r>
              <a:rPr lang="fr-FR" sz="1600" b="0" dirty="0">
                <a:solidFill>
                  <a:schemeClr val="tx1"/>
                </a:solidFill>
              </a:rPr>
              <a:t> 8), </a:t>
            </a:r>
            <a:r>
              <a:rPr lang="fr-FR" sz="1600" b="0" dirty="0" err="1">
                <a:solidFill>
                  <a:schemeClr val="tx1"/>
                </a:solidFill>
              </a:rPr>
              <a:t>avoiding</a:t>
            </a:r>
            <a:r>
              <a:rPr lang="fr-FR" sz="1600" b="0" dirty="0">
                <a:solidFill>
                  <a:schemeClr val="tx1"/>
                </a:solidFill>
              </a:rPr>
              <a:t> FIFO saturation.</a:t>
            </a:r>
          </a:p>
        </p:txBody>
      </p:sp>
    </p:spTree>
    <p:extLst>
      <p:ext uri="{BB962C8B-B14F-4D97-AF65-F5344CB8AC3E}">
        <p14:creationId xmlns:p14="http://schemas.microsoft.com/office/powerpoint/2010/main" val="3885054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mputer generated image of a circuit board&#10;&#10;AI-generated content may be incorrect.">
            <a:extLst>
              <a:ext uri="{FF2B5EF4-FFF2-40B4-BE49-F238E27FC236}">
                <a16:creationId xmlns:a16="http://schemas.microsoft.com/office/drawing/2014/main" id="{9936F543-8E76-C043-C5D5-DE30509A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0402"/>
            <a:ext cx="12192000" cy="3223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D0A32B-35E7-65C4-8EBB-CC07FD840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33389"/>
            <a:ext cx="12192000" cy="5867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ED589451-F280-8FBC-D3E9-CEFFE7514379}"/>
              </a:ext>
            </a:extLst>
          </p:cNvPr>
          <p:cNvSpPr txBox="1">
            <a:spLocks/>
          </p:cNvSpPr>
          <p:nvPr/>
        </p:nvSpPr>
        <p:spPr>
          <a:xfrm>
            <a:off x="874800" y="2278350"/>
            <a:ext cx="10440000" cy="32400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endParaRPr lang="en-US" sz="3600" dirty="0">
              <a:effectLst>
                <a:glow rad="127000">
                  <a:srgbClr val="44546A">
                    <a:lumMod val="60000"/>
                    <a:lumOff val="40000"/>
                    <a:alpha val="40000"/>
                  </a:srgbClr>
                </a:glow>
              </a:effectLst>
              <a:cs typeface="Arial"/>
            </a:endParaRPr>
          </a:p>
          <a:p>
            <a:r>
              <a:rPr lang="en-US" sz="3600" dirty="0">
                <a:effectLst>
                  <a:glow rad="127000">
                    <a:srgbClr val="44546A">
                      <a:lumMod val="60000"/>
                      <a:lumOff val="40000"/>
                      <a:alpha val="40000"/>
                    </a:srgbClr>
                  </a:glow>
                </a:effectLst>
                <a:cs typeface="Arial"/>
              </a:rPr>
              <a:t>Thank you for your attention</a:t>
            </a:r>
            <a:endParaRPr lang="en-US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636658A-B5B0-88A4-2F76-C375C7E5B5AF}"/>
              </a:ext>
            </a:extLst>
          </p:cNvPr>
          <p:cNvSpPr>
            <a:spLocks noGrp="1"/>
          </p:cNvSpPr>
          <p:nvPr/>
        </p:nvSpPr>
        <p:spPr bwMode="auto">
          <a:xfrm>
            <a:off x="874800" y="5184000"/>
            <a:ext cx="10440000" cy="10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None/>
              <a:defRPr sz="2800" kern="120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defRPr>
            </a:lvl1pPr>
            <a:lvl2pPr marL="720725" indent="-3603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q"/>
              <a:defRPr sz="2000" kern="120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defRPr>
            </a:lvl2pPr>
            <a:lvl3pPr marL="1081088" indent="-3619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Wingdings" panose="05000000000000000000" pitchFamily="2" charset="2"/>
              <a:buChar char="n"/>
              <a:defRPr sz="1800" kern="120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defRPr>
            </a:lvl3pPr>
            <a:lvl4pPr marL="1431925" indent="-3524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¨"/>
              <a:defRPr sz="1800" kern="120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defRPr>
            </a:lvl4pPr>
            <a:lvl5pPr marL="1790700" indent="-35877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Calibri" panose="020F0502020204030204" pitchFamily="34" charset="0"/>
                <a:ea typeface="Calibri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100" dirty="0"/>
          </a:p>
          <a:p>
            <a:r>
              <a:rPr lang="fr-FR" sz="2000" dirty="0">
                <a:latin typeface="Calibri"/>
                <a:ea typeface="Calibri"/>
                <a:cs typeface="Calibri"/>
              </a:rPr>
              <a:t>Camille Fournier</a:t>
            </a:r>
            <a:r>
              <a:rPr lang="fr-FR" sz="2000" b="0" dirty="0">
                <a:latin typeface="Calibri"/>
                <a:ea typeface="Calibri"/>
                <a:cs typeface="Calibri"/>
              </a:rPr>
              <a:t> </a:t>
            </a:r>
            <a:r>
              <a:rPr lang="fr-FR" sz="2000" b="0" i="1" dirty="0">
                <a:latin typeface="Calibri"/>
                <a:ea typeface="Calibri"/>
                <a:cs typeface="Calibri"/>
              </a:rPr>
              <a:t>on the </a:t>
            </a:r>
            <a:r>
              <a:rPr lang="fr-FR" sz="2000" b="0" i="1" dirty="0" err="1">
                <a:latin typeface="Calibri"/>
                <a:ea typeface="Calibri"/>
                <a:cs typeface="Calibri"/>
              </a:rPr>
              <a:t>behalf</a:t>
            </a:r>
            <a:r>
              <a:rPr lang="fr-FR" sz="2000" b="0" i="1" dirty="0">
                <a:latin typeface="Calibri"/>
                <a:ea typeface="Calibri"/>
                <a:cs typeface="Calibri"/>
              </a:rPr>
              <a:t> of SPARC </a:t>
            </a:r>
            <a:r>
              <a:rPr lang="fr-FR" sz="2000" b="0" i="1" dirty="0" err="1">
                <a:latin typeface="Calibri"/>
                <a:ea typeface="Calibri"/>
                <a:cs typeface="Calibri"/>
              </a:rPr>
              <a:t>core</a:t>
            </a:r>
            <a:r>
              <a:rPr lang="fr-FR" sz="2000" b="0" i="1" dirty="0">
                <a:latin typeface="Calibri"/>
                <a:ea typeface="Calibri"/>
                <a:cs typeface="Calibri"/>
              </a:rPr>
              <a:t> team</a:t>
            </a:r>
            <a:endParaRPr lang="fr-FR" sz="1200" b="0" i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85FEAA-577A-49A9-BCAD-A66EEC573B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91" y="5446190"/>
            <a:ext cx="738411" cy="7550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BEA86CA-7AC0-4150-80C0-D16473D61C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155" y="160190"/>
            <a:ext cx="1190862" cy="78219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34F63C3-6752-4888-8D6B-7021BDAFF0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708" y="107336"/>
            <a:ext cx="945539" cy="94941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7BB5E6F-05F0-41EC-89A5-766C737987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568" y="199462"/>
            <a:ext cx="1380512" cy="7579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2A18013-8728-467D-8289-69CAE5712A9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199" y="110888"/>
            <a:ext cx="846804" cy="83149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0EC7DB8-1858-4FA0-A48D-B211C1E9EB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51" y="191261"/>
            <a:ext cx="2116505" cy="586262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6D57F7E-1102-4A35-BB29-E3C8A13C39FD}"/>
              </a:ext>
            </a:extLst>
          </p:cNvPr>
          <p:cNvSpPr/>
          <p:nvPr/>
        </p:nvSpPr>
        <p:spPr>
          <a:xfrm>
            <a:off x="3169615" y="5756368"/>
            <a:ext cx="5850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Phd</a:t>
            </a:r>
            <a:r>
              <a:rPr lang="fr-FR" sz="14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student</a:t>
            </a:r>
            <a:r>
              <a:rPr lang="fr-FR" sz="14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, Institut Pluridisciplinaire Hubert Curien (IPHC) </a:t>
            </a:r>
          </a:p>
          <a:p>
            <a:pPr algn="ctr"/>
            <a:r>
              <a:rPr lang="fr-FR" sz="14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Subatomic</a:t>
            </a:r>
            <a:r>
              <a:rPr lang="fr-FR" sz="14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Research</a:t>
            </a:r>
            <a:r>
              <a:rPr lang="fr-FR" sz="14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14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Department</a:t>
            </a:r>
            <a:r>
              <a:rPr lang="fr-FR" sz="14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, C4PI team</a:t>
            </a:r>
            <a:endParaRPr lang="fr-FR" sz="1400" dirty="0">
              <a:solidFill>
                <a:srgbClr val="00206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046D8B2-690E-4E3E-ACBA-F9182231429C}"/>
              </a:ext>
            </a:extLst>
          </p:cNvPr>
          <p:cNvSpPr/>
          <p:nvPr/>
        </p:nvSpPr>
        <p:spPr>
          <a:xfrm>
            <a:off x="1444752" y="6597730"/>
            <a:ext cx="99822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000" dirty="0">
                <a:solidFill>
                  <a:srgbClr val="002060"/>
                </a:solidFill>
              </a:rPr>
              <a:t>This </a:t>
            </a:r>
            <a:r>
              <a:rPr lang="fr-FR" sz="1000" dirty="0" err="1">
                <a:solidFill>
                  <a:srgbClr val="002060"/>
                </a:solidFill>
              </a:rPr>
              <a:t>work</a:t>
            </a:r>
            <a:r>
              <a:rPr lang="fr-FR" sz="1000" dirty="0">
                <a:solidFill>
                  <a:srgbClr val="002060"/>
                </a:solidFill>
              </a:rPr>
              <a:t> </a:t>
            </a:r>
            <a:r>
              <a:rPr lang="fr-FR" sz="1000" dirty="0" err="1">
                <a:solidFill>
                  <a:srgbClr val="002060"/>
                </a:solidFill>
              </a:rPr>
              <a:t>was</a:t>
            </a:r>
            <a:r>
              <a:rPr lang="fr-FR" sz="1000" dirty="0">
                <a:solidFill>
                  <a:srgbClr val="002060"/>
                </a:solidFill>
              </a:rPr>
              <a:t> </a:t>
            </a:r>
            <a:r>
              <a:rPr lang="fr-FR" sz="1000" dirty="0" err="1">
                <a:solidFill>
                  <a:srgbClr val="002060"/>
                </a:solidFill>
              </a:rPr>
              <a:t>supported</a:t>
            </a:r>
            <a:r>
              <a:rPr lang="fr-FR" sz="1000" dirty="0">
                <a:solidFill>
                  <a:srgbClr val="002060"/>
                </a:solidFill>
              </a:rPr>
              <a:t> by </a:t>
            </a:r>
            <a:r>
              <a:rPr lang="fr-FR" sz="1000" dirty="0" err="1">
                <a:solidFill>
                  <a:srgbClr val="002060"/>
                </a:solidFill>
              </a:rPr>
              <a:t>IdEx</a:t>
            </a:r>
            <a:r>
              <a:rPr lang="fr-FR" sz="1000" dirty="0">
                <a:solidFill>
                  <a:srgbClr val="002060"/>
                </a:solidFill>
              </a:rPr>
              <a:t> </a:t>
            </a:r>
            <a:r>
              <a:rPr lang="fr-FR" sz="1000" dirty="0" err="1">
                <a:solidFill>
                  <a:srgbClr val="002060"/>
                </a:solidFill>
              </a:rPr>
              <a:t>Unistra</a:t>
            </a:r>
            <a:r>
              <a:rPr lang="fr-FR" sz="1000" dirty="0">
                <a:solidFill>
                  <a:srgbClr val="002060"/>
                </a:solidFill>
              </a:rPr>
              <a:t> (ANR 10 IDEX 0002), and by SFRI STRAT’US </a:t>
            </a:r>
            <a:r>
              <a:rPr lang="fr-FR" sz="1000" dirty="0" err="1">
                <a:solidFill>
                  <a:srgbClr val="002060"/>
                </a:solidFill>
              </a:rPr>
              <a:t>project</a:t>
            </a:r>
            <a:r>
              <a:rPr lang="fr-FR" sz="1000" dirty="0">
                <a:solidFill>
                  <a:srgbClr val="002060"/>
                </a:solidFill>
              </a:rPr>
              <a:t> (ANR 20 SFRI 0012) and EUR QMAT ANR‐17‐EURE‐0024.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0362034D-B099-4BB0-9F99-7CD79C76FC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22255" y="106170"/>
            <a:ext cx="1009393" cy="961327"/>
          </a:xfrm>
          <a:prstGeom prst="rect">
            <a:avLst/>
          </a:prstGeom>
        </p:spPr>
      </p:pic>
      <p:pic>
        <p:nvPicPr>
          <p:cNvPr id="30" name="Picture 4" descr="France 2030 — Wikipédia">
            <a:extLst>
              <a:ext uri="{FF2B5EF4-FFF2-40B4-BE49-F238E27FC236}">
                <a16:creationId xmlns:a16="http://schemas.microsoft.com/office/drawing/2014/main" id="{2891B089-CA7A-4E9C-89D0-8A04E6A7979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6620502" y="79425"/>
            <a:ext cx="961327" cy="9613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26" name="Picture 2" descr="Institut pluridisciplinaire Hubert Curien – IPHC">
            <a:extLst>
              <a:ext uri="{FF2B5EF4-FFF2-40B4-BE49-F238E27FC236}">
                <a16:creationId xmlns:a16="http://schemas.microsoft.com/office/drawing/2014/main" id="{768B3A1F-35F4-486F-A0FB-BC9166552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184" y="176601"/>
            <a:ext cx="991371" cy="68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575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38">
            <a:extLst>
              <a:ext uri="{FF2B5EF4-FFF2-40B4-BE49-F238E27FC236}">
                <a16:creationId xmlns:a16="http://schemas.microsoft.com/office/drawing/2014/main" id="{937A250A-A4FE-4767-89AF-337252D74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18" t="3131" b="1"/>
          <a:stretch/>
        </p:blipFill>
        <p:spPr>
          <a:xfrm>
            <a:off x="-20496" y="3741211"/>
            <a:ext cx="6546725" cy="279388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6" y="162000"/>
            <a:ext cx="12192000" cy="504000"/>
          </a:xfrm>
        </p:spPr>
        <p:txBody>
          <a:bodyPr/>
          <a:lstStyle/>
          <a:p>
            <a:r>
              <a:rPr lang="en-US" dirty="0"/>
              <a:t>Context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5C758D1-93E3-16B6-C6D4-A957C3AE8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07BC11-6416-4956-A483-CF96A0D9AB9E}" type="slidenum">
              <a:rPr lang="fr-FR" smtClean="0"/>
              <a:t>2</a:t>
            </a:fld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B36D142-81DB-4F7F-BC5C-F5BAEF13373A}" type="datetime1">
              <a:rPr lang="fr-FR" smtClean="0"/>
              <a:t>12/06/2026</a:t>
            </a:fld>
            <a:endParaRPr lang="fr-FR" dirty="0"/>
          </a:p>
        </p:txBody>
      </p:sp>
      <p:sp>
        <p:nvSpPr>
          <p:cNvPr id="2" name="AutoShape 2" descr="https://iphcmail.in2p3.fr/service/home/~/?auth=co&amp;loc=fr&amp;id=1551&amp;part=4">
            <a:extLst>
              <a:ext uri="{FF2B5EF4-FFF2-40B4-BE49-F238E27FC236}">
                <a16:creationId xmlns:a16="http://schemas.microsoft.com/office/drawing/2014/main" id="{31E2CA6E-1228-4DBF-80BB-408AD4209B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07992" y="2237968"/>
            <a:ext cx="6156833" cy="462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1" name="Image 29">
            <a:extLst>
              <a:ext uri="{FF2B5EF4-FFF2-40B4-BE49-F238E27FC236}">
                <a16:creationId xmlns:a16="http://schemas.microsoft.com/office/drawing/2014/main" id="{A50B6E67-7109-492D-9447-D84731DA9B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315" r="28457" b="19129"/>
          <a:stretch>
            <a:fillRect/>
          </a:stretch>
        </p:blipFill>
        <p:spPr>
          <a:xfrm>
            <a:off x="109141" y="717109"/>
            <a:ext cx="5774820" cy="304171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2" descr="ECFA-Study / ECFA HiggsTopEW Factories · GitLab">
            <a:extLst>
              <a:ext uri="{FF2B5EF4-FFF2-40B4-BE49-F238E27FC236}">
                <a16:creationId xmlns:a16="http://schemas.microsoft.com/office/drawing/2014/main" id="{4A8644C3-BFA1-4E5B-871F-B99F741039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97461" y="3983660"/>
            <a:ext cx="1390729" cy="7918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Image 16" descr="Une image contenant texte, capture d’écran, diagramme, ligne&#10;&#10;Le contenu généré par l’IA peut être incorrect.">
            <a:extLst>
              <a:ext uri="{FF2B5EF4-FFF2-40B4-BE49-F238E27FC236}">
                <a16:creationId xmlns:a16="http://schemas.microsoft.com/office/drawing/2014/main" id="{6B8953B8-688C-49D1-B890-877AAA487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2785" y="3629105"/>
            <a:ext cx="4417801" cy="2509805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6" name="Connecteur : en arc 5">
            <a:extLst>
              <a:ext uri="{FF2B5EF4-FFF2-40B4-BE49-F238E27FC236}">
                <a16:creationId xmlns:a16="http://schemas.microsoft.com/office/drawing/2014/main" id="{3D216FD8-FFD4-446B-BB3E-88AA7C15FE24}"/>
              </a:ext>
            </a:extLst>
          </p:cNvPr>
          <p:cNvCxnSpPr/>
          <p:nvPr/>
        </p:nvCxnSpPr>
        <p:spPr>
          <a:xfrm>
            <a:off x="7359948" y="4036602"/>
            <a:ext cx="1457284" cy="1077218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C9D9F94-5E14-4B27-8C6D-0BF12C411C86}"/>
              </a:ext>
            </a:extLst>
          </p:cNvPr>
          <p:cNvSpPr txBox="1"/>
          <p:nvPr/>
        </p:nvSpPr>
        <p:spPr>
          <a:xfrm>
            <a:off x="7339589" y="4009999"/>
            <a:ext cx="367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tx1"/>
                </a:solidFill>
              </a:rPr>
              <a:t>e-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530FE4-71A8-4C27-A480-9758F42CFF5E}"/>
              </a:ext>
            </a:extLst>
          </p:cNvPr>
          <p:cNvSpPr/>
          <p:nvPr/>
        </p:nvSpPr>
        <p:spPr>
          <a:xfrm>
            <a:off x="9190946" y="2573192"/>
            <a:ext cx="1304009" cy="6260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err="1"/>
              <a:t>Amplificator</a:t>
            </a:r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FC0DA0-70EF-4F91-8E7A-2C3B183D2648}"/>
              </a:ext>
            </a:extLst>
          </p:cNvPr>
          <p:cNvSpPr/>
          <p:nvPr/>
        </p:nvSpPr>
        <p:spPr>
          <a:xfrm>
            <a:off x="9190946" y="1491891"/>
            <a:ext cx="1304009" cy="6260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err="1"/>
              <a:t>Comparator</a:t>
            </a:r>
            <a:endParaRPr lang="fr-FR" sz="1600" dirty="0"/>
          </a:p>
          <a:p>
            <a:pPr algn="ctr"/>
            <a:endParaRPr lang="fr-FR" dirty="0"/>
          </a:p>
        </p:txBody>
      </p:sp>
      <p:cxnSp>
        <p:nvCxnSpPr>
          <p:cNvPr id="16" name="Connecteur : en angle 15">
            <a:extLst>
              <a:ext uri="{FF2B5EF4-FFF2-40B4-BE49-F238E27FC236}">
                <a16:creationId xmlns:a16="http://schemas.microsoft.com/office/drawing/2014/main" id="{08418EB3-035C-4CB1-9696-076A417C548F}"/>
              </a:ext>
            </a:extLst>
          </p:cNvPr>
          <p:cNvCxnSpPr>
            <a:cxnSpLocks/>
            <a:stCxn id="13" idx="0"/>
            <a:endCxn id="18" idx="1"/>
          </p:cNvCxnSpPr>
          <p:nvPr/>
        </p:nvCxnSpPr>
        <p:spPr>
          <a:xfrm rot="5400000" flipH="1" flipV="1">
            <a:off x="10439778" y="459864"/>
            <a:ext cx="435201" cy="1628855"/>
          </a:xfrm>
          <a:prstGeom prst="bentConnector2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EE68AA22-018D-48F5-94EA-98EF2E752882}"/>
              </a:ext>
            </a:extLst>
          </p:cNvPr>
          <p:cNvSpPr txBox="1"/>
          <p:nvPr/>
        </p:nvSpPr>
        <p:spPr>
          <a:xfrm>
            <a:off x="11471806" y="887413"/>
            <a:ext cx="45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tx1"/>
                </a:solidFill>
              </a:rPr>
              <a:t>Hit</a:t>
            </a:r>
          </a:p>
        </p:txBody>
      </p: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75D8FA9F-C7B2-4C8C-8066-E139C24C6706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9842951" y="2112612"/>
            <a:ext cx="0" cy="46058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E5A68F88-16B4-4A33-8466-27641B3A47BE}"/>
              </a:ext>
            </a:extLst>
          </p:cNvPr>
          <p:cNvCxnSpPr>
            <a:cxnSpLocks/>
          </p:cNvCxnSpPr>
          <p:nvPr/>
        </p:nvCxnSpPr>
        <p:spPr>
          <a:xfrm flipV="1">
            <a:off x="9851464" y="3199206"/>
            <a:ext cx="0" cy="71059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0DB9D50E-1404-4427-BFCB-3A1E12C0D85C}"/>
              </a:ext>
            </a:extLst>
          </p:cNvPr>
          <p:cNvSpPr txBox="1"/>
          <p:nvPr/>
        </p:nvSpPr>
        <p:spPr>
          <a:xfrm>
            <a:off x="5941929" y="722498"/>
            <a:ext cx="36075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MAPS : </a:t>
            </a:r>
            <a:r>
              <a:rPr lang="fr-FR" sz="1400" dirty="0" err="1">
                <a:solidFill>
                  <a:schemeClr val="tx1"/>
                </a:solidFill>
              </a:rPr>
              <a:t>Monolithic</a:t>
            </a:r>
            <a:r>
              <a:rPr lang="fr-FR" sz="1400" dirty="0">
                <a:solidFill>
                  <a:schemeClr val="tx1"/>
                </a:solidFill>
              </a:rPr>
              <a:t> Active Pixel </a:t>
            </a:r>
            <a:r>
              <a:rPr lang="fr-FR" sz="1400" dirty="0" err="1">
                <a:solidFill>
                  <a:schemeClr val="tx1"/>
                </a:solidFill>
              </a:rPr>
              <a:t>Sensors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EDDA1B8-6864-4CDA-97A5-932FF348647D}"/>
              </a:ext>
            </a:extLst>
          </p:cNvPr>
          <p:cNvSpPr/>
          <p:nvPr/>
        </p:nvSpPr>
        <p:spPr>
          <a:xfrm>
            <a:off x="5883961" y="1225967"/>
            <a:ext cx="32400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600" b="0" dirty="0" err="1">
                <a:solidFill>
                  <a:schemeClr val="tx1"/>
                </a:solidFill>
              </a:rPr>
              <a:t>Detection</a:t>
            </a:r>
            <a:r>
              <a:rPr lang="fr-FR" sz="1600" b="0" dirty="0">
                <a:solidFill>
                  <a:schemeClr val="tx1"/>
                </a:solidFill>
              </a:rPr>
              <a:t> and </a:t>
            </a:r>
            <a:r>
              <a:rPr lang="fr-FR" sz="1600" b="0" dirty="0" err="1">
                <a:solidFill>
                  <a:schemeClr val="tx1"/>
                </a:solidFill>
              </a:rPr>
              <a:t>readout</a:t>
            </a:r>
            <a:r>
              <a:rPr lang="fr-FR" sz="1600" b="0" dirty="0">
                <a:solidFill>
                  <a:schemeClr val="tx1"/>
                </a:solidFill>
              </a:rPr>
              <a:t> on the </a:t>
            </a:r>
            <a:r>
              <a:rPr lang="fr-FR" sz="1600" b="0" dirty="0" err="1">
                <a:solidFill>
                  <a:schemeClr val="tx1"/>
                </a:solidFill>
              </a:rPr>
              <a:t>same</a:t>
            </a:r>
            <a:r>
              <a:rPr lang="fr-FR" sz="1600" b="0" dirty="0">
                <a:solidFill>
                  <a:schemeClr val="tx1"/>
                </a:solidFill>
              </a:rPr>
              <a:t> chip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600" b="0" dirty="0">
                <a:solidFill>
                  <a:schemeClr val="tx1"/>
                </a:solidFill>
              </a:rPr>
              <a:t>retrieve the exact hit coordinates within the pixel matrix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600" b="0" dirty="0">
                <a:solidFill>
                  <a:schemeClr val="tx1"/>
                </a:solidFill>
              </a:rPr>
              <a:t>Established in the CERN ALICE ITS2 experiment since 2021 (ALPIDE sensors)</a:t>
            </a:r>
            <a:endParaRPr lang="fr-FR" sz="16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7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6" y="162000"/>
            <a:ext cx="12192000" cy="504000"/>
          </a:xfrm>
        </p:spPr>
        <p:txBody>
          <a:bodyPr/>
          <a:lstStyle/>
          <a:p>
            <a:r>
              <a:rPr lang="en-US" dirty="0"/>
              <a:t>Asynchronous readout reminders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5C758D1-93E3-16B6-C6D4-A957C3AE8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07BC11-6416-4956-A483-CF96A0D9AB9E}" type="slidenum">
              <a:rPr lang="fr-FR" smtClean="0"/>
              <a:t>3</a:t>
            </a:fld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B36D142-81DB-4F7F-BC5C-F5BAEF13373A}" type="datetime1">
              <a:rPr lang="fr-FR" smtClean="0"/>
              <a:t>10/06/2026</a:t>
            </a:fld>
            <a:endParaRPr lang="fr-FR" dirty="0"/>
          </a:p>
        </p:txBody>
      </p:sp>
      <p:sp>
        <p:nvSpPr>
          <p:cNvPr id="2" name="AutoShape 2" descr="https://iphcmail.in2p3.fr/service/home/~/?auth=co&amp;loc=fr&amp;id=1551&amp;part=4">
            <a:extLst>
              <a:ext uri="{FF2B5EF4-FFF2-40B4-BE49-F238E27FC236}">
                <a16:creationId xmlns:a16="http://schemas.microsoft.com/office/drawing/2014/main" id="{31E2CA6E-1228-4DBF-80BB-408AD4209B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07992" y="2237968"/>
            <a:ext cx="6156833" cy="462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FC11EB5-7602-4CC5-B84C-0FB8D83D132C}"/>
              </a:ext>
            </a:extLst>
          </p:cNvPr>
          <p:cNvSpPr txBox="1"/>
          <p:nvPr/>
        </p:nvSpPr>
        <p:spPr>
          <a:xfrm>
            <a:off x="0" y="946747"/>
            <a:ext cx="6010275" cy="335476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i="0" u="none" strike="noStrike" dirty="0">
                <a:solidFill>
                  <a:srgbClr val="124288"/>
                </a:solidFill>
                <a:latin typeface="Arial"/>
                <a:ea typeface="Poppins"/>
                <a:cs typeface="Arial"/>
              </a:rPr>
              <a:t>Synchronous</a:t>
            </a:r>
          </a:p>
          <a:p>
            <a:pPr algn="ctr"/>
            <a:b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US" sz="1600" b="0" i="0" u="none" strike="noStrike" dirty="0">
                <a:solidFill>
                  <a:schemeClr val="tx1"/>
                </a:solidFill>
                <a:latin typeface="Arial"/>
                <a:ea typeface="Poppins"/>
                <a:cs typeface="Arial"/>
              </a:rPr>
              <a:t>Data are read at regular intervals, synchronized to a common</a:t>
            </a:r>
          </a:p>
          <a:p>
            <a:pPr algn="ctr"/>
            <a:r>
              <a:rPr lang="en-US" sz="1600" b="0" i="0" u="none" strike="noStrike" dirty="0">
                <a:solidFill>
                  <a:schemeClr val="tx1"/>
                </a:solidFill>
                <a:latin typeface="Arial"/>
                <a:ea typeface="Poppins"/>
                <a:cs typeface="Arial"/>
              </a:rPr>
              <a:t>clock running at a specific frequency</a:t>
            </a:r>
          </a:p>
          <a:p>
            <a:endParaRPr lang="en-US" sz="1600" dirty="0">
              <a:solidFill>
                <a:schemeClr val="tx1"/>
              </a:solidFill>
              <a:latin typeface="Arial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b="0" i="0" u="none" strike="noStrike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pPr algn="ctr"/>
            <a:endParaRPr lang="en-GB" sz="2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9" name="Picture 5" descr="A black and white diagram of data&#10;&#10;AI-generated content may be incorrect.">
            <a:extLst>
              <a:ext uri="{FF2B5EF4-FFF2-40B4-BE49-F238E27FC236}">
                <a16:creationId xmlns:a16="http://schemas.microsoft.com/office/drawing/2014/main" id="{E7CA5E68-D3A2-4816-9D55-12944EA6F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211" y="2332411"/>
            <a:ext cx="3952875" cy="1095375"/>
          </a:xfrm>
          <a:prstGeom prst="rect">
            <a:avLst/>
          </a:prstGeom>
        </p:spPr>
      </p:pic>
      <p:pic>
        <p:nvPicPr>
          <p:cNvPr id="11" name="Picture 7" descr="A hexagon with a hexagon and a word&#10;&#10;AI-generated content may be incorrect.">
            <a:extLst>
              <a:ext uri="{FF2B5EF4-FFF2-40B4-BE49-F238E27FC236}">
                <a16:creationId xmlns:a16="http://schemas.microsoft.com/office/drawing/2014/main" id="{CDA67EC2-06DD-44AC-B62F-B6434223A2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186" y="3782628"/>
            <a:ext cx="3152775" cy="819150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9297BEAC-5F96-472C-8601-2F3A77EE2DEA}"/>
              </a:ext>
            </a:extLst>
          </p:cNvPr>
          <p:cNvSpPr txBox="1"/>
          <p:nvPr/>
        </p:nvSpPr>
        <p:spPr>
          <a:xfrm>
            <a:off x="6095489" y="946747"/>
            <a:ext cx="6010275" cy="26930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 i="0" u="none" strike="noStrike" dirty="0">
                <a:solidFill>
                  <a:srgbClr val="124288"/>
                </a:solidFill>
                <a:latin typeface="Arial"/>
                <a:ea typeface="Poppins"/>
                <a:cs typeface="Arial"/>
              </a:rPr>
              <a:t>Asynchronous</a:t>
            </a:r>
          </a:p>
          <a:p>
            <a:pPr algn="ctr"/>
            <a:b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US" sz="1600" b="0" i="0" u="none" strike="noStrike" dirty="0">
                <a:solidFill>
                  <a:schemeClr val="tx1"/>
                </a:solidFill>
                <a:latin typeface="Arial"/>
                <a:ea typeface="Poppins"/>
                <a:cs typeface="Arial"/>
              </a:rPr>
              <a:t>Data are read immediately when they become available through a handshake protocol</a:t>
            </a:r>
          </a:p>
          <a:p>
            <a:pPr algn="ctr"/>
            <a:endParaRPr lang="en-US" sz="16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pPr algn="ctr"/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pPr algn="ctr"/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pPr algn="ctr"/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pPr algn="ctr"/>
            <a:endParaRPr lang="en-GB" dirty="0">
              <a:solidFill>
                <a:schemeClr val="tx1"/>
              </a:solidFill>
              <a:latin typeface="Aptos" panose="020B0004020202020204"/>
              <a:ea typeface="Poppins"/>
              <a:cs typeface="Arial"/>
            </a:endParaRPr>
          </a:p>
        </p:txBody>
      </p:sp>
      <p:pic>
        <p:nvPicPr>
          <p:cNvPr id="13" name="Picture 11" descr="A close-up of a data&#10;&#10;AI-generated content may be incorrect.">
            <a:extLst>
              <a:ext uri="{FF2B5EF4-FFF2-40B4-BE49-F238E27FC236}">
                <a16:creationId xmlns:a16="http://schemas.microsoft.com/office/drawing/2014/main" id="{C62A52E6-479C-47DC-B3E3-01AD9475F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3763" y="2332411"/>
            <a:ext cx="3857625" cy="1009650"/>
          </a:xfrm>
          <a:prstGeom prst="rect">
            <a:avLst/>
          </a:prstGeom>
        </p:spPr>
      </p:pic>
      <p:pic>
        <p:nvPicPr>
          <p:cNvPr id="14" name="Picture 4" descr="A diagram of a diagram&#10;&#10;AI-generated content may be incorrect.">
            <a:extLst>
              <a:ext uri="{FF2B5EF4-FFF2-40B4-BE49-F238E27FC236}">
                <a16:creationId xmlns:a16="http://schemas.microsoft.com/office/drawing/2014/main" id="{75EC468F-5537-4C7D-B50C-9FFB1D1258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2184" y="3515940"/>
            <a:ext cx="2411836" cy="2361796"/>
          </a:xfrm>
          <a:prstGeom prst="rect">
            <a:avLst/>
          </a:prstGeom>
        </p:spPr>
      </p:pic>
      <p:sp>
        <p:nvSpPr>
          <p:cNvPr id="15" name="TextBox 6">
            <a:extLst>
              <a:ext uri="{FF2B5EF4-FFF2-40B4-BE49-F238E27FC236}">
                <a16:creationId xmlns:a16="http://schemas.microsoft.com/office/drawing/2014/main" id="{8B25CAE8-EDAB-4318-918F-C5EEE4A4E199}"/>
              </a:ext>
            </a:extLst>
          </p:cNvPr>
          <p:cNvSpPr txBox="1"/>
          <p:nvPr/>
        </p:nvSpPr>
        <p:spPr>
          <a:xfrm>
            <a:off x="5984428" y="5881388"/>
            <a:ext cx="249098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GB" sz="800" dirty="0">
                <a:solidFill>
                  <a:schemeClr val="tx1"/>
                </a:solidFill>
                <a:latin typeface="Arial"/>
                <a:cs typeface="Arial"/>
              </a:rPr>
              <a:t>Carlsson, J., Palmkvist, K., &amp; </a:t>
            </a:r>
            <a:r>
              <a:rPr lang="en-GB" sz="800" err="1">
                <a:solidFill>
                  <a:schemeClr val="tx1"/>
                </a:solidFill>
                <a:latin typeface="Arial"/>
                <a:cs typeface="Arial"/>
              </a:rPr>
              <a:t>Wanhammar</a:t>
            </a:r>
            <a:r>
              <a:rPr lang="en-GB" sz="800" dirty="0">
                <a:solidFill>
                  <a:schemeClr val="tx1"/>
                </a:solidFill>
                <a:latin typeface="Arial"/>
                <a:cs typeface="Arial"/>
              </a:rPr>
              <a:t>, L. (2003). An 8-by-8 point 2D DCT processor based on the GALS approach. In IEEE </a:t>
            </a:r>
            <a:r>
              <a:rPr lang="en-GB" sz="800" err="1">
                <a:solidFill>
                  <a:schemeClr val="tx1"/>
                </a:solidFill>
                <a:latin typeface="Arial"/>
                <a:cs typeface="Arial"/>
              </a:rPr>
              <a:t>NorChip</a:t>
            </a:r>
            <a:r>
              <a:rPr lang="en-GB" sz="800" dirty="0">
                <a:solidFill>
                  <a:schemeClr val="tx1"/>
                </a:solidFill>
                <a:latin typeface="Arial"/>
                <a:cs typeface="Arial"/>
              </a:rPr>
              <a:t> Conference</a:t>
            </a:r>
            <a:endParaRPr lang="en-US" sz="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TextBox 18">
            <a:extLst>
              <a:ext uri="{FF2B5EF4-FFF2-40B4-BE49-F238E27FC236}">
                <a16:creationId xmlns:a16="http://schemas.microsoft.com/office/drawing/2014/main" id="{89621B78-47A6-4461-851C-5C2C97F26CFB}"/>
              </a:ext>
            </a:extLst>
          </p:cNvPr>
          <p:cNvSpPr txBox="1"/>
          <p:nvPr/>
        </p:nvSpPr>
        <p:spPr>
          <a:xfrm>
            <a:off x="8645622" y="4480217"/>
            <a:ext cx="3493395" cy="13080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 algn="just">
              <a:buFont typeface="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S issues data and sets Req high</a:t>
            </a:r>
          </a:p>
          <a:p>
            <a:pPr marL="228600" indent="-228600" algn="just">
              <a:buFont typeface="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R absorbs the data and sets ack high</a:t>
            </a:r>
          </a:p>
          <a:p>
            <a:pPr marL="228600" indent="-228600" algn="just">
              <a:buFont typeface="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S respond by taking Req low</a:t>
            </a:r>
          </a:p>
          <a:p>
            <a:pPr marL="228600" indent="-228600" algn="just">
              <a:buFont typeface=""/>
              <a:buAutoNum type="arabicPeriod"/>
            </a:pPr>
            <a:r>
              <a:rPr lang="en-US" sz="1400" dirty="0">
                <a:solidFill>
                  <a:schemeClr val="tx1"/>
                </a:solidFill>
                <a:latin typeface="Arial"/>
                <a:cs typeface="Arial"/>
              </a:rPr>
              <a:t>R put Ack low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8A8661AE-0C96-4CCE-9DAF-8905E8CE1F29}"/>
              </a:ext>
            </a:extLst>
          </p:cNvPr>
          <p:cNvSpPr txBox="1"/>
          <p:nvPr/>
        </p:nvSpPr>
        <p:spPr>
          <a:xfrm>
            <a:off x="9546336" y="3804634"/>
            <a:ext cx="1400707" cy="6617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i="1" dirty="0">
                <a:solidFill>
                  <a:schemeClr val="tx1"/>
                </a:solidFill>
                <a:latin typeface="Arial"/>
                <a:cs typeface="Arial"/>
              </a:rPr>
              <a:t>S = sender</a:t>
            </a:r>
          </a:p>
          <a:p>
            <a:r>
              <a:rPr lang="en-US" sz="1400" i="1" dirty="0">
                <a:solidFill>
                  <a:schemeClr val="tx1"/>
                </a:solidFill>
                <a:latin typeface="Arial"/>
                <a:cs typeface="Arial"/>
              </a:rPr>
              <a:t>R= receiver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TextBox 22">
            <a:extLst>
              <a:ext uri="{FF2B5EF4-FFF2-40B4-BE49-F238E27FC236}">
                <a16:creationId xmlns:a16="http://schemas.microsoft.com/office/drawing/2014/main" id="{9954C469-2764-4162-9106-E80CEC09A5A2}"/>
              </a:ext>
            </a:extLst>
          </p:cNvPr>
          <p:cNvSpPr txBox="1"/>
          <p:nvPr/>
        </p:nvSpPr>
        <p:spPr>
          <a:xfrm>
            <a:off x="139521" y="4910071"/>
            <a:ext cx="5456656" cy="9694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(-) Continuous readout (Wastes bandwidth)</a:t>
            </a:r>
            <a:endParaRPr lang="en-US" dirty="0">
              <a:solidFill>
                <a:schemeClr val="tx1"/>
              </a:solidFill>
              <a:latin typeface="Aptos" panose="020B0004020202020204"/>
              <a:cs typeface="Arial"/>
            </a:endParaRPr>
          </a:p>
          <a:p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(-) Sensitive to synchronization issues</a:t>
            </a:r>
            <a:endParaRPr lang="en-US" dirty="0">
              <a:solidFill>
                <a:schemeClr val="tx1"/>
              </a:solidFill>
              <a:latin typeface="Aptos" panose="020B0004020202020204"/>
              <a:cs typeface="Arial"/>
            </a:endParaRPr>
          </a:p>
          <a:p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(-) Complex clock distribution (increases latency)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TextBox 23">
            <a:extLst>
              <a:ext uri="{FF2B5EF4-FFF2-40B4-BE49-F238E27FC236}">
                <a16:creationId xmlns:a16="http://schemas.microsoft.com/office/drawing/2014/main" id="{E63A22C3-BAEE-47B7-B4B0-D981AF194167}"/>
              </a:ext>
            </a:extLst>
          </p:cNvPr>
          <p:cNvSpPr txBox="1"/>
          <p:nvPr/>
        </p:nvSpPr>
        <p:spPr>
          <a:xfrm>
            <a:off x="9016329" y="5986964"/>
            <a:ext cx="2743200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(+) Data-driven readout</a:t>
            </a:r>
          </a:p>
        </p:txBody>
      </p:sp>
    </p:spTree>
    <p:extLst>
      <p:ext uri="{BB962C8B-B14F-4D97-AF65-F5344CB8AC3E}">
        <p14:creationId xmlns:p14="http://schemas.microsoft.com/office/powerpoint/2010/main" val="4224779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6" y="162000"/>
            <a:ext cx="12192000" cy="504000"/>
          </a:xfrm>
        </p:spPr>
        <p:txBody>
          <a:bodyPr/>
          <a:lstStyle/>
          <a:p>
            <a:r>
              <a:rPr lang="en-US" dirty="0"/>
              <a:t>SPARC – Sensor Pixel Asynchronous Readout CMOS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5C758D1-93E3-16B6-C6D4-A957C3AE8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07BC11-6416-4956-A483-CF96A0D9AB9E}" type="slidenum">
              <a:rPr lang="fr-FR" smtClean="0"/>
              <a:t>4</a:t>
            </a:fld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B36D142-81DB-4F7F-BC5C-F5BAEF13373A}" type="datetime1">
              <a:rPr lang="fr-FR" smtClean="0"/>
              <a:t>12/06/2026</a:t>
            </a:fld>
            <a:endParaRPr lang="fr-FR" dirty="0"/>
          </a:p>
        </p:txBody>
      </p:sp>
      <p:sp>
        <p:nvSpPr>
          <p:cNvPr id="2" name="AutoShape 2" descr="https://iphcmail.in2p3.fr/service/home/~/?auth=co&amp;loc=fr&amp;id=1551&amp;part=4">
            <a:extLst>
              <a:ext uri="{FF2B5EF4-FFF2-40B4-BE49-F238E27FC236}">
                <a16:creationId xmlns:a16="http://schemas.microsoft.com/office/drawing/2014/main" id="{31E2CA6E-1228-4DBF-80BB-408AD4209B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07992" y="2237968"/>
            <a:ext cx="6156833" cy="462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DEF384FD-12DE-48F0-9E0B-D6FFE2387993}"/>
              </a:ext>
            </a:extLst>
          </p:cNvPr>
          <p:cNvSpPr txBox="1"/>
          <p:nvPr/>
        </p:nvSpPr>
        <p:spPr>
          <a:xfrm>
            <a:off x="839562" y="4562019"/>
            <a:ext cx="2836719" cy="6617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i="1" u="none" strike="noStrike" dirty="0">
                <a:solidFill>
                  <a:srgbClr val="124288"/>
                </a:solidFill>
                <a:latin typeface="Arial"/>
                <a:ea typeface="Poppins"/>
                <a:cs typeface="Arial"/>
              </a:rPr>
              <a:t>Layout of SPARC </a:t>
            </a:r>
            <a:r>
              <a:rPr lang="en-US" sz="1400" b="0" i="1" u="none" strike="noStrike" dirty="0">
                <a:solidFill>
                  <a:schemeClr val="tx1"/>
                </a:solidFill>
                <a:latin typeface="Arial"/>
                <a:ea typeface="Poppins"/>
                <a:cs typeface="Arial"/>
              </a:rPr>
              <a:t>1.5x1.5 mm build in a </a:t>
            </a:r>
            <a:r>
              <a:rPr lang="en-US" sz="1400" b="0" i="1" u="none" strike="noStrike" dirty="0" err="1">
                <a:solidFill>
                  <a:schemeClr val="tx1"/>
                </a:solidFill>
                <a:latin typeface="Arial"/>
                <a:ea typeface="Poppins"/>
                <a:cs typeface="Arial"/>
              </a:rPr>
              <a:t>TPSCo</a:t>
            </a:r>
            <a:r>
              <a:rPr lang="en-US" sz="1400" b="0" i="1" u="none" strike="noStrike" dirty="0">
                <a:solidFill>
                  <a:schemeClr val="tx1"/>
                </a:solidFill>
                <a:latin typeface="Arial"/>
                <a:ea typeface="Poppins"/>
                <a:cs typeface="Arial"/>
              </a:rPr>
              <a:t> 65nm</a:t>
            </a:r>
            <a:endParaRPr lang="en-US" sz="1400" i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DDE11FD-DF82-4E71-9B87-19D02962BEB8}"/>
              </a:ext>
            </a:extLst>
          </p:cNvPr>
          <p:cNvGrpSpPr/>
          <p:nvPr/>
        </p:nvGrpSpPr>
        <p:grpSpPr>
          <a:xfrm>
            <a:off x="105969" y="748571"/>
            <a:ext cx="4520653" cy="3813448"/>
            <a:chOff x="2437586" y="649096"/>
            <a:chExt cx="4415536" cy="3449621"/>
          </a:xfrm>
        </p:grpSpPr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B4B7AE45-9326-4E28-9785-172607C152B8}"/>
                </a:ext>
              </a:extLst>
            </p:cNvPr>
            <p:cNvGrpSpPr/>
            <p:nvPr/>
          </p:nvGrpSpPr>
          <p:grpSpPr>
            <a:xfrm>
              <a:off x="2836529" y="914195"/>
              <a:ext cx="3308707" cy="3083285"/>
              <a:chOff x="5809517" y="1970672"/>
              <a:chExt cx="3115539" cy="3143314"/>
            </a:xfrm>
          </p:grpSpPr>
          <p:pic>
            <p:nvPicPr>
              <p:cNvPr id="26" name="Picture 5" descr="A blueprint of a stadium&#10;&#10;AI-generated content may be incorrect.">
                <a:extLst>
                  <a:ext uri="{FF2B5EF4-FFF2-40B4-BE49-F238E27FC236}">
                    <a16:creationId xmlns:a16="http://schemas.microsoft.com/office/drawing/2014/main" id="{C2082E8E-F396-4941-B5C6-0A15AA187E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923213" y="2087451"/>
                <a:ext cx="3001843" cy="3026535"/>
              </a:xfrm>
              <a:prstGeom prst="rect">
                <a:avLst/>
              </a:prstGeom>
            </p:spPr>
          </p:pic>
          <p:cxnSp>
            <p:nvCxnSpPr>
              <p:cNvPr id="27" name="Straight Arrow Connector 7">
                <a:extLst>
                  <a:ext uri="{FF2B5EF4-FFF2-40B4-BE49-F238E27FC236}">
                    <a16:creationId xmlns:a16="http://schemas.microsoft.com/office/drawing/2014/main" id="{7126A7F3-5F77-4794-B267-044DDD778359}"/>
                  </a:ext>
                </a:extLst>
              </p:cNvPr>
              <p:cNvCxnSpPr/>
              <p:nvPr/>
            </p:nvCxnSpPr>
            <p:spPr>
              <a:xfrm>
                <a:off x="5809517" y="2088730"/>
                <a:ext cx="14972" cy="3009569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11">
                <a:extLst>
                  <a:ext uri="{FF2B5EF4-FFF2-40B4-BE49-F238E27FC236}">
                    <a16:creationId xmlns:a16="http://schemas.microsoft.com/office/drawing/2014/main" id="{E0295AE8-E266-4404-8A2C-170789B570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31813" y="1970672"/>
                <a:ext cx="2984731" cy="9866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14">
              <a:extLst>
                <a:ext uri="{FF2B5EF4-FFF2-40B4-BE49-F238E27FC236}">
                  <a16:creationId xmlns:a16="http://schemas.microsoft.com/office/drawing/2014/main" id="{1BD3AC3A-D5BB-45CC-95C8-FB3806278C7E}"/>
                </a:ext>
              </a:extLst>
            </p:cNvPr>
            <p:cNvSpPr txBox="1"/>
            <p:nvPr/>
          </p:nvSpPr>
          <p:spPr>
            <a:xfrm rot="16200000">
              <a:off x="4816845" y="2062440"/>
              <a:ext cx="3364668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just"/>
              <a:r>
                <a:rPr lang="en-US" sz="1000" b="0" i="0" u="none" strike="noStrike" dirty="0" err="1">
                  <a:solidFill>
                    <a:schemeClr val="tx1"/>
                  </a:solidFill>
                  <a:latin typeface="Arial"/>
                  <a:ea typeface="Poppins"/>
                  <a:cs typeface="Arial"/>
                </a:rPr>
                <a:t>Soudier</a:t>
              </a:r>
              <a:r>
                <a:rPr lang="en-US" sz="1000" b="0" i="0" u="none" strike="noStrike" dirty="0">
                  <a:solidFill>
                    <a:schemeClr val="tx1"/>
                  </a:solidFill>
                  <a:latin typeface="Arial"/>
                  <a:ea typeface="Poppins"/>
                  <a:cs typeface="Arial"/>
                </a:rPr>
                <a:t>, J. (2024). Small prototype of an </a:t>
              </a:r>
              <a:r>
                <a:rPr lang="en-US" sz="1000" dirty="0">
                  <a:solidFill>
                    <a:schemeClr val="tx1"/>
                  </a:solidFill>
                  <a:latin typeface="Arial"/>
                  <a:ea typeface="Poppins"/>
                  <a:cs typeface="Arial"/>
                </a:rPr>
                <a:t>asynchronous versatile</a:t>
              </a:r>
              <a:r>
                <a:rPr lang="en-US" sz="1000" b="0" i="0" u="none" strike="noStrike" dirty="0">
                  <a:solidFill>
                    <a:schemeClr val="tx1"/>
                  </a:solidFill>
                  <a:latin typeface="Arial"/>
                  <a:ea typeface="Poppins"/>
                  <a:cs typeface="Arial"/>
                </a:rPr>
                <a:t> readout. Poster, TWEPP 2024</a:t>
              </a:r>
              <a:endParaRPr lang="en-US" sz="1050" b="0" i="0" u="none" strike="noStrike" dirty="0">
                <a:solidFill>
                  <a:schemeClr val="tx1"/>
                </a:solidFill>
                <a:latin typeface="Aptos" panose="020B0004020202020204"/>
                <a:ea typeface="Poppins"/>
                <a:cs typeface="Arial"/>
              </a:endParaRPr>
            </a:p>
            <a:p>
              <a:pPr algn="ctr"/>
              <a:endParaRPr lang="en-GB" sz="2000" dirty="0">
                <a:solidFill>
                  <a:schemeClr val="tx1"/>
                </a:solidFill>
              </a:endParaRPr>
            </a:p>
          </p:txBody>
        </p:sp>
        <p:sp>
          <p:nvSpPr>
            <p:cNvPr id="24" name="TextBox 18">
              <a:extLst>
                <a:ext uri="{FF2B5EF4-FFF2-40B4-BE49-F238E27FC236}">
                  <a16:creationId xmlns:a16="http://schemas.microsoft.com/office/drawing/2014/main" id="{F5B9B29D-F71F-47B6-93CB-A41BF7CF7830}"/>
                </a:ext>
              </a:extLst>
            </p:cNvPr>
            <p:cNvSpPr txBox="1"/>
            <p:nvPr/>
          </p:nvSpPr>
          <p:spPr>
            <a:xfrm>
              <a:off x="4191643" y="649096"/>
              <a:ext cx="1102918" cy="34967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sz="1200" dirty="0">
                  <a:solidFill>
                    <a:schemeClr val="tx1"/>
                  </a:solidFill>
                </a:rPr>
                <a:t>1.5mm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TextBox 19">
              <a:extLst>
                <a:ext uri="{FF2B5EF4-FFF2-40B4-BE49-F238E27FC236}">
                  <a16:creationId xmlns:a16="http://schemas.microsoft.com/office/drawing/2014/main" id="{D69E4C99-A031-4EC8-ACD7-9805681BDFD0}"/>
                </a:ext>
              </a:extLst>
            </p:cNvPr>
            <p:cNvSpPr txBox="1"/>
            <p:nvPr/>
          </p:nvSpPr>
          <p:spPr>
            <a:xfrm rot="5400000">
              <a:off x="2253804" y="2343599"/>
              <a:ext cx="854682" cy="48711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sz="1200" i="0" u="none" strike="noStrike" baseline="0" dirty="0">
                  <a:solidFill>
                    <a:schemeClr val="tx1"/>
                  </a:solidFill>
                  <a:latin typeface="Aptos"/>
                  <a:ea typeface="Aptos"/>
                  <a:cs typeface="Aptos"/>
                </a:rPr>
                <a:t>1.5mm</a:t>
              </a:r>
              <a:endParaRPr lang="en-GB" sz="1200" dirty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CD101E8F-48C8-4E85-ABC3-7E1B974B8E42}"/>
              </a:ext>
            </a:extLst>
          </p:cNvPr>
          <p:cNvSpPr/>
          <p:nvPr/>
        </p:nvSpPr>
        <p:spPr>
          <a:xfrm>
            <a:off x="5300317" y="768922"/>
            <a:ext cx="3295002" cy="14104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b="0" dirty="0">
                <a:latin typeface="Arial" panose="020B0604020202020204" pitchFamily="34" charset="0"/>
                <a:cs typeface="Arial" panose="020B0604020202020204" pitchFamily="34" charset="0"/>
              </a:rPr>
              <a:t>13 double </a:t>
            </a:r>
            <a:r>
              <a:rPr lang="fr-FR" sz="1600" b="0" dirty="0" err="1">
                <a:latin typeface="Arial" panose="020B0604020202020204" pitchFamily="34" charset="0"/>
                <a:cs typeface="Arial" panose="020B0604020202020204" pitchFamily="34" charset="0"/>
              </a:rPr>
              <a:t>columns</a:t>
            </a:r>
            <a:r>
              <a:rPr lang="fr-FR" sz="1600" b="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FR" sz="1600" b="0" dirty="0" err="1">
                <a:latin typeface="Arial" panose="020B0604020202020204" pitchFamily="34" charset="0"/>
                <a:cs typeface="Arial" panose="020B0604020202020204" pitchFamily="34" charset="0"/>
              </a:rPr>
              <a:t>readout</a:t>
            </a:r>
            <a:r>
              <a:rPr lang="fr-FR" sz="1600" b="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b="0" dirty="0">
                <a:latin typeface="Arial" panose="020B0604020202020204" pitchFamily="34" charset="0"/>
                <a:cs typeface="Arial" panose="020B0604020202020204" pitchFamily="34" charset="0"/>
              </a:rPr>
              <a:t>4 for 2-to-1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b="0" dirty="0">
                <a:latin typeface="Arial" panose="020B0604020202020204" pitchFamily="34" charset="0"/>
                <a:cs typeface="Arial" panose="020B0604020202020204" pitchFamily="34" charset="0"/>
              </a:rPr>
              <a:t>4 for 4-to-1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b="0" dirty="0">
                <a:latin typeface="Arial" panose="020B0604020202020204" pitchFamily="34" charset="0"/>
                <a:cs typeface="Arial" panose="020B0604020202020204" pitchFamily="34" charset="0"/>
              </a:rPr>
              <a:t>3 for 16-to-1 + 4-to-1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b="0" dirty="0">
                <a:latin typeface="Arial" panose="020B0604020202020204" pitchFamily="34" charset="0"/>
                <a:cs typeface="Arial" panose="020B0604020202020204" pitchFamily="34" charset="0"/>
              </a:rPr>
              <a:t>3 for 64-to-1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1EAFECDE-B938-4A27-A744-A045CCDD8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78" y="2241837"/>
            <a:ext cx="6561524" cy="4251037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664552AB-2160-4432-B2A5-83FCCD53883F}"/>
              </a:ext>
            </a:extLst>
          </p:cNvPr>
          <p:cNvSpPr/>
          <p:nvPr/>
        </p:nvSpPr>
        <p:spPr>
          <a:xfrm>
            <a:off x="105969" y="5122955"/>
            <a:ext cx="5059155" cy="58705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32x28</a:t>
            </a:r>
            <a:r>
              <a:rPr lang="fr-FR" sz="1600" b="0" dirty="0">
                <a:latin typeface="Arial" panose="020B0604020202020204" pitchFamily="34" charset="0"/>
                <a:cs typeface="Arial" panose="020B0604020202020204" pitchFamily="34" charset="0"/>
              </a:rPr>
              <a:t> pixel matrix </a:t>
            </a:r>
            <a:r>
              <a:rPr lang="fr-FR" sz="1600" b="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fr-FR" sz="1600" b="0" dirty="0">
                <a:latin typeface="Arial" panose="020B0604020202020204" pitchFamily="34" charset="0"/>
                <a:cs typeface="Arial" panose="020B0604020202020204" pitchFamily="34" charset="0"/>
              </a:rPr>
              <a:t> a pixel pitch of </a:t>
            </a: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25x16</a:t>
            </a:r>
            <a:r>
              <a:rPr lang="fr-FR" sz="16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0" dirty="0" err="1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fr-FR" sz="1600" b="0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D69BBBA-5552-46FA-B1E1-678F7E771429}"/>
              </a:ext>
            </a:extLst>
          </p:cNvPr>
          <p:cNvSpPr/>
          <p:nvPr/>
        </p:nvSpPr>
        <p:spPr>
          <a:xfrm>
            <a:off x="8574294" y="1058630"/>
            <a:ext cx="3180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0" dirty="0">
                <a:solidFill>
                  <a:schemeClr val="tx1"/>
                </a:solidFill>
              </a:rPr>
              <a:t>Enable a comparative </a:t>
            </a:r>
            <a:r>
              <a:rPr lang="fr-FR" sz="1600" b="0" dirty="0" err="1">
                <a:solidFill>
                  <a:schemeClr val="tx1"/>
                </a:solidFill>
              </a:rPr>
              <a:t>evaluation</a:t>
            </a:r>
            <a:r>
              <a:rPr lang="fr-FR" sz="1600" b="0" dirty="0">
                <a:solidFill>
                  <a:schemeClr val="tx1"/>
                </a:solidFill>
              </a:rPr>
              <a:t> of arbitration </a:t>
            </a:r>
            <a:r>
              <a:rPr lang="fr-FR" sz="1600" b="0" dirty="0" err="1">
                <a:solidFill>
                  <a:schemeClr val="tx1"/>
                </a:solidFill>
              </a:rPr>
              <a:t>granularity</a:t>
            </a:r>
            <a:r>
              <a:rPr lang="fr-FR" sz="1600" b="0" dirty="0">
                <a:solidFill>
                  <a:schemeClr val="tx1"/>
                </a:solidFill>
              </a:rPr>
              <a:t> and </a:t>
            </a:r>
            <a:r>
              <a:rPr lang="fr-FR" sz="1600" b="0" dirty="0" err="1">
                <a:solidFill>
                  <a:schemeClr val="tx1"/>
                </a:solidFill>
              </a:rPr>
              <a:t>its</a:t>
            </a:r>
            <a:r>
              <a:rPr lang="fr-FR" sz="1600" b="0" dirty="0">
                <a:solidFill>
                  <a:schemeClr val="tx1"/>
                </a:solidFill>
              </a:rPr>
              <a:t> impact on </a:t>
            </a:r>
            <a:r>
              <a:rPr lang="fr-FR" sz="1600" b="0" dirty="0" err="1">
                <a:solidFill>
                  <a:schemeClr val="tx1"/>
                </a:solidFill>
              </a:rPr>
              <a:t>readout</a:t>
            </a:r>
            <a:r>
              <a:rPr lang="fr-FR" sz="1600" b="0" dirty="0">
                <a:solidFill>
                  <a:schemeClr val="tx1"/>
                </a:solidFill>
              </a:rPr>
              <a:t> performance</a:t>
            </a:r>
            <a:r>
              <a:rPr lang="fr-FR" dirty="0"/>
              <a:t>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8CFE779-AC38-44F0-A8E6-01ED399CE571}"/>
              </a:ext>
            </a:extLst>
          </p:cNvPr>
          <p:cNvSpPr/>
          <p:nvPr/>
        </p:nvSpPr>
        <p:spPr>
          <a:xfrm>
            <a:off x="0" y="5677364"/>
            <a:ext cx="5059155" cy="58705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The front-end is directly borrowed from CERN's DPTS</a:t>
            </a:r>
            <a:endParaRPr lang="fr-FR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508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6" y="162000"/>
            <a:ext cx="12192000" cy="504000"/>
          </a:xfrm>
        </p:spPr>
        <p:txBody>
          <a:bodyPr/>
          <a:lstStyle/>
          <a:p>
            <a:r>
              <a:rPr lang="en-US" dirty="0"/>
              <a:t>Working principle of the asynchronous readout 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5C758D1-93E3-16B6-C6D4-A957C3AE8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07BC11-6416-4956-A483-CF96A0D9AB9E}" type="slidenum">
              <a:rPr lang="fr-FR" smtClean="0"/>
              <a:t>5</a:t>
            </a:fld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B36D142-81DB-4F7F-BC5C-F5BAEF13373A}" type="datetime1">
              <a:rPr lang="fr-FR" smtClean="0"/>
              <a:t>12/06/2026</a:t>
            </a:fld>
            <a:endParaRPr lang="fr-FR" dirty="0"/>
          </a:p>
        </p:txBody>
      </p:sp>
      <p:sp>
        <p:nvSpPr>
          <p:cNvPr id="2" name="AutoShape 2" descr="https://iphcmail.in2p3.fr/service/home/~/?auth=co&amp;loc=fr&amp;id=1551&amp;part=4">
            <a:extLst>
              <a:ext uri="{FF2B5EF4-FFF2-40B4-BE49-F238E27FC236}">
                <a16:creationId xmlns:a16="http://schemas.microsoft.com/office/drawing/2014/main" id="{31E2CA6E-1228-4DBF-80BB-408AD4209B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07992" y="2237968"/>
            <a:ext cx="6156833" cy="4620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625909FA-2A8C-41CE-A9E9-F1900132E0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049"/>
          <a:stretch/>
        </p:blipFill>
        <p:spPr>
          <a:xfrm>
            <a:off x="10839" y="708988"/>
            <a:ext cx="5703943" cy="3891201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50ECB148-2AB4-4909-87F5-7916229EE686}"/>
              </a:ext>
            </a:extLst>
          </p:cNvPr>
          <p:cNvSpPr txBox="1"/>
          <p:nvPr/>
        </p:nvSpPr>
        <p:spPr>
          <a:xfrm>
            <a:off x="149864" y="4735472"/>
            <a:ext cx="2621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0" i="1" dirty="0">
                <a:solidFill>
                  <a:schemeClr val="tx1"/>
                </a:solidFill>
              </a:rPr>
              <a:t>Architecture of the APA </a:t>
            </a:r>
            <a:r>
              <a:rPr lang="fr-FR" sz="1200" b="0" i="1" dirty="0" err="1">
                <a:solidFill>
                  <a:schemeClr val="tx1"/>
                </a:solidFill>
              </a:rPr>
              <a:t>tree</a:t>
            </a:r>
            <a:r>
              <a:rPr lang="fr-FR" sz="1200" b="0" i="1" dirty="0">
                <a:solidFill>
                  <a:schemeClr val="tx1"/>
                </a:solidFill>
              </a:rPr>
              <a:t> </a:t>
            </a:r>
            <a:r>
              <a:rPr lang="fr-FR" sz="1200" b="0" i="1" dirty="0" err="1">
                <a:solidFill>
                  <a:schemeClr val="tx1"/>
                </a:solidFill>
              </a:rPr>
              <a:t>inside</a:t>
            </a:r>
            <a:r>
              <a:rPr lang="fr-FR" sz="1200" b="0" i="1" dirty="0">
                <a:solidFill>
                  <a:schemeClr val="tx1"/>
                </a:solidFill>
              </a:rPr>
              <a:t> of </a:t>
            </a:r>
            <a:r>
              <a:rPr lang="fr-FR" sz="1200" b="0" i="1" dirty="0" err="1">
                <a:solidFill>
                  <a:schemeClr val="tx1"/>
                </a:solidFill>
              </a:rPr>
              <a:t>readout</a:t>
            </a:r>
            <a:r>
              <a:rPr lang="fr-FR" sz="1200" b="0" i="1" dirty="0">
                <a:solidFill>
                  <a:schemeClr val="tx1"/>
                </a:solidFill>
              </a:rPr>
              <a:t> </a:t>
            </a:r>
            <a:r>
              <a:rPr lang="fr-FR" sz="1200" b="0" i="1" dirty="0" err="1">
                <a:solidFill>
                  <a:schemeClr val="tx1"/>
                </a:solidFill>
              </a:rPr>
              <a:t>columns</a:t>
            </a:r>
            <a:r>
              <a:rPr lang="fr-FR" sz="1200" b="0" i="1" dirty="0">
                <a:solidFill>
                  <a:schemeClr val="tx1"/>
                </a:solidFill>
              </a:rPr>
              <a:t> in the matrix </a:t>
            </a:r>
          </a:p>
        </p:txBody>
      </p:sp>
      <p:pic>
        <p:nvPicPr>
          <p:cNvPr id="31" name="Graphic 3">
            <a:extLst>
              <a:ext uri="{FF2B5EF4-FFF2-40B4-BE49-F238E27FC236}">
                <a16:creationId xmlns:a16="http://schemas.microsoft.com/office/drawing/2014/main" id="{7022D8E1-783A-434D-9056-E29AF62C81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1840"/>
          <a:stretch/>
        </p:blipFill>
        <p:spPr>
          <a:xfrm>
            <a:off x="6423908" y="3164004"/>
            <a:ext cx="5450628" cy="3142937"/>
          </a:xfrm>
          <a:prstGeom prst="rect">
            <a:avLst/>
          </a:prstGeom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FF682A33-A1F3-4F4A-B3AB-614E191C7552}"/>
              </a:ext>
            </a:extLst>
          </p:cNvPr>
          <p:cNvSpPr txBox="1"/>
          <p:nvPr/>
        </p:nvSpPr>
        <p:spPr>
          <a:xfrm>
            <a:off x="4507972" y="4901569"/>
            <a:ext cx="2290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0" i="1" dirty="0">
                <a:solidFill>
                  <a:schemeClr val="tx1"/>
                </a:solidFill>
              </a:rPr>
              <a:t>APA architecture </a:t>
            </a:r>
            <a:r>
              <a:rPr lang="fr-FR" sz="1200" b="0" i="1" dirty="0" err="1">
                <a:solidFill>
                  <a:schemeClr val="tx1"/>
                </a:solidFill>
              </a:rPr>
              <a:t>inside</a:t>
            </a:r>
            <a:r>
              <a:rPr lang="fr-FR" sz="1200" b="0" i="1" dirty="0">
                <a:solidFill>
                  <a:schemeClr val="tx1"/>
                </a:solidFill>
              </a:rPr>
              <a:t> of </a:t>
            </a:r>
            <a:r>
              <a:rPr lang="fr-FR" sz="1200" b="0" i="1" dirty="0" err="1">
                <a:solidFill>
                  <a:schemeClr val="tx1"/>
                </a:solidFill>
              </a:rPr>
              <a:t>readout</a:t>
            </a:r>
            <a:r>
              <a:rPr lang="fr-FR" sz="1200" b="0" i="1" dirty="0">
                <a:solidFill>
                  <a:schemeClr val="tx1"/>
                </a:solidFill>
              </a:rPr>
              <a:t> </a:t>
            </a:r>
            <a:r>
              <a:rPr lang="fr-FR" sz="1200" b="0" i="1" dirty="0" err="1">
                <a:solidFill>
                  <a:schemeClr val="tx1"/>
                </a:solidFill>
              </a:rPr>
              <a:t>columns</a:t>
            </a:r>
            <a:r>
              <a:rPr lang="fr-FR" sz="1200" b="0" i="1" dirty="0">
                <a:solidFill>
                  <a:schemeClr val="tx1"/>
                </a:solidFill>
              </a:rPr>
              <a:t> of SPARC 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5C8A679-6BEC-429F-BC8A-6FDAD5DB1044}"/>
              </a:ext>
            </a:extLst>
          </p:cNvPr>
          <p:cNvSpPr/>
          <p:nvPr/>
        </p:nvSpPr>
        <p:spPr>
          <a:xfrm>
            <a:off x="2660497" y="3217026"/>
            <a:ext cx="572201" cy="82876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 : en angle 6">
            <a:extLst>
              <a:ext uri="{FF2B5EF4-FFF2-40B4-BE49-F238E27FC236}">
                <a16:creationId xmlns:a16="http://schemas.microsoft.com/office/drawing/2014/main" id="{F718ADBC-ED3E-4B94-B6A9-FC34B99045E8}"/>
              </a:ext>
            </a:extLst>
          </p:cNvPr>
          <p:cNvCxnSpPr>
            <a:cxnSpLocks/>
            <a:stCxn id="5" idx="4"/>
          </p:cNvCxnSpPr>
          <p:nvPr/>
        </p:nvCxnSpPr>
        <p:spPr>
          <a:xfrm rot="16200000" flipH="1">
            <a:off x="4480289" y="2512099"/>
            <a:ext cx="597387" cy="3664768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5" name="Rectangle 2">
            <a:extLst>
              <a:ext uri="{FF2B5EF4-FFF2-40B4-BE49-F238E27FC236}">
                <a16:creationId xmlns:a16="http://schemas.microsoft.com/office/drawing/2014/main" id="{2C5D86C7-DDE3-4156-B0A6-0D5CD3EF2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1437" y="915667"/>
            <a:ext cx="5493099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chemeClr val="tx1"/>
                </a:solidFill>
              </a:rPr>
              <a:t> </a:t>
            </a:r>
            <a:r>
              <a:rPr lang="fr-FR" altLang="fr-FR" sz="1600" dirty="0" err="1">
                <a:solidFill>
                  <a:schemeClr val="tx1"/>
                </a:solidFill>
              </a:rPr>
              <a:t>Detection</a:t>
            </a:r>
            <a:r>
              <a:rPr lang="fr-FR" altLang="fr-FR" sz="1600" b="0" dirty="0">
                <a:solidFill>
                  <a:schemeClr val="tx1"/>
                </a:solidFill>
              </a:rPr>
              <a:t> : OR </a:t>
            </a:r>
            <a:r>
              <a:rPr lang="fr-FR" altLang="fr-FR" sz="1600" b="0" dirty="0" err="1">
                <a:solidFill>
                  <a:schemeClr val="tx1"/>
                </a:solidFill>
              </a:rPr>
              <a:t>gate</a:t>
            </a:r>
            <a:r>
              <a:rPr lang="fr-FR" altLang="fr-FR" sz="1600" b="0" dirty="0">
                <a:solidFill>
                  <a:schemeClr val="tx1"/>
                </a:solidFill>
              </a:rPr>
              <a:t> </a:t>
            </a:r>
            <a:r>
              <a:rPr lang="fr-FR" altLang="fr-FR" sz="1600" b="0" dirty="0">
                <a:solidFill>
                  <a:schemeClr val="tx1"/>
                </a:solidFill>
                <a:sym typeface="Wingdings" panose="05000000000000000000" pitchFamily="2" charset="2"/>
              </a:rPr>
              <a:t>(</a:t>
            </a:r>
            <a:r>
              <a:rPr lang="fr-FR" altLang="fr-FR" sz="1600" b="0" dirty="0">
                <a:solidFill>
                  <a:schemeClr val="tx1"/>
                </a:solidFill>
              </a:rPr>
              <a:t>SAVE signal)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Arbitration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 </a:t>
            </a:r>
            <a:r>
              <a:rPr kumimoji="0" lang="fr-FR" altLang="fr-F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priority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memory, selects the winner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Selection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 MUX </a:t>
            </a:r>
            <a:r>
              <a:rPr kumimoji="0" lang="fr-FR" altLang="fr-F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who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routes the </a:t>
            </a:r>
            <a:r>
              <a:rPr kumimoji="0" lang="fr-FR" altLang="fr-F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winner's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Handshake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 4-phase </a:t>
            </a:r>
            <a:r>
              <a:rPr kumimoji="0" lang="fr-FR" altLang="fr-F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rendezvous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(REQ↑ ACK↑ REQ↓ ACK↓)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fr-FR" altLang="fr-F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Acknowledgement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: ACK coder to releases the </a:t>
            </a:r>
            <a:r>
              <a:rPr kumimoji="0" lang="fr-FR" altLang="fr-F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served</a:t>
            </a: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master 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63F659A-A3E3-451E-8180-CB300706A69C}"/>
              </a:ext>
            </a:extLst>
          </p:cNvPr>
          <p:cNvSpPr/>
          <p:nvPr/>
        </p:nvSpPr>
        <p:spPr>
          <a:xfrm>
            <a:off x="472572" y="5819645"/>
            <a:ext cx="47804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0" i="1" dirty="0" err="1">
                <a:solidFill>
                  <a:srgbClr val="00B050"/>
                </a:solidFill>
              </a:rPr>
              <a:t>Conflict</a:t>
            </a:r>
            <a:r>
              <a:rPr lang="fr-FR" sz="1600" b="0" i="1" dirty="0">
                <a:solidFill>
                  <a:srgbClr val="00B050"/>
                </a:solidFill>
              </a:rPr>
              <a:t>-free, multi-speed compatible, </a:t>
            </a:r>
            <a:r>
              <a:rPr lang="fr-FR" sz="1600" b="0" i="1" dirty="0" err="1">
                <a:solidFill>
                  <a:srgbClr val="00B050"/>
                </a:solidFill>
              </a:rPr>
              <a:t>event-driven</a:t>
            </a:r>
            <a:endParaRPr lang="fr-FR" sz="1600" b="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267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6" y="162000"/>
            <a:ext cx="12192000" cy="504000"/>
          </a:xfrm>
        </p:spPr>
        <p:txBody>
          <a:bodyPr/>
          <a:lstStyle/>
          <a:p>
            <a:r>
              <a:rPr lang="en-US" dirty="0"/>
              <a:t>Sensor Architecture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5C758D1-93E3-16B6-C6D4-A957C3AE8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07BC11-6416-4956-A483-CF96A0D9AB9E}" type="slidenum">
              <a:rPr lang="fr-FR" smtClean="0"/>
              <a:t>6</a:t>
            </a:fld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B36D142-81DB-4F7F-BC5C-F5BAEF13373A}" type="datetime1">
              <a:rPr lang="fr-FR" smtClean="0"/>
              <a:t>12/06/2026</a:t>
            </a:fld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42C5E74-E7B7-4CE8-A6E8-8ED925502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040" y="811828"/>
            <a:ext cx="6137910" cy="4626380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0C41E020-EDF8-4386-BE3C-3E13B7507A97}"/>
              </a:ext>
            </a:extLst>
          </p:cNvPr>
          <p:cNvSpPr txBox="1"/>
          <p:nvPr/>
        </p:nvSpPr>
        <p:spPr>
          <a:xfrm>
            <a:off x="0" y="678194"/>
            <a:ext cx="6309360" cy="563231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600" b="1" i="0" u="none" strike="noStrike" dirty="0">
              <a:solidFill>
                <a:srgbClr val="124288"/>
              </a:solidFill>
              <a:latin typeface="Arial"/>
              <a:ea typeface="Poppins"/>
              <a:cs typeface="Arial"/>
            </a:endParaRPr>
          </a:p>
          <a:p>
            <a:r>
              <a:rPr lang="en-US" sz="1600" b="1" i="0" u="none" strike="noStrike" dirty="0">
                <a:solidFill>
                  <a:srgbClr val="124288"/>
                </a:solidFill>
                <a:latin typeface="Arial"/>
                <a:ea typeface="Poppins"/>
                <a:cs typeface="Arial"/>
              </a:rPr>
              <a:t>FIFO + serializer</a:t>
            </a:r>
            <a:b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US" sz="1600" b="0" dirty="0">
                <a:solidFill>
                  <a:schemeClr val="tx1"/>
                </a:solidFill>
              </a:rPr>
              <a:t>FIFO: buffers hit data (</a:t>
            </a:r>
            <a:r>
              <a:rPr lang="en-US" sz="1600" b="0" dirty="0" err="1">
                <a:solidFill>
                  <a:schemeClr val="tx1"/>
                </a:solidFill>
              </a:rPr>
              <a:t>addr</a:t>
            </a:r>
            <a:r>
              <a:rPr lang="en-US" sz="1600" b="0" dirty="0">
                <a:solidFill>
                  <a:schemeClr val="tx1"/>
                </a:solidFill>
              </a:rPr>
              <a:t> + timestamp) to absorb burst traffic</a:t>
            </a:r>
            <a:br>
              <a:rPr lang="en-US" sz="1600" b="0" dirty="0">
                <a:solidFill>
                  <a:schemeClr val="tx1"/>
                </a:solidFill>
              </a:rPr>
            </a:br>
            <a:r>
              <a:rPr lang="en-US" sz="1600" b="0" dirty="0">
                <a:solidFill>
                  <a:schemeClr val="tx1"/>
                </a:solidFill>
              </a:rPr>
              <a:t>Serializer: formats and sends data out on the output bus</a:t>
            </a:r>
            <a:br>
              <a:rPr lang="en-US" sz="1600" b="0" dirty="0">
                <a:solidFill>
                  <a:schemeClr val="tx1"/>
                </a:solidFill>
              </a:rPr>
            </a:br>
            <a:r>
              <a:rPr lang="en-US" sz="1600" b="0" dirty="0">
                <a:solidFill>
                  <a:schemeClr val="tx1"/>
                </a:solidFill>
              </a:rPr>
              <a:t>Output bus carries the complete hit word to the DAQ system</a:t>
            </a:r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endParaRPr lang="en-US" sz="160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  <a:p>
            <a:r>
              <a:rPr lang="en-US" sz="1600" dirty="0">
                <a:solidFill>
                  <a:srgbClr val="124288"/>
                </a:solidFill>
                <a:latin typeface="Arial"/>
                <a:ea typeface="Poppins"/>
                <a:cs typeface="Arial"/>
              </a:rPr>
              <a:t>Slow-control</a:t>
            </a:r>
          </a:p>
          <a:p>
            <a:r>
              <a:rPr lang="en-US" sz="1600" b="0" dirty="0">
                <a:solidFill>
                  <a:schemeClr val="tx1"/>
                </a:solidFill>
              </a:rPr>
              <a:t>Configuration interface (16 registers of 8 bits) for the whole chip</a:t>
            </a:r>
            <a:br>
              <a:rPr lang="en-US" sz="1600" b="0" dirty="0">
                <a:solidFill>
                  <a:schemeClr val="tx1"/>
                </a:solidFill>
              </a:rPr>
            </a:br>
            <a:r>
              <a:rPr lang="en-US" sz="1600" b="0" dirty="0">
                <a:solidFill>
                  <a:schemeClr val="tx1"/>
                </a:solidFill>
              </a:rPr>
              <a:t>Controls : pixel masking, threshold tuning, TDC calibration, test injection</a:t>
            </a:r>
            <a:endParaRPr lang="en-US" sz="1600" b="0" dirty="0">
              <a:solidFill>
                <a:schemeClr val="tx1"/>
              </a:solidFill>
              <a:latin typeface="Arial"/>
              <a:cs typeface="Arial"/>
            </a:endParaRPr>
          </a:p>
          <a:p>
            <a:endParaRPr lang="en-GB" sz="2000" dirty="0">
              <a:solidFill>
                <a:srgbClr val="124288"/>
              </a:solidFill>
              <a:latin typeface="Arial"/>
              <a:cs typeface="Arial"/>
            </a:endParaRPr>
          </a:p>
          <a:p>
            <a:endParaRPr lang="en-GB" sz="2000" dirty="0">
              <a:solidFill>
                <a:srgbClr val="124288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124288"/>
                </a:solidFill>
                <a:latin typeface="Arial"/>
                <a:cs typeface="Arial"/>
              </a:rPr>
              <a:t>TDC + VCO</a:t>
            </a:r>
          </a:p>
          <a:p>
            <a:r>
              <a:rPr lang="fr-FR" sz="1600" b="0" dirty="0">
                <a:solidFill>
                  <a:schemeClr val="tx1"/>
                </a:solidFill>
              </a:rPr>
              <a:t>VCO : </a:t>
            </a:r>
            <a:r>
              <a:rPr lang="fr-FR" sz="1600" b="0" dirty="0" err="1">
                <a:solidFill>
                  <a:schemeClr val="tx1"/>
                </a:solidFill>
              </a:rPr>
              <a:t>generates</a:t>
            </a:r>
            <a:r>
              <a:rPr lang="fr-FR" sz="1600" b="0" dirty="0">
                <a:solidFill>
                  <a:schemeClr val="tx1"/>
                </a:solidFill>
              </a:rPr>
              <a:t> a fine time base</a:t>
            </a:r>
            <a:br>
              <a:rPr lang="fr-FR" sz="1600" b="0" dirty="0">
                <a:solidFill>
                  <a:schemeClr val="tx1"/>
                </a:solidFill>
              </a:rPr>
            </a:br>
            <a:r>
              <a:rPr lang="fr-FR" sz="1600" b="0" dirty="0">
                <a:solidFill>
                  <a:schemeClr val="tx1"/>
                </a:solidFill>
              </a:rPr>
              <a:t>TDC : captures VCO phase at the moment of the hit</a:t>
            </a:r>
            <a:br>
              <a:rPr lang="fr-FR" sz="1600" b="0" dirty="0">
                <a:solidFill>
                  <a:schemeClr val="tx1"/>
                </a:solidFill>
              </a:rPr>
            </a:br>
            <a:r>
              <a:rPr lang="fr-FR" sz="1600" b="0" dirty="0" err="1">
                <a:solidFill>
                  <a:schemeClr val="tx1"/>
                </a:solidFill>
              </a:rPr>
              <a:t>Produces</a:t>
            </a:r>
            <a:r>
              <a:rPr lang="fr-FR" sz="1600" b="0" dirty="0">
                <a:solidFill>
                  <a:schemeClr val="tx1"/>
                </a:solidFill>
              </a:rPr>
              <a:t> a digital timestamp per </a:t>
            </a:r>
            <a:r>
              <a:rPr lang="fr-FR" sz="1600" b="0" dirty="0" err="1">
                <a:solidFill>
                  <a:schemeClr val="tx1"/>
                </a:solidFill>
              </a:rPr>
              <a:t>event</a:t>
            </a:r>
            <a:br>
              <a:rPr lang="fr-FR" sz="1600" b="0" dirty="0">
                <a:solidFill>
                  <a:schemeClr val="tx1"/>
                </a:solidFill>
              </a:rPr>
            </a:br>
            <a:r>
              <a:rPr lang="fr-FR" sz="1600" b="0" dirty="0">
                <a:solidFill>
                  <a:schemeClr val="tx1"/>
                </a:solidFill>
              </a:rPr>
              <a:t>Driven by Slow-Control for calibration</a:t>
            </a:r>
            <a:br>
              <a:rPr lang="fr-FR" sz="1600" b="0" dirty="0">
                <a:solidFill>
                  <a:schemeClr val="tx1"/>
                </a:solidFill>
              </a:rPr>
            </a:br>
            <a:r>
              <a:rPr lang="fr-FR" sz="1600" b="0" dirty="0" err="1">
                <a:solidFill>
                  <a:schemeClr val="tx1"/>
                </a:solidFill>
              </a:rPr>
              <a:t>Feeds</a:t>
            </a:r>
            <a:r>
              <a:rPr lang="fr-FR" sz="1600" b="0" dirty="0">
                <a:solidFill>
                  <a:schemeClr val="tx1"/>
                </a:solidFill>
              </a:rPr>
              <a:t> timestamp </a:t>
            </a:r>
            <a:r>
              <a:rPr lang="fr-FR" sz="1600" b="0" dirty="0" err="1">
                <a:solidFill>
                  <a:schemeClr val="tx1"/>
                </a:solidFill>
              </a:rPr>
              <a:t>directly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into</a:t>
            </a:r>
            <a:r>
              <a:rPr lang="fr-FR" sz="1600" b="0" dirty="0">
                <a:solidFill>
                  <a:schemeClr val="tx1"/>
                </a:solidFill>
              </a:rPr>
              <a:t> the FIFO </a:t>
            </a:r>
            <a:r>
              <a:rPr lang="fr-FR" sz="1600" b="0" dirty="0" err="1">
                <a:solidFill>
                  <a:schemeClr val="tx1"/>
                </a:solidFill>
              </a:rPr>
              <a:t>alongside</a:t>
            </a:r>
            <a:r>
              <a:rPr lang="fr-FR" sz="1600" b="0" dirty="0">
                <a:solidFill>
                  <a:schemeClr val="tx1"/>
                </a:solidFill>
              </a:rPr>
              <a:t> the pixel </a:t>
            </a:r>
            <a:r>
              <a:rPr lang="fr-FR" sz="1600" b="0" dirty="0" err="1">
                <a:solidFill>
                  <a:schemeClr val="tx1"/>
                </a:solidFill>
              </a:rPr>
              <a:t>address</a:t>
            </a:r>
            <a:endParaRPr lang="en-US" sz="1600" b="0" dirty="0">
              <a:solidFill>
                <a:schemeClr val="tx1"/>
              </a:solidFill>
              <a:latin typeface="Arial"/>
              <a:ea typeface="Poppins"/>
              <a:cs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8C4D68-A96C-4047-A43C-C0680E4FE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263" y="2071860"/>
            <a:ext cx="3641196" cy="73894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E807DB3-0AEF-4A8F-BE88-7D297C3803A1}"/>
              </a:ext>
            </a:extLst>
          </p:cNvPr>
          <p:cNvSpPr/>
          <p:nvPr/>
        </p:nvSpPr>
        <p:spPr>
          <a:xfrm>
            <a:off x="6579704" y="563067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>
                <a:solidFill>
                  <a:srgbClr val="124288"/>
                </a:solidFill>
                <a:latin typeface="Arial"/>
                <a:cs typeface="Arial"/>
              </a:rPr>
              <a:t>Biasing</a:t>
            </a:r>
          </a:p>
          <a:p>
            <a:r>
              <a:rPr lang="en-US" sz="1600" b="0" dirty="0">
                <a:solidFill>
                  <a:schemeClr val="tx1"/>
                </a:solidFill>
              </a:rPr>
              <a:t>Generates analog bias voltages for the pixel front-ends</a:t>
            </a:r>
            <a:br>
              <a:rPr lang="en-US" sz="1600" b="0" dirty="0">
                <a:solidFill>
                  <a:schemeClr val="tx1"/>
                </a:solidFill>
              </a:rPr>
            </a:br>
            <a:r>
              <a:rPr lang="en-US" sz="1600" b="0" dirty="0">
                <a:solidFill>
                  <a:schemeClr val="tx1"/>
                </a:solidFill>
              </a:rPr>
              <a:t>Configurable via Slow-Control registers</a:t>
            </a:r>
            <a:endParaRPr lang="en-GB" sz="2000" b="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5573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0C416BA-8922-4618-8BA7-EC65D52379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 t="21711" r="8401" b="22352"/>
          <a:stretch/>
        </p:blipFill>
        <p:spPr>
          <a:xfrm>
            <a:off x="169626" y="1631318"/>
            <a:ext cx="7528561" cy="3595364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6" y="162000"/>
            <a:ext cx="12192000" cy="5040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GB" altLang="fr-FR" dirty="0">
                <a:latin typeface="+mn-lt"/>
              </a:rPr>
              <a:t>Test bench block diagram with FPGA-SOC as DAQ board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5C758D1-93E3-16B6-C6D4-A957C3AE8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07BC11-6416-4956-A483-CF96A0D9AB9E}" type="slidenum">
              <a:rPr lang="fr-FR" smtClean="0"/>
              <a:t>7</a:t>
            </a:fld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B36D142-81DB-4F7F-BC5C-F5BAEF13373A}" type="datetime1">
              <a:rPr lang="fr-FR" smtClean="0"/>
              <a:t>12/06/2026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67BD1D-A112-4575-A5DC-35C33416521D}"/>
              </a:ext>
            </a:extLst>
          </p:cNvPr>
          <p:cNvSpPr/>
          <p:nvPr/>
        </p:nvSpPr>
        <p:spPr>
          <a:xfrm>
            <a:off x="7649154" y="3428223"/>
            <a:ext cx="45640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Chip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board</a:t>
            </a: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 /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CaR</a:t>
            </a: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board</a:t>
            </a: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 via FMC LPC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cable</a:t>
            </a:r>
            <a:endParaRPr lang="fr-FR" altLang="fr-FR" sz="1600" b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Adapter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board</a:t>
            </a: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 for LPC /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seam</a:t>
            </a: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 320 pins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Caribou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board</a:t>
            </a:r>
            <a:endParaRPr lang="fr-FR" altLang="fr-FR" sz="1600" b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Slow control (I2C) config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CaR</a:t>
            </a:r>
            <a:endParaRPr lang="fr-FR" altLang="fr-FR" sz="1600" b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Slow control (SPI) config SPARC, Chip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board</a:t>
            </a:r>
            <a:endParaRPr lang="fr-FR" altLang="fr-FR" sz="1600" b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Acquiring</a:t>
            </a: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HW signal for SPARC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testing</a:t>
            </a: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 (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pulsing</a:t>
            </a: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etc</a:t>
            </a: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)  not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presented</a:t>
            </a: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 on </a:t>
            </a:r>
            <a:r>
              <a:rPr lang="fr-FR" altLang="fr-FR" sz="1600" b="0" dirty="0" err="1">
                <a:solidFill>
                  <a:srgbClr val="000000"/>
                </a:solidFill>
                <a:cs typeface="Arial" panose="020B0604020202020204" pitchFamily="34" charset="0"/>
              </a:rPr>
              <a:t>this</a:t>
            </a:r>
            <a:r>
              <a:rPr lang="fr-FR" altLang="fr-FR" sz="1600" b="0" dirty="0">
                <a:solidFill>
                  <a:srgbClr val="000000"/>
                </a:solidFill>
                <a:cs typeface="Arial" panose="020B0604020202020204" pitchFamily="34" charset="0"/>
              </a:rPr>
              <a:t> slide</a:t>
            </a:r>
            <a:endParaRPr lang="fr-FR" altLang="fr-FR" sz="1600" dirty="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482E33-6380-4AFE-BF0D-15ABD270D8D7}"/>
              </a:ext>
            </a:extLst>
          </p:cNvPr>
          <p:cNvSpPr/>
          <p:nvPr/>
        </p:nvSpPr>
        <p:spPr>
          <a:xfrm>
            <a:off x="2828600" y="5625442"/>
            <a:ext cx="90459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0" dirty="0">
                <a:solidFill>
                  <a:schemeClr val="tx1"/>
                </a:solidFill>
              </a:rPr>
              <a:t>There is two possible configurations: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0" dirty="0">
                <a:solidFill>
                  <a:schemeClr val="tx1"/>
                </a:solidFill>
              </a:rPr>
              <a:t>Plug the Chip Board directly onto the </a:t>
            </a:r>
            <a:r>
              <a:rPr lang="en-US" sz="1600" b="0" dirty="0" err="1">
                <a:solidFill>
                  <a:schemeClr val="tx1"/>
                </a:solidFill>
              </a:rPr>
              <a:t>CaR</a:t>
            </a:r>
            <a:r>
              <a:rPr lang="en-US" sz="1600" b="0" dirty="0">
                <a:solidFill>
                  <a:schemeClr val="tx1"/>
                </a:solidFill>
              </a:rPr>
              <a:t> Board.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0" dirty="0">
                <a:solidFill>
                  <a:schemeClr val="tx1"/>
                </a:solidFill>
              </a:rPr>
              <a:t>Insert a flat ribbon cable between them for greater flexibility but the adapter board is required.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A450BF-7311-4DB1-A81F-8F078BBFD4A7}"/>
              </a:ext>
            </a:extLst>
          </p:cNvPr>
          <p:cNvSpPr/>
          <p:nvPr/>
        </p:nvSpPr>
        <p:spPr>
          <a:xfrm>
            <a:off x="0" y="1043740"/>
            <a:ext cx="92155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0" dirty="0">
                <a:solidFill>
                  <a:schemeClr val="tx1"/>
                </a:solidFill>
                <a:latin typeface="Arial"/>
                <a:ea typeface="Poppins"/>
                <a:cs typeface="Arial"/>
              </a:rPr>
              <a:t>“</a:t>
            </a:r>
            <a:r>
              <a:rPr lang="en-US" sz="1600" i="1" dirty="0">
                <a:solidFill>
                  <a:schemeClr val="tx1"/>
                </a:solidFill>
                <a:latin typeface="Arial"/>
                <a:ea typeface="Poppins"/>
                <a:cs typeface="Arial"/>
              </a:rPr>
              <a:t>CARIBOU only” test bench </a:t>
            </a:r>
            <a:r>
              <a:rPr lang="en-US" sz="1600" b="0" dirty="0">
                <a:solidFill>
                  <a:schemeClr val="tx1"/>
                </a:solidFill>
                <a:latin typeface="Arial"/>
                <a:ea typeface="Poppins"/>
                <a:cs typeface="Arial"/>
              </a:rPr>
              <a:t>: </a:t>
            </a:r>
            <a:r>
              <a:rPr lang="en-GB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It is the collaboration test bench for SPARC which will be distributed</a:t>
            </a:r>
            <a:r>
              <a:rPr lang="en-US" sz="1600" b="0" dirty="0">
                <a:solidFill>
                  <a:schemeClr val="tx1"/>
                </a:solidFill>
                <a:latin typeface="Arial"/>
                <a:ea typeface="Poppins"/>
                <a:cs typeface="Arial"/>
              </a:rPr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27FC531-DEC9-44B7-B314-A9D989609977}"/>
              </a:ext>
            </a:extLst>
          </p:cNvPr>
          <p:cNvSpPr txBox="1"/>
          <p:nvPr/>
        </p:nvSpPr>
        <p:spPr>
          <a:xfrm>
            <a:off x="445273" y="5832452"/>
            <a:ext cx="14269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C00000"/>
                </a:solidFill>
              </a:rPr>
              <a:t>Not </a:t>
            </a:r>
            <a:r>
              <a:rPr lang="fr-FR" sz="1400" dirty="0" err="1">
                <a:solidFill>
                  <a:srgbClr val="C00000"/>
                </a:solidFill>
              </a:rPr>
              <a:t>ready</a:t>
            </a:r>
            <a:r>
              <a:rPr lang="fr-FR" sz="1400" dirty="0">
                <a:solidFill>
                  <a:srgbClr val="C00000"/>
                </a:solidFill>
              </a:rPr>
              <a:t> </a:t>
            </a:r>
            <a:r>
              <a:rPr lang="fr-FR" sz="1400" dirty="0" err="1">
                <a:solidFill>
                  <a:srgbClr val="C00000"/>
                </a:solidFill>
              </a:rPr>
              <a:t>yet</a:t>
            </a:r>
            <a:r>
              <a:rPr lang="fr-FR" sz="1400" dirty="0">
                <a:solidFill>
                  <a:srgbClr val="C00000"/>
                </a:solidFill>
              </a:rPr>
              <a:t> !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A865EAC-759D-4E7E-B9C3-DAAB5190D17A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1158770" y="5226682"/>
            <a:ext cx="0" cy="60577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FDCE88B1-7C30-45B5-9E70-B16E32FF00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5" t="17624" r="23536" b="14953"/>
          <a:stretch/>
        </p:blipFill>
        <p:spPr>
          <a:xfrm>
            <a:off x="9520999" y="817059"/>
            <a:ext cx="2107121" cy="179110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FC109C4-44E0-4B73-9F75-CC476AED2D3C}"/>
              </a:ext>
            </a:extLst>
          </p:cNvPr>
          <p:cNvSpPr/>
          <p:nvPr/>
        </p:nvSpPr>
        <p:spPr>
          <a:xfrm>
            <a:off x="9890760" y="2571476"/>
            <a:ext cx="15187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Arial"/>
                <a:ea typeface="Poppins"/>
                <a:cs typeface="Arial"/>
              </a:rPr>
              <a:t>SPARC</a:t>
            </a:r>
          </a:p>
        </p:txBody>
      </p:sp>
    </p:spTree>
    <p:extLst>
      <p:ext uri="{BB962C8B-B14F-4D97-AF65-F5344CB8AC3E}">
        <p14:creationId xmlns:p14="http://schemas.microsoft.com/office/powerpoint/2010/main" val="2867769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C43612B3-CEAF-42D9-B5A5-9566F6F55E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37"/>
          <a:stretch/>
        </p:blipFill>
        <p:spPr>
          <a:xfrm>
            <a:off x="529071" y="3105968"/>
            <a:ext cx="11402226" cy="3447196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6" y="162000"/>
            <a:ext cx="12192000" cy="504000"/>
          </a:xfrm>
        </p:spPr>
        <p:txBody>
          <a:bodyPr/>
          <a:lstStyle/>
          <a:p>
            <a:r>
              <a:rPr lang="en-GB" altLang="fr-FR" dirty="0">
                <a:latin typeface="+mn-lt"/>
              </a:rPr>
              <a:t>Test bench block diagram with </a:t>
            </a:r>
            <a:r>
              <a:rPr lang="en-GB" altLang="fr-FR" dirty="0" err="1">
                <a:latin typeface="+mn-lt"/>
              </a:rPr>
              <a:t>Idrogen</a:t>
            </a:r>
            <a:r>
              <a:rPr lang="en-GB" altLang="fr-FR" dirty="0">
                <a:latin typeface="+mn-lt"/>
              </a:rPr>
              <a:t> (</a:t>
            </a:r>
            <a:r>
              <a:rPr lang="en-GB" altLang="fr-FR" dirty="0" err="1">
                <a:latin typeface="+mn-lt"/>
              </a:rPr>
              <a:t>IJCLab</a:t>
            </a:r>
            <a:r>
              <a:rPr lang="en-GB" altLang="fr-FR" dirty="0">
                <a:latin typeface="+mn-lt"/>
              </a:rPr>
              <a:t> IN2P3) as DAQ board</a:t>
            </a:r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5C758D1-93E3-16B6-C6D4-A957C3AE8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07BC11-6416-4956-A483-CF96A0D9AB9E}" type="slidenum">
              <a:rPr lang="fr-FR" smtClean="0"/>
              <a:t>8</a:t>
            </a:fld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B36D142-81DB-4F7F-BC5C-F5BAEF13373A}" type="datetime1">
              <a:rPr lang="fr-FR" smtClean="0"/>
              <a:t>12/06/2026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9507E4-C904-4573-8BFD-03849D7E630E}"/>
              </a:ext>
            </a:extLst>
          </p:cNvPr>
          <p:cNvSpPr/>
          <p:nvPr/>
        </p:nvSpPr>
        <p:spPr>
          <a:xfrm>
            <a:off x="7747573" y="2779227"/>
            <a:ext cx="4286374" cy="10122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Objet 1">
            <a:extLst>
              <a:ext uri="{FF2B5EF4-FFF2-40B4-BE49-F238E27FC236}">
                <a16:creationId xmlns:a16="http://schemas.microsoft.com/office/drawing/2014/main" id="{5F218FFA-AE95-4447-BAC7-97DE5C0F3F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8874601"/>
              </p:ext>
            </p:extLst>
          </p:nvPr>
        </p:nvGraphicFramePr>
        <p:xfrm>
          <a:off x="1" y="655638"/>
          <a:ext cx="6289482" cy="3669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PDF" r:id="rId4" imgW="0" imgH="360" progId="FoxitPhantomPDF.Document">
                  <p:embed/>
                </p:oleObj>
              </mc:Choice>
              <mc:Fallback>
                <p:oleObj name="PDF" r:id="rId4" imgW="0" imgH="360" progId="FoxitPhantomPDF.Document">
                  <p:embed/>
                  <p:pic>
                    <p:nvPicPr>
                      <p:cNvPr id="12300" name="Objet 1">
                        <a:extLst>
                          <a:ext uri="{FF2B5EF4-FFF2-40B4-BE49-F238E27FC236}">
                            <a16:creationId xmlns:a16="http://schemas.microsoft.com/office/drawing/2014/main" id="{F5474DFD-D517-4770-AC83-B28B5ABDE1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655638"/>
                        <a:ext cx="6289482" cy="36698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>
            <a:extLst>
              <a:ext uri="{FF2B5EF4-FFF2-40B4-BE49-F238E27FC236}">
                <a16:creationId xmlns:a16="http://schemas.microsoft.com/office/drawing/2014/main" id="{CADC2C74-BBB5-4EBC-B951-678F6E20D3B3}"/>
              </a:ext>
            </a:extLst>
          </p:cNvPr>
          <p:cNvSpPr/>
          <p:nvPr/>
        </p:nvSpPr>
        <p:spPr>
          <a:xfrm>
            <a:off x="6537634" y="781999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Chip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board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 /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CaR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board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 via FMC LPC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cable</a:t>
            </a:r>
            <a:endParaRPr lang="fr-FR" altLang="fr-FR" sz="16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Adapter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board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 for LPC /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seam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 320 pins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CaR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 to IDROGEN via FMC HPC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cable</a:t>
            </a:r>
            <a:endParaRPr lang="fr-FR" altLang="fr-FR" sz="16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DAQ Raspberry PI 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Slow control (I2C) config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CaR</a:t>
            </a:r>
            <a:endParaRPr lang="fr-FR" altLang="fr-FR" sz="16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Slow control (SPI) config SPARC, Chip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board</a:t>
            </a:r>
            <a:endParaRPr lang="fr-FR" altLang="fr-FR" sz="16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Control IDROGEN (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Ipbus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 ~ 20 MB/s)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HW signal for SPARC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testing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 (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pulsing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,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etc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)  not </a:t>
            </a:r>
            <a:b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presented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 on </a:t>
            </a:r>
            <a:r>
              <a:rPr lang="fr-FR" altLang="fr-FR" sz="1600" b="0" dirty="0" err="1">
                <a:solidFill>
                  <a:schemeClr val="tx1"/>
                </a:solidFill>
                <a:cs typeface="Arial" panose="020B0604020202020204" pitchFamily="34" charset="0"/>
              </a:rPr>
              <a:t>this</a:t>
            </a:r>
            <a:r>
              <a:rPr lang="fr-FR" altLang="fr-FR" sz="1600" b="0" dirty="0">
                <a:solidFill>
                  <a:schemeClr val="tx1"/>
                </a:solidFill>
                <a:cs typeface="Arial" panose="020B0604020202020204" pitchFamily="34" charset="0"/>
              </a:rPr>
              <a:t> slide</a:t>
            </a:r>
            <a:endParaRPr lang="fr-FR" altLang="fr-FR" sz="16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645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EEBAB763-6BF0-4E81-A5B2-6161FFC73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63" y="3812218"/>
            <a:ext cx="3841003" cy="2240986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56" y="162000"/>
            <a:ext cx="12192000" cy="504000"/>
          </a:xfrm>
        </p:spPr>
        <p:txBody>
          <a:bodyPr/>
          <a:lstStyle/>
          <a:p>
            <a:r>
              <a:rPr lang="fr-FR" dirty="0"/>
              <a:t>Preliminary </a:t>
            </a:r>
            <a:r>
              <a:rPr lang="fr-FR" dirty="0" err="1"/>
              <a:t>Measurement</a:t>
            </a:r>
            <a:r>
              <a:rPr lang="fr-FR" dirty="0"/>
              <a:t> : Ring </a:t>
            </a:r>
            <a:r>
              <a:rPr lang="fr-FR" dirty="0" err="1"/>
              <a:t>Oscillator</a:t>
            </a:r>
            <a:r>
              <a:rPr lang="fr-FR" dirty="0"/>
              <a:t> </a:t>
            </a:r>
            <a:r>
              <a:rPr lang="fr-FR" dirty="0" err="1"/>
              <a:t>Clock</a:t>
            </a:r>
            <a:r>
              <a:rPr lang="fr-FR" dirty="0"/>
              <a:t> </a:t>
            </a:r>
            <a:r>
              <a:rPr lang="fr-FR" dirty="0" err="1"/>
              <a:t>Jitter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5C758D1-93E3-16B6-C6D4-A957C3AE8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07BC11-6416-4956-A483-CF96A0D9AB9E}" type="slidenum">
              <a:rPr lang="fr-FR" smtClean="0"/>
              <a:t>9</a:t>
            </a:fld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B36D142-81DB-4F7F-BC5C-F5BAEF13373A}" type="datetime1">
              <a:rPr lang="fr-FR" smtClean="0"/>
              <a:t>12/06/2026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023405-C3F5-4D43-A5C5-8E7551DC4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420" y="1530483"/>
            <a:ext cx="6384943" cy="385768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9C73BB-9F22-4A32-A55D-57D265C91B65}"/>
              </a:ext>
            </a:extLst>
          </p:cNvPr>
          <p:cNvSpPr/>
          <p:nvPr/>
        </p:nvSpPr>
        <p:spPr>
          <a:xfrm>
            <a:off x="490763" y="675940"/>
            <a:ext cx="11630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0" dirty="0" err="1">
                <a:solidFill>
                  <a:schemeClr val="tx1"/>
                </a:solidFill>
              </a:rPr>
              <a:t>Measured</a:t>
            </a:r>
            <a:r>
              <a:rPr lang="fr-FR" sz="1600" b="0" dirty="0">
                <a:solidFill>
                  <a:schemeClr val="tx1"/>
                </a:solidFill>
              </a:rPr>
              <a:t> conversion gain of the TDC_OUT </a:t>
            </a:r>
            <a:r>
              <a:rPr lang="fr-FR" sz="1600" b="0" dirty="0" err="1">
                <a:solidFill>
                  <a:schemeClr val="tx1"/>
                </a:solidFill>
              </a:rPr>
              <a:t>related</a:t>
            </a:r>
            <a:r>
              <a:rPr lang="fr-FR" sz="1600" b="0" dirty="0">
                <a:solidFill>
                  <a:schemeClr val="tx1"/>
                </a:solidFill>
              </a:rPr>
              <a:t> to power </a:t>
            </a:r>
            <a:r>
              <a:rPr lang="fr-FR" sz="1600" b="0" dirty="0" err="1">
                <a:solidFill>
                  <a:schemeClr val="tx1"/>
                </a:solidFill>
              </a:rPr>
              <a:t>supply</a:t>
            </a:r>
            <a:r>
              <a:rPr lang="fr-FR" sz="1600" b="0" dirty="0">
                <a:solidFill>
                  <a:schemeClr val="tx1"/>
                </a:solidFill>
              </a:rPr>
              <a:t> DVDD voltage: 96 KHz/mV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chemeClr val="tx1"/>
                </a:solidFill>
              </a:rPr>
              <a:t>Conversion gain KVDDD-to-</a:t>
            </a:r>
            <a:r>
              <a:rPr lang="fr-FR" sz="1600" b="0" dirty="0" err="1">
                <a:solidFill>
                  <a:schemeClr val="tx1"/>
                </a:solidFill>
              </a:rPr>
              <a:t>ring_osc</a:t>
            </a:r>
            <a:r>
              <a:rPr lang="fr-FR" sz="1600" b="0" dirty="0">
                <a:solidFill>
                  <a:schemeClr val="tx1"/>
                </a:solidFill>
              </a:rPr>
              <a:t> of the RING_OSC </a:t>
            </a:r>
            <a:r>
              <a:rPr lang="fr-FR" sz="1600" b="0" dirty="0" err="1">
                <a:solidFill>
                  <a:schemeClr val="tx1"/>
                </a:solidFill>
              </a:rPr>
              <a:t>related</a:t>
            </a:r>
            <a:r>
              <a:rPr lang="fr-FR" sz="1600" b="0" dirty="0">
                <a:solidFill>
                  <a:schemeClr val="tx1"/>
                </a:solidFill>
              </a:rPr>
              <a:t> to DVDD voltage: 8 * 96 KHz/mV = 764 kHz/mV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4C2274A-D06E-4D5D-940C-37C96D96D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700" y="1516877"/>
            <a:ext cx="3927066" cy="213954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D7E17A9-33A6-431D-A024-B9328AA239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637" y="3459325"/>
            <a:ext cx="3488407" cy="5208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E79539D-17A8-4C6C-90D5-9D7D911362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983" y="5852935"/>
            <a:ext cx="3462561" cy="52277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597C3AA-C332-4E9F-9438-20273CDC72C3}"/>
              </a:ext>
            </a:extLst>
          </p:cNvPr>
          <p:cNvSpPr/>
          <p:nvPr/>
        </p:nvSpPr>
        <p:spPr>
          <a:xfrm>
            <a:off x="2434300" y="1891614"/>
            <a:ext cx="200372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dirty="0" err="1">
                <a:solidFill>
                  <a:srgbClr val="0070C0"/>
                </a:solidFill>
              </a:rPr>
              <a:t>Jitter</a:t>
            </a:r>
            <a:r>
              <a:rPr lang="fr-FR" sz="1100" dirty="0">
                <a:solidFill>
                  <a:srgbClr val="0070C0"/>
                </a:solidFill>
              </a:rPr>
              <a:t> performance of TDC_OUT output </a:t>
            </a:r>
            <a:r>
              <a:rPr lang="fr-FR" sz="1100" dirty="0" err="1">
                <a:solidFill>
                  <a:srgbClr val="0070C0"/>
                </a:solidFill>
              </a:rPr>
              <a:t>with</a:t>
            </a:r>
            <a:r>
              <a:rPr lang="fr-FR" sz="1100" dirty="0">
                <a:solidFill>
                  <a:srgbClr val="0070C0"/>
                </a:solidFill>
              </a:rPr>
              <a:t> the </a:t>
            </a:r>
            <a:r>
              <a:rPr lang="fr-FR" sz="1100" dirty="0" err="1">
                <a:solidFill>
                  <a:srgbClr val="0070C0"/>
                </a:solidFill>
              </a:rPr>
              <a:t>internal</a:t>
            </a:r>
            <a:r>
              <a:rPr lang="fr-FR" sz="1100" dirty="0">
                <a:solidFill>
                  <a:srgbClr val="0070C0"/>
                </a:solidFill>
              </a:rPr>
              <a:t> ring </a:t>
            </a:r>
            <a:r>
              <a:rPr lang="fr-FR" sz="1100" dirty="0" err="1">
                <a:solidFill>
                  <a:srgbClr val="0070C0"/>
                </a:solidFill>
              </a:rPr>
              <a:t>oscillator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DFC43B-8BF3-4C5F-A211-E3B44890D9A3}"/>
              </a:ext>
            </a:extLst>
          </p:cNvPr>
          <p:cNvSpPr/>
          <p:nvPr/>
        </p:nvSpPr>
        <p:spPr>
          <a:xfrm>
            <a:off x="72661" y="4302697"/>
            <a:ext cx="220242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dirty="0" err="1">
                <a:solidFill>
                  <a:srgbClr val="0070C0"/>
                </a:solidFill>
              </a:rPr>
              <a:t>Jitter</a:t>
            </a:r>
            <a:r>
              <a:rPr lang="fr-FR" sz="1100" dirty="0">
                <a:solidFill>
                  <a:srgbClr val="0070C0"/>
                </a:solidFill>
              </a:rPr>
              <a:t> performance of TDC_OUT output </a:t>
            </a:r>
            <a:r>
              <a:rPr lang="fr-FR" sz="1100" dirty="0" err="1">
                <a:solidFill>
                  <a:srgbClr val="0070C0"/>
                </a:solidFill>
              </a:rPr>
              <a:t>with</a:t>
            </a:r>
            <a:r>
              <a:rPr lang="fr-FR" sz="1100" dirty="0">
                <a:solidFill>
                  <a:srgbClr val="0070C0"/>
                </a:solidFill>
              </a:rPr>
              <a:t> the </a:t>
            </a:r>
            <a:r>
              <a:rPr lang="fr-FR" sz="1100" dirty="0" err="1">
                <a:solidFill>
                  <a:srgbClr val="0070C0"/>
                </a:solidFill>
              </a:rPr>
              <a:t>external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clock</a:t>
            </a:r>
            <a:r>
              <a:rPr lang="fr-FR" sz="1100" dirty="0">
                <a:solidFill>
                  <a:srgbClr val="0070C0"/>
                </a:solidFill>
              </a:rPr>
              <a:t> </a:t>
            </a:r>
            <a:r>
              <a:rPr lang="fr-FR" sz="1100" dirty="0" err="1">
                <a:solidFill>
                  <a:srgbClr val="0070C0"/>
                </a:solidFill>
              </a:rPr>
              <a:t>reference</a:t>
            </a:r>
            <a:endParaRPr lang="fr-FR" sz="1100" dirty="0">
              <a:solidFill>
                <a:srgbClr val="0070C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A18D81F-BFAD-458F-9359-963D29A33CD6}"/>
              </a:ext>
            </a:extLst>
          </p:cNvPr>
          <p:cNvSpPr/>
          <p:nvPr/>
        </p:nvSpPr>
        <p:spPr>
          <a:xfrm>
            <a:off x="4427746" y="5388166"/>
            <a:ext cx="789828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0" dirty="0">
                <a:solidFill>
                  <a:schemeClr val="tx1"/>
                </a:solidFill>
              </a:rPr>
              <a:t>Ring </a:t>
            </a:r>
            <a:r>
              <a:rPr lang="fr-FR" sz="1600" b="0" dirty="0" err="1">
                <a:solidFill>
                  <a:schemeClr val="tx1"/>
                </a:solidFill>
              </a:rPr>
              <a:t>oscillator</a:t>
            </a:r>
            <a:r>
              <a:rPr lang="fr-FR" sz="1600" b="0" dirty="0">
                <a:solidFill>
                  <a:schemeClr val="tx1"/>
                </a:solidFill>
              </a:rPr>
              <a:t> shows </a:t>
            </a:r>
            <a:r>
              <a:rPr lang="fr-FR" sz="1600" b="0" dirty="0" err="1">
                <a:solidFill>
                  <a:schemeClr val="tx1"/>
                </a:solidFill>
              </a:rPr>
              <a:t>significantly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larger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jitter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than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external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clock</a:t>
            </a:r>
            <a:endParaRPr lang="fr-FR" sz="1600" b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0" dirty="0" err="1">
                <a:solidFill>
                  <a:schemeClr val="tx1"/>
                </a:solidFill>
              </a:rPr>
              <a:t>Internal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oscillator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is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mainly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intended</a:t>
            </a:r>
            <a:r>
              <a:rPr lang="fr-FR" sz="1600" b="0" dirty="0">
                <a:solidFill>
                  <a:schemeClr val="tx1"/>
                </a:solidFill>
              </a:rPr>
              <a:t> for </a:t>
            </a:r>
            <a:r>
              <a:rPr lang="fr-FR" sz="1600" b="0" dirty="0" err="1">
                <a:solidFill>
                  <a:schemeClr val="tx1"/>
                </a:solidFill>
              </a:rPr>
              <a:t>debug</a:t>
            </a:r>
            <a:r>
              <a:rPr lang="fr-FR" sz="1600" b="0" dirty="0">
                <a:solidFill>
                  <a:schemeClr val="tx1"/>
                </a:solidFill>
              </a:rPr>
              <a:t> and tests, </a:t>
            </a:r>
            <a:r>
              <a:rPr lang="fr-FR" sz="1600" b="0" dirty="0" err="1">
                <a:solidFill>
                  <a:schemeClr val="tx1"/>
                </a:solidFill>
              </a:rPr>
              <a:t>it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is</a:t>
            </a:r>
            <a:r>
              <a:rPr lang="fr-FR" sz="1600" b="0" dirty="0">
                <a:solidFill>
                  <a:schemeClr val="tx1"/>
                </a:solidFill>
              </a:rPr>
              <a:t> not </a:t>
            </a:r>
            <a:r>
              <a:rPr lang="fr-FR" sz="1600" b="0" dirty="0" err="1">
                <a:solidFill>
                  <a:schemeClr val="tx1"/>
                </a:solidFill>
              </a:rPr>
              <a:t>designed</a:t>
            </a:r>
            <a:r>
              <a:rPr lang="fr-FR" sz="1600" b="0" dirty="0">
                <a:solidFill>
                  <a:schemeClr val="tx1"/>
                </a:solidFill>
              </a:rPr>
              <a:t> to </a:t>
            </a:r>
            <a:r>
              <a:rPr lang="fr-FR" sz="1600" b="0" dirty="0" err="1">
                <a:solidFill>
                  <a:schemeClr val="tx1"/>
                </a:solidFill>
              </a:rPr>
              <a:t>get</a:t>
            </a:r>
            <a:r>
              <a:rPr lang="fr-FR" sz="1600" b="0" dirty="0">
                <a:solidFill>
                  <a:schemeClr val="tx1"/>
                </a:solidFill>
              </a:rPr>
              <a:t> a </a:t>
            </a:r>
            <a:r>
              <a:rPr lang="fr-FR" sz="1600" b="0" dirty="0" err="1">
                <a:solidFill>
                  <a:schemeClr val="tx1"/>
                </a:solidFill>
              </a:rPr>
              <a:t>low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jitter</a:t>
            </a:r>
            <a:endParaRPr lang="fr-FR" sz="1600" b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0" dirty="0" err="1">
                <a:solidFill>
                  <a:schemeClr val="tx1"/>
                </a:solidFill>
              </a:rPr>
              <a:t>We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will</a:t>
            </a:r>
            <a:r>
              <a:rPr lang="fr-FR" sz="1600" b="0" dirty="0">
                <a:solidFill>
                  <a:schemeClr val="tx1"/>
                </a:solidFill>
              </a:rPr>
              <a:t> use </a:t>
            </a:r>
            <a:r>
              <a:rPr lang="fr-FR" sz="1600" b="0" dirty="0" err="1">
                <a:solidFill>
                  <a:schemeClr val="tx1"/>
                </a:solidFill>
              </a:rPr>
              <a:t>external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clock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from</a:t>
            </a:r>
            <a:r>
              <a:rPr lang="fr-FR" sz="1600" b="0" dirty="0">
                <a:solidFill>
                  <a:schemeClr val="tx1"/>
                </a:solidFill>
              </a:rPr>
              <a:t> </a:t>
            </a:r>
            <a:r>
              <a:rPr lang="fr-FR" sz="1600" b="0" dirty="0" err="1">
                <a:solidFill>
                  <a:schemeClr val="tx1"/>
                </a:solidFill>
              </a:rPr>
              <a:t>Idrogen</a:t>
            </a:r>
            <a:endParaRPr lang="fr-FR" sz="16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075892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35887</TotalTime>
  <Words>995</Words>
  <Application>Microsoft Office PowerPoint</Application>
  <PresentationFormat>Grand écran</PresentationFormat>
  <Paragraphs>145</Paragraphs>
  <Slides>11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Courier New</vt:lpstr>
      <vt:lpstr>Poppins</vt:lpstr>
      <vt:lpstr>Wingdings</vt:lpstr>
      <vt:lpstr>Conception personnalisée</vt:lpstr>
      <vt:lpstr>Foxit PhantomPDF Document</vt:lpstr>
      <vt:lpstr>Présentation PowerPoint</vt:lpstr>
      <vt:lpstr>Context</vt:lpstr>
      <vt:lpstr>Asynchronous readout reminders</vt:lpstr>
      <vt:lpstr>SPARC – Sensor Pixel Asynchronous Readout CMOS</vt:lpstr>
      <vt:lpstr>Working principle of the asynchronous readout </vt:lpstr>
      <vt:lpstr>Sensor Architecture</vt:lpstr>
      <vt:lpstr>Test bench block diagram with FPGA-SOC as DAQ board</vt:lpstr>
      <vt:lpstr>Test bench block diagram with Idrogen (IJCLab IN2P3) as DAQ board</vt:lpstr>
      <vt:lpstr>Preliminary Measurement : Ring Oscillator Clock Jitter</vt:lpstr>
      <vt:lpstr>Preliminary Measurement</vt:lpstr>
      <vt:lpstr>Présentation PowerPoint</vt:lpstr>
    </vt:vector>
  </TitlesOfParts>
  <Company>IPHC IN2P3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Floorplanning DoT d’Obelix</dc:title>
  <dc:creator>HIMMI Abdelkader</dc:creator>
  <cp:lastModifiedBy>camille fournier</cp:lastModifiedBy>
  <cp:revision>578</cp:revision>
  <dcterms:created xsi:type="dcterms:W3CDTF">2023-11-19T17:42:08Z</dcterms:created>
  <dcterms:modified xsi:type="dcterms:W3CDTF">2026-06-15T12:21:20Z</dcterms:modified>
</cp:coreProperties>
</file>