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21"/>
  </p:notesMasterIdLst>
  <p:sldIdLst>
    <p:sldId id="258" r:id="rId2"/>
    <p:sldId id="1733" r:id="rId3"/>
    <p:sldId id="1739" r:id="rId4"/>
    <p:sldId id="1716" r:id="rId5"/>
    <p:sldId id="1719" r:id="rId6"/>
    <p:sldId id="1746" r:id="rId7"/>
    <p:sldId id="1742" r:id="rId8"/>
    <p:sldId id="1744" r:id="rId9"/>
    <p:sldId id="1748" r:id="rId10"/>
    <p:sldId id="1743" r:id="rId11"/>
    <p:sldId id="1738" r:id="rId12"/>
    <p:sldId id="1741" r:id="rId13"/>
    <p:sldId id="1749" r:id="rId14"/>
    <p:sldId id="1735" r:id="rId15"/>
    <p:sldId id="1740" r:id="rId16"/>
    <p:sldId id="1730" r:id="rId17"/>
    <p:sldId id="1745" r:id="rId18"/>
    <p:sldId id="1747" r:id="rId19"/>
    <p:sldId id="173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6D"/>
    <a:srgbClr val="FF7C80"/>
    <a:srgbClr val="FF6600"/>
    <a:srgbClr val="FFFFFF"/>
    <a:srgbClr val="8FAADC"/>
    <a:srgbClr val="DCDCDC"/>
    <a:srgbClr val="4472C4"/>
    <a:srgbClr val="4D98D2"/>
    <a:srgbClr val="509AD3"/>
    <a:srgbClr val="EB67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11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03FDB-BF44-4D86-9729-F1E0BBC06357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82B42E-AEF6-40AD-8BA8-70D2C0D5977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723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2B42E-AEF6-40AD-8BA8-70D2C0D5977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3683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2B42E-AEF6-40AD-8BA8-70D2C0D5977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8212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2B42E-AEF6-40AD-8BA8-70D2C0D5977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6838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2B42E-AEF6-40AD-8BA8-70D2C0D5977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938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2B42E-AEF6-40AD-8BA8-70D2C0D5977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2B42E-AEF6-40AD-8BA8-70D2C0D5977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8615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2B42E-AEF6-40AD-8BA8-70D2C0D5977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84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2B42E-AEF6-40AD-8BA8-70D2C0D5977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5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2B42E-AEF6-40AD-8BA8-70D2C0D5977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721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2B42E-AEF6-40AD-8BA8-70D2C0D5977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627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2B42E-AEF6-40AD-8BA8-70D2C0D5977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951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2B42E-AEF6-40AD-8BA8-70D2C0D5977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447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4A86B-C6E1-43B7-89D2-6E99583DA0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429741-55BB-42B1-8339-46AD03B6C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FBE42D-11EC-44C8-9908-4C24EB4AF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17-19/06/2026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C12055-86A1-4C0C-8408-D12AF9D12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076A0-8053-4F81-92A0-58AE5559F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92D6-C7BF-42C9-9898-12C05C55B84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625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6B5B6-A7E7-439E-AFED-D8D6197E3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660EDD-5AF3-4C58-9BF0-9D1597A111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3AA483-BEF3-4694-94A8-333F72180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17-19/06/2026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A1789F-3600-4425-BF9E-9815B5623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D222D2-44A0-428F-A000-85F5EF94A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92D6-C7BF-42C9-9898-12C05C55B84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007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C0C723-E70D-4EAE-9512-094042607D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7DBEFE-E8A4-4324-A857-46ED420049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47638-9783-46C0-890B-214F78923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17-19/06/2026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811A50-8323-4D11-9F77-989BF4663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32CF9-EC80-4F78-8B67-3E6307966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92D6-C7BF-42C9-9898-12C05C55B84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94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-slide-fili-p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" y="1"/>
            <a:ext cx="12191598" cy="6857999"/>
          </a:xfrm>
          <a:prstGeom prst="rect">
            <a:avLst/>
          </a:prstGeom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032" y="1681711"/>
            <a:ext cx="5158153" cy="822888"/>
          </a:xfrm>
        </p:spPr>
        <p:txBody>
          <a:bodyPr anchor="b"/>
          <a:lstStyle>
            <a:lvl1pPr marL="0" indent="0">
              <a:buNone/>
              <a:defRPr sz="2716" b="1">
                <a:solidFill>
                  <a:srgbClr val="00294B"/>
                </a:solidFill>
              </a:defRPr>
            </a:lvl1pPr>
            <a:lvl2pPr marL="517413" indent="0">
              <a:buNone/>
              <a:defRPr sz="2263" b="1"/>
            </a:lvl2pPr>
            <a:lvl3pPr marL="1034826" indent="0">
              <a:buNone/>
              <a:defRPr sz="2037" b="1"/>
            </a:lvl3pPr>
            <a:lvl4pPr marL="1552240" indent="0">
              <a:buNone/>
              <a:defRPr sz="1811" b="1"/>
            </a:lvl4pPr>
            <a:lvl5pPr marL="2069653" indent="0">
              <a:buNone/>
              <a:defRPr sz="1811" b="1"/>
            </a:lvl5pPr>
            <a:lvl6pPr marL="2587066" indent="0">
              <a:buNone/>
              <a:defRPr sz="1811" b="1"/>
            </a:lvl6pPr>
            <a:lvl7pPr marL="3104479" indent="0">
              <a:buNone/>
              <a:defRPr sz="1811" b="1"/>
            </a:lvl7pPr>
            <a:lvl8pPr marL="3621893" indent="0">
              <a:buNone/>
              <a:defRPr sz="1811" b="1"/>
            </a:lvl8pPr>
            <a:lvl9pPr marL="4139306" indent="0">
              <a:buNone/>
              <a:defRPr sz="1811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839032" y="2504599"/>
            <a:ext cx="5158153" cy="3685030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1460" y="1681711"/>
            <a:ext cx="5183306" cy="822888"/>
          </a:xfrm>
        </p:spPr>
        <p:txBody>
          <a:bodyPr anchor="b"/>
          <a:lstStyle>
            <a:lvl1pPr marL="0" indent="0">
              <a:buNone/>
              <a:defRPr sz="2716" b="1">
                <a:solidFill>
                  <a:srgbClr val="00294B"/>
                </a:solidFill>
              </a:defRPr>
            </a:lvl1pPr>
            <a:lvl2pPr marL="517413" indent="0">
              <a:buNone/>
              <a:defRPr sz="2263" b="1"/>
            </a:lvl2pPr>
            <a:lvl3pPr marL="1034826" indent="0">
              <a:buNone/>
              <a:defRPr sz="2037" b="1"/>
            </a:lvl3pPr>
            <a:lvl4pPr marL="1552240" indent="0">
              <a:buNone/>
              <a:defRPr sz="1811" b="1"/>
            </a:lvl4pPr>
            <a:lvl5pPr marL="2069653" indent="0">
              <a:buNone/>
              <a:defRPr sz="1811" b="1"/>
            </a:lvl5pPr>
            <a:lvl6pPr marL="2587066" indent="0">
              <a:buNone/>
              <a:defRPr sz="1811" b="1"/>
            </a:lvl6pPr>
            <a:lvl7pPr marL="3104479" indent="0">
              <a:buNone/>
              <a:defRPr sz="1811" b="1"/>
            </a:lvl7pPr>
            <a:lvl8pPr marL="3621893" indent="0">
              <a:buNone/>
              <a:defRPr sz="1811" b="1"/>
            </a:lvl8pPr>
            <a:lvl9pPr marL="4139306" indent="0">
              <a:buNone/>
              <a:defRPr sz="1811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171460" y="2504599"/>
            <a:ext cx="5183306" cy="3685030"/>
          </a:xfrm>
        </p:spPr>
        <p:txBody>
          <a:bodyPr/>
          <a:lstStyle>
            <a:lvl1pPr marL="258707" indent="-258707">
              <a:defRPr lang="fr-FR" sz="3169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776120" indent="-258707">
              <a:defRPr lang="fr-FR" sz="2716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293533" indent="-258707">
              <a:defRPr lang="fr-FR" sz="2263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58707" lvl="0" indent="-258707" algn="l" defTabSz="1034826" rtl="0" eaLnBrk="1" latinLnBrk="0" hangingPunct="1">
              <a:lnSpc>
                <a:spcPct val="90000"/>
              </a:lnSpc>
              <a:spcBef>
                <a:spcPts val="1132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776120" lvl="1" indent="-258707" algn="l" defTabSz="1034826" rtl="0" eaLnBrk="1" latinLnBrk="0" hangingPunct="1">
              <a:lnSpc>
                <a:spcPct val="90000"/>
              </a:lnSpc>
              <a:spcBef>
                <a:spcPts val="566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1293533" lvl="2" indent="-258707" algn="l" defTabSz="1034826" rtl="0" eaLnBrk="1" latinLnBrk="0" hangingPunct="1">
              <a:lnSpc>
                <a:spcPct val="90000"/>
              </a:lnSpc>
              <a:spcBef>
                <a:spcPts val="566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28399" y="6467913"/>
            <a:ext cx="2729259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17-19/06/2026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325189" y="6467913"/>
            <a:ext cx="5541624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AG GDR DI2I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9234343" y="6467913"/>
            <a:ext cx="2741673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2591738" y="169116"/>
            <a:ext cx="6438063" cy="488983"/>
          </a:xfrm>
        </p:spPr>
        <p:txBody>
          <a:bodyPr>
            <a:normAutofit/>
          </a:bodyPr>
          <a:lstStyle>
            <a:lvl1pPr>
              <a:defRPr lang="fr-FR" sz="2716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000361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simple : titre+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" y="0"/>
            <a:ext cx="12191595" cy="6857995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2591738" y="169116"/>
            <a:ext cx="6438063" cy="488983"/>
          </a:xfrm>
        </p:spPr>
        <p:txBody>
          <a:bodyPr>
            <a:normAutofit/>
          </a:bodyPr>
          <a:lstStyle>
            <a:lvl1pPr>
              <a:defRPr sz="2490" b="1">
                <a:solidFill>
                  <a:srgbClr val="00294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9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28399" y="6467913"/>
            <a:ext cx="2729259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17-19/06/2026</a:t>
            </a:r>
          </a:p>
        </p:txBody>
      </p:sp>
      <p:sp>
        <p:nvSpPr>
          <p:cNvPr id="10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325189" y="6467913"/>
            <a:ext cx="5541624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 GDR DI2I</a:t>
            </a:r>
            <a:endParaRPr lang="fr-FR" dirty="0"/>
          </a:p>
        </p:txBody>
      </p:sp>
      <p:sp>
        <p:nvSpPr>
          <p:cNvPr id="11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9234343" y="6467913"/>
            <a:ext cx="2741673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309894" y="902590"/>
            <a:ext cx="11666121" cy="5287040"/>
          </a:xfrm>
          <a:prstGeom prst="rect">
            <a:avLst/>
          </a:prstGeom>
        </p:spPr>
        <p:txBody>
          <a:bodyPr/>
          <a:lstStyle>
            <a:lvl1pPr>
              <a:defRPr sz="2263">
                <a:solidFill>
                  <a:srgbClr val="FF6700"/>
                </a:solidFill>
              </a:defRPr>
            </a:lvl1pPr>
            <a:lvl2pPr>
              <a:defRPr sz="2037">
                <a:solidFill>
                  <a:srgbClr val="00294B"/>
                </a:solidFill>
              </a:defRPr>
            </a:lvl2pPr>
            <a:lvl3pPr>
              <a:defRPr sz="1811">
                <a:solidFill>
                  <a:srgbClr val="456487"/>
                </a:solidFill>
              </a:defRPr>
            </a:lvl3pPr>
            <a:lvl4pPr>
              <a:defRPr sz="1584">
                <a:solidFill>
                  <a:srgbClr val="456487"/>
                </a:solidFill>
              </a:defRPr>
            </a:lvl4pPr>
            <a:lvl5pPr>
              <a:defRPr sz="1584"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848053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9BA1A-A240-4801-BC3B-A321E698A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487DC-E467-4A43-A36E-BABF085F9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69E777-D120-4BD3-B371-A3689BDC0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17-19/06/2026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D40CF7-C959-4598-9824-020599C15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4A766-F3FF-4E7D-8F54-72AA0D689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92D6-C7BF-42C9-9898-12C05C55B84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799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A4798-B92F-43A1-9144-6BD9D300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0D4DC8-8980-4E0D-A8B8-F5447EE35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2A5BA-CB11-49FB-AAFF-8D4093698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17-19/06/2026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E1485F-DF0F-4429-AA41-21C86307C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CFF025-396B-4172-BB7E-3D67DC7DA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92D6-C7BF-42C9-9898-12C05C55B84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118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0A785-E783-4275-9871-3E6351C71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F97F7-8A21-444C-9D2C-6B270614ED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093C4C-C870-4543-9206-B45B36A5F2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AD08F3-4CAA-4054-A9D7-D932DC909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17-19/06/2026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9A3C3C-4946-4F5B-9397-F00DA080F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90B860-A28C-482B-BC0E-1EB7FC927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92D6-C7BF-42C9-9898-12C05C55B84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93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21230-3764-443C-BB53-89EC947E9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18C569-EFB0-4364-90B3-F8BBB245DB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EB31B-3EE5-4120-B2CC-2FBDE5D4FF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508D80-4909-480B-A585-A0A963181C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619739-63DD-40DC-9585-FF5A1CDBF6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D7711C-8AC1-43E1-A49F-75D18CABB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17-19/06/2026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5B0264-0011-4DE2-846A-E712A5A63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84807B-9CA6-4B22-8914-E4CB91483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92D6-C7BF-42C9-9898-12C05C55B84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538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5F36A-D4FE-4A8C-8CB8-6E10B2A07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1F9416-AE15-4838-94B4-35855F8BC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17-19/06/2026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756C7D-9832-4730-86A7-8AB70D414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94778F-3304-4FC0-889F-6A749F388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92D6-C7BF-42C9-9898-12C05C55B84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57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674C1A-5471-491D-8BE7-C2E4C5496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17-19/06/2026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43DA37-685C-4EF1-A284-1780B26AD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054C91-1F68-405E-A2D5-E646F4ADF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92D6-C7BF-42C9-9898-12C05C55B84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62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AC98F-9259-483D-8E55-636DC8A4C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836CD-BF2E-4967-8F77-5D1688497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FE8A72-6C82-4C28-8603-C8C91CC48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02C518-4095-46A0-A226-11905AAE0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17-19/06/2026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A442EC-563C-4364-A827-DF0ED6F7F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095B79-8D7C-4494-BBC6-DEEE9A252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92D6-C7BF-42C9-9898-12C05C55B84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68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65313-4213-421E-81F2-F2A84745A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22C2D7-3161-403A-B207-1443340276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92BBC5-4513-4095-BBC3-BED7277CE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2CE69-6468-4F90-96E7-5B401563B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17-19/06/2026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004E8F-E7FB-4E52-BDC1-40605FB2D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6308A9-EF2E-4EE3-B1FC-71B1273EC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92D6-C7BF-42C9-9898-12C05C55B84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940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B48C31-5DE0-4BAC-B701-FF06ACD12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935F2F-F594-4315-8066-33D32DC947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8125A9-01EE-4ED0-84A0-6977D060E0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17-19/06/2026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CAEAA-52C3-4D19-B35B-6CAAAA1B1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AG GDR DI2I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86E61-FC61-45AA-A9CD-0A32DFEA14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92D6-C7BF-42C9-9898-12C05C55B84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042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30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0.png"/><Relationship Id="rId5" Type="http://schemas.openxmlformats.org/officeDocument/2006/relationships/image" Target="../media/image150.png"/><Relationship Id="rId10" Type="http://schemas.openxmlformats.org/officeDocument/2006/relationships/image" Target="../media/image30.png"/><Relationship Id="rId4" Type="http://schemas.openxmlformats.org/officeDocument/2006/relationships/image" Target="../media/image140.png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8">
            <a:extLst>
              <a:ext uri="{FF2B5EF4-FFF2-40B4-BE49-F238E27FC236}">
                <a16:creationId xmlns:a16="http://schemas.microsoft.com/office/drawing/2014/main" id="{575663ED-4D64-4C15-995E-04D42184BAF4}"/>
              </a:ext>
            </a:extLst>
          </p:cNvPr>
          <p:cNvSpPr txBox="1"/>
          <p:nvPr/>
        </p:nvSpPr>
        <p:spPr>
          <a:xfrm>
            <a:off x="1161738" y="1989649"/>
            <a:ext cx="10714829" cy="4272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034826">
              <a:lnSpc>
                <a:spcPct val="90000"/>
              </a:lnSpc>
              <a:spcBef>
                <a:spcPts val="1133"/>
              </a:spcBef>
              <a:buClr>
                <a:srgbClr val="FF6700"/>
              </a:buClr>
            </a:pPr>
            <a:r>
              <a:rPr lang="fr-FR" sz="3600" b="1" dirty="0">
                <a:solidFill>
                  <a:prstClr val="black"/>
                </a:solidFill>
                <a:cs typeface="Calibri" panose="020F0502020204030204" pitchFamily="34" charset="0"/>
              </a:rPr>
              <a:t>Projet R&amp;T AIMS:</a:t>
            </a:r>
          </a:p>
          <a:p>
            <a:pPr lvl="0" algn="ctr" defTabSz="1034826">
              <a:lnSpc>
                <a:spcPct val="90000"/>
              </a:lnSpc>
              <a:spcBef>
                <a:spcPts val="1133"/>
              </a:spcBef>
              <a:buClr>
                <a:srgbClr val="FF6700"/>
              </a:buClr>
            </a:pPr>
            <a:r>
              <a:rPr lang="fr-FR" sz="3600" b="1" dirty="0" err="1">
                <a:solidFill>
                  <a:prstClr val="black"/>
                </a:solidFill>
                <a:cs typeface="Calibri" panose="020F0502020204030204" pitchFamily="34" charset="0"/>
              </a:rPr>
              <a:t>Artificial</a:t>
            </a:r>
            <a:r>
              <a:rPr lang="fr-FR" sz="3600" b="1" dirty="0">
                <a:solidFill>
                  <a:prstClr val="black"/>
                </a:solidFill>
                <a:cs typeface="Calibri" panose="020F0502020204030204" pitchFamily="34" charset="0"/>
              </a:rPr>
              <a:t> Intelligence for Mass </a:t>
            </a:r>
            <a:r>
              <a:rPr lang="fr-FR" sz="3600" b="1" dirty="0" err="1">
                <a:solidFill>
                  <a:prstClr val="black"/>
                </a:solidFill>
                <a:cs typeface="Calibri" panose="020F0502020204030204" pitchFamily="34" charset="0"/>
              </a:rPr>
              <a:t>Spectrometry</a:t>
            </a:r>
            <a:endParaRPr lang="en-GB" sz="360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 algn="ctr" defTabSz="1034826">
              <a:lnSpc>
                <a:spcPct val="90000"/>
              </a:lnSpc>
              <a:spcBef>
                <a:spcPts val="1133"/>
              </a:spcBef>
              <a:buClr>
                <a:srgbClr val="FF6700"/>
              </a:buClr>
            </a:pPr>
            <a:endParaRPr lang="en-GB" sz="2716" b="1" dirty="0">
              <a:solidFill>
                <a:srgbClr val="4F81BD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 defTabSz="1034826">
              <a:lnSpc>
                <a:spcPct val="90000"/>
              </a:lnSpc>
              <a:spcBef>
                <a:spcPts val="1133"/>
              </a:spcBef>
              <a:buClr>
                <a:srgbClr val="FF6700"/>
              </a:buClr>
            </a:pPr>
            <a:endParaRPr lang="en-GB" sz="2716" b="1" dirty="0">
              <a:solidFill>
                <a:srgbClr val="4F81BD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defTabSz="1034826">
              <a:lnSpc>
                <a:spcPct val="90000"/>
              </a:lnSpc>
              <a:spcBef>
                <a:spcPts val="1133"/>
              </a:spcBef>
              <a:buClr>
                <a:srgbClr val="FF6700"/>
              </a:buClr>
            </a:pP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IJCLab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Orsay (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laboratoire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porteur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):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Françoise Bouvet, Serge Della Negra, Isabelle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Ribaud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, Thomas Zerguerras</a:t>
            </a:r>
          </a:p>
          <a:p>
            <a:pPr lvl="0" defTabSz="1034826">
              <a:lnSpc>
                <a:spcPct val="90000"/>
              </a:lnSpc>
              <a:spcBef>
                <a:spcPts val="1133"/>
              </a:spcBef>
              <a:buClr>
                <a:srgbClr val="FF6700"/>
              </a:buClr>
            </a:pP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LPSC Grenoble: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Julien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Angot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defTabSz="1034826">
              <a:lnSpc>
                <a:spcPct val="90000"/>
              </a:lnSpc>
              <a:spcBef>
                <a:spcPts val="1133"/>
              </a:spcBef>
              <a:buClr>
                <a:srgbClr val="FF6700"/>
              </a:buClr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defTabSz="1034826">
              <a:lnSpc>
                <a:spcPct val="90000"/>
              </a:lnSpc>
              <a:spcBef>
                <a:spcPts val="1133"/>
              </a:spcBef>
              <a:buClr>
                <a:srgbClr val="FF6700"/>
              </a:buClr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defTabSz="1034826">
              <a:lnSpc>
                <a:spcPct val="90000"/>
              </a:lnSpc>
              <a:spcBef>
                <a:spcPts val="1133"/>
              </a:spcBef>
              <a:buClr>
                <a:srgbClr val="FF6700"/>
              </a:buClr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Contact : thomas.zerguerras@ijclab.in2p3.fr</a:t>
            </a:r>
          </a:p>
        </p:txBody>
      </p:sp>
      <p:sp>
        <p:nvSpPr>
          <p:cNvPr id="2" name="Rectangle : avec coin arrondi 1">
            <a:extLst>
              <a:ext uri="{FF2B5EF4-FFF2-40B4-BE49-F238E27FC236}">
                <a16:creationId xmlns:a16="http://schemas.microsoft.com/office/drawing/2014/main" id="{C6D8A829-DEDF-4EBC-BDC5-90BF013BF894}"/>
              </a:ext>
            </a:extLst>
          </p:cNvPr>
          <p:cNvSpPr/>
          <p:nvPr/>
        </p:nvSpPr>
        <p:spPr>
          <a:xfrm>
            <a:off x="9003322" y="216877"/>
            <a:ext cx="3188677" cy="339969"/>
          </a:xfrm>
          <a:prstGeom prst="round1Rect">
            <a:avLst/>
          </a:prstGeom>
          <a:solidFill>
            <a:srgbClr val="509AD3"/>
          </a:solidFill>
          <a:ln>
            <a:solidFill>
              <a:srgbClr val="4D98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0D9A24B-06BC-4714-844C-F5C4486B9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17-19/06/2026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FD824E2-E785-4B82-9A75-BDF6D08C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AG GDR DI2I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8A57024-9666-4414-B255-BDAF56762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0563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B483DC-E5D0-4447-A830-05CB86EBF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868" y="180469"/>
            <a:ext cx="9171362" cy="488983"/>
          </a:xfrm>
        </p:spPr>
        <p:txBody>
          <a:bodyPr>
            <a:normAutofit/>
          </a:bodyPr>
          <a:lstStyle/>
          <a:p>
            <a:r>
              <a:rPr lang="fr-FR" sz="2800" dirty="0">
                <a:solidFill>
                  <a:schemeClr val="accent5">
                    <a:lumMod val="75000"/>
                  </a:schemeClr>
                </a:solidFill>
              </a:rPr>
              <a:t>Budget et calendrier (préliminaire)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74A50F-A99D-4551-9BCB-265EFCA97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r>
              <a:rPr lang="fr-FR" sz="1358" dirty="0">
                <a:solidFill>
                  <a:prstClr val="white"/>
                </a:solidFill>
              </a:rPr>
              <a:t>17-19/06/2026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F8C522-D433-446A-8BAD-99660D2DA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71596-5F9D-49C5-9701-16B3CA54319D}" type="slidenum">
              <a:rPr kumimoji="0" lang="fr-FR" sz="1358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358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D22C87ED-D3D3-4175-8DDC-2A48FF951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  <a:endParaRPr lang="fr-FR" dirty="0"/>
          </a:p>
        </p:txBody>
      </p:sp>
      <p:sp>
        <p:nvSpPr>
          <p:cNvPr id="6" name="AutoShape 2" descr="General architecture of 1D-CNN model">
            <a:extLst>
              <a:ext uri="{FF2B5EF4-FFF2-40B4-BE49-F238E27FC236}">
                <a16:creationId xmlns:a16="http://schemas.microsoft.com/office/drawing/2014/main" id="{66E52581-DF1D-4D9B-B704-B9A268A7B0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0426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00F7583-9D23-40CC-B226-A4D72AD12E67}"/>
              </a:ext>
            </a:extLst>
          </p:cNvPr>
          <p:cNvSpPr txBox="1"/>
          <p:nvPr/>
        </p:nvSpPr>
        <p:spPr>
          <a:xfrm>
            <a:off x="925033" y="797437"/>
            <a:ext cx="4869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Durée du projet R&amp;T AIMS:</a:t>
            </a:r>
            <a:r>
              <a:rPr lang="fr-FR" dirty="0"/>
              <a:t> 3 ans (2027-2029)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CB73C0B-5B9E-33C0-336F-3A0A5FC65883}"/>
              </a:ext>
            </a:extLst>
          </p:cNvPr>
          <p:cNvSpPr txBox="1"/>
          <p:nvPr/>
        </p:nvSpPr>
        <p:spPr>
          <a:xfrm>
            <a:off x="925033" y="1192995"/>
            <a:ext cx="8203464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Budget:</a:t>
            </a:r>
            <a:r>
              <a:rPr lang="fr-FR" dirty="0"/>
              <a:t> ~40k€ sur 3 ans dont: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600" dirty="0"/>
              <a:t>~27k€ : missions (réunions de travail, workshops, réseaux métiers, GDR, conférences …)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600" dirty="0"/>
              <a:t>~13k€ :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fr-FR" sz="1400" dirty="0"/>
              <a:t>Capacités de stockage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fr-FR" sz="1400" dirty="0"/>
              <a:t>PC avec GPU (pré-test modèles IA)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fr-FR" sz="1400" dirty="0"/>
              <a:t>Achat / renouvellement licence (accès à base de données TOF constructeurs)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8839DC1-4083-F3E6-1A0E-E04B61BC4846}"/>
              </a:ext>
            </a:extLst>
          </p:cNvPr>
          <p:cNvSpPr txBox="1"/>
          <p:nvPr/>
        </p:nvSpPr>
        <p:spPr>
          <a:xfrm>
            <a:off x="953387" y="2727326"/>
            <a:ext cx="1462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Calendrier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977D67A-89A9-B640-8AE6-ED513F5AF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1033" y="3127738"/>
            <a:ext cx="9829140" cy="321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501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B483DC-E5D0-4447-A830-05CB86EBF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6077" y="178888"/>
            <a:ext cx="6438063" cy="488983"/>
          </a:xfrm>
        </p:spPr>
        <p:txBody>
          <a:bodyPr>
            <a:normAutofit/>
          </a:bodyPr>
          <a:lstStyle/>
          <a:p>
            <a:r>
              <a:rPr lang="fr-FR" altLang="zh-CN" sz="2800" dirty="0">
                <a:solidFill>
                  <a:schemeClr val="accent5">
                    <a:lumMod val="75000"/>
                  </a:schemeClr>
                </a:solidFill>
              </a:rPr>
              <a:t>Conclusion - perspectives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74A50F-A99D-4551-9BCB-265EFCA97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r>
              <a:rPr lang="fr-FR" sz="1358" dirty="0">
                <a:solidFill>
                  <a:prstClr val="white"/>
                </a:solidFill>
              </a:rPr>
              <a:t>17-19/06/2026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F8C522-D433-446A-8BAD-99660D2DA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71596-5F9D-49C5-9701-16B3CA54319D}" type="slidenum">
              <a:rPr kumimoji="0" lang="fr-FR" sz="1358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358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2E303F-0C34-4E55-9F9D-12E0E45B526D}"/>
              </a:ext>
            </a:extLst>
          </p:cNvPr>
          <p:cNvSpPr/>
          <p:nvPr/>
        </p:nvSpPr>
        <p:spPr>
          <a:xfrm>
            <a:off x="1586932" y="2287262"/>
            <a:ext cx="42550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Clr>
                <a:srgbClr val="EB671C"/>
              </a:buClr>
            </a:pPr>
            <a:endParaRPr lang="fr-FR" altLang="fr-FR" dirty="0">
              <a:latin typeface="Arial" panose="020B0604020202020204" pitchFamily="34" charset="0"/>
            </a:endParaRPr>
          </a:p>
          <a:p>
            <a:pPr marL="800100" lvl="1" indent="-342900">
              <a:buClr>
                <a:srgbClr val="EB671C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08652F3-60CC-4B4A-B309-4DFC18A474BE}"/>
              </a:ext>
            </a:extLst>
          </p:cNvPr>
          <p:cNvSpPr/>
          <p:nvPr/>
        </p:nvSpPr>
        <p:spPr>
          <a:xfrm>
            <a:off x="540711" y="1002209"/>
            <a:ext cx="10806801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Clr>
                <a:srgbClr val="EB671C"/>
              </a:buClr>
            </a:pPr>
            <a:endParaRPr lang="fr-FR" altLang="fr-FR" b="1" dirty="0">
              <a:latin typeface="Arial" panose="020B0604020202020204" pitchFamily="34" charset="0"/>
            </a:endParaRPr>
          </a:p>
          <a:p>
            <a:pPr lvl="1">
              <a:spcBef>
                <a:spcPts val="600"/>
              </a:spcBef>
              <a:buClr>
                <a:srgbClr val="EB671C"/>
              </a:buClr>
            </a:pPr>
            <a:endParaRPr lang="fr-FR" altLang="fr-FR" sz="2000" dirty="0"/>
          </a:p>
          <a:p>
            <a:pPr lvl="1">
              <a:buClr>
                <a:srgbClr val="EB671C"/>
              </a:buClr>
            </a:pPr>
            <a:endParaRPr lang="fr-FR" altLang="fr-FR" sz="1600" dirty="0">
              <a:latin typeface="Arial" panose="020B0604020202020204" pitchFamily="34" charset="0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D426F0F-E8A4-43C1-843B-A16D41B25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A318468-96BC-49C5-9D12-8AF0EC13F4CB}"/>
              </a:ext>
            </a:extLst>
          </p:cNvPr>
          <p:cNvSpPr txBox="1"/>
          <p:nvPr/>
        </p:nvSpPr>
        <p:spPr>
          <a:xfrm>
            <a:off x="1046487" y="1002209"/>
            <a:ext cx="10439248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Travail en cours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fr-FR" dirty="0"/>
              <a:t>Sélection des données expérimentales d’intérêt pour démarrer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fr-FR" dirty="0"/>
              <a:t>Pré-traitement et préparation des données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fr-FR" dirty="0"/>
              <a:t>Définition des métadonnées (infrastructure expérimentale, résolution du spectromètre, …)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fr-FR" dirty="0"/>
              <a:t>Développement de modules Python pour écriture/lecture de métadonnées (format: </a:t>
            </a:r>
            <a:r>
              <a:rPr lang="fr-FR" dirty="0" err="1"/>
              <a:t>imzML</a:t>
            </a:r>
            <a:r>
              <a:rPr lang="fr-FR" dirty="0"/>
              <a:t>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fr-FR" dirty="0"/>
              <a:t>Préparation fiche R&amp;T AIMS</a:t>
            </a:r>
          </a:p>
          <a:p>
            <a:pPr>
              <a:spcAft>
                <a:spcPts val="600"/>
              </a:spcAft>
            </a:pPr>
            <a:endParaRPr lang="fr-FR" dirty="0"/>
          </a:p>
          <a:p>
            <a:pPr>
              <a:spcAft>
                <a:spcPts val="600"/>
              </a:spcAft>
            </a:pPr>
            <a:r>
              <a:rPr lang="fr-FR" b="1" dirty="0"/>
              <a:t>A venir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fr-FR" dirty="0"/>
              <a:t>Développement de la méthode de simulation pour augmenter la quantité de données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fr-FR" dirty="0"/>
              <a:t>Constitution de la </a:t>
            </a:r>
            <a:r>
              <a:rPr lang="fr-FR" dirty="0" err="1"/>
              <a:t>BdD</a:t>
            </a:r>
            <a:r>
              <a:rPr lang="fr-FR" dirty="0"/>
              <a:t> (Andromède, LPSC, Surface Science </a:t>
            </a:r>
            <a:r>
              <a:rPr lang="fr-FR" dirty="0" err="1"/>
              <a:t>Spectra</a:t>
            </a:r>
            <a:r>
              <a:rPr lang="fr-FR" dirty="0"/>
              <a:t> et/ou données constructeurs)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fr-FR" dirty="0"/>
              <a:t>Construction et comparaison des modèles : 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fr-FR" dirty="0"/>
              <a:t>Extraction des données puis MLP (option 1)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fr-FR" dirty="0"/>
              <a:t>Réseau CNN 1D (option 2)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fr-FR" dirty="0"/>
              <a:t>Adaptation des modèles à des nouvelles données : piège à ion (ISOLTRAP @ CERN), MALDI (Matrix </a:t>
            </a:r>
            <a:r>
              <a:rPr lang="fr-FR" dirty="0" err="1"/>
              <a:t>Assisted</a:t>
            </a:r>
            <a:r>
              <a:rPr lang="fr-FR" dirty="0"/>
              <a:t> Laser </a:t>
            </a:r>
            <a:r>
              <a:rPr lang="fr-FR" dirty="0" err="1"/>
              <a:t>Desorption</a:t>
            </a:r>
            <a:r>
              <a:rPr lang="fr-FR" dirty="0"/>
              <a:t> </a:t>
            </a:r>
            <a:r>
              <a:rPr lang="fr-FR" dirty="0" err="1"/>
              <a:t>Ionization</a:t>
            </a:r>
            <a:r>
              <a:rPr lang="fr-FR" dirty="0"/>
              <a:t>) (I2BC @ Gif-sur-Yvette), …</a:t>
            </a:r>
          </a:p>
        </p:txBody>
      </p:sp>
    </p:spTree>
    <p:extLst>
      <p:ext uri="{BB962C8B-B14F-4D97-AF65-F5344CB8AC3E}">
        <p14:creationId xmlns:p14="http://schemas.microsoft.com/office/powerpoint/2010/main" val="844080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5B77D76-DFB9-81BA-6D51-7661C2F28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17-19/06/2026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A7B8F8C-B92B-6777-C47D-B080551BD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AG GDR DI2I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A5CC517-698E-5626-A1C4-E391920A8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279BC78-FFE3-E203-2B54-D14D693654F1}"/>
              </a:ext>
            </a:extLst>
          </p:cNvPr>
          <p:cNvSpPr txBox="1"/>
          <p:nvPr/>
        </p:nvSpPr>
        <p:spPr>
          <a:xfrm>
            <a:off x="3699505" y="2910259"/>
            <a:ext cx="50125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/>
              <a:t>Merci de votre attention !</a:t>
            </a:r>
          </a:p>
        </p:txBody>
      </p:sp>
    </p:spTree>
    <p:extLst>
      <p:ext uri="{BB962C8B-B14F-4D97-AF65-F5344CB8AC3E}">
        <p14:creationId xmlns:p14="http://schemas.microsoft.com/office/powerpoint/2010/main" val="453650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5B77D76-DFB9-81BA-6D51-7661C2F28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17-19/06/2026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A7B8F8C-B92B-6777-C47D-B080551BD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AG GDR DI2I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A5CC517-698E-5626-A1C4-E391920A8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279BC78-FFE3-E203-2B54-D14D693654F1}"/>
              </a:ext>
            </a:extLst>
          </p:cNvPr>
          <p:cNvSpPr txBox="1"/>
          <p:nvPr/>
        </p:nvSpPr>
        <p:spPr>
          <a:xfrm>
            <a:off x="5251858" y="2782669"/>
            <a:ext cx="1688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/>
              <a:t>Back-up</a:t>
            </a:r>
          </a:p>
        </p:txBody>
      </p:sp>
    </p:spTree>
    <p:extLst>
      <p:ext uri="{BB962C8B-B14F-4D97-AF65-F5344CB8AC3E}">
        <p14:creationId xmlns:p14="http://schemas.microsoft.com/office/powerpoint/2010/main" val="2705132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0058" y="3055232"/>
            <a:ext cx="3234224" cy="1150721"/>
          </a:xfrm>
          <a:prstGeom prst="rect">
            <a:avLst/>
          </a:prstGeom>
        </p:spPr>
      </p:pic>
      <p:grpSp>
        <p:nvGrpSpPr>
          <p:cNvPr id="46" name="Groupe 45"/>
          <p:cNvGrpSpPr/>
          <p:nvPr/>
        </p:nvGrpSpPr>
        <p:grpSpPr bwMode="auto">
          <a:xfrm>
            <a:off x="8578419" y="1764163"/>
            <a:ext cx="1822132" cy="1374346"/>
            <a:chOff x="2141410" y="2098568"/>
            <a:chExt cx="1506375" cy="1322681"/>
          </a:xfrm>
        </p:grpSpPr>
        <p:pic>
          <p:nvPicPr>
            <p:cNvPr id="47" name="Image 46"/>
            <p:cNvPicPr>
              <a:picLocks noChangeAspect="1"/>
            </p:cNvPicPr>
            <p:nvPr/>
          </p:nvPicPr>
          <p:blipFill>
            <a:blip r:embed="rId3"/>
            <a:srcRect b="4385"/>
            <a:stretch/>
          </p:blipFill>
          <p:spPr bwMode="auto">
            <a:xfrm>
              <a:off x="2141410" y="2098568"/>
              <a:ext cx="1506375" cy="1236685"/>
            </a:xfrm>
            <a:prstGeom prst="rect">
              <a:avLst/>
            </a:prstGeom>
          </p:spPr>
        </p:pic>
        <p:cxnSp>
          <p:nvCxnSpPr>
            <p:cNvPr id="48" name="Connecteur droit avec flèche 47"/>
            <p:cNvCxnSpPr>
              <a:cxnSpLocks/>
            </p:cNvCxnSpPr>
            <p:nvPr/>
          </p:nvCxnSpPr>
          <p:spPr bwMode="auto">
            <a:xfrm flipH="1">
              <a:off x="2547743" y="3029744"/>
              <a:ext cx="470459" cy="39150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74A50F-A99D-4551-9BCB-265EFCA97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58" dirty="0">
                <a:solidFill>
                  <a:prstClr val="white"/>
                </a:solidFill>
                <a:latin typeface="Calibri" panose="020F0502020204030204"/>
              </a:rPr>
              <a:t>17-19/06/2026</a:t>
            </a:r>
            <a:endParaRPr kumimoji="0" lang="fr-FR" sz="1358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F8C522-D433-446A-8BAD-99660D2DA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71596-5F9D-49C5-9701-16B3CA54319D}" type="slidenum">
              <a:rPr kumimoji="0" lang="fr-FR" sz="1358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358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CE927B4-9FE2-454A-B446-03050AD7F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477968" y="1007212"/>
            <a:ext cx="112696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Analyse de surface d’échantillons complexes à l’échelle nanométrique (composition et caractérisation structurale)</a:t>
            </a:r>
          </a:p>
          <a:p>
            <a:endParaRPr lang="fr-FR" dirty="0"/>
          </a:p>
          <a:p>
            <a:r>
              <a:rPr lang="fr-FR" dirty="0"/>
              <a:t>…</a:t>
            </a: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059ABFC5-4F51-4B51-905B-9675C5C67AA9}"/>
              </a:ext>
            </a:extLst>
          </p:cNvPr>
          <p:cNvSpPr txBox="1">
            <a:spLocks/>
          </p:cNvSpPr>
          <p:nvPr/>
        </p:nvSpPr>
        <p:spPr>
          <a:xfrm>
            <a:off x="1242467" y="133600"/>
            <a:ext cx="10135762" cy="4889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90" b="1" kern="120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>
                <a:solidFill>
                  <a:schemeClr val="accent5">
                    <a:lumMod val="75000"/>
                  </a:schemeClr>
                </a:solidFill>
              </a:rPr>
              <a:t>Spectrométrie de masse d'ions secondaires à temps de vol (</a:t>
            </a:r>
            <a:r>
              <a:rPr lang="fr-FR" sz="2800" dirty="0" err="1">
                <a:solidFill>
                  <a:schemeClr val="accent5">
                    <a:lumMod val="75000"/>
                  </a:schemeClr>
                </a:solidFill>
              </a:rPr>
              <a:t>ToF</a:t>
            </a:r>
            <a:r>
              <a:rPr lang="fr-FR" sz="2800" dirty="0">
                <a:solidFill>
                  <a:schemeClr val="accent5">
                    <a:lumMod val="75000"/>
                  </a:schemeClr>
                </a:solidFill>
              </a:rPr>
              <a:t>-SIMS)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8C80FD5F-B2C9-4D80-A77B-15DBBFE915C5}"/>
                  </a:ext>
                </a:extLst>
              </p:cNvPr>
              <p:cNvSpPr txBox="1"/>
              <p:nvPr/>
            </p:nvSpPr>
            <p:spPr>
              <a:xfrm>
                <a:off x="175460" y="4881059"/>
                <a:ext cx="5748889" cy="14830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/>
                  <a:t>Ions primaires : </a:t>
                </a:r>
                <a:r>
                  <a:rPr lang="fr-FR" dirty="0"/>
                  <a:t>Nanoparticules d’or multichargées accélérées dans le domaine du MeV 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𝐴𝑢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400</m:t>
                        </m:r>
                      </m:sub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4+</m:t>
                        </m:r>
                      </m:sup>
                    </m:sSubSup>
                  </m:oMath>
                </a14:m>
                <a:r>
                  <a:rPr lang="fr-FR" dirty="0"/>
                  <a:t> 12MeV</a:t>
                </a:r>
              </a:p>
              <a:p>
                <a:endParaRPr lang="fr-FR" dirty="0"/>
              </a:p>
              <a:p>
                <a:r>
                  <a:rPr lang="fr-FR" b="1" dirty="0"/>
                  <a:t>Ions secondaires </a:t>
                </a:r>
                <a:r>
                  <a:rPr lang="fr-FR" dirty="0"/>
                  <a:t>: atomes, molécules, fragments, clusters, adduits 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8C80FD5F-B2C9-4D80-A77B-15DBBFE915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460" y="4881059"/>
                <a:ext cx="5748889" cy="1483035"/>
              </a:xfrm>
              <a:prstGeom prst="rect">
                <a:avLst/>
              </a:prstGeom>
              <a:blipFill>
                <a:blip r:embed="rId4"/>
                <a:stretch>
                  <a:fillRect l="-954" t="-2469" b="-576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片 2" descr="Capture1 (1)">
            <a:extLst>
              <a:ext uri="{FF2B5EF4-FFF2-40B4-BE49-F238E27FC236}">
                <a16:creationId xmlns:a16="http://schemas.microsoft.com/office/drawing/2014/main" id="{A3AF94D7-47E5-4419-B508-A7619F8A02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300" y="1394198"/>
            <a:ext cx="4844414" cy="284566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604789" y="4810906"/>
            <a:ext cx="5499345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Echantillons variés :   </a:t>
            </a:r>
            <a:r>
              <a:rPr lang="fr-FR" dirty="0"/>
              <a:t>organiques, inorganiques, métalliques</a:t>
            </a:r>
          </a:p>
          <a:p>
            <a:endParaRPr lang="fr-FR" dirty="0"/>
          </a:p>
          <a:p>
            <a:r>
              <a:rPr lang="fr-FR" b="1" dirty="0"/>
              <a:t>Applications</a:t>
            </a:r>
            <a:r>
              <a:rPr lang="fr-FR" dirty="0"/>
              <a:t> : matériaux, biologie, micrométéorites, microélectronique </a:t>
            </a:r>
          </a:p>
          <a:p>
            <a:pPr>
              <a:lnSpc>
                <a:spcPct val="150000"/>
              </a:lnSpc>
            </a:pPr>
            <a:endParaRPr lang="fr-FR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332C2EA8-D5E6-4097-8EE8-220B68711A91}"/>
              </a:ext>
            </a:extLst>
          </p:cNvPr>
          <p:cNvSpPr txBox="1">
            <a:spLocks/>
          </p:cNvSpPr>
          <p:nvPr/>
        </p:nvSpPr>
        <p:spPr>
          <a:xfrm>
            <a:off x="2167200" y="4205953"/>
            <a:ext cx="1865785" cy="4889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90" b="1" kern="120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i="1" dirty="0">
                <a:solidFill>
                  <a:schemeClr val="tx1"/>
                </a:solidFill>
                <a:latin typeface="+mn-lt"/>
              </a:rPr>
              <a:t>Experimental set-up</a:t>
            </a:r>
          </a:p>
        </p:txBody>
      </p:sp>
    </p:spTree>
    <p:extLst>
      <p:ext uri="{BB962C8B-B14F-4D97-AF65-F5344CB8AC3E}">
        <p14:creationId xmlns:p14="http://schemas.microsoft.com/office/powerpoint/2010/main" val="3411917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B483DC-E5D0-4447-A830-05CB86EBF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284" y="1588281"/>
            <a:ext cx="5173119" cy="488983"/>
          </a:xfrm>
        </p:spPr>
        <p:txBody>
          <a:bodyPr>
            <a:normAutofit/>
          </a:bodyPr>
          <a:lstStyle/>
          <a:p>
            <a:r>
              <a:rPr lang="en-US" sz="1800" b="0" dirty="0">
                <a:solidFill>
                  <a:schemeClr val="tx1"/>
                </a:solidFill>
                <a:latin typeface="+mn-lt"/>
              </a:rPr>
              <a:t>1. Conversion du temps de vol </a:t>
            </a:r>
            <a:r>
              <a:rPr lang="en-US" sz="1800" b="0" dirty="0" err="1">
                <a:solidFill>
                  <a:schemeClr val="tx1"/>
                </a:solidFill>
                <a:latin typeface="+mn-lt"/>
              </a:rPr>
              <a:t>en</a:t>
            </a:r>
            <a:r>
              <a:rPr lang="en-US" sz="1800" b="0" dirty="0">
                <a:solidFill>
                  <a:schemeClr val="tx1"/>
                </a:solidFill>
                <a:latin typeface="+mn-lt"/>
              </a:rPr>
              <a:t> m/z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74A50F-A99D-4551-9BCB-265EFCA97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r>
              <a:rPr lang="fr-FR" sz="1358" dirty="0">
                <a:solidFill>
                  <a:prstClr val="white"/>
                </a:solidFill>
              </a:rPr>
              <a:t>17-19/06/2026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F8C522-D433-446A-8BAD-99660D2DA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71596-5F9D-49C5-9701-16B3CA54319D}" type="slidenum">
              <a:rPr kumimoji="0" lang="fr-FR" sz="1358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sz="1358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F4C1661-16AF-4568-80F0-E93DADCE0C5E}"/>
                  </a:ext>
                </a:extLst>
              </p:cNvPr>
              <p:cNvSpPr/>
              <p:nvPr/>
            </p:nvSpPr>
            <p:spPr>
              <a:xfrm>
                <a:off x="760177" y="2071443"/>
                <a:ext cx="1001955" cy="4380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fr-FR" sz="1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𝑧𝑉</m:t>
                      </m:r>
                    </m:oMath>
                  </m:oMathPara>
                </a14:m>
                <a:endParaRPr lang="fr-FR" sz="120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F4C1661-16AF-4568-80F0-E93DADCE0C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177" y="2071443"/>
                <a:ext cx="1001955" cy="4380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07F0539-812D-46AB-929B-EE4C8A1045D5}"/>
                  </a:ext>
                </a:extLst>
              </p:cNvPr>
              <p:cNvSpPr txBox="1"/>
              <p:nvPr/>
            </p:nvSpPr>
            <p:spPr>
              <a:xfrm>
                <a:off x="377284" y="3079676"/>
                <a:ext cx="1237488" cy="53040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defTabSz="1168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fr-FR" sz="1200" b="0" dirty="0"/>
              </a:p>
              <a:p>
                <a:endParaRPr lang="fr-FR" sz="12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07F0539-812D-46AB-929B-EE4C8A1045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284" y="3079676"/>
                <a:ext cx="1237488" cy="530402"/>
              </a:xfrm>
              <a:prstGeom prst="rect">
                <a:avLst/>
              </a:prstGeom>
              <a:blipFill>
                <a:blip r:embed="rId4"/>
                <a:stretch>
                  <a:fillRect t="-229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185A21E-0923-4714-B68F-FA4B1C2E03A1}"/>
                  </a:ext>
                </a:extLst>
              </p:cNvPr>
              <p:cNvSpPr txBox="1"/>
              <p:nvPr/>
            </p:nvSpPr>
            <p:spPr>
              <a:xfrm>
                <a:off x="760177" y="2590663"/>
                <a:ext cx="75642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𝑉</m:t>
                          </m:r>
                          <m:sSup>
                            <m:sSupPr>
                              <m:ctrlPr>
                                <a:rPr lang="fr-FR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fr-FR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p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fr-FR" sz="1200" dirty="0"/>
              </a:p>
              <a:p>
                <a:endParaRPr lang="fr-FR" sz="1200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185A21E-0923-4714-B68F-FA4B1C2E03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177" y="2590663"/>
                <a:ext cx="756426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E9CB7CB1-2E15-425E-9CD6-D716F0541C6F}"/>
              </a:ext>
            </a:extLst>
          </p:cNvPr>
          <p:cNvSpPr/>
          <p:nvPr/>
        </p:nvSpPr>
        <p:spPr>
          <a:xfrm>
            <a:off x="2869412" y="2064089"/>
            <a:ext cx="24565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/>
              <a:t>où :</a:t>
            </a:r>
          </a:p>
          <a:p>
            <a:r>
              <a:rPr lang="fr-FR" sz="1200" dirty="0"/>
              <a:t>-      m est la masse</a:t>
            </a:r>
          </a:p>
          <a:p>
            <a:pPr marL="285750" indent="-285750">
              <a:buFontTx/>
              <a:buChar char="-"/>
            </a:pPr>
            <a:r>
              <a:rPr lang="fr-FR" sz="1200" dirty="0"/>
              <a:t>v : vitesse</a:t>
            </a:r>
          </a:p>
          <a:p>
            <a:pPr marL="285750" indent="-285750">
              <a:buFontTx/>
              <a:buChar char="-"/>
            </a:pPr>
            <a:r>
              <a:rPr lang="fr-FR" sz="1200" dirty="0"/>
              <a:t>z : charge </a:t>
            </a:r>
          </a:p>
          <a:p>
            <a:pPr marL="285750" indent="-285750">
              <a:buFontTx/>
              <a:buChar char="-"/>
            </a:pPr>
            <a:r>
              <a:rPr lang="fr-FR" sz="1200" dirty="0"/>
              <a:t>V tension d’accélération</a:t>
            </a:r>
          </a:p>
          <a:p>
            <a:pPr marL="285750" indent="-285750">
              <a:buFontTx/>
              <a:buChar char="-"/>
            </a:pPr>
            <a:r>
              <a:rPr lang="fr-FR" sz="1200" dirty="0"/>
              <a:t>L </a:t>
            </a:r>
            <a:r>
              <a:rPr lang="fr-FR" altLang="zh-CN" sz="1200" dirty="0"/>
              <a:t>: longueur du temps de vol</a:t>
            </a:r>
            <a:endParaRPr lang="fr-F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1AF6DBE8-428B-44CD-BBFF-28770A4055A9}"/>
                  </a:ext>
                </a:extLst>
              </p:cNvPr>
              <p:cNvSpPr txBox="1"/>
              <p:nvPr/>
            </p:nvSpPr>
            <p:spPr>
              <a:xfrm>
                <a:off x="1960881" y="3663002"/>
                <a:ext cx="2016514" cy="4765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0" smtClean="0">
                              <a:latin typeface="Cambria Math" panose="02040503050406030204" pitchFamily="18" charset="0"/>
                            </a:rPr>
                            <m:t>𝐦</m:t>
                          </m:r>
                        </m:num>
                        <m:den>
                          <m:r>
                            <a:rPr lang="fr-FR" b="1" i="0" smtClean="0">
                              <a:latin typeface="Cambria Math" panose="02040503050406030204" pitchFamily="18" charset="0"/>
                            </a:rPr>
                            <m:t>𝐳</m:t>
                          </m:r>
                        </m:den>
                      </m:f>
                      <m:r>
                        <a:rPr lang="fr-FR" b="1" i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1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b="1" i="0">
                              <a:latin typeface="Cambria Math" panose="02040503050406030204" pitchFamily="18" charset="0"/>
                            </a:rPr>
                            <m:t>𝐀</m:t>
                          </m:r>
                          <m:r>
                            <a:rPr lang="fr-FR" b="1" i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0">
                              <a:latin typeface="Cambria Math" panose="02040503050406030204" pitchFamily="18" charset="0"/>
                            </a:rPr>
                            <m:t>𝐭𝐦</m:t>
                          </m:r>
                          <m:r>
                            <a:rPr lang="fr-FR" b="1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b="1" i="0">
                              <a:latin typeface="Cambria Math" panose="02040503050406030204" pitchFamily="18" charset="0"/>
                            </a:rPr>
                            <m:t>𝐁</m:t>
                          </m:r>
                          <m:r>
                            <a:rPr lang="fr-FR" b="1" i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fr-FR" b="1" i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1AF6DBE8-428B-44CD-BBFF-28770A4055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0881" y="3663002"/>
                <a:ext cx="2016514" cy="4765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CE081EA-183D-4A69-BBF3-382E7170B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  <a:endParaRPr lang="fr-FR" dirty="0"/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86F3CCE4-2208-48C6-99FE-5217E3ACB03C}"/>
              </a:ext>
            </a:extLst>
          </p:cNvPr>
          <p:cNvSpPr txBox="1">
            <a:spLocks/>
          </p:cNvSpPr>
          <p:nvPr/>
        </p:nvSpPr>
        <p:spPr>
          <a:xfrm>
            <a:off x="306340" y="4502660"/>
            <a:ext cx="6143255" cy="4889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90" b="1" kern="120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>
                <a:solidFill>
                  <a:schemeClr val="tx1"/>
                </a:solidFill>
                <a:latin typeface="+mn-lt"/>
              </a:rPr>
              <a:t>2. Interpolation -&gt; points </a:t>
            </a:r>
            <a:r>
              <a:rPr lang="en-US" sz="1800" b="0" dirty="0" err="1">
                <a:solidFill>
                  <a:schemeClr val="tx1"/>
                </a:solidFill>
                <a:latin typeface="+mn-lt"/>
              </a:rPr>
              <a:t>régulièrement</a:t>
            </a:r>
            <a:r>
              <a:rPr lang="en-US" sz="1800" b="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+mn-lt"/>
              </a:rPr>
              <a:t>espacés</a:t>
            </a:r>
            <a:endParaRPr lang="en-US" sz="1800" b="0" dirty="0">
              <a:solidFill>
                <a:schemeClr val="tx1"/>
              </a:solidFill>
              <a:latin typeface="+mn-lt"/>
            </a:endParaRPr>
          </a:p>
          <a:p>
            <a:endParaRPr lang="en-US" sz="16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EF8D7805-0C3B-4B7A-B4BF-570C6DD69E2D}"/>
              </a:ext>
            </a:extLst>
          </p:cNvPr>
          <p:cNvSpPr txBox="1">
            <a:spLocks/>
          </p:cNvSpPr>
          <p:nvPr/>
        </p:nvSpPr>
        <p:spPr>
          <a:xfrm>
            <a:off x="1414202" y="195138"/>
            <a:ext cx="6438063" cy="4889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90" b="1" kern="120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</a:rPr>
              <a:t>Prétraitement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 des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</a:rPr>
              <a:t>données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ADC907BB-0880-4A71-BB59-1A347336646C}"/>
              </a:ext>
            </a:extLst>
          </p:cNvPr>
          <p:cNvSpPr txBox="1">
            <a:spLocks/>
          </p:cNvSpPr>
          <p:nvPr/>
        </p:nvSpPr>
        <p:spPr>
          <a:xfrm>
            <a:off x="306340" y="5074770"/>
            <a:ext cx="6143255" cy="4889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90" b="1" kern="120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>
                <a:solidFill>
                  <a:schemeClr val="tx1"/>
                </a:solidFill>
                <a:latin typeface="+mn-lt"/>
              </a:rPr>
              <a:t>3. </a:t>
            </a:r>
            <a:r>
              <a:rPr lang="en-US" sz="1800" b="0" dirty="0" err="1">
                <a:solidFill>
                  <a:schemeClr val="tx1"/>
                </a:solidFill>
                <a:latin typeface="+mn-lt"/>
              </a:rPr>
              <a:t>Normalisation</a:t>
            </a:r>
            <a:r>
              <a:rPr lang="en-US" sz="1800" b="0" dirty="0">
                <a:solidFill>
                  <a:schemeClr val="tx1"/>
                </a:solidFill>
                <a:latin typeface="+mn-lt"/>
              </a:rPr>
              <a:t> par le </a:t>
            </a:r>
            <a:r>
              <a:rPr lang="en-US" sz="1800" b="0" dirty="0" err="1">
                <a:solidFill>
                  <a:schemeClr val="tx1"/>
                </a:solidFill>
                <a:latin typeface="+mn-lt"/>
              </a:rPr>
              <a:t>nombre</a:t>
            </a:r>
            <a:r>
              <a:rPr lang="en-US" sz="1800" b="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+mn-lt"/>
              </a:rPr>
              <a:t>d’ions</a:t>
            </a:r>
            <a:r>
              <a:rPr lang="en-US" sz="1800" b="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+mn-lt"/>
              </a:rPr>
              <a:t>primaires</a:t>
            </a:r>
            <a:endParaRPr lang="en-US" sz="1800" b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7"/>
          <a:srcRect l="7210" t="21570" r="7888" b="9210"/>
          <a:stretch/>
        </p:blipFill>
        <p:spPr bwMode="auto">
          <a:xfrm>
            <a:off x="5795237" y="3629864"/>
            <a:ext cx="6298248" cy="2642760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8"/>
          <a:srcRect l="5215" t="20335" r="9226" b="7733"/>
          <a:stretch/>
        </p:blipFill>
        <p:spPr bwMode="auto">
          <a:xfrm>
            <a:off x="9265807" y="3931410"/>
            <a:ext cx="2407866" cy="1094690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80BADE05-E94D-C7CC-0F06-E5EACF4BD6D0}"/>
              </a:ext>
            </a:extLst>
          </p:cNvPr>
          <p:cNvGrpSpPr/>
          <p:nvPr/>
        </p:nvGrpSpPr>
        <p:grpSpPr>
          <a:xfrm>
            <a:off x="5554210" y="802375"/>
            <a:ext cx="6496563" cy="2605610"/>
            <a:chOff x="5660539" y="706681"/>
            <a:chExt cx="6496563" cy="2605610"/>
          </a:xfrm>
        </p:grpSpPr>
        <p:pic>
          <p:nvPicPr>
            <p:cNvPr id="19" name="Image 18"/>
            <p:cNvPicPr>
              <a:picLocks noChangeAspect="1"/>
            </p:cNvPicPr>
            <p:nvPr/>
          </p:nvPicPr>
          <p:blipFill>
            <a:blip r:embed="rId9"/>
            <a:srcRect l="7889" t="17223" r="9591" b="9587"/>
            <a:stretch/>
          </p:blipFill>
          <p:spPr bwMode="auto">
            <a:xfrm>
              <a:off x="5660539" y="706681"/>
              <a:ext cx="6496563" cy="2605610"/>
            </a:xfrm>
            <a:prstGeom prst="rect">
              <a:avLst/>
            </a:prstGeom>
          </p:spPr>
        </p:pic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10"/>
            <a:srcRect l="5215" t="20334" r="7888" b="9209"/>
            <a:stretch/>
          </p:blipFill>
          <p:spPr bwMode="auto">
            <a:xfrm>
              <a:off x="9447983" y="926378"/>
              <a:ext cx="2433563" cy="1067024"/>
            </a:xfrm>
            <a:prstGeom prst="rect">
              <a:avLst/>
            </a:prstGeom>
          </p:spPr>
        </p:pic>
        <p:sp>
          <p:nvSpPr>
            <p:cNvPr id="25" name="ZoneTexte 24"/>
            <p:cNvSpPr txBox="1"/>
            <p:nvPr/>
          </p:nvSpPr>
          <p:spPr bwMode="auto">
            <a:xfrm>
              <a:off x="8122728" y="1049212"/>
              <a:ext cx="108933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FR" sz="1400"/>
                <a:t>Isotopic patern </a:t>
              </a:r>
              <a:r>
                <a:rPr lang="en-US" sz="1400" b="1">
                  <a:solidFill>
                    <a:srgbClr val="FF0000"/>
                  </a:solidFill>
                </a:rPr>
                <a:t>C</a:t>
              </a:r>
              <a:r>
                <a:rPr lang="en-US" sz="1400" b="1" baseline="-25000">
                  <a:solidFill>
                    <a:srgbClr val="FF0000"/>
                  </a:solidFill>
                </a:rPr>
                <a:t>19</a:t>
              </a:r>
              <a:r>
                <a:rPr lang="en-US" sz="1400" b="1">
                  <a:solidFill>
                    <a:srgbClr val="FF0000"/>
                  </a:solidFill>
                </a:rPr>
                <a:t>H</a:t>
              </a:r>
              <a:r>
                <a:rPr lang="en-US" sz="1400" b="1" baseline="-25000">
                  <a:solidFill>
                    <a:srgbClr val="FF0000"/>
                  </a:solidFill>
                </a:rPr>
                <a:t>17</a:t>
              </a:r>
              <a:r>
                <a:rPr lang="en-US" sz="1400" b="1">
                  <a:solidFill>
                    <a:srgbClr val="FF0000"/>
                  </a:solidFill>
                </a:rPr>
                <a:t>S</a:t>
              </a:r>
              <a:r>
                <a:rPr lang="en-US" sz="1400" b="1" baseline="30000">
                  <a:solidFill>
                    <a:srgbClr val="FF0000"/>
                  </a:solidFill>
                </a:rPr>
                <a:t>+</a:t>
              </a:r>
              <a:r>
                <a:rPr lang="en-US" sz="1400" b="1">
                  <a:solidFill>
                    <a:srgbClr val="FF0000"/>
                  </a:solidFill>
                </a:rPr>
                <a:t> </a:t>
              </a:r>
              <a:endParaRPr lang="fr-FR" sz="1400"/>
            </a:p>
          </p:txBody>
        </p:sp>
      </p:grpSp>
      <p:sp>
        <p:nvSpPr>
          <p:cNvPr id="26" name="ZoneTexte 25"/>
          <p:cNvSpPr txBox="1"/>
          <p:nvPr/>
        </p:nvSpPr>
        <p:spPr bwMode="auto">
          <a:xfrm>
            <a:off x="8294111" y="4008488"/>
            <a:ext cx="10893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400"/>
              <a:t>Isotopic patern </a:t>
            </a:r>
            <a:r>
              <a:rPr lang="en-US" sz="1400" b="1">
                <a:solidFill>
                  <a:srgbClr val="0070C0"/>
                </a:solidFill>
              </a:rPr>
              <a:t>C</a:t>
            </a:r>
            <a:r>
              <a:rPr lang="en-US" sz="1400" b="1" baseline="-25000">
                <a:solidFill>
                  <a:srgbClr val="0070C0"/>
                </a:solidFill>
              </a:rPr>
              <a:t>4</a:t>
            </a:r>
            <a:r>
              <a:rPr lang="en-US" sz="1400" b="1">
                <a:solidFill>
                  <a:srgbClr val="0070C0"/>
                </a:solidFill>
              </a:rPr>
              <a:t>F</a:t>
            </a:r>
            <a:r>
              <a:rPr lang="en-US" sz="1400" b="1" baseline="-25000">
                <a:solidFill>
                  <a:srgbClr val="0070C0"/>
                </a:solidFill>
              </a:rPr>
              <a:t>9</a:t>
            </a:r>
            <a:r>
              <a:rPr lang="en-US" sz="1400" b="1">
                <a:solidFill>
                  <a:srgbClr val="0070C0"/>
                </a:solidFill>
              </a:rPr>
              <a:t>SO</a:t>
            </a:r>
            <a:r>
              <a:rPr lang="en-US" sz="1400" b="1" baseline="-25000">
                <a:solidFill>
                  <a:srgbClr val="0070C0"/>
                </a:solidFill>
              </a:rPr>
              <a:t>3</a:t>
            </a:r>
            <a:r>
              <a:rPr lang="en-US" sz="1400" b="1" baseline="30000">
                <a:solidFill>
                  <a:srgbClr val="0070C0"/>
                </a:solidFill>
              </a:rPr>
              <a:t>-</a:t>
            </a:r>
            <a:endParaRPr lang="fr-FR" sz="1400"/>
          </a:p>
        </p:txBody>
      </p:sp>
      <p:sp>
        <p:nvSpPr>
          <p:cNvPr id="6" name="ZoneTexte 5"/>
          <p:cNvSpPr txBox="1"/>
          <p:nvPr/>
        </p:nvSpPr>
        <p:spPr>
          <a:xfrm>
            <a:off x="422531" y="969163"/>
            <a:ext cx="5264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Identification des pics sur le spectre en masse/charge</a:t>
            </a:r>
          </a:p>
        </p:txBody>
      </p:sp>
    </p:spTree>
    <p:extLst>
      <p:ext uri="{BB962C8B-B14F-4D97-AF65-F5344CB8AC3E}">
        <p14:creationId xmlns:p14="http://schemas.microsoft.com/office/powerpoint/2010/main" val="3733761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74A50F-A99D-4551-9BCB-265EFCA97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r>
              <a:rPr lang="fr-FR" sz="1358" dirty="0">
                <a:solidFill>
                  <a:prstClr val="white"/>
                </a:solidFill>
              </a:rPr>
              <a:t>17-19/06/2026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F8C522-D433-446A-8BAD-99660D2DA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71596-5F9D-49C5-9701-16B3CA54319D}" type="slidenum">
              <a:rPr kumimoji="0" lang="fr-FR" sz="1358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1358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CE081EA-183D-4A69-BBF3-382E7170B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  <a:endParaRPr lang="fr-FR" dirty="0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EF8D7805-0C3B-4B7A-B4BF-570C6DD69E2D}"/>
              </a:ext>
            </a:extLst>
          </p:cNvPr>
          <p:cNvSpPr txBox="1">
            <a:spLocks/>
          </p:cNvSpPr>
          <p:nvPr/>
        </p:nvSpPr>
        <p:spPr>
          <a:xfrm>
            <a:off x="1414202" y="195138"/>
            <a:ext cx="7553952" cy="488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90" b="1" kern="120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Option 1 : extraction et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</a:rPr>
              <a:t>caractérisation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 des pics</a:t>
            </a:r>
          </a:p>
        </p:txBody>
      </p:sp>
      <p:sp>
        <p:nvSpPr>
          <p:cNvPr id="20" name="Espace réservé de la date 2">
            <a:extLst>
              <a:ext uri="{FF2B5EF4-FFF2-40B4-BE49-F238E27FC236}">
                <a16:creationId xmlns:a16="http://schemas.microsoft.com/office/drawing/2014/main" id="{B71F2057-A7BC-4121-AC76-472D2937685D}"/>
              </a:ext>
            </a:extLst>
          </p:cNvPr>
          <p:cNvSpPr txBox="1">
            <a:spLocks/>
          </p:cNvSpPr>
          <p:nvPr/>
        </p:nvSpPr>
        <p:spPr>
          <a:xfrm>
            <a:off x="201812" y="5714820"/>
            <a:ext cx="2411556" cy="3222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16/12/2025</a:t>
            </a:r>
            <a:endParaRPr lang="fr-FR" dirty="0"/>
          </a:p>
        </p:txBody>
      </p:sp>
      <p:sp>
        <p:nvSpPr>
          <p:cNvPr id="25" name="Espace réservé du numéro de diapositive 4">
            <a:extLst>
              <a:ext uri="{FF2B5EF4-FFF2-40B4-BE49-F238E27FC236}">
                <a16:creationId xmlns:a16="http://schemas.microsoft.com/office/drawing/2014/main" id="{23758809-37AD-4D03-841F-D97EA10F2C5D}"/>
              </a:ext>
            </a:extLst>
          </p:cNvPr>
          <p:cNvSpPr txBox="1">
            <a:spLocks/>
          </p:cNvSpPr>
          <p:nvPr/>
        </p:nvSpPr>
        <p:spPr>
          <a:xfrm>
            <a:off x="8159407" y="5714820"/>
            <a:ext cx="2422525" cy="3222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E71596-5F9D-49C5-9701-16B3CA54319D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34" name="ZoneTexte 5">
            <a:extLst>
              <a:ext uri="{FF2B5EF4-FFF2-40B4-BE49-F238E27FC236}">
                <a16:creationId xmlns:a16="http://schemas.microsoft.com/office/drawing/2014/main" id="{15306A4D-6572-E895-CAB5-B25E4131D701}"/>
              </a:ext>
            </a:extLst>
          </p:cNvPr>
          <p:cNvSpPr txBox="1"/>
          <p:nvPr/>
        </p:nvSpPr>
        <p:spPr>
          <a:xfrm>
            <a:off x="700998" y="2078654"/>
            <a:ext cx="61218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Position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Hauteur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Largeur à mi-hauteur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Proéminence : 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mesure à quel point un sommet se démarque de la ligne de base environnante du signal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Largeur 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à une distance relative donnée de la hauteur du pic par rapport à la proéminence</a:t>
            </a:r>
          </a:p>
        </p:txBody>
      </p:sp>
      <p:pic>
        <p:nvPicPr>
          <p:cNvPr id="37" name="Image 36" descr="Une image contenant texte,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FC83F6FF-1DCF-B6F4-3C4A-A5C282B90C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9" t="3329" r="7461" b="3698"/>
          <a:stretch/>
        </p:blipFill>
        <p:spPr>
          <a:xfrm>
            <a:off x="7347648" y="1917587"/>
            <a:ext cx="3990556" cy="267096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B4F3CB8-58D5-46C2-8725-28DF5747D503}"/>
              </a:ext>
            </a:extLst>
          </p:cNvPr>
          <p:cNvSpPr txBox="1"/>
          <p:nvPr/>
        </p:nvSpPr>
        <p:spPr>
          <a:xfrm>
            <a:off x="700998" y="1498659"/>
            <a:ext cx="28157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Caractérisation d’un pic :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A53A28F-5E9A-46F7-88CB-C1836E407285}"/>
              </a:ext>
            </a:extLst>
          </p:cNvPr>
          <p:cNvSpPr txBox="1"/>
          <p:nvPr/>
        </p:nvSpPr>
        <p:spPr>
          <a:xfrm>
            <a:off x="761666" y="4633142"/>
            <a:ext cx="4871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Recherche automatique de pics (librairie </a:t>
            </a:r>
            <a:r>
              <a:rPr lang="fr-FR" dirty="0" err="1"/>
              <a:t>SciPy</a:t>
            </a:r>
            <a:r>
              <a:rPr lang="fr-F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36948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A849C8-D809-B384-16FC-80DF55713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Simulations: </a:t>
            </a:r>
            <a:r>
              <a:rPr lang="fr-FR" dirty="0" err="1"/>
              <a:t>peaks</a:t>
            </a:r>
            <a:r>
              <a:rPr lang="fr-FR" dirty="0"/>
              <a:t> ratio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DE943AB-4FD8-7CBA-9126-E8DC6B95A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17-19/06/2026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3554EEC-5372-F6C9-0B4C-0C53B4846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AG GDR DI2I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0221020-5BF8-6D59-9412-3FF9BCEFC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3873111-36E5-D9AC-01B0-42061D663DB9}"/>
              </a:ext>
            </a:extLst>
          </p:cNvPr>
          <p:cNvSpPr txBox="1"/>
          <p:nvPr/>
        </p:nvSpPr>
        <p:spPr>
          <a:xfrm flipH="1">
            <a:off x="4981470" y="1511179"/>
            <a:ext cx="5620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Random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generated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histogram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bins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: 100 000</a:t>
            </a: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Peak ratio : 64/65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F32F7196-0768-328E-CCA9-771177A54377}"/>
              </a:ext>
            </a:extLst>
          </p:cNvPr>
          <p:cNvGrpSpPr/>
          <p:nvPr/>
        </p:nvGrpSpPr>
        <p:grpSpPr>
          <a:xfrm>
            <a:off x="1247521" y="4968044"/>
            <a:ext cx="2071733" cy="726775"/>
            <a:chOff x="7847763" y="2347519"/>
            <a:chExt cx="2071733" cy="726775"/>
          </a:xfrm>
        </p:grpSpPr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D2F8D176-CE50-38BF-F773-12FF45EAEB95}"/>
                </a:ext>
              </a:extLst>
            </p:cNvPr>
            <p:cNvCxnSpPr>
              <a:cxnSpLocks/>
            </p:cNvCxnSpPr>
            <p:nvPr/>
          </p:nvCxnSpPr>
          <p:spPr>
            <a:xfrm>
              <a:off x="7847763" y="2532185"/>
              <a:ext cx="673239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B063AA22-6595-6B6C-2820-3B3E90B99DB2}"/>
                </a:ext>
              </a:extLst>
            </p:cNvPr>
            <p:cNvSpPr txBox="1"/>
            <p:nvPr/>
          </p:nvSpPr>
          <p:spPr>
            <a:xfrm>
              <a:off x="8641582" y="2347519"/>
              <a:ext cx="12779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Measurement</a:t>
              </a:r>
              <a:endParaRPr lang="fr-FR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25529C59-04A0-4F15-0648-6689FE3A84F0}"/>
                </a:ext>
              </a:extLst>
            </p:cNvPr>
            <p:cNvCxnSpPr>
              <a:cxnSpLocks/>
            </p:cNvCxnSpPr>
            <p:nvPr/>
          </p:nvCxnSpPr>
          <p:spPr>
            <a:xfrm>
              <a:off x="7854464" y="2935794"/>
              <a:ext cx="673239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97B3CC0B-69F6-6B67-9D87-06297F177112}"/>
                </a:ext>
              </a:extLst>
            </p:cNvPr>
            <p:cNvSpPr txBox="1"/>
            <p:nvPr/>
          </p:nvSpPr>
          <p:spPr>
            <a:xfrm>
              <a:off x="8641582" y="2766517"/>
              <a:ext cx="10214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Simulation</a:t>
              </a:r>
            </a:p>
          </p:txBody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F6C8F156-A10C-E660-1D42-C35168A399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2437" y="2172086"/>
            <a:ext cx="5905500" cy="666750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A0DA57E1-CA2C-66E7-7EE6-9035BA5BB506}"/>
              </a:ext>
            </a:extLst>
          </p:cNvPr>
          <p:cNvSpPr txBox="1"/>
          <p:nvPr/>
        </p:nvSpPr>
        <p:spPr>
          <a:xfrm>
            <a:off x="4299791" y="5108812"/>
            <a:ext cx="712566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Integral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calculations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sum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and the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trapeze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      are consistent.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peak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ratio in the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random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generated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spectrum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histogram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consistent</a:t>
            </a: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spectrum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8CF1E0B-F82C-5E75-B6F0-F8D7BC6CB6FA}"/>
              </a:ext>
            </a:extLst>
          </p:cNvPr>
          <p:cNvSpPr txBox="1"/>
          <p:nvPr/>
        </p:nvSpPr>
        <p:spPr>
          <a:xfrm>
            <a:off x="959147" y="1792355"/>
            <a:ext cx="26484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Peak m/z = 64: [63.5; 64.5]</a:t>
            </a: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Peak m/z = 65: [64.5; 65.5]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4FF7956B-4F95-F400-9F03-46B393EB0E01}"/>
              </a:ext>
            </a:extLst>
          </p:cNvPr>
          <p:cNvGrpSpPr/>
          <p:nvPr/>
        </p:nvGrpSpPr>
        <p:grpSpPr>
          <a:xfrm>
            <a:off x="1041485" y="2507041"/>
            <a:ext cx="2190750" cy="2266950"/>
            <a:chOff x="1041485" y="3101997"/>
            <a:chExt cx="2190750" cy="2266950"/>
          </a:xfrm>
        </p:grpSpPr>
        <p:pic>
          <p:nvPicPr>
            <p:cNvPr id="21" name="Image 20" descr="Une image contenant texte, capture d’écran, Tracé, diagramme&#10;&#10;Le contenu généré par l’IA peut être incorrect.">
              <a:extLst>
                <a:ext uri="{FF2B5EF4-FFF2-40B4-BE49-F238E27FC236}">
                  <a16:creationId xmlns:a16="http://schemas.microsoft.com/office/drawing/2014/main" id="{41E23720-A369-7A6D-0316-F0F42F8449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1485" y="3101997"/>
              <a:ext cx="2190750" cy="2266950"/>
            </a:xfrm>
            <a:prstGeom prst="rect">
              <a:avLst/>
            </a:prstGeom>
          </p:spPr>
        </p:pic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EAC08807-F162-736A-1081-4C7F16DFEF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30201" y="3659438"/>
              <a:ext cx="0" cy="403609"/>
            </a:xfrm>
            <a:prstGeom prst="line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976FD229-A22A-74A9-E040-29418E2884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34292" y="3249134"/>
              <a:ext cx="0" cy="403609"/>
            </a:xfrm>
            <a:prstGeom prst="line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F9607627-DDB1-1C6E-0781-17491DB5B9B1}"/>
                </a:ext>
              </a:extLst>
            </p:cNvPr>
            <p:cNvCxnSpPr>
              <a:cxnSpLocks/>
            </p:cNvCxnSpPr>
            <p:nvPr/>
          </p:nvCxnSpPr>
          <p:spPr>
            <a:xfrm>
              <a:off x="2283388" y="3429000"/>
              <a:ext cx="0" cy="150474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A2D28567-6E5A-D961-2B33-8351167A27A3}"/>
                </a:ext>
              </a:extLst>
            </p:cNvPr>
            <p:cNvCxnSpPr>
              <a:cxnSpLocks/>
            </p:cNvCxnSpPr>
            <p:nvPr/>
          </p:nvCxnSpPr>
          <p:spPr>
            <a:xfrm>
              <a:off x="1842935" y="3450772"/>
              <a:ext cx="0" cy="150474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867F33E2-945B-E9F9-1B3E-BD8E238DB6D7}"/>
                </a:ext>
              </a:extLst>
            </p:cNvPr>
            <p:cNvCxnSpPr>
              <a:cxnSpLocks/>
            </p:cNvCxnSpPr>
            <p:nvPr/>
          </p:nvCxnSpPr>
          <p:spPr>
            <a:xfrm>
              <a:off x="2757333" y="3430680"/>
              <a:ext cx="0" cy="150474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ZoneTexte 26">
            <a:extLst>
              <a:ext uri="{FF2B5EF4-FFF2-40B4-BE49-F238E27FC236}">
                <a16:creationId xmlns:a16="http://schemas.microsoft.com/office/drawing/2014/main" id="{13C1AD3C-7B3D-6DCD-6CE2-0FADD19BD5B0}"/>
              </a:ext>
            </a:extLst>
          </p:cNvPr>
          <p:cNvSpPr txBox="1"/>
          <p:nvPr/>
        </p:nvSpPr>
        <p:spPr>
          <a:xfrm flipH="1">
            <a:off x="5052437" y="3205041"/>
            <a:ext cx="5620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Random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generated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histogram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bins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: 70 000</a:t>
            </a: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Peak ratio : 64/65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58809D8C-9409-03B5-CC4A-664C546378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2437" y="3902947"/>
            <a:ext cx="590550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088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D692D0-23FA-C109-FC95-C59477419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CNN 1D </a:t>
            </a:r>
            <a:r>
              <a:rPr lang="fr-FR" dirty="0" err="1"/>
              <a:t>filter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7E12DC0-5E61-CBB5-0189-1EC2DCE9F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17-19/06/2026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C9BF138-8C8C-AD1F-76BF-1A5CFD524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AG GDR DI2I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936AA12-A866-AF1A-E63A-D4D10CFA1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18</a:t>
            </a:fld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3E8520-4F85-6F62-E112-C4678F9896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290" y="1143000"/>
            <a:ext cx="8134350" cy="4572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E044F0B-2DE8-38F6-7817-332DECA4E153}"/>
              </a:ext>
            </a:extLst>
          </p:cNvPr>
          <p:cNvSpPr txBox="1"/>
          <p:nvPr/>
        </p:nvSpPr>
        <p:spPr>
          <a:xfrm>
            <a:off x="1828805" y="2211572"/>
            <a:ext cx="789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Filter</a:t>
            </a:r>
            <a:r>
              <a:rPr lang="fr-FR" dirty="0"/>
              <a:t> </a:t>
            </a:r>
            <a:r>
              <a:rPr lang="fr-FR" i="1" dirty="0"/>
              <a:t>f</a:t>
            </a:r>
          </a:p>
        </p:txBody>
      </p:sp>
      <p:pic>
        <p:nvPicPr>
          <p:cNvPr id="10" name="Image 9" descr="Une image contenant texte, capture d’écran, ligne, Tracé&#10;&#10;Le contenu généré par l’IA peut être incorrect.">
            <a:extLst>
              <a:ext uri="{FF2B5EF4-FFF2-40B4-BE49-F238E27FC236}">
                <a16:creationId xmlns:a16="http://schemas.microsoft.com/office/drawing/2014/main" id="{58D1402B-F0C5-6D3A-22C9-22585C6EEF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5399" y="2823416"/>
            <a:ext cx="2032571" cy="1453681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B3B1B4A-99D7-1500-25A2-72A4A1FB4DDD}"/>
              </a:ext>
            </a:extLst>
          </p:cNvPr>
          <p:cNvSpPr txBox="1"/>
          <p:nvPr/>
        </p:nvSpPr>
        <p:spPr>
          <a:xfrm>
            <a:off x="1430158" y="4277097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m/z </a:t>
            </a:r>
            <a:r>
              <a:rPr lang="fr-FR" dirty="0" err="1"/>
              <a:t>spectrum</a:t>
            </a: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6EC11A4-188D-19A2-3CCA-B9E7BE72A574}"/>
              </a:ext>
            </a:extLst>
          </p:cNvPr>
          <p:cNvSpPr txBox="1"/>
          <p:nvPr/>
        </p:nvSpPr>
        <p:spPr>
          <a:xfrm>
            <a:off x="1083433" y="3059668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y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D6649C6-A8F4-A504-0279-6F1D8CC0B7F9}"/>
              </a:ext>
            </a:extLst>
          </p:cNvPr>
          <p:cNvSpPr txBox="1"/>
          <p:nvPr/>
        </p:nvSpPr>
        <p:spPr>
          <a:xfrm>
            <a:off x="1788728" y="4030776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m</a:t>
            </a:r>
            <a:r>
              <a:rPr lang="fr-FR" dirty="0"/>
              <a:t>/</a:t>
            </a:r>
            <a:r>
              <a:rPr lang="fr-FR" i="1" dirty="0"/>
              <a:t>z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AFD6425-A0FE-D4E9-1BC2-196DE87B5825}"/>
              </a:ext>
            </a:extLst>
          </p:cNvPr>
          <p:cNvSpPr txBox="1"/>
          <p:nvPr/>
        </p:nvSpPr>
        <p:spPr>
          <a:xfrm>
            <a:off x="3851446" y="3212068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y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1DF6A0C-8033-C55B-8808-AE2707618480}"/>
              </a:ext>
            </a:extLst>
          </p:cNvPr>
          <p:cNvSpPr txBox="1"/>
          <p:nvPr/>
        </p:nvSpPr>
        <p:spPr>
          <a:xfrm>
            <a:off x="2338879" y="4811382"/>
            <a:ext cx="1725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Convolution: </a:t>
            </a:r>
            <a:r>
              <a:rPr lang="fr-FR" i="1" dirty="0"/>
              <a:t>y</a:t>
            </a:r>
            <a:r>
              <a:rPr lang="fr-FR" dirty="0"/>
              <a:t>*</a:t>
            </a:r>
            <a:r>
              <a:rPr lang="fr-FR" i="1" dirty="0"/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836668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B483DC-E5D0-4447-A830-05CB86EBF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868" y="180469"/>
            <a:ext cx="9171362" cy="488983"/>
          </a:xfrm>
        </p:spPr>
        <p:txBody>
          <a:bodyPr>
            <a:normAutofit/>
          </a:bodyPr>
          <a:lstStyle/>
          <a:p>
            <a:r>
              <a:rPr lang="fr-FR" sz="2800" dirty="0">
                <a:solidFill>
                  <a:schemeClr val="accent5">
                    <a:lumMod val="75000"/>
                  </a:schemeClr>
                </a:solidFill>
              </a:rPr>
              <a:t>Intérêt des utilisateurs de la plateforme / Collaborations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74A50F-A99D-4551-9BCB-265EFCA97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r>
              <a:rPr lang="fr-FR" sz="1358" dirty="0">
                <a:solidFill>
                  <a:prstClr val="white"/>
                </a:solidFill>
              </a:rPr>
              <a:t>17-19/06/2026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F8C522-D433-446A-8BAD-99660D2DA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71596-5F9D-49C5-9701-16B3CA54319D}" type="slidenum">
              <a:rPr kumimoji="0" lang="fr-FR" sz="1358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358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D22C87ED-D3D3-4175-8DDC-2A48FF951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  <a:endParaRPr lang="fr-FR" dirty="0"/>
          </a:p>
        </p:txBody>
      </p:sp>
      <p:sp>
        <p:nvSpPr>
          <p:cNvPr id="6" name="AutoShape 2" descr="General architecture of 1D-CNN model">
            <a:extLst>
              <a:ext uri="{FF2B5EF4-FFF2-40B4-BE49-F238E27FC236}">
                <a16:creationId xmlns:a16="http://schemas.microsoft.com/office/drawing/2014/main" id="{66E52581-DF1D-4D9B-B704-B9A268A7B0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313789" y="2215858"/>
            <a:ext cx="528773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dirty="0"/>
              <a:t>LPSC (Accélérateur et source d’ions)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dirty="0" err="1"/>
              <a:t>IonTOF</a:t>
            </a:r>
            <a:r>
              <a:rPr lang="fr-FR" dirty="0"/>
              <a:t> (mode réflecteur)</a:t>
            </a:r>
          </a:p>
          <a:p>
            <a:pPr marL="1200150" lvl="2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dirty="0" err="1"/>
              <a:t>Placamat</a:t>
            </a:r>
            <a:r>
              <a:rPr lang="fr-FR" dirty="0"/>
              <a:t> (Plateforme Aquitaine de Caractérisation des Matériaux , université de Bordeaux)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dirty="0"/>
              <a:t>Piège à ions</a:t>
            </a:r>
          </a:p>
          <a:p>
            <a:pPr marL="1200150" lvl="2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dirty="0"/>
              <a:t>ISOLTRAP (ISOLDE, CERN)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09A6D9E-2EDC-4BBB-AA02-42561D41E5FA}"/>
              </a:ext>
            </a:extLst>
          </p:cNvPr>
          <p:cNvSpPr txBox="1"/>
          <p:nvPr/>
        </p:nvSpPr>
        <p:spPr>
          <a:xfrm>
            <a:off x="793224" y="1637471"/>
            <a:ext cx="27386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Collaborations en cours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5519AB9-9DA7-41C5-B68D-7BCF76115BF6}"/>
              </a:ext>
            </a:extLst>
          </p:cNvPr>
          <p:cNvSpPr txBox="1"/>
          <p:nvPr/>
        </p:nvSpPr>
        <p:spPr>
          <a:xfrm>
            <a:off x="6031255" y="2276192"/>
            <a:ext cx="584695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dirty="0" err="1"/>
              <a:t>IonTOF</a:t>
            </a:r>
            <a:r>
              <a:rPr lang="fr-FR" dirty="0"/>
              <a:t> (mode réflecteur)</a:t>
            </a:r>
          </a:p>
          <a:p>
            <a:pPr marL="1200150" lvl="2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dirty="0"/>
              <a:t>LAEC ( Liban, Biologie et Astrochimie, collaboration avec IAS Orsay)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dirty="0"/>
              <a:t>MALDI (Matrix </a:t>
            </a:r>
            <a:r>
              <a:rPr lang="fr-FR" dirty="0" err="1"/>
              <a:t>Assisted</a:t>
            </a:r>
            <a:r>
              <a:rPr lang="fr-FR" dirty="0"/>
              <a:t> Laser </a:t>
            </a:r>
            <a:r>
              <a:rPr lang="fr-FR" dirty="0" err="1"/>
              <a:t>Desorption</a:t>
            </a:r>
            <a:r>
              <a:rPr lang="fr-FR" dirty="0"/>
              <a:t> </a:t>
            </a:r>
            <a:r>
              <a:rPr lang="fr-FR" dirty="0" err="1"/>
              <a:t>Ionization</a:t>
            </a:r>
            <a:r>
              <a:rPr lang="fr-FR" dirty="0"/>
              <a:t>)</a:t>
            </a:r>
          </a:p>
          <a:p>
            <a:pPr marL="1200150" lvl="2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dirty="0"/>
              <a:t>I2BC (Biologie, CNRS-</a:t>
            </a:r>
            <a:r>
              <a:rPr lang="fr-FR" dirty="0" err="1"/>
              <a:t>UPSay</a:t>
            </a:r>
            <a:r>
              <a:rPr lang="fr-FR" dirty="0"/>
              <a:t>, Gif/Yvette)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493FEEC-9526-43CB-89AA-2C927328D3CF}"/>
              </a:ext>
            </a:extLst>
          </p:cNvPr>
          <p:cNvSpPr txBox="1"/>
          <p:nvPr/>
        </p:nvSpPr>
        <p:spPr>
          <a:xfrm>
            <a:off x="6561129" y="1636373"/>
            <a:ext cx="29492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Utilisateurs d’Andromède </a:t>
            </a:r>
          </a:p>
        </p:txBody>
      </p:sp>
    </p:spTree>
    <p:extLst>
      <p:ext uri="{BB962C8B-B14F-4D97-AF65-F5344CB8AC3E}">
        <p14:creationId xmlns:p14="http://schemas.microsoft.com/office/powerpoint/2010/main" val="1427253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B483DC-E5D0-4447-A830-05CB86EBF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7681" y="736229"/>
            <a:ext cx="8368358" cy="488983"/>
          </a:xfrm>
          <a:ln w="127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1800" i="1" dirty="0" err="1">
                <a:solidFill>
                  <a:schemeClr val="tx1"/>
                </a:solidFill>
                <a:latin typeface="+mn-lt"/>
              </a:rPr>
              <a:t>Plateforme</a:t>
            </a:r>
            <a:r>
              <a:rPr lang="en-US" sz="1800" i="1" dirty="0">
                <a:solidFill>
                  <a:schemeClr val="tx1"/>
                </a:solidFill>
                <a:latin typeface="+mn-lt"/>
              </a:rPr>
              <a:t> MOSAIC </a:t>
            </a:r>
            <a:r>
              <a:rPr lang="en-US" sz="1800" i="1" dirty="0" err="1">
                <a:solidFill>
                  <a:schemeClr val="tx1"/>
                </a:solidFill>
                <a:latin typeface="+mn-lt"/>
              </a:rPr>
              <a:t>Andromède</a:t>
            </a:r>
            <a:r>
              <a:rPr lang="en-US" sz="1800" i="1" dirty="0">
                <a:solidFill>
                  <a:schemeClr val="tx1"/>
                </a:solidFill>
                <a:latin typeface="+mn-lt"/>
              </a:rPr>
              <a:t> (</a:t>
            </a:r>
            <a:r>
              <a:rPr lang="fr-FR" sz="1800" i="1" dirty="0">
                <a:solidFill>
                  <a:schemeClr val="tx1"/>
                </a:solidFill>
                <a:latin typeface="+mn-lt"/>
              </a:rPr>
              <a:t>ANR: 10-EQPX-0023) </a:t>
            </a:r>
            <a:r>
              <a:rPr lang="en-US" sz="1800" i="1" dirty="0">
                <a:solidFill>
                  <a:schemeClr val="tx1"/>
                </a:solidFill>
                <a:latin typeface="+mn-lt"/>
              </a:rPr>
              <a:t> @ </a:t>
            </a:r>
            <a:r>
              <a:rPr lang="en-US" sz="1800" i="1" dirty="0" err="1">
                <a:solidFill>
                  <a:schemeClr val="tx1"/>
                </a:solidFill>
                <a:latin typeface="+mn-lt"/>
              </a:rPr>
              <a:t>IJCLab</a:t>
            </a:r>
            <a:r>
              <a:rPr lang="en-US" sz="1800" i="1" dirty="0">
                <a:solidFill>
                  <a:schemeClr val="tx1"/>
                </a:solidFill>
                <a:latin typeface="+mn-lt"/>
              </a:rPr>
              <a:t> : SIMS-TOF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74A50F-A99D-4551-9BCB-265EFCA97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58" dirty="0">
                <a:solidFill>
                  <a:prstClr val="white"/>
                </a:solidFill>
                <a:latin typeface="Calibri" panose="020F0502020204030204"/>
              </a:rPr>
              <a:t>17-19/06/2026</a:t>
            </a:r>
            <a:endParaRPr kumimoji="0" lang="fr-FR" sz="1358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F8C522-D433-446A-8BAD-99660D2DA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71596-5F9D-49C5-9701-16B3CA54319D}" type="slidenum">
              <a:rPr kumimoji="0" lang="fr-FR" sz="1358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358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CE927B4-9FE2-454A-B446-03050AD7F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  <a:endParaRPr lang="fr-FR" dirty="0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059ABFC5-4F51-4B51-905B-9675C5C67AA9}"/>
              </a:ext>
            </a:extLst>
          </p:cNvPr>
          <p:cNvSpPr txBox="1">
            <a:spLocks/>
          </p:cNvSpPr>
          <p:nvPr/>
        </p:nvSpPr>
        <p:spPr>
          <a:xfrm>
            <a:off x="1242467" y="133600"/>
            <a:ext cx="10135762" cy="4889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90" b="1" kern="120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>
                <a:solidFill>
                  <a:schemeClr val="accent5">
                    <a:lumMod val="75000"/>
                  </a:schemeClr>
                </a:solidFill>
              </a:rPr>
              <a:t>Contexte: spectrométrie de masse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1D57450E-2405-453D-9267-49CC785C1A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611" y="2598080"/>
            <a:ext cx="1207401" cy="31618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50F745C-9DE6-DBF5-FAF8-D57FE1C84963}"/>
              </a:ext>
            </a:extLst>
          </p:cNvPr>
          <p:cNvSpPr txBox="1"/>
          <p:nvPr/>
        </p:nvSpPr>
        <p:spPr>
          <a:xfrm>
            <a:off x="2080657" y="6120715"/>
            <a:ext cx="89353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Applications:</a:t>
            </a:r>
            <a:r>
              <a:rPr lang="fr-FR" sz="1600" dirty="0"/>
              <a:t> physique nucléaire, astrophysique nucléaire, astrochimie, science des matériaux, biologie …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8ADA5A2-860B-162C-C179-C22238EDC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15" y="865228"/>
            <a:ext cx="1133323" cy="1093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0A77C63-9131-80A2-2930-92E51A4E2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4" y="2050984"/>
            <a:ext cx="1796500" cy="44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556988F5-45F3-6F95-246E-5D172F181490}"/>
              </a:ext>
            </a:extLst>
          </p:cNvPr>
          <p:cNvGrpSpPr/>
          <p:nvPr/>
        </p:nvGrpSpPr>
        <p:grpSpPr>
          <a:xfrm>
            <a:off x="7010567" y="3214321"/>
            <a:ext cx="3900915" cy="2986321"/>
            <a:chOff x="4814224" y="3100873"/>
            <a:chExt cx="3995127" cy="2996345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BF6B96D0-467F-3F68-AA1F-CE807B833A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4224" y="3100873"/>
              <a:ext cx="3995127" cy="2996345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6791EADC-5D41-26AB-A3A1-6FCBAB87B85E}"/>
                </a:ext>
              </a:extLst>
            </p:cNvPr>
            <p:cNvSpPr txBox="1"/>
            <p:nvPr/>
          </p:nvSpPr>
          <p:spPr>
            <a:xfrm rot="21065573">
              <a:off x="5635161" y="4077139"/>
              <a:ext cx="1287212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Ligne d’analyse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0DC286FA-8BE5-7BD4-F198-B5939D408456}"/>
                </a:ext>
              </a:extLst>
            </p:cNvPr>
            <p:cNvSpPr txBox="1"/>
            <p:nvPr/>
          </p:nvSpPr>
          <p:spPr>
            <a:xfrm>
              <a:off x="7461709" y="3772755"/>
              <a:ext cx="1183529" cy="307777"/>
            </a:xfrm>
            <a:prstGeom prst="rect">
              <a:avLst/>
            </a:prstGeom>
            <a:solidFill>
              <a:srgbClr val="00B0F0"/>
            </a:solidFill>
          </p:spPr>
          <p:txBody>
            <a:bodyPr wrap="none" rtlCol="0">
              <a:spAutoFit/>
            </a:bodyPr>
            <a:lstStyle/>
            <a:p>
              <a:r>
                <a:rPr lang="fr-FR" sz="1400" dirty="0">
                  <a:solidFill>
                    <a:srgbClr val="FFFFFF"/>
                  </a:solidFill>
                </a:rPr>
                <a:t>Spectromètre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059810D2-F54A-0B8C-60B8-638E76E57AEF}"/>
                </a:ext>
              </a:extLst>
            </p:cNvPr>
            <p:cNvSpPr txBox="1"/>
            <p:nvPr/>
          </p:nvSpPr>
          <p:spPr>
            <a:xfrm>
              <a:off x="6082642" y="3131851"/>
              <a:ext cx="1183529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400" dirty="0"/>
                <a:t>Source d’ions</a:t>
              </a:r>
            </a:p>
          </p:txBody>
        </p: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C80A5922-9C6F-663E-CB44-E516FF8A77ED}"/>
                </a:ext>
              </a:extLst>
            </p:cNvPr>
            <p:cNvCxnSpPr>
              <a:cxnSpLocks/>
            </p:cNvCxnSpPr>
            <p:nvPr/>
          </p:nvCxnSpPr>
          <p:spPr>
            <a:xfrm>
              <a:off x="6572401" y="3625750"/>
              <a:ext cx="671536" cy="223864"/>
            </a:xfrm>
            <a:prstGeom prst="line">
              <a:avLst/>
            </a:prstGeom>
            <a:ln w="57150">
              <a:solidFill>
                <a:srgbClr val="92D050"/>
              </a:solidFill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1382AE7C-0D31-0C14-C64B-999CF0F264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46563" y="4362231"/>
              <a:ext cx="1997374" cy="320309"/>
            </a:xfrm>
            <a:prstGeom prst="line">
              <a:avLst/>
            </a:prstGeom>
            <a:ln w="57150">
              <a:solidFill>
                <a:srgbClr val="92D050"/>
              </a:solidFill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03777F9-AC1D-1850-CD50-88AEA54AEF92}"/>
              </a:ext>
            </a:extLst>
          </p:cNvPr>
          <p:cNvGrpSpPr/>
          <p:nvPr/>
        </p:nvGrpSpPr>
        <p:grpSpPr>
          <a:xfrm>
            <a:off x="952039" y="4067838"/>
            <a:ext cx="5973110" cy="1446550"/>
            <a:chOff x="857319" y="4598435"/>
            <a:chExt cx="5973110" cy="1446550"/>
          </a:xfrm>
        </p:grpSpPr>
        <p:pic>
          <p:nvPicPr>
            <p:cNvPr id="1030" name="Picture 6" descr="LPSC_Quadri">
              <a:extLst>
                <a:ext uri="{FF2B5EF4-FFF2-40B4-BE49-F238E27FC236}">
                  <a16:creationId xmlns:a16="http://schemas.microsoft.com/office/drawing/2014/main" id="{5223500E-B181-ACC7-E28F-B1566A3156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8875" y="5161247"/>
              <a:ext cx="1252307" cy="824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C12B5246-78EE-EE22-D01B-AD4053DF7EC0}"/>
                </a:ext>
              </a:extLst>
            </p:cNvPr>
            <p:cNvSpPr txBox="1"/>
            <p:nvPr/>
          </p:nvSpPr>
          <p:spPr>
            <a:xfrm>
              <a:off x="857319" y="4598435"/>
              <a:ext cx="5973110" cy="144655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fr-FR" b="1" dirty="0"/>
                <a:t>Ligne 1+-N+: diagnostic pureté de sources pour accélérateurs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sz="1400" b="1" dirty="0"/>
                <a:t>Source d’ions (Booster): </a:t>
              </a:r>
              <a:r>
                <a:rPr lang="fr-FR" sz="1400" dirty="0"/>
                <a:t>ECR, 14.5GHz, 100-800W, HT: 20kV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sz="1400" b="1" dirty="0"/>
                <a:t>Spectromètre:</a:t>
              </a:r>
              <a:r>
                <a:rPr lang="fr-FR" sz="1400" dirty="0"/>
                <a:t> 120°, rayon 0.75m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sz="1400" b="1" dirty="0"/>
                <a:t>Mesure de courant: </a:t>
              </a:r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r>
                <a:rPr lang="fr-FR" sz="1400" dirty="0"/>
                <a:t>Coupelle de Faraday avec anneau électrostatique</a:t>
              </a:r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r>
                <a:rPr lang="fr-FR" sz="1400" dirty="0"/>
                <a:t>Fentes et </a:t>
              </a:r>
              <a:r>
                <a:rPr lang="fr-FR" sz="1400" dirty="0" err="1"/>
                <a:t>channeltron</a:t>
              </a:r>
              <a:endParaRPr lang="fr-FR" sz="14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AA2D04D-D40D-78CE-F5FE-CBC5741FE915}"/>
              </a:ext>
            </a:extLst>
          </p:cNvPr>
          <p:cNvGrpSpPr/>
          <p:nvPr/>
        </p:nvGrpSpPr>
        <p:grpSpPr>
          <a:xfrm>
            <a:off x="1956112" y="1257327"/>
            <a:ext cx="10051879" cy="1937717"/>
            <a:chOff x="2051809" y="1087199"/>
            <a:chExt cx="10051879" cy="1937717"/>
          </a:xfrm>
        </p:grpSpPr>
        <p:pic>
          <p:nvPicPr>
            <p:cNvPr id="50" name="Image 49"/>
            <p:cNvPicPr>
              <a:picLocks noChangeAspect="1"/>
            </p:cNvPicPr>
            <p:nvPr/>
          </p:nvPicPr>
          <p:blipFill>
            <a:blip r:embed="rId7"/>
            <a:srcRect t="14173" b="10236"/>
            <a:stretch/>
          </p:blipFill>
          <p:spPr bwMode="auto">
            <a:xfrm>
              <a:off x="2051809" y="1087199"/>
              <a:ext cx="8861355" cy="1937717"/>
            </a:xfrm>
            <a:prstGeom prst="rect">
              <a:avLst/>
            </a:prstGeom>
          </p:spPr>
        </p:pic>
        <p:sp>
          <p:nvSpPr>
            <p:cNvPr id="51" name="ZoneTexte 50"/>
            <p:cNvSpPr txBox="1"/>
            <p:nvPr/>
          </p:nvSpPr>
          <p:spPr bwMode="auto">
            <a:xfrm>
              <a:off x="7275429" y="1087199"/>
              <a:ext cx="3378235" cy="28829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sz="1600">
                  <a:solidFill>
                    <a:schemeClr val="bg1"/>
                  </a:solidFill>
                  <a:latin typeface="Ebrima"/>
                  <a:ea typeface="Ebrima"/>
                  <a:cs typeface="Ebrima"/>
                </a:defRPr>
              </a:lvl1pPr>
              <a:lvl2pPr>
                <a:defRPr>
                  <a:solidFill>
                    <a:schemeClr val="tx1"/>
                  </a:solidFill>
                  <a:latin typeface="Arial"/>
                  <a:cs typeface="Arial"/>
                </a:defRPr>
              </a:lvl2pPr>
              <a:lvl3pPr>
                <a:defRPr>
                  <a:solidFill>
                    <a:schemeClr val="tx1"/>
                  </a:solidFill>
                  <a:latin typeface="Arial"/>
                  <a:cs typeface="Arial"/>
                </a:defRPr>
              </a:lvl3pPr>
              <a:lvl4pPr>
                <a:defRPr>
                  <a:solidFill>
                    <a:schemeClr val="tx1"/>
                  </a:solidFill>
                  <a:latin typeface="Arial"/>
                  <a:cs typeface="Arial"/>
                </a:defRPr>
              </a:lvl4pPr>
              <a:lvl5pPr>
                <a:defRPr>
                  <a:solidFill>
                    <a:schemeClr val="tx1"/>
                  </a:solidFill>
                  <a:latin typeface="Arial"/>
                  <a:cs typeface="Arial"/>
                </a:defRPr>
              </a:lvl5pPr>
              <a:lvl6pPr>
                <a:defRPr>
                  <a:solidFill>
                    <a:schemeClr val="tx1"/>
                  </a:solidFill>
                  <a:latin typeface="Arial"/>
                  <a:cs typeface="Arial"/>
                </a:defRPr>
              </a:lvl6pPr>
              <a:lvl7pPr>
                <a:defRPr>
                  <a:solidFill>
                    <a:schemeClr val="tx1"/>
                  </a:solidFill>
                  <a:latin typeface="Arial"/>
                  <a:cs typeface="Arial"/>
                </a:defRPr>
              </a:lvl7pPr>
              <a:lvl8pPr>
                <a:defRPr>
                  <a:solidFill>
                    <a:schemeClr val="tx1"/>
                  </a:solidFill>
                  <a:latin typeface="Arial"/>
                  <a:cs typeface="Arial"/>
                </a:defRPr>
              </a:lvl8pPr>
              <a:lvl9pPr>
                <a:defRPr>
                  <a:solidFill>
                    <a:schemeClr val="tx1"/>
                  </a:solidFill>
                  <a:latin typeface="Arial"/>
                  <a:cs typeface="Arial"/>
                </a:defRPr>
              </a:lvl9pPr>
            </a:lstStyle>
            <a:p>
              <a:pPr>
                <a:defRPr/>
              </a:pPr>
              <a:r>
                <a:rPr lang="fr-FR"/>
                <a:t>Electrostatic Accelerator 4 MV (NEC)</a:t>
              </a:r>
              <a:endParaRPr/>
            </a:p>
          </p:txBody>
        </p:sp>
        <p:cxnSp>
          <p:nvCxnSpPr>
            <p:cNvPr id="52" name="Connecteur droit avec flèche 51"/>
            <p:cNvCxnSpPr>
              <a:cxnSpLocks/>
            </p:cNvCxnSpPr>
            <p:nvPr/>
          </p:nvCxnSpPr>
          <p:spPr bwMode="auto">
            <a:xfrm flipH="1">
              <a:off x="5656486" y="2126706"/>
              <a:ext cx="1106386" cy="0"/>
            </a:xfrm>
            <a:prstGeom prst="straightConnector1">
              <a:avLst/>
            </a:prstGeom>
            <a:ln w="57150">
              <a:solidFill>
                <a:srgbClr val="FFFF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avec flèche 52"/>
            <p:cNvCxnSpPr>
              <a:cxnSpLocks/>
            </p:cNvCxnSpPr>
            <p:nvPr/>
          </p:nvCxnSpPr>
          <p:spPr bwMode="auto">
            <a:xfrm flipH="1" flipV="1">
              <a:off x="2571230" y="2121017"/>
              <a:ext cx="2086833" cy="14749"/>
            </a:xfrm>
            <a:prstGeom prst="straightConnector1">
              <a:avLst/>
            </a:prstGeom>
            <a:ln w="57150">
              <a:solidFill>
                <a:srgbClr val="FFFF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avec flèche 53"/>
            <p:cNvCxnSpPr>
              <a:cxnSpLocks/>
            </p:cNvCxnSpPr>
            <p:nvPr/>
          </p:nvCxnSpPr>
          <p:spPr bwMode="auto">
            <a:xfrm flipV="1">
              <a:off x="2569276" y="1706504"/>
              <a:ext cx="682881" cy="166270"/>
            </a:xfrm>
            <a:prstGeom prst="straightConnector1">
              <a:avLst/>
            </a:prstGeom>
            <a:ln w="57150">
              <a:solidFill>
                <a:srgbClr val="FF00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ZoneTexte 2"/>
            <p:cNvSpPr/>
            <p:nvPr/>
          </p:nvSpPr>
          <p:spPr bwMode="auto">
            <a:xfrm>
              <a:off x="6153670" y="2379450"/>
              <a:ext cx="814459" cy="186315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wrap="square" lIns="79521" tIns="39759" rIns="79521" bIns="39759" anchor="t">
              <a:spAutoFit/>
            </a:bodyPr>
            <a:lstStyle/>
            <a:p>
              <a:pPr>
                <a:lnSpc>
                  <a:spcPct val="100000"/>
                </a:lnSpc>
                <a:buNone/>
                <a:defRPr/>
              </a:pPr>
              <a:r>
                <a:rPr lang="fr-FR" sz="900" b="1" spc="-1" dirty="0">
                  <a:solidFill>
                    <a:srgbClr val="C00000"/>
                  </a:solidFill>
                  <a:latin typeface="Ebrima"/>
                  <a:ea typeface="Ebrima"/>
                  <a:cs typeface="Ebrima"/>
                </a:rPr>
                <a:t>Beam line 0°</a:t>
              </a:r>
              <a:endParaRPr lang="en-GB" sz="900" b="1" spc="-1" dirty="0">
                <a:latin typeface="Ebrima"/>
                <a:ea typeface="Ebrima"/>
                <a:cs typeface="Ebrima"/>
              </a:endParaRPr>
            </a:p>
          </p:txBody>
        </p:sp>
        <p:sp>
          <p:nvSpPr>
            <p:cNvPr id="56" name="ZoneTexte 2"/>
            <p:cNvSpPr/>
            <p:nvPr/>
          </p:nvSpPr>
          <p:spPr bwMode="auto">
            <a:xfrm>
              <a:off x="3559123" y="2400320"/>
              <a:ext cx="1098940" cy="192866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wrap="square" lIns="79521" tIns="39759" rIns="79521" bIns="39759" anchor="t">
              <a:spAutoFit/>
            </a:bodyPr>
            <a:lstStyle/>
            <a:p>
              <a:pPr>
                <a:lnSpc>
                  <a:spcPct val="100000"/>
                </a:lnSpc>
                <a:buNone/>
                <a:defRPr/>
              </a:pPr>
              <a:r>
                <a:rPr lang="fr-FR" sz="900" b="1" spc="-1">
                  <a:solidFill>
                    <a:srgbClr val="C00000"/>
                  </a:solidFill>
                  <a:latin typeface="Ebrima"/>
                  <a:ea typeface="Ebrima"/>
                  <a:cs typeface="Ebrima"/>
                </a:rPr>
                <a:t>Beam line 1°29</a:t>
              </a:r>
              <a:endParaRPr lang="en-GB" sz="900" b="1" spc="-1">
                <a:latin typeface="Ebrima"/>
                <a:ea typeface="Ebrima"/>
                <a:cs typeface="Ebrima"/>
              </a:endParaRPr>
            </a:p>
          </p:txBody>
        </p:sp>
        <p:sp>
          <p:nvSpPr>
            <p:cNvPr id="57" name="aimant 135°"/>
            <p:cNvSpPr txBox="1"/>
            <p:nvPr/>
          </p:nvSpPr>
          <p:spPr bwMode="auto">
            <a:xfrm>
              <a:off x="4883921" y="2647867"/>
              <a:ext cx="1003953" cy="195130"/>
            </a:xfrm>
            <a:prstGeom prst="rect">
              <a:avLst/>
            </a:prstGeom>
            <a:solidFill>
              <a:srgbClr val="FFFF00"/>
            </a:solidFill>
            <a:ln w="12700" cap="flat">
              <a:noFill/>
              <a:miter lim="400000"/>
            </a:ln>
            <a:effectLst/>
          </p:spPr>
          <p:txBody>
            <a:bodyPr wrap="square" lIns="44885" tIns="44885" rIns="44885" bIns="44885" numCol="1" anchor="ctr">
              <a:spAutoFit/>
            </a:bodyPr>
            <a:lstStyle>
              <a:lvl1pPr>
                <a:defRPr sz="1200" b="0">
                  <a:solidFill>
                    <a:srgbClr val="5F223C"/>
                  </a:solidFill>
                </a:defRPr>
              </a:lvl1pPr>
            </a:lstStyle>
            <a:p>
              <a:pPr algn="ctr">
                <a:defRPr/>
              </a:pPr>
              <a:r>
                <a:rPr lang="fr-FR" sz="900" b="1">
                  <a:latin typeface="Ebrima"/>
                  <a:ea typeface="Ebrima"/>
                  <a:cs typeface="Ebrima"/>
                </a:rPr>
                <a:t>Primary Ions</a:t>
              </a:r>
              <a:endParaRPr sz="900" b="1">
                <a:latin typeface="Ebrima"/>
                <a:ea typeface="Ebrima"/>
                <a:cs typeface="Ebrima"/>
              </a:endParaRPr>
            </a:p>
          </p:txBody>
        </p:sp>
        <p:sp>
          <p:nvSpPr>
            <p:cNvPr id="58" name="aimant 135°"/>
            <p:cNvSpPr txBox="1"/>
            <p:nvPr/>
          </p:nvSpPr>
          <p:spPr bwMode="auto">
            <a:xfrm>
              <a:off x="3242333" y="1365167"/>
              <a:ext cx="805003" cy="19513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4885" tIns="44885" rIns="44885" bIns="44885" numCol="1" anchor="ctr">
              <a:spAutoFit/>
            </a:bodyPr>
            <a:lstStyle>
              <a:lvl1pPr>
                <a:defRPr sz="1200" b="0">
                  <a:solidFill>
                    <a:srgbClr val="5F223C"/>
                  </a:solidFill>
                </a:defRPr>
              </a:lvl1pPr>
            </a:lstStyle>
            <a:p>
              <a:pPr>
                <a:defRPr/>
              </a:pPr>
              <a:r>
                <a:rPr lang="fr-FR" sz="900" b="1">
                  <a:latin typeface="Ebrima"/>
                  <a:ea typeface="Ebrima"/>
                  <a:cs typeface="Ebrima"/>
                </a:rPr>
                <a:t>ToF Lag 64</a:t>
              </a:r>
              <a:endParaRPr sz="900" b="1">
                <a:latin typeface="Ebrima"/>
                <a:ea typeface="Ebrima"/>
                <a:cs typeface="Ebrima"/>
              </a:endParaRPr>
            </a:p>
          </p:txBody>
        </p:sp>
        <p:sp>
          <p:nvSpPr>
            <p:cNvPr id="59" name="ZoneTexte 2"/>
            <p:cNvSpPr/>
            <p:nvPr/>
          </p:nvSpPr>
          <p:spPr bwMode="auto">
            <a:xfrm>
              <a:off x="5666835" y="1225314"/>
              <a:ext cx="887783" cy="186315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wrap="square" lIns="79521" tIns="39759" rIns="79521" bIns="39759" anchor="t">
              <a:spAutoFit/>
            </a:bodyPr>
            <a:lstStyle/>
            <a:p>
              <a:pPr>
                <a:lnSpc>
                  <a:spcPct val="100000"/>
                </a:lnSpc>
                <a:buNone/>
                <a:defRPr/>
              </a:pPr>
              <a:r>
                <a:rPr lang="fr-FR" sz="900" b="1" spc="-1">
                  <a:solidFill>
                    <a:srgbClr val="C00000"/>
                  </a:solidFill>
                  <a:latin typeface="Ebrima"/>
                  <a:ea typeface="Ebrima"/>
                  <a:cs typeface="Ebrima"/>
                </a:rPr>
                <a:t>Beam line  90°</a:t>
              </a:r>
              <a:endParaRPr lang="en-GB" sz="900" b="1" spc="-1">
                <a:latin typeface="Ebrima"/>
                <a:ea typeface="Ebrima"/>
                <a:cs typeface="Ebrima"/>
              </a:endParaRPr>
            </a:p>
          </p:txBody>
        </p:sp>
        <p:sp>
          <p:nvSpPr>
            <p:cNvPr id="60" name="ZoneTexte 2"/>
            <p:cNvSpPr/>
            <p:nvPr/>
          </p:nvSpPr>
          <p:spPr bwMode="auto">
            <a:xfrm>
              <a:off x="2118936" y="2343613"/>
              <a:ext cx="900680" cy="304254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wrap="square" lIns="79521" tIns="39759" rIns="79521" bIns="39759" anchor="t">
              <a:spAutoFit/>
            </a:bodyPr>
            <a:lstStyle/>
            <a:p>
              <a:pPr>
                <a:lnSpc>
                  <a:spcPct val="100000"/>
                </a:lnSpc>
                <a:buNone/>
                <a:defRPr/>
              </a:pPr>
              <a:r>
                <a:rPr lang="fr-FR" sz="900" b="1" spc="-1">
                  <a:solidFill>
                    <a:srgbClr val="C00000"/>
                  </a:solidFill>
                  <a:latin typeface="Ebrima"/>
                  <a:ea typeface="Ebrima"/>
                  <a:cs typeface="Ebrima"/>
                </a:rPr>
                <a:t>EVE Mass Spectrometer</a:t>
              </a:r>
              <a:endParaRPr lang="en-GB" sz="900" b="1" spc="-1">
                <a:latin typeface="Ebrima"/>
                <a:ea typeface="Ebrima"/>
                <a:cs typeface="Ebrima"/>
              </a:endParaRPr>
            </a:p>
          </p:txBody>
        </p:sp>
        <p:sp>
          <p:nvSpPr>
            <p:cNvPr id="61" name="aimant 135°"/>
            <p:cNvSpPr txBox="1"/>
            <p:nvPr/>
          </p:nvSpPr>
          <p:spPr bwMode="auto">
            <a:xfrm>
              <a:off x="2118936" y="1418181"/>
              <a:ext cx="1003953" cy="221338"/>
            </a:xfrm>
            <a:prstGeom prst="rect">
              <a:avLst/>
            </a:prstGeom>
            <a:solidFill>
              <a:srgbClr val="FF0000"/>
            </a:solidFill>
            <a:ln w="12700" cap="flat">
              <a:noFill/>
              <a:miter lim="400000"/>
            </a:ln>
            <a:effectLst/>
          </p:spPr>
          <p:txBody>
            <a:bodyPr wrap="square" lIns="44885" tIns="44885" rIns="44885" bIns="44885" numCol="1" anchor="ctr">
              <a:spAutoFit/>
            </a:bodyPr>
            <a:lstStyle>
              <a:lvl1pPr>
                <a:defRPr sz="1200" b="0">
                  <a:solidFill>
                    <a:srgbClr val="5F223C"/>
                  </a:solidFill>
                </a:defRPr>
              </a:lvl1pPr>
            </a:lstStyle>
            <a:p>
              <a:pPr algn="ctr">
                <a:defRPr/>
              </a:pPr>
              <a:r>
                <a:rPr lang="fr-FR" sz="1100" b="1">
                  <a:solidFill>
                    <a:schemeClr val="bg1"/>
                  </a:solidFill>
                  <a:latin typeface="Ebrima"/>
                  <a:ea typeface="Ebrima"/>
                  <a:cs typeface="Ebrima"/>
                </a:rPr>
                <a:t>Secondary Ions</a:t>
              </a:r>
              <a:endParaRPr sz="1100" b="1">
                <a:solidFill>
                  <a:schemeClr val="bg1"/>
                </a:solidFill>
                <a:latin typeface="Ebrima"/>
                <a:ea typeface="Ebrima"/>
                <a:cs typeface="Ebrima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096C2B9-CE43-9A27-2224-C2388FCF4EDE}"/>
                </a:ext>
              </a:extLst>
            </p:cNvPr>
            <p:cNvSpPr txBox="1"/>
            <p:nvPr/>
          </p:nvSpPr>
          <p:spPr>
            <a:xfrm>
              <a:off x="10872774" y="1444894"/>
              <a:ext cx="1230914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/>
                <a:t>Source d’ions:</a:t>
              </a:r>
            </a:p>
            <a:p>
              <a:r>
                <a:rPr lang="fr-FR" sz="1400" dirty="0"/>
                <a:t>LMIS (</a:t>
              </a:r>
              <a:r>
                <a:rPr lang="fr-FR" sz="1400" dirty="0" err="1"/>
                <a:t>AuSi</a:t>
              </a:r>
              <a:r>
                <a:rPr lang="fr-FR" sz="1400" dirty="0"/>
                <a:t>)</a:t>
              </a:r>
            </a:p>
            <a:p>
              <a:endParaRPr lang="fr-FR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10255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ADE16BA7-D440-9F87-E309-C132DBEA2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17-19/06/2026</a:t>
            </a:r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B3C1239D-4B76-817C-43C4-B1FB6AAAA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AG GDR DI2I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E759C4C-6966-01D4-BAD6-8469A5D38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09EFAD7F-F22F-4F9B-1BC3-73ECB8ED5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Objectifs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D8FB281-56AB-0CD4-2A61-BFE622A27001}"/>
              </a:ext>
            </a:extLst>
          </p:cNvPr>
          <p:cNvSpPr txBox="1"/>
          <p:nvPr/>
        </p:nvSpPr>
        <p:spPr>
          <a:xfrm>
            <a:off x="6772841" y="3590761"/>
            <a:ext cx="5310959" cy="220060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600" b="1" dirty="0"/>
              <a:t>Difficultés</a:t>
            </a:r>
            <a:r>
              <a:rPr lang="fr-FR" sz="1600" dirty="0"/>
              <a:t> :</a:t>
            </a:r>
          </a:p>
          <a:p>
            <a:pPr marL="179388" indent="-17938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Obtention de données homogènes depuis des sources</a:t>
            </a:r>
          </a:p>
          <a:p>
            <a:pPr>
              <a:spcBef>
                <a:spcPts val="600"/>
              </a:spcBef>
            </a:pPr>
            <a:r>
              <a:rPr lang="fr-FR" sz="1600" dirty="0"/>
              <a:t>    diverses</a:t>
            </a:r>
          </a:p>
          <a:p>
            <a:pPr marL="179388" indent="-17938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Complexité des spectres de masse (plusieurs centaines de pics par spectre)</a:t>
            </a:r>
          </a:p>
          <a:p>
            <a:pPr marL="179388" indent="-17938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Collecte et construction de métadonnées, standardisation</a:t>
            </a:r>
          </a:p>
          <a:p>
            <a:pPr marL="179388" indent="-17938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Volume limité de données expérimentales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9ADFA7B-B392-6A94-5313-3B5024B40837}"/>
              </a:ext>
            </a:extLst>
          </p:cNvPr>
          <p:cNvSpPr txBox="1"/>
          <p:nvPr/>
        </p:nvSpPr>
        <p:spPr>
          <a:xfrm>
            <a:off x="7114435" y="917678"/>
            <a:ext cx="4627769" cy="225446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9388" indent="-17938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Identifier les </a:t>
            </a:r>
            <a:r>
              <a:rPr lang="fr-FR" sz="1600" dirty="0"/>
              <a:t>pics de manière </a:t>
            </a:r>
            <a:r>
              <a:rPr lang="fr-FR" sz="1600" b="1" dirty="0"/>
              <a:t>rapide</a:t>
            </a:r>
            <a:r>
              <a:rPr lang="fr-FR" sz="1600" dirty="0"/>
              <a:t> et </a:t>
            </a:r>
            <a:r>
              <a:rPr lang="fr-FR" sz="1600" b="1" dirty="0"/>
              <a:t>automatique </a:t>
            </a:r>
          </a:p>
          <a:p>
            <a:pPr marL="179388" indent="-17938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b="1" dirty="0"/>
              <a:t>Développer des modèles prédictifs d’attribution des pics </a:t>
            </a:r>
            <a:r>
              <a:rPr lang="fr-FR" sz="1600" dirty="0"/>
              <a:t>: </a:t>
            </a:r>
          </a:p>
          <a:p>
            <a:pPr marL="636588" lvl="1" indent="-179388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rapport isotopique, reconnaissance de motif ou famille de pics</a:t>
            </a:r>
          </a:p>
          <a:p>
            <a:pPr marL="636588" lvl="1" indent="-179388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fragmentation, clusters</a:t>
            </a:r>
          </a:p>
          <a:p>
            <a:pPr marL="636588" lvl="1" indent="-179388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FR" sz="1600" dirty="0"/>
              <a:t>autres contaminants, substrat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0704939-8E55-DDA2-2AD0-390B2186E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00" y="1334648"/>
            <a:ext cx="6433977" cy="445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233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B483DC-E5D0-4447-A830-05CB86EBF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028" y="175695"/>
            <a:ext cx="9171362" cy="488983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</a:rPr>
              <a:t>Données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74A50F-A99D-4551-9BCB-265EFCA97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r>
              <a:rPr lang="fr-FR" sz="1358" dirty="0">
                <a:solidFill>
                  <a:prstClr val="white"/>
                </a:solidFill>
              </a:rPr>
              <a:t>17-19/06/2026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F8C522-D433-446A-8BAD-99660D2DA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71596-5F9D-49C5-9701-16B3CA54319D}" type="slidenum">
              <a:rPr kumimoji="0" lang="fr-FR" sz="1358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358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D22C87ED-D3D3-4175-8DDC-2A48FF951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  <a:endParaRPr lang="fr-FR" dirty="0"/>
          </a:p>
        </p:txBody>
      </p:sp>
      <p:sp>
        <p:nvSpPr>
          <p:cNvPr id="6" name="AutoShape 2" descr="General architecture of 1D-CNN model">
            <a:extLst>
              <a:ext uri="{FF2B5EF4-FFF2-40B4-BE49-F238E27FC236}">
                <a16:creationId xmlns:a16="http://schemas.microsoft.com/office/drawing/2014/main" id="{66E52581-DF1D-4D9B-B704-B9A268A7B0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45886" y="32766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988041FB-A10E-8B9B-6E9A-D06FF7BD1782}"/>
              </a:ext>
            </a:extLst>
          </p:cNvPr>
          <p:cNvGrpSpPr/>
          <p:nvPr/>
        </p:nvGrpSpPr>
        <p:grpSpPr>
          <a:xfrm>
            <a:off x="1757268" y="1106507"/>
            <a:ext cx="4565116" cy="1823355"/>
            <a:chOff x="311242" y="1106506"/>
            <a:chExt cx="3265286" cy="1823355"/>
          </a:xfrm>
        </p:grpSpPr>
        <p:sp>
          <p:nvSpPr>
            <p:cNvPr id="4" name="ZoneTexte 3"/>
            <p:cNvSpPr txBox="1"/>
            <p:nvPr/>
          </p:nvSpPr>
          <p:spPr>
            <a:xfrm>
              <a:off x="311242" y="1575644"/>
              <a:ext cx="3265286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lvl="1" indent="-28575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fr-FR" dirty="0"/>
                <a:t>MOSAIC/ANDROMEDE</a:t>
              </a:r>
            </a:p>
            <a:p>
              <a:pPr marL="742950" lvl="1" indent="-28575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fr-FR" dirty="0"/>
                <a:t>LPSC Grenoble</a:t>
              </a:r>
            </a:p>
            <a:p>
              <a:pPr marL="742950" lvl="1" indent="-28575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fr-FR" dirty="0"/>
                <a:t>GANIL Caen (discussion en cours)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109A6D9E-2EDC-4BBB-AA02-42561D41E5FA}"/>
                </a:ext>
              </a:extLst>
            </p:cNvPr>
            <p:cNvSpPr txBox="1"/>
            <p:nvPr/>
          </p:nvSpPr>
          <p:spPr>
            <a:xfrm>
              <a:off x="749406" y="1106506"/>
              <a:ext cx="28271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b="1" dirty="0"/>
                <a:t>Données expérimentales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8FD411D6-01CC-4C58-B1F3-389438147FE1}"/>
              </a:ext>
            </a:extLst>
          </p:cNvPr>
          <p:cNvSpPr txBox="1"/>
          <p:nvPr/>
        </p:nvSpPr>
        <p:spPr>
          <a:xfrm>
            <a:off x="2125914" y="2949497"/>
            <a:ext cx="419647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fr-FR" sz="2000" b="1" dirty="0"/>
              <a:t>Données bibliographiques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2000" dirty="0"/>
              <a:t>Surface Science </a:t>
            </a:r>
            <a:r>
              <a:rPr lang="fr-FR" sz="2000" dirty="0" err="1"/>
              <a:t>Spectra</a:t>
            </a:r>
            <a:endParaRPr lang="fr-FR" sz="2000" dirty="0"/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fr-FR" sz="2000" b="1" dirty="0"/>
          </a:p>
          <a:p>
            <a:pPr>
              <a:spcBef>
                <a:spcPts val="1200"/>
              </a:spcBef>
            </a:pPr>
            <a:r>
              <a:rPr lang="fr-FR" sz="2000" b="1" dirty="0"/>
              <a:t>Base de données constructeurs</a:t>
            </a:r>
            <a:endParaRPr lang="fr-FR" sz="2000" dirty="0"/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2000" dirty="0"/>
              <a:t>Surface </a:t>
            </a:r>
            <a:r>
              <a:rPr lang="fr-FR" sz="2000" dirty="0" err="1"/>
              <a:t>Spectra</a:t>
            </a:r>
            <a:r>
              <a:rPr lang="fr-FR" sz="2000" dirty="0"/>
              <a:t>  </a:t>
            </a:r>
            <a:r>
              <a:rPr lang="fr-FR" sz="2000" dirty="0" err="1"/>
              <a:t>Static</a:t>
            </a:r>
            <a:r>
              <a:rPr lang="fr-FR" sz="2000" dirty="0"/>
              <a:t> SIMS Library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CD5FD86-0104-2E33-B763-6D5524CF74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090" t="3673" r="3418" b="3634"/>
          <a:stretch/>
        </p:blipFill>
        <p:spPr>
          <a:xfrm>
            <a:off x="7155712" y="2444244"/>
            <a:ext cx="2158409" cy="281642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0FFA069-68FC-16DD-CC90-8F2EF2F8AF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8859" y="2302041"/>
            <a:ext cx="2225575" cy="306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11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B483DC-E5D0-4447-A830-05CB86EBF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2116" y="1748572"/>
            <a:ext cx="1178715" cy="48898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+mn-lt"/>
              </a:rPr>
              <a:t>Calibration </a:t>
            </a:r>
            <a:br>
              <a:rPr lang="en-US" sz="1800" dirty="0">
                <a:solidFill>
                  <a:schemeClr val="tx1"/>
                </a:solidFill>
                <a:latin typeface="+mn-lt"/>
              </a:rPr>
            </a:br>
            <a:r>
              <a:rPr lang="en-US" sz="1800" dirty="0">
                <a:solidFill>
                  <a:schemeClr val="tx1"/>
                </a:solidFill>
                <a:latin typeface="+mn-lt"/>
              </a:rPr>
              <a:t>m/z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74A50F-A99D-4551-9BCB-265EFCA97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r>
              <a:rPr lang="fr-FR" sz="1358" dirty="0">
                <a:solidFill>
                  <a:prstClr val="white"/>
                </a:solidFill>
              </a:rPr>
              <a:t>17-19/06/2026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F8C522-D433-446A-8BAD-99660D2DA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71596-5F9D-49C5-9701-16B3CA54319D}" type="slidenum">
              <a:rPr kumimoji="0" lang="fr-FR" sz="1358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358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CE081EA-183D-4A69-BBF3-382E7170B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  <a:endParaRPr lang="fr-FR" dirty="0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EF8D7805-0C3B-4B7A-B4BF-570C6DD69E2D}"/>
              </a:ext>
            </a:extLst>
          </p:cNvPr>
          <p:cNvSpPr txBox="1">
            <a:spLocks/>
          </p:cNvSpPr>
          <p:nvPr/>
        </p:nvSpPr>
        <p:spPr>
          <a:xfrm>
            <a:off x="1414202" y="195138"/>
            <a:ext cx="6438063" cy="4889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90" b="1" kern="120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Pré-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</a:rPr>
              <a:t>traitement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 des données</a:t>
            </a:r>
          </a:p>
        </p:txBody>
      </p:sp>
      <p:pic>
        <p:nvPicPr>
          <p:cNvPr id="7" name="Image 6" descr="Une image contenant texte, capture d’écran, ligne, Tracé&#10;&#10;Le contenu généré par l’IA peut être incorrect.">
            <a:extLst>
              <a:ext uri="{FF2B5EF4-FFF2-40B4-BE49-F238E27FC236}">
                <a16:creationId xmlns:a16="http://schemas.microsoft.com/office/drawing/2014/main" id="{6407D144-43E1-DA03-233C-FE4BEA7DD5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359" y="986434"/>
            <a:ext cx="2605101" cy="2210104"/>
          </a:xfrm>
          <a:prstGeom prst="rect">
            <a:avLst/>
          </a:prstGeom>
        </p:spPr>
      </p:pic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93A5F4E3-4F0B-BF88-29F0-C68817485773}"/>
              </a:ext>
            </a:extLst>
          </p:cNvPr>
          <p:cNvSpPr/>
          <p:nvPr/>
        </p:nvSpPr>
        <p:spPr>
          <a:xfrm>
            <a:off x="5704356" y="2609855"/>
            <a:ext cx="2147909" cy="4889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8E6B053-50B1-4962-62E7-C61E6E9E5508}"/>
              </a:ext>
            </a:extLst>
          </p:cNvPr>
          <p:cNvSpPr/>
          <p:nvPr/>
        </p:nvSpPr>
        <p:spPr>
          <a:xfrm>
            <a:off x="1321987" y="797416"/>
            <a:ext cx="10185991" cy="2508962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86D165B8-855C-D2CB-2A50-EBEC14114CFA}"/>
              </a:ext>
            </a:extLst>
          </p:cNvPr>
          <p:cNvGrpSpPr/>
          <p:nvPr/>
        </p:nvGrpSpPr>
        <p:grpSpPr>
          <a:xfrm>
            <a:off x="4196304" y="3367306"/>
            <a:ext cx="5038039" cy="2997945"/>
            <a:chOff x="1057961" y="3360414"/>
            <a:chExt cx="5038039" cy="2997945"/>
          </a:xfrm>
        </p:grpSpPr>
        <p:sp>
          <p:nvSpPr>
            <p:cNvPr id="21" name="Titre 1">
              <a:extLst>
                <a:ext uri="{FF2B5EF4-FFF2-40B4-BE49-F238E27FC236}">
                  <a16:creationId xmlns:a16="http://schemas.microsoft.com/office/drawing/2014/main" id="{86F3CCE4-2208-48C6-99FE-5217E3ACB03C}"/>
                </a:ext>
              </a:extLst>
            </p:cNvPr>
            <p:cNvSpPr txBox="1">
              <a:spLocks/>
            </p:cNvSpPr>
            <p:nvPr/>
          </p:nvSpPr>
          <p:spPr>
            <a:xfrm>
              <a:off x="1057961" y="3360414"/>
              <a:ext cx="5014212" cy="48898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90" b="1" kern="1200">
                  <a:solidFill>
                    <a:srgbClr val="00294B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dirty="0">
                  <a:solidFill>
                    <a:schemeClr val="tx1"/>
                  </a:solidFill>
                  <a:latin typeface="+mn-lt"/>
                </a:rPr>
                <a:t>Recherche </a:t>
              </a:r>
              <a:r>
                <a:rPr lang="en-US" sz="1800" dirty="0" err="1">
                  <a:solidFill>
                    <a:schemeClr val="tx1"/>
                  </a:solidFill>
                  <a:latin typeface="+mn-lt"/>
                </a:rPr>
                <a:t>automatique</a:t>
              </a:r>
              <a:r>
                <a:rPr lang="en-US" sz="1800" dirty="0">
                  <a:solidFill>
                    <a:schemeClr val="tx1"/>
                  </a:solidFill>
                  <a:latin typeface="+mn-lt"/>
                </a:rPr>
                <a:t> et </a:t>
              </a:r>
              <a:r>
                <a:rPr lang="en-US" sz="1800" dirty="0" err="1">
                  <a:solidFill>
                    <a:schemeClr val="tx1"/>
                  </a:solidFill>
                  <a:latin typeface="+mn-lt"/>
                </a:rPr>
                <a:t>caractérisation</a:t>
              </a:r>
              <a:r>
                <a:rPr lang="en-US" sz="1800" dirty="0">
                  <a:solidFill>
                    <a:schemeClr val="tx1"/>
                  </a:solidFill>
                  <a:latin typeface="+mn-lt"/>
                </a:rPr>
                <a:t> de pics</a:t>
              </a:r>
            </a:p>
          </p:txBody>
        </p:sp>
        <p:pic>
          <p:nvPicPr>
            <p:cNvPr id="10" name="Image 9" descr="Une image contenant texte, diagramme, ligne, Tracé&#10;&#10;Le contenu généré par l’IA peut être incorrect.">
              <a:extLst>
                <a:ext uri="{FF2B5EF4-FFF2-40B4-BE49-F238E27FC236}">
                  <a16:creationId xmlns:a16="http://schemas.microsoft.com/office/drawing/2014/main" id="{34343521-B6F1-0975-9D1C-ED02664779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8901" y="3772683"/>
              <a:ext cx="3635939" cy="2585676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85137DC-5003-17F5-AFB3-6BDE000FCBB1}"/>
                </a:ext>
              </a:extLst>
            </p:cNvPr>
            <p:cNvSpPr/>
            <p:nvPr/>
          </p:nvSpPr>
          <p:spPr>
            <a:xfrm>
              <a:off x="1057961" y="3360414"/>
              <a:ext cx="5038039" cy="2997945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94AB2CE-AA87-502E-C3EC-80FDCC292E9F}"/>
              </a:ext>
            </a:extLst>
          </p:cNvPr>
          <p:cNvGrpSpPr/>
          <p:nvPr/>
        </p:nvGrpSpPr>
        <p:grpSpPr>
          <a:xfrm>
            <a:off x="8160614" y="969120"/>
            <a:ext cx="2918511" cy="2295524"/>
            <a:chOff x="8171247" y="883700"/>
            <a:chExt cx="2961404" cy="2355365"/>
          </a:xfrm>
        </p:grpSpPr>
        <p:pic>
          <p:nvPicPr>
            <p:cNvPr id="8" name="Image 7" descr="Une image contenant texte, capture d’écran, ligne, Tracé&#10;&#10;Le contenu généré par l’IA peut être incorrect.">
              <a:extLst>
                <a:ext uri="{FF2B5EF4-FFF2-40B4-BE49-F238E27FC236}">
                  <a16:creationId xmlns:a16="http://schemas.microsoft.com/office/drawing/2014/main" id="{C7092125-DCA2-B40E-9DA4-7A5FA00D1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1247" y="883700"/>
              <a:ext cx="2961404" cy="2285484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AD6762A0-55C2-88A0-0491-166C0AC95CFA}"/>
                </a:ext>
              </a:extLst>
            </p:cNvPr>
            <p:cNvSpPr txBox="1"/>
            <p:nvPr/>
          </p:nvSpPr>
          <p:spPr>
            <a:xfrm>
              <a:off x="9457825" y="3023621"/>
              <a:ext cx="346570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800" dirty="0"/>
                <a:t>m/z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3ABB7FAE-67F2-F301-A8B7-BFF81EF808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829" y="1096390"/>
            <a:ext cx="1311324" cy="160428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D782027A-88FF-748A-4E6D-5C1E28D63AC8}"/>
              </a:ext>
            </a:extLst>
          </p:cNvPr>
          <p:cNvSpPr txBox="1"/>
          <p:nvPr/>
        </p:nvSpPr>
        <p:spPr>
          <a:xfrm>
            <a:off x="6071829" y="839839"/>
            <a:ext cx="12911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Fichier « Tags »</a:t>
            </a:r>
          </a:p>
        </p:txBody>
      </p:sp>
    </p:spTree>
    <p:extLst>
      <p:ext uri="{BB962C8B-B14F-4D97-AF65-F5344CB8AC3E}">
        <p14:creationId xmlns:p14="http://schemas.microsoft.com/office/powerpoint/2010/main" val="4079175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B483DC-E5D0-4447-A830-05CB86EBF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028" y="175695"/>
            <a:ext cx="9171362" cy="48898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Simulations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74A50F-A99D-4551-9BCB-265EFCA97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r>
              <a:rPr lang="fr-FR" sz="1358" dirty="0">
                <a:solidFill>
                  <a:prstClr val="white"/>
                </a:solidFill>
              </a:rPr>
              <a:t>17-19/06/2026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F8C522-D433-446A-8BAD-99660D2DA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71596-5F9D-49C5-9701-16B3CA54319D}" type="slidenum">
              <a:rPr kumimoji="0" lang="fr-FR" sz="1358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358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D22C87ED-D3D3-4175-8DDC-2A48FF951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  <a:endParaRPr lang="fr-FR" dirty="0"/>
          </a:p>
        </p:txBody>
      </p:sp>
      <p:sp>
        <p:nvSpPr>
          <p:cNvPr id="6" name="AutoShape 2" descr="General architecture of 1D-CNN model">
            <a:extLst>
              <a:ext uri="{FF2B5EF4-FFF2-40B4-BE49-F238E27FC236}">
                <a16:creationId xmlns:a16="http://schemas.microsoft.com/office/drawing/2014/main" id="{66E52581-DF1D-4D9B-B704-B9A268A7B0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662D0F1-9B9E-4085-A412-6F0B3587D66E}"/>
              </a:ext>
            </a:extLst>
          </p:cNvPr>
          <p:cNvSpPr txBox="1"/>
          <p:nvPr/>
        </p:nvSpPr>
        <p:spPr>
          <a:xfrm>
            <a:off x="785403" y="756383"/>
            <a:ext cx="11142709" cy="1711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Objectif: augmenter la quantité de données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Génération à partir de spectres expérimentaux (normalisation -&gt; densité de probabilité)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  Intégration progressive de nouveaux échantillons de référence et introduction de perturbations (bruit, shift …)</a:t>
            </a:r>
          </a:p>
          <a:p>
            <a:pPr>
              <a:lnSpc>
                <a:spcPct val="150000"/>
              </a:lnSpc>
            </a:pPr>
            <a:r>
              <a:rPr lang="fr-FR" i="1" dirty="0"/>
              <a:t>Travail en cours</a:t>
            </a:r>
          </a:p>
        </p:txBody>
      </p:sp>
      <p:pic>
        <p:nvPicPr>
          <p:cNvPr id="9" name="Image 8" descr="Une image contenant texte, diagramm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1E8FD316-AEF1-2823-1D1F-D3893EB21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79174" y="2641135"/>
            <a:ext cx="5755169" cy="3685239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28F6C31-4D44-BD7E-FF37-77B00496004A}"/>
              </a:ext>
            </a:extLst>
          </p:cNvPr>
          <p:cNvCxnSpPr/>
          <p:nvPr/>
        </p:nvCxnSpPr>
        <p:spPr>
          <a:xfrm>
            <a:off x="9803219" y="3276600"/>
            <a:ext cx="531628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BB97B5DD-63B4-F30E-98C7-6309A9F8BB6D}"/>
              </a:ext>
            </a:extLst>
          </p:cNvPr>
          <p:cNvCxnSpPr/>
          <p:nvPr/>
        </p:nvCxnSpPr>
        <p:spPr>
          <a:xfrm>
            <a:off x="9803219" y="3607981"/>
            <a:ext cx="53162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727C53D1-659F-982D-A1F2-6109B422DB19}"/>
              </a:ext>
            </a:extLst>
          </p:cNvPr>
          <p:cNvSpPr txBox="1"/>
          <p:nvPr/>
        </p:nvSpPr>
        <p:spPr>
          <a:xfrm>
            <a:off x="10334847" y="3029542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rgbClr val="0070C0"/>
                </a:solidFill>
              </a:rPr>
              <a:t>Exp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214120C-733E-E6BB-C842-C4737E620985}"/>
              </a:ext>
            </a:extLst>
          </p:cNvPr>
          <p:cNvSpPr txBox="1"/>
          <p:nvPr/>
        </p:nvSpPr>
        <p:spPr>
          <a:xfrm>
            <a:off x="10376014" y="3396734"/>
            <a:ext cx="527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Sim</a:t>
            </a:r>
          </a:p>
        </p:txBody>
      </p:sp>
    </p:spTree>
    <p:extLst>
      <p:ext uri="{BB962C8B-B14F-4D97-AF65-F5344CB8AC3E}">
        <p14:creationId xmlns:p14="http://schemas.microsoft.com/office/powerpoint/2010/main" val="981381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74A50F-A99D-4551-9BCB-265EFCA97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r>
              <a:rPr lang="fr-FR" sz="1358" dirty="0">
                <a:solidFill>
                  <a:prstClr val="white"/>
                </a:solidFill>
              </a:rPr>
              <a:t>17-19/06/2026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F8C522-D433-446A-8BAD-99660D2DA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71596-5F9D-49C5-9701-16B3CA54319D}" type="slidenum">
              <a:rPr kumimoji="0" lang="fr-FR" sz="1358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358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CE081EA-183D-4A69-BBF3-382E7170B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  <a:endParaRPr lang="fr-FR" dirty="0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EF8D7805-0C3B-4B7A-B4BF-570C6DD69E2D}"/>
              </a:ext>
            </a:extLst>
          </p:cNvPr>
          <p:cNvSpPr txBox="1">
            <a:spLocks/>
          </p:cNvSpPr>
          <p:nvPr/>
        </p:nvSpPr>
        <p:spPr>
          <a:xfrm>
            <a:off x="1414202" y="195138"/>
            <a:ext cx="8517629" cy="488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90" b="1" kern="120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Option 1 :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</a:rPr>
              <a:t>paramètres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 extraits des pics et des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</a:rPr>
              <a:t>métadonnées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BC991A5-BF0D-419E-8BD3-6B495FF9C1C7}"/>
              </a:ext>
            </a:extLst>
          </p:cNvPr>
          <p:cNvSpPr txBox="1"/>
          <p:nvPr/>
        </p:nvSpPr>
        <p:spPr>
          <a:xfrm>
            <a:off x="4081494" y="771477"/>
            <a:ext cx="2706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/>
              <a:t>Utilisation de </a:t>
            </a:r>
            <a:r>
              <a:rPr lang="fr-FR" sz="1800" b="1" dirty="0"/>
              <a:t>spectres </a:t>
            </a:r>
            <a:r>
              <a:rPr lang="fr-FR" b="1" dirty="0"/>
              <a:t>m/z</a:t>
            </a:r>
            <a:endParaRPr lang="fr-FR" sz="18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A88B21-C7FB-E08A-C640-01AFB87D99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504" t="6854" r="12461" b="13825"/>
          <a:stretch/>
        </p:blipFill>
        <p:spPr>
          <a:xfrm>
            <a:off x="174358" y="1419035"/>
            <a:ext cx="3178020" cy="2285087"/>
          </a:xfrm>
          <a:prstGeom prst="rect">
            <a:avLst/>
          </a:prstGeom>
        </p:spPr>
      </p:pic>
      <p:pic>
        <p:nvPicPr>
          <p:cNvPr id="7" name="Image 6" descr="Une image contenant texte, diagramme, ligne, Tracé&#10;&#10;Le contenu généré par l’IA peut être incorrect.">
            <a:extLst>
              <a:ext uri="{FF2B5EF4-FFF2-40B4-BE49-F238E27FC236}">
                <a16:creationId xmlns:a16="http://schemas.microsoft.com/office/drawing/2014/main" id="{4A69394E-835B-A357-992C-82D13C4073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5828" y="2479899"/>
            <a:ext cx="2126626" cy="1512337"/>
          </a:xfrm>
          <a:prstGeom prst="rect">
            <a:avLst/>
          </a:prstGeom>
        </p:spPr>
      </p:pic>
      <p:pic>
        <p:nvPicPr>
          <p:cNvPr id="8" name="Image 7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8AABE3D-3A5A-ED9B-183F-2263B75177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2316" y="1295616"/>
            <a:ext cx="4456836" cy="2344451"/>
          </a:xfrm>
          <a:prstGeom prst="rect">
            <a:avLst/>
          </a:prstGeom>
        </p:spPr>
      </p:pic>
      <p:sp>
        <p:nvSpPr>
          <p:cNvPr id="113" name="Flèche : droite 112">
            <a:extLst>
              <a:ext uri="{FF2B5EF4-FFF2-40B4-BE49-F238E27FC236}">
                <a16:creationId xmlns:a16="http://schemas.microsoft.com/office/drawing/2014/main" id="{3F41EB12-E123-D2E9-796F-015E533368F1}"/>
              </a:ext>
            </a:extLst>
          </p:cNvPr>
          <p:cNvSpPr/>
          <p:nvPr/>
        </p:nvSpPr>
        <p:spPr>
          <a:xfrm>
            <a:off x="3367721" y="1885156"/>
            <a:ext cx="4118051" cy="21669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99F98D71-EA32-E53D-596E-149CAEBF9644}"/>
              </a:ext>
            </a:extLst>
          </p:cNvPr>
          <p:cNvSpPr txBox="1"/>
          <p:nvPr/>
        </p:nvSpPr>
        <p:spPr>
          <a:xfrm>
            <a:off x="4774248" y="1642398"/>
            <a:ext cx="13642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Métadonnées</a:t>
            </a:r>
          </a:p>
        </p:txBody>
      </p:sp>
      <p:sp>
        <p:nvSpPr>
          <p:cNvPr id="115" name="Flèche : droite 114">
            <a:extLst>
              <a:ext uri="{FF2B5EF4-FFF2-40B4-BE49-F238E27FC236}">
                <a16:creationId xmlns:a16="http://schemas.microsoft.com/office/drawing/2014/main" id="{B093053B-2383-DA71-A3CC-674A7E725E8E}"/>
              </a:ext>
            </a:extLst>
          </p:cNvPr>
          <p:cNvSpPr/>
          <p:nvPr/>
        </p:nvSpPr>
        <p:spPr>
          <a:xfrm>
            <a:off x="3330844" y="3007231"/>
            <a:ext cx="1135398" cy="14165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6" name="Flèche : droite 115">
            <a:extLst>
              <a:ext uri="{FF2B5EF4-FFF2-40B4-BE49-F238E27FC236}">
                <a16:creationId xmlns:a16="http://schemas.microsoft.com/office/drawing/2014/main" id="{CC909DD2-17FC-D479-E30B-5B26D28490F0}"/>
              </a:ext>
            </a:extLst>
          </p:cNvPr>
          <p:cNvSpPr/>
          <p:nvPr/>
        </p:nvSpPr>
        <p:spPr>
          <a:xfrm>
            <a:off x="6678394" y="2998535"/>
            <a:ext cx="724219" cy="15813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7" name="ZoneTexte 116">
            <a:extLst>
              <a:ext uri="{FF2B5EF4-FFF2-40B4-BE49-F238E27FC236}">
                <a16:creationId xmlns:a16="http://schemas.microsoft.com/office/drawing/2014/main" id="{A7129FED-70A5-5582-D44B-988C0630653B}"/>
              </a:ext>
            </a:extLst>
          </p:cNvPr>
          <p:cNvSpPr txBox="1"/>
          <p:nvPr/>
        </p:nvSpPr>
        <p:spPr>
          <a:xfrm>
            <a:off x="6576325" y="2437308"/>
            <a:ext cx="9332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Données</a:t>
            </a:r>
          </a:p>
          <a:p>
            <a:r>
              <a:rPr lang="fr-FR" sz="1600" b="1" dirty="0"/>
              <a:t>spectres</a:t>
            </a:r>
          </a:p>
        </p:txBody>
      </p:sp>
      <p:sp>
        <p:nvSpPr>
          <p:cNvPr id="118" name="ZoneTexte 117">
            <a:extLst>
              <a:ext uri="{FF2B5EF4-FFF2-40B4-BE49-F238E27FC236}">
                <a16:creationId xmlns:a16="http://schemas.microsoft.com/office/drawing/2014/main" id="{CF734888-74B4-2765-E59F-2283CF9BDD8C}"/>
              </a:ext>
            </a:extLst>
          </p:cNvPr>
          <p:cNvSpPr txBox="1"/>
          <p:nvPr/>
        </p:nvSpPr>
        <p:spPr>
          <a:xfrm>
            <a:off x="3353287" y="2444052"/>
            <a:ext cx="10942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Pré-</a:t>
            </a:r>
          </a:p>
          <a:p>
            <a:r>
              <a:rPr lang="fr-FR" sz="1600" b="1" dirty="0"/>
              <a:t>traitement</a:t>
            </a:r>
          </a:p>
        </p:txBody>
      </p:sp>
      <p:sp>
        <p:nvSpPr>
          <p:cNvPr id="119" name="ZoneTexte 118">
            <a:extLst>
              <a:ext uri="{FF2B5EF4-FFF2-40B4-BE49-F238E27FC236}">
                <a16:creationId xmlns:a16="http://schemas.microsoft.com/office/drawing/2014/main" id="{E40C1E18-712D-F88A-F04B-DC85D917CBE6}"/>
              </a:ext>
            </a:extLst>
          </p:cNvPr>
          <p:cNvSpPr txBox="1"/>
          <p:nvPr/>
        </p:nvSpPr>
        <p:spPr>
          <a:xfrm>
            <a:off x="7937026" y="963786"/>
            <a:ext cx="37062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Données pour entrainement et validation</a:t>
            </a:r>
          </a:p>
        </p:txBody>
      </p:sp>
      <p:sp>
        <p:nvSpPr>
          <p:cNvPr id="120" name="Flèche : droite 119">
            <a:extLst>
              <a:ext uri="{FF2B5EF4-FFF2-40B4-BE49-F238E27FC236}">
                <a16:creationId xmlns:a16="http://schemas.microsoft.com/office/drawing/2014/main" id="{18818D04-BAFC-5B48-1C48-AA06CE170413}"/>
              </a:ext>
            </a:extLst>
          </p:cNvPr>
          <p:cNvSpPr/>
          <p:nvPr/>
        </p:nvSpPr>
        <p:spPr>
          <a:xfrm rot="7905832">
            <a:off x="7677860" y="3703721"/>
            <a:ext cx="397796" cy="30455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1" name="ZoneTexte 120">
            <a:extLst>
              <a:ext uri="{FF2B5EF4-FFF2-40B4-BE49-F238E27FC236}">
                <a16:creationId xmlns:a16="http://schemas.microsoft.com/office/drawing/2014/main" id="{CD3DBA2D-E39C-04C3-8027-F9AF84EC3563}"/>
              </a:ext>
            </a:extLst>
          </p:cNvPr>
          <p:cNvSpPr txBox="1"/>
          <p:nvPr/>
        </p:nvSpPr>
        <p:spPr>
          <a:xfrm>
            <a:off x="2599017" y="4936373"/>
            <a:ext cx="4188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/>
              <a:t>Utilisation d’un Perceptron Multi Couche (MLP) pour caractériser les pics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46EE99D-6528-AA2F-6016-B90469B8D477}"/>
              </a:ext>
            </a:extLst>
          </p:cNvPr>
          <p:cNvSpPr txBox="1"/>
          <p:nvPr/>
        </p:nvSpPr>
        <p:spPr>
          <a:xfrm>
            <a:off x="95697" y="1031986"/>
            <a:ext cx="35002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Données (expérimentales, simulations)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7CA303D-D6C7-C983-B674-C25847B89F28}"/>
              </a:ext>
            </a:extLst>
          </p:cNvPr>
          <p:cNvGrpSpPr/>
          <p:nvPr/>
        </p:nvGrpSpPr>
        <p:grpSpPr>
          <a:xfrm>
            <a:off x="7402613" y="4007637"/>
            <a:ext cx="3545776" cy="2272289"/>
            <a:chOff x="7402613" y="4068600"/>
            <a:chExt cx="3545776" cy="2272289"/>
          </a:xfrm>
        </p:grpSpPr>
        <p:sp>
          <p:nvSpPr>
            <p:cNvPr id="25" name="Espace réservé du numéro de diapositive 4">
              <a:extLst>
                <a:ext uri="{FF2B5EF4-FFF2-40B4-BE49-F238E27FC236}">
                  <a16:creationId xmlns:a16="http://schemas.microsoft.com/office/drawing/2014/main" id="{23758809-37AD-4D03-841F-D97EA10F2C5D}"/>
                </a:ext>
              </a:extLst>
            </p:cNvPr>
            <p:cNvSpPr txBox="1">
              <a:spLocks/>
            </p:cNvSpPr>
            <p:nvPr/>
          </p:nvSpPr>
          <p:spPr>
            <a:xfrm>
              <a:off x="8201939" y="5459631"/>
              <a:ext cx="2422525" cy="32226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r" defTabSz="914400" rtl="0" eaLnBrk="1" latinLnBrk="0" hangingPunct="1">
                <a:defRPr sz="12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7E71596-5F9D-49C5-9701-16B3CA54319D}" type="slidenum">
                <a:rPr lang="fr-FR" smtClean="0"/>
                <a:pPr/>
                <a:t>7</a:t>
              </a:fld>
              <a:endParaRPr lang="fr-FR" dirty="0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4C83D058-A302-C9AD-4590-E22F10CEE3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02613" y="4068600"/>
              <a:ext cx="3151638" cy="2272289"/>
            </a:xfrm>
            <a:prstGeom prst="rect">
              <a:avLst/>
            </a:prstGeom>
          </p:spPr>
        </p:pic>
        <p:sp>
          <p:nvSpPr>
            <p:cNvPr id="122" name="ZoneTexte 121">
              <a:extLst>
                <a:ext uri="{FF2B5EF4-FFF2-40B4-BE49-F238E27FC236}">
                  <a16:creationId xmlns:a16="http://schemas.microsoft.com/office/drawing/2014/main" id="{F5E4357C-A079-7AD0-CEEF-6462E1105414}"/>
                </a:ext>
              </a:extLst>
            </p:cNvPr>
            <p:cNvSpPr txBox="1"/>
            <p:nvPr/>
          </p:nvSpPr>
          <p:spPr>
            <a:xfrm>
              <a:off x="10326752" y="4441965"/>
              <a:ext cx="59663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i="1" dirty="0"/>
                <a:t> label 1</a:t>
              </a:r>
            </a:p>
          </p:txBody>
        </p:sp>
        <p:sp>
          <p:nvSpPr>
            <p:cNvPr id="123" name="ZoneTexte 122">
              <a:extLst>
                <a:ext uri="{FF2B5EF4-FFF2-40B4-BE49-F238E27FC236}">
                  <a16:creationId xmlns:a16="http://schemas.microsoft.com/office/drawing/2014/main" id="{B7ABFAB7-8B80-92D0-B717-CF2A38A4A671}"/>
                </a:ext>
              </a:extLst>
            </p:cNvPr>
            <p:cNvSpPr txBox="1"/>
            <p:nvPr/>
          </p:nvSpPr>
          <p:spPr>
            <a:xfrm>
              <a:off x="10348210" y="4805568"/>
              <a:ext cx="56457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i="1" dirty="0"/>
                <a:t>label 2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AE59BABA-7A2D-E49D-99DD-7CAAA0EC414D}"/>
                </a:ext>
              </a:extLst>
            </p:cNvPr>
            <p:cNvSpPr txBox="1"/>
            <p:nvPr/>
          </p:nvSpPr>
          <p:spPr>
            <a:xfrm>
              <a:off x="10351751" y="5500231"/>
              <a:ext cx="59663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i="1" dirty="0"/>
                <a:t>label n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8475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B483DC-E5D0-4447-A830-05CB86EBF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850" y="192060"/>
            <a:ext cx="10372299" cy="488983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Option 2 : identification des pics à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</a:rPr>
              <a:t>l’aide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 d’un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</a:rPr>
              <a:t>réseau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 de convolution 1D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74A50F-A99D-4551-9BCB-265EFCA97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r>
              <a:rPr lang="fr-FR" sz="1358" dirty="0">
                <a:solidFill>
                  <a:prstClr val="white"/>
                </a:solidFill>
              </a:rPr>
              <a:t>17-19/06/2026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F8C522-D433-446A-8BAD-99660D2DA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71596-5F9D-49C5-9701-16B3CA54319D}" type="slidenum">
              <a:rPr kumimoji="0" lang="fr-FR" sz="1358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358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D22C87ED-D3D3-4175-8DDC-2A48FF951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  <a:endParaRPr lang="fr-FR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9AB8E21F-E21C-B453-C22C-B837BBFEE756}"/>
              </a:ext>
            </a:extLst>
          </p:cNvPr>
          <p:cNvGrpSpPr/>
          <p:nvPr/>
        </p:nvGrpSpPr>
        <p:grpSpPr>
          <a:xfrm>
            <a:off x="1454255" y="1200661"/>
            <a:ext cx="9371465" cy="4612685"/>
            <a:chOff x="720605" y="1200661"/>
            <a:chExt cx="9371465" cy="4612685"/>
          </a:xfrm>
        </p:grpSpPr>
        <p:sp>
          <p:nvSpPr>
            <p:cNvPr id="10" name="Parenthèse ouvrante 9">
              <a:extLst>
                <a:ext uri="{FF2B5EF4-FFF2-40B4-BE49-F238E27FC236}">
                  <a16:creationId xmlns:a16="http://schemas.microsoft.com/office/drawing/2014/main" id="{6AEB349C-6BC8-4139-96CB-EBA07DB08D1F}"/>
                </a:ext>
              </a:extLst>
            </p:cNvPr>
            <p:cNvSpPr/>
            <p:nvPr/>
          </p:nvSpPr>
          <p:spPr>
            <a:xfrm rot="5400000">
              <a:off x="5328827" y="1381607"/>
              <a:ext cx="277001" cy="2162608"/>
            </a:xfrm>
            <a:prstGeom prst="leftBracket">
              <a:avLst/>
            </a:prstGeom>
            <a:ln w="254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BDA752AD-830A-4644-9AEB-801A2CE67B34}"/>
                </a:ext>
              </a:extLst>
            </p:cNvPr>
            <p:cNvSpPr txBox="1"/>
            <p:nvPr/>
          </p:nvSpPr>
          <p:spPr>
            <a:xfrm>
              <a:off x="4629020" y="1952856"/>
              <a:ext cx="1676613" cy="27699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Couches de convolution</a:t>
              </a:r>
            </a:p>
          </p:txBody>
        </p:sp>
        <p:sp>
          <p:nvSpPr>
            <p:cNvPr id="13" name="Parenthèse ouvrante 12">
              <a:extLst>
                <a:ext uri="{FF2B5EF4-FFF2-40B4-BE49-F238E27FC236}">
                  <a16:creationId xmlns:a16="http://schemas.microsoft.com/office/drawing/2014/main" id="{70802ED4-1416-4D47-9E8C-67617C459C18}"/>
                </a:ext>
              </a:extLst>
            </p:cNvPr>
            <p:cNvSpPr/>
            <p:nvPr/>
          </p:nvSpPr>
          <p:spPr>
            <a:xfrm rot="5400000">
              <a:off x="8019908" y="1485185"/>
              <a:ext cx="281022" cy="2373692"/>
            </a:xfrm>
            <a:prstGeom prst="leftBracket">
              <a:avLst/>
            </a:prstGeom>
            <a:ln w="254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B192A04D-FB43-4B0F-BD33-7CA6FCDA75F6}"/>
                </a:ext>
              </a:extLst>
            </p:cNvPr>
            <p:cNvSpPr txBox="1"/>
            <p:nvPr/>
          </p:nvSpPr>
          <p:spPr>
            <a:xfrm>
              <a:off x="7264276" y="2107038"/>
              <a:ext cx="1792286" cy="27699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Perceptron </a:t>
              </a:r>
              <a:r>
                <a:rPr lang="fr-FR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multi-couches</a:t>
              </a:r>
              <a:endPara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6" name="AutoShape 2" descr="General architecture of 1D-CNN model">
              <a:extLst>
                <a:ext uri="{FF2B5EF4-FFF2-40B4-BE49-F238E27FC236}">
                  <a16:creationId xmlns:a16="http://schemas.microsoft.com/office/drawing/2014/main" id="{66E52581-DF1D-4D9B-B704-B9A268A7B04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071820" y="2940407"/>
              <a:ext cx="199525" cy="176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" name="ZoneTexte 3"/>
            <p:cNvSpPr txBox="1"/>
            <p:nvPr/>
          </p:nvSpPr>
          <p:spPr>
            <a:xfrm>
              <a:off x="1351619" y="2124357"/>
              <a:ext cx="22416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i="1" dirty="0"/>
                <a:t>Spectres m/z normalisés</a:t>
              </a: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5F74CC90-D002-5E02-E29F-8B57D269DDC4}"/>
                </a:ext>
              </a:extLst>
            </p:cNvPr>
            <p:cNvSpPr txBox="1"/>
            <p:nvPr/>
          </p:nvSpPr>
          <p:spPr>
            <a:xfrm>
              <a:off x="6529149" y="1200661"/>
              <a:ext cx="753732" cy="30777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rtlCol="0">
              <a:spAutoFit/>
            </a:bodyPr>
            <a:lstStyle/>
            <a:p>
              <a:r>
                <a:rPr lang="fr-F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CNN 1D</a:t>
              </a:r>
            </a:p>
          </p:txBody>
        </p:sp>
        <p:sp>
          <p:nvSpPr>
            <p:cNvPr id="29" name="Parenthèse ouvrante 28">
              <a:extLst>
                <a:ext uri="{FF2B5EF4-FFF2-40B4-BE49-F238E27FC236}">
                  <a16:creationId xmlns:a16="http://schemas.microsoft.com/office/drawing/2014/main" id="{D1169EF6-08B9-4C3D-DE6F-A6A73A55D49F}"/>
                </a:ext>
              </a:extLst>
            </p:cNvPr>
            <p:cNvSpPr/>
            <p:nvPr/>
          </p:nvSpPr>
          <p:spPr>
            <a:xfrm rot="5400000">
              <a:off x="6622310" y="-655729"/>
              <a:ext cx="488984" cy="4960927"/>
            </a:xfrm>
            <a:prstGeom prst="leftBracket">
              <a:avLst/>
            </a:prstGeom>
            <a:ln w="254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45ECC30F-A966-AFE4-7DCD-B3C9B128C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59494" y="2555024"/>
              <a:ext cx="2706496" cy="2523186"/>
            </a:xfrm>
            <a:prstGeom prst="rect">
              <a:avLst/>
            </a:prstGeom>
          </p:spPr>
        </p:pic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CC8BEB5C-4AF1-6362-AA3E-B22CB46355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"/>
            <a:stretch/>
          </p:blipFill>
          <p:spPr>
            <a:xfrm>
              <a:off x="6809193" y="2812542"/>
              <a:ext cx="2940445" cy="2024972"/>
            </a:xfrm>
            <a:prstGeom prst="rect">
              <a:avLst/>
            </a:prstGeom>
          </p:spPr>
        </p:pic>
        <p:cxnSp>
          <p:nvCxnSpPr>
            <p:cNvPr id="45" name="Connecteur droit 44">
              <a:extLst>
                <a:ext uri="{FF2B5EF4-FFF2-40B4-BE49-F238E27FC236}">
                  <a16:creationId xmlns:a16="http://schemas.microsoft.com/office/drawing/2014/main" id="{F46E5B5C-9943-C8D7-2E79-A6EB993639B0}"/>
                </a:ext>
              </a:extLst>
            </p:cNvPr>
            <p:cNvCxnSpPr>
              <a:cxnSpLocks/>
            </p:cNvCxnSpPr>
            <p:nvPr/>
          </p:nvCxnSpPr>
          <p:spPr>
            <a:xfrm>
              <a:off x="6249149" y="3468214"/>
              <a:ext cx="583948" cy="151344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3240DD1E-3F5A-B1DD-29EB-05CEB9D4AB1D}"/>
                </a:ext>
              </a:extLst>
            </p:cNvPr>
            <p:cNvCxnSpPr>
              <a:cxnSpLocks/>
            </p:cNvCxnSpPr>
            <p:nvPr/>
          </p:nvCxnSpPr>
          <p:spPr>
            <a:xfrm>
              <a:off x="6233679" y="3475547"/>
              <a:ext cx="610526" cy="53234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39082C3C-2AAE-EE4E-A8B6-EAD47466A774}"/>
                </a:ext>
              </a:extLst>
            </p:cNvPr>
            <p:cNvCxnSpPr>
              <a:cxnSpLocks/>
            </p:cNvCxnSpPr>
            <p:nvPr/>
          </p:nvCxnSpPr>
          <p:spPr>
            <a:xfrm>
              <a:off x="6289338" y="3571852"/>
              <a:ext cx="610526" cy="87412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EDE994D2-FAE4-703B-AB8B-AEE5AC08B058}"/>
                </a:ext>
              </a:extLst>
            </p:cNvPr>
            <p:cNvCxnSpPr>
              <a:cxnSpLocks/>
            </p:cNvCxnSpPr>
            <p:nvPr/>
          </p:nvCxnSpPr>
          <p:spPr>
            <a:xfrm>
              <a:off x="6237197" y="3482880"/>
              <a:ext cx="571996" cy="1138089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D078EEEE-21CF-AC68-7D9A-1ACE9D6CDB0C}"/>
                </a:ext>
              </a:extLst>
            </p:cNvPr>
            <p:cNvSpPr txBox="1"/>
            <p:nvPr/>
          </p:nvSpPr>
          <p:spPr>
            <a:xfrm>
              <a:off x="9085908" y="4596417"/>
              <a:ext cx="69121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Outputs</a:t>
              </a:r>
            </a:p>
          </p:txBody>
        </p:sp>
        <p:sp>
          <p:nvSpPr>
            <p:cNvPr id="60" name="Ellipse 59">
              <a:extLst>
                <a:ext uri="{FF2B5EF4-FFF2-40B4-BE49-F238E27FC236}">
                  <a16:creationId xmlns:a16="http://schemas.microsoft.com/office/drawing/2014/main" id="{1D5E5D3C-7B62-A238-DA1C-D14C8404E082}"/>
                </a:ext>
              </a:extLst>
            </p:cNvPr>
            <p:cNvSpPr/>
            <p:nvPr/>
          </p:nvSpPr>
          <p:spPr>
            <a:xfrm>
              <a:off x="6856169" y="4927842"/>
              <a:ext cx="213392" cy="218060"/>
            </a:xfrm>
            <a:prstGeom prst="ellipse">
              <a:avLst/>
            </a:prstGeom>
            <a:solidFill>
              <a:srgbClr val="FF69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2" name="Ellipse 61">
              <a:extLst>
                <a:ext uri="{FF2B5EF4-FFF2-40B4-BE49-F238E27FC236}">
                  <a16:creationId xmlns:a16="http://schemas.microsoft.com/office/drawing/2014/main" id="{22294503-FDDB-284B-1AF3-4CDD050D774B}"/>
                </a:ext>
              </a:extLst>
            </p:cNvPr>
            <p:cNvSpPr/>
            <p:nvPr/>
          </p:nvSpPr>
          <p:spPr>
            <a:xfrm>
              <a:off x="6854363" y="5595286"/>
              <a:ext cx="213392" cy="218060"/>
            </a:xfrm>
            <a:prstGeom prst="ellipse">
              <a:avLst/>
            </a:prstGeom>
            <a:solidFill>
              <a:srgbClr val="FF69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5DD592C3-B73B-923B-5B40-374DBA2A4F59}"/>
                </a:ext>
              </a:extLst>
            </p:cNvPr>
            <p:cNvSpPr txBox="1"/>
            <p:nvPr/>
          </p:nvSpPr>
          <p:spPr>
            <a:xfrm rot="5400000">
              <a:off x="6742761" y="5244491"/>
              <a:ext cx="5693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…… </a:t>
              </a:r>
            </a:p>
          </p:txBody>
        </p: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0C9F1297-CC07-C606-B7BB-41CF700838D3}"/>
                </a:ext>
              </a:extLst>
            </p:cNvPr>
            <p:cNvCxnSpPr>
              <a:cxnSpLocks/>
              <a:stCxn id="60" idx="6"/>
            </p:cNvCxnSpPr>
            <p:nvPr/>
          </p:nvCxnSpPr>
          <p:spPr>
            <a:xfrm flipV="1">
              <a:off x="7069561" y="4529982"/>
              <a:ext cx="465074" cy="5068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349722A1-F703-3764-845D-AB600DCDF7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35252" y="4540548"/>
              <a:ext cx="501373" cy="10783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DAA343E8-C3DF-D20A-02DC-32207ED0EE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87368" y="3825027"/>
              <a:ext cx="445987" cy="116541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cteur droit 78">
              <a:extLst>
                <a:ext uri="{FF2B5EF4-FFF2-40B4-BE49-F238E27FC236}">
                  <a16:creationId xmlns:a16="http://schemas.microsoft.com/office/drawing/2014/main" id="{7F7FBDB6-02FD-B84C-9C80-B69FFBC514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82816" y="3500268"/>
              <a:ext cx="447291" cy="15197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cteur droit 82">
              <a:extLst>
                <a:ext uri="{FF2B5EF4-FFF2-40B4-BE49-F238E27FC236}">
                  <a16:creationId xmlns:a16="http://schemas.microsoft.com/office/drawing/2014/main" id="{D62D9C0C-D36C-9007-0280-A9E203A9096C}"/>
                </a:ext>
              </a:extLst>
            </p:cNvPr>
            <p:cNvCxnSpPr>
              <a:cxnSpLocks/>
              <a:stCxn id="60" idx="6"/>
            </p:cNvCxnSpPr>
            <p:nvPr/>
          </p:nvCxnSpPr>
          <p:spPr>
            <a:xfrm flipV="1">
              <a:off x="7069561" y="3155660"/>
              <a:ext cx="477809" cy="188121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Connecteur droit 90">
              <a:extLst>
                <a:ext uri="{FF2B5EF4-FFF2-40B4-BE49-F238E27FC236}">
                  <a16:creationId xmlns:a16="http://schemas.microsoft.com/office/drawing/2014/main" id="{BBAEA32A-687A-4F56-3689-BA2A2589D3D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33972" y="3867236"/>
              <a:ext cx="494192" cy="174088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Connecteur droit 94">
              <a:extLst>
                <a:ext uri="{FF2B5EF4-FFF2-40B4-BE49-F238E27FC236}">
                  <a16:creationId xmlns:a16="http://schemas.microsoft.com/office/drawing/2014/main" id="{4E269AB1-0D8D-A6AE-FB42-2D688E0ADD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33972" y="3500268"/>
              <a:ext cx="503795" cy="208056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Connecteur droit 96">
              <a:extLst>
                <a:ext uri="{FF2B5EF4-FFF2-40B4-BE49-F238E27FC236}">
                  <a16:creationId xmlns:a16="http://schemas.microsoft.com/office/drawing/2014/main" id="{96F11CB0-BBEF-66A1-7993-ADAE9DA0052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27454" y="3195464"/>
              <a:ext cx="498937" cy="238536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ZoneTexte 100">
              <a:extLst>
                <a:ext uri="{FF2B5EF4-FFF2-40B4-BE49-F238E27FC236}">
                  <a16:creationId xmlns:a16="http://schemas.microsoft.com/office/drawing/2014/main" id="{0C0357E8-3C0E-6727-EC8C-F334086A8C32}"/>
                </a:ext>
              </a:extLst>
            </p:cNvPr>
            <p:cNvSpPr txBox="1"/>
            <p:nvPr/>
          </p:nvSpPr>
          <p:spPr>
            <a:xfrm>
              <a:off x="5221730" y="5225453"/>
              <a:ext cx="132690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i="1" dirty="0"/>
                <a:t>Métadonnées</a:t>
              </a:r>
            </a:p>
          </p:txBody>
        </p: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70FE1EE5-12E0-4F48-6816-DB8FAFF24D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03083" y="5114245"/>
              <a:ext cx="335989" cy="28888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CAD407DE-AE89-5346-EE52-062EF846E362}"/>
                </a:ext>
              </a:extLst>
            </p:cNvPr>
            <p:cNvCxnSpPr>
              <a:cxnSpLocks/>
            </p:cNvCxnSpPr>
            <p:nvPr/>
          </p:nvCxnSpPr>
          <p:spPr>
            <a:xfrm>
              <a:off x="6518284" y="5406644"/>
              <a:ext cx="332871" cy="21222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B6F47B1A-006F-DF97-FFA3-A1E5417E4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20605" y="2455516"/>
              <a:ext cx="3346691" cy="2388733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0746DEFE-C1AA-4775-B950-AA5E9EF961EE}"/>
                </a:ext>
              </a:extLst>
            </p:cNvPr>
            <p:cNvSpPr txBox="1"/>
            <p:nvPr/>
          </p:nvSpPr>
          <p:spPr>
            <a:xfrm>
              <a:off x="9384653" y="3529524"/>
              <a:ext cx="6703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i="1" dirty="0"/>
                <a:t>label 2</a:t>
              </a: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F8520983-B321-4C8F-9972-4057083E612A}"/>
                </a:ext>
              </a:extLst>
            </p:cNvPr>
            <p:cNvSpPr txBox="1"/>
            <p:nvPr/>
          </p:nvSpPr>
          <p:spPr>
            <a:xfrm>
              <a:off x="9413004" y="3185736"/>
              <a:ext cx="6703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i="1" dirty="0"/>
                <a:t>label 1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DE72FA6B-55BD-D257-A927-FBD56A6DEDBA}"/>
                </a:ext>
              </a:extLst>
            </p:cNvPr>
            <p:cNvSpPr txBox="1"/>
            <p:nvPr/>
          </p:nvSpPr>
          <p:spPr>
            <a:xfrm>
              <a:off x="9420091" y="4202922"/>
              <a:ext cx="6719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i="1" dirty="0"/>
                <a:t>label 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3438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B483DC-E5D0-4447-A830-05CB86EBF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868" y="180469"/>
            <a:ext cx="9171362" cy="488983"/>
          </a:xfrm>
        </p:spPr>
        <p:txBody>
          <a:bodyPr>
            <a:normAutofit/>
          </a:bodyPr>
          <a:lstStyle/>
          <a:p>
            <a:r>
              <a:rPr lang="fr-FR" sz="2800" dirty="0">
                <a:solidFill>
                  <a:schemeClr val="accent5">
                    <a:lumMod val="75000"/>
                  </a:schemeClr>
                </a:solidFill>
              </a:rPr>
              <a:t>Organisation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74A50F-A99D-4551-9BCB-265EFCA97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r>
              <a:rPr lang="fr-FR" sz="1358" dirty="0">
                <a:solidFill>
                  <a:prstClr val="white"/>
                </a:solidFill>
              </a:rPr>
              <a:t>17-19/06/2026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F8C522-D433-446A-8BAD-99660D2DA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71596-5F9D-49C5-9701-16B3CA54319D}" type="slidenum">
              <a:rPr kumimoji="0" lang="fr-FR" sz="1358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358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D22C87ED-D3D3-4175-8DDC-2A48FF951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AG GDR DI2I</a:t>
            </a:r>
            <a:endParaRPr lang="fr-FR" dirty="0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6DCF5F6C-8094-F944-980E-44FA1E3C3886}"/>
              </a:ext>
            </a:extLst>
          </p:cNvPr>
          <p:cNvGrpSpPr/>
          <p:nvPr/>
        </p:nvGrpSpPr>
        <p:grpSpPr>
          <a:xfrm>
            <a:off x="735388" y="1306998"/>
            <a:ext cx="10819021" cy="4323643"/>
            <a:chOff x="692856" y="1306998"/>
            <a:chExt cx="10819021" cy="4323643"/>
          </a:xfrm>
        </p:grpSpPr>
        <p:sp>
          <p:nvSpPr>
            <p:cNvPr id="6" name="AutoShape 2" descr="General architecture of 1D-CNN model">
              <a:extLst>
                <a:ext uri="{FF2B5EF4-FFF2-40B4-BE49-F238E27FC236}">
                  <a16:creationId xmlns:a16="http://schemas.microsoft.com/office/drawing/2014/main" id="{66E52581-DF1D-4D9B-B704-B9A268A7B04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879803" y="3425454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793558C9-AB17-2F19-A4C7-D4F736B28913}"/>
                </a:ext>
              </a:extLst>
            </p:cNvPr>
            <p:cNvSpPr txBox="1"/>
            <p:nvPr/>
          </p:nvSpPr>
          <p:spPr>
            <a:xfrm>
              <a:off x="5359554" y="1306998"/>
              <a:ext cx="1433598" cy="1015663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dirty="0"/>
                <a:t>Porteur </a:t>
              </a:r>
            </a:p>
            <a:p>
              <a:pPr algn="ctr"/>
              <a:r>
                <a:rPr lang="fr-FR" sz="1600" dirty="0"/>
                <a:t>du projet:</a:t>
              </a:r>
            </a:p>
            <a:p>
              <a:pPr algn="ctr"/>
              <a:r>
                <a:rPr lang="fr-FR" sz="1400" dirty="0"/>
                <a:t>Françoise Bouvet</a:t>
              </a:r>
            </a:p>
            <a:p>
              <a:pPr algn="ctr"/>
              <a:r>
                <a:rPr lang="fr-FR" sz="1400" dirty="0"/>
                <a:t>(IJC </a:t>
              </a:r>
              <a:r>
                <a:rPr lang="fr-FR" sz="1400" dirty="0" err="1"/>
                <a:t>Lab</a:t>
              </a:r>
              <a:r>
                <a:rPr lang="fr-FR" sz="1400" dirty="0"/>
                <a:t>)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EC3499AB-BE8B-7BEC-AE6C-2B8285B26107}"/>
                </a:ext>
              </a:extLst>
            </p:cNvPr>
            <p:cNvSpPr txBox="1"/>
            <p:nvPr/>
          </p:nvSpPr>
          <p:spPr>
            <a:xfrm>
              <a:off x="4425971" y="3018987"/>
              <a:ext cx="3302058" cy="769441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dirty="0"/>
                <a:t>Ingénierie des données &amp; simulations</a:t>
              </a:r>
            </a:p>
            <a:p>
              <a:pPr algn="ctr"/>
              <a:r>
                <a:rPr lang="fr-FR" sz="1400" dirty="0"/>
                <a:t>Responsable: Thomas Zerguerras</a:t>
              </a:r>
            </a:p>
            <a:p>
              <a:pPr algn="ctr"/>
              <a:r>
                <a:rPr lang="fr-FR" sz="1400" dirty="0"/>
                <a:t>(IJC </a:t>
              </a:r>
              <a:r>
                <a:rPr lang="fr-FR" sz="1400" dirty="0" err="1"/>
                <a:t>Lab</a:t>
              </a:r>
              <a:r>
                <a:rPr lang="fr-FR" sz="1400" dirty="0"/>
                <a:t>)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4E239896-A947-3349-33C3-E653791883FE}"/>
                </a:ext>
              </a:extLst>
            </p:cNvPr>
            <p:cNvSpPr txBox="1"/>
            <p:nvPr/>
          </p:nvSpPr>
          <p:spPr>
            <a:xfrm>
              <a:off x="9068324" y="3021696"/>
              <a:ext cx="2443553" cy="769441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dirty="0"/>
                <a:t>Modèles IA</a:t>
              </a:r>
            </a:p>
            <a:p>
              <a:pPr algn="ctr"/>
              <a:r>
                <a:rPr lang="fr-FR" sz="1400" dirty="0"/>
                <a:t>Responsable: Françoise Bouvet</a:t>
              </a:r>
            </a:p>
            <a:p>
              <a:pPr algn="ctr"/>
              <a:r>
                <a:rPr lang="fr-FR" sz="1400" dirty="0"/>
                <a:t>(IJC </a:t>
              </a:r>
              <a:r>
                <a:rPr lang="fr-FR" sz="1400" dirty="0" err="1"/>
                <a:t>Lab</a:t>
              </a:r>
              <a:r>
                <a:rPr lang="fr-FR" sz="1400" dirty="0"/>
                <a:t>)</a:t>
              </a:r>
            </a:p>
          </p:txBody>
        </p: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F7E05055-49A3-3301-9388-43CE13354DA4}"/>
                </a:ext>
              </a:extLst>
            </p:cNvPr>
            <p:cNvCxnSpPr>
              <a:cxnSpLocks/>
            </p:cNvCxnSpPr>
            <p:nvPr/>
          </p:nvCxnSpPr>
          <p:spPr>
            <a:xfrm>
              <a:off x="1844333" y="2679018"/>
              <a:ext cx="422197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80BDFCB3-F461-EF5F-182E-BF90160689C2}"/>
                </a:ext>
              </a:extLst>
            </p:cNvPr>
            <p:cNvSpPr txBox="1"/>
            <p:nvPr/>
          </p:nvSpPr>
          <p:spPr>
            <a:xfrm>
              <a:off x="692856" y="3034044"/>
              <a:ext cx="2303899" cy="769441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dirty="0"/>
                <a:t>Spectrométrie de masse</a:t>
              </a:r>
            </a:p>
            <a:p>
              <a:pPr algn="ctr"/>
              <a:r>
                <a:rPr lang="fr-FR" sz="1400" dirty="0"/>
                <a:t>Responsable: Isabelle Ribaud</a:t>
              </a:r>
            </a:p>
            <a:p>
              <a:pPr algn="ctr"/>
              <a:r>
                <a:rPr lang="fr-FR" sz="1400" dirty="0"/>
                <a:t>(IJC </a:t>
              </a:r>
              <a:r>
                <a:rPr lang="fr-FR" sz="1400" dirty="0" err="1"/>
                <a:t>Lab</a:t>
              </a:r>
              <a:r>
                <a:rPr lang="fr-FR" sz="1400" dirty="0"/>
                <a:t>)</a:t>
              </a:r>
            </a:p>
          </p:txBody>
        </p: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8138D07F-792E-5894-9CA6-CDBAB33D883F}"/>
                </a:ext>
              </a:extLst>
            </p:cNvPr>
            <p:cNvCxnSpPr>
              <a:cxnSpLocks/>
            </p:cNvCxnSpPr>
            <p:nvPr/>
          </p:nvCxnSpPr>
          <p:spPr>
            <a:xfrm>
              <a:off x="1832681" y="3816231"/>
              <a:ext cx="0" cy="15409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7A8B6007-FC7E-1194-DF26-9E2E87F50783}"/>
                </a:ext>
              </a:extLst>
            </p:cNvPr>
            <p:cNvSpPr txBox="1"/>
            <p:nvPr/>
          </p:nvSpPr>
          <p:spPr>
            <a:xfrm>
              <a:off x="2080524" y="4332051"/>
              <a:ext cx="1475532" cy="52322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/>
                <a:t>Serge Della </a:t>
              </a:r>
              <a:r>
                <a:rPr lang="fr-FR" sz="1400" dirty="0" err="1"/>
                <a:t>Negra</a:t>
              </a:r>
              <a:endParaRPr lang="fr-FR" sz="1400" dirty="0"/>
            </a:p>
            <a:p>
              <a:pPr algn="ctr"/>
              <a:r>
                <a:rPr lang="fr-FR" sz="1400" dirty="0"/>
                <a:t>(IJC </a:t>
              </a:r>
              <a:r>
                <a:rPr lang="fr-FR" sz="1400" dirty="0" err="1"/>
                <a:t>Lab</a:t>
              </a:r>
              <a:r>
                <a:rPr lang="fr-FR" sz="1400" dirty="0"/>
                <a:t>)</a:t>
              </a: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4B5601AD-3EFC-A91D-8266-16DE91941967}"/>
                </a:ext>
              </a:extLst>
            </p:cNvPr>
            <p:cNvSpPr txBox="1"/>
            <p:nvPr/>
          </p:nvSpPr>
          <p:spPr>
            <a:xfrm>
              <a:off x="2092941" y="5107421"/>
              <a:ext cx="1082732" cy="52322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/>
                <a:t>Julien Angot</a:t>
              </a:r>
            </a:p>
            <a:p>
              <a:pPr algn="ctr"/>
              <a:r>
                <a:rPr lang="fr-FR" sz="1400" dirty="0"/>
                <a:t>(LPSC)</a:t>
              </a:r>
            </a:p>
          </p:txBody>
        </p: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32099B00-AC09-82CC-E4D6-BC8C32B34F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24709" y="4578024"/>
              <a:ext cx="25030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5E6ACDB-D3CD-944F-D217-5E51F0E86DA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6760" y="5357131"/>
              <a:ext cx="25030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07569091-F201-5449-138A-B3C3BA094C70}"/>
                </a:ext>
              </a:extLst>
            </p:cNvPr>
            <p:cNvCxnSpPr>
              <a:cxnSpLocks/>
            </p:cNvCxnSpPr>
            <p:nvPr/>
          </p:nvCxnSpPr>
          <p:spPr>
            <a:xfrm>
              <a:off x="1844333" y="2686729"/>
              <a:ext cx="0" cy="34367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D68D8CC9-7FDC-F337-0C59-361FF929B1C6}"/>
                </a:ext>
              </a:extLst>
            </p:cNvPr>
            <p:cNvCxnSpPr>
              <a:cxnSpLocks/>
            </p:cNvCxnSpPr>
            <p:nvPr/>
          </p:nvCxnSpPr>
          <p:spPr>
            <a:xfrm>
              <a:off x="6066303" y="2668970"/>
              <a:ext cx="0" cy="34367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627B0AC5-5C48-CC34-C065-BB0E0F42AC9C}"/>
                </a:ext>
              </a:extLst>
            </p:cNvPr>
            <p:cNvCxnSpPr>
              <a:cxnSpLocks/>
            </p:cNvCxnSpPr>
            <p:nvPr/>
          </p:nvCxnSpPr>
          <p:spPr>
            <a:xfrm>
              <a:off x="10290101" y="2678019"/>
              <a:ext cx="0" cy="34367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D809EDC0-10F6-4144-81E1-5220FBE8E5E2}"/>
                </a:ext>
              </a:extLst>
            </p:cNvPr>
            <p:cNvCxnSpPr>
              <a:cxnSpLocks/>
            </p:cNvCxnSpPr>
            <p:nvPr/>
          </p:nvCxnSpPr>
          <p:spPr>
            <a:xfrm>
              <a:off x="6067981" y="2329001"/>
              <a:ext cx="0" cy="34367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A3048387-A6BB-D7F2-7DE6-C0CA2273EB3A}"/>
                </a:ext>
              </a:extLst>
            </p:cNvPr>
            <p:cNvCxnSpPr>
              <a:cxnSpLocks/>
            </p:cNvCxnSpPr>
            <p:nvPr/>
          </p:nvCxnSpPr>
          <p:spPr>
            <a:xfrm>
              <a:off x="6066315" y="2681278"/>
              <a:ext cx="422197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8378870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1199</Words>
  <Application>Microsoft Office PowerPoint</Application>
  <PresentationFormat>Grand écran</PresentationFormat>
  <Paragraphs>275</Paragraphs>
  <Slides>19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Courier New</vt:lpstr>
      <vt:lpstr>Ebrima</vt:lpstr>
      <vt:lpstr>Wingdings</vt:lpstr>
      <vt:lpstr>1_Office Theme</vt:lpstr>
      <vt:lpstr>Présentation PowerPoint</vt:lpstr>
      <vt:lpstr>Plateforme MOSAIC Andromède (ANR: 10-EQPX-0023)  @ IJCLab : SIMS-TOF</vt:lpstr>
      <vt:lpstr>Objectifs</vt:lpstr>
      <vt:lpstr>Données</vt:lpstr>
      <vt:lpstr>Calibration  m/z</vt:lpstr>
      <vt:lpstr>Simulations</vt:lpstr>
      <vt:lpstr>Présentation PowerPoint</vt:lpstr>
      <vt:lpstr>Option 2 : identification des pics à l’aide d’un réseau de convolution 1D</vt:lpstr>
      <vt:lpstr>Organisation</vt:lpstr>
      <vt:lpstr>Budget et calendrier (préliminaire)</vt:lpstr>
      <vt:lpstr>Conclusion - perspectives</vt:lpstr>
      <vt:lpstr>Présentation PowerPoint</vt:lpstr>
      <vt:lpstr>Présentation PowerPoint</vt:lpstr>
      <vt:lpstr>Présentation PowerPoint</vt:lpstr>
      <vt:lpstr>1. Conversion du temps de vol en m/z</vt:lpstr>
      <vt:lpstr>Présentation PowerPoint</vt:lpstr>
      <vt:lpstr>Simulations: peaks ratio</vt:lpstr>
      <vt:lpstr>CNN 1D filter</vt:lpstr>
      <vt:lpstr>Intérêt des utilisateurs de la plateforme / Collaborations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2026-06-16T11:45:24Z</dcterms:created>
  <dcterms:modified xsi:type="dcterms:W3CDTF">2026-06-16T12:01:06Z</dcterms:modified>
</cp:coreProperties>
</file>