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319" r:id="rId5"/>
    <p:sldId id="263" r:id="rId6"/>
    <p:sldId id="271" r:id="rId7"/>
    <p:sldId id="273" r:id="rId8"/>
    <p:sldId id="276" r:id="rId9"/>
    <p:sldId id="280" r:id="rId10"/>
    <p:sldId id="282" r:id="rId11"/>
    <p:sldId id="278" r:id="rId12"/>
    <p:sldId id="279" r:id="rId13"/>
    <p:sldId id="281" r:id="rId14"/>
    <p:sldId id="321" r:id="rId15"/>
    <p:sldId id="322" r:id="rId16"/>
    <p:sldId id="323" r:id="rId17"/>
    <p:sldId id="283"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F5F0C"/>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87CED4">
              <a:alpha val="2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398CCE"/>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0365C0"/>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noFill/>
              <a:miter lim="400000"/>
            </a:ln>
          </a:insideV>
        </a:tcBdr>
        <a:fill>
          <a:noFill/>
        </a:fill>
      </a:tcStyle>
    </a:wholeTbl>
    <a:band2H>
      <a:tcTxStyle/>
      <a:tcStyle>
        <a:tcBdr/>
        <a:fill>
          <a:solidFill>
            <a:srgbClr val="5DC123">
              <a:alpha val="19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25400" cap="flat">
              <a:solidFill>
                <a:srgbClr val="CBCBCB"/>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000000"/>
        </a:fontRef>
        <a:srgbClr val="00000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solidFill>
            <a:srgbClr val="545761"/>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noFill/>
              <a:miter lim="400000"/>
            </a:ln>
          </a:insideH>
          <a:insideV>
            <a:ln w="12700" cap="flat">
              <a:noFill/>
              <a:miter lim="400000"/>
            </a:ln>
          </a:insideV>
        </a:tcBdr>
        <a:fill>
          <a:solidFill>
            <a:srgbClr val="777C8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777C83"/>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12700" cap="flat">
              <a:solidFill>
                <a:srgbClr val="FFFFFF"/>
              </a:solidFill>
              <a:prstDash val="solid"/>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firstCol>
    <a:la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prstDash val="solid"/>
              <a:miter lim="400000"/>
            </a:ln>
          </a:top>
          <a:bottom>
            <a:ln w="12700" cap="flat">
              <a:noFill/>
              <a:miter lim="400000"/>
            </a:ln>
          </a:bottom>
          <a:insideH>
            <a:ln w="12700" cap="flat">
              <a:noFill/>
              <a:miter lim="400000"/>
            </a:ln>
          </a:insideH>
          <a:insideV>
            <a:ln w="12700" cap="flat">
              <a:solidFill>
                <a:srgbClr val="FFFFFF"/>
              </a:solidFill>
              <a:custDash>
                <a:ds d="200000" sp="200000"/>
              </a:custDash>
              <a:miter lim="400000"/>
            </a:ln>
          </a:insideV>
        </a:tcBdr>
        <a:fill>
          <a:noFill/>
        </a:fill>
      </a:tcStyle>
    </a:lastRow>
    <a:fir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noFill/>
              <a:miter lim="400000"/>
            </a:ln>
          </a:top>
          <a:bottom>
            <a:ln w="12700" cap="flat">
              <a:solidFill>
                <a:srgbClr val="FFFFFF"/>
              </a:solidFill>
              <a:prstDash val="solid"/>
              <a:miter lim="400000"/>
            </a:ln>
          </a:bottom>
          <a:insideH>
            <a:ln w="12700" cap="flat">
              <a:noFill/>
              <a:miter lim="400000"/>
            </a:ln>
          </a:insideH>
          <a:insideV>
            <a:ln w="12700" cap="flat">
              <a:solidFill>
                <a:srgbClr val="FFFFFF"/>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694"/>
  </p:normalViewPr>
  <p:slideViewPr>
    <p:cSldViewPr snapToGrid="0">
      <p:cViewPr>
        <p:scale>
          <a:sx n="87" d="100"/>
          <a:sy n="87" d="100"/>
        </p:scale>
        <p:origin x="2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xfrm>
            <a:off x="1143000" y="685800"/>
            <a:ext cx="4572000" cy="3429000"/>
          </a:xfrm>
          <a:prstGeom prst="rect">
            <a:avLst/>
          </a:prstGeom>
        </p:spPr>
        <p:txBody>
          <a:bodyPr/>
          <a:lstStyle/>
          <a:p>
            <a:endParaRPr/>
          </a:p>
        </p:txBody>
      </p:sp>
      <p:sp>
        <p:nvSpPr>
          <p:cNvPr id="128" name="Shape 12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933255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03509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967699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79040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2994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B46BB-6999-47C4-2671-EFCF8909E6C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318787A-49FF-D64E-4E7F-F1F4CC2270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2786E0-2AEA-803A-65C7-E75F16D5983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99303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73888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Texte du titre"/>
          <p:cNvSpPr txBox="1">
            <a:spLocks noGrp="1"/>
          </p:cNvSpPr>
          <p:nvPr>
            <p:ph type="title"/>
          </p:nvPr>
        </p:nvSpPr>
        <p:spPr>
          <a:xfrm>
            <a:off x="1270000" y="1638300"/>
            <a:ext cx="10464800" cy="3302000"/>
          </a:xfrm>
          <a:prstGeom prst="rect">
            <a:avLst/>
          </a:prstGeom>
        </p:spPr>
        <p:txBody>
          <a:bodyPr anchor="b"/>
          <a:lstStyle/>
          <a:p>
            <a:r>
              <a:t>Texte du titre</a:t>
            </a:r>
          </a:p>
        </p:txBody>
      </p:sp>
      <p:sp>
        <p:nvSpPr>
          <p:cNvPr id="12" name="Texte niveau 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94" name="–Giovanni Mela"/>
          <p:cNvSpPr txBox="1">
            <a:spLocks noGrp="1"/>
          </p:cNvSpPr>
          <p:nvPr>
            <p:ph type="body" sz="quarter" idx="21"/>
          </p:nvPr>
        </p:nvSpPr>
        <p:spPr>
          <a:xfrm>
            <a:off x="1270000" y="6362700"/>
            <a:ext cx="10464800" cy="533400"/>
          </a:xfrm>
          <a:prstGeom prst="rect">
            <a:avLst/>
          </a:prstGeom>
        </p:spPr>
        <p:txBody>
          <a:bodyPr anchor="t">
            <a:spAutoFit/>
          </a:bodyPr>
          <a:lstStyle>
            <a:lvl1pPr marL="0" indent="0" algn="ctr">
              <a:spcBef>
                <a:spcPts val="0"/>
              </a:spcBef>
              <a:buSzTx/>
              <a:buNone/>
              <a:defRPr sz="2800" b="1">
                <a:latin typeface="Helvetica"/>
                <a:ea typeface="Helvetica"/>
                <a:cs typeface="Helvetica"/>
                <a:sym typeface="Helvetica"/>
              </a:defRPr>
            </a:lvl1pPr>
          </a:lstStyle>
          <a:p>
            <a:r>
              <a:t>–Giovanni Mela</a:t>
            </a:r>
          </a:p>
        </p:txBody>
      </p:sp>
      <p:sp>
        <p:nvSpPr>
          <p:cNvPr id="95" name="“Inserisci qui una citazione”."/>
          <p:cNvSpPr txBox="1">
            <a:spLocks noGrp="1"/>
          </p:cNvSpPr>
          <p:nvPr>
            <p:ph type="body" sz="quarter" idx="22"/>
          </p:nvPr>
        </p:nvSpPr>
        <p:spPr>
          <a:xfrm>
            <a:off x="1270000" y="4254500"/>
            <a:ext cx="10464800" cy="711200"/>
          </a:xfrm>
          <a:prstGeom prst="rect">
            <a:avLst/>
          </a:prstGeom>
        </p:spPr>
        <p:txBody>
          <a:bodyPr>
            <a:spAutoFit/>
          </a:bodyPr>
          <a:lstStyle>
            <a:lvl1pPr marL="0" indent="0" algn="ctr">
              <a:spcBef>
                <a:spcPts val="2400"/>
              </a:spcBef>
              <a:buSzTx/>
              <a:buNone/>
              <a:defRPr sz="4000"/>
            </a:lvl1pPr>
          </a:lstStyle>
          <a:p>
            <a:r>
              <a:t>“Inserisci qui una citazione”.</a:t>
            </a:r>
          </a:p>
        </p:txBody>
      </p:sp>
      <p:sp>
        <p:nvSpPr>
          <p:cNvPr id="9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3" name="Image"/>
          <p:cNvSpPr>
            <a:spLocks noGrp="1"/>
          </p:cNvSpPr>
          <p:nvPr>
            <p:ph type="pic" idx="21"/>
          </p:nvPr>
        </p:nvSpPr>
        <p:spPr>
          <a:xfrm>
            <a:off x="-812800" y="0"/>
            <a:ext cx="14630400" cy="9753600"/>
          </a:xfrm>
          <a:prstGeom prst="rect">
            <a:avLst/>
          </a:prstGeom>
        </p:spPr>
        <p:txBody>
          <a:bodyPr lIns="91439" tIns="45719" rIns="91439" bIns="45719" anchor="t">
            <a:noAutofit/>
          </a:bodyPr>
          <a:lstStyle/>
          <a:p>
            <a:endParaRPr/>
          </a:p>
        </p:txBody>
      </p:sp>
      <p:sp>
        <p:nvSpPr>
          <p:cNvPr id="10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118" name="Texte du titre"/>
          <p:cNvSpPr txBox="1">
            <a:spLocks noGrp="1"/>
          </p:cNvSpPr>
          <p:nvPr>
            <p:ph type="title"/>
          </p:nvPr>
        </p:nvSpPr>
        <p:spPr>
          <a:xfrm>
            <a:off x="952500" y="241300"/>
            <a:ext cx="11099800" cy="1128316"/>
          </a:xfrm>
          <a:prstGeom prst="rect">
            <a:avLst/>
          </a:prstGeom>
        </p:spPr>
        <p:txBody>
          <a:bodyPr>
            <a:noAutofit/>
          </a:bodyPr>
          <a:lstStyle>
            <a:lvl1pPr>
              <a:defRPr sz="6500"/>
            </a:lvl1pPr>
          </a:lstStyle>
          <a:p>
            <a:r>
              <a:t>Texte du titre</a:t>
            </a:r>
          </a:p>
        </p:txBody>
      </p:sp>
      <p:sp>
        <p:nvSpPr>
          <p:cNvPr id="119" name="Texte niveau 1…"/>
          <p:cNvSpPr txBox="1">
            <a:spLocks noGrp="1"/>
          </p:cNvSpPr>
          <p:nvPr>
            <p:ph type="body" idx="1"/>
          </p:nvPr>
        </p:nvSpPr>
        <p:spPr>
          <a:xfrm>
            <a:off x="660399" y="2597150"/>
            <a:ext cx="11684001" cy="62865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20" name="Numéro de diapositive"/>
          <p:cNvSpPr txBox="1">
            <a:spLocks noGrp="1"/>
          </p:cNvSpPr>
          <p:nvPr>
            <p:ph type="sldNum" sz="quarter" idx="2"/>
          </p:nvPr>
        </p:nvSpPr>
        <p:spPr>
          <a:xfrm>
            <a:off x="12480529" y="9355032"/>
            <a:ext cx="368504" cy="381001"/>
          </a:xfrm>
          <a:prstGeom prst="rect">
            <a:avLst/>
          </a:prstGeom>
        </p:spPr>
        <p:txBody>
          <a:bodyPr/>
          <a:lstStyle/>
          <a:p>
            <a:fld id="{86CB4B4D-7CA3-9044-876B-883B54F8677D}" type="slidenum">
              <a:t>‹N°›</a:t>
            </a:fld>
            <a:endParaRPr/>
          </a:p>
        </p:txBody>
      </p:sp>
      <p:sp>
        <p:nvSpPr>
          <p:cNvPr id="121" name="A.Meregaglia"/>
          <p:cNvSpPr txBox="1"/>
          <p:nvPr/>
        </p:nvSpPr>
        <p:spPr>
          <a:xfrm>
            <a:off x="186175" y="9355032"/>
            <a:ext cx="1482014"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defRPr sz="1800"/>
            </a:lvl1pPr>
          </a:lstStyle>
          <a:p>
            <a:r>
              <a:t>A.Meregaglia</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0" name="Image"/>
          <p:cNvSpPr>
            <a:spLocks noGrp="1"/>
          </p:cNvSpPr>
          <p:nvPr>
            <p:ph type="pic" idx="21"/>
          </p:nvPr>
        </p:nvSpPr>
        <p:spPr>
          <a:xfrm>
            <a:off x="1600200" y="330200"/>
            <a:ext cx="9779001" cy="6519334"/>
          </a:xfrm>
          <a:prstGeom prst="rect">
            <a:avLst/>
          </a:prstGeom>
        </p:spPr>
        <p:txBody>
          <a:bodyPr lIns="91439" tIns="45719" rIns="91439" bIns="45719" anchor="t">
            <a:noAutofit/>
          </a:bodyPr>
          <a:lstStyle/>
          <a:p>
            <a:endParaRPr/>
          </a:p>
        </p:txBody>
      </p:sp>
      <p:sp>
        <p:nvSpPr>
          <p:cNvPr id="21" name="Texte du titre"/>
          <p:cNvSpPr txBox="1">
            <a:spLocks noGrp="1"/>
          </p:cNvSpPr>
          <p:nvPr>
            <p:ph type="title"/>
          </p:nvPr>
        </p:nvSpPr>
        <p:spPr>
          <a:xfrm>
            <a:off x="1270000" y="6718300"/>
            <a:ext cx="10464800" cy="1422400"/>
          </a:xfrm>
          <a:prstGeom prst="rect">
            <a:avLst/>
          </a:prstGeom>
        </p:spPr>
        <p:txBody>
          <a:bodyPr anchor="b"/>
          <a:lstStyle/>
          <a:p>
            <a:r>
              <a:t>Texte du titre</a:t>
            </a:r>
          </a:p>
        </p:txBody>
      </p:sp>
      <p:sp>
        <p:nvSpPr>
          <p:cNvPr id="22" name="Texte niveau 1…"/>
          <p:cNvSpPr txBox="1">
            <a:spLocks noGrp="1"/>
          </p:cNvSpPr>
          <p:nvPr>
            <p:ph type="body" sz="quarter" idx="1"/>
          </p:nvPr>
        </p:nvSpPr>
        <p:spPr>
          <a:xfrm>
            <a:off x="1270000" y="8191500"/>
            <a:ext cx="10464800" cy="12192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2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0" name="Texte du titre"/>
          <p:cNvSpPr txBox="1">
            <a:spLocks noGrp="1"/>
          </p:cNvSpPr>
          <p:nvPr>
            <p:ph type="title"/>
          </p:nvPr>
        </p:nvSpPr>
        <p:spPr>
          <a:xfrm>
            <a:off x="1270000" y="3225800"/>
            <a:ext cx="10464800" cy="3302000"/>
          </a:xfrm>
          <a:prstGeom prst="rect">
            <a:avLst/>
          </a:prstGeom>
        </p:spPr>
        <p:txBody>
          <a:bodyPr/>
          <a:lstStyle/>
          <a:p>
            <a:r>
              <a:t>Texte du titre</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38" name="Image"/>
          <p:cNvSpPr>
            <a:spLocks noGrp="1"/>
          </p:cNvSpPr>
          <p:nvPr>
            <p:ph type="pic" sz="half" idx="21"/>
          </p:nvPr>
        </p:nvSpPr>
        <p:spPr>
          <a:xfrm>
            <a:off x="6642100" y="762000"/>
            <a:ext cx="5494867" cy="8242300"/>
          </a:xfrm>
          <a:prstGeom prst="rect">
            <a:avLst/>
          </a:prstGeom>
        </p:spPr>
        <p:txBody>
          <a:bodyPr lIns="91439" tIns="45719" rIns="91439" bIns="45719" anchor="t">
            <a:noAutofit/>
          </a:bodyPr>
          <a:lstStyle/>
          <a:p>
            <a:endParaRPr/>
          </a:p>
        </p:txBody>
      </p:sp>
      <p:sp>
        <p:nvSpPr>
          <p:cNvPr id="39" name="Texte du titre"/>
          <p:cNvSpPr txBox="1">
            <a:spLocks noGrp="1"/>
          </p:cNvSpPr>
          <p:nvPr>
            <p:ph type="title"/>
          </p:nvPr>
        </p:nvSpPr>
        <p:spPr>
          <a:xfrm>
            <a:off x="952500" y="762000"/>
            <a:ext cx="5334000" cy="4000500"/>
          </a:xfrm>
          <a:prstGeom prst="rect">
            <a:avLst/>
          </a:prstGeom>
        </p:spPr>
        <p:txBody>
          <a:bodyPr anchor="b"/>
          <a:lstStyle>
            <a:lvl1pPr>
              <a:defRPr sz="6000"/>
            </a:lvl1pPr>
          </a:lstStyle>
          <a:p>
            <a:r>
              <a:t>Texte du titre</a:t>
            </a:r>
          </a:p>
        </p:txBody>
      </p:sp>
      <p:sp>
        <p:nvSpPr>
          <p:cNvPr id="40" name="Texte niveau 1…"/>
          <p:cNvSpPr txBox="1">
            <a:spLocks noGrp="1"/>
          </p:cNvSpPr>
          <p:nvPr>
            <p:ph type="body" sz="quarter" idx="1"/>
          </p:nvPr>
        </p:nvSpPr>
        <p:spPr>
          <a:xfrm>
            <a:off x="952500" y="5003800"/>
            <a:ext cx="5334000" cy="40005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4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48" name="Texte du titre"/>
          <p:cNvSpPr txBox="1">
            <a:spLocks noGrp="1"/>
          </p:cNvSpPr>
          <p:nvPr>
            <p:ph type="title"/>
          </p:nvPr>
        </p:nvSpPr>
        <p:spPr>
          <a:prstGeom prst="rect">
            <a:avLst/>
          </a:prstGeom>
        </p:spPr>
        <p:txBody>
          <a:bodyPr/>
          <a:lstStyle/>
          <a:p>
            <a:r>
              <a:t>Texte du titre</a:t>
            </a:r>
          </a:p>
        </p:txBody>
      </p:sp>
      <p:sp>
        <p:nvSpPr>
          <p:cNvPr id="4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56" name="Texte du titre"/>
          <p:cNvSpPr txBox="1">
            <a:spLocks noGrp="1"/>
          </p:cNvSpPr>
          <p:nvPr>
            <p:ph type="title"/>
          </p:nvPr>
        </p:nvSpPr>
        <p:spPr>
          <a:xfrm>
            <a:off x="952500" y="63500"/>
            <a:ext cx="11099800" cy="1128316"/>
          </a:xfrm>
          <a:prstGeom prst="rect">
            <a:avLst/>
          </a:prstGeom>
        </p:spPr>
        <p:txBody>
          <a:bodyPr>
            <a:noAutofit/>
          </a:bodyPr>
          <a:lstStyle>
            <a:lvl1pPr>
              <a:defRPr sz="6500"/>
            </a:lvl1pPr>
          </a:lstStyle>
          <a:p>
            <a:r>
              <a:t>Texte du titre</a:t>
            </a:r>
          </a:p>
        </p:txBody>
      </p:sp>
      <p:sp>
        <p:nvSpPr>
          <p:cNvPr id="57" name="Texte niveau 1…"/>
          <p:cNvSpPr txBox="1">
            <a:spLocks noGrp="1"/>
          </p:cNvSpPr>
          <p:nvPr>
            <p:ph type="body" idx="1"/>
          </p:nvPr>
        </p:nvSpPr>
        <p:spPr>
          <a:xfrm>
            <a:off x="660399" y="2597150"/>
            <a:ext cx="11684001" cy="62865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58" name="Numéro de diapositive"/>
          <p:cNvSpPr txBox="1">
            <a:spLocks noGrp="1"/>
          </p:cNvSpPr>
          <p:nvPr>
            <p:ph type="sldNum" sz="quarter" idx="2"/>
          </p:nvPr>
        </p:nvSpPr>
        <p:spPr>
          <a:xfrm>
            <a:off x="12480529" y="9355032"/>
            <a:ext cx="368504" cy="381001"/>
          </a:xfrm>
          <a:prstGeom prst="rect">
            <a:avLst/>
          </a:prstGeom>
        </p:spPr>
        <p:txBody>
          <a:bodyPr/>
          <a:lstStyle/>
          <a:p>
            <a:fld id="{86CB4B4D-7CA3-9044-876B-883B54F8677D}" type="slidenum">
              <a:t>‹N°›</a:t>
            </a:fld>
            <a:endParaRPr/>
          </a:p>
        </p:txBody>
      </p:sp>
      <p:sp>
        <p:nvSpPr>
          <p:cNvPr id="59" name="F. Piquemal"/>
          <p:cNvSpPr txBox="1"/>
          <p:nvPr/>
        </p:nvSpPr>
        <p:spPr>
          <a:xfrm>
            <a:off x="281386" y="9355032"/>
            <a:ext cx="1291591"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defRPr sz="1800"/>
            </a:lvl1pPr>
          </a:lstStyle>
          <a:p>
            <a:r>
              <a:t>F. Piquemal</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66" name="Image"/>
          <p:cNvSpPr>
            <a:spLocks noGrp="1"/>
          </p:cNvSpPr>
          <p:nvPr>
            <p:ph type="pic" sz="half" idx="21"/>
          </p:nvPr>
        </p:nvSpPr>
        <p:spPr>
          <a:xfrm>
            <a:off x="6718300" y="1054100"/>
            <a:ext cx="5334000" cy="8001000"/>
          </a:xfrm>
          <a:prstGeom prst="rect">
            <a:avLst/>
          </a:prstGeom>
        </p:spPr>
        <p:txBody>
          <a:bodyPr lIns="91439" tIns="45719" rIns="91439" bIns="45719" anchor="t">
            <a:noAutofit/>
          </a:bodyPr>
          <a:lstStyle/>
          <a:p>
            <a:endParaRPr/>
          </a:p>
        </p:txBody>
      </p:sp>
      <p:sp>
        <p:nvSpPr>
          <p:cNvPr id="67" name="Texte du titre"/>
          <p:cNvSpPr txBox="1">
            <a:spLocks noGrp="1"/>
          </p:cNvSpPr>
          <p:nvPr>
            <p:ph type="title"/>
          </p:nvPr>
        </p:nvSpPr>
        <p:spPr>
          <a:prstGeom prst="rect">
            <a:avLst/>
          </a:prstGeom>
        </p:spPr>
        <p:txBody>
          <a:bodyPr/>
          <a:lstStyle/>
          <a:p>
            <a:r>
              <a:t>Texte du titre</a:t>
            </a:r>
          </a:p>
        </p:txBody>
      </p:sp>
      <p:sp>
        <p:nvSpPr>
          <p:cNvPr id="68" name="Texte niveau 1…"/>
          <p:cNvSpPr txBox="1">
            <a:spLocks noGrp="1"/>
          </p:cNvSpPr>
          <p:nvPr>
            <p:ph type="body" sz="half" idx="1"/>
          </p:nvPr>
        </p:nvSpPr>
        <p:spPr>
          <a:xfrm>
            <a:off x="952500" y="2590800"/>
            <a:ext cx="5334000" cy="6286500"/>
          </a:xfrm>
          <a:prstGeom prst="rect">
            <a:avLst/>
          </a:prstGeom>
        </p:spPr>
        <p:txBody>
          <a:bodyPr/>
          <a:lstStyle>
            <a:lvl1pPr marL="381000" indent="-381000">
              <a:spcBef>
                <a:spcPts val="3800"/>
              </a:spcBef>
              <a:defRPr sz="2800"/>
            </a:lvl1pPr>
            <a:lvl2pPr marL="762000" indent="-381000">
              <a:spcBef>
                <a:spcPts val="3800"/>
              </a:spcBef>
              <a:defRPr sz="2800"/>
            </a:lvl2pPr>
            <a:lvl3pPr marL="1143000" indent="-381000">
              <a:spcBef>
                <a:spcPts val="3800"/>
              </a:spcBef>
              <a:defRPr sz="2800"/>
            </a:lvl3pPr>
            <a:lvl4pPr marL="1524000" indent="-381000">
              <a:spcBef>
                <a:spcPts val="3800"/>
              </a:spcBef>
              <a:defRPr sz="2800"/>
            </a:lvl4pPr>
            <a:lvl5pPr marL="1905000" indent="-381000">
              <a:spcBef>
                <a:spcPts val="3800"/>
              </a:spcBef>
              <a:defRPr sz="2800"/>
            </a:lvl5pPr>
          </a:lstStyle>
          <a:p>
            <a:r>
              <a:t>Texte niveau 1</a:t>
            </a:r>
          </a:p>
          <a:p>
            <a:pPr lvl="1"/>
            <a:r>
              <a:t>Texte niveau 2</a:t>
            </a:r>
          </a:p>
          <a:p>
            <a:pPr lvl="2"/>
            <a:r>
              <a:t>Texte niveau 3</a:t>
            </a:r>
          </a:p>
          <a:p>
            <a:pPr lvl="3"/>
            <a:r>
              <a:t>Texte niveau 4</a:t>
            </a:r>
          </a:p>
          <a:p>
            <a:pPr lvl="4"/>
            <a:r>
              <a:t>Texte niveau 5</a:t>
            </a:r>
          </a:p>
        </p:txBody>
      </p:sp>
      <p:sp>
        <p:nvSpPr>
          <p:cNvPr id="6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76" name="Texte niveau 1…"/>
          <p:cNvSpPr txBox="1">
            <a:spLocks noGrp="1"/>
          </p:cNvSpPr>
          <p:nvPr>
            <p:ph type="body" idx="1"/>
          </p:nvPr>
        </p:nvSpPr>
        <p:spPr>
          <a:xfrm>
            <a:off x="952500" y="1270000"/>
            <a:ext cx="11099800" cy="72136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77"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84" name="Image"/>
          <p:cNvSpPr>
            <a:spLocks noGrp="1"/>
          </p:cNvSpPr>
          <p:nvPr>
            <p:ph type="pic" sz="quarter" idx="21"/>
          </p:nvPr>
        </p:nvSpPr>
        <p:spPr>
          <a:xfrm>
            <a:off x="6464300" y="5067300"/>
            <a:ext cx="5943600" cy="3962400"/>
          </a:xfrm>
          <a:prstGeom prst="rect">
            <a:avLst/>
          </a:prstGeom>
        </p:spPr>
        <p:txBody>
          <a:bodyPr lIns="91439" tIns="45719" rIns="91439" bIns="45719" anchor="t">
            <a:noAutofit/>
          </a:bodyPr>
          <a:lstStyle/>
          <a:p>
            <a:endParaRPr/>
          </a:p>
        </p:txBody>
      </p:sp>
      <p:sp>
        <p:nvSpPr>
          <p:cNvPr id="85" name="Image"/>
          <p:cNvSpPr>
            <a:spLocks noGrp="1"/>
          </p:cNvSpPr>
          <p:nvPr>
            <p:ph type="pic" sz="quarter" idx="22"/>
          </p:nvPr>
        </p:nvSpPr>
        <p:spPr>
          <a:xfrm>
            <a:off x="6464300" y="762000"/>
            <a:ext cx="5848350" cy="3898900"/>
          </a:xfrm>
          <a:prstGeom prst="rect">
            <a:avLst/>
          </a:prstGeom>
        </p:spPr>
        <p:txBody>
          <a:bodyPr lIns="91439" tIns="45719" rIns="91439" bIns="45719" anchor="t">
            <a:noAutofit/>
          </a:bodyPr>
          <a:lstStyle/>
          <a:p>
            <a:endParaRPr/>
          </a:p>
        </p:txBody>
      </p:sp>
      <p:sp>
        <p:nvSpPr>
          <p:cNvPr id="86" name="Image"/>
          <p:cNvSpPr>
            <a:spLocks noGrp="1"/>
          </p:cNvSpPr>
          <p:nvPr>
            <p:ph type="pic" sz="half" idx="23"/>
          </p:nvPr>
        </p:nvSpPr>
        <p:spPr>
          <a:xfrm>
            <a:off x="723900" y="723900"/>
            <a:ext cx="5638801" cy="8458200"/>
          </a:xfrm>
          <a:prstGeom prst="rect">
            <a:avLst/>
          </a:prstGeom>
        </p:spPr>
        <p:txBody>
          <a:bodyPr lIns="91439" tIns="45719" rIns="91439" bIns="45719" anchor="t">
            <a:noAutofit/>
          </a:bodyPr>
          <a:lstStyle/>
          <a:p>
            <a:endParaRPr/>
          </a:p>
        </p:txBody>
      </p:sp>
      <p:sp>
        <p:nvSpPr>
          <p:cNvPr id="87"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srcRect/>
          <a:stretch>
            <a:fillRect/>
          </a:stretch>
        </a:blip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952500" y="406400"/>
            <a:ext cx="11099800" cy="2120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Texte du titre</a:t>
            </a:r>
          </a:p>
        </p:txBody>
      </p:sp>
      <p:sp>
        <p:nvSpPr>
          <p:cNvPr id="3" name="Texte niveau 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6311798" y="924560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‹N°›</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FFFFFF"/>
          </a:solidFill>
          <a:uFillTx/>
          <a:latin typeface="+mn-lt"/>
          <a:ea typeface="+mn-ea"/>
          <a:cs typeface="+mn-cs"/>
          <a:sym typeface="Helvetica Light"/>
        </a:defRPr>
      </a:lvl9pPr>
    </p:titleStyle>
    <p:bodyStyle>
      <a:lvl1pPr marL="4572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1pPr>
      <a:lvl2pPr marL="9144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2pPr>
      <a:lvl3pPr marL="13716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3pPr>
      <a:lvl4pPr marL="18288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4pPr>
      <a:lvl5pPr marL="22860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5pPr>
      <a:lvl6pPr marL="27432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6pPr>
      <a:lvl7pPr marL="32004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7pPr>
      <a:lvl8pPr marL="36576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8pPr>
      <a:lvl9pPr marL="4114800" marR="0" indent="-457200" algn="l" defTabSz="584200" rtl="0" latinLnBrk="0">
        <a:lnSpc>
          <a:spcPct val="100000"/>
        </a:lnSpc>
        <a:spcBef>
          <a:spcPts val="4200"/>
        </a:spcBef>
        <a:spcAft>
          <a:spcPts val="0"/>
        </a:spcAft>
        <a:buClrTx/>
        <a:buSzPct val="75000"/>
        <a:buFontTx/>
        <a:buChar char="•"/>
        <a:tabLst/>
        <a:defRPr sz="3800" b="0" i="0" u="none" strike="noStrike" cap="none" spc="0" baseline="0">
          <a:solidFill>
            <a:srgbClr val="FFFFFF"/>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0.png"/></Relationships>
</file>

<file path=ppt/slides/_rels/slide1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6.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R2D2: a xenon TPC for neutrinoless double beta decay search"/>
          <p:cNvSpPr txBox="1">
            <a:spLocks noGrp="1"/>
          </p:cNvSpPr>
          <p:nvPr>
            <p:ph type="ctrTitle"/>
          </p:nvPr>
        </p:nvSpPr>
        <p:spPr>
          <a:xfrm>
            <a:off x="1061391" y="2705100"/>
            <a:ext cx="10882018" cy="3302000"/>
          </a:xfrm>
          <a:prstGeom prst="rect">
            <a:avLst/>
          </a:prstGeom>
        </p:spPr>
        <p:txBody>
          <a:bodyPr anchor="ctr">
            <a:normAutofit fontScale="90000"/>
          </a:bodyPr>
          <a:lstStyle>
            <a:lvl1pPr defTabSz="514095">
              <a:defRPr sz="7040"/>
            </a:lvl1pPr>
          </a:lstStyle>
          <a:p>
            <a:r>
              <a:t>R2D2: a xenon TPC for neutrinoless double beta decay search</a:t>
            </a:r>
          </a:p>
        </p:txBody>
      </p:sp>
      <p:sp>
        <p:nvSpPr>
          <p:cNvPr id="131" name="A.Meregaglia, F. Piquemal (LP2i Bordeaux - CNRS/IN2P3)…"/>
          <p:cNvSpPr txBox="1">
            <a:spLocks noGrp="1"/>
          </p:cNvSpPr>
          <p:nvPr>
            <p:ph type="subTitle" sz="quarter" idx="1"/>
          </p:nvPr>
        </p:nvSpPr>
        <p:spPr>
          <a:xfrm>
            <a:off x="1270000" y="6328233"/>
            <a:ext cx="10464800" cy="2104679"/>
          </a:xfrm>
          <a:prstGeom prst="rect">
            <a:avLst/>
          </a:prstGeom>
        </p:spPr>
        <p:txBody>
          <a:bodyPr>
            <a:noAutofit/>
          </a:bodyPr>
          <a:lstStyle/>
          <a:p>
            <a:pPr>
              <a:defRPr sz="3000"/>
            </a:pPr>
            <a:r>
              <a:rPr dirty="0"/>
              <a:t>F. Piquemal (LP2i Bordeaux - CNRS/IN2P3)</a:t>
            </a:r>
          </a:p>
          <a:p>
            <a:pPr>
              <a:defRPr sz="3000"/>
            </a:pPr>
            <a:r>
              <a:rPr dirty="0"/>
              <a:t>On Behalf of R2D2</a:t>
            </a:r>
          </a:p>
        </p:txBody>
      </p:sp>
      <p:sp>
        <p:nvSpPr>
          <p:cNvPr id="132" name="Rectangle"/>
          <p:cNvSpPr txBox="1"/>
          <p:nvPr/>
        </p:nvSpPr>
        <p:spPr>
          <a:xfrm>
            <a:off x="1270000" y="8944544"/>
            <a:ext cx="10464800" cy="707563"/>
          </a:xfrm>
          <a:prstGeom prst="rect">
            <a:avLst/>
          </a:prstGeom>
          <a:ln w="12700">
            <a:miter lim="400000"/>
          </a:ln>
        </p:spPr>
        <p:txBody>
          <a:bodyPr lIns="50800" tIns="50800" rIns="50800" bIns="50800">
            <a:normAutofit/>
          </a:bodyPr>
          <a:lstStyle/>
          <a:p>
            <a:pPr>
              <a:defRPr sz="3000"/>
            </a:pPr>
            <a:endParaRPr/>
          </a:p>
        </p:txBody>
      </p:sp>
      <p:sp>
        <p:nvSpPr>
          <p:cNvPr id="133" name="Rectangle aux angles arrondis"/>
          <p:cNvSpPr/>
          <p:nvPr/>
        </p:nvSpPr>
        <p:spPr>
          <a:xfrm>
            <a:off x="4440435" y="7444346"/>
            <a:ext cx="1459465" cy="772434"/>
          </a:xfrm>
          <a:prstGeom prst="roundRect">
            <a:avLst>
              <a:gd name="adj" fmla="val 17015"/>
            </a:avLst>
          </a:prstGeom>
          <a:solidFill>
            <a:srgbClr val="FFFFFF"/>
          </a:solidFill>
          <a:ln w="12700">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grpSp>
        <p:nvGrpSpPr>
          <p:cNvPr id="136" name="Grouper"/>
          <p:cNvGrpSpPr/>
          <p:nvPr/>
        </p:nvGrpSpPr>
        <p:grpSpPr>
          <a:xfrm>
            <a:off x="9431535" y="225921"/>
            <a:ext cx="3196284" cy="1691659"/>
            <a:chOff x="0" y="0"/>
            <a:chExt cx="3196282" cy="1691657"/>
          </a:xfrm>
        </p:grpSpPr>
        <p:sp>
          <p:nvSpPr>
            <p:cNvPr id="134" name="Rectangle aux angles arrondis"/>
            <p:cNvSpPr/>
            <p:nvPr/>
          </p:nvSpPr>
          <p:spPr>
            <a:xfrm>
              <a:off x="0" y="0"/>
              <a:ext cx="3196283" cy="1691658"/>
            </a:xfrm>
            <a:prstGeom prst="roundRect">
              <a:avLst>
                <a:gd name="adj" fmla="val 17015"/>
              </a:avLst>
            </a:prstGeom>
            <a:solidFill>
              <a:srgbClr val="FFFFFF"/>
            </a:solidFill>
            <a:ln w="12700" cap="flat">
              <a:noFill/>
              <a:miter lim="400000"/>
            </a:ln>
            <a:effectLst>
              <a:outerShdw blurRad="76200" dir="18900000" rotWithShape="0">
                <a:srgbClr val="000000">
                  <a:alpha val="80000"/>
                </a:srgbClr>
              </a:outerShdw>
            </a:effectLst>
          </p:spPr>
          <p:txBody>
            <a:bodyPr wrap="square" lIns="50800" tIns="50800" rIns="50800" bIns="50800" numCol="1" anchor="ctr">
              <a:noAutofit/>
            </a:bodyP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135" name="Logo_LP2iBordeaux-04.jpg" descr="Logo_LP2iBordeaux-04.jpg"/>
            <p:cNvPicPr>
              <a:picLocks noChangeAspect="1"/>
            </p:cNvPicPr>
            <p:nvPr/>
          </p:nvPicPr>
          <p:blipFill>
            <a:blip r:embed="rId2"/>
            <a:stretch>
              <a:fillRect/>
            </a:stretch>
          </p:blipFill>
          <p:spPr>
            <a:xfrm>
              <a:off x="360068" y="181670"/>
              <a:ext cx="2476146" cy="1328318"/>
            </a:xfrm>
            <a:prstGeom prst="rect">
              <a:avLst/>
            </a:prstGeom>
            <a:ln w="12700" cap="flat">
              <a:noFill/>
              <a:miter lim="400000"/>
            </a:ln>
            <a:effectLst/>
          </p:spPr>
        </p:pic>
      </p:grpSp>
      <p:grpSp>
        <p:nvGrpSpPr>
          <p:cNvPr id="139" name="Grouper"/>
          <p:cNvGrpSpPr/>
          <p:nvPr/>
        </p:nvGrpSpPr>
        <p:grpSpPr>
          <a:xfrm>
            <a:off x="6650235" y="7444346"/>
            <a:ext cx="1459465" cy="772434"/>
            <a:chOff x="0" y="0"/>
            <a:chExt cx="1459463" cy="772432"/>
          </a:xfrm>
        </p:grpSpPr>
        <p:sp>
          <p:nvSpPr>
            <p:cNvPr id="137" name="Rectangle aux angles arrondis"/>
            <p:cNvSpPr/>
            <p:nvPr/>
          </p:nvSpPr>
          <p:spPr>
            <a:xfrm>
              <a:off x="0" y="0"/>
              <a:ext cx="1459464" cy="772433"/>
            </a:xfrm>
            <a:prstGeom prst="roundRect">
              <a:avLst>
                <a:gd name="adj" fmla="val 17015"/>
              </a:avLst>
            </a:prstGeom>
            <a:solidFill>
              <a:srgbClr val="FFFFFF"/>
            </a:solidFill>
            <a:ln w="12700" cap="flat">
              <a:noFill/>
              <a:miter lim="400000"/>
            </a:ln>
            <a:effectLst>
              <a:outerShdw blurRad="76200" dir="18900000" rotWithShape="0">
                <a:srgbClr val="000000">
                  <a:alpha val="80000"/>
                </a:srgbClr>
              </a:outerShdw>
            </a:effectLst>
          </p:spPr>
          <p:txBody>
            <a:bodyPr wrap="square" lIns="50800" tIns="50800" rIns="50800" bIns="50800" numCol="1" anchor="ctr">
              <a:noAutofit/>
            </a:bodyP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138" name="vidéo-collée.png" descr="vidéo-collée.png"/>
            <p:cNvPicPr>
              <a:picLocks noChangeAspect="1"/>
            </p:cNvPicPr>
            <p:nvPr/>
          </p:nvPicPr>
          <p:blipFill>
            <a:blip r:embed="rId3"/>
            <a:stretch>
              <a:fillRect/>
            </a:stretch>
          </p:blipFill>
          <p:spPr>
            <a:xfrm>
              <a:off x="0" y="93499"/>
              <a:ext cx="1459464" cy="585435"/>
            </a:xfrm>
            <a:prstGeom prst="rect">
              <a:avLst/>
            </a:prstGeom>
            <a:ln w="12700" cap="flat">
              <a:noFill/>
              <a:miter lim="400000"/>
            </a:ln>
            <a:effectLst/>
          </p:spPr>
        </p:pic>
      </p:grpSp>
      <p:pic>
        <p:nvPicPr>
          <p:cNvPr id="140" name="logo.svg" descr="logo.svg"/>
          <p:cNvPicPr>
            <a:picLocks noChangeAspect="1"/>
          </p:cNvPicPr>
          <p:nvPr/>
        </p:nvPicPr>
        <p:blipFill>
          <a:blip r:embed="rId4"/>
          <a:stretch>
            <a:fillRect/>
          </a:stretch>
        </p:blipFill>
        <p:spPr>
          <a:xfrm>
            <a:off x="4819012" y="7479407"/>
            <a:ext cx="702311" cy="70231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Rectangle aux angles arrondis"/>
          <p:cNvSpPr/>
          <p:nvPr/>
        </p:nvSpPr>
        <p:spPr>
          <a:xfrm>
            <a:off x="431796" y="2531744"/>
            <a:ext cx="12141208" cy="3788187"/>
          </a:xfrm>
          <a:prstGeom prst="roundRect">
            <a:avLst>
              <a:gd name="adj" fmla="val 9830"/>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615" name="Figure_6.png" descr="Figure_6.png"/>
          <p:cNvPicPr>
            <a:picLocks noChangeAspect="1"/>
          </p:cNvPicPr>
          <p:nvPr/>
        </p:nvPicPr>
        <p:blipFill>
          <a:blip r:embed="rId2"/>
          <a:stretch>
            <a:fillRect/>
          </a:stretch>
        </p:blipFill>
        <p:spPr>
          <a:xfrm>
            <a:off x="6445244" y="2901837"/>
            <a:ext cx="6096001" cy="3048001"/>
          </a:xfrm>
          <a:prstGeom prst="rect">
            <a:avLst/>
          </a:prstGeom>
          <a:ln w="12700">
            <a:miter lim="400000"/>
          </a:ln>
        </p:spPr>
      </p:pic>
      <p:pic>
        <p:nvPicPr>
          <p:cNvPr id="616" name="Figure_5.png" descr="Figure_5.png"/>
          <p:cNvPicPr>
            <a:picLocks noChangeAspect="1"/>
          </p:cNvPicPr>
          <p:nvPr/>
        </p:nvPicPr>
        <p:blipFill>
          <a:blip r:embed="rId3"/>
          <a:stretch>
            <a:fillRect/>
          </a:stretch>
        </p:blipFill>
        <p:spPr>
          <a:xfrm>
            <a:off x="565154" y="2901837"/>
            <a:ext cx="6096001" cy="3048001"/>
          </a:xfrm>
          <a:prstGeom prst="rect">
            <a:avLst/>
          </a:prstGeom>
          <a:ln w="12700">
            <a:miter lim="400000"/>
          </a:ln>
        </p:spPr>
      </p:pic>
      <p:sp>
        <p:nvSpPr>
          <p:cNvPr id="617" name="Resolution results"/>
          <p:cNvSpPr txBox="1">
            <a:spLocks noGrp="1"/>
          </p:cNvSpPr>
          <p:nvPr>
            <p:ph type="title"/>
          </p:nvPr>
        </p:nvSpPr>
        <p:spPr>
          <a:prstGeom prst="rect">
            <a:avLst/>
          </a:prstGeom>
        </p:spPr>
        <p:txBody>
          <a:bodyPr/>
          <a:lstStyle/>
          <a:p>
            <a:r>
              <a:t>Resolution results</a:t>
            </a:r>
          </a:p>
        </p:txBody>
      </p:sp>
      <p:sp>
        <p:nvSpPr>
          <p:cNvPr id="618"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a:p>
        </p:txBody>
      </p:sp>
      <p:sp>
        <p:nvSpPr>
          <p:cNvPr id="619" name="The same procedure was applied filling the detector with different gases (Ar and Xe) at various pressures and with different anode sizes."/>
          <p:cNvSpPr txBox="1"/>
          <p:nvPr/>
        </p:nvSpPr>
        <p:spPr>
          <a:xfrm>
            <a:off x="286196" y="1111861"/>
            <a:ext cx="12432408" cy="1194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marL="457200" indent="-457200" algn="just">
              <a:spcBef>
                <a:spcPts val="2000"/>
              </a:spcBef>
              <a:buSzPct val="75000"/>
              <a:buChar char="•"/>
              <a:defRPr sz="2200"/>
            </a:lvl1pPr>
          </a:lstStyle>
          <a:p>
            <a:r>
              <a:t>The same procedure was applied filling the detector with different gases (Ar and Xe) at various pressures and with different anode sizes.</a:t>
            </a:r>
          </a:p>
        </p:txBody>
      </p:sp>
      <p:pic>
        <p:nvPicPr>
          <p:cNvPr id="620" name="The resolution is mostly independent on the gas nature. The resolution is mostly independent on the gas nature." descr="The resolution is mostly independent on the gas nature. The resolution is mostly independent on the gas nature."/>
          <p:cNvPicPr>
            <a:picLocks/>
          </p:cNvPicPr>
          <p:nvPr/>
        </p:nvPicPr>
        <p:blipFill>
          <a:blip r:embed="rId4"/>
          <a:stretch>
            <a:fillRect/>
          </a:stretch>
        </p:blipFill>
        <p:spPr>
          <a:xfrm rot="120000">
            <a:off x="-623792" y="5620857"/>
            <a:ext cx="4825802" cy="2878767"/>
          </a:xfrm>
          <a:prstGeom prst="rect">
            <a:avLst/>
          </a:prstGeom>
          <a:effectLst>
            <a:outerShdw blurRad="190500" dist="12700" dir="5400000" rotWithShape="0">
              <a:srgbClr val="000000"/>
            </a:outerShdw>
          </a:effectLst>
        </p:spPr>
      </p:pic>
      <p:pic>
        <p:nvPicPr>
          <p:cNvPr id="621" name="The resolution is mostly independent on the gas pressure. The resolution is mostly independent on the gas pressure." descr="The resolution is mostly independent on the gas pressure. The resolution is mostly independent on the gas pressure."/>
          <p:cNvPicPr>
            <a:picLocks/>
          </p:cNvPicPr>
          <p:nvPr/>
        </p:nvPicPr>
        <p:blipFill>
          <a:blip r:embed="rId5"/>
          <a:stretch>
            <a:fillRect/>
          </a:stretch>
        </p:blipFill>
        <p:spPr>
          <a:xfrm rot="21420000">
            <a:off x="3895803" y="5847960"/>
            <a:ext cx="4846005" cy="2965809"/>
          </a:xfrm>
          <a:prstGeom prst="rect">
            <a:avLst/>
          </a:prstGeom>
          <a:effectLst>
            <a:outerShdw blurRad="190500" dist="12700" dir="5400000" rotWithShape="0">
              <a:srgbClr val="000000"/>
            </a:outerShdw>
          </a:effectLst>
        </p:spPr>
      </p:pic>
      <p:pic>
        <p:nvPicPr>
          <p:cNvPr id="622" name="The resolution is similar for diffuse and point-like sources. The resolution is similar for diffuse and point-like sources." descr="The resolution is similar for diffuse and point-like sources. The resolution is similar for diffuse and point-like sources."/>
          <p:cNvPicPr>
            <a:picLocks/>
          </p:cNvPicPr>
          <p:nvPr/>
        </p:nvPicPr>
        <p:blipFill>
          <a:blip r:embed="rId6"/>
          <a:stretch>
            <a:fillRect/>
          </a:stretch>
        </p:blipFill>
        <p:spPr>
          <a:xfrm rot="240000">
            <a:off x="8586439" y="5822338"/>
            <a:ext cx="4725879" cy="3017053"/>
          </a:xfrm>
          <a:prstGeom prst="rect">
            <a:avLst/>
          </a:prstGeom>
          <a:effectLst>
            <a:outerShdw blurRad="190500" dist="12700" dir="5400000" rotWithShape="0">
              <a:srgbClr val="000000"/>
            </a:outerShdw>
          </a:effectLst>
        </p:spPr>
      </p:pic>
      <p:pic>
        <p:nvPicPr>
          <p:cNvPr id="623" name="210Po 210Po" descr="210Po 210Po"/>
          <p:cNvPicPr>
            <a:picLocks/>
          </p:cNvPicPr>
          <p:nvPr/>
        </p:nvPicPr>
        <p:blipFill>
          <a:blip r:embed="rId7"/>
          <a:stretch>
            <a:fillRect/>
          </a:stretch>
        </p:blipFill>
        <p:spPr>
          <a:xfrm>
            <a:off x="2081488" y="2422503"/>
            <a:ext cx="2989607" cy="1117601"/>
          </a:xfrm>
          <a:prstGeom prst="rect">
            <a:avLst/>
          </a:prstGeom>
        </p:spPr>
      </p:pic>
      <p:pic>
        <p:nvPicPr>
          <p:cNvPr id="624" name="222Rn 222Rn" descr="222Rn 222Rn"/>
          <p:cNvPicPr>
            <a:picLocks/>
          </p:cNvPicPr>
          <p:nvPr/>
        </p:nvPicPr>
        <p:blipFill>
          <a:blip r:embed="rId8"/>
          <a:stretch>
            <a:fillRect/>
          </a:stretch>
        </p:blipFill>
        <p:spPr>
          <a:xfrm>
            <a:off x="7810580" y="2422503"/>
            <a:ext cx="3372946" cy="11176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8" fill="hold" grpId="1" nodeType="clickEffect">
                                  <p:stCondLst>
                                    <p:cond delay="0"/>
                                  </p:stCondLst>
                                  <p:iterate>
                                    <p:tmAbs val="0"/>
                                  </p:iterate>
                                  <p:childTnLst>
                                    <p:set>
                                      <p:cBhvr>
                                        <p:cTn id="6" fill="hold"/>
                                        <p:tgtEl>
                                          <p:spTgt spid="620"/>
                                        </p:tgtEl>
                                        <p:attrNameLst>
                                          <p:attrName>style.visibility</p:attrName>
                                        </p:attrNameLst>
                                      </p:cBhvr>
                                      <p:to>
                                        <p:strVal val="visible"/>
                                      </p:to>
                                    </p:set>
                                    <p:anim calcmode="lin" valueType="num">
                                      <p:cBhvr>
                                        <p:cTn id="7" dur="1000" fill="hold"/>
                                        <p:tgtEl>
                                          <p:spTgt spid="620"/>
                                        </p:tgtEl>
                                        <p:attrNameLst>
                                          <p:attrName>ppt_w</p:attrName>
                                        </p:attrNameLst>
                                      </p:cBhvr>
                                      <p:tavLst>
                                        <p:tav tm="0">
                                          <p:val>
                                            <p:fltVal val="0"/>
                                          </p:val>
                                        </p:tav>
                                        <p:tav tm="100000">
                                          <p:val>
                                            <p:strVal val="#ppt_w"/>
                                          </p:val>
                                        </p:tav>
                                      </p:tavLst>
                                    </p:anim>
                                    <p:anim calcmode="lin" valueType="num">
                                      <p:cBhvr>
                                        <p:cTn id="8" dur="1000" fill="hold"/>
                                        <p:tgtEl>
                                          <p:spTgt spid="620"/>
                                        </p:tgtEl>
                                        <p:attrNameLst>
                                          <p:attrName>ppt_h</p:attrName>
                                        </p:attrNameLst>
                                      </p:cBhvr>
                                      <p:tavLst>
                                        <p:tav tm="0">
                                          <p:val>
                                            <p:fltVal val="0"/>
                                          </p:val>
                                        </p:tav>
                                        <p:tav tm="100000">
                                          <p:val>
                                            <p:strVal val="#ppt_h"/>
                                          </p:val>
                                        </p:tav>
                                      </p:tavLst>
                                    </p:anim>
                                    <p:anim calcmode="lin" valueType="num">
                                      <p:cBhvr>
                                        <p:cTn id="9" dur="1000" fill="hold"/>
                                        <p:tgtEl>
                                          <p:spTgt spid="62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2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8" fill="hold" grpId="2" nodeType="clickEffect">
                                  <p:stCondLst>
                                    <p:cond delay="0"/>
                                  </p:stCondLst>
                                  <p:iterate>
                                    <p:tmAbs val="0"/>
                                  </p:iterate>
                                  <p:childTnLst>
                                    <p:set>
                                      <p:cBhvr>
                                        <p:cTn id="14" fill="hold"/>
                                        <p:tgtEl>
                                          <p:spTgt spid="621"/>
                                        </p:tgtEl>
                                        <p:attrNameLst>
                                          <p:attrName>style.visibility</p:attrName>
                                        </p:attrNameLst>
                                      </p:cBhvr>
                                      <p:to>
                                        <p:strVal val="visible"/>
                                      </p:to>
                                    </p:set>
                                    <p:anim calcmode="lin" valueType="num">
                                      <p:cBhvr>
                                        <p:cTn id="15" dur="1000" fill="hold"/>
                                        <p:tgtEl>
                                          <p:spTgt spid="621"/>
                                        </p:tgtEl>
                                        <p:attrNameLst>
                                          <p:attrName>ppt_w</p:attrName>
                                        </p:attrNameLst>
                                      </p:cBhvr>
                                      <p:tavLst>
                                        <p:tav tm="0">
                                          <p:val>
                                            <p:fltVal val="0"/>
                                          </p:val>
                                        </p:tav>
                                        <p:tav tm="100000">
                                          <p:val>
                                            <p:strVal val="#ppt_w"/>
                                          </p:val>
                                        </p:tav>
                                      </p:tavLst>
                                    </p:anim>
                                    <p:anim calcmode="lin" valueType="num">
                                      <p:cBhvr>
                                        <p:cTn id="16" dur="1000" fill="hold"/>
                                        <p:tgtEl>
                                          <p:spTgt spid="621"/>
                                        </p:tgtEl>
                                        <p:attrNameLst>
                                          <p:attrName>ppt_h</p:attrName>
                                        </p:attrNameLst>
                                      </p:cBhvr>
                                      <p:tavLst>
                                        <p:tav tm="0">
                                          <p:val>
                                            <p:fltVal val="0"/>
                                          </p:val>
                                        </p:tav>
                                        <p:tav tm="100000">
                                          <p:val>
                                            <p:strVal val="#ppt_h"/>
                                          </p:val>
                                        </p:tav>
                                      </p:tavLst>
                                    </p:anim>
                                    <p:anim calcmode="lin" valueType="num">
                                      <p:cBhvr>
                                        <p:cTn id="17" dur="1000" fill="hold"/>
                                        <p:tgtEl>
                                          <p:spTgt spid="62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2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8" fill="hold" grpId="3" nodeType="clickEffect">
                                  <p:stCondLst>
                                    <p:cond delay="0"/>
                                  </p:stCondLst>
                                  <p:iterate>
                                    <p:tmAbs val="0"/>
                                  </p:iterate>
                                  <p:childTnLst>
                                    <p:set>
                                      <p:cBhvr>
                                        <p:cTn id="22" fill="hold"/>
                                        <p:tgtEl>
                                          <p:spTgt spid="622"/>
                                        </p:tgtEl>
                                        <p:attrNameLst>
                                          <p:attrName>style.visibility</p:attrName>
                                        </p:attrNameLst>
                                      </p:cBhvr>
                                      <p:to>
                                        <p:strVal val="visible"/>
                                      </p:to>
                                    </p:set>
                                    <p:anim calcmode="lin" valueType="num">
                                      <p:cBhvr>
                                        <p:cTn id="23" dur="1000" fill="hold"/>
                                        <p:tgtEl>
                                          <p:spTgt spid="622"/>
                                        </p:tgtEl>
                                        <p:attrNameLst>
                                          <p:attrName>ppt_w</p:attrName>
                                        </p:attrNameLst>
                                      </p:cBhvr>
                                      <p:tavLst>
                                        <p:tav tm="0">
                                          <p:val>
                                            <p:fltVal val="0"/>
                                          </p:val>
                                        </p:tav>
                                        <p:tav tm="100000">
                                          <p:val>
                                            <p:strVal val="#ppt_w"/>
                                          </p:val>
                                        </p:tav>
                                      </p:tavLst>
                                    </p:anim>
                                    <p:anim calcmode="lin" valueType="num">
                                      <p:cBhvr>
                                        <p:cTn id="24" dur="1000" fill="hold"/>
                                        <p:tgtEl>
                                          <p:spTgt spid="622"/>
                                        </p:tgtEl>
                                        <p:attrNameLst>
                                          <p:attrName>ppt_h</p:attrName>
                                        </p:attrNameLst>
                                      </p:cBhvr>
                                      <p:tavLst>
                                        <p:tav tm="0">
                                          <p:val>
                                            <p:fltVal val="0"/>
                                          </p:val>
                                        </p:tav>
                                        <p:tav tm="100000">
                                          <p:val>
                                            <p:strVal val="#ppt_h"/>
                                          </p:val>
                                        </p:tav>
                                      </p:tavLst>
                                    </p:anim>
                                    <p:anim calcmode="lin" valueType="num">
                                      <p:cBhvr>
                                        <p:cTn id="25" dur="1000" fill="hold"/>
                                        <p:tgtEl>
                                          <p:spTgt spid="62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62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 grpId="1" animBg="1" advAuto="0"/>
      <p:bldP spid="621" grpId="2" animBg="1" advAuto="0"/>
      <p:bldP spid="622" grpId="3"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Rectangle aux angles arrondis"/>
          <p:cNvSpPr/>
          <p:nvPr/>
        </p:nvSpPr>
        <p:spPr>
          <a:xfrm>
            <a:off x="1665357" y="2382163"/>
            <a:ext cx="9691194" cy="6724947"/>
          </a:xfrm>
          <a:prstGeom prst="roundRect">
            <a:avLst>
              <a:gd name="adj" fmla="val 6001"/>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530" name="Figure_1.png" descr="Figure_1.png"/>
          <p:cNvPicPr>
            <a:picLocks noChangeAspect="1"/>
          </p:cNvPicPr>
          <p:nvPr/>
        </p:nvPicPr>
        <p:blipFill>
          <a:blip r:embed="rId2"/>
          <a:srcRect r="8338"/>
          <a:stretch>
            <a:fillRect/>
          </a:stretch>
        </p:blipFill>
        <p:spPr>
          <a:xfrm>
            <a:off x="2562246" y="2363113"/>
            <a:ext cx="7897327" cy="6461822"/>
          </a:xfrm>
          <a:prstGeom prst="rect">
            <a:avLst/>
          </a:prstGeom>
          <a:ln w="12700">
            <a:miter lim="400000"/>
          </a:ln>
        </p:spPr>
      </p:pic>
      <p:sp>
        <p:nvSpPr>
          <p:cNvPr id="531" name="Data selection"/>
          <p:cNvSpPr txBox="1">
            <a:spLocks noGrp="1"/>
          </p:cNvSpPr>
          <p:nvPr>
            <p:ph type="title"/>
          </p:nvPr>
        </p:nvSpPr>
        <p:spPr>
          <a:prstGeom prst="rect">
            <a:avLst/>
          </a:prstGeom>
        </p:spPr>
        <p:txBody>
          <a:bodyPr/>
          <a:lstStyle/>
          <a:p>
            <a:r>
              <a:t>Data selection</a:t>
            </a:r>
          </a:p>
        </p:txBody>
      </p:sp>
      <p:sp>
        <p:nvSpPr>
          <p:cNvPr id="532"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a:t>
            </a:fld>
            <a:endParaRPr/>
          </a:p>
        </p:txBody>
      </p:sp>
      <p:sp>
        <p:nvSpPr>
          <p:cNvPr id="533" name="The observables were used to select the events, namely the Po or the Rn issued alphas."/>
          <p:cNvSpPr txBox="1"/>
          <p:nvPr/>
        </p:nvSpPr>
        <p:spPr>
          <a:xfrm>
            <a:off x="286196" y="1111861"/>
            <a:ext cx="12432408" cy="819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marL="457200" indent="-457200" algn="just">
              <a:spcBef>
                <a:spcPts val="2000"/>
              </a:spcBef>
              <a:buSzPct val="75000"/>
              <a:buChar char="•"/>
              <a:defRPr sz="2200"/>
            </a:lvl1pPr>
          </a:lstStyle>
          <a:p>
            <a:r>
              <a:t>The observables were used to select the events, namely the Po or the Rn issued alphas.</a:t>
            </a:r>
          </a:p>
        </p:txBody>
      </p:sp>
      <p:sp>
        <p:nvSpPr>
          <p:cNvPr id="534" name="Data for xenon at 3 bar, anode of 1.2 mm diameter, and -3000 V applied to the cathode"/>
          <p:cNvSpPr txBox="1"/>
          <p:nvPr/>
        </p:nvSpPr>
        <p:spPr>
          <a:xfrm>
            <a:off x="2453548" y="2464290"/>
            <a:ext cx="8597412" cy="342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600" b="1">
                <a:solidFill>
                  <a:schemeClr val="accent1">
                    <a:hueOff val="-137333"/>
                    <a:satOff val="-2150"/>
                    <a:lumOff val="15684"/>
                  </a:schemeClr>
                </a:solidFill>
                <a:latin typeface="Helvetica"/>
                <a:ea typeface="Helvetica"/>
                <a:cs typeface="Helvetica"/>
                <a:sym typeface="Helvetica"/>
              </a:defRPr>
            </a:lvl1pPr>
          </a:lstStyle>
          <a:p>
            <a:r>
              <a:t>Data for xenon at 3 bar, anode of 1.2 mm diameter, and -3000 V applied to the cathode</a:t>
            </a:r>
          </a:p>
        </p:txBody>
      </p:sp>
      <p:grpSp>
        <p:nvGrpSpPr>
          <p:cNvPr id="2" name="Groupe 1">
            <a:extLst>
              <a:ext uri="{FF2B5EF4-FFF2-40B4-BE49-F238E27FC236}">
                <a16:creationId xmlns:a16="http://schemas.microsoft.com/office/drawing/2014/main" id="{6B006A3F-AC5B-A84E-F42B-299B652E527F}"/>
              </a:ext>
            </a:extLst>
          </p:cNvPr>
          <p:cNvGrpSpPr/>
          <p:nvPr/>
        </p:nvGrpSpPr>
        <p:grpSpPr>
          <a:xfrm>
            <a:off x="482836" y="3757579"/>
            <a:ext cx="8659023" cy="4960931"/>
            <a:chOff x="482836" y="3757579"/>
            <a:chExt cx="8659023" cy="4960931"/>
          </a:xfrm>
        </p:grpSpPr>
        <p:sp>
          <p:nvSpPr>
            <p:cNvPr id="535" name="Ligne"/>
            <p:cNvSpPr/>
            <p:nvPr/>
          </p:nvSpPr>
          <p:spPr>
            <a:xfrm>
              <a:off x="2234049" y="4519579"/>
              <a:ext cx="1362237" cy="1"/>
            </a:xfrm>
            <a:prstGeom prst="line">
              <a:avLst/>
            </a:prstGeom>
            <a:ln w="38100">
              <a:solidFill>
                <a:srgbClr val="4180FF"/>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536" name="Cathode radial… Cathode radial position" descr="Cathode radial… Cathode radial position"/>
            <p:cNvPicPr>
              <a:picLocks/>
            </p:cNvPicPr>
            <p:nvPr/>
          </p:nvPicPr>
          <p:blipFill>
            <a:blip r:embed="rId3"/>
            <a:stretch>
              <a:fillRect/>
            </a:stretch>
          </p:blipFill>
          <p:spPr>
            <a:xfrm>
              <a:off x="482836" y="3757579"/>
              <a:ext cx="2791124" cy="1524001"/>
            </a:xfrm>
            <a:prstGeom prst="rect">
              <a:avLst/>
            </a:prstGeom>
          </p:spPr>
        </p:pic>
        <p:sp>
          <p:nvSpPr>
            <p:cNvPr id="537" name="Rectangle aux angles arrondis"/>
            <p:cNvSpPr/>
            <p:nvPr/>
          </p:nvSpPr>
          <p:spPr>
            <a:xfrm>
              <a:off x="3734606" y="4125359"/>
              <a:ext cx="5407253" cy="788442"/>
            </a:xfrm>
            <a:prstGeom prst="roundRect">
              <a:avLst>
                <a:gd name="adj" fmla="val 24162"/>
              </a:avLst>
            </a:prstGeom>
            <a:ln w="38100">
              <a:solidFill>
                <a:srgbClr val="4180FF"/>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538" name="Ligne"/>
            <p:cNvSpPr/>
            <p:nvPr/>
          </p:nvSpPr>
          <p:spPr>
            <a:xfrm>
              <a:off x="2234049" y="7969209"/>
              <a:ext cx="1362237" cy="1"/>
            </a:xfrm>
            <a:prstGeom prst="line">
              <a:avLst/>
            </a:prstGeom>
            <a:ln w="38100">
              <a:solidFill>
                <a:srgbClr val="4180FF"/>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539" name="Anode radial… Anode radial position" descr="Anode radial… Anode radial position"/>
            <p:cNvPicPr>
              <a:picLocks/>
            </p:cNvPicPr>
            <p:nvPr/>
          </p:nvPicPr>
          <p:blipFill>
            <a:blip r:embed="rId4"/>
            <a:stretch>
              <a:fillRect/>
            </a:stretch>
          </p:blipFill>
          <p:spPr>
            <a:xfrm>
              <a:off x="618344" y="7194509"/>
              <a:ext cx="2520108" cy="1524001"/>
            </a:xfrm>
            <a:prstGeom prst="rect">
              <a:avLst/>
            </a:prstGeom>
          </p:spPr>
        </p:pic>
        <p:sp>
          <p:nvSpPr>
            <p:cNvPr id="540" name="Rectangle aux angles arrondis"/>
            <p:cNvSpPr/>
            <p:nvPr/>
          </p:nvSpPr>
          <p:spPr>
            <a:xfrm>
              <a:off x="3734606" y="7703022"/>
              <a:ext cx="5407253" cy="532376"/>
            </a:xfrm>
            <a:prstGeom prst="roundRect">
              <a:avLst>
                <a:gd name="adj" fmla="val 35783"/>
              </a:avLst>
            </a:prstGeom>
            <a:ln w="38100">
              <a:solidFill>
                <a:srgbClr val="4180FF"/>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grpSp>
      <p:pic>
        <p:nvPicPr>
          <p:cNvPr id="541" name="Energy Energy" descr="Energy Energy"/>
          <p:cNvPicPr>
            <a:picLocks/>
          </p:cNvPicPr>
          <p:nvPr/>
        </p:nvPicPr>
        <p:blipFill>
          <a:blip r:embed="rId5"/>
          <a:stretch>
            <a:fillRect/>
          </a:stretch>
        </p:blipFill>
        <p:spPr>
          <a:xfrm>
            <a:off x="8861457" y="8127320"/>
            <a:ext cx="1689647" cy="1155701"/>
          </a:xfrm>
          <a:prstGeom prst="rect">
            <a:avLst/>
          </a:prstGeom>
        </p:spPr>
      </p:pic>
      <p:pic>
        <p:nvPicPr>
          <p:cNvPr id="542" name="Radial… Radial position" descr="Radial… Radial position"/>
          <p:cNvPicPr>
            <a:picLocks/>
          </p:cNvPicPr>
          <p:nvPr/>
        </p:nvPicPr>
        <p:blipFill>
          <a:blip r:embed="rId6"/>
          <a:stretch>
            <a:fillRect/>
          </a:stretch>
        </p:blipFill>
        <p:spPr>
          <a:xfrm rot="16200000">
            <a:off x="991158" y="2583535"/>
            <a:ext cx="1774479" cy="1524001"/>
          </a:xfrm>
          <a:prstGeom prst="rect">
            <a:avLst/>
          </a:prstGeom>
        </p:spPr>
      </p:pic>
      <p:sp>
        <p:nvSpPr>
          <p:cNvPr id="545" name="Ligne"/>
          <p:cNvSpPr/>
          <p:nvPr/>
        </p:nvSpPr>
        <p:spPr>
          <a:xfrm flipV="1">
            <a:off x="6285239" y="8580115"/>
            <a:ext cx="1" cy="625756"/>
          </a:xfrm>
          <a:prstGeom prst="line">
            <a:avLst/>
          </a:prstGeom>
          <a:ln w="38100">
            <a:solidFill>
              <a:srgbClr val="FF3424"/>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547" name="Ligne"/>
          <p:cNvSpPr/>
          <p:nvPr/>
        </p:nvSpPr>
        <p:spPr>
          <a:xfrm flipV="1">
            <a:off x="8063239" y="8580115"/>
            <a:ext cx="1" cy="625756"/>
          </a:xfrm>
          <a:prstGeom prst="line">
            <a:avLst/>
          </a:prstGeom>
          <a:ln w="38100">
            <a:solidFill>
              <a:srgbClr val="FF3424"/>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Rectangle aux angles arrondis"/>
          <p:cNvSpPr/>
          <p:nvPr/>
        </p:nvSpPr>
        <p:spPr>
          <a:xfrm>
            <a:off x="1656803" y="2395485"/>
            <a:ext cx="9691194" cy="6724948"/>
          </a:xfrm>
          <a:prstGeom prst="roundRect">
            <a:avLst>
              <a:gd name="adj" fmla="val 6001"/>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551" name="Figure_1.png" descr="Figure_1.png"/>
          <p:cNvPicPr>
            <a:picLocks noChangeAspect="1"/>
          </p:cNvPicPr>
          <p:nvPr/>
        </p:nvPicPr>
        <p:blipFill>
          <a:blip r:embed="rId2">
            <a:alphaModFix amt="29825"/>
          </a:blip>
          <a:srcRect r="8338"/>
          <a:stretch>
            <a:fillRect/>
          </a:stretch>
        </p:blipFill>
        <p:spPr>
          <a:xfrm>
            <a:off x="2553692" y="2526999"/>
            <a:ext cx="7897327" cy="6461821"/>
          </a:xfrm>
          <a:prstGeom prst="rect">
            <a:avLst/>
          </a:prstGeom>
          <a:ln w="12700">
            <a:miter lim="400000"/>
          </a:ln>
        </p:spPr>
      </p:pic>
      <p:pic>
        <p:nvPicPr>
          <p:cNvPr id="552" name="Figure_1.png" descr="Figure_1.png"/>
          <p:cNvPicPr>
            <a:picLocks noChangeAspect="1"/>
          </p:cNvPicPr>
          <p:nvPr/>
        </p:nvPicPr>
        <p:blipFill>
          <a:blip r:embed="rId2"/>
          <a:srcRect l="40640" t="26430" r="53550" b="62976"/>
          <a:stretch>
            <a:fillRect/>
          </a:stretch>
        </p:blipFill>
        <p:spPr>
          <a:xfrm>
            <a:off x="6055147" y="4234873"/>
            <a:ext cx="500526" cy="684545"/>
          </a:xfrm>
          <a:prstGeom prst="rect">
            <a:avLst/>
          </a:prstGeom>
          <a:ln w="12700">
            <a:miter lim="400000"/>
          </a:ln>
        </p:spPr>
      </p:pic>
      <p:sp>
        <p:nvSpPr>
          <p:cNvPr id="553" name="Data selection"/>
          <p:cNvSpPr txBox="1">
            <a:spLocks noGrp="1"/>
          </p:cNvSpPr>
          <p:nvPr>
            <p:ph type="title"/>
          </p:nvPr>
        </p:nvSpPr>
        <p:spPr>
          <a:prstGeom prst="rect">
            <a:avLst/>
          </a:prstGeom>
        </p:spPr>
        <p:txBody>
          <a:bodyPr/>
          <a:lstStyle/>
          <a:p>
            <a:r>
              <a:t>Data selection</a:t>
            </a:r>
          </a:p>
        </p:txBody>
      </p:sp>
      <p:sp>
        <p:nvSpPr>
          <p:cNvPr id="554"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a:p>
        </p:txBody>
      </p:sp>
      <p:sp>
        <p:nvSpPr>
          <p:cNvPr id="555" name="The observables were used to select the events, namely the Po or the Rn issued alphas."/>
          <p:cNvSpPr txBox="1"/>
          <p:nvPr/>
        </p:nvSpPr>
        <p:spPr>
          <a:xfrm>
            <a:off x="286196" y="1111861"/>
            <a:ext cx="12432408" cy="819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marL="457200" indent="-457200" algn="just">
              <a:spcBef>
                <a:spcPts val="2000"/>
              </a:spcBef>
              <a:buSzPct val="75000"/>
              <a:buChar char="•"/>
              <a:defRPr sz="2200"/>
            </a:lvl1pPr>
          </a:lstStyle>
          <a:p>
            <a:r>
              <a:t>The observables were used to select the events, namely the Po or the Rn issued alphas.</a:t>
            </a:r>
          </a:p>
        </p:txBody>
      </p:sp>
      <p:sp>
        <p:nvSpPr>
          <p:cNvPr id="556" name="Data for xenon at 3 bar, anode of 1.2 mm diameter, and -3000 V applied to the cathode"/>
          <p:cNvSpPr txBox="1"/>
          <p:nvPr/>
        </p:nvSpPr>
        <p:spPr>
          <a:xfrm>
            <a:off x="2203694" y="2423065"/>
            <a:ext cx="8597412" cy="342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600" b="1">
                <a:solidFill>
                  <a:schemeClr val="accent1">
                    <a:hueOff val="-137333"/>
                    <a:satOff val="-2150"/>
                    <a:lumOff val="15684"/>
                  </a:schemeClr>
                </a:solidFill>
                <a:latin typeface="Helvetica"/>
                <a:ea typeface="Helvetica"/>
                <a:cs typeface="Helvetica"/>
                <a:sym typeface="Helvetica"/>
              </a:defRPr>
            </a:lvl1pPr>
          </a:lstStyle>
          <a:p>
            <a:r>
              <a:t>Data for xenon at 3 bar, anode of 1.2 mm diameter, and -3000 V applied to the cathode</a:t>
            </a:r>
          </a:p>
        </p:txBody>
      </p:sp>
      <p:pic>
        <p:nvPicPr>
          <p:cNvPr id="557" name="Energy Energy" descr="Energy Energy"/>
          <p:cNvPicPr>
            <a:picLocks/>
          </p:cNvPicPr>
          <p:nvPr/>
        </p:nvPicPr>
        <p:blipFill>
          <a:blip r:embed="rId3"/>
          <a:stretch>
            <a:fillRect/>
          </a:stretch>
        </p:blipFill>
        <p:spPr>
          <a:xfrm>
            <a:off x="8852903" y="8140643"/>
            <a:ext cx="1689646" cy="1155701"/>
          </a:xfrm>
          <a:prstGeom prst="rect">
            <a:avLst/>
          </a:prstGeom>
        </p:spPr>
      </p:pic>
      <p:pic>
        <p:nvPicPr>
          <p:cNvPr id="558" name="Radial… Radial position" descr="Radial… Radial position"/>
          <p:cNvPicPr>
            <a:picLocks/>
          </p:cNvPicPr>
          <p:nvPr/>
        </p:nvPicPr>
        <p:blipFill>
          <a:blip r:embed="rId4"/>
          <a:stretch>
            <a:fillRect/>
          </a:stretch>
        </p:blipFill>
        <p:spPr>
          <a:xfrm rot="16200000">
            <a:off x="982604" y="2596858"/>
            <a:ext cx="1774479" cy="1524001"/>
          </a:xfrm>
          <a:prstGeom prst="rect">
            <a:avLst/>
          </a:prstGeom>
        </p:spPr>
      </p:pic>
      <p:sp>
        <p:nvSpPr>
          <p:cNvPr id="559" name="Ligne"/>
          <p:cNvSpPr/>
          <p:nvPr/>
        </p:nvSpPr>
        <p:spPr>
          <a:xfrm flipV="1">
            <a:off x="4896247" y="4955688"/>
            <a:ext cx="1076636" cy="1076636"/>
          </a:xfrm>
          <a:prstGeom prst="line">
            <a:avLst/>
          </a:prstGeom>
          <a:ln w="38100">
            <a:solidFill>
              <a:srgbClr val="FF2600"/>
            </a:solidFill>
            <a:miter lim="400000"/>
            <a:tailEnd type="triangle"/>
          </a:ln>
        </p:spPr>
        <p:txBody>
          <a:bodyPr lIns="50800" tIns="50800" rIns="50800" bIns="50800" anchor="ctr"/>
          <a:lstStyle/>
          <a:p>
            <a:pPr>
              <a:defRPr sz="2200">
                <a:solidFill>
                  <a:srgbClr val="4180FF"/>
                </a:solidFill>
                <a:latin typeface="Helvetica Neue Medium"/>
                <a:ea typeface="Helvetica Neue Medium"/>
                <a:cs typeface="Helvetica Neue Medium"/>
                <a:sym typeface="Helvetica Neue Medium"/>
              </a:defRPr>
            </a:pPr>
            <a:endParaRPr/>
          </a:p>
        </p:txBody>
      </p:sp>
      <p:pic>
        <p:nvPicPr>
          <p:cNvPr id="560" name="210Po 5.3 MeV… 210Po 5.3 MeV(Source behind the cathode)" descr="210Po 5.3 MeV… 210Po 5.3 MeV(Source behind the cathode)"/>
          <p:cNvPicPr>
            <a:picLocks/>
          </p:cNvPicPr>
          <p:nvPr/>
        </p:nvPicPr>
        <p:blipFill>
          <a:blip r:embed="rId5"/>
          <a:stretch>
            <a:fillRect/>
          </a:stretch>
        </p:blipFill>
        <p:spPr>
          <a:xfrm>
            <a:off x="3199165" y="5474327"/>
            <a:ext cx="2774377" cy="1701801"/>
          </a:xfrm>
          <a:prstGeom prst="rect">
            <a:avLst/>
          </a:prstGeom>
        </p:spPr>
      </p:pic>
      <p:sp>
        <p:nvSpPr>
          <p:cNvPr id="561" name="Rectangle aux angles arrondis"/>
          <p:cNvSpPr/>
          <p:nvPr/>
        </p:nvSpPr>
        <p:spPr>
          <a:xfrm>
            <a:off x="6031313" y="4210940"/>
            <a:ext cx="549506" cy="731071"/>
          </a:xfrm>
          <a:prstGeom prst="roundRect">
            <a:avLst>
              <a:gd name="adj" fmla="val 19629"/>
            </a:avLst>
          </a:prstGeom>
          <a:ln w="38100">
            <a:solidFill>
              <a:srgbClr val="FF2600"/>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562" name="Ligne"/>
          <p:cNvSpPr/>
          <p:nvPr/>
        </p:nvSpPr>
        <p:spPr>
          <a:xfrm flipV="1">
            <a:off x="5640865" y="7344769"/>
            <a:ext cx="609439" cy="821333"/>
          </a:xfrm>
          <a:prstGeom prst="line">
            <a:avLst/>
          </a:prstGeom>
          <a:ln w="38100">
            <a:solidFill>
              <a:srgbClr val="FF2600"/>
            </a:solidFill>
            <a:miter lim="400000"/>
            <a:tailEnd type="triangle"/>
          </a:ln>
        </p:spPr>
        <p:txBody>
          <a:bodyPr lIns="50800" tIns="50800" rIns="50800" bIns="50800" anchor="ctr"/>
          <a:lstStyle/>
          <a:p>
            <a:pPr>
              <a:defRPr sz="2200">
                <a:solidFill>
                  <a:srgbClr val="4180FF"/>
                </a:solidFill>
                <a:latin typeface="Helvetica Neue Medium"/>
                <a:ea typeface="Helvetica Neue Medium"/>
                <a:cs typeface="Helvetica Neue Medium"/>
                <a:sym typeface="Helvetica Neue Medium"/>
              </a:defRPr>
            </a:pPr>
            <a:endParaRPr/>
          </a:p>
        </p:txBody>
      </p:sp>
      <p:pic>
        <p:nvPicPr>
          <p:cNvPr id="563" name="222Rn 5.5 MeV… 222Rn 5.5 MeV(In the gas)" descr="222Rn 5.5 MeV… 222Rn 5.5 MeV(In the gas)"/>
          <p:cNvPicPr>
            <a:picLocks/>
          </p:cNvPicPr>
          <p:nvPr/>
        </p:nvPicPr>
        <p:blipFill>
          <a:blip r:embed="rId6"/>
          <a:stretch>
            <a:fillRect/>
          </a:stretch>
        </p:blipFill>
        <p:spPr>
          <a:xfrm>
            <a:off x="3575330" y="7581258"/>
            <a:ext cx="2774378" cy="1397001"/>
          </a:xfrm>
          <a:prstGeom prst="rect">
            <a:avLst/>
          </a:prstGeom>
        </p:spPr>
      </p:pic>
      <p:pic>
        <p:nvPicPr>
          <p:cNvPr id="564" name="Figure_1.png" descr="Figure_1.png"/>
          <p:cNvPicPr>
            <a:picLocks noChangeAspect="1"/>
          </p:cNvPicPr>
          <p:nvPr/>
        </p:nvPicPr>
        <p:blipFill>
          <a:blip r:embed="rId2"/>
          <a:srcRect l="43484" t="38399" r="51395" b="26479"/>
          <a:stretch>
            <a:fillRect/>
          </a:stretch>
        </p:blipFill>
        <p:spPr>
          <a:xfrm>
            <a:off x="6300914" y="5008294"/>
            <a:ext cx="441072" cy="2269467"/>
          </a:xfrm>
          <a:prstGeom prst="rect">
            <a:avLst/>
          </a:prstGeom>
          <a:ln w="12700">
            <a:miter lim="400000"/>
          </a:ln>
        </p:spPr>
      </p:pic>
      <p:sp>
        <p:nvSpPr>
          <p:cNvPr id="565" name="Rectangle aux angles arrondis"/>
          <p:cNvSpPr/>
          <p:nvPr/>
        </p:nvSpPr>
        <p:spPr>
          <a:xfrm>
            <a:off x="6287930" y="4995297"/>
            <a:ext cx="454340" cy="2299456"/>
          </a:xfrm>
          <a:prstGeom prst="roundRect">
            <a:avLst>
              <a:gd name="adj" fmla="val 23740"/>
            </a:avLst>
          </a:prstGeom>
          <a:ln w="38100">
            <a:solidFill>
              <a:srgbClr val="FF2600"/>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566" name="Ligne"/>
          <p:cNvSpPr/>
          <p:nvPr/>
        </p:nvSpPr>
        <p:spPr>
          <a:xfrm flipH="1" flipV="1">
            <a:off x="7305034" y="6254831"/>
            <a:ext cx="724669" cy="604416"/>
          </a:xfrm>
          <a:prstGeom prst="line">
            <a:avLst/>
          </a:prstGeom>
          <a:ln w="38100">
            <a:solidFill>
              <a:srgbClr val="FF2600"/>
            </a:solidFill>
            <a:miter lim="400000"/>
            <a:tailEnd type="triangle"/>
          </a:ln>
        </p:spPr>
        <p:txBody>
          <a:bodyPr lIns="50800" tIns="50800" rIns="50800" bIns="50800" anchor="ctr"/>
          <a:lstStyle/>
          <a:p>
            <a:pPr>
              <a:defRPr sz="2200">
                <a:solidFill>
                  <a:srgbClr val="4180FF"/>
                </a:solidFill>
                <a:latin typeface="Helvetica Neue Medium"/>
                <a:ea typeface="Helvetica Neue Medium"/>
                <a:cs typeface="Helvetica Neue Medium"/>
                <a:sym typeface="Helvetica Neue Medium"/>
              </a:defRPr>
            </a:pPr>
            <a:endParaRPr/>
          </a:p>
        </p:txBody>
      </p:sp>
      <p:sp>
        <p:nvSpPr>
          <p:cNvPr id="567" name="Ligne"/>
          <p:cNvSpPr/>
          <p:nvPr/>
        </p:nvSpPr>
        <p:spPr>
          <a:xfrm flipH="1" flipV="1">
            <a:off x="7348279" y="4684064"/>
            <a:ext cx="687710" cy="687710"/>
          </a:xfrm>
          <a:prstGeom prst="line">
            <a:avLst/>
          </a:prstGeom>
          <a:ln w="38100">
            <a:solidFill>
              <a:srgbClr val="FF2600"/>
            </a:solidFill>
            <a:miter lim="400000"/>
            <a:tailEnd type="triangle"/>
          </a:ln>
        </p:spPr>
        <p:txBody>
          <a:bodyPr lIns="50800" tIns="50800" rIns="50800" bIns="50800" anchor="ctr"/>
          <a:lstStyle/>
          <a:p>
            <a:pPr>
              <a:defRPr sz="2200">
                <a:solidFill>
                  <a:srgbClr val="4180FF"/>
                </a:solidFill>
                <a:latin typeface="Helvetica Neue Medium"/>
                <a:ea typeface="Helvetica Neue Medium"/>
                <a:cs typeface="Helvetica Neue Medium"/>
                <a:sym typeface="Helvetica Neue Medium"/>
              </a:defRPr>
            </a:pPr>
            <a:endParaRPr/>
          </a:p>
        </p:txBody>
      </p:sp>
      <p:pic>
        <p:nvPicPr>
          <p:cNvPr id="568" name="218Po 6.0 MeV… 218Po 6.0 MeV(In the gas)" descr="218Po 6.0 MeV… 218Po 6.0 MeV(In the gas)"/>
          <p:cNvPicPr>
            <a:picLocks/>
          </p:cNvPicPr>
          <p:nvPr/>
        </p:nvPicPr>
        <p:blipFill>
          <a:blip r:embed="rId7"/>
          <a:stretch>
            <a:fillRect/>
          </a:stretch>
        </p:blipFill>
        <p:spPr>
          <a:xfrm>
            <a:off x="7361527" y="6234594"/>
            <a:ext cx="2774377" cy="1397001"/>
          </a:xfrm>
          <a:prstGeom prst="rect">
            <a:avLst/>
          </a:prstGeom>
        </p:spPr>
      </p:pic>
      <p:pic>
        <p:nvPicPr>
          <p:cNvPr id="569" name="218Po 6.0 MeV (On the cathode) 218Po 6.0 MeV (On the cathode)" descr="218Po 6.0 MeV (On the cathode) 218Po 6.0 MeV (On the cathode)"/>
          <p:cNvPicPr>
            <a:picLocks/>
          </p:cNvPicPr>
          <p:nvPr/>
        </p:nvPicPr>
        <p:blipFill>
          <a:blip r:embed="rId8"/>
          <a:stretch>
            <a:fillRect/>
          </a:stretch>
        </p:blipFill>
        <p:spPr>
          <a:xfrm>
            <a:off x="7353074" y="4802241"/>
            <a:ext cx="2877717" cy="1397001"/>
          </a:xfrm>
          <a:prstGeom prst="rect">
            <a:avLst/>
          </a:prstGeom>
        </p:spPr>
      </p:pic>
      <p:pic>
        <p:nvPicPr>
          <p:cNvPr id="570" name="Figure_1.png" descr="Figure_1.png"/>
          <p:cNvPicPr>
            <a:picLocks noChangeAspect="1"/>
          </p:cNvPicPr>
          <p:nvPr/>
        </p:nvPicPr>
        <p:blipFill>
          <a:blip r:embed="rId2"/>
          <a:srcRect l="49633" t="38399" r="45722" b="26479"/>
          <a:stretch>
            <a:fillRect/>
          </a:stretch>
        </p:blipFill>
        <p:spPr>
          <a:xfrm>
            <a:off x="6830686" y="5008294"/>
            <a:ext cx="400078" cy="2269467"/>
          </a:xfrm>
          <a:prstGeom prst="rect">
            <a:avLst/>
          </a:prstGeom>
          <a:ln w="12700">
            <a:miter lim="400000"/>
          </a:ln>
        </p:spPr>
      </p:pic>
      <p:sp>
        <p:nvSpPr>
          <p:cNvPr id="571" name="Rectangle aux angles arrondis"/>
          <p:cNvSpPr/>
          <p:nvPr/>
        </p:nvSpPr>
        <p:spPr>
          <a:xfrm>
            <a:off x="6831708" y="4993232"/>
            <a:ext cx="399394" cy="2299456"/>
          </a:xfrm>
          <a:prstGeom prst="roundRect">
            <a:avLst>
              <a:gd name="adj" fmla="val 27006"/>
            </a:avLst>
          </a:prstGeom>
          <a:ln w="38100">
            <a:solidFill>
              <a:srgbClr val="FF2600"/>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572" name="Figure_1.png" descr="Figure_1.png"/>
          <p:cNvPicPr>
            <a:picLocks noChangeAspect="1"/>
          </p:cNvPicPr>
          <p:nvPr/>
        </p:nvPicPr>
        <p:blipFill>
          <a:blip r:embed="rId2"/>
          <a:srcRect l="49633" t="26479" r="45722" b="63151"/>
          <a:stretch>
            <a:fillRect/>
          </a:stretch>
        </p:blipFill>
        <p:spPr>
          <a:xfrm>
            <a:off x="6830686" y="4238059"/>
            <a:ext cx="400078" cy="670008"/>
          </a:xfrm>
          <a:prstGeom prst="rect">
            <a:avLst/>
          </a:prstGeom>
          <a:ln w="12700">
            <a:miter lim="400000"/>
          </a:ln>
        </p:spPr>
      </p:pic>
      <p:sp>
        <p:nvSpPr>
          <p:cNvPr id="573" name="Rectangle aux angles arrondis"/>
          <p:cNvSpPr/>
          <p:nvPr/>
        </p:nvSpPr>
        <p:spPr>
          <a:xfrm>
            <a:off x="6831708" y="4224918"/>
            <a:ext cx="399394" cy="704520"/>
          </a:xfrm>
          <a:prstGeom prst="roundRect">
            <a:avLst>
              <a:gd name="adj" fmla="val 27006"/>
            </a:avLst>
          </a:prstGeom>
          <a:ln w="38100">
            <a:solidFill>
              <a:srgbClr val="FF2600"/>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574" name="Ligne"/>
          <p:cNvSpPr/>
          <p:nvPr/>
        </p:nvSpPr>
        <p:spPr>
          <a:xfrm flipH="1">
            <a:off x="8621616" y="4231834"/>
            <a:ext cx="985310" cy="216155"/>
          </a:xfrm>
          <a:prstGeom prst="line">
            <a:avLst/>
          </a:prstGeom>
          <a:ln w="38100">
            <a:solidFill>
              <a:srgbClr val="FF2600"/>
            </a:solidFill>
            <a:miter lim="400000"/>
            <a:tailEnd type="triangle"/>
          </a:ln>
        </p:spPr>
        <p:txBody>
          <a:bodyPr lIns="50800" tIns="50800" rIns="50800" bIns="50800" anchor="ctr"/>
          <a:lstStyle/>
          <a:p>
            <a:pPr>
              <a:defRPr sz="2200">
                <a:solidFill>
                  <a:srgbClr val="4180FF"/>
                </a:solidFill>
                <a:latin typeface="Helvetica Neue Medium"/>
                <a:ea typeface="Helvetica Neue Medium"/>
                <a:cs typeface="Helvetica Neue Medium"/>
                <a:sym typeface="Helvetica Neue Medium"/>
              </a:defRPr>
            </a:pPr>
            <a:endParaRPr/>
          </a:p>
        </p:txBody>
      </p:sp>
      <p:pic>
        <p:nvPicPr>
          <p:cNvPr id="575" name="214Po 7.7 MeV… 214Po 7.7 MeV(On the cathode)" descr="214Po 7.7 MeV… 214Po 7.7 MeV(On the cathode)"/>
          <p:cNvPicPr>
            <a:picLocks/>
          </p:cNvPicPr>
          <p:nvPr/>
        </p:nvPicPr>
        <p:blipFill>
          <a:blip r:embed="rId9"/>
          <a:stretch>
            <a:fillRect/>
          </a:stretch>
        </p:blipFill>
        <p:spPr>
          <a:xfrm>
            <a:off x="8951959" y="3337704"/>
            <a:ext cx="2877717" cy="1397001"/>
          </a:xfrm>
          <a:prstGeom prst="rect">
            <a:avLst/>
          </a:prstGeom>
        </p:spPr>
      </p:pic>
      <p:pic>
        <p:nvPicPr>
          <p:cNvPr id="576" name="Figure_1.png" descr="Figure_1.png"/>
          <p:cNvPicPr>
            <a:picLocks noChangeAspect="1"/>
          </p:cNvPicPr>
          <p:nvPr/>
        </p:nvPicPr>
        <p:blipFill>
          <a:blip r:embed="rId2"/>
          <a:srcRect l="60137" t="26479" r="31057" b="63151"/>
          <a:stretch>
            <a:fillRect/>
          </a:stretch>
        </p:blipFill>
        <p:spPr>
          <a:xfrm>
            <a:off x="7735660" y="4242215"/>
            <a:ext cx="758669" cy="670009"/>
          </a:xfrm>
          <a:prstGeom prst="rect">
            <a:avLst/>
          </a:prstGeom>
          <a:ln w="12700">
            <a:miter lim="400000"/>
          </a:ln>
        </p:spPr>
      </p:pic>
      <p:sp>
        <p:nvSpPr>
          <p:cNvPr id="577" name="Rectangle aux angles arrondis"/>
          <p:cNvSpPr/>
          <p:nvPr/>
        </p:nvSpPr>
        <p:spPr>
          <a:xfrm>
            <a:off x="7720708" y="4224918"/>
            <a:ext cx="778427" cy="704520"/>
          </a:xfrm>
          <a:prstGeom prst="roundRect">
            <a:avLst>
              <a:gd name="adj" fmla="val 15310"/>
            </a:avLst>
          </a:prstGeom>
          <a:ln w="38100">
            <a:solidFill>
              <a:srgbClr val="FF2600"/>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5" nodeType="clickEffect">
                                  <p:stCondLst>
                                    <p:cond delay="0"/>
                                  </p:stCondLst>
                                  <p:iterate>
                                    <p:tmAbs val="0"/>
                                  </p:iterate>
                                  <p:childTnLst>
                                    <p:set>
                                      <p:cBhvr>
                                        <p:cTn id="6" fill="hold"/>
                                        <p:tgtEl>
                                          <p:spTgt spid="568"/>
                                        </p:tgtEl>
                                        <p:attrNameLst>
                                          <p:attrName>style.visibility</p:attrName>
                                        </p:attrNameLst>
                                      </p:cBhvr>
                                      <p:to>
                                        <p:strVal val="visible"/>
                                      </p:to>
                                    </p:set>
                                    <p:anim calcmode="lin" valueType="num">
                                      <p:cBhvr>
                                        <p:cTn id="7" dur="500" fill="hold"/>
                                        <p:tgtEl>
                                          <p:spTgt spid="568"/>
                                        </p:tgtEl>
                                        <p:attrNameLst>
                                          <p:attrName>ppt_w</p:attrName>
                                        </p:attrNameLst>
                                      </p:cBhvr>
                                      <p:tavLst>
                                        <p:tav tm="0">
                                          <p:val>
                                            <p:fltVal val="0"/>
                                          </p:val>
                                        </p:tav>
                                        <p:tav tm="100000">
                                          <p:val>
                                            <p:strVal val="#ppt_w"/>
                                          </p:val>
                                        </p:tav>
                                      </p:tavLst>
                                    </p:anim>
                                    <p:anim calcmode="lin" valueType="num">
                                      <p:cBhvr>
                                        <p:cTn id="8" dur="500" fill="hold"/>
                                        <p:tgtEl>
                                          <p:spTgt spid="56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6" nodeType="afterEffect">
                                  <p:stCondLst>
                                    <p:cond delay="0"/>
                                  </p:stCondLst>
                                  <p:iterate>
                                    <p:tmAbs val="0"/>
                                  </p:iterate>
                                  <p:childTnLst>
                                    <p:set>
                                      <p:cBhvr>
                                        <p:cTn id="11" fill="hold"/>
                                        <p:tgtEl>
                                          <p:spTgt spid="569"/>
                                        </p:tgtEl>
                                        <p:attrNameLst>
                                          <p:attrName>style.visibility</p:attrName>
                                        </p:attrNameLst>
                                      </p:cBhvr>
                                      <p:to>
                                        <p:strVal val="visible"/>
                                      </p:to>
                                    </p:set>
                                    <p:anim calcmode="lin" valueType="num">
                                      <p:cBhvr>
                                        <p:cTn id="12" dur="500" fill="hold"/>
                                        <p:tgtEl>
                                          <p:spTgt spid="569"/>
                                        </p:tgtEl>
                                        <p:attrNameLst>
                                          <p:attrName>ppt_w</p:attrName>
                                        </p:attrNameLst>
                                      </p:cBhvr>
                                      <p:tavLst>
                                        <p:tav tm="0">
                                          <p:val>
                                            <p:fltVal val="0"/>
                                          </p:val>
                                        </p:tav>
                                        <p:tav tm="100000">
                                          <p:val>
                                            <p:strVal val="#ppt_w"/>
                                          </p:val>
                                        </p:tav>
                                      </p:tavLst>
                                    </p:anim>
                                    <p:anim calcmode="lin" valueType="num">
                                      <p:cBhvr>
                                        <p:cTn id="13" dur="500" fill="hold"/>
                                        <p:tgtEl>
                                          <p:spTgt spid="569"/>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7" nodeType="afterEffect">
                                  <p:stCondLst>
                                    <p:cond delay="0"/>
                                  </p:stCondLst>
                                  <p:iterate>
                                    <p:tmAbs val="0"/>
                                  </p:iterate>
                                  <p:childTnLst>
                                    <p:set>
                                      <p:cBhvr>
                                        <p:cTn id="16" fill="hold"/>
                                        <p:tgtEl>
                                          <p:spTgt spid="566"/>
                                        </p:tgtEl>
                                        <p:attrNameLst>
                                          <p:attrName>style.visibility</p:attrName>
                                        </p:attrNameLst>
                                      </p:cBhvr>
                                      <p:to>
                                        <p:strVal val="visible"/>
                                      </p:to>
                                    </p:set>
                                    <p:anim calcmode="lin" valueType="num">
                                      <p:cBhvr>
                                        <p:cTn id="17" dur="10" fill="hold"/>
                                        <p:tgtEl>
                                          <p:spTgt spid="566"/>
                                        </p:tgtEl>
                                        <p:attrNameLst>
                                          <p:attrName>ppt_w</p:attrName>
                                        </p:attrNameLst>
                                      </p:cBhvr>
                                      <p:tavLst>
                                        <p:tav tm="0">
                                          <p:val>
                                            <p:fltVal val="0"/>
                                          </p:val>
                                        </p:tav>
                                        <p:tav tm="100000">
                                          <p:val>
                                            <p:strVal val="#ppt_w"/>
                                          </p:val>
                                        </p:tav>
                                      </p:tavLst>
                                    </p:anim>
                                    <p:anim calcmode="lin" valueType="num">
                                      <p:cBhvr>
                                        <p:cTn id="18" dur="10" fill="hold"/>
                                        <p:tgtEl>
                                          <p:spTgt spid="566"/>
                                        </p:tgtEl>
                                        <p:attrNameLst>
                                          <p:attrName>ppt_h</p:attrName>
                                        </p:attrNameLst>
                                      </p:cBhvr>
                                      <p:tavLst>
                                        <p:tav tm="0">
                                          <p:val>
                                            <p:fltVal val="0"/>
                                          </p:val>
                                        </p:tav>
                                        <p:tav tm="100000">
                                          <p:val>
                                            <p:strVal val="#ppt_h"/>
                                          </p:val>
                                        </p:tav>
                                      </p:tavLst>
                                    </p:anim>
                                  </p:childTnLst>
                                </p:cTn>
                              </p:par>
                            </p:childTnLst>
                          </p:cTn>
                        </p:par>
                        <p:par>
                          <p:cTn id="19" fill="hold">
                            <p:stCondLst>
                              <p:cond delay="1010"/>
                            </p:stCondLst>
                            <p:childTnLst>
                              <p:par>
                                <p:cTn id="20" presetID="23" presetClass="entr" presetSubtype="16" fill="hold" grpId="8" nodeType="afterEffect">
                                  <p:stCondLst>
                                    <p:cond delay="0"/>
                                  </p:stCondLst>
                                  <p:iterate>
                                    <p:tmAbs val="0"/>
                                  </p:iterate>
                                  <p:childTnLst>
                                    <p:set>
                                      <p:cBhvr>
                                        <p:cTn id="21" fill="hold"/>
                                        <p:tgtEl>
                                          <p:spTgt spid="567"/>
                                        </p:tgtEl>
                                        <p:attrNameLst>
                                          <p:attrName>style.visibility</p:attrName>
                                        </p:attrNameLst>
                                      </p:cBhvr>
                                      <p:to>
                                        <p:strVal val="visible"/>
                                      </p:to>
                                    </p:set>
                                    <p:anim calcmode="lin" valueType="num">
                                      <p:cBhvr>
                                        <p:cTn id="22" dur="10" fill="hold"/>
                                        <p:tgtEl>
                                          <p:spTgt spid="567"/>
                                        </p:tgtEl>
                                        <p:attrNameLst>
                                          <p:attrName>ppt_w</p:attrName>
                                        </p:attrNameLst>
                                      </p:cBhvr>
                                      <p:tavLst>
                                        <p:tav tm="0">
                                          <p:val>
                                            <p:fltVal val="0"/>
                                          </p:val>
                                        </p:tav>
                                        <p:tav tm="100000">
                                          <p:val>
                                            <p:strVal val="#ppt_w"/>
                                          </p:val>
                                        </p:tav>
                                      </p:tavLst>
                                    </p:anim>
                                    <p:anim calcmode="lin" valueType="num">
                                      <p:cBhvr>
                                        <p:cTn id="23" dur="10" fill="hold"/>
                                        <p:tgtEl>
                                          <p:spTgt spid="567"/>
                                        </p:tgtEl>
                                        <p:attrNameLst>
                                          <p:attrName>ppt_h</p:attrName>
                                        </p:attrNameLst>
                                      </p:cBhvr>
                                      <p:tavLst>
                                        <p:tav tm="0">
                                          <p:val>
                                            <p:fltVal val="0"/>
                                          </p:val>
                                        </p:tav>
                                        <p:tav tm="100000">
                                          <p:val>
                                            <p:strVal val="#ppt_h"/>
                                          </p:val>
                                        </p:tav>
                                      </p:tavLst>
                                    </p:anim>
                                  </p:childTnLst>
                                </p:cTn>
                              </p:par>
                            </p:childTnLst>
                          </p:cTn>
                        </p:par>
                        <p:par>
                          <p:cTn id="24" fill="hold">
                            <p:stCondLst>
                              <p:cond delay="1020"/>
                            </p:stCondLst>
                            <p:childTnLst>
                              <p:par>
                                <p:cTn id="25" presetID="23" presetClass="entr" presetSubtype="16" fill="hold" grpId="9" nodeType="afterEffect">
                                  <p:stCondLst>
                                    <p:cond delay="0"/>
                                  </p:stCondLst>
                                  <p:iterate>
                                    <p:tmAbs val="0"/>
                                  </p:iterate>
                                  <p:childTnLst>
                                    <p:set>
                                      <p:cBhvr>
                                        <p:cTn id="26" fill="hold"/>
                                        <p:tgtEl>
                                          <p:spTgt spid="571"/>
                                        </p:tgtEl>
                                        <p:attrNameLst>
                                          <p:attrName>style.visibility</p:attrName>
                                        </p:attrNameLst>
                                      </p:cBhvr>
                                      <p:to>
                                        <p:strVal val="visible"/>
                                      </p:to>
                                    </p:set>
                                    <p:anim calcmode="lin" valueType="num">
                                      <p:cBhvr>
                                        <p:cTn id="27" dur="500" fill="hold"/>
                                        <p:tgtEl>
                                          <p:spTgt spid="571"/>
                                        </p:tgtEl>
                                        <p:attrNameLst>
                                          <p:attrName>ppt_w</p:attrName>
                                        </p:attrNameLst>
                                      </p:cBhvr>
                                      <p:tavLst>
                                        <p:tav tm="0">
                                          <p:val>
                                            <p:fltVal val="0"/>
                                          </p:val>
                                        </p:tav>
                                        <p:tav tm="100000">
                                          <p:val>
                                            <p:strVal val="#ppt_w"/>
                                          </p:val>
                                        </p:tav>
                                      </p:tavLst>
                                    </p:anim>
                                    <p:anim calcmode="lin" valueType="num">
                                      <p:cBhvr>
                                        <p:cTn id="28" dur="500" fill="hold"/>
                                        <p:tgtEl>
                                          <p:spTgt spid="571"/>
                                        </p:tgtEl>
                                        <p:attrNameLst>
                                          <p:attrName>ppt_h</p:attrName>
                                        </p:attrNameLst>
                                      </p:cBhvr>
                                      <p:tavLst>
                                        <p:tav tm="0">
                                          <p:val>
                                            <p:fltVal val="0"/>
                                          </p:val>
                                        </p:tav>
                                        <p:tav tm="100000">
                                          <p:val>
                                            <p:strVal val="#ppt_h"/>
                                          </p:val>
                                        </p:tav>
                                      </p:tavLst>
                                    </p:anim>
                                  </p:childTnLst>
                                </p:cTn>
                              </p:par>
                            </p:childTnLst>
                          </p:cTn>
                        </p:par>
                        <p:par>
                          <p:cTn id="29" fill="hold">
                            <p:stCondLst>
                              <p:cond delay="1520"/>
                            </p:stCondLst>
                            <p:childTnLst>
                              <p:par>
                                <p:cTn id="30" presetID="23" presetClass="entr" presetSubtype="16" fill="hold" grpId="10" nodeType="afterEffect">
                                  <p:stCondLst>
                                    <p:cond delay="0"/>
                                  </p:stCondLst>
                                  <p:iterate>
                                    <p:tmAbs val="0"/>
                                  </p:iterate>
                                  <p:childTnLst>
                                    <p:set>
                                      <p:cBhvr>
                                        <p:cTn id="31" fill="hold"/>
                                        <p:tgtEl>
                                          <p:spTgt spid="573"/>
                                        </p:tgtEl>
                                        <p:attrNameLst>
                                          <p:attrName>style.visibility</p:attrName>
                                        </p:attrNameLst>
                                      </p:cBhvr>
                                      <p:to>
                                        <p:strVal val="visible"/>
                                      </p:to>
                                    </p:set>
                                    <p:anim calcmode="lin" valueType="num">
                                      <p:cBhvr>
                                        <p:cTn id="32" dur="500" fill="hold"/>
                                        <p:tgtEl>
                                          <p:spTgt spid="573"/>
                                        </p:tgtEl>
                                        <p:attrNameLst>
                                          <p:attrName>ppt_w</p:attrName>
                                        </p:attrNameLst>
                                      </p:cBhvr>
                                      <p:tavLst>
                                        <p:tav tm="0">
                                          <p:val>
                                            <p:fltVal val="0"/>
                                          </p:val>
                                        </p:tav>
                                        <p:tav tm="100000">
                                          <p:val>
                                            <p:strVal val="#ppt_w"/>
                                          </p:val>
                                        </p:tav>
                                      </p:tavLst>
                                    </p:anim>
                                    <p:anim calcmode="lin" valueType="num">
                                      <p:cBhvr>
                                        <p:cTn id="33" dur="500" fill="hold"/>
                                        <p:tgtEl>
                                          <p:spTgt spid="573"/>
                                        </p:tgtEl>
                                        <p:attrNameLst>
                                          <p:attrName>ppt_h</p:attrName>
                                        </p:attrNameLst>
                                      </p:cBhvr>
                                      <p:tavLst>
                                        <p:tav tm="0">
                                          <p:val>
                                            <p:fltVal val="0"/>
                                          </p:val>
                                        </p:tav>
                                        <p:tav tm="100000">
                                          <p:val>
                                            <p:strVal val="#ppt_h"/>
                                          </p:val>
                                        </p:tav>
                                      </p:tavLst>
                                    </p:anim>
                                  </p:childTnLst>
                                </p:cTn>
                              </p:par>
                            </p:childTnLst>
                          </p:cTn>
                        </p:par>
                        <p:par>
                          <p:cTn id="34" fill="hold">
                            <p:stCondLst>
                              <p:cond delay="2020"/>
                            </p:stCondLst>
                            <p:childTnLst>
                              <p:par>
                                <p:cTn id="35" presetID="10" presetClass="entr" fill="hold" grpId="11" nodeType="afterEffect">
                                  <p:stCondLst>
                                    <p:cond delay="0"/>
                                  </p:stCondLst>
                                  <p:iterate>
                                    <p:tmAbs val="0"/>
                                  </p:iterate>
                                  <p:childTnLst>
                                    <p:set>
                                      <p:cBhvr>
                                        <p:cTn id="36" fill="hold"/>
                                        <p:tgtEl>
                                          <p:spTgt spid="570"/>
                                        </p:tgtEl>
                                        <p:attrNameLst>
                                          <p:attrName>style.visibility</p:attrName>
                                        </p:attrNameLst>
                                      </p:cBhvr>
                                      <p:to>
                                        <p:strVal val="visible"/>
                                      </p:to>
                                    </p:set>
                                    <p:animEffect transition="in" filter="fade">
                                      <p:cBhvr>
                                        <p:cTn id="37" dur="500"/>
                                        <p:tgtEl>
                                          <p:spTgt spid="570"/>
                                        </p:tgtEl>
                                      </p:cBhvr>
                                    </p:animEffect>
                                  </p:childTnLst>
                                </p:cTn>
                              </p:par>
                            </p:childTnLst>
                          </p:cTn>
                        </p:par>
                        <p:par>
                          <p:cTn id="38" fill="hold">
                            <p:stCondLst>
                              <p:cond delay="2520"/>
                            </p:stCondLst>
                            <p:childTnLst>
                              <p:par>
                                <p:cTn id="39" presetID="10" presetClass="entr" fill="hold" grpId="12" nodeType="afterEffect">
                                  <p:stCondLst>
                                    <p:cond delay="0"/>
                                  </p:stCondLst>
                                  <p:iterate>
                                    <p:tmAbs val="0"/>
                                  </p:iterate>
                                  <p:childTnLst>
                                    <p:set>
                                      <p:cBhvr>
                                        <p:cTn id="40" fill="hold"/>
                                        <p:tgtEl>
                                          <p:spTgt spid="572"/>
                                        </p:tgtEl>
                                        <p:attrNameLst>
                                          <p:attrName>style.visibility</p:attrName>
                                        </p:attrNameLst>
                                      </p:cBhvr>
                                      <p:to>
                                        <p:strVal val="visible"/>
                                      </p:to>
                                    </p:set>
                                    <p:animEffect transition="in" filter="fade">
                                      <p:cBhvr>
                                        <p:cTn id="41" dur="500"/>
                                        <p:tgtEl>
                                          <p:spTgt spid="572"/>
                                        </p:tgtEl>
                                      </p:cBhvr>
                                    </p:animEffect>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13" nodeType="clickEffect">
                                  <p:stCondLst>
                                    <p:cond delay="0"/>
                                  </p:stCondLst>
                                  <p:iterate>
                                    <p:tmAbs val="0"/>
                                  </p:iterate>
                                  <p:childTnLst>
                                    <p:set>
                                      <p:cBhvr>
                                        <p:cTn id="45" fill="hold"/>
                                        <p:tgtEl>
                                          <p:spTgt spid="575"/>
                                        </p:tgtEl>
                                        <p:attrNameLst>
                                          <p:attrName>style.visibility</p:attrName>
                                        </p:attrNameLst>
                                      </p:cBhvr>
                                      <p:to>
                                        <p:strVal val="visible"/>
                                      </p:to>
                                    </p:set>
                                    <p:anim calcmode="lin" valueType="num">
                                      <p:cBhvr>
                                        <p:cTn id="46" dur="500" fill="hold"/>
                                        <p:tgtEl>
                                          <p:spTgt spid="575"/>
                                        </p:tgtEl>
                                        <p:attrNameLst>
                                          <p:attrName>ppt_w</p:attrName>
                                        </p:attrNameLst>
                                      </p:cBhvr>
                                      <p:tavLst>
                                        <p:tav tm="0">
                                          <p:val>
                                            <p:fltVal val="0"/>
                                          </p:val>
                                        </p:tav>
                                        <p:tav tm="100000">
                                          <p:val>
                                            <p:strVal val="#ppt_w"/>
                                          </p:val>
                                        </p:tav>
                                      </p:tavLst>
                                    </p:anim>
                                    <p:anim calcmode="lin" valueType="num">
                                      <p:cBhvr>
                                        <p:cTn id="47" dur="500" fill="hold"/>
                                        <p:tgtEl>
                                          <p:spTgt spid="575"/>
                                        </p:tgtEl>
                                        <p:attrNameLst>
                                          <p:attrName>ppt_h</p:attrName>
                                        </p:attrNameLst>
                                      </p:cBhvr>
                                      <p:tavLst>
                                        <p:tav tm="0">
                                          <p:val>
                                            <p:fltVal val="0"/>
                                          </p:val>
                                        </p:tav>
                                        <p:tav tm="100000">
                                          <p:val>
                                            <p:strVal val="#ppt_h"/>
                                          </p:val>
                                        </p:tav>
                                      </p:tavLst>
                                    </p:anim>
                                  </p:childTnLst>
                                </p:cTn>
                              </p:par>
                            </p:childTnLst>
                          </p:cTn>
                        </p:par>
                        <p:par>
                          <p:cTn id="48" fill="hold">
                            <p:stCondLst>
                              <p:cond delay="500"/>
                            </p:stCondLst>
                            <p:childTnLst>
                              <p:par>
                                <p:cTn id="49" presetID="23" presetClass="entr" presetSubtype="16" fill="hold" grpId="14" nodeType="afterEffect">
                                  <p:stCondLst>
                                    <p:cond delay="0"/>
                                  </p:stCondLst>
                                  <p:iterate>
                                    <p:tmAbs val="0"/>
                                  </p:iterate>
                                  <p:childTnLst>
                                    <p:set>
                                      <p:cBhvr>
                                        <p:cTn id="50" fill="hold"/>
                                        <p:tgtEl>
                                          <p:spTgt spid="574"/>
                                        </p:tgtEl>
                                        <p:attrNameLst>
                                          <p:attrName>style.visibility</p:attrName>
                                        </p:attrNameLst>
                                      </p:cBhvr>
                                      <p:to>
                                        <p:strVal val="visible"/>
                                      </p:to>
                                    </p:set>
                                    <p:anim calcmode="lin" valueType="num">
                                      <p:cBhvr>
                                        <p:cTn id="51" dur="500" fill="hold"/>
                                        <p:tgtEl>
                                          <p:spTgt spid="574"/>
                                        </p:tgtEl>
                                        <p:attrNameLst>
                                          <p:attrName>ppt_w</p:attrName>
                                        </p:attrNameLst>
                                      </p:cBhvr>
                                      <p:tavLst>
                                        <p:tav tm="0">
                                          <p:val>
                                            <p:fltVal val="0"/>
                                          </p:val>
                                        </p:tav>
                                        <p:tav tm="100000">
                                          <p:val>
                                            <p:strVal val="#ppt_w"/>
                                          </p:val>
                                        </p:tav>
                                      </p:tavLst>
                                    </p:anim>
                                    <p:anim calcmode="lin" valueType="num">
                                      <p:cBhvr>
                                        <p:cTn id="52" dur="500" fill="hold"/>
                                        <p:tgtEl>
                                          <p:spTgt spid="574"/>
                                        </p:tgtEl>
                                        <p:attrNameLst>
                                          <p:attrName>ppt_h</p:attrName>
                                        </p:attrNameLst>
                                      </p:cBhvr>
                                      <p:tavLst>
                                        <p:tav tm="0">
                                          <p:val>
                                            <p:fltVal val="0"/>
                                          </p:val>
                                        </p:tav>
                                        <p:tav tm="100000">
                                          <p:val>
                                            <p:strVal val="#ppt_h"/>
                                          </p:val>
                                        </p:tav>
                                      </p:tavLst>
                                    </p:anim>
                                  </p:childTnLst>
                                </p:cTn>
                              </p:par>
                            </p:childTnLst>
                          </p:cTn>
                        </p:par>
                        <p:par>
                          <p:cTn id="53" fill="hold">
                            <p:stCondLst>
                              <p:cond delay="1000"/>
                            </p:stCondLst>
                            <p:childTnLst>
                              <p:par>
                                <p:cTn id="54" presetID="23" presetClass="entr" presetSubtype="16" fill="hold" grpId="15" nodeType="afterEffect">
                                  <p:stCondLst>
                                    <p:cond delay="0"/>
                                  </p:stCondLst>
                                  <p:iterate>
                                    <p:tmAbs val="0"/>
                                  </p:iterate>
                                  <p:childTnLst>
                                    <p:set>
                                      <p:cBhvr>
                                        <p:cTn id="55" fill="hold"/>
                                        <p:tgtEl>
                                          <p:spTgt spid="577"/>
                                        </p:tgtEl>
                                        <p:attrNameLst>
                                          <p:attrName>style.visibility</p:attrName>
                                        </p:attrNameLst>
                                      </p:cBhvr>
                                      <p:to>
                                        <p:strVal val="visible"/>
                                      </p:to>
                                    </p:set>
                                    <p:anim calcmode="lin" valueType="num">
                                      <p:cBhvr>
                                        <p:cTn id="56" dur="500" fill="hold"/>
                                        <p:tgtEl>
                                          <p:spTgt spid="577"/>
                                        </p:tgtEl>
                                        <p:attrNameLst>
                                          <p:attrName>ppt_w</p:attrName>
                                        </p:attrNameLst>
                                      </p:cBhvr>
                                      <p:tavLst>
                                        <p:tav tm="0">
                                          <p:val>
                                            <p:fltVal val="0"/>
                                          </p:val>
                                        </p:tav>
                                        <p:tav tm="100000">
                                          <p:val>
                                            <p:strVal val="#ppt_w"/>
                                          </p:val>
                                        </p:tav>
                                      </p:tavLst>
                                    </p:anim>
                                    <p:anim calcmode="lin" valueType="num">
                                      <p:cBhvr>
                                        <p:cTn id="57" dur="500" fill="hold"/>
                                        <p:tgtEl>
                                          <p:spTgt spid="577"/>
                                        </p:tgtEl>
                                        <p:attrNameLst>
                                          <p:attrName>ppt_h</p:attrName>
                                        </p:attrNameLst>
                                      </p:cBhvr>
                                      <p:tavLst>
                                        <p:tav tm="0">
                                          <p:val>
                                            <p:fltVal val="0"/>
                                          </p:val>
                                        </p:tav>
                                        <p:tav tm="100000">
                                          <p:val>
                                            <p:strVal val="#ppt_h"/>
                                          </p:val>
                                        </p:tav>
                                      </p:tavLst>
                                    </p:anim>
                                  </p:childTnLst>
                                </p:cTn>
                              </p:par>
                            </p:childTnLst>
                          </p:cTn>
                        </p:par>
                        <p:par>
                          <p:cTn id="58" fill="hold">
                            <p:stCondLst>
                              <p:cond delay="1500"/>
                            </p:stCondLst>
                            <p:childTnLst>
                              <p:par>
                                <p:cTn id="59" presetID="10" presetClass="entr" fill="hold" grpId="16" nodeType="afterEffect">
                                  <p:stCondLst>
                                    <p:cond delay="0"/>
                                  </p:stCondLst>
                                  <p:iterate>
                                    <p:tmAbs val="0"/>
                                  </p:iterate>
                                  <p:childTnLst>
                                    <p:set>
                                      <p:cBhvr>
                                        <p:cTn id="60" fill="hold"/>
                                        <p:tgtEl>
                                          <p:spTgt spid="576"/>
                                        </p:tgtEl>
                                        <p:attrNameLst>
                                          <p:attrName>style.visibility</p:attrName>
                                        </p:attrNameLst>
                                      </p:cBhvr>
                                      <p:to>
                                        <p:strVal val="visible"/>
                                      </p:to>
                                    </p:set>
                                    <p:animEffect transition="in" filter="fade">
                                      <p:cBhvr>
                                        <p:cTn id="61" dur="500"/>
                                        <p:tgtEl>
                                          <p:spTgt spid="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 grpId="7" animBg="1" advAuto="0"/>
      <p:bldP spid="567" grpId="8" animBg="1" advAuto="0"/>
      <p:bldP spid="568" grpId="5" animBg="1" advAuto="0"/>
      <p:bldP spid="569" grpId="6" animBg="1" advAuto="0"/>
      <p:bldP spid="570" grpId="11" animBg="1" advAuto="0"/>
      <p:bldP spid="571" grpId="9" animBg="1" advAuto="0"/>
      <p:bldP spid="572" grpId="12" animBg="1" advAuto="0"/>
      <p:bldP spid="573" grpId="10" animBg="1" advAuto="0"/>
      <p:bldP spid="574" grpId="14" animBg="1" advAuto="0"/>
      <p:bldP spid="575" grpId="13" animBg="1" advAuto="0"/>
      <p:bldP spid="576" grpId="16" animBg="1" advAuto="0"/>
      <p:bldP spid="577" grpId="15"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2" name="Image" descr="Image"/>
          <p:cNvPicPr>
            <a:picLocks noChangeAspect="1"/>
          </p:cNvPicPr>
          <p:nvPr/>
        </p:nvPicPr>
        <p:blipFill>
          <a:blip r:embed="rId2"/>
          <a:stretch>
            <a:fillRect/>
          </a:stretch>
        </p:blipFill>
        <p:spPr>
          <a:xfrm>
            <a:off x="106605" y="2704168"/>
            <a:ext cx="4558478" cy="3823240"/>
          </a:xfrm>
          <a:prstGeom prst="rect">
            <a:avLst/>
          </a:prstGeom>
          <a:ln w="12700">
            <a:miter lim="400000"/>
          </a:ln>
        </p:spPr>
      </p:pic>
      <p:grpSp>
        <p:nvGrpSpPr>
          <p:cNvPr id="600" name="Grouper"/>
          <p:cNvGrpSpPr/>
          <p:nvPr/>
        </p:nvGrpSpPr>
        <p:grpSpPr>
          <a:xfrm>
            <a:off x="4980748" y="5712649"/>
            <a:ext cx="7957316" cy="2610353"/>
            <a:chOff x="0" y="0"/>
            <a:chExt cx="7957315" cy="2610352"/>
          </a:xfrm>
        </p:grpSpPr>
        <p:grpSp>
          <p:nvGrpSpPr>
            <p:cNvPr id="596" name="Grouper"/>
            <p:cNvGrpSpPr/>
            <p:nvPr/>
          </p:nvGrpSpPr>
          <p:grpSpPr>
            <a:xfrm>
              <a:off x="0" y="0"/>
              <a:ext cx="4190132" cy="2610353"/>
              <a:chOff x="0" y="0"/>
              <a:chExt cx="4190131" cy="2610352"/>
            </a:xfrm>
          </p:grpSpPr>
          <p:pic>
            <p:nvPicPr>
              <p:cNvPr id="593" name="vidéo-collée.png" descr="vidéo-collée.png"/>
              <p:cNvPicPr>
                <a:picLocks noChangeAspect="1"/>
              </p:cNvPicPr>
              <p:nvPr/>
            </p:nvPicPr>
            <p:blipFill>
              <a:blip r:embed="rId3"/>
              <a:stretch>
                <a:fillRect/>
              </a:stretch>
            </p:blipFill>
            <p:spPr>
              <a:xfrm>
                <a:off x="0" y="0"/>
                <a:ext cx="3915529" cy="2610353"/>
              </a:xfrm>
              <a:prstGeom prst="rect">
                <a:avLst/>
              </a:prstGeom>
              <a:ln w="12700" cap="flat">
                <a:noFill/>
                <a:miter lim="400000"/>
              </a:ln>
              <a:effectLst/>
            </p:spPr>
          </p:pic>
          <p:pic>
            <p:nvPicPr>
              <p:cNvPr id="594" name="167.0   8.3  s 167.0  Équation  8.3  Équation s" descr="167.0   8.3  s 167.0  Équation  8.3  Équation s"/>
              <p:cNvPicPr>
                <a:picLocks/>
              </p:cNvPicPr>
              <p:nvPr/>
            </p:nvPicPr>
            <p:blipFill>
              <a:blip r:embed="rId4"/>
              <a:stretch>
                <a:fillRect/>
              </a:stretch>
            </p:blipFill>
            <p:spPr>
              <a:xfrm>
                <a:off x="1500693" y="235379"/>
                <a:ext cx="2539370" cy="1117601"/>
              </a:xfrm>
              <a:prstGeom prst="rect">
                <a:avLst/>
              </a:prstGeom>
              <a:effectLst/>
            </p:spPr>
          </p:pic>
          <p:pic>
            <p:nvPicPr>
              <p:cNvPr id="595" name="164.3  s 164.3  Équation s" descr="164.3  s 164.3  Équation s"/>
              <p:cNvPicPr>
                <a:picLocks/>
              </p:cNvPicPr>
              <p:nvPr/>
            </p:nvPicPr>
            <p:blipFill>
              <a:blip r:embed="rId5"/>
              <a:stretch>
                <a:fillRect/>
              </a:stretch>
            </p:blipFill>
            <p:spPr>
              <a:xfrm>
                <a:off x="1650762" y="997379"/>
                <a:ext cx="2539370" cy="1117601"/>
              </a:xfrm>
              <a:prstGeom prst="rect">
                <a:avLst/>
              </a:prstGeom>
              <a:effectLst/>
            </p:spPr>
          </p:pic>
        </p:grpSp>
        <p:grpSp>
          <p:nvGrpSpPr>
            <p:cNvPr id="599" name="Grouper"/>
            <p:cNvGrpSpPr/>
            <p:nvPr/>
          </p:nvGrpSpPr>
          <p:grpSpPr>
            <a:xfrm>
              <a:off x="3960052" y="-1"/>
              <a:ext cx="3997264" cy="2610354"/>
              <a:chOff x="0" y="0"/>
              <a:chExt cx="3997263" cy="2610352"/>
            </a:xfrm>
          </p:grpSpPr>
          <p:pic>
            <p:nvPicPr>
              <p:cNvPr id="597" name="vidéo-collée.png" descr="vidéo-collée.png"/>
              <p:cNvPicPr>
                <a:picLocks noChangeAspect="1"/>
              </p:cNvPicPr>
              <p:nvPr/>
            </p:nvPicPr>
            <p:blipFill>
              <a:blip r:embed="rId6"/>
              <a:srcRect/>
              <a:stretch>
                <a:fillRect/>
              </a:stretch>
            </p:blipFill>
            <p:spPr>
              <a:xfrm>
                <a:off x="0" y="0"/>
                <a:ext cx="3915529" cy="2610353"/>
              </a:xfrm>
              <a:prstGeom prst="rect">
                <a:avLst/>
              </a:prstGeom>
              <a:ln w="12700" cap="flat">
                <a:noFill/>
                <a:miter lim="400000"/>
              </a:ln>
              <a:effectLst/>
            </p:spPr>
          </p:pic>
          <p:pic>
            <p:nvPicPr>
              <p:cNvPr id="598" name="Alpha full chain Alpha full chain" descr="Alpha full chain Alpha full chain"/>
              <p:cNvPicPr>
                <a:picLocks/>
              </p:cNvPicPr>
              <p:nvPr/>
            </p:nvPicPr>
            <p:blipFill>
              <a:blip r:embed="rId7"/>
              <a:stretch>
                <a:fillRect/>
              </a:stretch>
            </p:blipFill>
            <p:spPr>
              <a:xfrm>
                <a:off x="1614014" y="547518"/>
                <a:ext cx="2383250" cy="1117601"/>
              </a:xfrm>
              <a:prstGeom prst="rect">
                <a:avLst/>
              </a:prstGeom>
              <a:effectLst/>
            </p:spPr>
          </p:pic>
        </p:grpSp>
      </p:grpSp>
      <p:sp>
        <p:nvSpPr>
          <p:cNvPr id="601" name="Data analysis"/>
          <p:cNvSpPr txBox="1">
            <a:spLocks noGrp="1"/>
          </p:cNvSpPr>
          <p:nvPr>
            <p:ph type="title"/>
          </p:nvPr>
        </p:nvSpPr>
        <p:spPr>
          <a:prstGeom prst="rect">
            <a:avLst/>
          </a:prstGeom>
        </p:spPr>
        <p:txBody>
          <a:bodyPr/>
          <a:lstStyle/>
          <a:p>
            <a:r>
              <a:t>Data analysis</a:t>
            </a:r>
          </a:p>
        </p:txBody>
      </p:sp>
      <p:sp>
        <p:nvSpPr>
          <p:cNvPr id="602"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
        <p:nvSpPr>
          <p:cNvPr id="603" name="Measurement of the BiPo decay"/>
          <p:cNvSpPr txBox="1"/>
          <p:nvPr/>
        </p:nvSpPr>
        <p:spPr>
          <a:xfrm>
            <a:off x="286196" y="1111861"/>
            <a:ext cx="12432408" cy="1194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marL="457200" indent="-457200" algn="just">
              <a:spcBef>
                <a:spcPts val="2000"/>
              </a:spcBef>
              <a:buSzPct val="75000"/>
              <a:buChar char="•"/>
              <a:defRPr sz="2200"/>
            </a:lvl1pPr>
          </a:lstStyle>
          <a:p>
            <a:pPr marL="0" indent="0">
              <a:buNone/>
            </a:pPr>
            <a:r>
              <a:rPr lang="fr-FR" dirty="0"/>
              <a:t>         </a:t>
            </a:r>
            <a:r>
              <a:rPr dirty="0"/>
              <a:t>Measurement of the BiPo decay</a:t>
            </a:r>
          </a:p>
        </p:txBody>
      </p:sp>
      <p:sp>
        <p:nvSpPr>
          <p:cNvPr id="604" name="Data for argon at 16 bars, anode of 1.2 mm diameter, and -4000 V applied to the cathode"/>
          <p:cNvSpPr txBox="1"/>
          <p:nvPr/>
        </p:nvSpPr>
        <p:spPr>
          <a:xfrm>
            <a:off x="465250" y="2034992"/>
            <a:ext cx="11805032" cy="410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600" b="1">
                <a:solidFill>
                  <a:schemeClr val="accent1">
                    <a:hueOff val="-137333"/>
                    <a:satOff val="-2150"/>
                    <a:lumOff val="15684"/>
                  </a:schemeClr>
                </a:solidFill>
                <a:latin typeface="Helvetica"/>
                <a:ea typeface="Helvetica"/>
                <a:cs typeface="Helvetica"/>
                <a:sym typeface="Helvetica"/>
              </a:defRPr>
            </a:lvl1pPr>
          </a:lstStyle>
          <a:p>
            <a:r>
              <a:rPr sz="2000" dirty="0"/>
              <a:t>Data for argon at 16 bars, anode of 1.2 mm diameter, and -4000 V applied to the cathode</a:t>
            </a:r>
          </a:p>
        </p:txBody>
      </p:sp>
      <p:sp>
        <p:nvSpPr>
          <p:cNvPr id="605" name="Cercle"/>
          <p:cNvSpPr/>
          <p:nvPr/>
        </p:nvSpPr>
        <p:spPr>
          <a:xfrm>
            <a:off x="1968500" y="3851331"/>
            <a:ext cx="1270000" cy="1270001"/>
          </a:xfrm>
          <a:prstGeom prst="ellipse">
            <a:avLst/>
          </a:prstGeom>
          <a:ln w="63500">
            <a:solidFill>
              <a:schemeClr val="accent5"/>
            </a:solidFill>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grpSp>
        <p:nvGrpSpPr>
          <p:cNvPr id="612" name="Grouper"/>
          <p:cNvGrpSpPr/>
          <p:nvPr/>
        </p:nvGrpSpPr>
        <p:grpSpPr>
          <a:xfrm>
            <a:off x="5018847" y="2691468"/>
            <a:ext cx="7875582" cy="2623053"/>
            <a:chOff x="0" y="-12699"/>
            <a:chExt cx="7875580" cy="2623052"/>
          </a:xfrm>
        </p:grpSpPr>
        <p:grpSp>
          <p:nvGrpSpPr>
            <p:cNvPr id="608" name="Grouper"/>
            <p:cNvGrpSpPr/>
            <p:nvPr/>
          </p:nvGrpSpPr>
          <p:grpSpPr>
            <a:xfrm>
              <a:off x="0" y="-12700"/>
              <a:ext cx="3915529" cy="2623053"/>
              <a:chOff x="0" y="-12699"/>
              <a:chExt cx="3915528" cy="2623052"/>
            </a:xfrm>
          </p:grpSpPr>
          <p:pic>
            <p:nvPicPr>
              <p:cNvPr id="606" name="vidéo-collée.png" descr="vidéo-collée.png"/>
              <p:cNvPicPr>
                <a:picLocks noChangeAspect="1"/>
              </p:cNvPicPr>
              <p:nvPr/>
            </p:nvPicPr>
            <p:blipFill>
              <a:blip r:embed="rId8"/>
              <a:stretch>
                <a:fillRect/>
              </a:stretch>
            </p:blipFill>
            <p:spPr>
              <a:xfrm>
                <a:off x="0" y="0"/>
                <a:ext cx="3915529" cy="2610353"/>
              </a:xfrm>
              <a:prstGeom prst="rect">
                <a:avLst/>
              </a:prstGeom>
              <a:ln w="12700" cap="flat">
                <a:noFill/>
                <a:miter lim="400000"/>
              </a:ln>
              <a:effectLst/>
            </p:spPr>
          </p:pic>
          <p:pic>
            <p:nvPicPr>
              <p:cNvPr id="607" name="Electrons Electrons" descr="Electrons Electrons"/>
              <p:cNvPicPr>
                <a:picLocks/>
              </p:cNvPicPr>
              <p:nvPr/>
            </p:nvPicPr>
            <p:blipFill>
              <a:blip r:embed="rId9"/>
              <a:stretch>
                <a:fillRect/>
              </a:stretch>
            </p:blipFill>
            <p:spPr>
              <a:xfrm>
                <a:off x="1957893" y="-12700"/>
                <a:ext cx="1925107" cy="1117601"/>
              </a:xfrm>
              <a:prstGeom prst="rect">
                <a:avLst/>
              </a:prstGeom>
              <a:effectLst/>
            </p:spPr>
          </p:pic>
        </p:grpSp>
        <p:grpSp>
          <p:nvGrpSpPr>
            <p:cNvPr id="611" name="Grouper"/>
            <p:cNvGrpSpPr/>
            <p:nvPr/>
          </p:nvGrpSpPr>
          <p:grpSpPr>
            <a:xfrm>
              <a:off x="3960052" y="0"/>
              <a:ext cx="3915529" cy="2610353"/>
              <a:chOff x="0" y="0"/>
              <a:chExt cx="3915528" cy="2610352"/>
            </a:xfrm>
          </p:grpSpPr>
          <p:pic>
            <p:nvPicPr>
              <p:cNvPr id="609" name="vidéo-collée.png" descr="vidéo-collée.png"/>
              <p:cNvPicPr>
                <a:picLocks noChangeAspect="1"/>
              </p:cNvPicPr>
              <p:nvPr/>
            </p:nvPicPr>
            <p:blipFill>
              <a:blip r:embed="rId10"/>
              <a:stretch>
                <a:fillRect/>
              </a:stretch>
            </p:blipFill>
            <p:spPr>
              <a:xfrm>
                <a:off x="0" y="0"/>
                <a:ext cx="3915529" cy="2610353"/>
              </a:xfrm>
              <a:prstGeom prst="rect">
                <a:avLst/>
              </a:prstGeom>
              <a:ln w="12700" cap="flat">
                <a:noFill/>
                <a:miter lim="400000"/>
              </a:ln>
              <a:effectLst/>
            </p:spPr>
          </p:pic>
          <p:pic>
            <p:nvPicPr>
              <p:cNvPr id="610" name="Alpha Alpha" descr="Alpha Alpha"/>
              <p:cNvPicPr>
                <a:picLocks/>
              </p:cNvPicPr>
              <p:nvPr/>
            </p:nvPicPr>
            <p:blipFill>
              <a:blip r:embed="rId11"/>
              <a:stretch>
                <a:fillRect/>
              </a:stretch>
            </p:blipFill>
            <p:spPr>
              <a:xfrm>
                <a:off x="258441" y="330200"/>
                <a:ext cx="1925107" cy="1117601"/>
              </a:xfrm>
              <a:prstGeom prst="rect">
                <a:avLst/>
              </a:prstGeom>
              <a:effectLst/>
            </p:spPr>
          </p:pic>
        </p:grpSp>
      </p:gr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5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6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6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5" nodeType="clickEffect">
                                  <p:stCondLst>
                                    <p:cond delay="0"/>
                                  </p:stCondLst>
                                  <p:iterate>
                                    <p:tmAbs val="0"/>
                                  </p:iterate>
                                  <p:childTnLst>
                                    <p:set>
                                      <p:cBhvr>
                                        <p:cTn id="22" fill="hold"/>
                                        <p:tgtEl>
                                          <p:spTgt spid="600"/>
                                        </p:tgtEl>
                                        <p:attrNameLst>
                                          <p:attrName>style.visibility</p:attrName>
                                        </p:attrNameLst>
                                      </p:cBhvr>
                                      <p:to>
                                        <p:strVal val="visible"/>
                                      </p:to>
                                    </p:set>
                                    <p:animEffect transition="in" filter="wipe(left)">
                                      <p:cBhvr>
                                        <p:cTn id="23" dur="1000"/>
                                        <p:tgtEl>
                                          <p:spTgt spid="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 grpId="2" animBg="1" advAuto="0"/>
      <p:bldP spid="600" grpId="5" animBg="1" advAuto="0"/>
      <p:bldP spid="604" grpId="1" animBg="1" advAuto="0"/>
      <p:bldP spid="605" grpId="3" animBg="1" advAuto="0"/>
      <p:bldP spid="612" grpId="4"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E9CCB-4B5B-5094-2C1E-0E8CC396ABD6}"/>
            </a:ext>
          </a:extLst>
        </p:cNvPr>
        <p:cNvGrpSpPr/>
        <p:nvPr/>
      </p:nvGrpSpPr>
      <p:grpSpPr>
        <a:xfrm>
          <a:off x="0" y="0"/>
          <a:ext cx="0" cy="0"/>
          <a:chOff x="0" y="0"/>
          <a:chExt cx="0" cy="0"/>
        </a:xfrm>
      </p:grpSpPr>
      <p:sp>
        <p:nvSpPr>
          <p:cNvPr id="601" name="Data analysis">
            <a:extLst>
              <a:ext uri="{FF2B5EF4-FFF2-40B4-BE49-F238E27FC236}">
                <a16:creationId xmlns:a16="http://schemas.microsoft.com/office/drawing/2014/main" id="{065A8AB2-4382-8826-5E5D-9BBF4E790AE8}"/>
              </a:ext>
            </a:extLst>
          </p:cNvPr>
          <p:cNvSpPr txBox="1">
            <a:spLocks noGrp="1"/>
          </p:cNvSpPr>
          <p:nvPr>
            <p:ph type="title"/>
          </p:nvPr>
        </p:nvSpPr>
        <p:spPr>
          <a:xfrm>
            <a:off x="466152" y="-88989"/>
            <a:ext cx="12538648" cy="1128316"/>
          </a:xfrm>
          <a:prstGeom prst="rect">
            <a:avLst/>
          </a:prstGeom>
        </p:spPr>
        <p:txBody>
          <a:bodyPr/>
          <a:lstStyle/>
          <a:p>
            <a:r>
              <a:rPr lang="fr-FR" sz="4800" dirty="0"/>
              <a:t>Simulation of 500 kg prototype</a:t>
            </a:r>
            <a:endParaRPr sz="4800" dirty="0"/>
          </a:p>
        </p:txBody>
      </p:sp>
      <p:sp>
        <p:nvSpPr>
          <p:cNvPr id="602" name="Numéro de diapositive">
            <a:extLst>
              <a:ext uri="{FF2B5EF4-FFF2-40B4-BE49-F238E27FC236}">
                <a16:creationId xmlns:a16="http://schemas.microsoft.com/office/drawing/2014/main" id="{ADBF7428-09EB-62F7-C1ED-E34482B184A9}"/>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grpSp>
        <p:nvGrpSpPr>
          <p:cNvPr id="4" name="Groupe 3">
            <a:extLst>
              <a:ext uri="{FF2B5EF4-FFF2-40B4-BE49-F238E27FC236}">
                <a16:creationId xmlns:a16="http://schemas.microsoft.com/office/drawing/2014/main" id="{22B1BDF6-9BAC-A255-F236-C0C67384F0B7}"/>
              </a:ext>
            </a:extLst>
          </p:cNvPr>
          <p:cNvGrpSpPr/>
          <p:nvPr/>
        </p:nvGrpSpPr>
        <p:grpSpPr>
          <a:xfrm>
            <a:off x="7606885" y="2995033"/>
            <a:ext cx="3489594" cy="2592068"/>
            <a:chOff x="6233239" y="342454"/>
            <a:chExt cx="2871571" cy="2375804"/>
          </a:xfrm>
        </p:grpSpPr>
        <p:grpSp>
          <p:nvGrpSpPr>
            <p:cNvPr id="5" name="Groupe 4">
              <a:extLst>
                <a:ext uri="{FF2B5EF4-FFF2-40B4-BE49-F238E27FC236}">
                  <a16:creationId xmlns:a16="http://schemas.microsoft.com/office/drawing/2014/main" id="{C484C933-5744-6C9B-7256-F134536E3514}"/>
                </a:ext>
              </a:extLst>
            </p:cNvPr>
            <p:cNvGrpSpPr/>
            <p:nvPr/>
          </p:nvGrpSpPr>
          <p:grpSpPr>
            <a:xfrm>
              <a:off x="6233239" y="342455"/>
              <a:ext cx="2871571" cy="2375803"/>
              <a:chOff x="6233239" y="342455"/>
              <a:chExt cx="2871571" cy="2375803"/>
            </a:xfrm>
          </p:grpSpPr>
          <p:pic>
            <p:nvPicPr>
              <p:cNvPr id="7" name="Image 6">
                <a:extLst>
                  <a:ext uri="{FF2B5EF4-FFF2-40B4-BE49-F238E27FC236}">
                    <a16:creationId xmlns:a16="http://schemas.microsoft.com/office/drawing/2014/main" id="{4880DF61-56FB-C22B-06DB-A9107AE44717}"/>
                  </a:ext>
                </a:extLst>
              </p:cNvPr>
              <p:cNvPicPr>
                <a:picLocks noChangeAspect="1"/>
              </p:cNvPicPr>
              <p:nvPr/>
            </p:nvPicPr>
            <p:blipFill>
              <a:blip r:embed="rId3"/>
              <a:stretch>
                <a:fillRect/>
              </a:stretch>
            </p:blipFill>
            <p:spPr>
              <a:xfrm>
                <a:off x="6233239" y="342455"/>
                <a:ext cx="2871571" cy="2375803"/>
              </a:xfrm>
              <a:prstGeom prst="rect">
                <a:avLst/>
              </a:prstGeom>
            </p:spPr>
          </p:pic>
          <p:sp>
            <p:nvSpPr>
              <p:cNvPr id="8" name="ZoneTexte 7">
                <a:extLst>
                  <a:ext uri="{FF2B5EF4-FFF2-40B4-BE49-F238E27FC236}">
                    <a16:creationId xmlns:a16="http://schemas.microsoft.com/office/drawing/2014/main" id="{E5CD7317-5565-0B48-2AC8-C1B4706EC037}"/>
                  </a:ext>
                </a:extLst>
              </p:cNvPr>
              <p:cNvSpPr txBox="1"/>
              <p:nvPr/>
            </p:nvSpPr>
            <p:spPr>
              <a:xfrm>
                <a:off x="7567206" y="1269255"/>
                <a:ext cx="646331" cy="338554"/>
              </a:xfrm>
              <a:prstGeom prst="rect">
                <a:avLst/>
              </a:prstGeom>
              <a:noFill/>
            </p:spPr>
            <p:txBody>
              <a:bodyPr wrap="none" rtlCol="0">
                <a:spAutoFit/>
              </a:bodyPr>
              <a:lstStyle/>
              <a:p>
                <a:r>
                  <a:rPr lang="en-US" sz="800" noProof="1">
                    <a:solidFill>
                      <a:schemeClr val="accent6"/>
                    </a:solidFill>
                  </a:rPr>
                  <a:t>Bragg peak</a:t>
                </a:r>
              </a:p>
              <a:p>
                <a:r>
                  <a:rPr lang="en-US" sz="800" noProof="1">
                    <a:solidFill>
                      <a:schemeClr val="accent6"/>
                    </a:solidFill>
                  </a:rPr>
                  <a:t>electron 1</a:t>
                </a:r>
              </a:p>
            </p:txBody>
          </p:sp>
          <p:cxnSp>
            <p:nvCxnSpPr>
              <p:cNvPr id="9" name="Connecteur droit avec flèche 8">
                <a:extLst>
                  <a:ext uri="{FF2B5EF4-FFF2-40B4-BE49-F238E27FC236}">
                    <a16:creationId xmlns:a16="http://schemas.microsoft.com/office/drawing/2014/main" id="{A24531BC-7857-D259-A156-BEF89DC49339}"/>
                  </a:ext>
                </a:extLst>
              </p:cNvPr>
              <p:cNvCxnSpPr/>
              <p:nvPr/>
            </p:nvCxnSpPr>
            <p:spPr>
              <a:xfrm flipV="1">
                <a:off x="7999401" y="1024273"/>
                <a:ext cx="134283" cy="24498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5C6E5736-FEB1-0660-4F85-6AA816DB2AD6}"/>
                  </a:ext>
                </a:extLst>
              </p:cNvPr>
              <p:cNvCxnSpPr>
                <a:cxnSpLocks/>
                <a:stCxn id="11" idx="1"/>
              </p:cNvCxnSpPr>
              <p:nvPr/>
            </p:nvCxnSpPr>
            <p:spPr>
              <a:xfrm flipH="1" flipV="1">
                <a:off x="6898257" y="2095760"/>
                <a:ext cx="668948" cy="5421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E46AEB73-070B-EA02-9F84-2D47AA742820}"/>
                  </a:ext>
                </a:extLst>
              </p:cNvPr>
              <p:cNvSpPr txBox="1"/>
              <p:nvPr/>
            </p:nvSpPr>
            <p:spPr>
              <a:xfrm>
                <a:off x="7567205" y="1980693"/>
                <a:ext cx="646331" cy="338554"/>
              </a:xfrm>
              <a:prstGeom prst="rect">
                <a:avLst/>
              </a:prstGeom>
              <a:noFill/>
            </p:spPr>
            <p:txBody>
              <a:bodyPr wrap="none" rtlCol="0">
                <a:spAutoFit/>
              </a:bodyPr>
              <a:lstStyle/>
              <a:p>
                <a:r>
                  <a:rPr lang="en-US" sz="800" noProof="1">
                    <a:solidFill>
                      <a:schemeClr val="accent6"/>
                    </a:solidFill>
                  </a:rPr>
                  <a:t>Bragg peak</a:t>
                </a:r>
              </a:p>
              <a:p>
                <a:r>
                  <a:rPr lang="en-US" sz="800" noProof="1">
                    <a:solidFill>
                      <a:schemeClr val="accent6"/>
                    </a:solidFill>
                  </a:rPr>
                  <a:t>electron 2</a:t>
                </a:r>
              </a:p>
            </p:txBody>
          </p:sp>
        </p:grpSp>
        <p:sp>
          <p:nvSpPr>
            <p:cNvPr id="6" name="ZoneTexte 5">
              <a:extLst>
                <a:ext uri="{FF2B5EF4-FFF2-40B4-BE49-F238E27FC236}">
                  <a16:creationId xmlns:a16="http://schemas.microsoft.com/office/drawing/2014/main" id="{5DD15E6F-625C-2393-5C7C-61729DB8C440}"/>
                </a:ext>
              </a:extLst>
            </p:cNvPr>
            <p:cNvSpPr txBox="1"/>
            <p:nvPr/>
          </p:nvSpPr>
          <p:spPr>
            <a:xfrm>
              <a:off x="6808418" y="342454"/>
              <a:ext cx="1900422" cy="174134"/>
            </a:xfrm>
            <a:prstGeom prst="rect">
              <a:avLst/>
            </a:prstGeom>
            <a:solidFill>
              <a:schemeClr val="tx1"/>
            </a:solidFill>
          </p:spPr>
          <p:txBody>
            <a:bodyPr wrap="none" rtlCol="0">
              <a:spAutoFit/>
            </a:bodyPr>
            <a:lstStyle/>
            <a:p>
              <a:r>
                <a:rPr lang="en-US" sz="1000" b="1" noProof="1">
                  <a:solidFill>
                    <a:srgbClr val="24B2F0"/>
                  </a:solidFill>
                  <a:latin typeface="Symbol" pitchFamily="2" charset="2"/>
                </a:rPr>
                <a:t>bb</a:t>
              </a:r>
              <a:r>
                <a:rPr lang="en-US" sz="1000" b="1" noProof="1">
                  <a:solidFill>
                    <a:srgbClr val="24B2F0"/>
                  </a:solidFill>
                </a:rPr>
                <a:t> Simulated event (Xenon, 40 bars)             </a:t>
              </a:r>
            </a:p>
          </p:txBody>
        </p:sp>
      </p:grpSp>
      <p:pic>
        <p:nvPicPr>
          <p:cNvPr id="12" name="Image 11">
            <a:extLst>
              <a:ext uri="{FF2B5EF4-FFF2-40B4-BE49-F238E27FC236}">
                <a16:creationId xmlns:a16="http://schemas.microsoft.com/office/drawing/2014/main" id="{DC9F76FE-44A8-15E5-FF94-983767801E73}"/>
              </a:ext>
            </a:extLst>
          </p:cNvPr>
          <p:cNvPicPr>
            <a:picLocks noChangeAspect="1"/>
          </p:cNvPicPr>
          <p:nvPr/>
        </p:nvPicPr>
        <p:blipFill>
          <a:blip r:embed="rId4" cstate="screen">
            <a:extLst>
              <a:ext uri="{28A0092B-C50C-407E-A947-70E740481C1C}">
                <a14:useLocalDpi xmlns:a14="http://schemas.microsoft.com/office/drawing/2010/main"/>
              </a:ext>
            </a:extLst>
          </a:blip>
          <a:srcRect t="-1" b="1176"/>
          <a:stretch>
            <a:fillRect/>
          </a:stretch>
        </p:blipFill>
        <p:spPr>
          <a:xfrm>
            <a:off x="7738729" y="6253375"/>
            <a:ext cx="3441699" cy="2592068"/>
          </a:xfrm>
          <a:prstGeom prst="rect">
            <a:avLst/>
          </a:prstGeom>
        </p:spPr>
      </p:pic>
      <p:pic>
        <p:nvPicPr>
          <p:cNvPr id="14" name="Image 13">
            <a:extLst>
              <a:ext uri="{FF2B5EF4-FFF2-40B4-BE49-F238E27FC236}">
                <a16:creationId xmlns:a16="http://schemas.microsoft.com/office/drawing/2014/main" id="{534A6232-1828-D110-3A37-30670AB88552}"/>
              </a:ext>
            </a:extLst>
          </p:cNvPr>
          <p:cNvPicPr>
            <a:picLocks noChangeAspect="1"/>
          </p:cNvPicPr>
          <p:nvPr/>
        </p:nvPicPr>
        <p:blipFill>
          <a:blip r:embed="rId5"/>
          <a:stretch>
            <a:fillRect/>
          </a:stretch>
        </p:blipFill>
        <p:spPr>
          <a:xfrm>
            <a:off x="694592" y="2908259"/>
            <a:ext cx="4971690" cy="3114419"/>
          </a:xfrm>
          <a:prstGeom prst="rect">
            <a:avLst/>
          </a:prstGeom>
        </p:spPr>
      </p:pic>
      <p:pic>
        <p:nvPicPr>
          <p:cNvPr id="15" name="Image 14">
            <a:extLst>
              <a:ext uri="{FF2B5EF4-FFF2-40B4-BE49-F238E27FC236}">
                <a16:creationId xmlns:a16="http://schemas.microsoft.com/office/drawing/2014/main" id="{EC173799-E88E-4A69-2CB5-4D2AA10F3AD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192339" y="6488812"/>
            <a:ext cx="4125955" cy="2121194"/>
          </a:xfrm>
          <a:prstGeom prst="rect">
            <a:avLst/>
          </a:prstGeom>
        </p:spPr>
      </p:pic>
      <p:sp>
        <p:nvSpPr>
          <p:cNvPr id="16" name="Flèche vers le bas 15">
            <a:extLst>
              <a:ext uri="{FF2B5EF4-FFF2-40B4-BE49-F238E27FC236}">
                <a16:creationId xmlns:a16="http://schemas.microsoft.com/office/drawing/2014/main" id="{31BD4368-A86F-EDDC-A4EE-497785E67633}"/>
              </a:ext>
            </a:extLst>
          </p:cNvPr>
          <p:cNvSpPr/>
          <p:nvPr/>
        </p:nvSpPr>
        <p:spPr>
          <a:xfrm>
            <a:off x="9340534" y="5737980"/>
            <a:ext cx="272264" cy="457293"/>
          </a:xfrm>
          <a:prstGeom prst="downArrow">
            <a:avLst/>
          </a:prstGeom>
          <a:solidFill>
            <a:schemeClr val="tx1"/>
          </a:solidFill>
          <a:ln w="12700" cap="flat">
            <a:noFill/>
            <a:miter lim="400000"/>
          </a:ln>
          <a:effectLst>
            <a:outerShdw blurRad="76200" dir="18900000" rotWithShape="0">
              <a:srgbClr val="000000">
                <a:alpha val="8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endParaRPr>
          </a:p>
        </p:txBody>
      </p:sp>
      <p:sp>
        <p:nvSpPr>
          <p:cNvPr id="17" name="ZoneTexte 16">
            <a:extLst>
              <a:ext uri="{FF2B5EF4-FFF2-40B4-BE49-F238E27FC236}">
                <a16:creationId xmlns:a16="http://schemas.microsoft.com/office/drawing/2014/main" id="{E8ED2A46-DDDD-064A-9EB6-24D0B9509A12}"/>
              </a:ext>
            </a:extLst>
          </p:cNvPr>
          <p:cNvSpPr txBox="1"/>
          <p:nvPr/>
        </p:nvSpPr>
        <p:spPr>
          <a:xfrm>
            <a:off x="877232" y="1124926"/>
            <a:ext cx="10281661" cy="1579920"/>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400" b="0" i="0" u="none" strike="noStrike" cap="none" spc="0" normalizeH="0" baseline="0" dirty="0">
                <a:ln>
                  <a:noFill/>
                </a:ln>
                <a:solidFill>
                  <a:srgbClr val="FFFF00"/>
                </a:solidFill>
                <a:effectLst/>
                <a:uFillTx/>
                <a:latin typeface="+mn-lt"/>
                <a:ea typeface="+mn-ea"/>
                <a:cs typeface="+mn-cs"/>
                <a:sym typeface="Helvetica Light"/>
              </a:rPr>
              <a:t>Objectives : </a:t>
            </a:r>
            <a:r>
              <a:rPr kumimoji="0" lang="fr-FR" sz="2400" b="0" i="0" u="none" strike="noStrike" cap="none" spc="0" normalizeH="0" baseline="0" dirty="0">
                <a:ln>
                  <a:noFill/>
                </a:ln>
                <a:solidFill>
                  <a:srgbClr val="FFFFFF"/>
                </a:solidFill>
                <a:effectLst/>
                <a:uFillTx/>
                <a:latin typeface="+mn-lt"/>
                <a:ea typeface="+mn-ea"/>
                <a:cs typeface="+mn-cs"/>
                <a:sym typeface="Helvetica Light"/>
              </a:rPr>
              <a:t>to </a:t>
            </a:r>
            <a:r>
              <a:rPr kumimoji="0" lang="fr-FR" sz="2400" b="0" i="0" u="none" strike="noStrike" cap="none" spc="0" normalizeH="0" baseline="0" dirty="0" err="1">
                <a:ln>
                  <a:noFill/>
                </a:ln>
                <a:solidFill>
                  <a:srgbClr val="FFFFFF"/>
                </a:solidFill>
                <a:effectLst/>
                <a:uFillTx/>
                <a:latin typeface="+mn-lt"/>
                <a:ea typeface="+mn-ea"/>
                <a:cs typeface="+mn-cs"/>
                <a:sym typeface="Helvetica Light"/>
              </a:rPr>
              <a:t>demonstrate</a:t>
            </a:r>
            <a:r>
              <a:rPr kumimoji="0" lang="fr-FR" sz="2400" b="0" i="0" u="none" strike="noStrike" cap="none" spc="0" normalizeH="0" baseline="0" dirty="0">
                <a:ln>
                  <a:noFill/>
                </a:ln>
                <a:solidFill>
                  <a:srgbClr val="FFFFFF"/>
                </a:solidFill>
                <a:effectLst/>
                <a:uFillTx/>
                <a:latin typeface="+mn-lt"/>
                <a:ea typeface="+mn-ea"/>
                <a:cs typeface="+mn-cs"/>
                <a:sym typeface="Helvetica Light"/>
              </a:rPr>
              <a:t> 2 e</a:t>
            </a:r>
            <a:r>
              <a:rPr kumimoji="0" lang="fr-FR" sz="2400" b="0" i="0" u="none" strike="noStrike" cap="none" spc="0" normalizeH="0" baseline="30000" dirty="0">
                <a:ln>
                  <a:noFill/>
                </a:ln>
                <a:solidFill>
                  <a:srgbClr val="FFFFFF"/>
                </a:solidFill>
                <a:effectLst/>
                <a:uFillTx/>
                <a:latin typeface="+mn-lt"/>
                <a:ea typeface="+mn-ea"/>
                <a:cs typeface="+mn-cs"/>
                <a:sym typeface="Helvetica Light"/>
              </a:rPr>
              <a:t>-</a:t>
            </a:r>
            <a:r>
              <a:rPr kumimoji="0" lang="fr-FR" sz="2400" b="0" i="0" u="none" strike="noStrike" cap="none" spc="0" normalizeH="0" baseline="0" dirty="0">
                <a:ln>
                  <a:noFill/>
                </a:ln>
                <a:solidFill>
                  <a:srgbClr val="FFFFFF"/>
                </a:solidFill>
                <a:effectLst/>
                <a:uFillTx/>
                <a:latin typeface="+mn-lt"/>
                <a:ea typeface="+mn-ea"/>
                <a:cs typeface="+mn-cs"/>
                <a:sym typeface="Helvetica Light"/>
              </a:rPr>
              <a:t> identification by </a:t>
            </a:r>
            <a:r>
              <a:rPr kumimoji="0" lang="fr-FR" sz="2400" b="0" i="0" u="none" strike="noStrike" cap="none" spc="0" normalizeH="0" baseline="0" dirty="0" err="1">
                <a:ln>
                  <a:noFill/>
                </a:ln>
                <a:solidFill>
                  <a:srgbClr val="FFFFFF"/>
                </a:solidFill>
                <a:effectLst/>
                <a:uFillTx/>
                <a:latin typeface="+mn-lt"/>
                <a:ea typeface="+mn-ea"/>
                <a:cs typeface="+mn-cs"/>
                <a:sym typeface="Helvetica Light"/>
              </a:rPr>
              <a:t>measuring</a:t>
            </a:r>
            <a:r>
              <a:rPr kumimoji="0" lang="fr-FR" sz="2400" b="0" i="0" u="none" strike="noStrike" cap="none" spc="0" normalizeH="0" baseline="0" dirty="0">
                <a:ln>
                  <a:noFill/>
                </a:ln>
                <a:solidFill>
                  <a:srgbClr val="FFFFFF"/>
                </a:solidFill>
                <a:effectLst/>
                <a:uFillTx/>
                <a:latin typeface="+mn-lt"/>
                <a:ea typeface="+mn-ea"/>
                <a:cs typeface="+mn-cs"/>
                <a:sym typeface="Helvetica Light"/>
              </a:rPr>
              <a:t> </a:t>
            </a:r>
            <a:r>
              <a:rPr kumimoji="0" lang="fr-FR" sz="2400" b="0" i="0" u="none" strike="noStrike" cap="none" spc="0" normalizeH="0" baseline="0" dirty="0" err="1">
                <a:ln>
                  <a:noFill/>
                </a:ln>
                <a:solidFill>
                  <a:srgbClr val="FFFFFF"/>
                </a:solidFill>
                <a:effectLst/>
                <a:uFillTx/>
                <a:latin typeface="Symbol" pitchFamily="2" charset="2"/>
                <a:sym typeface="Helvetica Light"/>
              </a:rPr>
              <a:t>bb</a:t>
            </a:r>
            <a:r>
              <a:rPr kumimoji="0" lang="fr-FR" sz="2400" b="0" i="0" u="none" strike="noStrike" cap="none" spc="0" normalizeH="0" baseline="0" dirty="0">
                <a:ln>
                  <a:noFill/>
                </a:ln>
                <a:solidFill>
                  <a:srgbClr val="FFFFFF"/>
                </a:solidFill>
                <a:effectLst/>
                <a:uFillTx/>
                <a:latin typeface="Symbol" pitchFamily="2" charset="2"/>
                <a:sym typeface="Helvetica Light"/>
              </a:rPr>
              <a:t>(2n) </a:t>
            </a:r>
            <a:r>
              <a:rPr kumimoji="0" lang="fr-FR" sz="2400" b="0" i="0" u="none" strike="noStrike" cap="none" spc="0" normalizeH="0" baseline="0" dirty="0">
                <a:ln>
                  <a:noFill/>
                </a:ln>
                <a:solidFill>
                  <a:srgbClr val="FFFFFF"/>
                </a:solidFill>
                <a:effectLst/>
                <a:uFillTx/>
                <a:latin typeface="+mn-lt"/>
                <a:ea typeface="+mn-ea"/>
                <a:cs typeface="+mn-cs"/>
                <a:sym typeface="Helvetica Light"/>
              </a:rPr>
              <a:t>of </a:t>
            </a:r>
            <a:r>
              <a:rPr kumimoji="0" lang="fr-FR" sz="2000" b="0" i="0" u="none" strike="noStrike" cap="none" spc="0" normalizeH="0" baseline="30000" dirty="0">
                <a:ln>
                  <a:noFill/>
                </a:ln>
                <a:solidFill>
                  <a:srgbClr val="FFFFFF"/>
                </a:solidFill>
                <a:effectLst/>
                <a:uFillTx/>
                <a:latin typeface="+mn-lt"/>
                <a:ea typeface="+mn-ea"/>
                <a:cs typeface="+mn-cs"/>
                <a:sym typeface="Helvetica Light"/>
              </a:rPr>
              <a:t>136</a:t>
            </a:r>
            <a:r>
              <a:rPr kumimoji="0" lang="fr-FR" sz="2400" b="0" i="0" u="none" strike="noStrike" cap="none" spc="0" normalizeH="0" baseline="0" dirty="0">
                <a:ln>
                  <a:noFill/>
                </a:ln>
                <a:solidFill>
                  <a:srgbClr val="FFFFFF"/>
                </a:solidFill>
                <a:effectLst/>
                <a:uFillTx/>
                <a:latin typeface="+mn-lt"/>
                <a:ea typeface="+mn-ea"/>
                <a:cs typeface="+mn-cs"/>
                <a:sym typeface="Helvetica Light"/>
              </a:rPr>
              <a:t>Xe</a:t>
            </a:r>
          </a:p>
          <a:p>
            <a:pPr marL="0" marR="0" indent="0" algn="ctr" defTabSz="584200" rtl="0" fontAlgn="auto" latinLnBrk="0" hangingPunct="0">
              <a:lnSpc>
                <a:spcPct val="100000"/>
              </a:lnSpc>
              <a:spcBef>
                <a:spcPts val="0"/>
              </a:spcBef>
              <a:spcAft>
                <a:spcPts val="0"/>
              </a:spcAft>
              <a:buClrTx/>
              <a:buSzTx/>
              <a:buFontTx/>
              <a:buNone/>
              <a:tabLst/>
            </a:pPr>
            <a:r>
              <a:rPr lang="fr-FR" sz="2400" dirty="0"/>
              <a:t>             to </a:t>
            </a:r>
            <a:r>
              <a:rPr lang="fr-FR" sz="2400" dirty="0" err="1"/>
              <a:t>demonstrate</a:t>
            </a:r>
            <a:r>
              <a:rPr lang="fr-FR" sz="2400" dirty="0"/>
              <a:t> </a:t>
            </a:r>
            <a:r>
              <a:rPr lang="fr-FR" sz="2400" dirty="0" err="1"/>
              <a:t>zero</a:t>
            </a:r>
            <a:r>
              <a:rPr lang="fr-FR" sz="2400" dirty="0"/>
              <a:t> </a:t>
            </a:r>
            <a:r>
              <a:rPr lang="fr-FR" sz="2400" dirty="0" err="1"/>
              <a:t>backgound</a:t>
            </a:r>
            <a:r>
              <a:rPr lang="fr-FR" sz="2400" dirty="0"/>
              <a:t> in </a:t>
            </a:r>
            <a:r>
              <a:rPr lang="fr-FR" sz="2400" dirty="0" err="1">
                <a:latin typeface="Symbol" pitchFamily="2" charset="2"/>
              </a:rPr>
              <a:t>bb</a:t>
            </a:r>
            <a:r>
              <a:rPr lang="fr-FR" sz="2400" dirty="0">
                <a:latin typeface="Symbol" pitchFamily="2" charset="2"/>
              </a:rPr>
              <a:t>(0n) </a:t>
            </a:r>
            <a:r>
              <a:rPr lang="fr-FR" sz="2400" dirty="0" err="1"/>
              <a:t>energy</a:t>
            </a:r>
            <a:r>
              <a:rPr lang="fr-FR" sz="2400" dirty="0"/>
              <a:t> </a:t>
            </a:r>
            <a:r>
              <a:rPr lang="fr-FR" sz="2400" dirty="0" err="1"/>
              <a:t>region</a:t>
            </a:r>
            <a:r>
              <a:rPr lang="fr-FR" sz="2400" dirty="0"/>
              <a:t>  </a:t>
            </a:r>
          </a:p>
          <a:p>
            <a:pPr marL="0" marR="0" indent="0" algn="ctr" defTabSz="584200" rtl="0" fontAlgn="auto" latinLnBrk="0" hangingPunct="0">
              <a:lnSpc>
                <a:spcPct val="100000"/>
              </a:lnSpc>
              <a:spcBef>
                <a:spcPts val="0"/>
              </a:spcBef>
              <a:spcAft>
                <a:spcPts val="0"/>
              </a:spcAft>
              <a:buClrTx/>
              <a:buSzTx/>
              <a:buFontTx/>
              <a:buNone/>
              <a:tabLst/>
            </a:pPr>
            <a:endParaRPr lang="fr-FR" sz="2400" dirty="0"/>
          </a:p>
          <a:p>
            <a:pPr marL="0" marR="0" indent="0" algn="ctr" defTabSz="584200" rtl="0" fontAlgn="auto" latinLnBrk="0" hangingPunct="0">
              <a:lnSpc>
                <a:spcPct val="100000"/>
              </a:lnSpc>
              <a:spcBef>
                <a:spcPts val="0"/>
              </a:spcBef>
              <a:spcAft>
                <a:spcPts val="0"/>
              </a:spcAft>
              <a:buClrTx/>
              <a:buSzTx/>
              <a:buFontTx/>
              <a:buNone/>
              <a:tabLst/>
            </a:pPr>
            <a:r>
              <a:rPr lang="fr-FR" sz="2400" dirty="0"/>
              <a:t>Use of 500 kg of </a:t>
            </a:r>
            <a:r>
              <a:rPr lang="fr-FR" sz="2400" baseline="30000" dirty="0" err="1"/>
              <a:t>nat</a:t>
            </a:r>
            <a:r>
              <a:rPr lang="fr-FR" sz="2400" dirty="0" err="1"/>
              <a:t>Xe</a:t>
            </a:r>
            <a:r>
              <a:rPr lang="fr-FR" sz="2400" dirty="0"/>
              <a:t> (44 kg of </a:t>
            </a:r>
            <a:r>
              <a:rPr lang="fr-FR" sz="2400" baseline="30000" dirty="0"/>
              <a:t>136</a:t>
            </a:r>
            <a:r>
              <a:rPr lang="fr-FR" sz="2400" dirty="0"/>
              <a:t>Xe)      </a:t>
            </a:r>
            <a:r>
              <a:rPr kumimoji="0" lang="fr-FR" sz="2400" b="0" i="0" u="none" strike="noStrike" cap="none" spc="0" normalizeH="0" baseline="0" dirty="0">
                <a:ln>
                  <a:noFill/>
                </a:ln>
                <a:solidFill>
                  <a:srgbClr val="FFFFFF"/>
                </a:solidFill>
                <a:effectLst/>
                <a:uFillTx/>
                <a:latin typeface="+mn-lt"/>
                <a:ea typeface="+mn-ea"/>
                <a:cs typeface="+mn-cs"/>
                <a:sym typeface="Helvetica Light"/>
              </a:rPr>
              <a:t> </a:t>
            </a:r>
          </a:p>
        </p:txBody>
      </p:sp>
      <p:sp>
        <p:nvSpPr>
          <p:cNvPr id="18" name="ZoneTexte 17">
            <a:extLst>
              <a:ext uri="{FF2B5EF4-FFF2-40B4-BE49-F238E27FC236}">
                <a16:creationId xmlns:a16="http://schemas.microsoft.com/office/drawing/2014/main" id="{0E06B706-88DE-11D5-946D-906C5AB37227}"/>
              </a:ext>
            </a:extLst>
          </p:cNvPr>
          <p:cNvSpPr txBox="1"/>
          <p:nvPr/>
        </p:nvSpPr>
        <p:spPr>
          <a:xfrm>
            <a:off x="1976157" y="8795335"/>
            <a:ext cx="2114681" cy="307777"/>
          </a:xfrm>
          <a:prstGeom prst="rect">
            <a:avLst/>
          </a:prstGeom>
          <a:noFill/>
        </p:spPr>
        <p:txBody>
          <a:bodyPr wrap="none" rtlCol="0">
            <a:spAutoFit/>
          </a:bodyPr>
          <a:lstStyle/>
          <a:p>
            <a:r>
              <a:rPr lang="en-US" sz="1400" noProof="1"/>
              <a:t>Background simulations</a:t>
            </a:r>
          </a:p>
        </p:txBody>
      </p:sp>
      <p:sp>
        <p:nvSpPr>
          <p:cNvPr id="20" name="ZoneTexte 19">
            <a:extLst>
              <a:ext uri="{FF2B5EF4-FFF2-40B4-BE49-F238E27FC236}">
                <a16:creationId xmlns:a16="http://schemas.microsoft.com/office/drawing/2014/main" id="{CA1C6AF9-647A-70C5-33A8-B89C2126CFC5}"/>
              </a:ext>
            </a:extLst>
          </p:cNvPr>
          <p:cNvSpPr txBox="1"/>
          <p:nvPr/>
        </p:nvSpPr>
        <p:spPr>
          <a:xfrm>
            <a:off x="4332158" y="9016478"/>
            <a:ext cx="489579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1800" i="1" dirty="0" err="1"/>
              <a:t>Eur.Phys.J.C</a:t>
            </a:r>
            <a:r>
              <a:rPr lang="fr-FR" sz="1800" dirty="0"/>
              <a:t> 85 (2025) 7, 732</a:t>
            </a:r>
          </a:p>
        </p:txBody>
      </p:sp>
    </p:spTree>
    <p:extLst>
      <p:ext uri="{BB962C8B-B14F-4D97-AF65-F5344CB8AC3E}">
        <p14:creationId xmlns:p14="http://schemas.microsoft.com/office/powerpoint/2010/main" val="255187247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2B51-3800-4293-98B4-6684861DADC4}"/>
            </a:ext>
          </a:extLst>
        </p:cNvPr>
        <p:cNvGrpSpPr/>
        <p:nvPr/>
      </p:nvGrpSpPr>
      <p:grpSpPr>
        <a:xfrm>
          <a:off x="0" y="0"/>
          <a:ext cx="0" cy="0"/>
          <a:chOff x="0" y="0"/>
          <a:chExt cx="0" cy="0"/>
        </a:xfrm>
      </p:grpSpPr>
      <p:sp>
        <p:nvSpPr>
          <p:cNvPr id="601" name="Data analysis">
            <a:extLst>
              <a:ext uri="{FF2B5EF4-FFF2-40B4-BE49-F238E27FC236}">
                <a16:creationId xmlns:a16="http://schemas.microsoft.com/office/drawing/2014/main" id="{D14C2961-470A-C47D-A087-D53540C8121E}"/>
              </a:ext>
            </a:extLst>
          </p:cNvPr>
          <p:cNvSpPr txBox="1">
            <a:spLocks noGrp="1"/>
          </p:cNvSpPr>
          <p:nvPr>
            <p:ph type="title"/>
          </p:nvPr>
        </p:nvSpPr>
        <p:spPr>
          <a:xfrm>
            <a:off x="466152" y="-88989"/>
            <a:ext cx="12538648" cy="1128316"/>
          </a:xfrm>
          <a:prstGeom prst="rect">
            <a:avLst/>
          </a:prstGeom>
        </p:spPr>
        <p:txBody>
          <a:bodyPr/>
          <a:lstStyle/>
          <a:p>
            <a:r>
              <a:rPr lang="fr-FR" sz="4800" dirty="0"/>
              <a:t>Simulation of 500 kg prototype</a:t>
            </a:r>
            <a:endParaRPr sz="4800" dirty="0"/>
          </a:p>
        </p:txBody>
      </p:sp>
      <p:sp>
        <p:nvSpPr>
          <p:cNvPr id="602" name="Numéro de diapositive">
            <a:extLst>
              <a:ext uri="{FF2B5EF4-FFF2-40B4-BE49-F238E27FC236}">
                <a16:creationId xmlns:a16="http://schemas.microsoft.com/office/drawing/2014/main" id="{E84BC4A9-9B3C-0269-E254-F31BBF164785}"/>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pic>
        <p:nvPicPr>
          <p:cNvPr id="2" name="Image 1">
            <a:extLst>
              <a:ext uri="{FF2B5EF4-FFF2-40B4-BE49-F238E27FC236}">
                <a16:creationId xmlns:a16="http://schemas.microsoft.com/office/drawing/2014/main" id="{44602361-896A-AB2E-97D0-C75A2B35C05F}"/>
              </a:ext>
            </a:extLst>
          </p:cNvPr>
          <p:cNvPicPr>
            <a:picLocks noChangeAspect="1"/>
          </p:cNvPicPr>
          <p:nvPr/>
        </p:nvPicPr>
        <p:blipFill>
          <a:blip r:embed="rId3"/>
          <a:stretch>
            <a:fillRect/>
          </a:stretch>
        </p:blipFill>
        <p:spPr>
          <a:xfrm>
            <a:off x="1729255" y="1920093"/>
            <a:ext cx="9546290" cy="6414437"/>
          </a:xfrm>
          <a:prstGeom prst="rect">
            <a:avLst/>
          </a:prstGeom>
        </p:spPr>
      </p:pic>
    </p:spTree>
    <p:extLst>
      <p:ext uri="{BB962C8B-B14F-4D97-AF65-F5344CB8AC3E}">
        <p14:creationId xmlns:p14="http://schemas.microsoft.com/office/powerpoint/2010/main" val="12965257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461BE-8338-486A-B1D0-0F3DC7849F4A}"/>
            </a:ext>
          </a:extLst>
        </p:cNvPr>
        <p:cNvGrpSpPr/>
        <p:nvPr/>
      </p:nvGrpSpPr>
      <p:grpSpPr>
        <a:xfrm>
          <a:off x="0" y="0"/>
          <a:ext cx="0" cy="0"/>
          <a:chOff x="0" y="0"/>
          <a:chExt cx="0" cy="0"/>
        </a:xfrm>
      </p:grpSpPr>
      <p:sp>
        <p:nvSpPr>
          <p:cNvPr id="601" name="Data analysis">
            <a:extLst>
              <a:ext uri="{FF2B5EF4-FFF2-40B4-BE49-F238E27FC236}">
                <a16:creationId xmlns:a16="http://schemas.microsoft.com/office/drawing/2014/main" id="{686B7D18-4245-FA64-A5D4-AD5C0A652400}"/>
              </a:ext>
            </a:extLst>
          </p:cNvPr>
          <p:cNvSpPr txBox="1">
            <a:spLocks noGrp="1"/>
          </p:cNvSpPr>
          <p:nvPr>
            <p:ph type="title"/>
          </p:nvPr>
        </p:nvSpPr>
        <p:spPr>
          <a:prstGeom prst="rect">
            <a:avLst/>
          </a:prstGeom>
        </p:spPr>
        <p:txBody>
          <a:bodyPr/>
          <a:lstStyle/>
          <a:p>
            <a:r>
              <a:rPr lang="fr-FR" dirty="0"/>
              <a:t>NEXT STEPS</a:t>
            </a:r>
            <a:endParaRPr dirty="0"/>
          </a:p>
        </p:txBody>
      </p:sp>
      <p:sp>
        <p:nvSpPr>
          <p:cNvPr id="602" name="Numéro de diapositive">
            <a:extLst>
              <a:ext uri="{FF2B5EF4-FFF2-40B4-BE49-F238E27FC236}">
                <a16:creationId xmlns:a16="http://schemas.microsoft.com/office/drawing/2014/main" id="{ED2EE516-DBAC-F87A-09D4-587E253166AD}"/>
              </a:ext>
            </a:extLst>
          </p:cNvP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sp>
        <p:nvSpPr>
          <p:cNvPr id="2" name="ZoneTexte 1">
            <a:extLst>
              <a:ext uri="{FF2B5EF4-FFF2-40B4-BE49-F238E27FC236}">
                <a16:creationId xmlns:a16="http://schemas.microsoft.com/office/drawing/2014/main" id="{D1AE88BE-9F1C-EA1B-929F-10092CC6FE69}"/>
              </a:ext>
            </a:extLst>
          </p:cNvPr>
          <p:cNvSpPr txBox="1"/>
          <p:nvPr/>
        </p:nvSpPr>
        <p:spPr>
          <a:xfrm>
            <a:off x="832124" y="1501517"/>
            <a:ext cx="10879581" cy="67505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342900" marR="0" indent="-342900" algn="l" defTabSz="584200" rtl="0" fontAlgn="auto" latinLnBrk="0" hangingPunct="0">
              <a:lnSpc>
                <a:spcPct val="100000"/>
              </a:lnSpc>
              <a:spcBef>
                <a:spcPts val="0"/>
              </a:spcBef>
              <a:spcAft>
                <a:spcPts val="0"/>
              </a:spcAft>
              <a:buClrTx/>
              <a:buSzTx/>
              <a:buFont typeface="Wingdings" pitchFamily="2" charset="2"/>
              <a:buChar char="q"/>
              <a:tabLst/>
            </a:pPr>
            <a:r>
              <a:rPr lang="fr-FR" sz="2400" b="1" dirty="0" err="1">
                <a:solidFill>
                  <a:srgbClr val="F4E04A"/>
                </a:solidFill>
                <a:latin typeface="Helvetica"/>
              </a:rPr>
              <a:t>Readout</a:t>
            </a:r>
            <a:r>
              <a:rPr lang="fr-FR" sz="2400" b="1" dirty="0">
                <a:solidFill>
                  <a:srgbClr val="F4E04A"/>
                </a:solidFill>
                <a:latin typeface="Helvetica"/>
              </a:rPr>
              <a:t> of the longitudinal position </a:t>
            </a:r>
            <a:r>
              <a:rPr lang="fr-FR" sz="2400" b="1" dirty="0" err="1">
                <a:solidFill>
                  <a:srgbClr val="F4E04A"/>
                </a:solidFill>
                <a:latin typeface="Helvetica"/>
              </a:rPr>
              <a:t>along</a:t>
            </a:r>
            <a:r>
              <a:rPr lang="fr-FR" sz="2400" b="1" dirty="0">
                <a:solidFill>
                  <a:srgbClr val="F4E04A"/>
                </a:solidFill>
                <a:latin typeface="Helvetica"/>
              </a:rPr>
              <a:t> the anode :</a:t>
            </a:r>
          </a:p>
          <a:p>
            <a:pPr marR="0" algn="l" defTabSz="584200" rtl="0" fontAlgn="auto" latinLnBrk="0" hangingPunct="0">
              <a:lnSpc>
                <a:spcPct val="100000"/>
              </a:lnSpc>
              <a:spcBef>
                <a:spcPts val="0"/>
              </a:spcBef>
              <a:spcAft>
                <a:spcPts val="0"/>
              </a:spcAft>
              <a:buClrTx/>
              <a:buSzTx/>
              <a:tabLst/>
            </a:pPr>
            <a:r>
              <a:rPr lang="fr-FR" sz="2400" dirty="0"/>
              <a:t>              </a:t>
            </a:r>
            <a:r>
              <a:rPr kumimoji="0" lang="fr-FR" sz="2400" b="0" i="0" u="none" strike="noStrike" cap="none" spc="0" normalizeH="0" baseline="0" dirty="0">
                <a:ln>
                  <a:noFill/>
                </a:ln>
                <a:solidFill>
                  <a:srgbClr val="FFFFFF"/>
                </a:solidFill>
                <a:effectLst/>
                <a:uFillTx/>
                <a:latin typeface="+mn-lt"/>
                <a:ea typeface="+mn-ea"/>
                <a:cs typeface="+mn-cs"/>
                <a:sym typeface="Helvetica Light"/>
              </a:rPr>
              <a:t>Current </a:t>
            </a:r>
            <a:r>
              <a:rPr lang="fr-FR" sz="2400" dirty="0" err="1"/>
              <a:t>p</a:t>
            </a:r>
            <a:r>
              <a:rPr kumimoji="0" lang="fr-FR" sz="2400" b="0" i="0" u="none" strike="noStrike" cap="none" spc="0" normalizeH="0" baseline="0" dirty="0" err="1">
                <a:ln>
                  <a:noFill/>
                </a:ln>
                <a:solidFill>
                  <a:srgbClr val="FFFFFF"/>
                </a:solidFill>
                <a:effectLst/>
                <a:uFillTx/>
                <a:latin typeface="+mn-lt"/>
                <a:ea typeface="+mn-ea"/>
                <a:cs typeface="+mn-cs"/>
                <a:sym typeface="Helvetica Light"/>
              </a:rPr>
              <a:t>re</a:t>
            </a:r>
            <a:r>
              <a:rPr kumimoji="0" lang="fr-FR" sz="2400" b="0" i="0" u="none" strike="noStrike" cap="none" spc="0" normalizeH="0" baseline="0" dirty="0">
                <a:ln>
                  <a:noFill/>
                </a:ln>
                <a:solidFill>
                  <a:srgbClr val="FFFFFF"/>
                </a:solidFill>
                <a:effectLst/>
                <a:uFillTx/>
                <a:latin typeface="+mn-lt"/>
                <a:ea typeface="+mn-ea"/>
                <a:cs typeface="+mn-cs"/>
                <a:sym typeface="Helvetica Light"/>
              </a:rPr>
              <a:t>-amplifier ASIC (</a:t>
            </a:r>
            <a:r>
              <a:rPr kumimoji="0" lang="fr-FR" sz="2400" b="0" i="0" u="none" strike="noStrike" cap="none" spc="0" normalizeH="0" baseline="0" dirty="0" err="1">
                <a:ln>
                  <a:noFill/>
                </a:ln>
                <a:solidFill>
                  <a:srgbClr val="FFFFFF"/>
                </a:solidFill>
                <a:effectLst/>
                <a:uFillTx/>
                <a:latin typeface="+mn-lt"/>
                <a:ea typeface="+mn-ea"/>
                <a:cs typeface="+mn-cs"/>
                <a:sym typeface="Helvetica Light"/>
              </a:rPr>
              <a:t>Subatech</a:t>
            </a:r>
            <a:r>
              <a:rPr lang="fr-FR" sz="2400" dirty="0"/>
              <a:t>) </a:t>
            </a:r>
            <a:r>
              <a:rPr lang="fr-FR" sz="2400" dirty="0" err="1"/>
              <a:t>produced</a:t>
            </a:r>
            <a:endParaRPr lang="fr-FR" sz="2400" dirty="0"/>
          </a:p>
          <a:p>
            <a:pPr marR="0" algn="l" defTabSz="584200" rtl="0" fontAlgn="auto" latinLnBrk="0" hangingPunct="0">
              <a:lnSpc>
                <a:spcPct val="100000"/>
              </a:lnSpc>
              <a:spcBef>
                <a:spcPts val="0"/>
              </a:spcBef>
              <a:spcAft>
                <a:spcPts val="0"/>
              </a:spcAft>
              <a:buClrTx/>
              <a:buSzTx/>
              <a:tabLst/>
            </a:pPr>
            <a:r>
              <a:rPr lang="fr-FR" sz="2400" dirty="0"/>
              <a:t>		</a:t>
            </a:r>
            <a:r>
              <a:rPr lang="fr-FR" sz="2400" dirty="0" err="1"/>
              <a:t>Electronic</a:t>
            </a:r>
            <a:r>
              <a:rPr lang="fr-FR" sz="2400" dirty="0"/>
              <a:t> </a:t>
            </a:r>
            <a:r>
              <a:rPr lang="fr-FR" sz="2400" dirty="0" err="1"/>
              <a:t>card</a:t>
            </a:r>
            <a:r>
              <a:rPr lang="fr-FR" sz="2400" dirty="0"/>
              <a:t> (LP2i Bordeaux) in production</a:t>
            </a:r>
          </a:p>
          <a:p>
            <a:pPr marR="0" algn="l" defTabSz="584200" rtl="0" fontAlgn="auto" latinLnBrk="0" hangingPunct="0">
              <a:lnSpc>
                <a:spcPct val="100000"/>
              </a:lnSpc>
              <a:spcBef>
                <a:spcPts val="0"/>
              </a:spcBef>
              <a:spcAft>
                <a:spcPts val="0"/>
              </a:spcAft>
              <a:buClrTx/>
              <a:buSzTx/>
              <a:tabLst/>
            </a:pPr>
            <a:r>
              <a:rPr lang="fr-FR" sz="2400" dirty="0"/>
              <a:t>		</a:t>
            </a:r>
            <a:r>
              <a:rPr lang="fr-FR" sz="2400" dirty="0" err="1"/>
              <a:t>Resistive</a:t>
            </a:r>
            <a:r>
              <a:rPr lang="fr-FR" sz="2400" dirty="0"/>
              <a:t> anode design in </a:t>
            </a:r>
            <a:r>
              <a:rPr lang="fr-FR" sz="2400" dirty="0" err="1"/>
              <a:t>progress</a:t>
            </a:r>
            <a:endParaRPr lang="fr-FR" sz="2400" dirty="0"/>
          </a:p>
          <a:p>
            <a:pPr marR="0" algn="l" defTabSz="584200" rtl="0" fontAlgn="auto" latinLnBrk="0" hangingPunct="0">
              <a:lnSpc>
                <a:spcPct val="100000"/>
              </a:lnSpc>
              <a:spcBef>
                <a:spcPts val="0"/>
              </a:spcBef>
              <a:spcAft>
                <a:spcPts val="0"/>
              </a:spcAft>
              <a:buClrTx/>
              <a:buSzTx/>
              <a:tabLst/>
            </a:pPr>
            <a:endParaRPr lang="fr-FR" sz="2400" dirty="0"/>
          </a:p>
          <a:p>
            <a:pPr marL="342900" marR="0" indent="-342900" algn="l" defTabSz="584200" rtl="0" fontAlgn="auto" latinLnBrk="0" hangingPunct="0">
              <a:lnSpc>
                <a:spcPct val="100000"/>
              </a:lnSpc>
              <a:spcBef>
                <a:spcPts val="0"/>
              </a:spcBef>
              <a:spcAft>
                <a:spcPts val="0"/>
              </a:spcAft>
              <a:buClrTx/>
              <a:buSzTx/>
              <a:buFont typeface="Wingdings" pitchFamily="2" charset="2"/>
              <a:buChar char="q"/>
              <a:tabLst/>
            </a:pPr>
            <a:r>
              <a:rPr lang="fr-FR" sz="2400" b="1" dirty="0" err="1">
                <a:solidFill>
                  <a:srgbClr val="F4E04A"/>
                </a:solidFill>
                <a:latin typeface="Helvetica"/>
              </a:rPr>
              <a:t>Experimental</a:t>
            </a:r>
            <a:r>
              <a:rPr lang="fr-FR" sz="2400" b="1" dirty="0">
                <a:solidFill>
                  <a:srgbClr val="F4E04A"/>
                </a:solidFill>
                <a:latin typeface="Helvetica"/>
              </a:rPr>
              <a:t> identification of the 2 </a:t>
            </a:r>
            <a:r>
              <a:rPr lang="fr-FR" sz="2400" b="1" dirty="0" err="1">
                <a:solidFill>
                  <a:srgbClr val="F4E04A"/>
                </a:solidFill>
                <a:latin typeface="Helvetica"/>
              </a:rPr>
              <a:t>electrons</a:t>
            </a:r>
            <a:r>
              <a:rPr lang="fr-FR" sz="2400" b="1" dirty="0">
                <a:solidFill>
                  <a:srgbClr val="F4E04A"/>
                </a:solidFill>
                <a:latin typeface="Helvetica"/>
              </a:rPr>
              <a:t> at high pressure :</a:t>
            </a:r>
          </a:p>
          <a:p>
            <a:pPr marR="0" algn="l" defTabSz="584200" rtl="0" fontAlgn="auto" latinLnBrk="0" hangingPunct="0">
              <a:lnSpc>
                <a:spcPct val="100000"/>
              </a:lnSpc>
              <a:spcBef>
                <a:spcPts val="0"/>
              </a:spcBef>
              <a:spcAft>
                <a:spcPts val="0"/>
              </a:spcAft>
              <a:buClrTx/>
              <a:buSzTx/>
              <a:tabLst/>
            </a:pPr>
            <a:r>
              <a:rPr lang="fr-FR" sz="2400" dirty="0"/>
              <a:t>             Use of </a:t>
            </a:r>
            <a:r>
              <a:rPr lang="fr-FR" sz="2400" dirty="0" err="1"/>
              <a:t>e</a:t>
            </a:r>
            <a:r>
              <a:rPr lang="fr-FR" sz="2400" baseline="30000" dirty="0" err="1"/>
              <a:t>+</a:t>
            </a:r>
            <a:r>
              <a:rPr lang="fr-FR" sz="2400" dirty="0" err="1"/>
              <a:t>e</a:t>
            </a:r>
            <a:r>
              <a:rPr lang="fr-FR" sz="2400" baseline="30000" dirty="0"/>
              <a:t>-</a:t>
            </a:r>
            <a:r>
              <a:rPr lang="fr-FR" sz="2400" dirty="0"/>
              <a:t> pair </a:t>
            </a:r>
            <a:r>
              <a:rPr lang="fr-FR" sz="2400" dirty="0" err="1"/>
              <a:t>creation</a:t>
            </a:r>
            <a:r>
              <a:rPr lang="fr-FR" sz="2400" dirty="0"/>
              <a:t> </a:t>
            </a:r>
            <a:r>
              <a:rPr lang="fr-FR" sz="2400" dirty="0" err="1"/>
              <a:t>from</a:t>
            </a:r>
            <a:r>
              <a:rPr lang="fr-FR" sz="2400" dirty="0"/>
              <a:t> 2.6 MeV gamma-rays </a:t>
            </a:r>
          </a:p>
          <a:p>
            <a:pPr marR="0" algn="l" defTabSz="584200" rtl="0" fontAlgn="auto" latinLnBrk="0" hangingPunct="0">
              <a:lnSpc>
                <a:spcPct val="100000"/>
              </a:lnSpc>
              <a:spcBef>
                <a:spcPts val="0"/>
              </a:spcBef>
              <a:spcAft>
                <a:spcPts val="0"/>
              </a:spcAft>
              <a:buClrTx/>
              <a:buSzTx/>
              <a:tabLst/>
            </a:pPr>
            <a:r>
              <a:rPr lang="fr-FR" sz="2400" dirty="0"/>
              <a:t>	      Coïncidence </a:t>
            </a:r>
            <a:r>
              <a:rPr lang="fr-FR" sz="2400" dirty="0" err="1"/>
              <a:t>with</a:t>
            </a:r>
            <a:r>
              <a:rPr lang="fr-FR" sz="2400" dirty="0"/>
              <a:t> 511 keV </a:t>
            </a:r>
            <a:r>
              <a:rPr lang="fr-FR" sz="2400" dirty="0" err="1"/>
              <a:t>anihilation</a:t>
            </a:r>
            <a:r>
              <a:rPr lang="fr-FR" sz="2400" dirty="0"/>
              <a:t> gamma-rays</a:t>
            </a:r>
          </a:p>
          <a:p>
            <a:pPr marR="0" algn="l" defTabSz="584200" rtl="0" fontAlgn="auto" latinLnBrk="0" hangingPunct="0">
              <a:lnSpc>
                <a:spcPct val="100000"/>
              </a:lnSpc>
              <a:spcBef>
                <a:spcPts val="0"/>
              </a:spcBef>
              <a:spcAft>
                <a:spcPts val="0"/>
              </a:spcAft>
              <a:buClrTx/>
              <a:buSzTx/>
              <a:tabLst/>
            </a:pPr>
            <a:endParaRPr lang="fr-FR" sz="2400" dirty="0"/>
          </a:p>
          <a:p>
            <a:pPr marL="342900" marR="0" indent="-342900" algn="l" defTabSz="584200" rtl="0" fontAlgn="auto" latinLnBrk="0" hangingPunct="0">
              <a:lnSpc>
                <a:spcPct val="100000"/>
              </a:lnSpc>
              <a:spcBef>
                <a:spcPts val="0"/>
              </a:spcBef>
              <a:spcAft>
                <a:spcPts val="0"/>
              </a:spcAft>
              <a:buClrTx/>
              <a:buSzTx/>
              <a:buFont typeface="Wingdings" pitchFamily="2" charset="2"/>
              <a:buChar char="q"/>
              <a:tabLst/>
            </a:pPr>
            <a:r>
              <a:rPr lang="fr-FR" sz="2400" b="1" dirty="0">
                <a:solidFill>
                  <a:srgbClr val="F4E04A"/>
                </a:solidFill>
                <a:latin typeface="Helvetica"/>
              </a:rPr>
              <a:t>Purification of </a:t>
            </a:r>
            <a:r>
              <a:rPr lang="fr-FR" sz="2400" b="1" dirty="0" err="1">
                <a:solidFill>
                  <a:srgbClr val="F4E04A"/>
                </a:solidFill>
                <a:latin typeface="Helvetica"/>
              </a:rPr>
              <a:t>gas</a:t>
            </a:r>
            <a:r>
              <a:rPr lang="fr-FR" sz="2400" b="1" dirty="0">
                <a:solidFill>
                  <a:srgbClr val="F4E04A"/>
                </a:solidFill>
                <a:latin typeface="Helvetica"/>
              </a:rPr>
              <a:t> by Ti </a:t>
            </a:r>
            <a:r>
              <a:rPr lang="fr-FR" sz="2400" b="1" dirty="0" err="1">
                <a:solidFill>
                  <a:srgbClr val="F4E04A"/>
                </a:solidFill>
                <a:latin typeface="Helvetica"/>
              </a:rPr>
              <a:t>spark</a:t>
            </a:r>
            <a:r>
              <a:rPr lang="fr-FR" sz="2400" b="1" dirty="0">
                <a:solidFill>
                  <a:srgbClr val="F4E04A"/>
                </a:solidFill>
                <a:latin typeface="Helvetica"/>
              </a:rPr>
              <a:t> </a:t>
            </a:r>
            <a:r>
              <a:rPr lang="fr-FR" sz="2400" b="1" dirty="0" err="1">
                <a:solidFill>
                  <a:srgbClr val="F4E04A"/>
                </a:solidFill>
                <a:latin typeface="Helvetica"/>
              </a:rPr>
              <a:t>discharge</a:t>
            </a:r>
            <a:r>
              <a:rPr lang="fr-FR" sz="2400" b="1" dirty="0">
                <a:solidFill>
                  <a:srgbClr val="F4E04A"/>
                </a:solidFill>
                <a:latin typeface="Helvetica"/>
              </a:rPr>
              <a:t> :</a:t>
            </a:r>
          </a:p>
          <a:p>
            <a:pPr lvl="2" indent="0" algn="l"/>
            <a:r>
              <a:rPr lang="fr-FR" sz="2400" dirty="0"/>
              <a:t>		Setup </a:t>
            </a:r>
            <a:r>
              <a:rPr lang="fr-FR" sz="2400" dirty="0" err="1"/>
              <a:t>is</a:t>
            </a:r>
            <a:r>
              <a:rPr lang="fr-FR" sz="2400" dirty="0"/>
              <a:t> in commissioning</a:t>
            </a:r>
          </a:p>
          <a:p>
            <a:pPr lvl="2" indent="0" algn="l"/>
            <a:r>
              <a:rPr lang="fr-FR" sz="2400" dirty="0"/>
              <a:t>		</a:t>
            </a:r>
            <a:r>
              <a:rPr lang="fr-FR" sz="2400" dirty="0" err="1"/>
              <a:t>Efficiency</a:t>
            </a:r>
            <a:r>
              <a:rPr lang="fr-FR" sz="2400" dirty="0"/>
              <a:t> to </a:t>
            </a:r>
            <a:r>
              <a:rPr lang="fr-FR" sz="2400" dirty="0" err="1"/>
              <a:t>be</a:t>
            </a:r>
            <a:r>
              <a:rPr lang="fr-FR" sz="2400" dirty="0"/>
              <a:t> </a:t>
            </a:r>
            <a:r>
              <a:rPr lang="fr-FR" sz="2400" dirty="0" err="1"/>
              <a:t>measured</a:t>
            </a:r>
            <a:endParaRPr lang="fr-FR" sz="2400" dirty="0"/>
          </a:p>
          <a:p>
            <a:pPr marR="0" algn="l" defTabSz="584200" rtl="0" fontAlgn="auto" latinLnBrk="0" hangingPunct="0">
              <a:lnSpc>
                <a:spcPct val="100000"/>
              </a:lnSpc>
              <a:spcBef>
                <a:spcPts val="0"/>
              </a:spcBef>
              <a:spcAft>
                <a:spcPts val="0"/>
              </a:spcAft>
              <a:buClrTx/>
              <a:buSzTx/>
              <a:tabLst/>
            </a:pPr>
            <a:endParaRPr lang="fr-FR" sz="2400" dirty="0"/>
          </a:p>
          <a:p>
            <a:pPr marL="342900" marR="0" indent="-342900" algn="l" defTabSz="584200" rtl="0" fontAlgn="auto" latinLnBrk="0" hangingPunct="0">
              <a:lnSpc>
                <a:spcPct val="100000"/>
              </a:lnSpc>
              <a:spcBef>
                <a:spcPts val="0"/>
              </a:spcBef>
              <a:spcAft>
                <a:spcPts val="0"/>
              </a:spcAft>
              <a:buClrTx/>
              <a:buSzTx/>
              <a:buFont typeface="Wingdings" pitchFamily="2" charset="2"/>
              <a:buChar char="q"/>
              <a:tabLst/>
            </a:pPr>
            <a:r>
              <a:rPr lang="fr-FR" sz="2400" b="1" dirty="0">
                <a:solidFill>
                  <a:srgbClr val="F4E04A"/>
                </a:solidFill>
                <a:latin typeface="Helvetica"/>
              </a:rPr>
              <a:t>Low radioactive composite </a:t>
            </a:r>
            <a:r>
              <a:rPr lang="fr-FR" sz="2400" b="1" dirty="0" err="1">
                <a:solidFill>
                  <a:srgbClr val="F4E04A"/>
                </a:solidFill>
                <a:latin typeface="Helvetica"/>
              </a:rPr>
              <a:t>vessel</a:t>
            </a:r>
            <a:r>
              <a:rPr lang="fr-FR" sz="2400" b="1" dirty="0">
                <a:solidFill>
                  <a:srgbClr val="F4E04A"/>
                </a:solidFill>
                <a:latin typeface="Helvetica"/>
              </a:rPr>
              <a:t> </a:t>
            </a:r>
            <a:r>
              <a:rPr lang="fr-FR" sz="2400" b="1" dirty="0" err="1">
                <a:solidFill>
                  <a:srgbClr val="F4E04A"/>
                </a:solidFill>
                <a:latin typeface="Helvetica"/>
              </a:rPr>
              <a:t>development</a:t>
            </a:r>
            <a:r>
              <a:rPr lang="fr-FR" sz="2400" b="1" dirty="0">
                <a:solidFill>
                  <a:srgbClr val="F4E04A"/>
                </a:solidFill>
                <a:latin typeface="Helvetica"/>
              </a:rPr>
              <a:t> (pressure and vacuum)</a:t>
            </a:r>
          </a:p>
          <a:p>
            <a:pPr marR="0" algn="l" defTabSz="584200" rtl="0" fontAlgn="auto" latinLnBrk="0" hangingPunct="0">
              <a:lnSpc>
                <a:spcPct val="100000"/>
              </a:lnSpc>
              <a:spcBef>
                <a:spcPts val="0"/>
              </a:spcBef>
              <a:spcAft>
                <a:spcPts val="0"/>
              </a:spcAft>
              <a:buClrTx/>
              <a:buSzTx/>
              <a:tabLst/>
            </a:pPr>
            <a:r>
              <a:rPr lang="fr-FR" sz="2400" dirty="0"/>
              <a:t>		Work </a:t>
            </a:r>
            <a:r>
              <a:rPr lang="fr-FR" sz="2400" dirty="0" err="1"/>
              <a:t>with</a:t>
            </a:r>
            <a:r>
              <a:rPr lang="fr-FR" sz="2400" dirty="0"/>
              <a:t> IRT Jules </a:t>
            </a:r>
            <a:r>
              <a:rPr lang="fr-FR" sz="2400" dirty="0" err="1"/>
              <a:t>Venre</a:t>
            </a:r>
            <a:r>
              <a:rPr lang="fr-FR" sz="2400" dirty="0"/>
              <a:t> (Nantes), ICMCB and LCTO (Bordeaux)</a:t>
            </a:r>
          </a:p>
          <a:p>
            <a:pPr marR="0" algn="l" defTabSz="584200" rtl="0" fontAlgn="auto" latinLnBrk="0" hangingPunct="0">
              <a:lnSpc>
                <a:spcPct val="100000"/>
              </a:lnSpc>
              <a:spcBef>
                <a:spcPts val="0"/>
              </a:spcBef>
              <a:spcAft>
                <a:spcPts val="0"/>
              </a:spcAft>
              <a:buClrTx/>
              <a:buSzTx/>
              <a:tabLst/>
            </a:pPr>
            <a:r>
              <a:rPr lang="fr-FR" sz="2400" dirty="0"/>
              <a:t>		Choice of the </a:t>
            </a:r>
            <a:r>
              <a:rPr lang="fr-FR" sz="2400" dirty="0" err="1"/>
              <a:t>fiber</a:t>
            </a:r>
            <a:r>
              <a:rPr lang="fr-FR" sz="2400" dirty="0"/>
              <a:t> (</a:t>
            </a:r>
            <a:r>
              <a:rPr lang="fr-FR" sz="2400" dirty="0" err="1"/>
              <a:t>carbon</a:t>
            </a:r>
            <a:r>
              <a:rPr lang="fr-FR" sz="2400" dirty="0"/>
              <a:t>, Si carbure,…)</a:t>
            </a:r>
          </a:p>
          <a:p>
            <a:pPr marR="0" algn="l" defTabSz="584200" rtl="0" fontAlgn="auto" latinLnBrk="0" hangingPunct="0">
              <a:lnSpc>
                <a:spcPct val="100000"/>
              </a:lnSpc>
              <a:spcBef>
                <a:spcPts val="0"/>
              </a:spcBef>
              <a:spcAft>
                <a:spcPts val="0"/>
              </a:spcAft>
              <a:buClrTx/>
              <a:buSzTx/>
              <a:tabLst/>
            </a:pPr>
            <a:r>
              <a:rPr lang="fr-FR" sz="2400" dirty="0"/>
              <a:t>		Choice of Epoxy</a:t>
            </a:r>
          </a:p>
          <a:p>
            <a:pPr marR="0" algn="l" defTabSz="584200" rtl="0" fontAlgn="auto" latinLnBrk="0" hangingPunct="0">
              <a:lnSpc>
                <a:spcPct val="100000"/>
              </a:lnSpc>
              <a:spcBef>
                <a:spcPts val="0"/>
              </a:spcBef>
              <a:spcAft>
                <a:spcPts val="0"/>
              </a:spcAft>
              <a:buClrTx/>
              <a:buSzTx/>
              <a:tabLst/>
            </a:pPr>
            <a:r>
              <a:rPr lang="fr-FR" sz="2400" dirty="0"/>
              <a:t>		Low radioactive </a:t>
            </a:r>
            <a:r>
              <a:rPr lang="fr-FR" sz="2400" dirty="0" err="1"/>
              <a:t>measurements</a:t>
            </a:r>
            <a:r>
              <a:rPr lang="fr-FR" sz="2400" dirty="0"/>
              <a:t> in </a:t>
            </a:r>
            <a:r>
              <a:rPr lang="fr-FR" sz="2400" dirty="0" err="1"/>
              <a:t>progress</a:t>
            </a:r>
            <a:endParaRPr lang="fr-FR" sz="2400" dirty="0"/>
          </a:p>
        </p:txBody>
      </p:sp>
    </p:spTree>
    <p:extLst>
      <p:ext uri="{BB962C8B-B14F-4D97-AF65-F5344CB8AC3E}">
        <p14:creationId xmlns:p14="http://schemas.microsoft.com/office/powerpoint/2010/main" val="37729649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Rectangle aux angles arrondis"/>
          <p:cNvSpPr/>
          <p:nvPr/>
        </p:nvSpPr>
        <p:spPr>
          <a:xfrm>
            <a:off x="8228983" y="3396062"/>
            <a:ext cx="4310881" cy="5736249"/>
          </a:xfrm>
          <a:prstGeom prst="roundRect">
            <a:avLst>
              <a:gd name="adj" fmla="val 7417"/>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27" name="Conclusions"/>
          <p:cNvSpPr txBox="1">
            <a:spLocks noGrp="1"/>
          </p:cNvSpPr>
          <p:nvPr>
            <p:ph type="title"/>
          </p:nvPr>
        </p:nvSpPr>
        <p:spPr>
          <a:prstGeom prst="rect">
            <a:avLst/>
          </a:prstGeom>
        </p:spPr>
        <p:txBody>
          <a:bodyPr/>
          <a:lstStyle/>
          <a:p>
            <a:r>
              <a:t>Conclusions</a:t>
            </a:r>
          </a:p>
        </p:txBody>
      </p:sp>
      <p:sp>
        <p:nvSpPr>
          <p:cNvPr id="628"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a:p>
        </p:txBody>
      </p:sp>
      <p:sp>
        <p:nvSpPr>
          <p:cNvPr id="629" name="The R&amp;D to achieve a composite low radioactivity thin vessel is ongoing with industrial partners.…"/>
          <p:cNvSpPr txBox="1"/>
          <p:nvPr/>
        </p:nvSpPr>
        <p:spPr>
          <a:xfrm>
            <a:off x="313717" y="3953571"/>
            <a:ext cx="6718684" cy="35204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200" indent="-457200" algn="just">
              <a:spcBef>
                <a:spcPts val="2000"/>
              </a:spcBef>
              <a:buSzPct val="75000"/>
              <a:buChar char="•"/>
              <a:defRPr sz="2200"/>
            </a:pPr>
            <a:r>
              <a:rPr dirty="0"/>
              <a:t>The R&amp;D to achieve a composite low radioactivity thin vessel is ongoing with industrial partners.</a:t>
            </a:r>
            <a:endParaRPr lang="fr-FR" dirty="0"/>
          </a:p>
          <a:p>
            <a:pPr marL="457200" indent="-457200" algn="just">
              <a:spcBef>
                <a:spcPts val="2000"/>
              </a:spcBef>
              <a:buSzPct val="75000"/>
              <a:buChar char="•"/>
              <a:defRPr sz="2200"/>
            </a:pPr>
            <a:r>
              <a:rPr dirty="0"/>
              <a:t>A “full scale” demonstrator (commercial composite tank, no low radioactivity) to validate the drift over 42 cm is under commissioning.</a:t>
            </a:r>
            <a:endParaRPr lang="fr-FR" dirty="0"/>
          </a:p>
          <a:p>
            <a:pPr marL="457200" indent="-457200" algn="just">
              <a:spcBef>
                <a:spcPts val="2000"/>
              </a:spcBef>
              <a:buSzPct val="75000"/>
              <a:buFontTx/>
              <a:buChar char="•"/>
              <a:defRPr sz="2200"/>
            </a:pPr>
            <a:r>
              <a:rPr lang="fr-FR" sz="2200" dirty="0"/>
              <a:t>The </a:t>
            </a:r>
            <a:r>
              <a:rPr lang="fr-FR" sz="2200" dirty="0" err="1"/>
              <a:t>simplicity</a:t>
            </a:r>
            <a:r>
              <a:rPr lang="fr-FR" sz="2200" dirty="0"/>
              <a:t> of the detector </a:t>
            </a:r>
            <a:r>
              <a:rPr lang="fr-FR" sz="2200" dirty="0" err="1"/>
              <a:t>results</a:t>
            </a:r>
            <a:r>
              <a:rPr lang="fr-FR" sz="2200" dirty="0"/>
              <a:t> on </a:t>
            </a:r>
            <a:r>
              <a:rPr lang="fr-FR" sz="2200" dirty="0" err="1"/>
              <a:t>low</a:t>
            </a:r>
            <a:r>
              <a:rPr lang="fr-FR" sz="2200" dirty="0"/>
              <a:t> </a:t>
            </a:r>
            <a:r>
              <a:rPr lang="fr-FR" sz="2200" dirty="0" err="1"/>
              <a:t>electric</a:t>
            </a:r>
            <a:r>
              <a:rPr lang="fr-FR" sz="2200" dirty="0"/>
              <a:t> </a:t>
            </a:r>
            <a:r>
              <a:rPr lang="fr-FR" sz="2200" dirty="0" err="1"/>
              <a:t>consumption</a:t>
            </a:r>
            <a:r>
              <a:rPr lang="fr-FR" sz="2200" dirty="0"/>
              <a:t>.</a:t>
            </a:r>
          </a:p>
          <a:p>
            <a:pPr marL="457200" indent="-457200" algn="just">
              <a:spcBef>
                <a:spcPts val="2000"/>
              </a:spcBef>
              <a:buSzPct val="75000"/>
              <a:buChar char="•"/>
              <a:defRPr sz="2200"/>
            </a:pPr>
            <a:endParaRPr dirty="0"/>
          </a:p>
          <a:p>
            <a:pPr marL="457200" indent="-457200" algn="just">
              <a:spcBef>
                <a:spcPts val="2000"/>
              </a:spcBef>
              <a:buSzPct val="75000"/>
              <a:buChar char="•"/>
              <a:defRPr sz="2200"/>
            </a:pPr>
            <a:endParaRPr lang="fr-FR" dirty="0"/>
          </a:p>
        </p:txBody>
      </p:sp>
      <p:sp>
        <p:nvSpPr>
          <p:cNvPr id="630" name="The R2D2 R&amp;D demonstated the simple CTPC detector can be used for neutrinoless double beta decay search.…"/>
          <p:cNvSpPr txBox="1"/>
          <p:nvPr/>
        </p:nvSpPr>
        <p:spPr>
          <a:xfrm>
            <a:off x="317158" y="1218691"/>
            <a:ext cx="12432408" cy="2374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200" indent="-457200" algn="just">
              <a:spcBef>
                <a:spcPts val="2000"/>
              </a:spcBef>
              <a:buSzPct val="75000"/>
              <a:buChar char="•"/>
              <a:defRPr sz="2200"/>
            </a:pPr>
            <a:r>
              <a:rPr dirty="0"/>
              <a:t>The R2D2 R&amp;D </a:t>
            </a:r>
            <a:r>
              <a:rPr dirty="0" err="1"/>
              <a:t>demonstated</a:t>
            </a:r>
            <a:r>
              <a:rPr dirty="0"/>
              <a:t> </a:t>
            </a:r>
            <a:r>
              <a:rPr b="1" dirty="0">
                <a:solidFill>
                  <a:srgbClr val="F4E04A"/>
                </a:solidFill>
                <a:latin typeface="Helvetica"/>
                <a:ea typeface="Helvetica"/>
                <a:cs typeface="Helvetica"/>
                <a:sym typeface="Helvetica"/>
              </a:rPr>
              <a:t>the simple CTPC detector can be used for </a:t>
            </a:r>
            <a:r>
              <a:rPr b="1" dirty="0" err="1">
                <a:solidFill>
                  <a:srgbClr val="F4E04A"/>
                </a:solidFill>
                <a:latin typeface="Helvetica"/>
                <a:ea typeface="Helvetica"/>
                <a:cs typeface="Helvetica"/>
                <a:sym typeface="Helvetica"/>
              </a:rPr>
              <a:t>neutrinoless</a:t>
            </a:r>
            <a:r>
              <a:rPr b="1" dirty="0">
                <a:solidFill>
                  <a:srgbClr val="F4E04A"/>
                </a:solidFill>
                <a:latin typeface="Helvetica"/>
                <a:ea typeface="Helvetica"/>
                <a:cs typeface="Helvetica"/>
                <a:sym typeface="Helvetica"/>
              </a:rPr>
              <a:t> double beta decay search</a:t>
            </a:r>
            <a:r>
              <a:rPr dirty="0"/>
              <a:t>.</a:t>
            </a:r>
          </a:p>
          <a:p>
            <a:pPr marL="457200" indent="-457200" algn="just">
              <a:spcBef>
                <a:spcPts val="2000"/>
              </a:spcBef>
              <a:buSzPct val="75000"/>
              <a:buChar char="•"/>
              <a:defRPr sz="2200"/>
            </a:pPr>
            <a:r>
              <a:rPr dirty="0"/>
              <a:t>All </a:t>
            </a:r>
            <a:r>
              <a:rPr b="1" dirty="0">
                <a:solidFill>
                  <a:srgbClr val="F4E04A"/>
                </a:solidFill>
                <a:latin typeface="Helvetica"/>
                <a:ea typeface="Helvetica"/>
                <a:cs typeface="Helvetica"/>
                <a:sym typeface="Helvetica"/>
              </a:rPr>
              <a:t>possible technical issues</a:t>
            </a:r>
            <a:r>
              <a:rPr dirty="0"/>
              <a:t> (gas purification, recirculation etc.) </a:t>
            </a:r>
            <a:r>
              <a:rPr b="1" dirty="0">
                <a:solidFill>
                  <a:srgbClr val="F4E04A"/>
                </a:solidFill>
                <a:latin typeface="Helvetica"/>
                <a:ea typeface="Helvetica"/>
                <a:cs typeface="Helvetica"/>
                <a:sym typeface="Helvetica"/>
              </a:rPr>
              <a:t>can be solved</a:t>
            </a:r>
            <a:r>
              <a:rPr dirty="0"/>
              <a:t> based on the know-how developed by R2D2 and the existing one in the xenon community.</a:t>
            </a:r>
          </a:p>
        </p:txBody>
      </p:sp>
      <p:pic>
        <p:nvPicPr>
          <p:cNvPr id="631" name="Screenshot 2024-12-01 alle 19.37.39.png" descr="Screenshot 2024-12-01 alle 19.37.39.png"/>
          <p:cNvPicPr>
            <a:picLocks noChangeAspect="1"/>
          </p:cNvPicPr>
          <p:nvPr/>
        </p:nvPicPr>
        <p:blipFill>
          <a:blip r:embed="rId3"/>
          <a:srcRect l="3648" t="13412" r="62088" b="48113"/>
          <a:stretch>
            <a:fillRect/>
          </a:stretch>
        </p:blipFill>
        <p:spPr>
          <a:xfrm>
            <a:off x="8603050" y="3544880"/>
            <a:ext cx="3562606" cy="2352886"/>
          </a:xfrm>
          <a:prstGeom prst="rect">
            <a:avLst/>
          </a:prstGeom>
          <a:ln w="12700">
            <a:miter lim="400000"/>
          </a:ln>
        </p:spPr>
      </p:pic>
      <p:sp>
        <p:nvSpPr>
          <p:cNvPr id="632" name="Flèche"/>
          <p:cNvSpPr/>
          <p:nvPr/>
        </p:nvSpPr>
        <p:spPr>
          <a:xfrm>
            <a:off x="7219434" y="4932190"/>
            <a:ext cx="858828" cy="450130"/>
          </a:xfrm>
          <a:prstGeom prst="rightArrow">
            <a:avLst>
              <a:gd name="adj1" fmla="val 37132"/>
              <a:gd name="adj2" fmla="val 62819"/>
            </a:avLst>
          </a:prstGeom>
          <a:gradFill>
            <a:gsLst>
              <a:gs pos="0">
                <a:schemeClr val="accent3">
                  <a:satOff val="-13807"/>
                  <a:lumOff val="19329"/>
                </a:schemeClr>
              </a:gs>
              <a:gs pos="100000">
                <a:schemeClr val="accent1"/>
              </a:gs>
            </a:gsLst>
            <a:lin ang="5400000"/>
          </a:gradFill>
          <a:ln w="12700">
            <a:miter lim="400000"/>
          </a:ln>
          <a:effectLst>
            <a:outerShdw blurRad="76200" dir="18900000" rotWithShape="0">
              <a:srgbClr val="000000">
                <a:alpha val="80000"/>
              </a:srgbClr>
            </a:outerShdw>
          </a:effectLst>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633" name="Screenshot 2024-12-01 alle 19.37.51.png" descr="Screenshot 2024-12-01 alle 19.37.51.png"/>
          <p:cNvPicPr>
            <a:picLocks noChangeAspect="1"/>
          </p:cNvPicPr>
          <p:nvPr/>
        </p:nvPicPr>
        <p:blipFill>
          <a:blip r:embed="rId4"/>
          <a:srcRect l="59104" t="10104" r="2496" b="3250"/>
          <a:stretch>
            <a:fillRect/>
          </a:stretch>
        </p:blipFill>
        <p:spPr>
          <a:xfrm>
            <a:off x="9280119" y="6008493"/>
            <a:ext cx="2208681" cy="2931130"/>
          </a:xfrm>
          <a:prstGeom prst="rect">
            <a:avLst/>
          </a:prstGeom>
          <a:ln w="12700">
            <a:miter lim="400000"/>
          </a:ln>
        </p:spPr>
      </p:pic>
      <p:pic>
        <p:nvPicPr>
          <p:cNvPr id="634" name="180 cm length 180 cm length" descr="180 cm length 180 cm length"/>
          <p:cNvPicPr>
            <a:picLocks/>
          </p:cNvPicPr>
          <p:nvPr/>
        </p:nvPicPr>
        <p:blipFill>
          <a:blip r:embed="rId5"/>
          <a:stretch>
            <a:fillRect/>
          </a:stretch>
        </p:blipFill>
        <p:spPr>
          <a:xfrm>
            <a:off x="9304471" y="5124602"/>
            <a:ext cx="2159907" cy="1066801"/>
          </a:xfrm>
          <a:prstGeom prst="rect">
            <a:avLst/>
          </a:prstGeom>
        </p:spPr>
      </p:pic>
      <p:pic>
        <p:nvPicPr>
          <p:cNvPr id="635" name="84 cm diameter 84 cm diameter" descr="84 cm diameter 84 cm diameter"/>
          <p:cNvPicPr>
            <a:picLocks/>
          </p:cNvPicPr>
          <p:nvPr/>
        </p:nvPicPr>
        <p:blipFill>
          <a:blip r:embed="rId6"/>
          <a:stretch>
            <a:fillRect/>
          </a:stretch>
        </p:blipFill>
        <p:spPr>
          <a:xfrm rot="16200000">
            <a:off x="11099376" y="4188016"/>
            <a:ext cx="2299322" cy="1066801"/>
          </a:xfrm>
          <a:prstGeom prst="rect">
            <a:avLst/>
          </a:prstGeom>
        </p:spPr>
      </p:pic>
      <p:sp>
        <p:nvSpPr>
          <p:cNvPr id="2" name="ZoneTexte 1">
            <a:extLst>
              <a:ext uri="{FF2B5EF4-FFF2-40B4-BE49-F238E27FC236}">
                <a16:creationId xmlns:a16="http://schemas.microsoft.com/office/drawing/2014/main" id="{C97120D4-3C88-7EEE-6FB5-4CE55F145526}"/>
              </a:ext>
            </a:extLst>
          </p:cNvPr>
          <p:cNvSpPr txBox="1"/>
          <p:nvPr/>
        </p:nvSpPr>
        <p:spPr>
          <a:xfrm>
            <a:off x="2671714" y="7098004"/>
            <a:ext cx="4547720" cy="2257028"/>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FFFFFF"/>
                </a:solidFill>
                <a:effectLst/>
                <a:uFillTx/>
                <a:latin typeface="+mn-lt"/>
                <a:ea typeface="+mn-ea"/>
                <a:cs typeface="+mn-cs"/>
                <a:sym typeface="Helvetica Light"/>
              </a:rPr>
              <a:t>R2D2 collaboration</a:t>
            </a:r>
          </a:p>
          <a:p>
            <a:pPr marL="0" marR="0" indent="0" algn="l" defTabSz="584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FFFFFF"/>
                </a:solidFill>
                <a:effectLst/>
                <a:uFillTx/>
                <a:latin typeface="+mn-lt"/>
                <a:ea typeface="+mn-ea"/>
                <a:cs typeface="+mn-cs"/>
                <a:sym typeface="Helvetica Light"/>
              </a:rPr>
              <a:t>France: LP2iB, </a:t>
            </a:r>
            <a:r>
              <a:rPr kumimoji="0" lang="fr-FR" sz="2000" b="0" i="0" u="none" strike="noStrike" cap="none" spc="0" normalizeH="0" baseline="0" dirty="0" err="1">
                <a:ln>
                  <a:noFill/>
                </a:ln>
                <a:solidFill>
                  <a:srgbClr val="FFFFFF"/>
                </a:solidFill>
                <a:effectLst/>
                <a:uFillTx/>
                <a:latin typeface="+mn-lt"/>
                <a:ea typeface="+mn-ea"/>
                <a:cs typeface="+mn-cs"/>
                <a:sym typeface="Helvetica Light"/>
              </a:rPr>
              <a:t>Subatech</a:t>
            </a:r>
            <a:r>
              <a:rPr kumimoji="0" lang="fr-FR" sz="2000" b="0" i="0" u="none" strike="noStrike" cap="none" spc="0" normalizeH="0" baseline="0" dirty="0">
                <a:ln>
                  <a:noFill/>
                </a:ln>
                <a:solidFill>
                  <a:srgbClr val="FFFFFF"/>
                </a:solidFill>
                <a:effectLst/>
                <a:uFillTx/>
                <a:latin typeface="+mn-lt"/>
                <a:ea typeface="+mn-ea"/>
                <a:cs typeface="+mn-cs"/>
                <a:sym typeface="Helvetica Light"/>
              </a:rPr>
              <a:t>, CPPM, IPHC</a:t>
            </a:r>
          </a:p>
          <a:p>
            <a:pPr marL="0" marR="0" indent="0" algn="l" defTabSz="584200" rtl="0" fontAlgn="auto" latinLnBrk="0" hangingPunct="0">
              <a:lnSpc>
                <a:spcPct val="100000"/>
              </a:lnSpc>
              <a:spcBef>
                <a:spcPts val="0"/>
              </a:spcBef>
              <a:spcAft>
                <a:spcPts val="0"/>
              </a:spcAft>
              <a:buClrTx/>
              <a:buSzTx/>
              <a:buFontTx/>
              <a:buNone/>
              <a:tabLst/>
            </a:pPr>
            <a:r>
              <a:rPr lang="fr-FR" sz="2000" dirty="0"/>
              <a:t>CZ : IEAP Prague</a:t>
            </a:r>
          </a:p>
          <a:p>
            <a:pPr marL="0" marR="0" indent="0" algn="l" defTabSz="584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FFFFFF"/>
                </a:solidFill>
                <a:effectLst/>
                <a:uFillTx/>
                <a:latin typeface="+mn-lt"/>
                <a:ea typeface="+mn-ea"/>
                <a:cs typeface="+mn-cs"/>
                <a:sym typeface="Helvetica Light"/>
              </a:rPr>
              <a:t>SK: U. Bratislava</a:t>
            </a:r>
          </a:p>
          <a:p>
            <a:pPr marL="0" marR="0" indent="0" algn="l" defTabSz="584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FFFFFF"/>
                </a:solidFill>
                <a:effectLst/>
                <a:uFillTx/>
                <a:latin typeface="+mn-lt"/>
                <a:ea typeface="+mn-ea"/>
                <a:cs typeface="+mn-cs"/>
                <a:sym typeface="Helvetica Light"/>
              </a:rPr>
              <a:t>PL: </a:t>
            </a:r>
            <a:r>
              <a:rPr kumimoji="0" lang="fr-FR" sz="2000" b="0" i="0" u="none" strike="noStrike" cap="none" spc="0" normalizeH="0" baseline="0" dirty="0" err="1">
                <a:ln>
                  <a:noFill/>
                </a:ln>
                <a:solidFill>
                  <a:srgbClr val="FFFFFF"/>
                </a:solidFill>
                <a:effectLst/>
                <a:uFillTx/>
                <a:latin typeface="+mn-lt"/>
                <a:ea typeface="+mn-ea"/>
                <a:cs typeface="+mn-cs"/>
                <a:sym typeface="Helvetica Light"/>
              </a:rPr>
              <a:t>Astrocent</a:t>
            </a:r>
            <a:endParaRPr kumimoji="0" lang="fr-FR" sz="2000" b="0" i="0" u="none" strike="noStrike" cap="none" spc="0" normalizeH="0" baseline="0" dirty="0">
              <a:ln>
                <a:noFill/>
              </a:ln>
              <a:solidFill>
                <a:srgbClr val="FFFFFF"/>
              </a:solidFill>
              <a:effectLst/>
              <a:uFillTx/>
              <a:latin typeface="+mn-lt"/>
              <a:ea typeface="+mn-ea"/>
              <a:cs typeface="+mn-cs"/>
              <a:sym typeface="Helvetica Light"/>
            </a:endParaRPr>
          </a:p>
          <a:p>
            <a:pPr marL="0" marR="0" indent="0" algn="l" defTabSz="584200" rtl="0" fontAlgn="auto" latinLnBrk="0" hangingPunct="0">
              <a:lnSpc>
                <a:spcPct val="100000"/>
              </a:lnSpc>
              <a:spcBef>
                <a:spcPts val="0"/>
              </a:spcBef>
              <a:spcAft>
                <a:spcPts val="0"/>
              </a:spcAft>
              <a:buClrTx/>
              <a:buSzTx/>
              <a:buFontTx/>
              <a:buNone/>
              <a:tabLst/>
            </a:pPr>
            <a:endParaRPr lang="fr-FR" sz="2000" dirty="0"/>
          </a:p>
          <a:p>
            <a:pPr marL="0" marR="0" indent="0" algn="l" defTabSz="584200" rtl="0" fontAlgn="auto" latinLnBrk="0" hangingPunct="0">
              <a:lnSpc>
                <a:spcPct val="100000"/>
              </a:lnSpc>
              <a:spcBef>
                <a:spcPts val="0"/>
              </a:spcBef>
              <a:spcAft>
                <a:spcPts val="0"/>
              </a:spcAft>
              <a:buClrTx/>
              <a:buSzTx/>
              <a:buFontTx/>
              <a:buNone/>
              <a:tabLst/>
            </a:pPr>
            <a:r>
              <a:rPr lang="fr-FR" sz="2000" dirty="0"/>
              <a:t>Option for PANDA-X </a:t>
            </a:r>
            <a:r>
              <a:rPr lang="fr-FR" sz="2000" dirty="0" err="1"/>
              <a:t>gas</a:t>
            </a:r>
            <a:r>
              <a:rPr lang="fr-FR" sz="2000" dirty="0"/>
              <a:t> detector</a:t>
            </a:r>
            <a:endParaRPr kumimoji="0" lang="fr-FR" sz="2000" b="0" i="0" u="none" strike="noStrike" cap="none" spc="0" normalizeH="0" baseline="0" dirty="0">
              <a:ln>
                <a:noFill/>
              </a:ln>
              <a:solidFill>
                <a:srgbClr val="FFFFFF"/>
              </a:solidFill>
              <a:effectLst/>
              <a:uFillTx/>
              <a:latin typeface="+mn-lt"/>
              <a:ea typeface="+mn-ea"/>
              <a:cs typeface="+mn-cs"/>
              <a:sym typeface="Helvetica Light"/>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Introduction: physics case"/>
          <p:cNvSpPr txBox="1">
            <a:spLocks noGrp="1"/>
          </p:cNvSpPr>
          <p:nvPr>
            <p:ph type="title"/>
          </p:nvPr>
        </p:nvSpPr>
        <p:spPr>
          <a:prstGeom prst="rect">
            <a:avLst/>
          </a:prstGeom>
        </p:spPr>
        <p:txBody>
          <a:bodyPr/>
          <a:lstStyle/>
          <a:p>
            <a:r>
              <a:t>Introduction: physics case</a:t>
            </a:r>
          </a:p>
        </p:txBody>
      </p:sp>
      <p:sp>
        <p:nvSpPr>
          <p:cNvPr id="143" name="Numéro de diapositive"/>
          <p:cNvSpPr txBox="1">
            <a:spLocks noGrp="1"/>
          </p:cNvSpPr>
          <p:nvPr>
            <p:ph type="sldNum" sz="quarter" idx="2"/>
          </p:nvPr>
        </p:nvSpPr>
        <p:spPr>
          <a:xfrm>
            <a:off x="12544080" y="9355032"/>
            <a:ext cx="241403" cy="381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
        <p:nvSpPr>
          <p:cNvPr id="144" name="The search of neutrinoless double beta decay (ββ0ν) is related to the determination of the nature of neutrino."/>
          <p:cNvSpPr txBox="1"/>
          <p:nvPr/>
        </p:nvSpPr>
        <p:spPr>
          <a:xfrm>
            <a:off x="286196" y="1946564"/>
            <a:ext cx="12432408" cy="13990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000"/>
              </a:spcBef>
              <a:buSzPct val="75000"/>
              <a:buChar char="•"/>
              <a:defRPr sz="2900"/>
            </a:pPr>
            <a:r>
              <a:t>The search of </a:t>
            </a:r>
            <a:r>
              <a:rPr b="1">
                <a:solidFill>
                  <a:srgbClr val="F4E04A"/>
                </a:solidFill>
                <a:latin typeface="Helvetica"/>
                <a:ea typeface="Helvetica"/>
                <a:cs typeface="Helvetica"/>
                <a:sym typeface="Helvetica"/>
              </a:rPr>
              <a:t>neutrinoless double beta decay (</a:t>
            </a:r>
            <a:r>
              <a:rPr>
                <a:solidFill>
                  <a:srgbClr val="F4E04A"/>
                </a:solidFill>
                <a:uFill>
                  <a:solidFill>
                    <a:srgbClr val="5E5E5E"/>
                  </a:solidFill>
                </a:uFill>
                <a:latin typeface="Symbol"/>
                <a:ea typeface="Symbol"/>
                <a:cs typeface="Symbol"/>
                <a:sym typeface="Symbol"/>
              </a:rPr>
              <a:t>bb</a:t>
            </a:r>
            <a:r>
              <a:rPr b="1">
                <a:solidFill>
                  <a:srgbClr val="F4E04A"/>
                </a:solidFill>
                <a:uFill>
                  <a:solidFill>
                    <a:srgbClr val="5E5E5E"/>
                  </a:solidFill>
                </a:uFill>
                <a:latin typeface="Helvetica"/>
                <a:ea typeface="Helvetica"/>
                <a:cs typeface="Helvetica"/>
                <a:sym typeface="Helvetica"/>
              </a:rPr>
              <a:t>0</a:t>
            </a:r>
            <a:r>
              <a:rPr>
                <a:solidFill>
                  <a:srgbClr val="F4E04A"/>
                </a:solidFill>
                <a:uFill>
                  <a:solidFill>
                    <a:srgbClr val="5E5E5E"/>
                  </a:solidFill>
                </a:uFill>
                <a:latin typeface="Symbol"/>
                <a:ea typeface="Symbol"/>
                <a:cs typeface="Symbol"/>
                <a:sym typeface="Symbol"/>
              </a:rPr>
              <a:t>n</a:t>
            </a:r>
            <a:r>
              <a:rPr b="1">
                <a:solidFill>
                  <a:srgbClr val="F4E04A"/>
                </a:solidFill>
                <a:latin typeface="Helvetica"/>
                <a:ea typeface="Helvetica"/>
                <a:cs typeface="Helvetica"/>
                <a:sym typeface="Helvetica"/>
              </a:rPr>
              <a:t>)</a:t>
            </a:r>
            <a:r>
              <a:t> </a:t>
            </a:r>
            <a:r>
              <a:rPr>
                <a:uFill>
                  <a:solidFill>
                    <a:srgbClr val="5E5E5E"/>
                  </a:solidFill>
                </a:uFill>
              </a:rPr>
              <a:t>is related to the determination of the nature of neutrino.</a:t>
            </a:r>
          </a:p>
        </p:txBody>
      </p:sp>
      <p:sp>
        <p:nvSpPr>
          <p:cNvPr id="145" name="The determination of the neutrino nature has huge implications in particle physics (generation of neutrino masses) and cosmology (leptogenesis model)."/>
          <p:cNvSpPr txBox="1"/>
          <p:nvPr/>
        </p:nvSpPr>
        <p:spPr>
          <a:xfrm>
            <a:off x="489396" y="7071808"/>
            <a:ext cx="12026008" cy="1708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000"/>
              </a:spcBef>
              <a:buSzPct val="75000"/>
              <a:buChar char="•"/>
              <a:defRPr sz="2800"/>
            </a:pPr>
            <a:r>
              <a:t>The determination of the neutrino nature has huge </a:t>
            </a:r>
            <a:r>
              <a:rPr b="1">
                <a:solidFill>
                  <a:srgbClr val="F4E04A"/>
                </a:solidFill>
                <a:latin typeface="Helvetica"/>
                <a:ea typeface="Helvetica"/>
                <a:cs typeface="Helvetica"/>
                <a:sym typeface="Helvetica"/>
              </a:rPr>
              <a:t>implications in particle physics </a:t>
            </a:r>
            <a:r>
              <a:t>(generation of neutrino masses) and </a:t>
            </a:r>
            <a:r>
              <a:rPr b="1">
                <a:solidFill>
                  <a:srgbClr val="F4E04A"/>
                </a:solidFill>
                <a:latin typeface="Helvetica"/>
                <a:ea typeface="Helvetica"/>
                <a:cs typeface="Helvetica"/>
                <a:sym typeface="Helvetica"/>
              </a:rPr>
              <a:t>cosmology</a:t>
            </a:r>
            <a:r>
              <a:t> (leptogenesis model).</a:t>
            </a:r>
          </a:p>
        </p:txBody>
      </p:sp>
      <p:grpSp>
        <p:nvGrpSpPr>
          <p:cNvPr id="148" name="Grouper"/>
          <p:cNvGrpSpPr/>
          <p:nvPr/>
        </p:nvGrpSpPr>
        <p:grpSpPr>
          <a:xfrm>
            <a:off x="3617482" y="3933885"/>
            <a:ext cx="5501995" cy="2813051"/>
            <a:chOff x="-292099" y="-342899"/>
            <a:chExt cx="5501994" cy="2813049"/>
          </a:xfrm>
        </p:grpSpPr>
        <p:pic>
          <p:nvPicPr>
            <p:cNvPr id="146" name="Dirac (ν ≠ ν) Dirac (ν ≠ ν)" descr="Dirac (ν ≠ ν) Dirac (ν ≠ ν)"/>
            <p:cNvPicPr>
              <a:picLocks/>
            </p:cNvPicPr>
            <p:nvPr/>
          </p:nvPicPr>
          <p:blipFill>
            <a:blip r:embed="rId2"/>
            <a:stretch>
              <a:fillRect/>
            </a:stretch>
          </p:blipFill>
          <p:spPr>
            <a:xfrm>
              <a:off x="-292100" y="-342900"/>
              <a:ext cx="5501995" cy="1517067"/>
            </a:xfrm>
            <a:prstGeom prst="rect">
              <a:avLst/>
            </a:prstGeom>
            <a:effectLst/>
          </p:spPr>
        </p:pic>
        <p:pic>
          <p:nvPicPr>
            <p:cNvPr id="147" name="Majorana (ν = ν) Majorana (ν = ν)" descr="Majorana (ν = ν) Majorana (ν = ν)"/>
            <p:cNvPicPr>
              <a:picLocks/>
            </p:cNvPicPr>
            <p:nvPr/>
          </p:nvPicPr>
          <p:blipFill>
            <a:blip r:embed="rId3"/>
            <a:stretch>
              <a:fillRect/>
            </a:stretch>
          </p:blipFill>
          <p:spPr>
            <a:xfrm>
              <a:off x="-292100" y="953083"/>
              <a:ext cx="5501995" cy="1517067"/>
            </a:xfrm>
            <a:prstGeom prst="rect">
              <a:avLst/>
            </a:prstGeom>
            <a:effectLst/>
          </p:spPr>
        </p:pic>
      </p:grpSp>
      <p:sp>
        <p:nvSpPr>
          <p:cNvPr id="149" name="Ligne"/>
          <p:cNvSpPr/>
          <p:nvPr/>
        </p:nvSpPr>
        <p:spPr>
          <a:xfrm>
            <a:off x="6916594" y="4586827"/>
            <a:ext cx="218039" cy="1"/>
          </a:xfrm>
          <a:prstGeom prst="line">
            <a:avLst/>
          </a:prstGeom>
          <a:ln w="25400">
            <a:solidFill>
              <a:schemeClr val="accent1">
                <a:hueOff val="-137333"/>
                <a:satOff val="-2150"/>
                <a:lumOff val="15684"/>
              </a:schemeClr>
            </a:solidFill>
            <a:miter lim="400000"/>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150" name="Ligne"/>
          <p:cNvSpPr/>
          <p:nvPr/>
        </p:nvSpPr>
        <p:spPr>
          <a:xfrm>
            <a:off x="7184296" y="5913582"/>
            <a:ext cx="218039" cy="1"/>
          </a:xfrm>
          <a:prstGeom prst="line">
            <a:avLst/>
          </a:prstGeom>
          <a:ln w="25400">
            <a:solidFill>
              <a:schemeClr val="accent1">
                <a:hueOff val="-137333"/>
                <a:satOff val="-2150"/>
                <a:lumOff val="15684"/>
              </a:schemeClr>
            </a:solidFill>
            <a:miter lim="400000"/>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Introduction: physics case"/>
          <p:cNvSpPr txBox="1">
            <a:spLocks noGrp="1"/>
          </p:cNvSpPr>
          <p:nvPr>
            <p:ph type="title"/>
          </p:nvPr>
        </p:nvSpPr>
        <p:spPr>
          <a:prstGeom prst="rect">
            <a:avLst/>
          </a:prstGeom>
        </p:spPr>
        <p:txBody>
          <a:bodyPr/>
          <a:lstStyle/>
          <a:p>
            <a:r>
              <a:t>Introduction: physics case</a:t>
            </a:r>
          </a:p>
        </p:txBody>
      </p:sp>
      <p:sp>
        <p:nvSpPr>
          <p:cNvPr id="153" name="Numéro de diapositive"/>
          <p:cNvSpPr txBox="1">
            <a:spLocks noGrp="1"/>
          </p:cNvSpPr>
          <p:nvPr>
            <p:ph type="sldNum" sz="quarter" idx="2"/>
          </p:nvPr>
        </p:nvSpPr>
        <p:spPr>
          <a:xfrm>
            <a:off x="12544080" y="9355032"/>
            <a:ext cx="241403" cy="381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154" name="The observation of ββ0ν decay would prove that neutrino are Majorana particle."/>
          <p:cNvSpPr txBox="1"/>
          <p:nvPr/>
        </p:nvSpPr>
        <p:spPr>
          <a:xfrm>
            <a:off x="489395" y="7940771"/>
            <a:ext cx="12026008" cy="12521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000"/>
              </a:spcBef>
              <a:buSzPct val="75000"/>
              <a:buChar char="•"/>
              <a:defRPr sz="2200"/>
            </a:pPr>
            <a:r>
              <a:rPr sz="1800" dirty="0"/>
              <a:t>The </a:t>
            </a:r>
            <a:r>
              <a:rPr sz="1800" b="1" dirty="0">
                <a:solidFill>
                  <a:srgbClr val="FFFB00"/>
                </a:solidFill>
                <a:latin typeface="Helvetica"/>
                <a:ea typeface="Helvetica"/>
                <a:cs typeface="Helvetica"/>
                <a:sym typeface="Helvetica"/>
              </a:rPr>
              <a:t>observation of </a:t>
            </a:r>
            <a:r>
              <a:rPr sz="1800" dirty="0">
                <a:solidFill>
                  <a:srgbClr val="FFFB00"/>
                </a:solidFill>
                <a:uFill>
                  <a:solidFill>
                    <a:srgbClr val="5E5E5E"/>
                  </a:solidFill>
                </a:uFill>
                <a:latin typeface="Symbol"/>
                <a:ea typeface="Symbol"/>
                <a:cs typeface="Symbol"/>
                <a:sym typeface="Symbol"/>
              </a:rPr>
              <a:t>bb0n</a:t>
            </a:r>
            <a:r>
              <a:rPr sz="1800" dirty="0"/>
              <a:t> decay </a:t>
            </a:r>
            <a:r>
              <a:rPr lang="fr-FR" sz="1800" dirty="0" err="1"/>
              <a:t>requires</a:t>
            </a:r>
            <a:r>
              <a:rPr lang="fr-FR" sz="1800" dirty="0"/>
              <a:t> to have </a:t>
            </a:r>
            <a:r>
              <a:rPr lang="fr-FR" sz="1800" b="1" dirty="0" err="1">
                <a:solidFill>
                  <a:srgbClr val="FFFF00"/>
                </a:solidFill>
              </a:rPr>
              <a:t>very</a:t>
            </a:r>
            <a:r>
              <a:rPr lang="fr-FR" sz="1800" b="1" dirty="0">
                <a:solidFill>
                  <a:srgbClr val="FFFF00"/>
                </a:solidFill>
              </a:rPr>
              <a:t> </a:t>
            </a:r>
            <a:r>
              <a:rPr lang="fr-FR" sz="1800" b="1" dirty="0" err="1">
                <a:solidFill>
                  <a:srgbClr val="FFFF00"/>
                </a:solidFill>
              </a:rPr>
              <a:t>low</a:t>
            </a:r>
            <a:r>
              <a:rPr lang="fr-FR" sz="1800" b="1" dirty="0">
                <a:solidFill>
                  <a:srgbClr val="FFFF00"/>
                </a:solidFill>
              </a:rPr>
              <a:t> background </a:t>
            </a:r>
            <a:r>
              <a:rPr lang="fr-FR" sz="1800" dirty="0"/>
              <a:t>(</a:t>
            </a:r>
            <a:r>
              <a:rPr lang="fr-FR" sz="1800" dirty="0" err="1"/>
              <a:t>mostly</a:t>
            </a:r>
            <a:r>
              <a:rPr lang="fr-FR" sz="1800" dirty="0"/>
              <a:t> </a:t>
            </a:r>
            <a:r>
              <a:rPr lang="fr-FR" sz="1800" dirty="0" err="1"/>
              <a:t>from</a:t>
            </a:r>
            <a:r>
              <a:rPr lang="fr-FR" sz="1800" dirty="0"/>
              <a:t> </a:t>
            </a:r>
            <a:r>
              <a:rPr lang="fr-FR" sz="1800" dirty="0" err="1"/>
              <a:t>natural</a:t>
            </a:r>
            <a:r>
              <a:rPr lang="fr-FR" sz="1800" dirty="0"/>
              <a:t> </a:t>
            </a:r>
            <a:r>
              <a:rPr lang="fr-FR" sz="1800" dirty="0" err="1"/>
              <a:t>radioactivity</a:t>
            </a:r>
            <a:r>
              <a:rPr lang="fr-FR" sz="1800" dirty="0"/>
              <a:t>)</a:t>
            </a:r>
          </a:p>
          <a:p>
            <a:pPr marL="457199" indent="-457199" algn="just">
              <a:spcBef>
                <a:spcPts val="2000"/>
              </a:spcBef>
              <a:buSzPct val="75000"/>
              <a:buChar char="•"/>
              <a:defRPr sz="2200"/>
            </a:pPr>
            <a:r>
              <a:rPr lang="fr-FR" sz="1800" dirty="0"/>
              <a:t>Observation of the 2 </a:t>
            </a:r>
            <a:r>
              <a:rPr lang="fr-FR" sz="1800" dirty="0" err="1"/>
              <a:t>electrons</a:t>
            </a:r>
            <a:r>
              <a:rPr lang="fr-FR" sz="1800" dirty="0"/>
              <a:t> </a:t>
            </a:r>
            <a:r>
              <a:rPr lang="fr-FR" sz="1800" dirty="0" err="1"/>
              <a:t>is</a:t>
            </a:r>
            <a:r>
              <a:rPr lang="fr-FR" sz="1800" dirty="0"/>
              <a:t> </a:t>
            </a:r>
            <a:r>
              <a:rPr lang="fr-FR" sz="1800" dirty="0" err="1"/>
              <a:t>mandatory</a:t>
            </a:r>
            <a:r>
              <a:rPr lang="fr-FR" sz="1800" dirty="0"/>
              <a:t> to </a:t>
            </a:r>
            <a:r>
              <a:rPr lang="fr-FR" sz="1800" dirty="0" err="1"/>
              <a:t>confirm</a:t>
            </a:r>
            <a:r>
              <a:rPr lang="fr-FR" sz="1800" dirty="0"/>
              <a:t> </a:t>
            </a:r>
            <a:r>
              <a:rPr lang="fr-FR" sz="1800" dirty="0" err="1"/>
              <a:t>any</a:t>
            </a:r>
            <a:r>
              <a:rPr lang="fr-FR" sz="1800" dirty="0"/>
              <a:t> signal</a:t>
            </a:r>
            <a:endParaRPr sz="1800" dirty="0"/>
          </a:p>
        </p:txBody>
      </p:sp>
      <p:sp>
        <p:nvSpPr>
          <p:cNvPr id="155" name="Double beta decay"/>
          <p:cNvSpPr txBox="1"/>
          <p:nvPr/>
        </p:nvSpPr>
        <p:spPr>
          <a:xfrm>
            <a:off x="3979713" y="1183298"/>
            <a:ext cx="4715174" cy="723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100" b="1">
                <a:solidFill>
                  <a:srgbClr val="FFFB00"/>
                </a:solidFill>
                <a:latin typeface="Helvetica"/>
                <a:ea typeface="Helvetica"/>
                <a:cs typeface="Helvetica"/>
                <a:sym typeface="Helvetica"/>
              </a:defRPr>
            </a:lvl1pPr>
          </a:lstStyle>
          <a:p>
            <a:r>
              <a:rPr dirty="0"/>
              <a:t>Double beta decay</a:t>
            </a:r>
          </a:p>
        </p:txBody>
      </p:sp>
      <p:sp>
        <p:nvSpPr>
          <p:cNvPr id="2" name="ZoneTexte 1">
            <a:extLst>
              <a:ext uri="{FF2B5EF4-FFF2-40B4-BE49-F238E27FC236}">
                <a16:creationId xmlns:a16="http://schemas.microsoft.com/office/drawing/2014/main" id="{4D70178B-9182-0488-0D8A-2BA241F3668B}"/>
              </a:ext>
            </a:extLst>
          </p:cNvPr>
          <p:cNvSpPr txBox="1"/>
          <p:nvPr/>
        </p:nvSpPr>
        <p:spPr>
          <a:xfrm>
            <a:off x="7069538" y="6773422"/>
            <a:ext cx="3250698" cy="307777"/>
          </a:xfrm>
          <a:prstGeom prst="rect">
            <a:avLst/>
          </a:prstGeom>
          <a:noFill/>
          <a:ln>
            <a:solidFill>
              <a:srgbClr val="24B2F0"/>
            </a:solidFill>
          </a:ln>
        </p:spPr>
        <p:txBody>
          <a:bodyPr wrap="none" rtlCol="0">
            <a:spAutoFit/>
          </a:bodyPr>
          <a:lstStyle/>
          <a:p>
            <a:r>
              <a:rPr lang="en-US" sz="1400" noProof="1">
                <a:solidFill>
                  <a:srgbClr val="24B2F0"/>
                </a:solidFill>
              </a:rPr>
              <a:t>Domain of energy of natural radioactivity</a:t>
            </a:r>
          </a:p>
        </p:txBody>
      </p:sp>
      <p:grpSp>
        <p:nvGrpSpPr>
          <p:cNvPr id="3" name="Groupe 2">
            <a:extLst>
              <a:ext uri="{FF2B5EF4-FFF2-40B4-BE49-F238E27FC236}">
                <a16:creationId xmlns:a16="http://schemas.microsoft.com/office/drawing/2014/main" id="{F6849C9E-9C42-71DA-F8DB-CBA8C0439B8B}"/>
              </a:ext>
            </a:extLst>
          </p:cNvPr>
          <p:cNvGrpSpPr/>
          <p:nvPr/>
        </p:nvGrpSpPr>
        <p:grpSpPr>
          <a:xfrm>
            <a:off x="6566164" y="2802547"/>
            <a:ext cx="5752624" cy="5037255"/>
            <a:chOff x="4750005" y="789264"/>
            <a:chExt cx="4362600" cy="3951163"/>
          </a:xfrm>
        </p:grpSpPr>
        <p:grpSp>
          <p:nvGrpSpPr>
            <p:cNvPr id="4" name="Groupe 3">
              <a:extLst>
                <a:ext uri="{FF2B5EF4-FFF2-40B4-BE49-F238E27FC236}">
                  <a16:creationId xmlns:a16="http://schemas.microsoft.com/office/drawing/2014/main" id="{4F4D08A2-E7B3-62F5-CFAE-193CD4C7A49A}"/>
                </a:ext>
              </a:extLst>
            </p:cNvPr>
            <p:cNvGrpSpPr/>
            <p:nvPr/>
          </p:nvGrpSpPr>
          <p:grpSpPr>
            <a:xfrm>
              <a:off x="4750005" y="789264"/>
              <a:ext cx="4362600" cy="3951163"/>
              <a:chOff x="4838905" y="941664"/>
              <a:chExt cx="4362600" cy="3951163"/>
            </a:xfrm>
          </p:grpSpPr>
          <p:grpSp>
            <p:nvGrpSpPr>
              <p:cNvPr id="6" name="Groupe 5">
                <a:extLst>
                  <a:ext uri="{FF2B5EF4-FFF2-40B4-BE49-F238E27FC236}">
                    <a16:creationId xmlns:a16="http://schemas.microsoft.com/office/drawing/2014/main" id="{06A49F26-7681-6C1D-1DE7-37D9F20EF592}"/>
                  </a:ext>
                </a:extLst>
              </p:cNvPr>
              <p:cNvGrpSpPr/>
              <p:nvPr/>
            </p:nvGrpSpPr>
            <p:grpSpPr>
              <a:xfrm>
                <a:off x="4838905" y="941664"/>
                <a:ext cx="4362600" cy="3951163"/>
                <a:chOff x="4838905" y="1011790"/>
                <a:chExt cx="4362600" cy="3951163"/>
              </a:xfrm>
            </p:grpSpPr>
            <p:grpSp>
              <p:nvGrpSpPr>
                <p:cNvPr id="8" name="Groupe 7">
                  <a:extLst>
                    <a:ext uri="{FF2B5EF4-FFF2-40B4-BE49-F238E27FC236}">
                      <a16:creationId xmlns:a16="http://schemas.microsoft.com/office/drawing/2014/main" id="{F940ECDD-A272-EA1E-97C5-B500F1C91DC7}"/>
                    </a:ext>
                  </a:extLst>
                </p:cNvPr>
                <p:cNvGrpSpPr/>
                <p:nvPr/>
              </p:nvGrpSpPr>
              <p:grpSpPr>
                <a:xfrm>
                  <a:off x="5058942" y="1737871"/>
                  <a:ext cx="4015773" cy="3097483"/>
                  <a:chOff x="4768595" y="1280338"/>
                  <a:chExt cx="4219333" cy="3562571"/>
                </a:xfrm>
              </p:grpSpPr>
              <p:grpSp>
                <p:nvGrpSpPr>
                  <p:cNvPr id="14" name="Groupe 13">
                    <a:extLst>
                      <a:ext uri="{FF2B5EF4-FFF2-40B4-BE49-F238E27FC236}">
                        <a16:creationId xmlns:a16="http://schemas.microsoft.com/office/drawing/2014/main" id="{AA9A4DA1-28EE-D98B-4819-1EFDC4B2FECE}"/>
                      </a:ext>
                    </a:extLst>
                  </p:cNvPr>
                  <p:cNvGrpSpPr/>
                  <p:nvPr/>
                </p:nvGrpSpPr>
                <p:grpSpPr>
                  <a:xfrm>
                    <a:off x="4820636" y="1727365"/>
                    <a:ext cx="4167292" cy="3115544"/>
                    <a:chOff x="4820636" y="1727365"/>
                    <a:chExt cx="4167292" cy="3115544"/>
                  </a:xfrm>
                </p:grpSpPr>
                <p:pic>
                  <p:nvPicPr>
                    <p:cNvPr id="16" name="Image 15">
                      <a:extLst>
                        <a:ext uri="{FF2B5EF4-FFF2-40B4-BE49-F238E27FC236}">
                          <a16:creationId xmlns:a16="http://schemas.microsoft.com/office/drawing/2014/main" id="{6C790B8A-5E7A-2A38-889A-7B8FE90F1A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20636" y="1727365"/>
                      <a:ext cx="3984362" cy="2636094"/>
                    </a:xfrm>
                    <a:prstGeom prst="rect">
                      <a:avLst/>
                    </a:prstGeom>
                  </p:spPr>
                </p:pic>
                <p:cxnSp>
                  <p:nvCxnSpPr>
                    <p:cNvPr id="17" name="Connecteur droit avec flèche 16">
                      <a:extLst>
                        <a:ext uri="{FF2B5EF4-FFF2-40B4-BE49-F238E27FC236}">
                          <a16:creationId xmlns:a16="http://schemas.microsoft.com/office/drawing/2014/main" id="{90A5FDB8-FF42-4B5F-67C5-F307A9A6A8E4}"/>
                        </a:ext>
                      </a:extLst>
                    </p:cNvPr>
                    <p:cNvCxnSpPr>
                      <a:stCxn id="18" idx="0"/>
                    </p:cNvCxnSpPr>
                    <p:nvPr/>
                  </p:nvCxnSpPr>
                  <p:spPr>
                    <a:xfrm flipH="1" flipV="1">
                      <a:off x="8566293" y="4244975"/>
                      <a:ext cx="1" cy="236969"/>
                    </a:xfrm>
                    <a:prstGeom prst="straightConnector1">
                      <a:avLst/>
                    </a:prstGeom>
                    <a:ln>
                      <a:solidFill>
                        <a:srgbClr val="92D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4000C5BF-549F-C3D7-648C-3A00473C1ACD}"/>
                        </a:ext>
                      </a:extLst>
                    </p:cNvPr>
                    <p:cNvSpPr txBox="1"/>
                    <p:nvPr/>
                  </p:nvSpPr>
                  <p:spPr>
                    <a:xfrm>
                      <a:off x="8144664" y="4481944"/>
                      <a:ext cx="843264" cy="360965"/>
                    </a:xfrm>
                    <a:prstGeom prst="rect">
                      <a:avLst/>
                    </a:prstGeom>
                    <a:noFill/>
                    <a:ln>
                      <a:solidFill>
                        <a:srgbClr val="92D050"/>
                      </a:solidFill>
                    </a:ln>
                  </p:spPr>
                  <p:txBody>
                    <a:bodyPr wrap="none" rtlCol="0">
                      <a:spAutoFit/>
                    </a:bodyPr>
                    <a:lstStyle/>
                    <a:p>
                      <a:pPr algn="ctr"/>
                      <a:r>
                        <a:rPr lang="en-US" sz="1100" b="1" noProof="1">
                          <a:solidFill>
                            <a:schemeClr val="accent2">
                              <a:lumMod val="20000"/>
                              <a:lumOff val="80000"/>
                            </a:schemeClr>
                          </a:solidFill>
                        </a:rPr>
                        <a:t>Q</a:t>
                      </a:r>
                      <a:r>
                        <a:rPr lang="en-US" sz="1100" b="1" baseline="-25000" noProof="1">
                          <a:solidFill>
                            <a:schemeClr val="accent2">
                              <a:lumMod val="20000"/>
                              <a:lumOff val="80000"/>
                            </a:schemeClr>
                          </a:solidFill>
                          <a:latin typeface="Symbol" pitchFamily="2" charset="2"/>
                        </a:rPr>
                        <a:t>bb</a:t>
                      </a:r>
                    </a:p>
                    <a:p>
                      <a:pPr algn="ctr"/>
                      <a:r>
                        <a:rPr lang="en-US" sz="900" b="1" noProof="1">
                          <a:solidFill>
                            <a:schemeClr val="accent2">
                              <a:lumMod val="20000"/>
                              <a:lumOff val="80000"/>
                            </a:schemeClr>
                          </a:solidFill>
                        </a:rPr>
                        <a:t>Transition energy</a:t>
                      </a:r>
                    </a:p>
                  </p:txBody>
                </p:sp>
              </p:grpSp>
              <p:sp>
                <p:nvSpPr>
                  <p:cNvPr id="15" name="ZoneTexte 14">
                    <a:extLst>
                      <a:ext uri="{FF2B5EF4-FFF2-40B4-BE49-F238E27FC236}">
                        <a16:creationId xmlns:a16="http://schemas.microsoft.com/office/drawing/2014/main" id="{9EF5CFD0-ED73-B767-A895-32A33F5FE038}"/>
                      </a:ext>
                    </a:extLst>
                  </p:cNvPr>
                  <p:cNvSpPr txBox="1"/>
                  <p:nvPr/>
                </p:nvSpPr>
                <p:spPr>
                  <a:xfrm>
                    <a:off x="4768595" y="1280338"/>
                    <a:ext cx="3197301" cy="333198"/>
                  </a:xfrm>
                  <a:prstGeom prst="rect">
                    <a:avLst/>
                  </a:prstGeom>
                  <a:noFill/>
                </p:spPr>
                <p:txBody>
                  <a:bodyPr wrap="none" rtlCol="0">
                    <a:spAutoFit/>
                  </a:bodyPr>
                  <a:lstStyle/>
                  <a:p>
                    <a:pPr marL="171450" indent="-171450">
                      <a:buFont typeface="Wingdings" pitchFamily="2" charset="2"/>
                      <a:buChar char="Ø"/>
                    </a:pPr>
                    <a:r>
                      <a:rPr lang="en-US" sz="1800" b="1" noProof="1">
                        <a:solidFill>
                          <a:schemeClr val="tx1"/>
                        </a:solidFill>
                      </a:rPr>
                      <a:t>Sum of the electron energies (MeV) </a:t>
                    </a:r>
                  </a:p>
                </p:txBody>
              </p:sp>
            </p:grpSp>
            <p:sp>
              <p:nvSpPr>
                <p:cNvPr id="9" name="ZoneTexte 8">
                  <a:extLst>
                    <a:ext uri="{FF2B5EF4-FFF2-40B4-BE49-F238E27FC236}">
                      <a16:creationId xmlns:a16="http://schemas.microsoft.com/office/drawing/2014/main" id="{2037F451-3B50-C085-BBB0-87D029004CAC}"/>
                    </a:ext>
                  </a:extLst>
                </p:cNvPr>
                <p:cNvSpPr txBox="1"/>
                <p:nvPr/>
              </p:nvSpPr>
              <p:spPr>
                <a:xfrm>
                  <a:off x="5916612" y="1103124"/>
                  <a:ext cx="2198164" cy="313842"/>
                </a:xfrm>
                <a:prstGeom prst="rect">
                  <a:avLst/>
                </a:prstGeom>
                <a:noFill/>
              </p:spPr>
              <p:txBody>
                <a:bodyPr wrap="none" rtlCol="0">
                  <a:spAutoFit/>
                </a:bodyPr>
                <a:lstStyle/>
                <a:p>
                  <a:r>
                    <a:rPr lang="en-US" sz="2000" b="1" noProof="1">
                      <a:solidFill>
                        <a:srgbClr val="FFFF00"/>
                      </a:solidFill>
                    </a:rPr>
                    <a:t>Experimental signatures</a:t>
                  </a:r>
                </a:p>
              </p:txBody>
            </p:sp>
            <p:sp>
              <p:nvSpPr>
                <p:cNvPr id="10" name="ZoneTexte 9">
                  <a:extLst>
                    <a:ext uri="{FF2B5EF4-FFF2-40B4-BE49-F238E27FC236}">
                      <a16:creationId xmlns:a16="http://schemas.microsoft.com/office/drawing/2014/main" id="{5AFAD2AD-F41B-6AF6-EE1B-BE4579FB8D34}"/>
                    </a:ext>
                  </a:extLst>
                </p:cNvPr>
                <p:cNvSpPr txBox="1"/>
                <p:nvPr/>
              </p:nvSpPr>
              <p:spPr>
                <a:xfrm>
                  <a:off x="5087727" y="1428589"/>
                  <a:ext cx="2674705" cy="289700"/>
                </a:xfrm>
                <a:prstGeom prst="rect">
                  <a:avLst/>
                </a:prstGeom>
                <a:noFill/>
              </p:spPr>
              <p:txBody>
                <a:bodyPr wrap="none" rtlCol="0">
                  <a:spAutoFit/>
                </a:bodyPr>
                <a:lstStyle/>
                <a:p>
                  <a:pPr marL="171450" indent="-171450">
                    <a:buFont typeface="Wingdings" pitchFamily="2" charset="2"/>
                    <a:buChar char="Ø"/>
                  </a:pPr>
                  <a:r>
                    <a:rPr lang="en-US" sz="1800" b="1" noProof="1">
                      <a:solidFill>
                        <a:schemeClr val="tx1"/>
                      </a:solidFill>
                    </a:rPr>
                    <a:t>The emission of the 2 electrons</a:t>
                  </a:r>
                </a:p>
              </p:txBody>
            </p:sp>
            <p:sp>
              <p:nvSpPr>
                <p:cNvPr id="11" name="Rectangle 10">
                  <a:extLst>
                    <a:ext uri="{FF2B5EF4-FFF2-40B4-BE49-F238E27FC236}">
                      <a16:creationId xmlns:a16="http://schemas.microsoft.com/office/drawing/2014/main" id="{67D2267B-CE77-55C9-9852-15479B9DC735}"/>
                    </a:ext>
                  </a:extLst>
                </p:cNvPr>
                <p:cNvSpPr/>
                <p:nvPr/>
              </p:nvSpPr>
              <p:spPr>
                <a:xfrm>
                  <a:off x="4838905" y="1011790"/>
                  <a:ext cx="4362600" cy="395116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12" name="ZoneTexte 11">
                  <a:extLst>
                    <a:ext uri="{FF2B5EF4-FFF2-40B4-BE49-F238E27FC236}">
                      <a16:creationId xmlns:a16="http://schemas.microsoft.com/office/drawing/2014/main" id="{0B88C446-FCB8-4BEA-E4AD-67223255643A}"/>
                    </a:ext>
                  </a:extLst>
                </p:cNvPr>
                <p:cNvSpPr txBox="1"/>
                <p:nvPr/>
              </p:nvSpPr>
              <p:spPr>
                <a:xfrm>
                  <a:off x="6160800" y="3272517"/>
                  <a:ext cx="756938" cy="338554"/>
                </a:xfrm>
                <a:prstGeom prst="rect">
                  <a:avLst/>
                </a:prstGeom>
                <a:solidFill>
                  <a:schemeClr val="tx1"/>
                </a:solidFill>
              </p:spPr>
              <p:txBody>
                <a:bodyPr wrap="none" rtlCol="0">
                  <a:spAutoFit/>
                </a:bodyPr>
                <a:lstStyle/>
                <a:p>
                  <a:r>
                    <a:rPr lang="en-US" sz="1600" noProof="1">
                      <a:solidFill>
                        <a:srgbClr val="4D4DFF"/>
                      </a:solidFill>
                      <a:latin typeface="Symbol" pitchFamily="2" charset="2"/>
                    </a:rPr>
                    <a:t>bb(2n)</a:t>
                  </a:r>
                  <a:endParaRPr lang="en-US" sz="1600" noProof="1">
                    <a:solidFill>
                      <a:srgbClr val="4D4DFF"/>
                    </a:solidFill>
                  </a:endParaRPr>
                </a:p>
              </p:txBody>
            </p:sp>
            <p:sp>
              <p:nvSpPr>
                <p:cNvPr id="13" name="ZoneTexte 12">
                  <a:extLst>
                    <a:ext uri="{FF2B5EF4-FFF2-40B4-BE49-F238E27FC236}">
                      <a16:creationId xmlns:a16="http://schemas.microsoft.com/office/drawing/2014/main" id="{697C84C8-6919-D088-0A3D-3560122897F4}"/>
                    </a:ext>
                  </a:extLst>
                </p:cNvPr>
                <p:cNvSpPr txBox="1"/>
                <p:nvPr/>
              </p:nvSpPr>
              <p:spPr>
                <a:xfrm>
                  <a:off x="8083739" y="3537392"/>
                  <a:ext cx="756938" cy="338554"/>
                </a:xfrm>
                <a:prstGeom prst="rect">
                  <a:avLst/>
                </a:prstGeom>
                <a:noFill/>
              </p:spPr>
              <p:txBody>
                <a:bodyPr wrap="none" rtlCol="0">
                  <a:spAutoFit/>
                </a:bodyPr>
                <a:lstStyle/>
                <a:p>
                  <a:r>
                    <a:rPr lang="en-US" sz="1600" noProof="1">
                      <a:solidFill>
                        <a:srgbClr val="FF0000"/>
                      </a:solidFill>
                      <a:latin typeface="Symbol" pitchFamily="2" charset="2"/>
                    </a:rPr>
                    <a:t>bb(0n)</a:t>
                  </a:r>
                  <a:endParaRPr lang="en-US" sz="1600" noProof="1">
                    <a:solidFill>
                      <a:srgbClr val="FF0000"/>
                    </a:solidFill>
                  </a:endParaRPr>
                </a:p>
              </p:txBody>
            </p:sp>
          </p:grpSp>
          <p:sp>
            <p:nvSpPr>
              <p:cNvPr id="7" name="ZoneTexte 6">
                <a:extLst>
                  <a:ext uri="{FF2B5EF4-FFF2-40B4-BE49-F238E27FC236}">
                    <a16:creationId xmlns:a16="http://schemas.microsoft.com/office/drawing/2014/main" id="{CADB87BC-31E0-B971-D8AC-1C6BA689061A}"/>
                  </a:ext>
                </a:extLst>
              </p:cNvPr>
              <p:cNvSpPr txBox="1"/>
              <p:nvPr/>
            </p:nvSpPr>
            <p:spPr>
              <a:xfrm>
                <a:off x="8182323" y="2172197"/>
                <a:ext cx="559769" cy="253916"/>
              </a:xfrm>
              <a:prstGeom prst="rect">
                <a:avLst/>
              </a:prstGeom>
              <a:noFill/>
            </p:spPr>
            <p:txBody>
              <a:bodyPr wrap="none" rtlCol="0">
                <a:spAutoFit/>
              </a:bodyPr>
              <a:lstStyle/>
              <a:p>
                <a:r>
                  <a:rPr lang="en-US" sz="1050" noProof="1">
                    <a:solidFill>
                      <a:srgbClr val="FF0000"/>
                    </a:solidFill>
                    <a:latin typeface="Symbol" pitchFamily="2" charset="2"/>
                  </a:rPr>
                  <a:t>bb(0n)</a:t>
                </a:r>
                <a:endParaRPr lang="en-US" sz="1050" noProof="1">
                  <a:solidFill>
                    <a:srgbClr val="FF0000"/>
                  </a:solidFill>
                </a:endParaRPr>
              </a:p>
            </p:txBody>
          </p:sp>
        </p:grpSp>
        <p:sp>
          <p:nvSpPr>
            <p:cNvPr id="5" name="ZoneTexte 4">
              <a:extLst>
                <a:ext uri="{FF2B5EF4-FFF2-40B4-BE49-F238E27FC236}">
                  <a16:creationId xmlns:a16="http://schemas.microsoft.com/office/drawing/2014/main" id="{94DFBE9C-DF50-E1AA-F583-5437580F0B33}"/>
                </a:ext>
              </a:extLst>
            </p:cNvPr>
            <p:cNvSpPr txBox="1"/>
            <p:nvPr/>
          </p:nvSpPr>
          <p:spPr>
            <a:xfrm>
              <a:off x="5744072" y="4284930"/>
              <a:ext cx="2496003" cy="241417"/>
            </a:xfrm>
            <a:prstGeom prst="rect">
              <a:avLst/>
            </a:prstGeom>
            <a:noFill/>
          </p:spPr>
          <p:txBody>
            <a:bodyPr wrap="none" rtlCol="0">
              <a:spAutoFit/>
            </a:bodyPr>
            <a:lstStyle/>
            <a:p>
              <a:r>
                <a:rPr lang="en-US" sz="1400" b="1" noProof="1">
                  <a:solidFill>
                    <a:schemeClr val="tx1"/>
                  </a:solidFill>
                </a:rPr>
                <a:t>Sum of electron energies E</a:t>
              </a:r>
              <a:r>
                <a:rPr lang="en-US" sz="1400" b="1" baseline="-25000" noProof="1">
                  <a:solidFill>
                    <a:schemeClr val="tx1"/>
                  </a:solidFill>
                </a:rPr>
                <a:t>1</a:t>
              </a:r>
              <a:r>
                <a:rPr lang="en-US" sz="1400" b="1" noProof="1">
                  <a:solidFill>
                    <a:schemeClr val="tx1"/>
                  </a:solidFill>
                </a:rPr>
                <a:t> + E</a:t>
              </a:r>
              <a:r>
                <a:rPr lang="en-US" sz="1400" b="1" baseline="-25000" noProof="1">
                  <a:solidFill>
                    <a:schemeClr val="tx1"/>
                  </a:solidFill>
                </a:rPr>
                <a:t>2</a:t>
              </a:r>
              <a:r>
                <a:rPr lang="en-US" sz="1400" b="1" noProof="1">
                  <a:solidFill>
                    <a:schemeClr val="tx1"/>
                  </a:solidFill>
                </a:rPr>
                <a:t> (MeV)</a:t>
              </a:r>
            </a:p>
          </p:txBody>
        </p:sp>
      </p:grpSp>
      <p:sp>
        <p:nvSpPr>
          <p:cNvPr id="19" name="ZoneTexte 18">
            <a:extLst>
              <a:ext uri="{FF2B5EF4-FFF2-40B4-BE49-F238E27FC236}">
                <a16:creationId xmlns:a16="http://schemas.microsoft.com/office/drawing/2014/main" id="{59787ADC-3897-24A7-B85E-B0C0F23439F5}"/>
              </a:ext>
            </a:extLst>
          </p:cNvPr>
          <p:cNvSpPr txBox="1"/>
          <p:nvPr/>
        </p:nvSpPr>
        <p:spPr>
          <a:xfrm>
            <a:off x="2840964" y="1823333"/>
            <a:ext cx="7322871" cy="769441"/>
          </a:xfrm>
          <a:prstGeom prst="rect">
            <a:avLst/>
          </a:prstGeom>
          <a:noFill/>
        </p:spPr>
        <p:txBody>
          <a:bodyPr wrap="square">
            <a:spAutoFit/>
          </a:bodyPr>
          <a:lstStyle/>
          <a:p>
            <a:pPr algn="ctr"/>
            <a:r>
              <a:rPr lang="en-US" sz="4400" b="1" noProof="1">
                <a:solidFill>
                  <a:schemeClr val="accent2"/>
                </a:solidFill>
              </a:rPr>
              <a:t> </a:t>
            </a:r>
            <a:r>
              <a:rPr lang="en-US" sz="3200" b="1" noProof="1"/>
              <a:t>35 isotopes emitter </a:t>
            </a:r>
            <a:r>
              <a:rPr lang="en-US" sz="3200" b="1" noProof="1">
                <a:latin typeface="Symbol" pitchFamily="2" charset="2"/>
              </a:rPr>
              <a:t>bb </a:t>
            </a:r>
            <a:r>
              <a:rPr lang="en-US" sz="3200" b="1" noProof="1"/>
              <a:t>including</a:t>
            </a:r>
            <a:r>
              <a:rPr lang="en-US" sz="3200" b="1" noProof="1">
                <a:latin typeface="Symbol" pitchFamily="2" charset="2"/>
              </a:rPr>
              <a:t> </a:t>
            </a:r>
            <a:r>
              <a:rPr lang="en-US" sz="3200" b="1" baseline="30000" noProof="1"/>
              <a:t>136</a:t>
            </a:r>
            <a:r>
              <a:rPr lang="en-US" sz="3200" b="1" noProof="1"/>
              <a:t>Xe</a:t>
            </a:r>
            <a:endParaRPr lang="en-US" sz="3200" b="1" noProof="1">
              <a:latin typeface="Symbol" pitchFamily="2" charset="2"/>
            </a:endParaRPr>
          </a:p>
        </p:txBody>
      </p:sp>
      <p:grpSp>
        <p:nvGrpSpPr>
          <p:cNvPr id="20" name="Groupe 19">
            <a:extLst>
              <a:ext uri="{FF2B5EF4-FFF2-40B4-BE49-F238E27FC236}">
                <a16:creationId xmlns:a16="http://schemas.microsoft.com/office/drawing/2014/main" id="{01EACE5B-B643-C65D-9C41-08ADF78BBBAC}"/>
              </a:ext>
            </a:extLst>
          </p:cNvPr>
          <p:cNvGrpSpPr/>
          <p:nvPr/>
        </p:nvGrpSpPr>
        <p:grpSpPr>
          <a:xfrm>
            <a:off x="952499" y="2833912"/>
            <a:ext cx="5201367" cy="1875211"/>
            <a:chOff x="211015" y="1201227"/>
            <a:chExt cx="4017108" cy="1439786"/>
          </a:xfrm>
        </p:grpSpPr>
        <p:pic>
          <p:nvPicPr>
            <p:cNvPr id="21" name="Picture 4" descr="Figure caption">
              <a:extLst>
                <a:ext uri="{FF2B5EF4-FFF2-40B4-BE49-F238E27FC236}">
                  <a16:creationId xmlns:a16="http://schemas.microsoft.com/office/drawing/2014/main" id="{43867690-6FA3-9C1A-2959-FE1595128C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1496"/>
            <a:stretch>
              <a:fillRect/>
            </a:stretch>
          </p:blipFill>
          <p:spPr bwMode="auto">
            <a:xfrm>
              <a:off x="218979" y="1201227"/>
              <a:ext cx="1473999" cy="1439786"/>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e 21">
              <a:extLst>
                <a:ext uri="{FF2B5EF4-FFF2-40B4-BE49-F238E27FC236}">
                  <a16:creationId xmlns:a16="http://schemas.microsoft.com/office/drawing/2014/main" id="{8C8D7345-C299-B3BA-9E6F-51E5448C7B8B}"/>
                </a:ext>
              </a:extLst>
            </p:cNvPr>
            <p:cNvGrpSpPr/>
            <p:nvPr/>
          </p:nvGrpSpPr>
          <p:grpSpPr>
            <a:xfrm>
              <a:off x="211015" y="1203570"/>
              <a:ext cx="4017108" cy="1437443"/>
              <a:chOff x="211015" y="1203570"/>
              <a:chExt cx="4017108" cy="1437443"/>
            </a:xfrm>
          </p:grpSpPr>
          <mc:AlternateContent xmlns:mc="http://schemas.openxmlformats.org/markup-compatibility/2006">
            <mc:Choice xmlns:a14="http://schemas.microsoft.com/office/drawing/2010/main" Requires="a14">
              <p:sp>
                <p:nvSpPr>
                  <p:cNvPr id="23" name="ZoneTexte 22">
                    <a:extLst>
                      <a:ext uri="{FF2B5EF4-FFF2-40B4-BE49-F238E27FC236}">
                        <a16:creationId xmlns:a16="http://schemas.microsoft.com/office/drawing/2014/main" id="{5860EEF0-D24F-5A00-96E5-06E61741E742}"/>
                      </a:ext>
                    </a:extLst>
                  </p:cNvPr>
                  <p:cNvSpPr txBox="1"/>
                  <p:nvPr/>
                </p:nvSpPr>
                <p:spPr>
                  <a:xfrm>
                    <a:off x="1877097" y="1753769"/>
                    <a:ext cx="2213841" cy="283573"/>
                  </a:xfrm>
                  <a:prstGeom prst="rect">
                    <a:avLst/>
                  </a:prstGeom>
                  <a:noFill/>
                </p:spPr>
                <p:txBody>
                  <a:bodyPr wrap="none" rtlCol="0">
                    <a:spAutoFit/>
                  </a:bodyPr>
                  <a:lstStyle/>
                  <a:p>
                    <a:r>
                      <a:rPr lang="en-US" sz="1800" baseline="30000" noProof="1">
                        <a:solidFill>
                          <a:schemeClr val="tx1"/>
                        </a:solidFill>
                      </a:rPr>
                      <a:t>136</a:t>
                    </a:r>
                    <a:r>
                      <a:rPr lang="en-US" sz="1800" noProof="1">
                        <a:solidFill>
                          <a:schemeClr val="tx1"/>
                        </a:solidFill>
                      </a:rPr>
                      <a:t>Xe </a:t>
                    </a:r>
                    <a:r>
                      <a:rPr lang="en-US" sz="1800" noProof="1">
                        <a:solidFill>
                          <a:schemeClr val="tx1"/>
                        </a:solidFill>
                        <a:sym typeface="Wingdings" pitchFamily="2" charset="2"/>
                      </a:rPr>
                      <a:t> </a:t>
                    </a:r>
                    <a:r>
                      <a:rPr lang="en-US" sz="1800" baseline="30000" noProof="1">
                        <a:solidFill>
                          <a:schemeClr val="tx1"/>
                        </a:solidFill>
                        <a:sym typeface="Wingdings" pitchFamily="2" charset="2"/>
                      </a:rPr>
                      <a:t>136</a:t>
                    </a:r>
                    <a:r>
                      <a:rPr lang="en-US" sz="1800" noProof="1">
                        <a:solidFill>
                          <a:schemeClr val="tx1"/>
                        </a:solidFill>
                        <a:sym typeface="Wingdings" pitchFamily="2" charset="2"/>
                      </a:rPr>
                      <a:t>Ba + </a:t>
                    </a:r>
                    <a14:m>
                      <m:oMath xmlns:m="http://schemas.openxmlformats.org/officeDocument/2006/math">
                        <m:r>
                          <a:rPr lang="en-US" sz="1800" b="0" i="1" noProof="1" dirty="0" smtClean="0">
                            <a:solidFill>
                              <a:schemeClr val="tx1"/>
                            </a:solidFill>
                            <a:latin typeface="Cambria Math" panose="02040503050406030204" pitchFamily="18" charset="0"/>
                            <a:sym typeface="Wingdings" pitchFamily="2" charset="2"/>
                          </a:rPr>
                          <m:t>2</m:t>
                        </m:r>
                        <m:sSup>
                          <m:sSupPr>
                            <m:ctrlPr>
                              <a:rPr lang="en-US" sz="1800" b="0" i="1" noProof="1" dirty="0" smtClean="0">
                                <a:solidFill>
                                  <a:schemeClr val="tx1"/>
                                </a:solidFill>
                                <a:latin typeface="Cambria Math" panose="02040503050406030204" pitchFamily="18" charset="0"/>
                                <a:sym typeface="Wingdings" pitchFamily="2" charset="2"/>
                              </a:rPr>
                            </m:ctrlPr>
                          </m:sSupPr>
                          <m:e>
                            <m:r>
                              <m:rPr>
                                <m:sty m:val="p"/>
                              </m:rPr>
                              <a:rPr lang="en-US" sz="1800" b="0" i="1" noProof="1" dirty="0" smtClean="0">
                                <a:solidFill>
                                  <a:schemeClr val="tx1"/>
                                </a:solidFill>
                                <a:latin typeface="Cambria Math" panose="02040503050406030204" pitchFamily="18" charset="0"/>
                                <a:sym typeface="Wingdings" pitchFamily="2" charset="2"/>
                              </a:rPr>
                              <m:t>e</m:t>
                            </m:r>
                          </m:e>
                          <m:sup>
                            <m:r>
                              <a:rPr lang="en-US" sz="1800" b="0" i="1" noProof="1" dirty="0" smtClean="0">
                                <a:solidFill>
                                  <a:schemeClr val="tx1"/>
                                </a:solidFill>
                                <a:latin typeface="Cambria Math" panose="02040503050406030204" pitchFamily="18" charset="0"/>
                                <a:sym typeface="Wingdings" pitchFamily="2" charset="2"/>
                              </a:rPr>
                              <m:t>−</m:t>
                            </m:r>
                          </m:sup>
                        </m:sSup>
                        <m:r>
                          <a:rPr lang="en-US" sz="1800" b="0" i="0" noProof="1" dirty="0" smtClean="0">
                            <a:solidFill>
                              <a:schemeClr val="tx1"/>
                            </a:solidFill>
                            <a:latin typeface="Cambria Math" panose="02040503050406030204" pitchFamily="18" charset="0"/>
                            <a:sym typeface="Wingdings" pitchFamily="2" charset="2"/>
                          </a:rPr>
                          <m:t>+2</m:t>
                        </m:r>
                        <m:acc>
                          <m:accPr>
                            <m:chr m:val="̅"/>
                            <m:ctrlPr>
                              <a:rPr lang="en-US" sz="1800" b="0" i="1" noProof="1" dirty="0" smtClean="0">
                                <a:solidFill>
                                  <a:schemeClr val="tx1"/>
                                </a:solidFill>
                                <a:latin typeface="Cambria Math" panose="02040503050406030204" pitchFamily="18" charset="0"/>
                                <a:sym typeface="Wingdings" pitchFamily="2" charset="2"/>
                              </a:rPr>
                            </m:ctrlPr>
                          </m:accPr>
                          <m:e>
                            <m:sSub>
                              <m:sSubPr>
                                <m:ctrlPr>
                                  <a:rPr lang="en-US" sz="1800" b="0" i="1" noProof="1" dirty="0" smtClean="0">
                                    <a:solidFill>
                                      <a:schemeClr val="tx1"/>
                                    </a:solidFill>
                                    <a:latin typeface="Cambria Math" panose="02040503050406030204" pitchFamily="18" charset="0"/>
                                    <a:ea typeface="Cambria Math" panose="02040503050406030204" pitchFamily="18" charset="0"/>
                                    <a:sym typeface="Wingdings" pitchFamily="2" charset="2"/>
                                  </a:rPr>
                                </m:ctrlPr>
                              </m:sSubPr>
                              <m:e>
                                <m:r>
                                  <a:rPr lang="en-US" sz="1800" i="1" noProof="1" dirty="0" smtClean="0">
                                    <a:solidFill>
                                      <a:schemeClr val="tx1"/>
                                    </a:solidFill>
                                    <a:latin typeface="Cambria Math" panose="02040503050406030204" pitchFamily="18" charset="0"/>
                                    <a:ea typeface="Cambria Math" panose="02040503050406030204" pitchFamily="18" charset="0"/>
                                    <a:sym typeface="Wingdings" pitchFamily="2" charset="2"/>
                                  </a:rPr>
                                  <m:t>𝜐</m:t>
                                </m:r>
                              </m:e>
                              <m:sub>
                                <m:r>
                                  <m:rPr>
                                    <m:sty m:val="p"/>
                                  </m:rPr>
                                  <a:rPr lang="en-US" sz="1800" b="0" i="1" noProof="1" dirty="0" smtClean="0">
                                    <a:solidFill>
                                      <a:schemeClr val="tx1"/>
                                    </a:solidFill>
                                    <a:latin typeface="Cambria Math" panose="02040503050406030204" pitchFamily="18" charset="0"/>
                                    <a:ea typeface="Cambria Math" panose="02040503050406030204" pitchFamily="18" charset="0"/>
                                    <a:sym typeface="Wingdings" pitchFamily="2" charset="2"/>
                                  </a:rPr>
                                  <m:t>e</m:t>
                                </m:r>
                              </m:sub>
                            </m:sSub>
                          </m:e>
                        </m:acc>
                      </m:oMath>
                    </a14:m>
                    <a:endParaRPr lang="en-US" sz="1800" baseline="30000" noProof="1">
                      <a:solidFill>
                        <a:schemeClr val="tx1"/>
                      </a:solidFill>
                    </a:endParaRPr>
                  </a:p>
                </p:txBody>
              </p:sp>
            </mc:Choice>
            <mc:Fallback>
              <p:sp>
                <p:nvSpPr>
                  <p:cNvPr id="23" name="ZoneTexte 22">
                    <a:extLst>
                      <a:ext uri="{FF2B5EF4-FFF2-40B4-BE49-F238E27FC236}">
                        <a16:creationId xmlns:a16="http://schemas.microsoft.com/office/drawing/2014/main" id="{5860EEF0-D24F-5A00-96E5-06E61741E742}"/>
                      </a:ext>
                    </a:extLst>
                  </p:cNvPr>
                  <p:cNvSpPr txBox="1">
                    <a:spLocks noRot="1" noChangeAspect="1" noMove="1" noResize="1" noEditPoints="1" noAdjustHandles="1" noChangeArrowheads="1" noChangeShapeType="1" noTextEdit="1"/>
                  </p:cNvSpPr>
                  <p:nvPr/>
                </p:nvSpPr>
                <p:spPr>
                  <a:xfrm>
                    <a:off x="1877097" y="1753769"/>
                    <a:ext cx="2213841" cy="283573"/>
                  </a:xfrm>
                  <a:prstGeom prst="rect">
                    <a:avLst/>
                  </a:prstGeom>
                  <a:blipFill>
                    <a:blip r:embed="rId5"/>
                    <a:stretch>
                      <a:fillRect t="-6452" b="-22581"/>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24" name="ZoneTexte 23">
                    <a:extLst>
                      <a:ext uri="{FF2B5EF4-FFF2-40B4-BE49-F238E27FC236}">
                        <a16:creationId xmlns:a16="http://schemas.microsoft.com/office/drawing/2014/main" id="{36DD8A41-F2BB-ECAB-7ECB-E8D61C178E13}"/>
                      </a:ext>
                    </a:extLst>
                  </p:cNvPr>
                  <p:cNvSpPr txBox="1"/>
                  <p:nvPr/>
                </p:nvSpPr>
                <p:spPr>
                  <a:xfrm>
                    <a:off x="2184963" y="2238281"/>
                    <a:ext cx="1644497" cy="32330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1800" b="0" i="1" noProof="1" dirty="0" smtClean="0">
                                  <a:latin typeface="Cambria Math" panose="02040503050406030204" pitchFamily="18" charset="0"/>
                                </a:rPr>
                              </m:ctrlPr>
                            </m:sSubSupPr>
                            <m:e>
                              <m:r>
                                <m:rPr>
                                  <m:sty m:val="p"/>
                                </m:rPr>
                                <a:rPr lang="en-US" sz="1800" b="0" i="1" noProof="1" dirty="0" smtClean="0">
                                  <a:latin typeface="Cambria Math" panose="02040503050406030204" pitchFamily="18" charset="0"/>
                                </a:rPr>
                                <m:t>T</m:t>
                              </m:r>
                            </m:e>
                            <m:sub>
                              <m:r>
                                <a:rPr lang="en-US" sz="1800" b="0" i="1" noProof="1" dirty="0" smtClean="0">
                                  <a:latin typeface="Cambria Math" panose="02040503050406030204" pitchFamily="18" charset="0"/>
                                </a:rPr>
                                <m:t>1/2</m:t>
                              </m:r>
                            </m:sub>
                            <m:sup>
                              <m:r>
                                <a:rPr lang="en-US" sz="1800" b="0" i="1" noProof="1" dirty="0" smtClean="0">
                                  <a:latin typeface="Cambria Math" panose="02040503050406030204" pitchFamily="18" charset="0"/>
                                </a:rPr>
                                <m:t>2</m:t>
                              </m:r>
                              <m:r>
                                <a:rPr lang="en-US" sz="1800" b="0" i="1" noProof="1" dirty="0" smtClean="0">
                                  <a:latin typeface="Cambria Math" panose="02040503050406030204" pitchFamily="18" charset="0"/>
                                  <a:ea typeface="Cambria Math" panose="02040503050406030204" pitchFamily="18" charset="0"/>
                                </a:rPr>
                                <m:t>𝜐</m:t>
                              </m:r>
                            </m:sup>
                          </m:sSubSup>
                          <m:r>
                            <a:rPr lang="en-US" sz="1800" b="0" i="1" noProof="1" dirty="0" smtClean="0">
                              <a:latin typeface="Cambria Math" panose="02040503050406030204" pitchFamily="18" charset="0"/>
                            </a:rPr>
                            <m:t> </m:t>
                          </m:r>
                          <m:r>
                            <a:rPr lang="en-US" sz="1800" b="0" i="1" noProof="1" dirty="0" smtClean="0">
                              <a:latin typeface="Cambria Math" panose="02040503050406030204" pitchFamily="18" charset="0"/>
                              <a:ea typeface="Cambria Math" panose="02040503050406030204" pitchFamily="18" charset="0"/>
                            </a:rPr>
                            <m:t>≈</m:t>
                          </m:r>
                          <m:r>
                            <a:rPr lang="en-US" sz="1800" b="0" i="1" noProof="1" dirty="0" smtClean="0">
                              <a:latin typeface="Cambria Math" panose="02040503050406030204" pitchFamily="18" charset="0"/>
                            </a:rPr>
                            <m:t> 2.2 </m:t>
                          </m:r>
                          <m:sSup>
                            <m:sSupPr>
                              <m:ctrlPr>
                                <a:rPr lang="en-US" sz="1800" b="0" i="1" noProof="1" dirty="0" smtClean="0">
                                  <a:latin typeface="Cambria Math" panose="02040503050406030204" pitchFamily="18" charset="0"/>
                                </a:rPr>
                              </m:ctrlPr>
                            </m:sSupPr>
                            <m:e>
                              <m:r>
                                <a:rPr lang="en-US" sz="1800" b="0" i="1" noProof="1" dirty="0" smtClean="0">
                                  <a:latin typeface="Cambria Math" panose="02040503050406030204" pitchFamily="18" charset="0"/>
                                </a:rPr>
                                <m:t>10</m:t>
                              </m:r>
                            </m:e>
                            <m:sup>
                              <m:r>
                                <a:rPr lang="en-US" sz="1800" b="0" i="1" noProof="1" dirty="0" smtClean="0">
                                  <a:latin typeface="Cambria Math" panose="02040503050406030204" pitchFamily="18" charset="0"/>
                                </a:rPr>
                                <m:t>21</m:t>
                              </m:r>
                            </m:sup>
                          </m:sSup>
                          <m:r>
                            <a:rPr lang="en-US" sz="1800" b="0" i="1" noProof="1" dirty="0" smtClean="0">
                              <a:latin typeface="Cambria Math" panose="02040503050406030204" pitchFamily="18" charset="0"/>
                            </a:rPr>
                            <m:t> </m:t>
                          </m:r>
                          <m:r>
                            <m:rPr>
                              <m:sty m:val="p"/>
                            </m:rPr>
                            <a:rPr lang="en-US" sz="1800" b="0" i="1" noProof="1" dirty="0" smtClean="0">
                              <a:latin typeface="Cambria Math" panose="02040503050406030204" pitchFamily="18" charset="0"/>
                            </a:rPr>
                            <m:t>yr</m:t>
                          </m:r>
                        </m:oMath>
                      </m:oMathPara>
                    </a14:m>
                    <a:endParaRPr lang="en-US" sz="1800" noProof="1"/>
                  </a:p>
                </p:txBody>
              </p:sp>
            </mc:Choice>
            <mc:Fallback>
              <p:sp>
                <p:nvSpPr>
                  <p:cNvPr id="24" name="ZoneTexte 23">
                    <a:extLst>
                      <a:ext uri="{FF2B5EF4-FFF2-40B4-BE49-F238E27FC236}">
                        <a16:creationId xmlns:a16="http://schemas.microsoft.com/office/drawing/2014/main" id="{36DD8A41-F2BB-ECAB-7ECB-E8D61C178E13}"/>
                      </a:ext>
                    </a:extLst>
                  </p:cNvPr>
                  <p:cNvSpPr txBox="1">
                    <a:spLocks noRot="1" noChangeAspect="1" noMove="1" noResize="1" noEditPoints="1" noAdjustHandles="1" noChangeArrowheads="1" noChangeShapeType="1" noTextEdit="1"/>
                  </p:cNvSpPr>
                  <p:nvPr/>
                </p:nvSpPr>
                <p:spPr>
                  <a:xfrm>
                    <a:off x="2184963" y="2238281"/>
                    <a:ext cx="1644497" cy="323303"/>
                  </a:xfrm>
                  <a:prstGeom prst="rect">
                    <a:avLst/>
                  </a:prstGeom>
                  <a:blipFill>
                    <a:blip r:embed="rId6"/>
                    <a:stretch>
                      <a:fillRect b="-5882"/>
                    </a:stretch>
                  </a:blipFill>
                </p:spPr>
                <p:txBody>
                  <a:bodyPr/>
                  <a:lstStyle/>
                  <a:p>
                    <a:r>
                      <a:rPr lang="fr-FR">
                        <a:noFill/>
                      </a:rPr>
                      <a:t> </a:t>
                    </a:r>
                  </a:p>
                </p:txBody>
              </p:sp>
            </mc:Fallback>
          </mc:AlternateContent>
          <p:grpSp>
            <p:nvGrpSpPr>
              <p:cNvPr id="25" name="Groupe 24">
                <a:extLst>
                  <a:ext uri="{FF2B5EF4-FFF2-40B4-BE49-F238E27FC236}">
                    <a16:creationId xmlns:a16="http://schemas.microsoft.com/office/drawing/2014/main" id="{5F5A1B3B-7119-5D96-91D8-FE57056CD39B}"/>
                  </a:ext>
                </a:extLst>
              </p:cNvPr>
              <p:cNvGrpSpPr/>
              <p:nvPr/>
            </p:nvGrpSpPr>
            <p:grpSpPr>
              <a:xfrm>
                <a:off x="211015" y="1203570"/>
                <a:ext cx="4017108" cy="1437443"/>
                <a:chOff x="211015" y="1203570"/>
                <a:chExt cx="4017108" cy="1437443"/>
              </a:xfrm>
            </p:grpSpPr>
            <p:sp>
              <p:nvSpPr>
                <p:cNvPr id="26" name="Rectangle 25">
                  <a:extLst>
                    <a:ext uri="{FF2B5EF4-FFF2-40B4-BE49-F238E27FC236}">
                      <a16:creationId xmlns:a16="http://schemas.microsoft.com/office/drawing/2014/main" id="{D53927D5-66CE-9ECE-919D-3BEFEC21F6F9}"/>
                    </a:ext>
                  </a:extLst>
                </p:cNvPr>
                <p:cNvSpPr/>
                <p:nvPr/>
              </p:nvSpPr>
              <p:spPr>
                <a:xfrm>
                  <a:off x="211015" y="1203570"/>
                  <a:ext cx="4017108" cy="143744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27" name="ZoneTexte 26">
                  <a:extLst>
                    <a:ext uri="{FF2B5EF4-FFF2-40B4-BE49-F238E27FC236}">
                      <a16:creationId xmlns:a16="http://schemas.microsoft.com/office/drawing/2014/main" id="{00019AF6-A790-ABDC-9154-BCDA145C0BD8}"/>
                    </a:ext>
                  </a:extLst>
                </p:cNvPr>
                <p:cNvSpPr txBox="1"/>
                <p:nvPr/>
              </p:nvSpPr>
              <p:spPr>
                <a:xfrm>
                  <a:off x="2569926" y="1225219"/>
                  <a:ext cx="863153" cy="354466"/>
                </a:xfrm>
                <a:prstGeom prst="rect">
                  <a:avLst/>
                </a:prstGeom>
                <a:noFill/>
              </p:spPr>
              <p:txBody>
                <a:bodyPr wrap="none" rtlCol="0">
                  <a:spAutoFit/>
                </a:bodyPr>
                <a:lstStyle/>
                <a:p>
                  <a:r>
                    <a:rPr lang="en-US" sz="2400" b="1" noProof="1">
                      <a:solidFill>
                        <a:srgbClr val="FFFF00"/>
                      </a:solidFill>
                      <a:latin typeface="Symbol" pitchFamily="2" charset="2"/>
                    </a:rPr>
                    <a:t>bb (2n)</a:t>
                  </a:r>
                </a:p>
              </p:txBody>
            </p:sp>
          </p:grpSp>
        </p:grpSp>
      </p:grpSp>
      <p:grpSp>
        <p:nvGrpSpPr>
          <p:cNvPr id="28" name="Groupe 27">
            <a:extLst>
              <a:ext uri="{FF2B5EF4-FFF2-40B4-BE49-F238E27FC236}">
                <a16:creationId xmlns:a16="http://schemas.microsoft.com/office/drawing/2014/main" id="{BFDAC75F-2EDD-9446-3BE0-AAD6D15B7FAA}"/>
              </a:ext>
            </a:extLst>
          </p:cNvPr>
          <p:cNvGrpSpPr/>
          <p:nvPr/>
        </p:nvGrpSpPr>
        <p:grpSpPr>
          <a:xfrm>
            <a:off x="927693" y="4965483"/>
            <a:ext cx="5226175" cy="2721076"/>
            <a:chOff x="242069" y="2761927"/>
            <a:chExt cx="4036267" cy="2117381"/>
          </a:xfrm>
        </p:grpSpPr>
        <p:sp>
          <p:nvSpPr>
            <p:cNvPr id="29" name="Flèche vers la droite 28">
              <a:extLst>
                <a:ext uri="{FF2B5EF4-FFF2-40B4-BE49-F238E27FC236}">
                  <a16:creationId xmlns:a16="http://schemas.microsoft.com/office/drawing/2014/main" id="{9C266BD2-45EF-BF76-4D17-D8701CB44CB6}"/>
                </a:ext>
              </a:extLst>
            </p:cNvPr>
            <p:cNvSpPr/>
            <p:nvPr/>
          </p:nvSpPr>
          <p:spPr>
            <a:xfrm rot="5400000">
              <a:off x="2657856" y="3606315"/>
              <a:ext cx="438658" cy="289430"/>
            </a:xfrm>
            <a:prstGeom prst="rightArrow">
              <a:avLst/>
            </a:prstGeom>
            <a:solidFill>
              <a:srgbClr val="24B2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nvGrpSpPr>
            <p:cNvPr id="30" name="Groupe 29">
              <a:extLst>
                <a:ext uri="{FF2B5EF4-FFF2-40B4-BE49-F238E27FC236}">
                  <a16:creationId xmlns:a16="http://schemas.microsoft.com/office/drawing/2014/main" id="{8727B54A-FD02-F78B-027C-ECB86A1F3236}"/>
                </a:ext>
              </a:extLst>
            </p:cNvPr>
            <p:cNvGrpSpPr/>
            <p:nvPr/>
          </p:nvGrpSpPr>
          <p:grpSpPr>
            <a:xfrm>
              <a:off x="242069" y="2761927"/>
              <a:ext cx="4036267" cy="2117381"/>
              <a:chOff x="242069" y="2761927"/>
              <a:chExt cx="4036267" cy="2117381"/>
            </a:xfrm>
          </p:grpSpPr>
          <p:grpSp>
            <p:nvGrpSpPr>
              <p:cNvPr id="31" name="Groupe 30">
                <a:extLst>
                  <a:ext uri="{FF2B5EF4-FFF2-40B4-BE49-F238E27FC236}">
                    <a16:creationId xmlns:a16="http://schemas.microsoft.com/office/drawing/2014/main" id="{78A67D13-0AB4-EC4A-61DC-AC7F9D2E2EFF}"/>
                  </a:ext>
                </a:extLst>
              </p:cNvPr>
              <p:cNvGrpSpPr/>
              <p:nvPr/>
            </p:nvGrpSpPr>
            <p:grpSpPr>
              <a:xfrm>
                <a:off x="261228" y="2771080"/>
                <a:ext cx="4017108" cy="2108228"/>
                <a:chOff x="211015" y="2943199"/>
                <a:chExt cx="4017108" cy="2108228"/>
              </a:xfrm>
            </p:grpSpPr>
            <p:pic>
              <p:nvPicPr>
                <p:cNvPr id="34" name="Image 33">
                  <a:extLst>
                    <a:ext uri="{FF2B5EF4-FFF2-40B4-BE49-F238E27FC236}">
                      <a16:creationId xmlns:a16="http://schemas.microsoft.com/office/drawing/2014/main" id="{13DDB41B-5F32-8F10-78C1-C3012E5F8EF2}"/>
                    </a:ext>
                  </a:extLst>
                </p:cNvPr>
                <p:cNvPicPr>
                  <a:picLocks noChangeAspect="1"/>
                </p:cNvPicPr>
                <p:nvPr/>
              </p:nvPicPr>
              <p:blipFill>
                <a:blip r:embed="rId7"/>
                <a:srcRect l="53792" t="11305" r="2581" b="5541"/>
                <a:stretch>
                  <a:fillRect/>
                </a:stretch>
              </p:blipFill>
              <p:spPr>
                <a:xfrm>
                  <a:off x="259997" y="3268104"/>
                  <a:ext cx="1387408" cy="1295308"/>
                </a:xfrm>
                <a:prstGeom prst="rect">
                  <a:avLst/>
                </a:prstGeom>
              </p:spPr>
            </p:pic>
            <mc:AlternateContent xmlns:mc="http://schemas.openxmlformats.org/markup-compatibility/2006">
              <mc:Choice xmlns:a14="http://schemas.microsoft.com/office/drawing/2010/main" Requires="a14">
                <p:sp>
                  <p:nvSpPr>
                    <p:cNvPr id="35" name="ZoneTexte 34">
                      <a:extLst>
                        <a:ext uri="{FF2B5EF4-FFF2-40B4-BE49-F238E27FC236}">
                          <a16:creationId xmlns:a16="http://schemas.microsoft.com/office/drawing/2014/main" id="{0E8881A9-FFE9-B294-2DD0-1E834E67F3D8}"/>
                        </a:ext>
                      </a:extLst>
                    </p:cNvPr>
                    <p:cNvSpPr txBox="1"/>
                    <p:nvPr/>
                  </p:nvSpPr>
                  <p:spPr>
                    <a:xfrm>
                      <a:off x="2158045" y="4023054"/>
                      <a:ext cx="1430021" cy="526886"/>
                    </a:xfrm>
                    <a:prstGeom prst="rect">
                      <a:avLst/>
                    </a:prstGeom>
                    <a:noFill/>
                  </p:spPr>
                  <p:txBody>
                    <a:bodyPr wrap="none" rtlCol="0">
                      <a:spAutoFit/>
                    </a:bodyPr>
                    <a:lstStyle/>
                    <a:p>
                      <a14:m>
                        <m:oMath xmlns:m="http://schemas.openxmlformats.org/officeDocument/2006/math">
                          <m:r>
                            <a:rPr lang="en-US" b="0" i="1" noProof="1" dirty="0" smtClean="0">
                              <a:solidFill>
                                <a:srgbClr val="FFFF00"/>
                              </a:solidFill>
                              <a:latin typeface="Cambria Math" panose="02040503050406030204" pitchFamily="18" charset="0"/>
                              <a:ea typeface="Cambria Math" panose="02040503050406030204" pitchFamily="18" charset="0"/>
                            </a:rPr>
                            <m:t> </m:t>
                          </m:r>
                          <m:r>
                            <a:rPr lang="en-US" b="1" i="1" noProof="1" dirty="0" smtClean="0">
                              <a:solidFill>
                                <a:srgbClr val="FFFF00"/>
                              </a:solidFill>
                              <a:latin typeface="Cambria Math" panose="02040503050406030204" pitchFamily="18" charset="0"/>
                              <a:ea typeface="Cambria Math" panose="02040503050406030204" pitchFamily="18" charset="0"/>
                            </a:rPr>
                            <m:t>𝝂</m:t>
                          </m:r>
                          <m:r>
                            <a:rPr lang="en-US" b="1" i="1" noProof="1" dirty="0" smtClean="0">
                              <a:solidFill>
                                <a:srgbClr val="FFFF00"/>
                              </a:solidFill>
                              <a:latin typeface="Cambria Math" panose="02040503050406030204" pitchFamily="18" charset="0"/>
                              <a:ea typeface="Cambria Math" panose="02040503050406030204" pitchFamily="18" charset="0"/>
                            </a:rPr>
                            <m:t>= </m:t>
                          </m:r>
                          <m:acc>
                            <m:accPr>
                              <m:chr m:val="̅"/>
                              <m:ctrlPr>
                                <a:rPr lang="en-US" b="1" i="1" noProof="1" dirty="0" smtClean="0">
                                  <a:solidFill>
                                    <a:srgbClr val="FFFF00"/>
                                  </a:solidFill>
                                  <a:latin typeface="Cambria Math" panose="02040503050406030204" pitchFamily="18" charset="0"/>
                                  <a:ea typeface="Cambria Math" panose="02040503050406030204" pitchFamily="18" charset="0"/>
                                </a:rPr>
                              </m:ctrlPr>
                            </m:accPr>
                            <m:e>
                              <m:r>
                                <a:rPr lang="en-US" b="1" i="1" noProof="1" dirty="0" smtClean="0">
                                  <a:solidFill>
                                    <a:srgbClr val="FFFF00"/>
                                  </a:solidFill>
                                  <a:latin typeface="Cambria Math" panose="02040503050406030204" pitchFamily="18" charset="0"/>
                                  <a:ea typeface="Cambria Math" panose="02040503050406030204" pitchFamily="18" charset="0"/>
                                </a:rPr>
                                <m:t>𝝂</m:t>
                              </m:r>
                            </m:e>
                          </m:acc>
                        </m:oMath>
                      </a14:m>
                      <a:r>
                        <a:rPr lang="en-US" b="1" noProof="1">
                          <a:solidFill>
                            <a:srgbClr val="FFFF00"/>
                          </a:solidFill>
                        </a:rPr>
                        <a:t>  </a:t>
                      </a:r>
                      <a:endParaRPr lang="en-US" sz="1400" b="1" noProof="1">
                        <a:solidFill>
                          <a:srgbClr val="FFFF00"/>
                        </a:solidFill>
                      </a:endParaRPr>
                    </a:p>
                  </p:txBody>
                </p:sp>
              </mc:Choice>
              <mc:Fallback>
                <p:sp>
                  <p:nvSpPr>
                    <p:cNvPr id="35" name="ZoneTexte 34">
                      <a:extLst>
                        <a:ext uri="{FF2B5EF4-FFF2-40B4-BE49-F238E27FC236}">
                          <a16:creationId xmlns:a16="http://schemas.microsoft.com/office/drawing/2014/main" id="{0E8881A9-FFE9-B294-2DD0-1E834E67F3D8}"/>
                        </a:ext>
                      </a:extLst>
                    </p:cNvPr>
                    <p:cNvSpPr txBox="1">
                      <a:spLocks noRot="1" noChangeAspect="1" noMove="1" noResize="1" noEditPoints="1" noAdjustHandles="1" noChangeArrowheads="1" noChangeShapeType="1" noTextEdit="1"/>
                    </p:cNvSpPr>
                    <p:nvPr/>
                  </p:nvSpPr>
                  <p:spPr>
                    <a:xfrm>
                      <a:off x="2158045" y="4023054"/>
                      <a:ext cx="1430021" cy="526886"/>
                    </a:xfrm>
                    <a:prstGeom prst="rect">
                      <a:avLst/>
                    </a:prstGeom>
                    <a:blipFill>
                      <a:blip r:embed="rId8"/>
                      <a:stretch>
                        <a:fillRect l="-7483" t="-1852" b="-24074"/>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6" name="ZoneTexte 35">
                      <a:extLst>
                        <a:ext uri="{FF2B5EF4-FFF2-40B4-BE49-F238E27FC236}">
                          <a16:creationId xmlns:a16="http://schemas.microsoft.com/office/drawing/2014/main" id="{898C6FC2-325A-C5CF-6C1C-E8602862E958}"/>
                        </a:ext>
                      </a:extLst>
                    </p:cNvPr>
                    <p:cNvSpPr txBox="1"/>
                    <p:nvPr/>
                  </p:nvSpPr>
                  <p:spPr>
                    <a:xfrm>
                      <a:off x="1921281" y="3331031"/>
                      <a:ext cx="1918745" cy="311342"/>
                    </a:xfrm>
                    <a:prstGeom prst="rect">
                      <a:avLst/>
                    </a:prstGeom>
                    <a:noFill/>
                  </p:spPr>
                  <p:txBody>
                    <a:bodyPr wrap="none" rtlCol="0">
                      <a:spAutoFit/>
                    </a:bodyPr>
                    <a:lstStyle/>
                    <a:p>
                      <a:r>
                        <a:rPr lang="en-US" sz="2000" baseline="30000" noProof="1">
                          <a:solidFill>
                            <a:schemeClr val="tx1"/>
                          </a:solidFill>
                        </a:rPr>
                        <a:t>136</a:t>
                      </a:r>
                      <a:r>
                        <a:rPr lang="en-US" sz="2000" noProof="1">
                          <a:solidFill>
                            <a:schemeClr val="tx1"/>
                          </a:solidFill>
                        </a:rPr>
                        <a:t>Xe </a:t>
                      </a:r>
                      <a:r>
                        <a:rPr lang="en-US" sz="2000" noProof="1">
                          <a:solidFill>
                            <a:schemeClr val="tx1"/>
                          </a:solidFill>
                          <a:sym typeface="Wingdings" pitchFamily="2" charset="2"/>
                        </a:rPr>
                        <a:t> </a:t>
                      </a:r>
                      <a:r>
                        <a:rPr lang="en-US" sz="2000" baseline="30000" noProof="1">
                          <a:solidFill>
                            <a:schemeClr val="tx1"/>
                          </a:solidFill>
                          <a:sym typeface="Wingdings" pitchFamily="2" charset="2"/>
                        </a:rPr>
                        <a:t>136</a:t>
                      </a:r>
                      <a:r>
                        <a:rPr lang="en-US" sz="2000" noProof="1">
                          <a:solidFill>
                            <a:schemeClr val="tx1"/>
                          </a:solidFill>
                          <a:sym typeface="Wingdings" pitchFamily="2" charset="2"/>
                        </a:rPr>
                        <a:t>Ba + </a:t>
                      </a:r>
                      <a14:m>
                        <m:oMath xmlns:m="http://schemas.openxmlformats.org/officeDocument/2006/math">
                          <m:r>
                            <a:rPr lang="en-US" sz="2000" b="0" i="1" noProof="1" dirty="0" smtClean="0">
                              <a:solidFill>
                                <a:schemeClr val="tx1"/>
                              </a:solidFill>
                              <a:latin typeface="Cambria Math" panose="02040503050406030204" pitchFamily="18" charset="0"/>
                              <a:sym typeface="Wingdings" pitchFamily="2" charset="2"/>
                            </a:rPr>
                            <m:t>2</m:t>
                          </m:r>
                          <m:sSup>
                            <m:sSupPr>
                              <m:ctrlPr>
                                <a:rPr lang="en-US" sz="2000" b="0" i="1" noProof="1" dirty="0" smtClean="0">
                                  <a:solidFill>
                                    <a:schemeClr val="tx1"/>
                                  </a:solidFill>
                                  <a:latin typeface="Cambria Math" panose="02040503050406030204" pitchFamily="18" charset="0"/>
                                  <a:sym typeface="Wingdings" pitchFamily="2" charset="2"/>
                                </a:rPr>
                              </m:ctrlPr>
                            </m:sSupPr>
                            <m:e>
                              <m:r>
                                <m:rPr>
                                  <m:sty m:val="p"/>
                                </m:rPr>
                                <a:rPr lang="en-US" sz="2000" b="0" i="1" noProof="1" dirty="0" smtClean="0">
                                  <a:solidFill>
                                    <a:schemeClr val="tx1"/>
                                  </a:solidFill>
                                  <a:latin typeface="Cambria Math" panose="02040503050406030204" pitchFamily="18" charset="0"/>
                                  <a:sym typeface="Wingdings" pitchFamily="2" charset="2"/>
                                </a:rPr>
                                <m:t>e</m:t>
                              </m:r>
                            </m:e>
                            <m:sup>
                              <m:r>
                                <a:rPr lang="en-US" sz="2000" b="0" i="1" noProof="1" dirty="0" smtClean="0">
                                  <a:solidFill>
                                    <a:schemeClr val="tx1"/>
                                  </a:solidFill>
                                  <a:latin typeface="Cambria Math" panose="02040503050406030204" pitchFamily="18" charset="0"/>
                                  <a:sym typeface="Wingdings" pitchFamily="2" charset="2"/>
                                </a:rPr>
                                <m:t>−</m:t>
                              </m:r>
                            </m:sup>
                          </m:sSup>
                        </m:oMath>
                      </a14:m>
                      <a:endParaRPr lang="en-US" sz="2000" baseline="30000" noProof="1">
                        <a:solidFill>
                          <a:schemeClr val="tx1"/>
                        </a:solidFill>
                      </a:endParaRPr>
                    </a:p>
                  </p:txBody>
                </p:sp>
              </mc:Choice>
              <mc:Fallback>
                <p:sp>
                  <p:nvSpPr>
                    <p:cNvPr id="36" name="ZoneTexte 35">
                      <a:extLst>
                        <a:ext uri="{FF2B5EF4-FFF2-40B4-BE49-F238E27FC236}">
                          <a16:creationId xmlns:a16="http://schemas.microsoft.com/office/drawing/2014/main" id="{898C6FC2-325A-C5CF-6C1C-E8602862E958}"/>
                        </a:ext>
                      </a:extLst>
                    </p:cNvPr>
                    <p:cNvSpPr txBox="1">
                      <a:spLocks noRot="1" noChangeAspect="1" noMove="1" noResize="1" noEditPoints="1" noAdjustHandles="1" noChangeArrowheads="1" noChangeShapeType="1" noTextEdit="1"/>
                    </p:cNvSpPr>
                    <p:nvPr/>
                  </p:nvSpPr>
                  <p:spPr>
                    <a:xfrm>
                      <a:off x="1921281" y="3331031"/>
                      <a:ext cx="1918745" cy="311342"/>
                    </a:xfrm>
                    <a:prstGeom prst="rect">
                      <a:avLst/>
                    </a:prstGeom>
                    <a:blipFill>
                      <a:blip r:embed="rId9"/>
                      <a:stretch>
                        <a:fillRect t="-9375" b="-28125"/>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7" name="ZoneTexte 36">
                      <a:extLst>
                        <a:ext uri="{FF2B5EF4-FFF2-40B4-BE49-F238E27FC236}">
                          <a16:creationId xmlns:a16="http://schemas.microsoft.com/office/drawing/2014/main" id="{88B288EC-B53D-DE5D-C2E4-3061CFF9DD8F}"/>
                        </a:ext>
                      </a:extLst>
                    </p:cNvPr>
                    <p:cNvSpPr txBox="1"/>
                    <p:nvPr/>
                  </p:nvSpPr>
                  <p:spPr>
                    <a:xfrm>
                      <a:off x="2012218" y="4563412"/>
                      <a:ext cx="1810788" cy="3562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000" b="0" i="1" noProof="1" dirty="0" smtClean="0">
                                    <a:solidFill>
                                      <a:srgbClr val="24B2F0"/>
                                    </a:solidFill>
                                    <a:latin typeface="Cambria Math" panose="02040503050406030204" pitchFamily="18" charset="0"/>
                                  </a:rPr>
                                </m:ctrlPr>
                              </m:sSubSupPr>
                              <m:e>
                                <m:r>
                                  <m:rPr>
                                    <m:sty m:val="p"/>
                                  </m:rPr>
                                  <a:rPr lang="en-US" sz="2000" b="0" i="1" noProof="1" dirty="0" smtClean="0">
                                    <a:solidFill>
                                      <a:srgbClr val="24B2F0"/>
                                    </a:solidFill>
                                    <a:latin typeface="Cambria Math" panose="02040503050406030204" pitchFamily="18" charset="0"/>
                                  </a:rPr>
                                  <m:t>T</m:t>
                                </m:r>
                              </m:e>
                              <m:sub>
                                <m:r>
                                  <a:rPr lang="en-US" sz="2000" b="0" i="1" noProof="1" dirty="0" smtClean="0">
                                    <a:solidFill>
                                      <a:srgbClr val="24B2F0"/>
                                    </a:solidFill>
                                    <a:latin typeface="Cambria Math" panose="02040503050406030204" pitchFamily="18" charset="0"/>
                                  </a:rPr>
                                  <m:t>1/2</m:t>
                                </m:r>
                              </m:sub>
                              <m:sup>
                                <m:r>
                                  <a:rPr lang="en-US" sz="2000" b="0" i="1" noProof="1" dirty="0" smtClean="0">
                                    <a:solidFill>
                                      <a:srgbClr val="24B2F0"/>
                                    </a:solidFill>
                                    <a:latin typeface="Cambria Math" panose="02040503050406030204" pitchFamily="18" charset="0"/>
                                  </a:rPr>
                                  <m:t>0</m:t>
                                </m:r>
                                <m:r>
                                  <a:rPr lang="en-US" sz="2000" b="0" i="1" noProof="1" dirty="0" smtClean="0">
                                    <a:solidFill>
                                      <a:srgbClr val="24B2F0"/>
                                    </a:solidFill>
                                    <a:latin typeface="Cambria Math" panose="02040503050406030204" pitchFamily="18" charset="0"/>
                                    <a:ea typeface="Cambria Math" panose="02040503050406030204" pitchFamily="18" charset="0"/>
                                  </a:rPr>
                                  <m:t>𝜐</m:t>
                                </m:r>
                              </m:sup>
                            </m:sSubSup>
                            <m:r>
                              <a:rPr lang="en-US" sz="2000" b="0" i="1" noProof="1" dirty="0" smtClean="0">
                                <a:solidFill>
                                  <a:srgbClr val="24B2F0"/>
                                </a:solidFill>
                                <a:latin typeface="Cambria Math" panose="02040503050406030204" pitchFamily="18" charset="0"/>
                              </a:rPr>
                              <m:t> </m:t>
                            </m:r>
                            <m:r>
                              <a:rPr lang="en-US" sz="2000" b="0" i="1" noProof="1" dirty="0" smtClean="0">
                                <a:solidFill>
                                  <a:srgbClr val="24B2F0"/>
                                </a:solidFill>
                                <a:latin typeface="Cambria Math" panose="02040503050406030204" pitchFamily="18" charset="0"/>
                                <a:ea typeface="Cambria Math" panose="02040503050406030204" pitchFamily="18" charset="0"/>
                              </a:rPr>
                              <m:t>&gt;</m:t>
                            </m:r>
                            <m:r>
                              <a:rPr lang="en-US" sz="2000" b="0" i="1" noProof="1" dirty="0" smtClean="0">
                                <a:solidFill>
                                  <a:srgbClr val="24B2F0"/>
                                </a:solidFill>
                                <a:latin typeface="Cambria Math" panose="02040503050406030204" pitchFamily="18" charset="0"/>
                              </a:rPr>
                              <m:t> </m:t>
                            </m:r>
                            <m:sSup>
                              <m:sSupPr>
                                <m:ctrlPr>
                                  <a:rPr lang="en-US" sz="2000" b="0" i="1" noProof="1" dirty="0" smtClean="0">
                                    <a:solidFill>
                                      <a:srgbClr val="24B2F0"/>
                                    </a:solidFill>
                                    <a:latin typeface="Cambria Math" panose="02040503050406030204" pitchFamily="18" charset="0"/>
                                  </a:rPr>
                                </m:ctrlPr>
                              </m:sSupPr>
                              <m:e>
                                <m:r>
                                  <a:rPr lang="en-US" sz="2000" b="0" i="1" noProof="1" dirty="0" smtClean="0">
                                    <a:solidFill>
                                      <a:srgbClr val="24B2F0"/>
                                    </a:solidFill>
                                    <a:latin typeface="Cambria Math" panose="02040503050406030204" pitchFamily="18" charset="0"/>
                                  </a:rPr>
                                  <m:t>3.8 10</m:t>
                                </m:r>
                              </m:e>
                              <m:sup>
                                <m:r>
                                  <a:rPr lang="en-US" sz="2000" b="0" i="1" noProof="1" dirty="0" smtClean="0">
                                    <a:solidFill>
                                      <a:srgbClr val="24B2F0"/>
                                    </a:solidFill>
                                    <a:latin typeface="Cambria Math" panose="02040503050406030204" pitchFamily="18" charset="0"/>
                                  </a:rPr>
                                  <m:t>26</m:t>
                                </m:r>
                              </m:sup>
                            </m:sSup>
                            <m:r>
                              <a:rPr lang="en-US" sz="2000" b="0" i="1" noProof="1" dirty="0" smtClean="0">
                                <a:solidFill>
                                  <a:srgbClr val="24B2F0"/>
                                </a:solidFill>
                                <a:latin typeface="Cambria Math" panose="02040503050406030204" pitchFamily="18" charset="0"/>
                              </a:rPr>
                              <m:t> </m:t>
                            </m:r>
                            <m:r>
                              <m:rPr>
                                <m:sty m:val="p"/>
                              </m:rPr>
                              <a:rPr lang="en-US" sz="2000" b="0" i="1" noProof="1" dirty="0" smtClean="0">
                                <a:solidFill>
                                  <a:srgbClr val="24B2F0"/>
                                </a:solidFill>
                                <a:latin typeface="Cambria Math" panose="02040503050406030204" pitchFamily="18" charset="0"/>
                              </a:rPr>
                              <m:t>yr</m:t>
                            </m:r>
                          </m:oMath>
                        </m:oMathPara>
                      </a14:m>
                      <a:endParaRPr lang="en-US" sz="2000" noProof="1">
                        <a:solidFill>
                          <a:srgbClr val="24B2F0"/>
                        </a:solidFill>
                      </a:endParaRPr>
                    </a:p>
                  </p:txBody>
                </p:sp>
              </mc:Choice>
              <mc:Fallback>
                <p:sp>
                  <p:nvSpPr>
                    <p:cNvPr id="37" name="ZoneTexte 36">
                      <a:extLst>
                        <a:ext uri="{FF2B5EF4-FFF2-40B4-BE49-F238E27FC236}">
                          <a16:creationId xmlns:a16="http://schemas.microsoft.com/office/drawing/2014/main" id="{88B288EC-B53D-DE5D-C2E4-3061CFF9DD8F}"/>
                        </a:ext>
                      </a:extLst>
                    </p:cNvPr>
                    <p:cNvSpPr txBox="1">
                      <a:spLocks noRot="1" noChangeAspect="1" noMove="1" noResize="1" noEditPoints="1" noAdjustHandles="1" noChangeArrowheads="1" noChangeShapeType="1" noTextEdit="1"/>
                    </p:cNvSpPr>
                    <p:nvPr/>
                  </p:nvSpPr>
                  <p:spPr>
                    <a:xfrm>
                      <a:off x="2012218" y="4563412"/>
                      <a:ext cx="1810788" cy="356297"/>
                    </a:xfrm>
                    <a:prstGeom prst="rect">
                      <a:avLst/>
                    </a:prstGeom>
                    <a:blipFill>
                      <a:blip r:embed="rId10"/>
                      <a:stretch>
                        <a:fillRect b="-8108"/>
                      </a:stretch>
                    </a:blipFill>
                  </p:spPr>
                  <p:txBody>
                    <a:bodyPr/>
                    <a:lstStyle/>
                    <a:p>
                      <a:r>
                        <a:rPr lang="fr-FR">
                          <a:noFill/>
                        </a:rPr>
                        <a:t> </a:t>
                      </a:r>
                    </a:p>
                  </p:txBody>
                </p:sp>
              </mc:Fallback>
            </mc:AlternateContent>
            <p:sp>
              <p:nvSpPr>
                <p:cNvPr id="38" name="Rectangle 37">
                  <a:extLst>
                    <a:ext uri="{FF2B5EF4-FFF2-40B4-BE49-F238E27FC236}">
                      <a16:creationId xmlns:a16="http://schemas.microsoft.com/office/drawing/2014/main" id="{E355E5EC-1BD5-CE33-F08F-A82DAEF769FF}"/>
                    </a:ext>
                  </a:extLst>
                </p:cNvPr>
                <p:cNvSpPr/>
                <p:nvPr/>
              </p:nvSpPr>
              <p:spPr>
                <a:xfrm>
                  <a:off x="211015" y="2943199"/>
                  <a:ext cx="4017108" cy="210822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32" name="ZoneTexte 31">
                <a:extLst>
                  <a:ext uri="{FF2B5EF4-FFF2-40B4-BE49-F238E27FC236}">
                    <a16:creationId xmlns:a16="http://schemas.microsoft.com/office/drawing/2014/main" id="{C1EA83BE-DDB3-6BC0-CFEC-237522FC4321}"/>
                  </a:ext>
                </a:extLst>
              </p:cNvPr>
              <p:cNvSpPr txBox="1"/>
              <p:nvPr/>
            </p:nvSpPr>
            <p:spPr>
              <a:xfrm>
                <a:off x="242069" y="4423498"/>
                <a:ext cx="1993106" cy="197582"/>
              </a:xfrm>
              <a:prstGeom prst="rect">
                <a:avLst/>
              </a:prstGeom>
              <a:noFill/>
            </p:spPr>
            <p:txBody>
              <a:bodyPr wrap="square">
                <a:spAutoFit/>
              </a:bodyPr>
              <a:lstStyle/>
              <a:p>
                <a:r>
                  <a:rPr lang="en-US" sz="1050" noProof="1">
                    <a:solidFill>
                      <a:schemeClr val="tx1"/>
                    </a:solidFill>
                  </a:rPr>
                  <a:t>Not yet discovered</a:t>
                </a:r>
              </a:p>
            </p:txBody>
          </p:sp>
          <p:sp>
            <p:nvSpPr>
              <p:cNvPr id="33" name="ZoneTexte 32">
                <a:extLst>
                  <a:ext uri="{FF2B5EF4-FFF2-40B4-BE49-F238E27FC236}">
                    <a16:creationId xmlns:a16="http://schemas.microsoft.com/office/drawing/2014/main" id="{BA7FC33C-942F-A0EE-F1B6-882E6B0CEB6F}"/>
                  </a:ext>
                </a:extLst>
              </p:cNvPr>
              <p:cNvSpPr txBox="1"/>
              <p:nvPr/>
            </p:nvSpPr>
            <p:spPr>
              <a:xfrm>
                <a:off x="809403" y="2761927"/>
                <a:ext cx="3331746" cy="287392"/>
              </a:xfrm>
              <a:prstGeom prst="rect">
                <a:avLst/>
              </a:prstGeom>
              <a:noFill/>
            </p:spPr>
            <p:txBody>
              <a:bodyPr wrap="square">
                <a:spAutoFit/>
              </a:bodyPr>
              <a:lstStyle/>
              <a:p>
                <a:r>
                  <a:rPr lang="en-US" sz="1800" b="1" noProof="1">
                    <a:solidFill>
                      <a:srgbClr val="FFFF00"/>
                    </a:solidFill>
                  </a:rPr>
                  <a:t>Neutrinoless double beta decay </a:t>
                </a:r>
                <a:r>
                  <a:rPr lang="en-US" sz="1800" b="1" noProof="1">
                    <a:solidFill>
                      <a:srgbClr val="FFFF00"/>
                    </a:solidFill>
                    <a:latin typeface="Symbol" pitchFamily="2" charset="2"/>
                  </a:rPr>
                  <a:t>bb (0n)</a:t>
                </a:r>
                <a:endParaRPr lang="en-US" sz="1800" b="1" noProof="1">
                  <a:solidFill>
                    <a:srgbClr val="FFFF00"/>
                  </a:solidFill>
                </a:endParaRPr>
              </a:p>
            </p:txBody>
          </p:sp>
        </p:gr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14="http://schemas.microsoft.com/office/drawing/2010/main" xmlns:m="http://schemas.openxmlformats.org/officeDocument/2006/math"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5813BCA1-5706-9C3E-2CC8-A409F5DC7E11}"/>
              </a:ext>
            </a:extLst>
          </p:cNvPr>
          <p:cNvSpPr/>
          <p:nvPr/>
        </p:nvSpPr>
        <p:spPr>
          <a:xfrm>
            <a:off x="239843" y="6067289"/>
            <a:ext cx="8629870" cy="3256593"/>
          </a:xfrm>
          <a:prstGeom prst="rect">
            <a:avLst/>
          </a:prstGeom>
          <a:noFill/>
          <a:ln w="12700" cap="flat">
            <a:solidFill>
              <a:schemeClr val="tx1"/>
            </a:solidFill>
            <a:miter lim="400000"/>
          </a:ln>
          <a:effectLst>
            <a:outerShdw blurRad="76200" dir="18900000" rotWithShape="0">
              <a:srgbClr val="000000">
                <a:alpha val="8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endParaRPr>
          </a:p>
        </p:txBody>
      </p:sp>
      <p:grpSp>
        <p:nvGrpSpPr>
          <p:cNvPr id="4" name="Groupe 3">
            <a:extLst>
              <a:ext uri="{FF2B5EF4-FFF2-40B4-BE49-F238E27FC236}">
                <a16:creationId xmlns:a16="http://schemas.microsoft.com/office/drawing/2014/main" id="{787A269C-D0CF-F184-52C6-1366A8624D8F}"/>
              </a:ext>
            </a:extLst>
          </p:cNvPr>
          <p:cNvGrpSpPr/>
          <p:nvPr/>
        </p:nvGrpSpPr>
        <p:grpSpPr>
          <a:xfrm>
            <a:off x="4027479" y="1936245"/>
            <a:ext cx="6296750" cy="3946783"/>
            <a:chOff x="2192736" y="745796"/>
            <a:chExt cx="3744129" cy="2706620"/>
          </a:xfrm>
        </p:grpSpPr>
        <p:grpSp>
          <p:nvGrpSpPr>
            <p:cNvPr id="5" name="Groupe 4">
              <a:extLst>
                <a:ext uri="{FF2B5EF4-FFF2-40B4-BE49-F238E27FC236}">
                  <a16:creationId xmlns:a16="http://schemas.microsoft.com/office/drawing/2014/main" id="{0B7E85A2-32DD-F457-CEAF-43423EE428E2}"/>
                </a:ext>
              </a:extLst>
            </p:cNvPr>
            <p:cNvGrpSpPr/>
            <p:nvPr/>
          </p:nvGrpSpPr>
          <p:grpSpPr>
            <a:xfrm>
              <a:off x="2192736" y="745796"/>
              <a:ext cx="3744129" cy="2706620"/>
              <a:chOff x="2192736" y="745796"/>
              <a:chExt cx="3744129" cy="2706620"/>
            </a:xfrm>
          </p:grpSpPr>
          <p:grpSp>
            <p:nvGrpSpPr>
              <p:cNvPr id="10" name="Groupe 9">
                <a:extLst>
                  <a:ext uri="{FF2B5EF4-FFF2-40B4-BE49-F238E27FC236}">
                    <a16:creationId xmlns:a16="http://schemas.microsoft.com/office/drawing/2014/main" id="{B834CA3D-89DE-C465-430A-8E51D5BD0936}"/>
                  </a:ext>
                </a:extLst>
              </p:cNvPr>
              <p:cNvGrpSpPr/>
              <p:nvPr/>
            </p:nvGrpSpPr>
            <p:grpSpPr>
              <a:xfrm>
                <a:off x="2192736" y="745796"/>
                <a:ext cx="3744129" cy="2706620"/>
                <a:chOff x="251829" y="1583726"/>
                <a:chExt cx="3744129" cy="2706620"/>
              </a:xfrm>
            </p:grpSpPr>
            <p:grpSp>
              <p:nvGrpSpPr>
                <p:cNvPr id="12" name="Groupe 11">
                  <a:extLst>
                    <a:ext uri="{FF2B5EF4-FFF2-40B4-BE49-F238E27FC236}">
                      <a16:creationId xmlns:a16="http://schemas.microsoft.com/office/drawing/2014/main" id="{A8045F92-4882-B301-5521-49F89760357B}"/>
                    </a:ext>
                  </a:extLst>
                </p:cNvPr>
                <p:cNvGrpSpPr/>
                <p:nvPr/>
              </p:nvGrpSpPr>
              <p:grpSpPr>
                <a:xfrm>
                  <a:off x="251829" y="1583726"/>
                  <a:ext cx="3744129" cy="2706620"/>
                  <a:chOff x="3102731" y="2757938"/>
                  <a:chExt cx="3744129" cy="2706620"/>
                </a:xfrm>
              </p:grpSpPr>
              <p:pic>
                <p:nvPicPr>
                  <p:cNvPr id="14" name="Image 13">
                    <a:extLst>
                      <a:ext uri="{FF2B5EF4-FFF2-40B4-BE49-F238E27FC236}">
                        <a16:creationId xmlns:a16="http://schemas.microsoft.com/office/drawing/2014/main" id="{62B2198E-F9D0-82C4-3980-58AFD49E18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102731" y="2757938"/>
                    <a:ext cx="3744129" cy="2706620"/>
                  </a:xfrm>
                  <a:prstGeom prst="rect">
                    <a:avLst/>
                  </a:prstGeom>
                </p:spPr>
              </p:pic>
              <mc:AlternateContent xmlns:mc="http://schemas.openxmlformats.org/markup-compatibility/2006">
                <mc:Choice xmlns:a14="http://schemas.microsoft.com/office/drawing/2010/main" Requires="a14">
                  <p:sp>
                    <p:nvSpPr>
                      <p:cNvPr id="15" name="ZoneTexte 14">
                        <a:extLst>
                          <a:ext uri="{FF2B5EF4-FFF2-40B4-BE49-F238E27FC236}">
                            <a16:creationId xmlns:a16="http://schemas.microsoft.com/office/drawing/2014/main" id="{46B7E0DA-3F5A-3A31-901E-E21DC28647DC}"/>
                          </a:ext>
                        </a:extLst>
                      </p:cNvPr>
                      <p:cNvSpPr txBox="1"/>
                      <p:nvPr/>
                    </p:nvSpPr>
                    <p:spPr>
                      <a:xfrm rot="16200000">
                        <a:off x="2794337" y="3082294"/>
                        <a:ext cx="902628" cy="253916"/>
                      </a:xfrm>
                      <a:prstGeom prst="rect">
                        <a:avLst/>
                      </a:prstGeom>
                      <a:solidFill>
                        <a:schemeClr val="tx1"/>
                      </a:solidFill>
                    </p:spPr>
                    <p:txBody>
                      <a:bodyPr wrap="square">
                        <a:spAutoFit/>
                      </a:bodyPr>
                      <a:lstStyle/>
                      <a:p>
                        <a14:m>
                          <m:oMath xmlns:m="http://schemas.openxmlformats.org/officeDocument/2006/math">
                            <m:d>
                              <m:dPr>
                                <m:begChr m:val="⟨"/>
                                <m:endChr m:val="⟩"/>
                                <m:ctrlPr>
                                  <a:rPr lang="en-US" sz="1050" i="1" noProof="1" dirty="0" smtClean="0">
                                    <a:solidFill>
                                      <a:srgbClr val="0FA0F0"/>
                                    </a:solidFill>
                                    <a:latin typeface="Cambria Math" panose="02040503050406030204" pitchFamily="18" charset="0"/>
                                    <a:ea typeface="Cambria Math" panose="02040503050406030204" pitchFamily="18" charset="0"/>
                                  </a:rPr>
                                </m:ctrlPr>
                              </m:dPr>
                              <m:e>
                                <m:sSub>
                                  <m:sSubPr>
                                    <m:ctrlPr>
                                      <a:rPr lang="en-US" sz="1050" i="1" noProof="1" dirty="0" smtClean="0">
                                        <a:solidFill>
                                          <a:srgbClr val="0FA0F0"/>
                                        </a:solidFill>
                                        <a:latin typeface="Cambria Math" panose="02040503050406030204" pitchFamily="18" charset="0"/>
                                        <a:ea typeface="Cambria Math" panose="02040503050406030204" pitchFamily="18" charset="0"/>
                                      </a:rPr>
                                    </m:ctrlPr>
                                  </m:sSubPr>
                                  <m:e>
                                    <m:r>
                                      <a:rPr lang="en-US" sz="1050" i="1" noProof="1" dirty="0" smtClean="0">
                                        <a:solidFill>
                                          <a:srgbClr val="0FA0F0"/>
                                        </a:solidFill>
                                        <a:latin typeface="Cambria Math" panose="02040503050406030204" pitchFamily="18" charset="0"/>
                                        <a:ea typeface="Cambria Math" panose="02040503050406030204" pitchFamily="18" charset="0"/>
                                      </a:rPr>
                                      <m:t>𝑚</m:t>
                                    </m:r>
                                  </m:e>
                                  <m:sub>
                                    <m:r>
                                      <a:rPr lang="en-US" sz="1050" i="1" noProof="1" dirty="0" smtClean="0">
                                        <a:solidFill>
                                          <a:srgbClr val="0FA0F0"/>
                                        </a:solidFill>
                                        <a:latin typeface="Cambria Math" panose="02040503050406030204" pitchFamily="18" charset="0"/>
                                        <a:ea typeface="Cambria Math" panose="02040503050406030204" pitchFamily="18" charset="0"/>
                                      </a:rPr>
                                      <m:t>𝜈</m:t>
                                    </m:r>
                                  </m:sub>
                                </m:sSub>
                              </m:e>
                            </m:d>
                          </m:oMath>
                        </a14:m>
                        <a:r>
                          <a:rPr lang="en-US" sz="1050" noProof="1">
                            <a:solidFill>
                              <a:srgbClr val="0FA0F0"/>
                            </a:solidFill>
                          </a:rPr>
                          <a:t> (eV)</a:t>
                        </a:r>
                      </a:p>
                    </p:txBody>
                  </p:sp>
                </mc:Choice>
                <mc:Fallback>
                  <p:sp>
                    <p:nvSpPr>
                      <p:cNvPr id="15" name="ZoneTexte 14">
                        <a:extLst>
                          <a:ext uri="{FF2B5EF4-FFF2-40B4-BE49-F238E27FC236}">
                            <a16:creationId xmlns:a16="http://schemas.microsoft.com/office/drawing/2014/main" id="{46B7E0DA-3F5A-3A31-901E-E21DC28647DC}"/>
                          </a:ext>
                        </a:extLst>
                      </p:cNvPr>
                      <p:cNvSpPr txBox="1">
                        <a:spLocks noRot="1" noChangeAspect="1" noMove="1" noResize="1" noEditPoints="1" noAdjustHandles="1" noChangeArrowheads="1" noChangeShapeType="1" noTextEdit="1"/>
                      </p:cNvSpPr>
                      <p:nvPr/>
                    </p:nvSpPr>
                    <p:spPr>
                      <a:xfrm rot="16200000">
                        <a:off x="2794337" y="3082294"/>
                        <a:ext cx="902628" cy="253916"/>
                      </a:xfrm>
                      <a:prstGeom prst="rect">
                        <a:avLst/>
                      </a:prstGeom>
                      <a:blipFill>
                        <a:blip r:embed="rId4"/>
                        <a:stretch>
                          <a:fillRect/>
                        </a:stretch>
                      </a:blipFill>
                    </p:spPr>
                    <p:txBody>
                      <a:bodyPr/>
                      <a:lstStyle/>
                      <a:p>
                        <a:r>
                          <a:rPr lang="fr-FR">
                            <a:noFill/>
                          </a:rPr>
                          <a:t> </a:t>
                        </a:r>
                      </a:p>
                    </p:txBody>
                  </p:sp>
                </mc:Fallback>
              </mc:AlternateContent>
            </p:grpSp>
            <p:pic>
              <p:nvPicPr>
                <p:cNvPr id="13" name="Image 12">
                  <a:extLst>
                    <a:ext uri="{FF2B5EF4-FFF2-40B4-BE49-F238E27FC236}">
                      <a16:creationId xmlns:a16="http://schemas.microsoft.com/office/drawing/2014/main" id="{9ABB8D78-9AC3-252E-75CA-78398973C8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72787" y="3440678"/>
                  <a:ext cx="932062" cy="516890"/>
                </a:xfrm>
                <a:prstGeom prst="rect">
                  <a:avLst/>
                </a:prstGeom>
                <a:ln>
                  <a:solidFill>
                    <a:schemeClr val="tx1"/>
                  </a:solidFill>
                </a:ln>
              </p:spPr>
            </p:pic>
          </p:grpSp>
          <p:sp>
            <p:nvSpPr>
              <p:cNvPr id="11" name="Rectangle 10">
                <a:extLst>
                  <a:ext uri="{FF2B5EF4-FFF2-40B4-BE49-F238E27FC236}">
                    <a16:creationId xmlns:a16="http://schemas.microsoft.com/office/drawing/2014/main" id="{9CE4F0BA-9375-5E86-5C26-3487B5A0C008}"/>
                  </a:ext>
                </a:extLst>
              </p:cNvPr>
              <p:cNvSpPr/>
              <p:nvPr/>
            </p:nvSpPr>
            <p:spPr>
              <a:xfrm>
                <a:off x="2653053" y="788642"/>
                <a:ext cx="506650" cy="3883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6" name="Groupe 5">
              <a:extLst>
                <a:ext uri="{FF2B5EF4-FFF2-40B4-BE49-F238E27FC236}">
                  <a16:creationId xmlns:a16="http://schemas.microsoft.com/office/drawing/2014/main" id="{E42ABA38-9DC1-8424-5608-9132C8390045}"/>
                </a:ext>
              </a:extLst>
            </p:cNvPr>
            <p:cNvGrpSpPr/>
            <p:nvPr/>
          </p:nvGrpSpPr>
          <p:grpSpPr>
            <a:xfrm>
              <a:off x="2772465" y="782118"/>
              <a:ext cx="1243696" cy="369332"/>
              <a:chOff x="874409" y="2702061"/>
              <a:chExt cx="1243696" cy="369332"/>
            </a:xfrm>
          </p:grpSpPr>
          <p:sp>
            <p:nvSpPr>
              <p:cNvPr id="7" name="ZoneTexte 6">
                <a:extLst>
                  <a:ext uri="{FF2B5EF4-FFF2-40B4-BE49-F238E27FC236}">
                    <a16:creationId xmlns:a16="http://schemas.microsoft.com/office/drawing/2014/main" id="{90778F80-11E1-F7B5-7B68-DC58C482E7C2}"/>
                  </a:ext>
                </a:extLst>
              </p:cNvPr>
              <p:cNvSpPr txBox="1"/>
              <p:nvPr/>
            </p:nvSpPr>
            <p:spPr>
              <a:xfrm>
                <a:off x="1067817" y="2702061"/>
                <a:ext cx="1050288" cy="369332"/>
              </a:xfrm>
              <a:prstGeom prst="rect">
                <a:avLst/>
              </a:prstGeom>
              <a:noFill/>
            </p:spPr>
            <p:txBody>
              <a:bodyPr wrap="none" rtlCol="0">
                <a:spAutoFit/>
              </a:bodyPr>
              <a:lstStyle/>
              <a:p>
                <a:r>
                  <a:rPr lang="en-US" sz="900" noProof="1"/>
                  <a:t>Inverted hierarchy</a:t>
                </a:r>
              </a:p>
              <a:p>
                <a:r>
                  <a:rPr lang="en-US" sz="900" noProof="1"/>
                  <a:t>Normal hierarchy</a:t>
                </a:r>
              </a:p>
            </p:txBody>
          </p:sp>
          <p:cxnSp>
            <p:nvCxnSpPr>
              <p:cNvPr id="8" name="Connecteur droit 7">
                <a:extLst>
                  <a:ext uri="{FF2B5EF4-FFF2-40B4-BE49-F238E27FC236}">
                    <a16:creationId xmlns:a16="http://schemas.microsoft.com/office/drawing/2014/main" id="{E7A23016-62A4-2B27-8991-5FC30E069D41}"/>
                  </a:ext>
                </a:extLst>
              </p:cNvPr>
              <p:cNvCxnSpPr/>
              <p:nvPr/>
            </p:nvCxnSpPr>
            <p:spPr>
              <a:xfrm>
                <a:off x="874409" y="2824679"/>
                <a:ext cx="190555" cy="0"/>
              </a:xfrm>
              <a:prstGeom prst="line">
                <a:avLst/>
              </a:prstGeom>
              <a:ln w="19050">
                <a:solidFill>
                  <a:srgbClr val="7273C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0114CE2D-83D0-D44C-65CC-C452BAD60BFD}"/>
                  </a:ext>
                </a:extLst>
              </p:cNvPr>
              <p:cNvCxnSpPr/>
              <p:nvPr/>
            </p:nvCxnSpPr>
            <p:spPr>
              <a:xfrm>
                <a:off x="881960" y="2949920"/>
                <a:ext cx="190555" cy="0"/>
              </a:xfrm>
              <a:prstGeom prst="line">
                <a:avLst/>
              </a:prstGeom>
              <a:ln w="19050">
                <a:solidFill>
                  <a:srgbClr val="FF7F7F"/>
                </a:solidFill>
              </a:ln>
            </p:spPr>
            <p:style>
              <a:lnRef idx="1">
                <a:schemeClr val="accent1"/>
              </a:lnRef>
              <a:fillRef idx="0">
                <a:schemeClr val="accent1"/>
              </a:fillRef>
              <a:effectRef idx="0">
                <a:schemeClr val="accent1"/>
              </a:effectRef>
              <a:fontRef idx="minor">
                <a:schemeClr val="tx1"/>
              </a:fontRef>
            </p:style>
          </p:cxnSp>
        </p:grpSp>
      </p:grpSp>
      <p:grpSp>
        <p:nvGrpSpPr>
          <p:cNvPr id="16" name="Groupe 15">
            <a:extLst>
              <a:ext uri="{FF2B5EF4-FFF2-40B4-BE49-F238E27FC236}">
                <a16:creationId xmlns:a16="http://schemas.microsoft.com/office/drawing/2014/main" id="{DB7F3AC9-A8C5-066D-831F-54B66EAE326B}"/>
              </a:ext>
            </a:extLst>
          </p:cNvPr>
          <p:cNvGrpSpPr/>
          <p:nvPr/>
        </p:nvGrpSpPr>
        <p:grpSpPr>
          <a:xfrm>
            <a:off x="412744" y="2710874"/>
            <a:ext cx="3506088" cy="1710962"/>
            <a:chOff x="-48665" y="2179085"/>
            <a:chExt cx="3506088" cy="1710962"/>
          </a:xfrm>
        </p:grpSpPr>
        <mc:AlternateContent xmlns:mc="http://schemas.openxmlformats.org/markup-compatibility/2006">
          <mc:Choice xmlns:a14="http://schemas.microsoft.com/office/drawing/2010/main" Requires="a14">
            <p:sp>
              <p:nvSpPr>
                <p:cNvPr id="17" name="ZoneTexte 16">
                  <a:extLst>
                    <a:ext uri="{FF2B5EF4-FFF2-40B4-BE49-F238E27FC236}">
                      <a16:creationId xmlns:a16="http://schemas.microsoft.com/office/drawing/2014/main" id="{65E9E3ED-23E0-CB0E-6F88-122F2BF2FB1B}"/>
                    </a:ext>
                  </a:extLst>
                </p:cNvPr>
                <p:cNvSpPr txBox="1"/>
                <p:nvPr/>
              </p:nvSpPr>
              <p:spPr>
                <a:xfrm>
                  <a:off x="480797" y="2638760"/>
                  <a:ext cx="1836337" cy="7560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noProof="1" dirty="0" smtClean="0">
                                <a:latin typeface="Cambria Math" panose="02040503050406030204" pitchFamily="18" charset="0"/>
                              </a:rPr>
                            </m:ctrlPr>
                          </m:sSubSupPr>
                          <m:e>
                            <m:r>
                              <a:rPr lang="en-US" sz="2400" i="1" noProof="1" dirty="0" smtClean="0">
                                <a:latin typeface="Cambria Math" panose="02040503050406030204" pitchFamily="18" charset="0"/>
                              </a:rPr>
                              <m:t>𝑇</m:t>
                            </m:r>
                          </m:e>
                          <m:sub>
                            <m:r>
                              <a:rPr lang="en-US" sz="2400" i="1" noProof="1" dirty="0" smtClean="0">
                                <a:latin typeface="Cambria Math" panose="02040503050406030204" pitchFamily="18" charset="0"/>
                              </a:rPr>
                              <m:t>1/2</m:t>
                            </m:r>
                          </m:sub>
                          <m:sup>
                            <m:r>
                              <a:rPr lang="en-US" sz="2400" i="1" noProof="1" dirty="0" smtClean="0">
                                <a:latin typeface="Cambria Math" panose="02040503050406030204" pitchFamily="18" charset="0"/>
                              </a:rPr>
                              <m:t>0</m:t>
                            </m:r>
                            <m:r>
                              <a:rPr lang="en-US" sz="2400" i="1" noProof="1" dirty="0" smtClean="0">
                                <a:latin typeface="Cambria Math" panose="02040503050406030204" pitchFamily="18" charset="0"/>
                                <a:ea typeface="Cambria Math" panose="02040503050406030204" pitchFamily="18" charset="0"/>
                              </a:rPr>
                              <m:t>𝜐</m:t>
                            </m:r>
                          </m:sup>
                        </m:sSubSup>
                        <m:r>
                          <a:rPr lang="en-US" sz="2400" b="0" i="1" noProof="1" dirty="0" smtClean="0">
                            <a:latin typeface="Cambria Math" panose="02040503050406030204" pitchFamily="18" charset="0"/>
                            <a:ea typeface="Cambria Math" panose="02040503050406030204" pitchFamily="18" charset="0"/>
                          </a:rPr>
                          <m:t> ∝</m:t>
                        </m:r>
                        <m:f>
                          <m:fPr>
                            <m:ctrlPr>
                              <a:rPr lang="en-US" sz="2400" b="0" i="1" noProof="1" dirty="0" smtClean="0">
                                <a:solidFill>
                                  <a:schemeClr val="tx1"/>
                                </a:solidFill>
                                <a:latin typeface="Cambria Math" panose="02040503050406030204" pitchFamily="18" charset="0"/>
                              </a:rPr>
                            </m:ctrlPr>
                          </m:fPr>
                          <m:num>
                            <m:r>
                              <a:rPr lang="en-US" sz="2400" b="0" i="1" noProof="1" dirty="0" smtClean="0">
                                <a:solidFill>
                                  <a:schemeClr val="tx1"/>
                                </a:solidFill>
                                <a:latin typeface="Cambria Math" panose="02040503050406030204" pitchFamily="18" charset="0"/>
                              </a:rPr>
                              <m:t>1</m:t>
                            </m:r>
                          </m:num>
                          <m:den>
                            <m:sSup>
                              <m:sSupPr>
                                <m:ctrlPr>
                                  <a:rPr lang="en-US" sz="2400" i="1" noProof="1" dirty="0" smtClean="0">
                                    <a:latin typeface="Cambria Math" panose="02040503050406030204" pitchFamily="18" charset="0"/>
                                    <a:ea typeface="Cambria Math" panose="02040503050406030204" pitchFamily="18" charset="0"/>
                                  </a:rPr>
                                </m:ctrlPr>
                              </m:sSupPr>
                              <m:e>
                                <m:d>
                                  <m:dPr>
                                    <m:begChr m:val="⟨"/>
                                    <m:endChr m:val="⟩"/>
                                    <m:ctrlPr>
                                      <a:rPr lang="en-US" sz="2400" i="1" noProof="1" dirty="0" smtClean="0">
                                        <a:latin typeface="Cambria Math" panose="02040503050406030204" pitchFamily="18" charset="0"/>
                                        <a:ea typeface="Cambria Math" panose="02040503050406030204" pitchFamily="18" charset="0"/>
                                      </a:rPr>
                                    </m:ctrlPr>
                                  </m:dPr>
                                  <m:e>
                                    <m:sSub>
                                      <m:sSubPr>
                                        <m:ctrlPr>
                                          <a:rPr lang="en-US" sz="2400" i="1" noProof="1" dirty="0" smtClean="0">
                                            <a:latin typeface="Cambria Math" panose="02040503050406030204" pitchFamily="18" charset="0"/>
                                            <a:ea typeface="Cambria Math" panose="02040503050406030204" pitchFamily="18" charset="0"/>
                                          </a:rPr>
                                        </m:ctrlPr>
                                      </m:sSubPr>
                                      <m:e>
                                        <m:r>
                                          <a:rPr lang="en-US" sz="2400" i="1" noProof="1" dirty="0" smtClean="0">
                                            <a:latin typeface="Cambria Math" panose="02040503050406030204" pitchFamily="18" charset="0"/>
                                            <a:ea typeface="Cambria Math" panose="02040503050406030204" pitchFamily="18" charset="0"/>
                                          </a:rPr>
                                          <m:t>𝑚</m:t>
                                        </m:r>
                                      </m:e>
                                      <m:sub>
                                        <m:r>
                                          <a:rPr lang="en-US" sz="2400" i="1" noProof="1" dirty="0" smtClean="0">
                                            <a:latin typeface="Cambria Math" panose="02040503050406030204" pitchFamily="18" charset="0"/>
                                            <a:ea typeface="Cambria Math" panose="02040503050406030204" pitchFamily="18" charset="0"/>
                                          </a:rPr>
                                          <m:t>𝜈</m:t>
                                        </m:r>
                                      </m:sub>
                                    </m:sSub>
                                  </m:e>
                                </m:d>
                              </m:e>
                              <m:sup>
                                <m:r>
                                  <a:rPr lang="en-US" sz="2400" i="1" noProof="1" dirty="0" smtClean="0">
                                    <a:latin typeface="Cambria Math" panose="02040503050406030204" pitchFamily="18" charset="0"/>
                                    <a:ea typeface="Cambria Math" panose="02040503050406030204" pitchFamily="18" charset="0"/>
                                  </a:rPr>
                                  <m:t>2</m:t>
                                </m:r>
                              </m:sup>
                            </m:sSup>
                          </m:den>
                        </m:f>
                      </m:oMath>
                    </m:oMathPara>
                  </a14:m>
                  <a:endParaRPr lang="en-US" sz="2400" noProof="1">
                    <a:solidFill>
                      <a:schemeClr val="tx1"/>
                    </a:solidFill>
                  </a:endParaRPr>
                </a:p>
              </p:txBody>
            </p:sp>
          </mc:Choice>
          <mc:Fallback>
            <p:sp>
              <p:nvSpPr>
                <p:cNvPr id="17" name="ZoneTexte 16">
                  <a:extLst>
                    <a:ext uri="{FF2B5EF4-FFF2-40B4-BE49-F238E27FC236}">
                      <a16:creationId xmlns:a16="http://schemas.microsoft.com/office/drawing/2014/main" id="{65E9E3ED-23E0-CB0E-6F88-122F2BF2FB1B}"/>
                    </a:ext>
                  </a:extLst>
                </p:cNvPr>
                <p:cNvSpPr txBox="1">
                  <a:spLocks noRot="1" noChangeAspect="1" noMove="1" noResize="1" noEditPoints="1" noAdjustHandles="1" noChangeArrowheads="1" noChangeShapeType="1" noTextEdit="1"/>
                </p:cNvSpPr>
                <p:nvPr/>
              </p:nvSpPr>
              <p:spPr>
                <a:xfrm>
                  <a:off x="480797" y="2638760"/>
                  <a:ext cx="1836337" cy="756041"/>
                </a:xfrm>
                <a:prstGeom prst="rect">
                  <a:avLst/>
                </a:prstGeom>
                <a:blipFill>
                  <a:blip r:embed="rId6"/>
                  <a:stretch>
                    <a:fillRect l="-5517" b="-6557"/>
                  </a:stretch>
                </a:blipFill>
              </p:spPr>
              <p:txBody>
                <a:bodyPr/>
                <a:lstStyle/>
                <a:p>
                  <a:r>
                    <a:rPr lang="fr-FR">
                      <a:noFill/>
                    </a:rPr>
                    <a:t> </a:t>
                  </a:r>
                </a:p>
              </p:txBody>
            </p:sp>
          </mc:Fallback>
        </mc:AlternateContent>
        <p:sp>
          <p:nvSpPr>
            <p:cNvPr id="18" name="ZoneTexte 17">
              <a:extLst>
                <a:ext uri="{FF2B5EF4-FFF2-40B4-BE49-F238E27FC236}">
                  <a16:creationId xmlns:a16="http://schemas.microsoft.com/office/drawing/2014/main" id="{650145F5-810C-41E1-4C39-66482EAD8CEA}"/>
                </a:ext>
              </a:extLst>
            </p:cNvPr>
            <p:cNvSpPr txBox="1"/>
            <p:nvPr/>
          </p:nvSpPr>
          <p:spPr>
            <a:xfrm>
              <a:off x="-48665" y="2179085"/>
              <a:ext cx="3506088" cy="369332"/>
            </a:xfrm>
            <a:prstGeom prst="rect">
              <a:avLst/>
            </a:prstGeom>
            <a:noFill/>
          </p:spPr>
          <p:txBody>
            <a:bodyPr wrap="none" rtlCol="0">
              <a:spAutoFit/>
            </a:bodyPr>
            <a:lstStyle/>
            <a:p>
              <a:r>
                <a:rPr lang="en-US" sz="1800" noProof="1"/>
                <a:t>light neutrino exchange process</a:t>
              </a:r>
            </a:p>
          </p:txBody>
        </p:sp>
        <p:sp>
          <p:nvSpPr>
            <p:cNvPr id="19" name="Rectangle 18">
              <a:extLst>
                <a:ext uri="{FF2B5EF4-FFF2-40B4-BE49-F238E27FC236}">
                  <a16:creationId xmlns:a16="http://schemas.microsoft.com/office/drawing/2014/main" id="{5B21E97A-4790-CE49-A639-577EAB2BFC63}"/>
                </a:ext>
              </a:extLst>
            </p:cNvPr>
            <p:cNvSpPr/>
            <p:nvPr/>
          </p:nvSpPr>
          <p:spPr>
            <a:xfrm>
              <a:off x="141145" y="2246380"/>
              <a:ext cx="3187780" cy="16436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grpSp>
        <p:nvGrpSpPr>
          <p:cNvPr id="21" name="Groupe 20">
            <a:extLst>
              <a:ext uri="{FF2B5EF4-FFF2-40B4-BE49-F238E27FC236}">
                <a16:creationId xmlns:a16="http://schemas.microsoft.com/office/drawing/2014/main" id="{D1952F6A-2282-DCCE-9C28-3D82669013FC}"/>
              </a:ext>
            </a:extLst>
          </p:cNvPr>
          <p:cNvGrpSpPr/>
          <p:nvPr/>
        </p:nvGrpSpPr>
        <p:grpSpPr>
          <a:xfrm>
            <a:off x="4783523" y="1697975"/>
            <a:ext cx="7909136" cy="2800767"/>
            <a:chOff x="-1266626" y="-341026"/>
            <a:chExt cx="7909136" cy="2800767"/>
          </a:xfrm>
        </p:grpSpPr>
        <p:sp>
          <p:nvSpPr>
            <p:cNvPr id="23" name="Rectangle 22">
              <a:extLst>
                <a:ext uri="{FF2B5EF4-FFF2-40B4-BE49-F238E27FC236}">
                  <a16:creationId xmlns:a16="http://schemas.microsoft.com/office/drawing/2014/main" id="{9AD4D984-68A1-50AC-3848-D5E780E3A721}"/>
                </a:ext>
              </a:extLst>
            </p:cNvPr>
            <p:cNvSpPr/>
            <p:nvPr/>
          </p:nvSpPr>
          <p:spPr>
            <a:xfrm>
              <a:off x="-1266626" y="-80337"/>
              <a:ext cx="5476904" cy="1588242"/>
            </a:xfrm>
            <a:prstGeom prst="rect">
              <a:avLst/>
            </a:prstGeom>
            <a:solidFill>
              <a:srgbClr val="5F5F5F">
                <a:alpha val="40000"/>
              </a:srgbClr>
            </a:solidFill>
            <a:ln>
              <a:solidFill>
                <a:schemeClr val="bg1">
                  <a:lumMod val="65000"/>
                  <a:alpha val="1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nvGrpSpPr>
            <p:cNvPr id="25" name="Groupe 24">
              <a:extLst>
                <a:ext uri="{FF2B5EF4-FFF2-40B4-BE49-F238E27FC236}">
                  <a16:creationId xmlns:a16="http://schemas.microsoft.com/office/drawing/2014/main" id="{B56560FD-7F4B-EA98-CF3E-446616C22C8C}"/>
                </a:ext>
              </a:extLst>
            </p:cNvPr>
            <p:cNvGrpSpPr/>
            <p:nvPr/>
          </p:nvGrpSpPr>
          <p:grpSpPr>
            <a:xfrm>
              <a:off x="2097848" y="-341026"/>
              <a:ext cx="4544662" cy="2800767"/>
              <a:chOff x="2170597" y="-3265995"/>
              <a:chExt cx="4544662" cy="2800767"/>
            </a:xfrm>
          </p:grpSpPr>
          <p:sp>
            <p:nvSpPr>
              <p:cNvPr id="29" name="ZoneTexte 28">
                <a:extLst>
                  <a:ext uri="{FF2B5EF4-FFF2-40B4-BE49-F238E27FC236}">
                    <a16:creationId xmlns:a16="http://schemas.microsoft.com/office/drawing/2014/main" id="{4198C009-CF22-AE80-3350-F86948F22CDC}"/>
                  </a:ext>
                </a:extLst>
              </p:cNvPr>
              <p:cNvSpPr txBox="1"/>
              <p:nvPr/>
            </p:nvSpPr>
            <p:spPr>
              <a:xfrm>
                <a:off x="4845546" y="-3265995"/>
                <a:ext cx="1869713" cy="2800767"/>
              </a:xfrm>
              <a:prstGeom prst="rect">
                <a:avLst/>
              </a:prstGeom>
              <a:noFill/>
              <a:ln>
                <a:solidFill>
                  <a:schemeClr val="tx1"/>
                </a:solidFill>
              </a:ln>
            </p:spPr>
            <p:txBody>
              <a:bodyPr wrap="square" rtlCol="0">
                <a:spAutoFit/>
              </a:bodyPr>
              <a:lstStyle/>
              <a:p>
                <a:r>
                  <a:rPr lang="en-US" sz="1600" b="1" noProof="1">
                    <a:solidFill>
                      <a:srgbClr val="FFFF00"/>
                    </a:solidFill>
                  </a:rPr>
                  <a:t>Limitations:</a:t>
                </a:r>
              </a:p>
              <a:p>
                <a:endParaRPr lang="en-US" sz="1600" b="1" noProof="1">
                  <a:solidFill>
                    <a:srgbClr val="00B0F0"/>
                  </a:solidFill>
                </a:endParaRPr>
              </a:p>
              <a:p>
                <a:pPr marL="171450" indent="-171450">
                  <a:buFont typeface="Wingdings" pitchFamily="2" charset="2"/>
                  <a:buChar char="Ø"/>
                </a:pPr>
                <a:r>
                  <a:rPr lang="en-US" sz="1600" b="1" noProof="1">
                    <a:solidFill>
                      <a:schemeClr val="tx1"/>
                    </a:solidFill>
                  </a:rPr>
                  <a:t>Background from natural radioactivity </a:t>
                </a:r>
                <a:r>
                  <a:rPr lang="en-US" sz="1600" noProof="1">
                    <a:solidFill>
                      <a:schemeClr val="tx1"/>
                    </a:solidFill>
                  </a:rPr>
                  <a:t>in detector materials or surroundings</a:t>
                </a:r>
              </a:p>
              <a:p>
                <a:endParaRPr lang="en-US" sz="1600" b="1" noProof="1">
                  <a:solidFill>
                    <a:schemeClr val="tx1"/>
                  </a:solidFill>
                </a:endParaRPr>
              </a:p>
              <a:p>
                <a:pPr marL="171450" indent="-171450">
                  <a:buFont typeface="Wingdings" pitchFamily="2" charset="2"/>
                  <a:buChar char="Ø"/>
                </a:pPr>
                <a:r>
                  <a:rPr lang="en-US" sz="1600" b="1" noProof="1">
                    <a:solidFill>
                      <a:schemeClr val="tx1"/>
                    </a:solidFill>
                  </a:rPr>
                  <a:t>No identification of 2e</a:t>
                </a:r>
                <a:r>
                  <a:rPr lang="en-US" sz="1600" b="1" baseline="30000" noProof="1">
                    <a:solidFill>
                      <a:schemeClr val="tx1"/>
                    </a:solidFill>
                  </a:rPr>
                  <a:t>-</a:t>
                </a:r>
              </a:p>
            </p:txBody>
          </p:sp>
          <p:sp>
            <p:nvSpPr>
              <p:cNvPr id="28" name="ZoneTexte 27">
                <a:extLst>
                  <a:ext uri="{FF2B5EF4-FFF2-40B4-BE49-F238E27FC236}">
                    <a16:creationId xmlns:a16="http://schemas.microsoft.com/office/drawing/2014/main" id="{186125B6-F652-B8C6-D5AB-B3645B03A651}"/>
                  </a:ext>
                </a:extLst>
              </p:cNvPr>
              <p:cNvSpPr txBox="1"/>
              <p:nvPr/>
            </p:nvSpPr>
            <p:spPr>
              <a:xfrm>
                <a:off x="2170597" y="-1666096"/>
                <a:ext cx="2413377" cy="246221"/>
              </a:xfrm>
              <a:prstGeom prst="rect">
                <a:avLst/>
              </a:prstGeom>
              <a:noFill/>
            </p:spPr>
            <p:txBody>
              <a:bodyPr wrap="square" rtlCol="0">
                <a:spAutoFit/>
              </a:bodyPr>
              <a:lstStyle/>
              <a:p>
                <a:r>
                  <a:rPr lang="en-US" sz="1000" b="1" noProof="1"/>
                  <a:t>KamLAND-Zen (800 kg </a:t>
                </a:r>
                <a:r>
                  <a:rPr lang="en-US" sz="1000" b="1" baseline="30000" noProof="1"/>
                  <a:t>136</a:t>
                </a:r>
                <a:r>
                  <a:rPr lang="en-US" sz="1000" b="1" noProof="1"/>
                  <a:t>Xe)</a:t>
                </a:r>
              </a:p>
            </p:txBody>
          </p:sp>
        </p:grpSp>
      </p:grpSp>
      <p:sp>
        <p:nvSpPr>
          <p:cNvPr id="22" name="Flèche vers la gauche 21">
            <a:extLst>
              <a:ext uri="{FF2B5EF4-FFF2-40B4-BE49-F238E27FC236}">
                <a16:creationId xmlns:a16="http://schemas.microsoft.com/office/drawing/2014/main" id="{E438E7A9-F99E-80D2-3E22-7FA6B42C0488}"/>
              </a:ext>
            </a:extLst>
          </p:cNvPr>
          <p:cNvSpPr/>
          <p:nvPr/>
        </p:nvSpPr>
        <p:spPr>
          <a:xfrm flipV="1">
            <a:off x="10393458" y="3109682"/>
            <a:ext cx="385732" cy="142773"/>
          </a:xfrm>
          <a:prstGeom prst="lef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sp>
        <p:nvSpPr>
          <p:cNvPr id="34" name="Rectangle 33">
            <a:extLst>
              <a:ext uri="{FF2B5EF4-FFF2-40B4-BE49-F238E27FC236}">
                <a16:creationId xmlns:a16="http://schemas.microsoft.com/office/drawing/2014/main" id="{994BDA85-C720-EA65-BB81-F5F144A9E885}"/>
              </a:ext>
            </a:extLst>
          </p:cNvPr>
          <p:cNvSpPr/>
          <p:nvPr/>
        </p:nvSpPr>
        <p:spPr>
          <a:xfrm>
            <a:off x="4761452" y="4050562"/>
            <a:ext cx="5476905" cy="63821"/>
          </a:xfrm>
          <a:prstGeom prst="rect">
            <a:avLst/>
          </a:prstGeom>
          <a:solidFill>
            <a:schemeClr val="accent6">
              <a:lumMod val="50000"/>
              <a:alpha val="8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b="1" noProof="1">
              <a:solidFill>
                <a:schemeClr val="accent6">
                  <a:lumMod val="75000"/>
                </a:schemeClr>
              </a:solidFill>
            </a:endParaRPr>
          </a:p>
        </p:txBody>
      </p:sp>
      <p:sp>
        <p:nvSpPr>
          <p:cNvPr id="39" name="ZoneTexte 38">
            <a:extLst>
              <a:ext uri="{FF2B5EF4-FFF2-40B4-BE49-F238E27FC236}">
                <a16:creationId xmlns:a16="http://schemas.microsoft.com/office/drawing/2014/main" id="{7D275334-8BFE-37D0-2DE5-2B9A8F477F82}"/>
              </a:ext>
            </a:extLst>
          </p:cNvPr>
          <p:cNvSpPr txBox="1"/>
          <p:nvPr/>
        </p:nvSpPr>
        <p:spPr>
          <a:xfrm>
            <a:off x="10201435" y="7412570"/>
            <a:ext cx="2563522" cy="584775"/>
          </a:xfrm>
          <a:prstGeom prst="rect">
            <a:avLst/>
          </a:prstGeom>
          <a:noFill/>
          <a:ln>
            <a:solidFill>
              <a:schemeClr val="tx1"/>
            </a:solidFill>
          </a:ln>
        </p:spPr>
        <p:txBody>
          <a:bodyPr wrap="none" rtlCol="0">
            <a:spAutoFit/>
          </a:bodyPr>
          <a:lstStyle/>
          <a:p>
            <a:pPr algn="ctr"/>
            <a:r>
              <a:rPr lang="en-US" sz="3200" b="1" noProof="1">
                <a:solidFill>
                  <a:srgbClr val="FFFF00"/>
                </a:solidFill>
              </a:rPr>
              <a:t>R2D2 project</a:t>
            </a:r>
          </a:p>
        </p:txBody>
      </p:sp>
      <p:sp>
        <p:nvSpPr>
          <p:cNvPr id="37" name="ZoneTexte 36">
            <a:extLst>
              <a:ext uri="{FF2B5EF4-FFF2-40B4-BE49-F238E27FC236}">
                <a16:creationId xmlns:a16="http://schemas.microsoft.com/office/drawing/2014/main" id="{9F62B10F-C519-844F-EE94-5913561FFEFA}"/>
              </a:ext>
            </a:extLst>
          </p:cNvPr>
          <p:cNvSpPr txBox="1"/>
          <p:nvPr/>
        </p:nvSpPr>
        <p:spPr>
          <a:xfrm>
            <a:off x="280229" y="6089033"/>
            <a:ext cx="5373463" cy="1954381"/>
          </a:xfrm>
          <a:prstGeom prst="rect">
            <a:avLst/>
          </a:prstGeom>
          <a:noFill/>
          <a:ln>
            <a:noFill/>
          </a:ln>
        </p:spPr>
        <p:txBody>
          <a:bodyPr wrap="square" rtlCol="0">
            <a:spAutoFit/>
          </a:bodyPr>
          <a:lstStyle/>
          <a:p>
            <a:pPr algn="l"/>
            <a:r>
              <a:rPr lang="en-US" sz="2800" b="1" noProof="1">
                <a:solidFill>
                  <a:srgbClr val="FFFF00"/>
                </a:solidFill>
              </a:rPr>
              <a:t>Next generation challenges</a:t>
            </a:r>
          </a:p>
          <a:p>
            <a:pPr algn="ctr"/>
            <a:endParaRPr lang="en-US" sz="1400" b="1" noProof="1">
              <a:solidFill>
                <a:schemeClr val="tx1"/>
              </a:solidFill>
            </a:endParaRPr>
          </a:p>
          <a:p>
            <a:pPr marL="342900" indent="-342900" algn="l">
              <a:buFont typeface="Wingdings" pitchFamily="2" charset="2"/>
              <a:buChar char="q"/>
            </a:pPr>
            <a:r>
              <a:rPr lang="en-US" sz="2400" noProof="1">
                <a:solidFill>
                  <a:schemeClr val="tx1"/>
                </a:solidFill>
              </a:rPr>
              <a:t>Ton-scale</a:t>
            </a:r>
          </a:p>
          <a:p>
            <a:pPr marL="342900" indent="-342900" algn="l">
              <a:buFont typeface="Wingdings" pitchFamily="2" charset="2"/>
              <a:buChar char="q"/>
            </a:pPr>
            <a:r>
              <a:rPr lang="en-US" sz="2400" noProof="1">
                <a:solidFill>
                  <a:schemeClr val="tx1"/>
                </a:solidFill>
              </a:rPr>
              <a:t>Zero background</a:t>
            </a:r>
          </a:p>
          <a:p>
            <a:pPr marL="285750" indent="-285750">
              <a:buFont typeface="Wingdings" pitchFamily="2" charset="2"/>
              <a:buChar char="q"/>
            </a:pPr>
            <a:endParaRPr lang="en-US" sz="1400" noProof="1">
              <a:solidFill>
                <a:srgbClr val="24B2F0"/>
              </a:solidFill>
            </a:endParaRPr>
          </a:p>
          <a:p>
            <a:r>
              <a:rPr lang="en-US" sz="1400" noProof="1">
                <a:solidFill>
                  <a:srgbClr val="24B2F0"/>
                </a:solidFill>
              </a:rPr>
              <a:t> </a:t>
            </a:r>
          </a:p>
          <a:p>
            <a:pPr marL="171450" indent="-171450">
              <a:buFont typeface="Wingdings" pitchFamily="2" charset="2"/>
              <a:buChar char="q"/>
            </a:pPr>
            <a:endParaRPr lang="en-US" sz="300" noProof="1"/>
          </a:p>
        </p:txBody>
      </p:sp>
      <p:sp>
        <p:nvSpPr>
          <p:cNvPr id="38" name="ZoneTexte 37">
            <a:extLst>
              <a:ext uri="{FF2B5EF4-FFF2-40B4-BE49-F238E27FC236}">
                <a16:creationId xmlns:a16="http://schemas.microsoft.com/office/drawing/2014/main" id="{19936C57-ADD5-D8AD-9BCD-32554CB0D800}"/>
              </a:ext>
            </a:extLst>
          </p:cNvPr>
          <p:cNvSpPr txBox="1"/>
          <p:nvPr/>
        </p:nvSpPr>
        <p:spPr>
          <a:xfrm>
            <a:off x="3898981" y="4138482"/>
            <a:ext cx="5102224" cy="261610"/>
          </a:xfrm>
          <a:prstGeom prst="rect">
            <a:avLst/>
          </a:prstGeom>
          <a:noFill/>
          <a:ln>
            <a:noFill/>
          </a:ln>
        </p:spPr>
        <p:txBody>
          <a:bodyPr wrap="square">
            <a:spAutoFit/>
          </a:bodyPr>
          <a:lstStyle/>
          <a:p>
            <a:pPr algn="ctr"/>
            <a:r>
              <a:rPr lang="en-US" sz="1050" b="1" noProof="1">
                <a:solidFill>
                  <a:schemeClr val="accent6">
                    <a:lumMod val="50000"/>
                  </a:schemeClr>
                </a:solidFill>
              </a:rPr>
              <a:t>Next generation objective</a:t>
            </a:r>
          </a:p>
        </p:txBody>
      </p:sp>
      <p:sp>
        <p:nvSpPr>
          <p:cNvPr id="33" name="ZoneTexte 32">
            <a:extLst>
              <a:ext uri="{FF2B5EF4-FFF2-40B4-BE49-F238E27FC236}">
                <a16:creationId xmlns:a16="http://schemas.microsoft.com/office/drawing/2014/main" id="{8133D460-0D31-134F-993B-D429B1430624}"/>
              </a:ext>
            </a:extLst>
          </p:cNvPr>
          <p:cNvSpPr txBox="1"/>
          <p:nvPr/>
        </p:nvSpPr>
        <p:spPr>
          <a:xfrm>
            <a:off x="1735734" y="7528481"/>
            <a:ext cx="7092605" cy="1200329"/>
          </a:xfrm>
          <a:prstGeom prst="rect">
            <a:avLst/>
          </a:prstGeom>
          <a:noFill/>
        </p:spPr>
        <p:txBody>
          <a:bodyPr wrap="square">
            <a:spAutoFit/>
          </a:bodyPr>
          <a:lstStyle/>
          <a:p>
            <a:pPr marL="1543050" marR="0" lvl="3" indent="-1714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1">
                <a:ln>
                  <a:noFill/>
                </a:ln>
                <a:solidFill>
                  <a:schemeClr val="tx1"/>
                </a:solidFill>
                <a:effectLst/>
                <a:uLnTx/>
                <a:uFillTx/>
                <a:latin typeface="Calibri" panose="020F0502020204030204"/>
                <a:ea typeface="+mn-ea"/>
                <a:cs typeface="+mn-cs"/>
              </a:rPr>
              <a:t>Suppression residual natural radioactivity</a:t>
            </a:r>
          </a:p>
          <a:p>
            <a:pPr marL="1543050" marR="0" lvl="3" indent="-1714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1">
                <a:ln>
                  <a:noFill/>
                </a:ln>
                <a:solidFill>
                  <a:schemeClr val="tx1"/>
                </a:solidFill>
                <a:effectLst/>
                <a:uLnTx/>
                <a:uFillTx/>
                <a:latin typeface="Calibri" panose="020F0502020204030204"/>
                <a:ea typeface="+mn-ea"/>
                <a:cs typeface="+mn-cs"/>
              </a:rPr>
              <a:t>Excellent energy resolution </a:t>
            </a:r>
          </a:p>
          <a:p>
            <a:pPr marL="1543050" marR="0" lvl="3" indent="-1714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1">
                <a:ln>
                  <a:noFill/>
                </a:ln>
                <a:solidFill>
                  <a:schemeClr val="tx1"/>
                </a:solidFill>
                <a:effectLst/>
                <a:uLnTx/>
                <a:uFillTx/>
                <a:latin typeface="Calibri" panose="020F0502020204030204"/>
                <a:ea typeface="+mn-ea"/>
                <a:cs typeface="+mn-cs"/>
              </a:rPr>
              <a:t>Identification of the 2 emitted electrons</a:t>
            </a:r>
          </a:p>
        </p:txBody>
      </p:sp>
      <p:sp>
        <p:nvSpPr>
          <p:cNvPr id="42" name="ZoneTexte 41">
            <a:extLst>
              <a:ext uri="{FF2B5EF4-FFF2-40B4-BE49-F238E27FC236}">
                <a16:creationId xmlns:a16="http://schemas.microsoft.com/office/drawing/2014/main" id="{6EA52E99-64E2-7C50-7D02-4B5CAB02C253}"/>
              </a:ext>
            </a:extLst>
          </p:cNvPr>
          <p:cNvSpPr txBox="1"/>
          <p:nvPr/>
        </p:nvSpPr>
        <p:spPr>
          <a:xfrm>
            <a:off x="5431564" y="2073823"/>
            <a:ext cx="1050288" cy="369332"/>
          </a:xfrm>
          <a:prstGeom prst="rect">
            <a:avLst/>
          </a:prstGeom>
          <a:noFill/>
        </p:spPr>
        <p:txBody>
          <a:bodyPr wrap="none" rtlCol="0">
            <a:spAutoFit/>
          </a:bodyPr>
          <a:lstStyle/>
          <a:p>
            <a:r>
              <a:rPr lang="en-US" sz="900" noProof="1"/>
              <a:t>Inverted hierarchy</a:t>
            </a:r>
          </a:p>
          <a:p>
            <a:r>
              <a:rPr lang="en-US" sz="900" noProof="1"/>
              <a:t>Normal hierarchy</a:t>
            </a:r>
          </a:p>
        </p:txBody>
      </p:sp>
      <p:sp>
        <p:nvSpPr>
          <p:cNvPr id="43" name="Flèche vers la droite 42">
            <a:extLst>
              <a:ext uri="{FF2B5EF4-FFF2-40B4-BE49-F238E27FC236}">
                <a16:creationId xmlns:a16="http://schemas.microsoft.com/office/drawing/2014/main" id="{6AE54349-91B7-73BA-33B9-797A485B83A9}"/>
              </a:ext>
            </a:extLst>
          </p:cNvPr>
          <p:cNvSpPr/>
          <p:nvPr/>
        </p:nvSpPr>
        <p:spPr>
          <a:xfrm>
            <a:off x="9080176" y="7528481"/>
            <a:ext cx="885333" cy="445229"/>
          </a:xfrm>
          <a:prstGeom prst="rightArrow">
            <a:avLst>
              <a:gd name="adj1" fmla="val 50000"/>
              <a:gd name="adj2" fmla="val 50000"/>
            </a:avLst>
          </a:prstGeom>
          <a:solidFill>
            <a:schemeClr val="tx1"/>
          </a:solidFill>
          <a:ln w="12700" cap="flat">
            <a:noFill/>
            <a:miter lim="400000"/>
          </a:ln>
          <a:effectLst>
            <a:outerShdw blurRad="76200" dir="18900000" rotWithShape="0">
              <a:srgbClr val="000000">
                <a:alpha val="8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8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endParaRPr>
          </a:p>
        </p:txBody>
      </p:sp>
      <p:sp>
        <p:nvSpPr>
          <p:cNvPr id="44" name="Background">
            <a:extLst>
              <a:ext uri="{FF2B5EF4-FFF2-40B4-BE49-F238E27FC236}">
                <a16:creationId xmlns:a16="http://schemas.microsoft.com/office/drawing/2014/main" id="{E6A828E7-8971-46A1-B0A8-0351641CF228}"/>
              </a:ext>
            </a:extLst>
          </p:cNvPr>
          <p:cNvSpPr txBox="1">
            <a:spLocks noGrp="1"/>
          </p:cNvSpPr>
          <p:nvPr>
            <p:ph type="title"/>
          </p:nvPr>
        </p:nvSpPr>
        <p:spPr>
          <a:xfrm>
            <a:off x="952500" y="406626"/>
            <a:ext cx="11099800" cy="1128316"/>
          </a:xfrm>
          <a:prstGeom prst="rect">
            <a:avLst/>
          </a:prstGeom>
        </p:spPr>
        <p:txBody>
          <a:bodyPr/>
          <a:lstStyle/>
          <a:p>
            <a:r>
              <a:rPr lang="fr-FR" sz="4400" dirty="0"/>
              <a:t>Next </a:t>
            </a:r>
            <a:r>
              <a:rPr lang="fr-FR" sz="4400" dirty="0" err="1"/>
              <a:t>generation</a:t>
            </a:r>
            <a:r>
              <a:rPr lang="fr-FR" sz="4400" dirty="0"/>
              <a:t> </a:t>
            </a:r>
            <a:r>
              <a:rPr lang="fr-FR" sz="4400" dirty="0" err="1"/>
              <a:t>requirements</a:t>
            </a:r>
            <a:endParaRPr sz="4400" dirty="0"/>
          </a:p>
        </p:txBody>
      </p:sp>
      <p:sp>
        <p:nvSpPr>
          <p:cNvPr id="47" name="Rectangle 46">
            <a:extLst>
              <a:ext uri="{FF2B5EF4-FFF2-40B4-BE49-F238E27FC236}">
                <a16:creationId xmlns:a16="http://schemas.microsoft.com/office/drawing/2014/main" id="{61D009CD-9346-C6A8-D9F7-14441FA4AD8A}"/>
              </a:ext>
            </a:extLst>
          </p:cNvPr>
          <p:cNvSpPr/>
          <p:nvPr/>
        </p:nvSpPr>
        <p:spPr>
          <a:xfrm>
            <a:off x="239843" y="2485670"/>
            <a:ext cx="3678989" cy="1783617"/>
          </a:xfrm>
          <a:prstGeom prst="rect">
            <a:avLst/>
          </a:prstGeom>
          <a:noFill/>
          <a:ln w="12700" cap="flat">
            <a:solidFill>
              <a:schemeClr val="tx1"/>
            </a:solidFill>
            <a:miter lim="400000"/>
          </a:ln>
          <a:effectLst>
            <a:outerShdw blurRad="76200" dir="18900000" rotWithShape="0">
              <a:srgbClr val="000000">
                <a:alpha val="8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endParaRPr>
          </a:p>
        </p:txBody>
      </p:sp>
    </p:spTree>
    <p:extLst>
      <p:ext uri="{BB962C8B-B14F-4D97-AF65-F5344CB8AC3E}">
        <p14:creationId xmlns:p14="http://schemas.microsoft.com/office/powerpoint/2010/main" val="5276799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Birth of R2D2"/>
          <p:cNvSpPr txBox="1">
            <a:spLocks noGrp="1"/>
          </p:cNvSpPr>
          <p:nvPr>
            <p:ph type="title"/>
          </p:nvPr>
        </p:nvSpPr>
        <p:spPr>
          <a:prstGeom prst="rect">
            <a:avLst/>
          </a:prstGeom>
        </p:spPr>
        <p:txBody>
          <a:bodyPr/>
          <a:lstStyle/>
          <a:p>
            <a:r>
              <a:rPr sz="4400" dirty="0"/>
              <a:t>R2D2</a:t>
            </a:r>
            <a:r>
              <a:rPr lang="fr-FR" sz="4400" dirty="0"/>
              <a:t> : Radial Detector for rare </a:t>
            </a:r>
            <a:r>
              <a:rPr lang="fr-FR" sz="4400" dirty="0" err="1"/>
              <a:t>Decay</a:t>
            </a:r>
            <a:endParaRPr sz="4400" dirty="0"/>
          </a:p>
        </p:txBody>
      </p:sp>
      <p:sp>
        <p:nvSpPr>
          <p:cNvPr id="235" name="Numéro de diapositive"/>
          <p:cNvSpPr txBox="1">
            <a:spLocks noGrp="1"/>
          </p:cNvSpPr>
          <p:nvPr>
            <p:ph type="sldNum" sz="quarter" idx="2"/>
          </p:nvPr>
        </p:nvSpPr>
        <p:spPr>
          <a:xfrm>
            <a:off x="12544080" y="9355032"/>
            <a:ext cx="241403" cy="381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
        <p:nvSpPr>
          <p:cNvPr id="2" name="ZoneTexte 1">
            <a:extLst>
              <a:ext uri="{FF2B5EF4-FFF2-40B4-BE49-F238E27FC236}">
                <a16:creationId xmlns:a16="http://schemas.microsoft.com/office/drawing/2014/main" id="{C7E02664-6266-359B-4411-DB6E2C16B31C}"/>
              </a:ext>
            </a:extLst>
          </p:cNvPr>
          <p:cNvSpPr txBox="1"/>
          <p:nvPr/>
        </p:nvSpPr>
        <p:spPr>
          <a:xfrm>
            <a:off x="337467" y="1597999"/>
            <a:ext cx="5309146" cy="2257028"/>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a:ln>
                  <a:noFill/>
                </a:ln>
                <a:solidFill>
                  <a:srgbClr val="FFFF00"/>
                </a:solidFill>
                <a:effectLst/>
                <a:uFillTx/>
                <a:latin typeface="+mn-lt"/>
                <a:ea typeface="+mn-ea"/>
                <a:cs typeface="+mn-cs"/>
                <a:sym typeface="Helvetica Light"/>
              </a:rPr>
              <a:t>Objectives:</a:t>
            </a:r>
          </a:p>
          <a:p>
            <a:pPr marL="0" marR="0" indent="0" algn="l" defTabSz="584200" rtl="0" fontAlgn="auto" latinLnBrk="0" hangingPunct="0">
              <a:lnSpc>
                <a:spcPct val="100000"/>
              </a:lnSpc>
              <a:spcBef>
                <a:spcPts val="0"/>
              </a:spcBef>
              <a:spcAft>
                <a:spcPts val="0"/>
              </a:spcAft>
              <a:buClrTx/>
              <a:buSzTx/>
              <a:buFontTx/>
              <a:buNone/>
              <a:tabLst/>
            </a:pPr>
            <a:endParaRPr kumimoji="0" lang="fr-FR" sz="2000" b="1" i="0" u="none" strike="noStrike" cap="none" spc="0" normalizeH="0" baseline="0" dirty="0">
              <a:ln>
                <a:noFill/>
              </a:ln>
              <a:solidFill>
                <a:srgbClr val="FFFF00"/>
              </a:solidFill>
              <a:effectLst/>
              <a:uFillTx/>
              <a:latin typeface="+mn-lt"/>
              <a:ea typeface="+mn-ea"/>
              <a:cs typeface="+mn-cs"/>
              <a:sym typeface="Helvetica Light"/>
            </a:endParaRPr>
          </a:p>
          <a:p>
            <a:pPr marL="571500" indent="-571500" algn="l">
              <a:buFont typeface="Wingdings" pitchFamily="2" charset="2"/>
              <a:buChar char="Ø"/>
            </a:pPr>
            <a:r>
              <a:rPr lang="fr-FR" sz="2000" dirty="0"/>
              <a:t>Large mass of isotopes</a:t>
            </a:r>
          </a:p>
          <a:p>
            <a:pPr marL="571500" indent="-571500" algn="l">
              <a:buFont typeface="Wingdings" pitchFamily="2" charset="2"/>
              <a:buChar char="Ø"/>
            </a:pPr>
            <a:r>
              <a:rPr kumimoji="0" lang="fr-FR" sz="2000" b="0" i="0" u="none" strike="noStrike" cap="none" spc="0" normalizeH="0" baseline="0" dirty="0">
                <a:ln>
                  <a:noFill/>
                </a:ln>
                <a:solidFill>
                  <a:srgbClr val="FFFFFF"/>
                </a:solidFill>
                <a:effectLst/>
                <a:uFillTx/>
                <a:latin typeface="+mn-lt"/>
                <a:ea typeface="+mn-ea"/>
                <a:cs typeface="+mn-cs"/>
                <a:sym typeface="Helvetica Light"/>
              </a:rPr>
              <a:t>Two </a:t>
            </a:r>
            <a:r>
              <a:rPr kumimoji="0" lang="fr-FR" sz="2000" b="0" i="0" u="none" strike="noStrike" cap="none" spc="0" normalizeH="0" baseline="0" dirty="0" err="1">
                <a:ln>
                  <a:noFill/>
                </a:ln>
                <a:solidFill>
                  <a:srgbClr val="FFFFFF"/>
                </a:solidFill>
                <a:effectLst/>
                <a:uFillTx/>
                <a:latin typeface="+mn-lt"/>
                <a:ea typeface="+mn-ea"/>
                <a:cs typeface="+mn-cs"/>
                <a:sym typeface="Helvetica Light"/>
              </a:rPr>
              <a:t>electron</a:t>
            </a:r>
            <a:r>
              <a:rPr kumimoji="0" lang="fr-FR" sz="2000" b="0" i="0" u="none" strike="noStrike" cap="none" spc="0" normalizeH="0" baseline="0" dirty="0">
                <a:ln>
                  <a:noFill/>
                </a:ln>
                <a:solidFill>
                  <a:srgbClr val="FFFFFF"/>
                </a:solidFill>
                <a:effectLst/>
                <a:uFillTx/>
                <a:latin typeface="+mn-lt"/>
                <a:ea typeface="+mn-ea"/>
                <a:cs typeface="+mn-cs"/>
                <a:sym typeface="Helvetica Light"/>
              </a:rPr>
              <a:t> identification</a:t>
            </a:r>
          </a:p>
          <a:p>
            <a:pPr marL="571500" indent="-571500" algn="l">
              <a:buFont typeface="Wingdings" pitchFamily="2" charset="2"/>
              <a:buChar char="Ø"/>
            </a:pPr>
            <a:r>
              <a:rPr lang="fr-FR" sz="2000" dirty="0"/>
              <a:t>Excellent </a:t>
            </a:r>
            <a:r>
              <a:rPr lang="fr-FR" sz="2000" dirty="0" err="1"/>
              <a:t>energy</a:t>
            </a:r>
            <a:r>
              <a:rPr lang="fr-FR" sz="2000" dirty="0"/>
              <a:t> </a:t>
            </a:r>
            <a:r>
              <a:rPr lang="fr-FR" sz="2000" dirty="0" err="1"/>
              <a:t>resolution</a:t>
            </a:r>
            <a:endParaRPr lang="fr-FR" sz="2000" dirty="0"/>
          </a:p>
          <a:p>
            <a:pPr marL="571500" marR="0" indent="-571500" algn="l" defTabSz="584200" rtl="0" fontAlgn="auto" latinLnBrk="0" hangingPunct="0">
              <a:lnSpc>
                <a:spcPct val="100000"/>
              </a:lnSpc>
              <a:spcBef>
                <a:spcPts val="0"/>
              </a:spcBef>
              <a:spcAft>
                <a:spcPts val="0"/>
              </a:spcAft>
              <a:buClrTx/>
              <a:buSzTx/>
              <a:buFont typeface="Wingdings" pitchFamily="2" charset="2"/>
              <a:buChar char="Ø"/>
              <a:tabLst/>
            </a:pPr>
            <a:r>
              <a:rPr lang="fr-FR" sz="2000" dirty="0"/>
              <a:t>Low background</a:t>
            </a:r>
          </a:p>
          <a:p>
            <a:pPr marL="571500" marR="0" indent="-571500" algn="l" defTabSz="584200" rtl="0" fontAlgn="auto" latinLnBrk="0" hangingPunct="0">
              <a:lnSpc>
                <a:spcPct val="100000"/>
              </a:lnSpc>
              <a:spcBef>
                <a:spcPts val="0"/>
              </a:spcBef>
              <a:spcAft>
                <a:spcPts val="0"/>
              </a:spcAft>
              <a:buClrTx/>
              <a:buSzTx/>
              <a:buFont typeface="Wingdings" pitchFamily="2" charset="2"/>
              <a:buChar char="Ø"/>
              <a:tabLst/>
            </a:pPr>
            <a:r>
              <a:rPr lang="fr-FR" sz="2000" dirty="0"/>
              <a:t>To </a:t>
            </a:r>
            <a:r>
              <a:rPr lang="fr-FR" sz="2000" dirty="0" err="1"/>
              <a:t>optimize</a:t>
            </a:r>
            <a:r>
              <a:rPr lang="fr-FR" sz="2000" dirty="0"/>
              <a:t> </a:t>
            </a:r>
            <a:r>
              <a:rPr lang="fr-FR" sz="2000" dirty="0" err="1"/>
              <a:t>number</a:t>
            </a:r>
            <a:r>
              <a:rPr lang="fr-FR" sz="2000" dirty="0"/>
              <a:t> of </a:t>
            </a:r>
            <a:r>
              <a:rPr lang="fr-FR" sz="2000" dirty="0" err="1"/>
              <a:t>readout</a:t>
            </a:r>
            <a:r>
              <a:rPr lang="fr-FR" sz="2000" dirty="0"/>
              <a:t> channels</a:t>
            </a:r>
            <a:endParaRPr kumimoji="0" lang="fr-FR" sz="20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5" name="Image 4">
            <a:extLst>
              <a:ext uri="{FF2B5EF4-FFF2-40B4-BE49-F238E27FC236}">
                <a16:creationId xmlns:a16="http://schemas.microsoft.com/office/drawing/2014/main" id="{0B8EE759-E7FF-80AE-E0A2-516351AAA734}"/>
              </a:ext>
            </a:extLst>
          </p:cNvPr>
          <p:cNvPicPr>
            <a:picLocks noChangeAspect="1"/>
          </p:cNvPicPr>
          <p:nvPr/>
        </p:nvPicPr>
        <p:blipFill>
          <a:blip r:embed="rId3"/>
          <a:stretch>
            <a:fillRect/>
          </a:stretch>
        </p:blipFill>
        <p:spPr>
          <a:xfrm>
            <a:off x="2463962" y="4804501"/>
            <a:ext cx="4038438" cy="3817999"/>
          </a:xfrm>
          <a:prstGeom prst="rect">
            <a:avLst/>
          </a:prstGeom>
        </p:spPr>
      </p:pic>
      <p:pic>
        <p:nvPicPr>
          <p:cNvPr id="6" name="Image 5">
            <a:extLst>
              <a:ext uri="{FF2B5EF4-FFF2-40B4-BE49-F238E27FC236}">
                <a16:creationId xmlns:a16="http://schemas.microsoft.com/office/drawing/2014/main" id="{6B6DE521-C300-B074-7C2F-96DE69006969}"/>
              </a:ext>
            </a:extLst>
          </p:cNvPr>
          <p:cNvPicPr>
            <a:picLocks noChangeAspect="1"/>
          </p:cNvPicPr>
          <p:nvPr/>
        </p:nvPicPr>
        <p:blipFill>
          <a:blip r:embed="rId4"/>
          <a:stretch>
            <a:fillRect/>
          </a:stretch>
        </p:blipFill>
        <p:spPr>
          <a:xfrm>
            <a:off x="8810745" y="4861772"/>
            <a:ext cx="1758997" cy="3924381"/>
          </a:xfrm>
          <a:prstGeom prst="rect">
            <a:avLst/>
          </a:prstGeom>
          <a:ln w="57150">
            <a:solidFill>
              <a:schemeClr val="bg1">
                <a:lumMod val="20000"/>
                <a:lumOff val="80000"/>
              </a:schemeClr>
            </a:solidFill>
          </a:ln>
        </p:spPr>
      </p:pic>
      <p:sp>
        <p:nvSpPr>
          <p:cNvPr id="7" name="ZoneTexte 6">
            <a:extLst>
              <a:ext uri="{FF2B5EF4-FFF2-40B4-BE49-F238E27FC236}">
                <a16:creationId xmlns:a16="http://schemas.microsoft.com/office/drawing/2014/main" id="{9521F9C5-C237-963C-16B7-C5AE39C16228}"/>
              </a:ext>
            </a:extLst>
          </p:cNvPr>
          <p:cNvSpPr txBox="1"/>
          <p:nvPr/>
        </p:nvSpPr>
        <p:spPr>
          <a:xfrm>
            <a:off x="6957081" y="2474963"/>
            <a:ext cx="5427452" cy="410369"/>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rgbClr val="FFFFFF"/>
                </a:solidFill>
                <a:effectLst/>
                <a:uFillTx/>
                <a:latin typeface="+mn-lt"/>
                <a:ea typeface="+mn-ea"/>
                <a:cs typeface="+mn-cs"/>
                <a:sym typeface="Helvetica Light"/>
              </a:rPr>
              <a:t>High pressure TPC </a:t>
            </a:r>
            <a:r>
              <a:rPr kumimoji="0" lang="fr-FR" sz="2000" b="0" i="0" u="none" strike="noStrike" cap="none" spc="0" normalizeH="0" baseline="0" dirty="0" err="1">
                <a:ln>
                  <a:noFill/>
                </a:ln>
                <a:solidFill>
                  <a:srgbClr val="FFFFFF"/>
                </a:solidFill>
                <a:effectLst/>
                <a:uFillTx/>
                <a:latin typeface="+mn-lt"/>
                <a:ea typeface="+mn-ea"/>
                <a:cs typeface="+mn-cs"/>
                <a:sym typeface="Helvetica Light"/>
              </a:rPr>
              <a:t>with</a:t>
            </a:r>
            <a:r>
              <a:rPr kumimoji="0" lang="fr-FR" sz="2000" b="0" i="0" u="none" strike="noStrike" cap="none" spc="0" normalizeH="0" baseline="0" dirty="0">
                <a:ln>
                  <a:noFill/>
                </a:ln>
                <a:solidFill>
                  <a:srgbClr val="FFFFFF"/>
                </a:solidFill>
                <a:effectLst/>
                <a:uFillTx/>
                <a:latin typeface="+mn-lt"/>
                <a:ea typeface="+mn-ea"/>
                <a:cs typeface="+mn-cs"/>
                <a:sym typeface="Helvetica Light"/>
              </a:rPr>
              <a:t> a single anode</a:t>
            </a:r>
          </a:p>
        </p:txBody>
      </p:sp>
      <p:sp>
        <p:nvSpPr>
          <p:cNvPr id="8" name="Flèche vers la droite 7">
            <a:extLst>
              <a:ext uri="{FF2B5EF4-FFF2-40B4-BE49-F238E27FC236}">
                <a16:creationId xmlns:a16="http://schemas.microsoft.com/office/drawing/2014/main" id="{F1B3E0E9-F1A0-6B9A-3184-91DEC112E13C}"/>
              </a:ext>
            </a:extLst>
          </p:cNvPr>
          <p:cNvSpPr/>
          <p:nvPr/>
        </p:nvSpPr>
        <p:spPr>
          <a:xfrm>
            <a:off x="5797862" y="2578330"/>
            <a:ext cx="704538" cy="296366"/>
          </a:xfrm>
          <a:prstGeom prst="rightArrow">
            <a:avLst/>
          </a:prstGeom>
          <a:solidFill>
            <a:schemeClr val="tx1"/>
          </a:solidFill>
          <a:ln w="12700" cap="flat">
            <a:noFill/>
            <a:miter lim="400000"/>
          </a:ln>
          <a:effectLst>
            <a:outerShdw blurRad="76200" dir="18900000" rotWithShape="0">
              <a:srgbClr val="000000">
                <a:alpha val="8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endParaRPr>
          </a:p>
        </p:txBody>
      </p:sp>
      <p:sp>
        <p:nvSpPr>
          <p:cNvPr id="10" name="ZoneTexte 9">
            <a:extLst>
              <a:ext uri="{FF2B5EF4-FFF2-40B4-BE49-F238E27FC236}">
                <a16:creationId xmlns:a16="http://schemas.microsoft.com/office/drawing/2014/main" id="{0A36ACC3-1821-0A17-8547-64D1B14CC257}"/>
              </a:ext>
            </a:extLst>
          </p:cNvPr>
          <p:cNvSpPr txBox="1"/>
          <p:nvPr/>
        </p:nvSpPr>
        <p:spPr>
          <a:xfrm>
            <a:off x="4655970" y="4150483"/>
            <a:ext cx="4602222"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800" b="0" i="0" u="none" strike="noStrike" cap="none" spc="0" normalizeH="0" baseline="0" dirty="0">
                <a:ln>
                  <a:noFill/>
                </a:ln>
                <a:solidFill>
                  <a:srgbClr val="FFFFFF"/>
                </a:solidFill>
                <a:effectLst/>
                <a:uFillTx/>
                <a:latin typeface="+mn-lt"/>
                <a:ea typeface="+mn-ea"/>
                <a:cs typeface="+mn-cs"/>
                <a:sym typeface="Helvetica Light"/>
              </a:rPr>
              <a:t>Two possible configurations</a:t>
            </a:r>
          </a:p>
        </p:txBody>
      </p:sp>
      <p:sp>
        <p:nvSpPr>
          <p:cNvPr id="12" name="ZoneTexte 11">
            <a:extLst>
              <a:ext uri="{FF2B5EF4-FFF2-40B4-BE49-F238E27FC236}">
                <a16:creationId xmlns:a16="http://schemas.microsoft.com/office/drawing/2014/main" id="{137DA3D5-F1D8-2A55-010E-6EB91E949A6D}"/>
              </a:ext>
            </a:extLst>
          </p:cNvPr>
          <p:cNvSpPr txBox="1"/>
          <p:nvPr/>
        </p:nvSpPr>
        <p:spPr>
          <a:xfrm>
            <a:off x="3268616" y="8743040"/>
            <a:ext cx="207108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400" b="0" i="0" u="none" strike="noStrike" cap="none" spc="0" normalizeH="0" baseline="0" dirty="0" err="1">
                <a:ln>
                  <a:noFill/>
                </a:ln>
                <a:solidFill>
                  <a:srgbClr val="FFFFFF"/>
                </a:solidFill>
                <a:effectLst/>
                <a:uFillTx/>
                <a:latin typeface="+mn-lt"/>
                <a:ea typeface="+mn-ea"/>
                <a:cs typeface="+mn-cs"/>
                <a:sym typeface="Helvetica Light"/>
              </a:rPr>
              <a:t>Spherical</a:t>
            </a:r>
            <a:r>
              <a:rPr kumimoji="0" lang="fr-FR" sz="2400" b="0" i="0" u="none" strike="noStrike" cap="none" spc="0" normalizeH="0" baseline="0" dirty="0">
                <a:ln>
                  <a:noFill/>
                </a:ln>
                <a:solidFill>
                  <a:srgbClr val="FFFFFF"/>
                </a:solidFill>
                <a:effectLst/>
                <a:uFillTx/>
                <a:latin typeface="+mn-lt"/>
                <a:ea typeface="+mn-ea"/>
                <a:cs typeface="+mn-cs"/>
                <a:sym typeface="Helvetica Light"/>
              </a:rPr>
              <a:t> TPC</a:t>
            </a:r>
          </a:p>
        </p:txBody>
      </p:sp>
      <p:sp>
        <p:nvSpPr>
          <p:cNvPr id="13" name="ZoneTexte 12">
            <a:extLst>
              <a:ext uri="{FF2B5EF4-FFF2-40B4-BE49-F238E27FC236}">
                <a16:creationId xmlns:a16="http://schemas.microsoft.com/office/drawing/2014/main" id="{25F02ED7-2292-97DC-6A66-0458463AC199}"/>
              </a:ext>
            </a:extLst>
          </p:cNvPr>
          <p:cNvSpPr txBox="1"/>
          <p:nvPr/>
        </p:nvSpPr>
        <p:spPr>
          <a:xfrm>
            <a:off x="8557521" y="8967212"/>
            <a:ext cx="222657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400" b="0" i="0" u="none" strike="noStrike" cap="none" spc="0" normalizeH="0" baseline="0" dirty="0" err="1">
                <a:ln>
                  <a:noFill/>
                </a:ln>
                <a:solidFill>
                  <a:srgbClr val="FFFFFF"/>
                </a:solidFill>
                <a:effectLst/>
                <a:uFillTx/>
                <a:latin typeface="+mn-lt"/>
                <a:ea typeface="+mn-ea"/>
                <a:cs typeface="+mn-cs"/>
                <a:sym typeface="Helvetica Light"/>
              </a:rPr>
              <a:t>Cylindrical</a:t>
            </a:r>
            <a:r>
              <a:rPr kumimoji="0" lang="fr-FR" sz="2400" b="0" i="0" u="none" strike="noStrike" cap="none" spc="0" normalizeH="0" baseline="0" dirty="0">
                <a:ln>
                  <a:noFill/>
                </a:ln>
                <a:solidFill>
                  <a:srgbClr val="FFFFFF"/>
                </a:solidFill>
                <a:effectLst/>
                <a:uFillTx/>
                <a:latin typeface="+mn-lt"/>
                <a:ea typeface="+mn-ea"/>
                <a:cs typeface="+mn-cs"/>
                <a:sym typeface="Helvetica Light"/>
              </a:rPr>
              <a:t> TPC</a:t>
            </a:r>
          </a:p>
        </p:txBody>
      </p:sp>
      <p:sp>
        <p:nvSpPr>
          <p:cNvPr id="14" name="Rectangle 13">
            <a:extLst>
              <a:ext uri="{FF2B5EF4-FFF2-40B4-BE49-F238E27FC236}">
                <a16:creationId xmlns:a16="http://schemas.microsoft.com/office/drawing/2014/main" id="{F4251111-E1C8-047D-E63C-FCFCC7291173}"/>
              </a:ext>
            </a:extLst>
          </p:cNvPr>
          <p:cNvSpPr/>
          <p:nvPr/>
        </p:nvSpPr>
        <p:spPr>
          <a:xfrm>
            <a:off x="1948721" y="4150483"/>
            <a:ext cx="9458794" cy="5288653"/>
          </a:xfrm>
          <a:prstGeom prst="rect">
            <a:avLst/>
          </a:prstGeom>
          <a:noFill/>
          <a:ln w="12700" cap="flat">
            <a:solidFill>
              <a:schemeClr val="tx1"/>
            </a:solidFill>
            <a:miter lim="400000"/>
          </a:ln>
          <a:effectLst>
            <a:outerShdw blurRad="76200" dir="18900000" rotWithShape="0">
              <a:srgbClr val="000000">
                <a:alpha val="8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endParaRPr>
          </a:p>
        </p:txBody>
      </p:sp>
    </p:spTree>
  </p:cSld>
  <p:clrMapOvr>
    <a:masterClrMapping/>
  </p:clrMapOvr>
  <mc:AlternateContent xmlns:mc="http://schemas.openxmlformats.org/markup-compatibility/2006" xmlns:p14="http://schemas.microsoft.com/office/powerpoint/2010/main">
    <mc:Choice Requires="p14">
      <p:transition spd="slow" p14:dur="1500">
        <p14:doors dir="vert"/>
      </p:transition>
    </mc:Choice>
    <mc:Fallback xmlns:a14="http://schemas.microsoft.com/office/drawing/2010/main" xmlns:m="http://schemas.openxmlformats.org/officeDocument/2006/math"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CPC prototype"/>
          <p:cNvSpPr txBox="1">
            <a:spLocks noGrp="1"/>
          </p:cNvSpPr>
          <p:nvPr>
            <p:ph type="title"/>
          </p:nvPr>
        </p:nvSpPr>
        <p:spPr>
          <a:prstGeom prst="rect">
            <a:avLst/>
          </a:prstGeom>
        </p:spPr>
        <p:txBody>
          <a:bodyPr/>
          <a:lstStyle/>
          <a:p>
            <a:r>
              <a:rPr dirty="0"/>
              <a:t>C</a:t>
            </a:r>
            <a:r>
              <a:rPr lang="fr-FR" dirty="0" err="1"/>
              <a:t>T</a:t>
            </a:r>
            <a:r>
              <a:rPr dirty="0"/>
              <a:t>PC prototype</a:t>
            </a:r>
          </a:p>
        </p:txBody>
      </p:sp>
      <p:sp>
        <p:nvSpPr>
          <p:cNvPr id="398"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pic>
        <p:nvPicPr>
          <p:cNvPr id="399" name="DSC_2289.JPG" descr="DSC_2289.JPG"/>
          <p:cNvPicPr>
            <a:picLocks noChangeAspect="1"/>
          </p:cNvPicPr>
          <p:nvPr/>
        </p:nvPicPr>
        <p:blipFill>
          <a:blip r:embed="rId3"/>
          <a:stretch>
            <a:fillRect/>
          </a:stretch>
        </p:blipFill>
        <p:spPr>
          <a:xfrm>
            <a:off x="362241" y="1191816"/>
            <a:ext cx="4476084" cy="7957480"/>
          </a:xfrm>
          <a:prstGeom prst="rect">
            <a:avLst/>
          </a:prstGeom>
          <a:ln w="12700">
            <a:miter lim="400000"/>
          </a:ln>
        </p:spPr>
      </p:pic>
      <p:pic>
        <p:nvPicPr>
          <p:cNvPr id="400" name="11 cm Radius 11 cm Radius" descr="11 cm Radius 11 cm Radius"/>
          <p:cNvPicPr>
            <a:picLocks/>
          </p:cNvPicPr>
          <p:nvPr/>
        </p:nvPicPr>
        <p:blipFill>
          <a:blip r:embed="rId4"/>
          <a:stretch>
            <a:fillRect/>
          </a:stretch>
        </p:blipFill>
        <p:spPr>
          <a:xfrm>
            <a:off x="2435453" y="4367923"/>
            <a:ext cx="2564905" cy="1155701"/>
          </a:xfrm>
          <a:prstGeom prst="rect">
            <a:avLst/>
          </a:prstGeom>
        </p:spPr>
      </p:pic>
      <p:sp>
        <p:nvSpPr>
          <p:cNvPr id="401" name="Ligne"/>
          <p:cNvSpPr/>
          <p:nvPr/>
        </p:nvSpPr>
        <p:spPr>
          <a:xfrm>
            <a:off x="1656932" y="5358542"/>
            <a:ext cx="1" cy="1806633"/>
          </a:xfrm>
          <a:prstGeom prst="line">
            <a:avLst/>
          </a:prstGeom>
          <a:ln w="25400">
            <a:solidFill>
              <a:srgbClr val="FF3424"/>
            </a:solidFill>
            <a:miter lim="400000"/>
            <a:headEnd type="triangle"/>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sp>
        <p:nvSpPr>
          <p:cNvPr id="402" name="Ligne"/>
          <p:cNvSpPr/>
          <p:nvPr/>
        </p:nvSpPr>
        <p:spPr>
          <a:xfrm>
            <a:off x="2841971" y="5326773"/>
            <a:ext cx="875085" cy="1"/>
          </a:xfrm>
          <a:prstGeom prst="line">
            <a:avLst/>
          </a:prstGeom>
          <a:ln w="25400">
            <a:solidFill>
              <a:srgbClr val="FF3424"/>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403" name="27 cm Height 27 cm Height" descr="27 cm Height 27 cm Height"/>
          <p:cNvPicPr>
            <a:picLocks/>
          </p:cNvPicPr>
          <p:nvPr/>
        </p:nvPicPr>
        <p:blipFill>
          <a:blip r:embed="rId5"/>
          <a:stretch>
            <a:fillRect/>
          </a:stretch>
        </p:blipFill>
        <p:spPr>
          <a:xfrm rot="16200000">
            <a:off x="-341961" y="5798308"/>
            <a:ext cx="2519662" cy="1155701"/>
          </a:xfrm>
          <a:prstGeom prst="rect">
            <a:avLst/>
          </a:prstGeom>
        </p:spPr>
      </p:pic>
      <p:sp>
        <p:nvSpPr>
          <p:cNvPr id="3" name="The HV was applied to the cathode up to values of 5 kV.…">
            <a:extLst>
              <a:ext uri="{FF2B5EF4-FFF2-40B4-BE49-F238E27FC236}">
                <a16:creationId xmlns:a16="http://schemas.microsoft.com/office/drawing/2014/main" id="{86A89F0B-D85D-9F75-3FA6-AEE18248A400}"/>
              </a:ext>
            </a:extLst>
          </p:cNvPr>
          <p:cNvSpPr txBox="1"/>
          <p:nvPr/>
        </p:nvSpPr>
        <p:spPr>
          <a:xfrm>
            <a:off x="4893437" y="2161952"/>
            <a:ext cx="7840956" cy="29543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600"/>
              </a:spcBef>
              <a:buSzPct val="75000"/>
              <a:buChar char="•"/>
              <a:defRPr sz="2200"/>
            </a:pPr>
            <a:r>
              <a:rPr dirty="0">
                <a:uFill>
                  <a:solidFill>
                    <a:srgbClr val="5E5E5E"/>
                  </a:solidFill>
                </a:uFill>
              </a:rPr>
              <a:t>The HV was </a:t>
            </a:r>
            <a:r>
              <a:rPr b="1" dirty="0">
                <a:solidFill>
                  <a:srgbClr val="F1E165"/>
                </a:solidFill>
                <a:uFill>
                  <a:solidFill>
                    <a:srgbClr val="5E5E5E"/>
                  </a:solidFill>
                </a:uFill>
                <a:latin typeface="Helvetica"/>
                <a:ea typeface="Helvetica"/>
                <a:cs typeface="Helvetica"/>
                <a:sym typeface="Helvetica"/>
              </a:rPr>
              <a:t>applied to the cathode</a:t>
            </a:r>
            <a:r>
              <a:rPr dirty="0">
                <a:uFill>
                  <a:solidFill>
                    <a:srgbClr val="5E5E5E"/>
                  </a:solidFill>
                </a:uFill>
              </a:rPr>
              <a:t> up to values of 5 kV</a:t>
            </a:r>
          </a:p>
        </p:txBody>
      </p:sp>
      <p:pic>
        <p:nvPicPr>
          <p:cNvPr id="4" name="Screenshot 2024-04-11 alle 10.19.29.png" descr="Screenshot 2024-04-11 alle 10.19.29.png">
            <a:extLst>
              <a:ext uri="{FF2B5EF4-FFF2-40B4-BE49-F238E27FC236}">
                <a16:creationId xmlns:a16="http://schemas.microsoft.com/office/drawing/2014/main" id="{AC0CBEB2-B347-124E-5662-A153AC03413C}"/>
              </a:ext>
            </a:extLst>
          </p:cNvPr>
          <p:cNvPicPr>
            <a:picLocks noChangeAspect="1"/>
          </p:cNvPicPr>
          <p:nvPr/>
        </p:nvPicPr>
        <p:blipFill>
          <a:blip r:embed="rId6"/>
          <a:stretch>
            <a:fillRect/>
          </a:stretch>
        </p:blipFill>
        <p:spPr>
          <a:xfrm>
            <a:off x="7573293" y="1482552"/>
            <a:ext cx="2945176" cy="1729669"/>
          </a:xfrm>
          <a:prstGeom prst="rect">
            <a:avLst/>
          </a:prstGeom>
          <a:ln w="12700">
            <a:miter lim="400000"/>
          </a:ln>
        </p:spPr>
      </p:pic>
      <p:sp>
        <p:nvSpPr>
          <p:cNvPr id="6" name="ZoneTexte 5">
            <a:extLst>
              <a:ext uri="{FF2B5EF4-FFF2-40B4-BE49-F238E27FC236}">
                <a16:creationId xmlns:a16="http://schemas.microsoft.com/office/drawing/2014/main" id="{93B473BA-1A94-96E9-17AD-9D6726CFAA51}"/>
              </a:ext>
            </a:extLst>
          </p:cNvPr>
          <p:cNvSpPr txBox="1"/>
          <p:nvPr/>
        </p:nvSpPr>
        <p:spPr>
          <a:xfrm>
            <a:off x="4888998" y="3983202"/>
            <a:ext cx="7956755"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199" indent="-457199" algn="just">
              <a:spcBef>
                <a:spcPts val="5300"/>
              </a:spcBef>
              <a:buSzPct val="75000"/>
              <a:buChar char="•"/>
              <a:defRPr sz="2200"/>
            </a:pPr>
            <a:r>
              <a:rPr lang="fr-FR" dirty="0" err="1">
                <a:uFill>
                  <a:solidFill>
                    <a:srgbClr val="5E5E5E"/>
                  </a:solidFill>
                </a:uFill>
              </a:rPr>
              <a:t>Different</a:t>
            </a:r>
            <a:r>
              <a:rPr lang="fr-FR" dirty="0">
                <a:uFill>
                  <a:solidFill>
                    <a:srgbClr val="5E5E5E"/>
                  </a:solidFill>
                </a:uFill>
              </a:rPr>
              <a:t> anodes </a:t>
            </a:r>
            <a:r>
              <a:rPr lang="fr-FR" dirty="0" err="1">
                <a:uFill>
                  <a:solidFill>
                    <a:srgbClr val="5E5E5E"/>
                  </a:solidFill>
                </a:uFill>
              </a:rPr>
              <a:t>were</a:t>
            </a:r>
            <a:r>
              <a:rPr lang="fr-FR" dirty="0">
                <a:uFill>
                  <a:solidFill>
                    <a:srgbClr val="5E5E5E"/>
                  </a:solidFill>
                </a:uFill>
              </a:rPr>
              <a:t> </a:t>
            </a:r>
            <a:r>
              <a:rPr lang="fr-FR" dirty="0" err="1">
                <a:uFill>
                  <a:solidFill>
                    <a:srgbClr val="5E5E5E"/>
                  </a:solidFill>
                </a:uFill>
              </a:rPr>
              <a:t>tested</a:t>
            </a:r>
            <a:r>
              <a:rPr lang="fr-FR" dirty="0">
                <a:uFill>
                  <a:solidFill>
                    <a:srgbClr val="5E5E5E"/>
                  </a:solidFill>
                </a:uFill>
              </a:rPr>
              <a:t> </a:t>
            </a:r>
            <a:r>
              <a:rPr lang="fr-FR" dirty="0" err="1">
                <a:uFill>
                  <a:solidFill>
                    <a:srgbClr val="5E5E5E"/>
                  </a:solidFill>
                </a:uFill>
              </a:rPr>
              <a:t>from</a:t>
            </a:r>
            <a:r>
              <a:rPr lang="fr-FR" dirty="0">
                <a:uFill>
                  <a:solidFill>
                    <a:srgbClr val="5E5E5E"/>
                  </a:solidFill>
                </a:uFill>
              </a:rPr>
              <a:t> </a:t>
            </a:r>
            <a:r>
              <a:rPr lang="fr-FR" b="1" dirty="0" err="1">
                <a:solidFill>
                  <a:srgbClr val="F1E165"/>
                </a:solidFill>
                <a:uFill>
                  <a:solidFill>
                    <a:srgbClr val="5E5E5E"/>
                  </a:solidFill>
                </a:uFill>
                <a:latin typeface="Helvetica"/>
                <a:ea typeface="Helvetica"/>
                <a:cs typeface="Helvetica"/>
                <a:sym typeface="Helvetica"/>
              </a:rPr>
              <a:t>wires</a:t>
            </a:r>
            <a:r>
              <a:rPr lang="fr-FR" b="1" dirty="0">
                <a:solidFill>
                  <a:srgbClr val="F1E165"/>
                </a:solidFill>
                <a:uFill>
                  <a:solidFill>
                    <a:srgbClr val="5E5E5E"/>
                  </a:solidFill>
                </a:uFill>
                <a:latin typeface="Helvetica"/>
                <a:ea typeface="Helvetica"/>
                <a:cs typeface="Helvetica"/>
                <a:sym typeface="Helvetica"/>
              </a:rPr>
              <a:t> of 50</a:t>
            </a:r>
            <a:r>
              <a:rPr lang="fr-FR" b="1" dirty="0">
                <a:solidFill>
                  <a:srgbClr val="F1E165"/>
                </a:solidFill>
                <a:latin typeface="Helvetica"/>
                <a:ea typeface="Helvetica"/>
                <a:cs typeface="Helvetica"/>
                <a:sym typeface="Helvetica"/>
              </a:rPr>
              <a:t> </a:t>
            </a:r>
            <a:r>
              <a:rPr lang="fr-FR" dirty="0">
                <a:solidFill>
                  <a:srgbClr val="F1E165"/>
                </a:solidFill>
                <a:uFill>
                  <a:solidFill>
                    <a:srgbClr val="5E5E5E"/>
                  </a:solidFill>
                </a:uFill>
                <a:latin typeface="Symbol"/>
                <a:ea typeface="Symbol"/>
                <a:cs typeface="Symbol"/>
                <a:sym typeface="Symbol"/>
              </a:rPr>
              <a:t>m</a:t>
            </a:r>
            <a:r>
              <a:rPr lang="fr-FR" b="1" dirty="0">
                <a:solidFill>
                  <a:srgbClr val="F1E165"/>
                </a:solidFill>
                <a:uFill>
                  <a:solidFill>
                    <a:srgbClr val="5E5E5E"/>
                  </a:solidFill>
                </a:uFill>
                <a:latin typeface="Helvetica"/>
                <a:ea typeface="Helvetica"/>
                <a:cs typeface="Helvetica"/>
                <a:sym typeface="Helvetica"/>
              </a:rPr>
              <a:t>m </a:t>
            </a:r>
            <a:r>
              <a:rPr lang="fr-FR" b="1" dirty="0" err="1">
                <a:solidFill>
                  <a:srgbClr val="F1E165"/>
                </a:solidFill>
                <a:uFill>
                  <a:solidFill>
                    <a:srgbClr val="5E5E5E"/>
                  </a:solidFill>
                </a:uFill>
                <a:latin typeface="Helvetica"/>
                <a:ea typeface="Helvetica"/>
                <a:cs typeface="Helvetica"/>
                <a:sym typeface="Helvetica"/>
              </a:rPr>
              <a:t>diameter</a:t>
            </a:r>
            <a:r>
              <a:rPr lang="fr-FR" b="1" dirty="0">
                <a:solidFill>
                  <a:srgbClr val="F1E165"/>
                </a:solidFill>
                <a:uFill>
                  <a:solidFill>
                    <a:srgbClr val="5E5E5E"/>
                  </a:solidFill>
                </a:uFill>
                <a:latin typeface="Helvetica"/>
                <a:ea typeface="Helvetica"/>
                <a:cs typeface="Helvetica"/>
                <a:sym typeface="Helvetica"/>
              </a:rPr>
              <a:t>, to </a:t>
            </a:r>
            <a:r>
              <a:rPr lang="fr-FR" b="1" dirty="0" err="1">
                <a:solidFill>
                  <a:srgbClr val="F1E165"/>
                </a:solidFill>
                <a:uFill>
                  <a:solidFill>
                    <a:srgbClr val="5E5E5E"/>
                  </a:solidFill>
                </a:uFill>
                <a:latin typeface="Helvetica"/>
                <a:ea typeface="Helvetica"/>
                <a:cs typeface="Helvetica"/>
                <a:sym typeface="Helvetica"/>
              </a:rPr>
              <a:t>rods</a:t>
            </a:r>
            <a:r>
              <a:rPr lang="fr-FR" b="1" dirty="0">
                <a:solidFill>
                  <a:srgbClr val="F1E165"/>
                </a:solidFill>
                <a:uFill>
                  <a:solidFill>
                    <a:srgbClr val="5E5E5E"/>
                  </a:solidFill>
                </a:uFill>
                <a:latin typeface="Helvetica"/>
                <a:ea typeface="Helvetica"/>
                <a:cs typeface="Helvetica"/>
                <a:sym typeface="Helvetica"/>
              </a:rPr>
              <a:t> of 1.2 and 12 mm </a:t>
            </a:r>
            <a:r>
              <a:rPr lang="fr-FR" b="1" dirty="0" err="1">
                <a:solidFill>
                  <a:srgbClr val="F1E165"/>
                </a:solidFill>
                <a:uFill>
                  <a:solidFill>
                    <a:srgbClr val="5E5E5E"/>
                  </a:solidFill>
                </a:uFill>
                <a:latin typeface="Helvetica"/>
                <a:ea typeface="Helvetica"/>
                <a:cs typeface="Helvetica"/>
                <a:sym typeface="Helvetica"/>
              </a:rPr>
              <a:t>diameter</a:t>
            </a:r>
            <a:r>
              <a:rPr lang="fr-FR" dirty="0">
                <a:uFill>
                  <a:solidFill>
                    <a:srgbClr val="5E5E5E"/>
                  </a:solidFill>
                </a:uFill>
              </a:rPr>
              <a:t>.</a:t>
            </a:r>
          </a:p>
        </p:txBody>
      </p:sp>
      <p:pic>
        <p:nvPicPr>
          <p:cNvPr id="7" name="Image 6">
            <a:extLst>
              <a:ext uri="{FF2B5EF4-FFF2-40B4-BE49-F238E27FC236}">
                <a16:creationId xmlns:a16="http://schemas.microsoft.com/office/drawing/2014/main" id="{4691D017-07AC-2A2B-9CF0-2EE814BF7D2E}"/>
              </a:ext>
            </a:extLst>
          </p:cNvPr>
          <p:cNvPicPr>
            <a:picLocks noChangeAspect="1"/>
          </p:cNvPicPr>
          <p:nvPr/>
        </p:nvPicPr>
        <p:blipFill>
          <a:blip r:embed="rId7"/>
          <a:stretch>
            <a:fillRect/>
          </a:stretch>
        </p:blipFill>
        <p:spPr>
          <a:xfrm>
            <a:off x="5073353" y="6020390"/>
            <a:ext cx="7772400" cy="2250658"/>
          </a:xfrm>
          <a:prstGeom prst="rect">
            <a:avLst/>
          </a:prstGeom>
        </p:spPr>
      </p:pic>
      <p:sp>
        <p:nvSpPr>
          <p:cNvPr id="8" name="ZoneTexte 7">
            <a:extLst>
              <a:ext uri="{FF2B5EF4-FFF2-40B4-BE49-F238E27FC236}">
                <a16:creationId xmlns:a16="http://schemas.microsoft.com/office/drawing/2014/main" id="{F8E4BBB0-8593-0EFA-0FCC-CA25E8DA6312}"/>
              </a:ext>
            </a:extLst>
          </p:cNvPr>
          <p:cNvSpPr txBox="1"/>
          <p:nvPr/>
        </p:nvSpPr>
        <p:spPr>
          <a:xfrm>
            <a:off x="4888997" y="4785514"/>
            <a:ext cx="7956755"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199" indent="-457199" algn="just">
              <a:spcBef>
                <a:spcPts val="5300"/>
              </a:spcBef>
              <a:buSzPct val="75000"/>
              <a:buChar char="•"/>
              <a:defRPr sz="2200"/>
            </a:pPr>
            <a:r>
              <a:rPr lang="fr-FR" dirty="0" err="1">
                <a:uFill>
                  <a:solidFill>
                    <a:srgbClr val="5E5E5E"/>
                  </a:solidFill>
                </a:uFill>
              </a:rPr>
              <a:t>Operation</a:t>
            </a:r>
            <a:r>
              <a:rPr lang="fr-FR" dirty="0">
                <a:uFill>
                  <a:solidFill>
                    <a:srgbClr val="5E5E5E"/>
                  </a:solidFill>
                </a:uFill>
              </a:rPr>
              <a:t> </a:t>
            </a:r>
            <a:r>
              <a:rPr lang="fr-FR" sz="2200" b="1" dirty="0">
                <a:solidFill>
                  <a:srgbClr val="F1E165"/>
                </a:solidFill>
                <a:uFill>
                  <a:solidFill>
                    <a:srgbClr val="5E5E5E"/>
                  </a:solidFill>
                </a:uFill>
                <a:latin typeface="Helvetica"/>
              </a:rPr>
              <a:t>in ionisation mode</a:t>
            </a:r>
            <a:r>
              <a:rPr lang="fr-FR" dirty="0">
                <a:uFill>
                  <a:solidFill>
                    <a:srgbClr val="5E5E5E"/>
                  </a:solidFill>
                </a:uFill>
              </a:rPr>
              <a:t>.</a:t>
            </a: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Rectangle aux angles arrondis"/>
          <p:cNvSpPr/>
          <p:nvPr/>
        </p:nvSpPr>
        <p:spPr>
          <a:xfrm>
            <a:off x="955868" y="5082450"/>
            <a:ext cx="6544517" cy="3937367"/>
          </a:xfrm>
          <a:prstGeom prst="roundRect">
            <a:avLst>
              <a:gd name="adj" fmla="val 7626"/>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0" name="Rectangle aux angles arrondis"/>
          <p:cNvSpPr/>
          <p:nvPr/>
        </p:nvSpPr>
        <p:spPr>
          <a:xfrm>
            <a:off x="8213959" y="1362709"/>
            <a:ext cx="4577073" cy="7645986"/>
          </a:xfrm>
          <a:prstGeom prst="roundRect">
            <a:avLst>
              <a:gd name="adj" fmla="val 7106"/>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421" name="image0.jpeg" descr="image0.jpeg"/>
          <p:cNvPicPr>
            <a:picLocks noChangeAspect="1"/>
          </p:cNvPicPr>
          <p:nvPr/>
        </p:nvPicPr>
        <p:blipFill>
          <a:blip r:embed="rId2"/>
          <a:stretch>
            <a:fillRect/>
          </a:stretch>
        </p:blipFill>
        <p:spPr>
          <a:xfrm>
            <a:off x="8482710" y="1594972"/>
            <a:ext cx="4039572" cy="7181461"/>
          </a:xfrm>
          <a:prstGeom prst="rect">
            <a:avLst/>
          </a:prstGeom>
          <a:ln w="12700">
            <a:miter lim="400000"/>
          </a:ln>
        </p:spPr>
      </p:pic>
      <p:sp>
        <p:nvSpPr>
          <p:cNvPr id="422" name="Gas purity"/>
          <p:cNvSpPr txBox="1">
            <a:spLocks noGrp="1"/>
          </p:cNvSpPr>
          <p:nvPr>
            <p:ph type="title"/>
          </p:nvPr>
        </p:nvSpPr>
        <p:spPr>
          <a:prstGeom prst="rect">
            <a:avLst/>
          </a:prstGeom>
        </p:spPr>
        <p:txBody>
          <a:bodyPr/>
          <a:lstStyle/>
          <a:p>
            <a:r>
              <a:t>Gas purity</a:t>
            </a:r>
          </a:p>
        </p:txBody>
      </p:sp>
      <p:sp>
        <p:nvSpPr>
          <p:cNvPr id="423"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424" name="Gas purity is a key issue for the operation of the CTPC.…"/>
          <p:cNvSpPr txBox="1"/>
          <p:nvPr/>
        </p:nvSpPr>
        <p:spPr>
          <a:xfrm>
            <a:off x="286196" y="1365861"/>
            <a:ext cx="7533754" cy="19145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000"/>
              </a:spcBef>
              <a:buSzPct val="75000"/>
              <a:buChar char="•"/>
              <a:defRPr sz="2200"/>
            </a:pPr>
            <a:r>
              <a:rPr>
                <a:uFill>
                  <a:solidFill>
                    <a:srgbClr val="5E5E5E"/>
                  </a:solidFill>
                </a:uFill>
              </a:rPr>
              <a:t>Gas purity is a key issue for the operation of the CTPC. </a:t>
            </a:r>
          </a:p>
          <a:p>
            <a:pPr marL="457199" indent="-457199" algn="just">
              <a:spcBef>
                <a:spcPts val="2000"/>
              </a:spcBef>
              <a:buSzPct val="75000"/>
              <a:buChar char="•"/>
              <a:defRPr sz="2200"/>
            </a:pPr>
            <a:r>
              <a:rPr>
                <a:uFill>
                  <a:solidFill>
                    <a:srgbClr val="5E5E5E"/>
                  </a:solidFill>
                </a:uFill>
              </a:rPr>
              <a:t>A system based on </a:t>
            </a:r>
            <a:r>
              <a:rPr b="1">
                <a:solidFill>
                  <a:srgbClr val="F4E04A"/>
                </a:solidFill>
                <a:uFill>
                  <a:solidFill>
                    <a:srgbClr val="5E5E5E"/>
                  </a:solidFill>
                </a:uFill>
                <a:latin typeface="Helvetica"/>
                <a:ea typeface="Helvetica"/>
                <a:cs typeface="Helvetica"/>
                <a:sym typeface="Helvetica"/>
              </a:rPr>
              <a:t>cold and hot getter</a:t>
            </a:r>
            <a:r>
              <a:rPr>
                <a:uFill>
                  <a:solidFill>
                    <a:srgbClr val="5E5E5E"/>
                  </a:solidFill>
                </a:uFill>
              </a:rPr>
              <a:t> was set up granting purities up to few ppb in terms of electronegative impurities such as Oxygen.</a:t>
            </a:r>
          </a:p>
        </p:txBody>
      </p:sp>
      <p:sp>
        <p:nvSpPr>
          <p:cNvPr id="425" name="Ligne"/>
          <p:cNvSpPr/>
          <p:nvPr/>
        </p:nvSpPr>
        <p:spPr>
          <a:xfrm flipH="1">
            <a:off x="9556012" y="2416007"/>
            <a:ext cx="346570" cy="1109485"/>
          </a:xfrm>
          <a:prstGeom prst="line">
            <a:avLst/>
          </a:prstGeom>
          <a:ln w="25400">
            <a:solidFill>
              <a:srgbClr val="FF3424"/>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426" name="Cold getter Cold getter" descr="Cold getter Cold getter"/>
          <p:cNvPicPr>
            <a:picLocks/>
          </p:cNvPicPr>
          <p:nvPr/>
        </p:nvPicPr>
        <p:blipFill>
          <a:blip r:embed="rId3"/>
          <a:stretch>
            <a:fillRect/>
          </a:stretch>
        </p:blipFill>
        <p:spPr>
          <a:xfrm>
            <a:off x="9072977" y="1681667"/>
            <a:ext cx="2214862" cy="1155701"/>
          </a:xfrm>
          <a:prstGeom prst="rect">
            <a:avLst/>
          </a:prstGeom>
        </p:spPr>
      </p:pic>
      <p:sp>
        <p:nvSpPr>
          <p:cNvPr id="427" name="Ligne"/>
          <p:cNvSpPr/>
          <p:nvPr/>
        </p:nvSpPr>
        <p:spPr>
          <a:xfrm>
            <a:off x="10500894" y="5277820"/>
            <a:ext cx="1078661" cy="457415"/>
          </a:xfrm>
          <a:prstGeom prst="line">
            <a:avLst/>
          </a:prstGeom>
          <a:ln w="25400">
            <a:solidFill>
              <a:srgbClr val="FF3424"/>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428" name="Hot getter Hot getter" descr="Hot getter Hot getter"/>
          <p:cNvPicPr>
            <a:picLocks/>
          </p:cNvPicPr>
          <p:nvPr/>
        </p:nvPicPr>
        <p:blipFill>
          <a:blip r:embed="rId4"/>
          <a:stretch>
            <a:fillRect/>
          </a:stretch>
        </p:blipFill>
        <p:spPr>
          <a:xfrm>
            <a:off x="9050100" y="4607852"/>
            <a:ext cx="2062312" cy="1155701"/>
          </a:xfrm>
          <a:prstGeom prst="rect">
            <a:avLst/>
          </a:prstGeom>
        </p:spPr>
      </p:pic>
      <p:pic>
        <p:nvPicPr>
          <p:cNvPr id="429" name="Screenshot 2024-11-06 alle 10.00.56.png" descr="Screenshot 2024-11-06 alle 10.00.56.png"/>
          <p:cNvPicPr>
            <a:picLocks noChangeAspect="1"/>
          </p:cNvPicPr>
          <p:nvPr/>
        </p:nvPicPr>
        <p:blipFill>
          <a:blip r:embed="rId5"/>
          <a:stretch>
            <a:fillRect/>
          </a:stretch>
        </p:blipFill>
        <p:spPr>
          <a:xfrm>
            <a:off x="4009433" y="5217788"/>
            <a:ext cx="3309990" cy="3666692"/>
          </a:xfrm>
          <a:prstGeom prst="rect">
            <a:avLst/>
          </a:prstGeom>
          <a:ln w="12700">
            <a:miter lim="400000"/>
          </a:ln>
        </p:spPr>
      </p:pic>
      <p:pic>
        <p:nvPicPr>
          <p:cNvPr id="430" name="Screenshot 2024-11-06 alle 10.02.28.png" descr="Screenshot 2024-11-06 alle 10.02.28.png"/>
          <p:cNvPicPr>
            <a:picLocks noChangeAspect="1"/>
          </p:cNvPicPr>
          <p:nvPr/>
        </p:nvPicPr>
        <p:blipFill>
          <a:blip r:embed="rId6"/>
          <a:stretch>
            <a:fillRect/>
          </a:stretch>
        </p:blipFill>
        <p:spPr>
          <a:xfrm>
            <a:off x="1281109" y="5257948"/>
            <a:ext cx="2480837" cy="3586371"/>
          </a:xfrm>
          <a:prstGeom prst="rect">
            <a:avLst/>
          </a:prstGeom>
          <a:ln w="12700">
            <a:miter lim="400000"/>
          </a:ln>
        </p:spPr>
      </p:pic>
      <p:sp>
        <p:nvSpPr>
          <p:cNvPr id="431" name="However, the purification system limits the operation of the detector at 10 bar."/>
          <p:cNvSpPr txBox="1"/>
          <p:nvPr/>
        </p:nvSpPr>
        <p:spPr>
          <a:xfrm>
            <a:off x="286196" y="2990253"/>
            <a:ext cx="7533754" cy="119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000"/>
              </a:spcBef>
              <a:buSzPct val="75000"/>
              <a:buChar char="•"/>
              <a:defRPr sz="2200"/>
            </a:pPr>
            <a:r>
              <a:rPr>
                <a:uFill>
                  <a:solidFill>
                    <a:srgbClr val="5E5E5E"/>
                  </a:solidFill>
                </a:uFill>
              </a:rPr>
              <a:t>However, the </a:t>
            </a:r>
            <a:r>
              <a:rPr b="1">
                <a:solidFill>
                  <a:srgbClr val="FF9300"/>
                </a:solidFill>
                <a:uFill>
                  <a:solidFill>
                    <a:srgbClr val="5E5E5E"/>
                  </a:solidFill>
                </a:uFill>
                <a:latin typeface="Helvetica"/>
                <a:ea typeface="Helvetica"/>
                <a:cs typeface="Helvetica"/>
                <a:sym typeface="Helvetica"/>
              </a:rPr>
              <a:t>purification system limits the operation of the detector at 10 bar</a:t>
            </a:r>
            <a:r>
              <a:rPr>
                <a:uFill>
                  <a:solidFill>
                    <a:srgbClr val="5E5E5E"/>
                  </a:solidFill>
                </a:uFill>
              </a:rPr>
              <a:t>.</a:t>
            </a:r>
          </a:p>
        </p:txBody>
      </p:sp>
      <p:pic>
        <p:nvPicPr>
          <p:cNvPr id="433" name="From Bolotnikov et al. From Bolotnikov et al." descr="From Bolotnikov et al. From Bolotnikov et al."/>
          <p:cNvPicPr>
            <a:picLocks/>
          </p:cNvPicPr>
          <p:nvPr/>
        </p:nvPicPr>
        <p:blipFill>
          <a:blip r:embed="rId7"/>
          <a:stretch>
            <a:fillRect/>
          </a:stretch>
        </p:blipFill>
        <p:spPr>
          <a:xfrm>
            <a:off x="2392405" y="8429311"/>
            <a:ext cx="3671442" cy="1155701"/>
          </a:xfrm>
          <a:prstGeom prst="rect">
            <a:avLst/>
          </a:prstGeom>
        </p:spPr>
      </p:pic>
      <p:sp>
        <p:nvSpPr>
          <p:cNvPr id="2" name="ZoneTexte 1">
            <a:extLst>
              <a:ext uri="{FF2B5EF4-FFF2-40B4-BE49-F238E27FC236}">
                <a16:creationId xmlns:a16="http://schemas.microsoft.com/office/drawing/2014/main" id="{C094B36C-0966-B4F9-2ECA-BA5EE0010AC6}"/>
              </a:ext>
            </a:extLst>
          </p:cNvPr>
          <p:cNvSpPr txBox="1"/>
          <p:nvPr/>
        </p:nvSpPr>
        <p:spPr>
          <a:xfrm>
            <a:off x="2392405" y="4324145"/>
            <a:ext cx="439222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fr-FR" sz="2000" b="1" i="0" u="none" strike="noStrike" cap="none" spc="0" normalizeH="0" baseline="0" dirty="0" err="1">
                <a:ln>
                  <a:noFill/>
                </a:ln>
                <a:solidFill>
                  <a:srgbClr val="FFFF00"/>
                </a:solidFill>
                <a:effectLst/>
                <a:uFillTx/>
                <a:latin typeface="+mn-lt"/>
                <a:ea typeface="+mn-ea"/>
                <a:cs typeface="+mn-cs"/>
                <a:sym typeface="Helvetica Light"/>
              </a:rPr>
              <a:t>Development</a:t>
            </a:r>
            <a:r>
              <a:rPr kumimoji="0" lang="fr-FR" sz="2000" b="1" i="0" u="none" strike="noStrike" cap="none" spc="0" normalizeH="0" baseline="0" dirty="0">
                <a:ln>
                  <a:noFill/>
                </a:ln>
                <a:solidFill>
                  <a:srgbClr val="FFFF00"/>
                </a:solidFill>
                <a:effectLst/>
                <a:uFillTx/>
                <a:latin typeface="+mn-lt"/>
                <a:ea typeface="+mn-ea"/>
                <a:cs typeface="+mn-cs"/>
                <a:sym typeface="Helvetica Light"/>
              </a:rPr>
              <a:t> new purification system</a:t>
            </a:r>
          </a:p>
          <a:p>
            <a:pPr marL="0" marR="0" indent="0" algn="ctr" defTabSz="584200" rtl="0" fontAlgn="auto" latinLnBrk="0" hangingPunct="0">
              <a:lnSpc>
                <a:spcPct val="100000"/>
              </a:lnSpc>
              <a:spcBef>
                <a:spcPts val="0"/>
              </a:spcBef>
              <a:spcAft>
                <a:spcPts val="0"/>
              </a:spcAft>
              <a:buClrTx/>
              <a:buSzTx/>
              <a:buFontTx/>
              <a:buNone/>
              <a:tabLst/>
            </a:pPr>
            <a:r>
              <a:rPr lang="fr-FR" sz="2000" dirty="0"/>
              <a:t>Ti </a:t>
            </a:r>
            <a:r>
              <a:rPr lang="fr-FR" sz="2000" dirty="0" err="1"/>
              <a:t>spark</a:t>
            </a:r>
            <a:r>
              <a:rPr lang="fr-FR" sz="2000" dirty="0"/>
              <a:t> </a:t>
            </a:r>
            <a:r>
              <a:rPr lang="fr-FR" sz="2000" dirty="0" err="1"/>
              <a:t>discharge</a:t>
            </a:r>
            <a:endParaRPr kumimoji="0" lang="fr-FR" sz="2000" b="0" i="0" u="none" strike="noStrike" cap="none" spc="0" normalizeH="0" baseline="0" dirty="0">
              <a:ln>
                <a:noFill/>
              </a:ln>
              <a:solidFill>
                <a:srgbClr val="FFFFFF"/>
              </a:solidFill>
              <a:effectLst/>
              <a:uFillTx/>
              <a:latin typeface="+mn-lt"/>
              <a:ea typeface="+mn-ea"/>
              <a:cs typeface="+mn-cs"/>
              <a:sym typeface="Helvetica Light"/>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 name="Rectangle aux angles arrondis"/>
          <p:cNvSpPr/>
          <p:nvPr/>
        </p:nvSpPr>
        <p:spPr>
          <a:xfrm>
            <a:off x="1099579" y="3442401"/>
            <a:ext cx="10805642" cy="5652741"/>
          </a:xfrm>
          <a:prstGeom prst="roundRect">
            <a:avLst>
              <a:gd name="adj" fmla="val 7518"/>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500" name="Figure_2.png" descr="Figure_2.png"/>
          <p:cNvPicPr>
            <a:picLocks noChangeAspect="1"/>
          </p:cNvPicPr>
          <p:nvPr/>
        </p:nvPicPr>
        <p:blipFill>
          <a:blip r:embed="rId2"/>
          <a:stretch>
            <a:fillRect/>
          </a:stretch>
        </p:blipFill>
        <p:spPr>
          <a:xfrm>
            <a:off x="1282700" y="3563022"/>
            <a:ext cx="10439400" cy="5219701"/>
          </a:xfrm>
          <a:prstGeom prst="rect">
            <a:avLst/>
          </a:prstGeom>
          <a:ln w="12700">
            <a:miter lim="400000"/>
          </a:ln>
        </p:spPr>
      </p:pic>
      <p:sp>
        <p:nvSpPr>
          <p:cNvPr id="501" name="Signal"/>
          <p:cNvSpPr txBox="1">
            <a:spLocks noGrp="1"/>
          </p:cNvSpPr>
          <p:nvPr>
            <p:ph type="title"/>
          </p:nvPr>
        </p:nvSpPr>
        <p:spPr>
          <a:prstGeom prst="rect">
            <a:avLst/>
          </a:prstGeom>
        </p:spPr>
        <p:txBody>
          <a:bodyPr/>
          <a:lstStyle/>
          <a:p>
            <a:r>
              <a:t>Signal</a:t>
            </a:r>
          </a:p>
        </p:txBody>
      </p:sp>
      <p:sp>
        <p:nvSpPr>
          <p:cNvPr id="502"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sp>
        <p:nvSpPr>
          <p:cNvPr id="503" name="The reconstructed waveforms are used to extract observables such as the total charge of the event, its duration and the width at half height.…"/>
          <p:cNvSpPr txBox="1"/>
          <p:nvPr/>
        </p:nvSpPr>
        <p:spPr>
          <a:xfrm>
            <a:off x="286196" y="1280129"/>
            <a:ext cx="12432408" cy="17030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457199" indent="-457199" algn="just">
              <a:spcBef>
                <a:spcPts val="2000"/>
              </a:spcBef>
              <a:buSzPct val="75000"/>
              <a:buChar char="•"/>
              <a:defRPr sz="2200"/>
            </a:pPr>
            <a:r>
              <a:rPr>
                <a:uFill>
                  <a:solidFill>
                    <a:srgbClr val="5E5E5E"/>
                  </a:solidFill>
                </a:uFill>
              </a:rPr>
              <a:t>The reconstructed waveforms are used to extract observables such as the total charge of the event, its duration and the width at half height.</a:t>
            </a:r>
          </a:p>
          <a:p>
            <a:pPr marL="457199" indent="-457199" algn="just">
              <a:spcBef>
                <a:spcPts val="2000"/>
              </a:spcBef>
              <a:buSzPct val="75000"/>
              <a:buChar char="•"/>
              <a:defRPr sz="2200"/>
            </a:pPr>
            <a:r>
              <a:rPr>
                <a:uFill>
                  <a:solidFill>
                    <a:srgbClr val="5E5E5E"/>
                  </a:solidFill>
                </a:uFill>
              </a:rPr>
              <a:t>Each observable is associated to a specific feature of the original signal.</a:t>
            </a:r>
          </a:p>
        </p:txBody>
      </p:sp>
      <p:pic>
        <p:nvPicPr>
          <p:cNvPr id="504" name="Raw waveform… Raw waveformThresholdDeconvolved signal" descr="Raw waveform… Raw waveformThresholdDeconvolved signal"/>
          <p:cNvPicPr>
            <a:picLocks/>
          </p:cNvPicPr>
          <p:nvPr/>
        </p:nvPicPr>
        <p:blipFill>
          <a:blip r:embed="rId3"/>
          <a:stretch>
            <a:fillRect/>
          </a:stretch>
        </p:blipFill>
        <p:spPr>
          <a:xfrm>
            <a:off x="2442910" y="4087160"/>
            <a:ext cx="2816425" cy="1663701"/>
          </a:xfrm>
          <a:prstGeom prst="rect">
            <a:avLst/>
          </a:prstGeom>
        </p:spPr>
      </p:pic>
      <p:pic>
        <p:nvPicPr>
          <p:cNvPr id="505" name="Figure_3.png" descr="Figure_3.png"/>
          <p:cNvPicPr>
            <a:picLocks noChangeAspect="1"/>
          </p:cNvPicPr>
          <p:nvPr/>
        </p:nvPicPr>
        <p:blipFill>
          <a:blip r:embed="rId4"/>
          <a:stretch>
            <a:fillRect/>
          </a:stretch>
        </p:blipFill>
        <p:spPr>
          <a:xfrm>
            <a:off x="1282700" y="3563022"/>
            <a:ext cx="10439400" cy="5219701"/>
          </a:xfrm>
          <a:prstGeom prst="rect">
            <a:avLst/>
          </a:prstGeom>
          <a:ln w="12700">
            <a:miter lim="400000"/>
          </a:ln>
        </p:spPr>
      </p:pic>
      <p:pic>
        <p:nvPicPr>
          <p:cNvPr id="506" name="Raw waveform… Raw waveformThresholdDeconvolved signal" descr="Raw waveform… Raw waveformThresholdDeconvolved signal"/>
          <p:cNvPicPr>
            <a:picLocks/>
          </p:cNvPicPr>
          <p:nvPr/>
        </p:nvPicPr>
        <p:blipFill>
          <a:blip r:embed="rId3"/>
          <a:stretch>
            <a:fillRect/>
          </a:stretch>
        </p:blipFill>
        <p:spPr>
          <a:xfrm>
            <a:off x="2442910" y="4087160"/>
            <a:ext cx="2816425" cy="1663701"/>
          </a:xfrm>
          <a:prstGeom prst="rect">
            <a:avLst/>
          </a:prstGeom>
        </p:spPr>
      </p:pic>
      <p:pic>
        <p:nvPicPr>
          <p:cNvPr id="507" name="Dt = signal length… Dt = signal lengthMaximal radial distance from the anode " descr="Dt = signal length… Dt = signal lengthMaximal radial distance from the anode "/>
          <p:cNvPicPr>
            <a:picLocks/>
          </p:cNvPicPr>
          <p:nvPr/>
        </p:nvPicPr>
        <p:blipFill>
          <a:blip r:embed="rId5"/>
          <a:stretch>
            <a:fillRect/>
          </a:stretch>
        </p:blipFill>
        <p:spPr>
          <a:xfrm>
            <a:off x="171612" y="8099963"/>
            <a:ext cx="5227564" cy="1397001"/>
          </a:xfrm>
          <a:prstGeom prst="rect">
            <a:avLst/>
          </a:prstGeom>
        </p:spPr>
      </p:pic>
      <p:pic>
        <p:nvPicPr>
          <p:cNvPr id="508" name="Figure_4.png" descr="Figure_4.png"/>
          <p:cNvPicPr>
            <a:picLocks noChangeAspect="1"/>
          </p:cNvPicPr>
          <p:nvPr/>
        </p:nvPicPr>
        <p:blipFill>
          <a:blip r:embed="rId6"/>
          <a:stretch>
            <a:fillRect/>
          </a:stretch>
        </p:blipFill>
        <p:spPr>
          <a:xfrm>
            <a:off x="1282700" y="3563022"/>
            <a:ext cx="10439400" cy="5219701"/>
          </a:xfrm>
          <a:prstGeom prst="rect">
            <a:avLst/>
          </a:prstGeom>
          <a:ln w="12700">
            <a:miter lim="400000"/>
          </a:ln>
        </p:spPr>
      </p:pic>
      <p:pic>
        <p:nvPicPr>
          <p:cNvPr id="509" name="Raw waveform… Raw waveformThresholdDeconvolved signal" descr="Raw waveform… Raw waveformThresholdDeconvolved signal"/>
          <p:cNvPicPr>
            <a:picLocks/>
          </p:cNvPicPr>
          <p:nvPr/>
        </p:nvPicPr>
        <p:blipFill>
          <a:blip r:embed="rId3"/>
          <a:stretch>
            <a:fillRect/>
          </a:stretch>
        </p:blipFill>
        <p:spPr>
          <a:xfrm>
            <a:off x="2442910" y="4087160"/>
            <a:ext cx="2816425" cy="1663701"/>
          </a:xfrm>
          <a:prstGeom prst="rect">
            <a:avLst/>
          </a:prstGeom>
        </p:spPr>
      </p:pic>
      <p:pic>
        <p:nvPicPr>
          <p:cNvPr id="510" name="Dh = signal width at half maximum… Dh = signal width at half maximumRadial extent of the track" descr="Dh = signal width at half maximum… Dh = signal width at half maximumRadial extent of the track"/>
          <p:cNvPicPr>
            <a:picLocks/>
          </p:cNvPicPr>
          <p:nvPr/>
        </p:nvPicPr>
        <p:blipFill>
          <a:blip r:embed="rId7"/>
          <a:stretch>
            <a:fillRect/>
          </a:stretch>
        </p:blipFill>
        <p:spPr>
          <a:xfrm>
            <a:off x="7751844" y="8378666"/>
            <a:ext cx="4599014" cy="1397001"/>
          </a:xfrm>
          <a:prstGeom prst="rect">
            <a:avLst/>
          </a:prstGeom>
        </p:spPr>
      </p:pic>
      <p:pic>
        <p:nvPicPr>
          <p:cNvPr id="511" name="Dt = signal length… Dt = signal lengthMaximal radial distance from the anode " descr="Dt = signal length… Dt = signal lengthMaximal radial distance from the anode "/>
          <p:cNvPicPr>
            <a:picLocks/>
          </p:cNvPicPr>
          <p:nvPr/>
        </p:nvPicPr>
        <p:blipFill>
          <a:blip r:embed="rId5"/>
          <a:stretch>
            <a:fillRect/>
          </a:stretch>
        </p:blipFill>
        <p:spPr>
          <a:xfrm>
            <a:off x="171612" y="8099963"/>
            <a:ext cx="5227564" cy="13970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p:tmAbs val="0"/>
                                  </p:iterate>
                                  <p:childTnLst>
                                    <p:set>
                                      <p:cBhvr>
                                        <p:cTn id="6" fill="hold"/>
                                        <p:tgtEl>
                                          <p:spTgt spid="505"/>
                                        </p:tgtEl>
                                        <p:attrNameLst>
                                          <p:attrName>style.visibility</p:attrName>
                                        </p:attrNameLst>
                                      </p:cBhvr>
                                      <p:to>
                                        <p:strVal val="visible"/>
                                      </p:to>
                                    </p:set>
                                    <p:animEffect transition="in" filter="fade">
                                      <p:cBhvr>
                                        <p:cTn id="7" dur="1000"/>
                                        <p:tgtEl>
                                          <p:spTgt spid="505"/>
                                        </p:tgtEl>
                                      </p:cBhvr>
                                    </p:animEffect>
                                  </p:childTnLst>
                                </p:cTn>
                              </p:par>
                            </p:childTnLst>
                          </p:cTn>
                        </p:par>
                        <p:par>
                          <p:cTn id="8" fill="hold">
                            <p:stCondLst>
                              <p:cond delay="1000"/>
                            </p:stCondLst>
                            <p:childTnLst>
                              <p:par>
                                <p:cTn id="9" presetID="23" presetClass="entr" presetSubtype="16" fill="hold" grpId="2" nodeType="afterEffect">
                                  <p:stCondLst>
                                    <p:cond delay="0"/>
                                  </p:stCondLst>
                                  <p:iterate>
                                    <p:tmAbs val="0"/>
                                  </p:iterate>
                                  <p:childTnLst>
                                    <p:set>
                                      <p:cBhvr>
                                        <p:cTn id="10" fill="hold"/>
                                        <p:tgtEl>
                                          <p:spTgt spid="507"/>
                                        </p:tgtEl>
                                        <p:attrNameLst>
                                          <p:attrName>style.visibility</p:attrName>
                                        </p:attrNameLst>
                                      </p:cBhvr>
                                      <p:to>
                                        <p:strVal val="visible"/>
                                      </p:to>
                                    </p:set>
                                    <p:anim calcmode="lin" valueType="num">
                                      <p:cBhvr>
                                        <p:cTn id="11" dur="1000" fill="hold"/>
                                        <p:tgtEl>
                                          <p:spTgt spid="507"/>
                                        </p:tgtEl>
                                        <p:attrNameLst>
                                          <p:attrName>ppt_w</p:attrName>
                                        </p:attrNameLst>
                                      </p:cBhvr>
                                      <p:tavLst>
                                        <p:tav tm="0">
                                          <p:val>
                                            <p:fltVal val="0"/>
                                          </p:val>
                                        </p:tav>
                                        <p:tav tm="100000">
                                          <p:val>
                                            <p:strVal val="#ppt_w"/>
                                          </p:val>
                                        </p:tav>
                                      </p:tavLst>
                                    </p:anim>
                                    <p:anim calcmode="lin" valueType="num">
                                      <p:cBhvr>
                                        <p:cTn id="12" dur="1000" fill="hold"/>
                                        <p:tgtEl>
                                          <p:spTgt spid="507"/>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fill="hold" grpId="3" nodeType="clickEffect">
                                  <p:stCondLst>
                                    <p:cond delay="0"/>
                                  </p:stCondLst>
                                  <p:iterate>
                                    <p:tmAbs val="0"/>
                                  </p:iterate>
                                  <p:childTnLst>
                                    <p:set>
                                      <p:cBhvr>
                                        <p:cTn id="16" fill="hold"/>
                                        <p:tgtEl>
                                          <p:spTgt spid="508"/>
                                        </p:tgtEl>
                                        <p:attrNameLst>
                                          <p:attrName>style.visibility</p:attrName>
                                        </p:attrNameLst>
                                      </p:cBhvr>
                                      <p:to>
                                        <p:strVal val="visible"/>
                                      </p:to>
                                    </p:set>
                                    <p:animEffect transition="in" filter="fade">
                                      <p:cBhvr>
                                        <p:cTn id="17" dur="1000"/>
                                        <p:tgtEl>
                                          <p:spTgt spid="508"/>
                                        </p:tgtEl>
                                      </p:cBhvr>
                                    </p:animEffect>
                                  </p:childTnLst>
                                </p:cTn>
                              </p:par>
                            </p:childTnLst>
                          </p:cTn>
                        </p:par>
                        <p:par>
                          <p:cTn id="18" fill="hold">
                            <p:stCondLst>
                              <p:cond delay="1000"/>
                            </p:stCondLst>
                            <p:childTnLst>
                              <p:par>
                                <p:cTn id="19" presetID="23" presetClass="entr" presetSubtype="16" fill="hold" grpId="4" nodeType="afterEffect">
                                  <p:stCondLst>
                                    <p:cond delay="0"/>
                                  </p:stCondLst>
                                  <p:iterate>
                                    <p:tmAbs val="0"/>
                                  </p:iterate>
                                  <p:childTnLst>
                                    <p:set>
                                      <p:cBhvr>
                                        <p:cTn id="20" fill="hold"/>
                                        <p:tgtEl>
                                          <p:spTgt spid="510"/>
                                        </p:tgtEl>
                                        <p:attrNameLst>
                                          <p:attrName>style.visibility</p:attrName>
                                        </p:attrNameLst>
                                      </p:cBhvr>
                                      <p:to>
                                        <p:strVal val="visible"/>
                                      </p:to>
                                    </p:set>
                                    <p:anim calcmode="lin" valueType="num">
                                      <p:cBhvr>
                                        <p:cTn id="21" dur="1000" fill="hold"/>
                                        <p:tgtEl>
                                          <p:spTgt spid="510"/>
                                        </p:tgtEl>
                                        <p:attrNameLst>
                                          <p:attrName>ppt_w</p:attrName>
                                        </p:attrNameLst>
                                      </p:cBhvr>
                                      <p:tavLst>
                                        <p:tav tm="0">
                                          <p:val>
                                            <p:fltVal val="0"/>
                                          </p:val>
                                        </p:tav>
                                        <p:tav tm="100000">
                                          <p:val>
                                            <p:strVal val="#ppt_w"/>
                                          </p:val>
                                        </p:tav>
                                      </p:tavLst>
                                    </p:anim>
                                    <p:anim calcmode="lin" valueType="num">
                                      <p:cBhvr>
                                        <p:cTn id="22" dur="1000" fill="hold"/>
                                        <p:tgtEl>
                                          <p:spTgt spid="510"/>
                                        </p:tgtEl>
                                        <p:attrNameLst>
                                          <p:attrName>ppt_h</p:attrName>
                                        </p:attrNameLst>
                                      </p:cBhvr>
                                      <p:tavLst>
                                        <p:tav tm="0">
                                          <p:val>
                                            <p:fltVal val="0"/>
                                          </p:val>
                                        </p:tav>
                                        <p:tav tm="100000">
                                          <p:val>
                                            <p:strVal val="#ppt_h"/>
                                          </p:val>
                                        </p:tav>
                                      </p:tavLst>
                                    </p:anim>
                                  </p:childTnLst>
                                </p:cTn>
                              </p:par>
                            </p:childTnLst>
                          </p:cTn>
                        </p:par>
                        <p:par>
                          <p:cTn id="23" fill="hold">
                            <p:stCondLst>
                              <p:cond delay="2000"/>
                            </p:stCondLst>
                            <p:childTnLst>
                              <p:par>
                                <p:cTn id="24" presetID="10" presetClass="entr" fill="hold" grpId="5" nodeType="afterEffect">
                                  <p:stCondLst>
                                    <p:cond delay="0"/>
                                  </p:stCondLst>
                                  <p:iterate>
                                    <p:tmAbs val="0"/>
                                  </p:iterate>
                                  <p:childTnLst>
                                    <p:set>
                                      <p:cBhvr>
                                        <p:cTn id="25" fill="hold"/>
                                        <p:tgtEl>
                                          <p:spTgt spid="511"/>
                                        </p:tgtEl>
                                        <p:attrNameLst>
                                          <p:attrName>style.visibility</p:attrName>
                                        </p:attrNameLst>
                                      </p:cBhvr>
                                      <p:to>
                                        <p:strVal val="visible"/>
                                      </p:to>
                                    </p:set>
                                    <p:animEffect transition="in" filter="fade">
                                      <p:cBhvr>
                                        <p:cTn id="26" dur="1000"/>
                                        <p:tgtEl>
                                          <p:spTgt spid="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 grpId="1" animBg="1" advAuto="0"/>
      <p:bldP spid="507" grpId="2" animBg="1" advAuto="0"/>
      <p:bldP spid="508" grpId="3" animBg="1" advAuto="0"/>
      <p:bldP spid="510" grpId="4" animBg="1" advAuto="0"/>
      <p:bldP spid="511" grpId="5"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Data analysis"/>
          <p:cNvSpPr txBox="1">
            <a:spLocks noGrp="1"/>
          </p:cNvSpPr>
          <p:nvPr>
            <p:ph type="title"/>
          </p:nvPr>
        </p:nvSpPr>
        <p:spPr>
          <a:prstGeom prst="rect">
            <a:avLst/>
          </a:prstGeom>
        </p:spPr>
        <p:txBody>
          <a:bodyPr/>
          <a:lstStyle/>
          <a:p>
            <a:r>
              <a:t>Data analysis</a:t>
            </a:r>
          </a:p>
        </p:txBody>
      </p:sp>
      <p:sp>
        <p:nvSpPr>
          <p:cNvPr id="580"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
        <p:nvSpPr>
          <p:cNvPr id="581" name="The Qt of selected events (cuts on Dt and Dh) were fitted to establish the energy resolution."/>
          <p:cNvSpPr txBox="1"/>
          <p:nvPr/>
        </p:nvSpPr>
        <p:spPr>
          <a:xfrm>
            <a:off x="286196" y="1111861"/>
            <a:ext cx="12432408" cy="1194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marL="457200" indent="-457200" algn="just">
              <a:spcBef>
                <a:spcPts val="2000"/>
              </a:spcBef>
              <a:buSzPct val="75000"/>
              <a:buChar char="•"/>
              <a:defRPr sz="2200"/>
            </a:lvl1pPr>
          </a:lstStyle>
          <a:p>
            <a:r>
              <a:t>The Qt of selected events (cuts on Dt and Dh) were fitted to establish the energy resolution.</a:t>
            </a:r>
          </a:p>
        </p:txBody>
      </p:sp>
      <p:sp>
        <p:nvSpPr>
          <p:cNvPr id="582" name="Rectangle aux angles arrondis"/>
          <p:cNvSpPr/>
          <p:nvPr/>
        </p:nvSpPr>
        <p:spPr>
          <a:xfrm>
            <a:off x="520956" y="2332727"/>
            <a:ext cx="11871167" cy="4663517"/>
          </a:xfrm>
          <a:prstGeom prst="roundRect">
            <a:avLst>
              <a:gd name="adj" fmla="val 11434"/>
            </a:avLst>
          </a:prstGeom>
          <a:solidFill>
            <a:srgbClr val="FFFFFF"/>
          </a:solidFill>
          <a:ln w="38100">
            <a:solidFill>
              <a:srgbClr val="73C0FF"/>
            </a:solidFill>
            <a:miter lim="400000"/>
          </a:ln>
        </p:spPr>
        <p:txBody>
          <a:bodyPr lIns="50800" tIns="50800" rIns="50800" bIns="50800" anchor="ctr"/>
          <a:lstStyle/>
          <a:p>
            <a:pPr>
              <a:defRPr sz="3000">
                <a:solidFill>
                  <a:srgbClr val="4180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583" name="Screenshot 2024-04-26 alle 11.04.27.png" descr="Screenshot 2024-04-26 alle 11.04.27.png"/>
          <p:cNvPicPr>
            <a:picLocks noChangeAspect="1"/>
          </p:cNvPicPr>
          <p:nvPr/>
        </p:nvPicPr>
        <p:blipFill>
          <a:blip r:embed="rId2"/>
          <a:stretch>
            <a:fillRect/>
          </a:stretch>
        </p:blipFill>
        <p:spPr>
          <a:xfrm>
            <a:off x="910655" y="3402217"/>
            <a:ext cx="5715001" cy="3287848"/>
          </a:xfrm>
          <a:prstGeom prst="rect">
            <a:avLst/>
          </a:prstGeom>
          <a:ln w="12700">
            <a:miter lim="400000"/>
          </a:ln>
        </p:spPr>
      </p:pic>
      <p:pic>
        <p:nvPicPr>
          <p:cNvPr id="584" name="210Po 210Po" descr="210Po 210Po"/>
          <p:cNvPicPr>
            <a:picLocks/>
          </p:cNvPicPr>
          <p:nvPr/>
        </p:nvPicPr>
        <p:blipFill>
          <a:blip r:embed="rId3"/>
          <a:stretch>
            <a:fillRect/>
          </a:stretch>
        </p:blipFill>
        <p:spPr>
          <a:xfrm>
            <a:off x="4741541" y="3474618"/>
            <a:ext cx="1925107" cy="1117601"/>
          </a:xfrm>
          <a:prstGeom prst="rect">
            <a:avLst/>
          </a:prstGeom>
        </p:spPr>
      </p:pic>
      <p:pic>
        <p:nvPicPr>
          <p:cNvPr id="585" name="Screenshot 2024-04-26 alle 11.05.32.png" descr="Screenshot 2024-04-26 alle 11.05.32.png"/>
          <p:cNvPicPr>
            <a:picLocks noChangeAspect="1"/>
          </p:cNvPicPr>
          <p:nvPr/>
        </p:nvPicPr>
        <p:blipFill>
          <a:blip r:embed="rId4"/>
          <a:stretch>
            <a:fillRect/>
          </a:stretch>
        </p:blipFill>
        <p:spPr>
          <a:xfrm>
            <a:off x="6568409" y="3426215"/>
            <a:ext cx="5693029" cy="3290652"/>
          </a:xfrm>
          <a:prstGeom prst="rect">
            <a:avLst/>
          </a:prstGeom>
          <a:ln w="12700">
            <a:miter lim="400000"/>
          </a:ln>
        </p:spPr>
      </p:pic>
      <p:pic>
        <p:nvPicPr>
          <p:cNvPr id="586" name="222Rn 222Rn" descr="222Rn 222Rn"/>
          <p:cNvPicPr>
            <a:picLocks/>
          </p:cNvPicPr>
          <p:nvPr/>
        </p:nvPicPr>
        <p:blipFill>
          <a:blip r:embed="rId5"/>
          <a:stretch>
            <a:fillRect/>
          </a:stretch>
        </p:blipFill>
        <p:spPr>
          <a:xfrm>
            <a:off x="10323908" y="3461918"/>
            <a:ext cx="1925107" cy="1117601"/>
          </a:xfrm>
          <a:prstGeom prst="rect">
            <a:avLst/>
          </a:prstGeom>
        </p:spPr>
      </p:pic>
      <p:sp>
        <p:nvSpPr>
          <p:cNvPr id="587" name="Data for xenon at 3 bar, anode of 1.2 mm diameter, and -3000 V applied to the cathode"/>
          <p:cNvSpPr txBox="1"/>
          <p:nvPr/>
        </p:nvSpPr>
        <p:spPr>
          <a:xfrm>
            <a:off x="2203694" y="2423065"/>
            <a:ext cx="8597412" cy="342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600" b="1">
                <a:solidFill>
                  <a:schemeClr val="accent1">
                    <a:hueOff val="-137333"/>
                    <a:satOff val="-2150"/>
                    <a:lumOff val="15684"/>
                  </a:schemeClr>
                </a:solidFill>
                <a:latin typeface="Helvetica"/>
                <a:ea typeface="Helvetica"/>
                <a:cs typeface="Helvetica"/>
                <a:sym typeface="Helvetica"/>
              </a:defRPr>
            </a:lvl1pPr>
          </a:lstStyle>
          <a:p>
            <a:r>
              <a:t>Data for xenon at 3 bar, anode of 1.2 mm diameter, and -3000 V applied to the cathode</a:t>
            </a:r>
          </a:p>
        </p:txBody>
      </p:sp>
      <p:sp>
        <p:nvSpPr>
          <p:cNvPr id="588" name="Ligne"/>
          <p:cNvSpPr/>
          <p:nvPr/>
        </p:nvSpPr>
        <p:spPr>
          <a:xfrm flipV="1">
            <a:off x="3836846" y="6013951"/>
            <a:ext cx="215019" cy="1825375"/>
          </a:xfrm>
          <a:prstGeom prst="line">
            <a:avLst/>
          </a:prstGeom>
          <a:ln w="38100">
            <a:solidFill>
              <a:srgbClr val="FF3424"/>
            </a:solidFill>
            <a:miter lim="400000"/>
            <a:tailEnd type="triangle"/>
          </a:ln>
        </p:spPr>
        <p:txBody>
          <a:bodyPr lIns="50800" tIns="50800" rIns="50800" bIns="50800" anchor="ctr"/>
          <a:lstStyle/>
          <a:p>
            <a:pPr>
              <a:defRPr sz="2400">
                <a:solidFill>
                  <a:srgbClr val="4180FF"/>
                </a:solidFill>
                <a:effectLst>
                  <a:outerShdw blurRad="25400" dist="23998" dir="2700000" rotWithShape="0">
                    <a:srgbClr val="000000">
                      <a:alpha val="31034"/>
                    </a:srgbClr>
                  </a:outerShdw>
                </a:effectLst>
                <a:latin typeface="Symbol"/>
                <a:ea typeface="Symbol"/>
                <a:cs typeface="Symbol"/>
                <a:sym typeface="Symbol"/>
              </a:defRPr>
            </a:pPr>
            <a:endParaRPr/>
          </a:p>
        </p:txBody>
      </p:sp>
      <p:pic>
        <p:nvPicPr>
          <p:cNvPr id="589" name="Tail due to alphas losing energy while passing in the hole in the cathode Tail due to alphas losing energy while passing in the hole in the cathode" descr="Tail due to alphas losing energy while passing in the hole in the cathode Tail due to alphas losing energy while passing in the hole in the cathode"/>
          <p:cNvPicPr>
            <a:picLocks/>
          </p:cNvPicPr>
          <p:nvPr/>
        </p:nvPicPr>
        <p:blipFill>
          <a:blip r:embed="rId6"/>
          <a:stretch>
            <a:fillRect/>
          </a:stretch>
        </p:blipFill>
        <p:spPr>
          <a:xfrm>
            <a:off x="1066164" y="6408423"/>
            <a:ext cx="5403984" cy="1892301"/>
          </a:xfrm>
          <a:prstGeom prst="rect">
            <a:avLst/>
          </a:prstGeom>
        </p:spPr>
      </p:pic>
      <p:pic>
        <p:nvPicPr>
          <p:cNvPr id="590" name="Distribution more symmetric since no edge effects are present inside the xenon volume (however much lower statistics…) Distribution more symmetric since no edge effects are present inside the xenon volume (however much lower statistics…)" descr="Distribution more symmetric since no edge effects are present inside the xenon volume (however much lower statistics…) Distribution more symmetric since no edge effects are present inside the xenon volume (however much lower statistics…)"/>
          <p:cNvPicPr>
            <a:picLocks/>
          </p:cNvPicPr>
          <p:nvPr/>
        </p:nvPicPr>
        <p:blipFill>
          <a:blip r:embed="rId7"/>
          <a:stretch>
            <a:fillRect/>
          </a:stretch>
        </p:blipFill>
        <p:spPr>
          <a:xfrm>
            <a:off x="7143329" y="6622849"/>
            <a:ext cx="5403984" cy="22606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afterEffect">
                                  <p:stCondLst>
                                    <p:cond delay="1000"/>
                                  </p:stCondLst>
                                  <p:iterate>
                                    <p:tmAbs val="0"/>
                                  </p:iterate>
                                  <p:childTnLst>
                                    <p:set>
                                      <p:cBhvr>
                                        <p:cTn id="6" fill="hold"/>
                                        <p:tgtEl>
                                          <p:spTgt spid="589"/>
                                        </p:tgtEl>
                                        <p:attrNameLst>
                                          <p:attrName>style.visibility</p:attrName>
                                        </p:attrNameLst>
                                      </p:cBhvr>
                                      <p:to>
                                        <p:strVal val="visible"/>
                                      </p:to>
                                    </p:set>
                                    <p:anim calcmode="lin" valueType="num">
                                      <p:cBhvr>
                                        <p:cTn id="7" dur="1000" fill="hold"/>
                                        <p:tgtEl>
                                          <p:spTgt spid="589"/>
                                        </p:tgtEl>
                                        <p:attrNameLst>
                                          <p:attrName>ppt_w</p:attrName>
                                        </p:attrNameLst>
                                      </p:cBhvr>
                                      <p:tavLst>
                                        <p:tav tm="0">
                                          <p:val>
                                            <p:fltVal val="0"/>
                                          </p:val>
                                        </p:tav>
                                        <p:tav tm="100000">
                                          <p:val>
                                            <p:strVal val="#ppt_w"/>
                                          </p:val>
                                        </p:tav>
                                      </p:tavLst>
                                    </p:anim>
                                    <p:anim calcmode="lin" valueType="num">
                                      <p:cBhvr>
                                        <p:cTn id="8" dur="1000" fill="hold"/>
                                        <p:tgtEl>
                                          <p:spTgt spid="589"/>
                                        </p:tgtEl>
                                        <p:attrNameLst>
                                          <p:attrName>ppt_h</p:attrName>
                                        </p:attrNameLst>
                                      </p:cBhvr>
                                      <p:tavLst>
                                        <p:tav tm="0">
                                          <p:val>
                                            <p:fltVal val="0"/>
                                          </p:val>
                                        </p:tav>
                                        <p:tav tm="100000">
                                          <p:val>
                                            <p:strVal val="#ppt_h"/>
                                          </p:val>
                                        </p:tav>
                                      </p:tavLst>
                                    </p:anim>
                                  </p:childTnLst>
                                </p:cTn>
                              </p:par>
                            </p:childTnLst>
                          </p:cTn>
                        </p:par>
                        <p:par>
                          <p:cTn id="9" fill="hold">
                            <p:stCondLst>
                              <p:cond delay="2000"/>
                            </p:stCondLst>
                            <p:childTnLst>
                              <p:par>
                                <p:cTn id="10" presetID="23" presetClass="entr" presetSubtype="16" fill="hold" grpId="2" nodeType="afterEffect">
                                  <p:stCondLst>
                                    <p:cond delay="0"/>
                                  </p:stCondLst>
                                  <p:iterate>
                                    <p:tmAbs val="0"/>
                                  </p:iterate>
                                  <p:childTnLst>
                                    <p:set>
                                      <p:cBhvr>
                                        <p:cTn id="11" fill="hold"/>
                                        <p:tgtEl>
                                          <p:spTgt spid="588"/>
                                        </p:tgtEl>
                                        <p:attrNameLst>
                                          <p:attrName>style.visibility</p:attrName>
                                        </p:attrNameLst>
                                      </p:cBhvr>
                                      <p:to>
                                        <p:strVal val="visible"/>
                                      </p:to>
                                    </p:set>
                                    <p:anim calcmode="lin" valueType="num">
                                      <p:cBhvr>
                                        <p:cTn id="12" dur="1000" fill="hold"/>
                                        <p:tgtEl>
                                          <p:spTgt spid="588"/>
                                        </p:tgtEl>
                                        <p:attrNameLst>
                                          <p:attrName>ppt_w</p:attrName>
                                        </p:attrNameLst>
                                      </p:cBhvr>
                                      <p:tavLst>
                                        <p:tav tm="0">
                                          <p:val>
                                            <p:fltVal val="0"/>
                                          </p:val>
                                        </p:tav>
                                        <p:tav tm="100000">
                                          <p:val>
                                            <p:strVal val="#ppt_w"/>
                                          </p:val>
                                        </p:tav>
                                      </p:tavLst>
                                    </p:anim>
                                    <p:anim calcmode="lin" valueType="num">
                                      <p:cBhvr>
                                        <p:cTn id="13" dur="1000" fill="hold"/>
                                        <p:tgtEl>
                                          <p:spTgt spid="588"/>
                                        </p:tgtEl>
                                        <p:attrNameLst>
                                          <p:attrName>ppt_h</p:attrName>
                                        </p:attrNameLst>
                                      </p:cBhvr>
                                      <p:tavLst>
                                        <p:tav tm="0">
                                          <p:val>
                                            <p:fltVal val="0"/>
                                          </p:val>
                                        </p:tav>
                                        <p:tav tm="100000">
                                          <p:val>
                                            <p:strVal val="#ppt_h"/>
                                          </p:val>
                                        </p:tav>
                                      </p:tavLst>
                                    </p:anim>
                                  </p:childTnLst>
                                </p:cTn>
                              </p:par>
                            </p:childTnLst>
                          </p:cTn>
                        </p:par>
                        <p:par>
                          <p:cTn id="14" fill="hold">
                            <p:stCondLst>
                              <p:cond delay="3000"/>
                            </p:stCondLst>
                            <p:childTnLst>
                              <p:par>
                                <p:cTn id="15" presetID="23" presetClass="entr" presetSubtype="16" fill="hold" grpId="3" nodeType="afterEffect">
                                  <p:stCondLst>
                                    <p:cond delay="0"/>
                                  </p:stCondLst>
                                  <p:iterate>
                                    <p:tmAbs val="0"/>
                                  </p:iterate>
                                  <p:childTnLst>
                                    <p:set>
                                      <p:cBhvr>
                                        <p:cTn id="16" fill="hold"/>
                                        <p:tgtEl>
                                          <p:spTgt spid="590"/>
                                        </p:tgtEl>
                                        <p:attrNameLst>
                                          <p:attrName>style.visibility</p:attrName>
                                        </p:attrNameLst>
                                      </p:cBhvr>
                                      <p:to>
                                        <p:strVal val="visible"/>
                                      </p:to>
                                    </p:set>
                                    <p:anim calcmode="lin" valueType="num">
                                      <p:cBhvr>
                                        <p:cTn id="17" dur="1000" fill="hold"/>
                                        <p:tgtEl>
                                          <p:spTgt spid="590"/>
                                        </p:tgtEl>
                                        <p:attrNameLst>
                                          <p:attrName>ppt_w</p:attrName>
                                        </p:attrNameLst>
                                      </p:cBhvr>
                                      <p:tavLst>
                                        <p:tav tm="0">
                                          <p:val>
                                            <p:fltVal val="0"/>
                                          </p:val>
                                        </p:tav>
                                        <p:tav tm="100000">
                                          <p:val>
                                            <p:strVal val="#ppt_w"/>
                                          </p:val>
                                        </p:tav>
                                      </p:tavLst>
                                    </p:anim>
                                    <p:anim calcmode="lin" valueType="num">
                                      <p:cBhvr>
                                        <p:cTn id="18" dur="1000" fill="hold"/>
                                        <p:tgtEl>
                                          <p:spTgt spid="59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8" grpId="2" animBg="1" advAuto="0"/>
      <p:bldP spid="589" grpId="1" animBg="1" advAuto="0"/>
      <p:bldP spid="590" grpId="3" animBg="1" advAuto="0"/>
    </p:bldLst>
  </p:timing>
</p:sld>
</file>

<file path=ppt/theme/theme1.xml><?xml version="1.0" encoding="utf-8"?>
<a:theme xmlns:a="http://schemas.openxmlformats.org/drawingml/2006/main" name="Gradient">
  <a:themeElements>
    <a:clrScheme name="Gradient">
      <a:dk1>
        <a:srgbClr val="FF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dient">
  <a:themeElements>
    <a:clrScheme name="Gradient">
      <a:dk1>
        <a:srgbClr val="00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80FF"/>
            </a:solidFill>
            <a:effectLst>
              <a:outerShdw blurRad="25400" dist="23998" dir="2700000" rotWithShape="0">
                <a:srgbClr val="000000">
                  <a:alpha val="31034"/>
                </a:srgbClr>
              </a:outerShdw>
            </a:effectLst>
            <a:uFillTx/>
            <a:latin typeface="Symbol"/>
            <a:ea typeface="Symbol"/>
            <a:cs typeface="Symbol"/>
            <a:sym typeface="Symbo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128</TotalTime>
  <Words>1009</Words>
  <Application>Microsoft Macintosh PowerPoint</Application>
  <PresentationFormat>Personnalisé</PresentationFormat>
  <Paragraphs>153</Paragraphs>
  <Slides>17</Slides>
  <Notes>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17</vt:i4>
      </vt:variant>
    </vt:vector>
  </HeadingPairs>
  <TitlesOfParts>
    <vt:vector size="25" baseType="lpstr">
      <vt:lpstr>Calibri</vt:lpstr>
      <vt:lpstr>Cambria Math</vt:lpstr>
      <vt:lpstr>Helvetica</vt:lpstr>
      <vt:lpstr>Helvetica Light</vt:lpstr>
      <vt:lpstr>Helvetica Neue</vt:lpstr>
      <vt:lpstr>Symbol</vt:lpstr>
      <vt:lpstr>Wingdings</vt:lpstr>
      <vt:lpstr>Gradient</vt:lpstr>
      <vt:lpstr>R2D2: a xenon TPC for neutrinoless double beta decay search</vt:lpstr>
      <vt:lpstr>Introduction: physics case</vt:lpstr>
      <vt:lpstr>Introduction: physics case</vt:lpstr>
      <vt:lpstr>Next generation requirements</vt:lpstr>
      <vt:lpstr>R2D2 : Radial Detector for rare Decay</vt:lpstr>
      <vt:lpstr>CTPC prototype</vt:lpstr>
      <vt:lpstr>Gas purity</vt:lpstr>
      <vt:lpstr>Signal</vt:lpstr>
      <vt:lpstr>Data analysis</vt:lpstr>
      <vt:lpstr>Resolution results</vt:lpstr>
      <vt:lpstr>Data selection</vt:lpstr>
      <vt:lpstr>Data selection</vt:lpstr>
      <vt:lpstr>Data analysis</vt:lpstr>
      <vt:lpstr>Simulation of 500 kg prototype</vt:lpstr>
      <vt:lpstr>Simulation of 500 kg prototype</vt:lpstr>
      <vt:lpstr>NEXT STEPS</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Fabrice Piquemal</cp:lastModifiedBy>
  <cp:revision>8</cp:revision>
  <dcterms:modified xsi:type="dcterms:W3CDTF">2026-06-18T12:50:24Z</dcterms:modified>
</cp:coreProperties>
</file>