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73" r:id="rId2"/>
    <p:sldId id="277" r:id="rId3"/>
    <p:sldId id="278" r:id="rId4"/>
    <p:sldId id="283" r:id="rId5"/>
    <p:sldId id="289" r:id="rId6"/>
    <p:sldId id="280" r:id="rId7"/>
    <p:sldId id="281" r:id="rId8"/>
    <p:sldId id="282" r:id="rId9"/>
    <p:sldId id="306" r:id="rId10"/>
    <p:sldId id="284" r:id="rId11"/>
    <p:sldId id="293" r:id="rId12"/>
    <p:sldId id="296" r:id="rId13"/>
    <p:sldId id="297" r:id="rId14"/>
    <p:sldId id="294" r:id="rId15"/>
    <p:sldId id="302" r:id="rId16"/>
    <p:sldId id="304" r:id="rId17"/>
    <p:sldId id="301" r:id="rId18"/>
    <p:sldId id="290" r:id="rId19"/>
    <p:sldId id="299" r:id="rId20"/>
    <p:sldId id="298" r:id="rId21"/>
    <p:sldId id="276" r:id="rId22"/>
    <p:sldId id="287" r:id="rId23"/>
    <p:sldId id="279" r:id="rId24"/>
    <p:sldId id="286" r:id="rId25"/>
    <p:sldId id="305" r:id="rId26"/>
    <p:sldId id="292" r:id="rId27"/>
    <p:sldId id="300" r:id="rId28"/>
    <p:sldId id="308" r:id="rId29"/>
    <p:sldId id="291" r:id="rId30"/>
    <p:sldId id="285" r:id="rId31"/>
    <p:sldId id="303" r:id="rId32"/>
    <p:sldId id="30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éronique" initials="V" lastIdx="1" clrIdx="0">
    <p:extLst>
      <p:ext uri="{19B8F6BF-5375-455C-9EA6-DF929625EA0E}">
        <p15:presenceInfo xmlns:p15="http://schemas.microsoft.com/office/powerpoint/2012/main" userId="d21176ea5b9eb8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0000FF"/>
    <a:srgbClr val="F8F8F8"/>
    <a:srgbClr val="EAEAE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4660"/>
  </p:normalViewPr>
  <p:slideViewPr>
    <p:cSldViewPr snapToGrid="0">
      <p:cViewPr varScale="1">
        <p:scale>
          <a:sx n="94" d="100"/>
          <a:sy n="94" d="100"/>
        </p:scale>
        <p:origin x="29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67E1F-CCD6-4E4B-8A20-15F41C102A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F167B-5962-4E18-9A4D-0351C255851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7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F167B-5962-4E18-9A4D-0351C255851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72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" y="0"/>
            <a:ext cx="12191593" cy="6857995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591738" y="169116"/>
            <a:ext cx="6438063" cy="488983"/>
          </a:xfrm>
        </p:spPr>
        <p:txBody>
          <a:bodyPr>
            <a:normAutofit/>
          </a:bodyPr>
          <a:lstStyle>
            <a:lvl1pPr>
              <a:defRPr sz="249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19/06/206</a:t>
            </a:r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309894" y="902590"/>
            <a:ext cx="11666121" cy="5287040"/>
          </a:xfrm>
          <a:prstGeom prst="rect">
            <a:avLst/>
          </a:prstGeom>
        </p:spPr>
        <p:txBody>
          <a:bodyPr/>
          <a:lstStyle>
            <a:lvl1pPr>
              <a:defRPr sz="2263">
                <a:solidFill>
                  <a:srgbClr val="FF6700"/>
                </a:solidFill>
              </a:defRPr>
            </a:lvl1pPr>
            <a:lvl2pPr>
              <a:defRPr sz="2037">
                <a:solidFill>
                  <a:srgbClr val="00294B"/>
                </a:solidFill>
              </a:defRPr>
            </a:lvl2pPr>
            <a:lvl3pPr>
              <a:defRPr sz="1811">
                <a:solidFill>
                  <a:srgbClr val="456487"/>
                </a:solidFill>
              </a:defRPr>
            </a:lvl3pPr>
            <a:lvl4pPr>
              <a:defRPr sz="1584">
                <a:solidFill>
                  <a:srgbClr val="456487"/>
                </a:solidFill>
              </a:defRPr>
            </a:lvl4pPr>
            <a:lvl5pPr>
              <a:defRPr sz="1584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6537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F23B33-A346-49D1-A19D-DC356D238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28A1D1D-16ED-4C58-BE96-23AE3CA56F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093065-DAA1-4897-B472-6DE274A3A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22675E-8347-467C-8613-9E731CAEE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E51DFD-9C20-47B4-9574-0A88E239B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3E0716-35C0-4744-8CA2-25F303AE9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44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7708DB-27AF-4564-B17D-56353AD99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1D5FE0-6AC9-4540-92F1-D8EB7CB33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BD26AE-8D4A-4D5D-BA70-61D5BBE1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F43630-4E2B-4C9C-9BCC-8F27F1E9E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35F896-A4EE-4A7F-91CE-ACA6FD138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82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D860F8E-E158-4551-B471-9678361B11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293D7D-ABCA-4D09-B787-0427B0028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0620E6-4EFB-4FDE-8F47-0D112EBE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B4E3A0-4A29-437E-964F-C9B0F2B9E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441429-8256-4632-AD27-A11C3A52B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10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introduction V2 : titre+contenu+filigr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" y="0"/>
            <a:ext cx="12191596" cy="6857998"/>
          </a:xfrm>
          <a:prstGeom prst="rect">
            <a:avLst/>
          </a:prstGeom>
        </p:spPr>
      </p:pic>
      <p:sp>
        <p:nvSpPr>
          <p:cNvPr id="8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309894" y="1636064"/>
            <a:ext cx="11666121" cy="4553565"/>
          </a:xfrm>
          <a:prstGeom prst="rect">
            <a:avLst/>
          </a:prstGeom>
        </p:spPr>
        <p:txBody>
          <a:bodyPr/>
          <a:lstStyle>
            <a:lvl1pPr>
              <a:defRPr sz="2263">
                <a:solidFill>
                  <a:srgbClr val="FF6700"/>
                </a:solidFill>
              </a:defRPr>
            </a:lvl1pPr>
            <a:lvl2pPr>
              <a:defRPr sz="2037">
                <a:solidFill>
                  <a:srgbClr val="00294B"/>
                </a:solidFill>
              </a:defRPr>
            </a:lvl2pPr>
            <a:lvl3pPr>
              <a:defRPr sz="1811">
                <a:solidFill>
                  <a:srgbClr val="456487"/>
                </a:solidFill>
              </a:defRPr>
            </a:lvl3pPr>
            <a:lvl4pPr>
              <a:defRPr sz="1584">
                <a:solidFill>
                  <a:srgbClr val="456487"/>
                </a:solidFill>
              </a:defRPr>
            </a:lvl4pPr>
            <a:lvl5pPr>
              <a:defRPr sz="1584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266485-1F8C-49AD-A5D5-E767E4406627}" type="datetime1">
              <a:rPr lang="fr-FR" smtClean="0"/>
              <a:t>19/06/2026</a:t>
            </a:fld>
            <a:endParaRPr lang="fr-FR" dirty="0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591738" y="169116"/>
            <a:ext cx="6438063" cy="488983"/>
          </a:xfrm>
        </p:spPr>
        <p:txBody>
          <a:bodyPr>
            <a:normAutofit/>
          </a:bodyPr>
          <a:lstStyle>
            <a:lvl1pPr>
              <a:defRPr lang="fr-FR" sz="249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759381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simple : titre+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" y="0"/>
            <a:ext cx="12191593" cy="6857995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591738" y="169116"/>
            <a:ext cx="6438063" cy="488983"/>
          </a:xfrm>
        </p:spPr>
        <p:txBody>
          <a:bodyPr>
            <a:normAutofit/>
          </a:bodyPr>
          <a:lstStyle>
            <a:lvl1pPr>
              <a:defRPr sz="249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A7F0F3-D582-402A-B5FC-0362F90F69E0}" type="datetime1">
              <a:rPr lang="fr-FR" smtClean="0"/>
              <a:t>19/06/2026</a:t>
            </a:fld>
            <a:endParaRPr lang="fr-FR" dirty="0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9" y="6467913"/>
            <a:ext cx="5541624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3" y="6467913"/>
            <a:ext cx="2741673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309894" y="902590"/>
            <a:ext cx="11666121" cy="5287040"/>
          </a:xfrm>
          <a:prstGeom prst="rect">
            <a:avLst/>
          </a:prstGeom>
        </p:spPr>
        <p:txBody>
          <a:bodyPr/>
          <a:lstStyle>
            <a:lvl1pPr>
              <a:defRPr sz="2263">
                <a:solidFill>
                  <a:srgbClr val="FF6700"/>
                </a:solidFill>
              </a:defRPr>
            </a:lvl1pPr>
            <a:lvl2pPr>
              <a:defRPr sz="2037">
                <a:solidFill>
                  <a:srgbClr val="00294B"/>
                </a:solidFill>
              </a:defRPr>
            </a:lvl2pPr>
            <a:lvl3pPr>
              <a:defRPr sz="1811">
                <a:solidFill>
                  <a:srgbClr val="456487"/>
                </a:solidFill>
              </a:defRPr>
            </a:lvl3pPr>
            <a:lvl4pPr>
              <a:defRPr sz="1584">
                <a:solidFill>
                  <a:srgbClr val="456487"/>
                </a:solidFill>
              </a:defRPr>
            </a:lvl4pPr>
            <a:lvl5pPr>
              <a:defRPr sz="1584"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2380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456C8-7E3B-4597-AE5E-03A2696E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43F4C6-5714-4F94-9B6A-AD3FE192F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18F1D2-CD08-4E51-B603-54B1D09DC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DF4CD4-7B76-4B4C-BE00-32FB8E80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A257E9-24AA-4B0B-8C14-9905BD5A2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72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238526-0448-4E60-AECC-B84512D4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0B7883-622E-4287-8639-582FF404D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C5387-FC4A-4FFC-9EA0-611134E0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6CFFAF-1D22-41C9-B59A-FBBA0172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EF6B4C-9208-40D1-965A-CF770DCCB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44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067F7-8ACE-4E8E-9EE4-EAACDC7DC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0B1359-6AFB-489C-81BA-7B1C605A0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860B7A-266B-4213-A604-441C78DD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F3F64C-A717-4237-A245-21564FC5A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CF8896-5C8B-4F4D-B7A7-31DF3501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2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2E416-F6A9-4E9E-87DF-22884A446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49A5CF-698E-4DEB-9874-B8AFDB5837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2671D-3985-418D-AB8F-FD10A1B26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4655240-43BD-40C2-B488-10BDA46A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E8652D-B63D-454E-9353-EF12E98E9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69AD2F-5D40-44AB-B5C1-9247C1BD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36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DDBAF-53DC-49DC-9C29-A1F8E503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D353E0-8617-4D32-B455-3F57B45B2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943C2D-E8B6-4743-915D-2D7BFF1B0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22F988-6F2E-4F7F-9B61-A0F765F07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7A557B6-F02E-4A81-A772-9E374954EE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90A46EC-1ED6-4CE4-9E97-F6916A011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5B4C40-76C0-4794-9FF9-50169C49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D703923-75CB-4FC5-94DF-02585E98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97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272CEF-2778-4AF8-BF99-8FED9F23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F646DCA-30D3-45F1-834D-122123DDC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0F89784-B915-4BE6-8F05-0BE813F05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43305A-4C3F-47DD-876E-FD9103954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00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AFBC0D7-8405-405F-95A3-36375F42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BF5836-5EE1-4CC4-96B9-D15CB50F1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589365-B33C-4B42-B281-02D94DB70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1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831723-4108-4B60-B099-EEAC37668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5E43C4-A736-4778-B07F-A0333B030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EC3E5D-8E07-4560-AA43-31D849E16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B0716F-2DB3-46B2-A92D-2334E258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F2894-CF56-4774-B1AC-0F6C2196F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9F9053-B398-4B4F-8232-BF3473AC3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6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19D74F3-3101-47BE-A0DC-259F337F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E2796A-DB01-41CF-BE66-C7878B3D7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BA8D52-5EF1-413E-BD9F-A106E653F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293C-6F50-4001-B39B-C42BE018BFF0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B5BA3D-4282-4AD0-A37D-AAD1A504F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A5CC19-9ECE-4B77-9487-BAF1C7917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3D8EE-F91D-463A-B288-9C9405547FA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73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38/s41377-019-0204-4" TargetMode="External"/><Relationship Id="rId3" Type="http://schemas.openxmlformats.org/officeDocument/2006/relationships/hyperlink" Target="https://doi.org/10.1088/2515-7639/ad9e2f" TargetMode="External"/><Relationship Id="rId7" Type="http://schemas.openxmlformats.org/officeDocument/2006/relationships/hyperlink" Target="https://doi.org/10.3390/s21093165" TargetMode="External"/><Relationship Id="rId2" Type="http://schemas.openxmlformats.org/officeDocument/2006/relationships/hyperlink" Target="http://dx.doi.org/10.1021/nl5048779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doi.org/10.1016/j.heliyon.2024.e24497" TargetMode="External"/><Relationship Id="rId5" Type="http://schemas.openxmlformats.org/officeDocument/2006/relationships/hyperlink" Target="https://doi.org/10.1016/j.ceramint.2024.09.239" TargetMode="External"/><Relationship Id="rId10" Type="http://schemas.openxmlformats.org/officeDocument/2006/relationships/hyperlink" Target="https://doi.org/10.1038/s41598-020-73437-x" TargetMode="External"/><Relationship Id="rId4" Type="http://schemas.openxmlformats.org/officeDocument/2006/relationships/hyperlink" Target="http://dx.doi.org/10.1016/j.optmat.2015.07.001" TargetMode="External"/><Relationship Id="rId9" Type="http://schemas.openxmlformats.org/officeDocument/2006/relationships/hyperlink" Target="https://theses.hal.science/tel-04801052v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4C010ED-1763-4587-BEDB-C8344112DEF9}"/>
              </a:ext>
            </a:extLst>
          </p:cNvPr>
          <p:cNvSpPr/>
          <p:nvPr/>
        </p:nvSpPr>
        <p:spPr>
          <a:xfrm>
            <a:off x="2316724" y="892970"/>
            <a:ext cx="7336972" cy="5520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journées</a:t>
            </a:r>
            <a:r>
              <a:rPr lang="en-GB" dirty="0"/>
              <a:t> Recherche et Technologies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00742AF-FA5D-4C25-9475-C50EB6C81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780" y="979993"/>
            <a:ext cx="1101177" cy="85586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F3DFA47-8EE9-4D14-A074-8B08C65E8608}"/>
              </a:ext>
            </a:extLst>
          </p:cNvPr>
          <p:cNvSpPr txBox="1"/>
          <p:nvPr/>
        </p:nvSpPr>
        <p:spPr>
          <a:xfrm>
            <a:off x="3663411" y="117072"/>
            <a:ext cx="6433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Journées du GDR D2I 2026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4F8511C-2A3B-437B-857A-76D872849F23}"/>
              </a:ext>
            </a:extLst>
          </p:cNvPr>
          <p:cNvSpPr txBox="1"/>
          <p:nvPr/>
        </p:nvSpPr>
        <p:spPr>
          <a:xfrm>
            <a:off x="2443658" y="1040846"/>
            <a:ext cx="93987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6600"/>
                </a:solidFill>
              </a:rPr>
              <a:t>Quantum Dots pour la Physique des Particules</a:t>
            </a:r>
            <a:endParaRPr lang="en-GB" sz="2800" b="1" dirty="0">
              <a:solidFill>
                <a:srgbClr val="FF66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2ABBA91-5A03-4B84-BFCC-C9CA3443D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555" y="1711942"/>
            <a:ext cx="8405313" cy="444494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BFAD5C4-6268-40F2-9EAB-E08635E1D723}"/>
              </a:ext>
            </a:extLst>
          </p:cNvPr>
          <p:cNvSpPr txBox="1"/>
          <p:nvPr/>
        </p:nvSpPr>
        <p:spPr>
          <a:xfrm>
            <a:off x="3282986" y="6488294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Grenoble, 19 juin 2026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7570D85-072B-4D76-887E-19DB26138C01}"/>
              </a:ext>
            </a:extLst>
          </p:cNvPr>
          <p:cNvSpPr txBox="1"/>
          <p:nvPr/>
        </p:nvSpPr>
        <p:spPr>
          <a:xfrm>
            <a:off x="7931119" y="5315859"/>
            <a:ext cx="2028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Véronique Puill </a:t>
            </a:r>
          </a:p>
          <a:p>
            <a:pPr algn="ctr"/>
            <a:endParaRPr lang="fr-FR" sz="800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fr-FR" sz="14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IJCLab</a:t>
            </a:r>
            <a:r>
              <a:rPr lang="fr-FR" sz="1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, CNRS/IN2P3</a:t>
            </a:r>
            <a:endParaRPr lang="en-GB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572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1568" y="169116"/>
            <a:ext cx="9828863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Performances attendues / caractéristiques des QDots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C8A6EC-D2E1-463D-8B3A-011D330BF553}"/>
              </a:ext>
            </a:extLst>
          </p:cNvPr>
          <p:cNvSpPr txBox="1"/>
          <p:nvPr/>
        </p:nvSpPr>
        <p:spPr>
          <a:xfrm>
            <a:off x="339951" y="1150389"/>
            <a:ext cx="11438392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/>
              <a:t>Pour être un bon WLS, le Qdot doit :</a:t>
            </a:r>
          </a:p>
          <a:p>
            <a:pPr algn="just"/>
            <a:endParaRPr lang="fr-FR" dirty="0"/>
          </a:p>
          <a:p>
            <a:pPr algn="just"/>
            <a:endParaRPr lang="fr-FR" sz="800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absorber efficacement la lumière UV incidente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rendement quantique de photoluminescence élevé</a:t>
            </a:r>
          </a:p>
          <a:p>
            <a:pPr marL="719138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minimiser les pertes par auto-absorption (grand décalage de Stokes)</a:t>
            </a:r>
          </a:p>
          <a:p>
            <a:pPr marL="719138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 avoir un spectre d’émission étroit (20 nm &lt; FWHM &lt; 30 nm)</a:t>
            </a:r>
          </a:p>
          <a:p>
            <a:pPr marL="433388" algn="just"/>
            <a:endParaRPr lang="fr-FR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être inclus dans un substrat homogène et transparent (UV et visible) ou déposé sur le cristal ou la fenêtre du PMT</a:t>
            </a:r>
          </a:p>
          <a:p>
            <a:pPr marL="719138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être stable (température, hygrométrie) et ne pas se dégrader (par exemple dans du </a:t>
            </a:r>
            <a:r>
              <a:rPr lang="fr-FR" dirty="0" err="1"/>
              <a:t>Lar</a:t>
            </a:r>
            <a:r>
              <a:rPr lang="fr-FR" dirty="0"/>
              <a:t>)</a:t>
            </a:r>
          </a:p>
          <a:p>
            <a:pPr marL="719138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être résistant aux radiations (&gt; 10</a:t>
            </a:r>
            <a:r>
              <a:rPr lang="fr-FR" baseline="30000" dirty="0"/>
              <a:t>11</a:t>
            </a:r>
            <a:r>
              <a:rPr lang="fr-FR" dirty="0"/>
              <a:t> n/cm² et &gt; 100 </a:t>
            </a:r>
            <a:r>
              <a:rPr lang="fr-FR" dirty="0" err="1"/>
              <a:t>kGy</a:t>
            </a:r>
            <a:r>
              <a:rPr lang="fr-FR" dirty="0"/>
              <a:t>)</a:t>
            </a:r>
          </a:p>
          <a:p>
            <a:pPr marL="719138" indent="-285750" algn="just">
              <a:buFont typeface="Wingdings" panose="05000000000000000000" pitchFamily="2" charset="2"/>
              <a:buChar char="Ø"/>
            </a:pPr>
            <a:endParaRPr lang="fr-FR" dirty="0"/>
          </a:p>
          <a:p>
            <a:pPr marL="719138" indent="-285750" algn="just">
              <a:buFont typeface="Wingdings" panose="05000000000000000000" pitchFamily="2" charset="2"/>
              <a:buChar char="Ø"/>
            </a:pPr>
            <a:r>
              <a:rPr lang="fr-FR" dirty="0"/>
              <a:t>supporter une illumination continue</a:t>
            </a:r>
          </a:p>
          <a:p>
            <a:pPr algn="just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9DFA2ED-98D5-4E35-A946-7111BB984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259" y="1060185"/>
            <a:ext cx="859355" cy="818691"/>
          </a:xfrm>
          <a:prstGeom prst="rect">
            <a:avLst/>
          </a:prstGeom>
        </p:spPr>
      </p:pic>
      <p:sp>
        <p:nvSpPr>
          <p:cNvPr id="10" name="Espace réservé du pied de page 3">
            <a:extLst>
              <a:ext uri="{FF2B5EF4-FFF2-40B4-BE49-F238E27FC236}">
                <a16:creationId xmlns:a16="http://schemas.microsoft.com/office/drawing/2014/main" id="{73E4A4B7-CB04-463C-AF3C-3262F3958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143028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510D1BA-BF69-4E45-B086-568D5383F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171" y="185933"/>
            <a:ext cx="8588829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Programme de travail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87BD4A-14E8-4EFA-8545-E4342FA217FF}"/>
              </a:ext>
            </a:extLst>
          </p:cNvPr>
          <p:cNvSpPr txBox="1"/>
          <p:nvPr/>
        </p:nvSpPr>
        <p:spPr>
          <a:xfrm>
            <a:off x="251059" y="919655"/>
            <a:ext cx="112367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6600FF"/>
                </a:solidFill>
              </a:rPr>
              <a:t>WP 1 : Simulation</a:t>
            </a:r>
          </a:p>
          <a:p>
            <a:pPr algn="just"/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1</a:t>
            </a:r>
            <a:r>
              <a:rPr lang="fr-FR" baseline="30000" dirty="0"/>
              <a:t>ière</a:t>
            </a:r>
            <a:r>
              <a:rPr lang="fr-FR" dirty="0"/>
              <a:t> étape : génération du rayonnement Cherenkov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pénétration des photons dans la couche de QDot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émission isotrope de photons (</a:t>
            </a:r>
            <a:r>
              <a:rPr lang="fr-FR" dirty="0">
                <a:sym typeface="Symbol" panose="05050102010706020507" pitchFamily="18" charset="2"/>
              </a:rPr>
              <a:t> fixé par la nature du Qdot) </a:t>
            </a:r>
            <a:r>
              <a:rPr lang="fr-FR" dirty="0">
                <a:sym typeface="Wingdings" panose="05000000000000000000" pitchFamily="2" charset="2"/>
              </a:rPr>
              <a:t> pénétration des photon dans </a:t>
            </a:r>
            <a:r>
              <a:rPr lang="fr-FR" dirty="0"/>
              <a:t>le photodétecteur </a:t>
            </a:r>
          </a:p>
          <a:p>
            <a:pPr algn="just"/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GEANT4 + données expérimentales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2</a:t>
            </a:r>
            <a:r>
              <a:rPr lang="fr-FR" baseline="30000" dirty="0"/>
              <a:t>ième</a:t>
            </a:r>
            <a:r>
              <a:rPr lang="fr-FR" dirty="0"/>
              <a:t> étape : simulation de l’excitation/émission/réabsorption des photons dans le QDot : confinement quantique, dépendance à la dimension des QDots, quantification de l'énergie, interaction électron-phonon, transport optique des photons (absorption, diffusion, réflexions de surface)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/>
              <a:t>Lumerical</a:t>
            </a:r>
            <a:r>
              <a:rPr lang="fr-FR" dirty="0"/>
              <a:t> (FDTD, DEVICE)  ?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88BE066-9B09-4F5B-9D6C-3EDB94C281B2}"/>
              </a:ext>
            </a:extLst>
          </p:cNvPr>
          <p:cNvSpPr txBox="1"/>
          <p:nvPr/>
        </p:nvSpPr>
        <p:spPr>
          <a:xfrm>
            <a:off x="251059" y="3747266"/>
            <a:ext cx="7539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6600FF"/>
                </a:solidFill>
              </a:rPr>
              <a:t>WP 2 : Caractérisation du radiateur Cherenkov et du photodétecteur</a:t>
            </a:r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609F3BB-B523-4193-856A-A8FCA4525D51}"/>
              </a:ext>
            </a:extLst>
          </p:cNvPr>
          <p:cNvSpPr txBox="1"/>
          <p:nvPr/>
        </p:nvSpPr>
        <p:spPr>
          <a:xfrm>
            <a:off x="798258" y="4698358"/>
            <a:ext cx="1489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transmittance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209A235-BE80-4979-9859-04F63380CBC5}"/>
              </a:ext>
            </a:extLst>
          </p:cNvPr>
          <p:cNvSpPr txBox="1"/>
          <p:nvPr/>
        </p:nvSpPr>
        <p:spPr>
          <a:xfrm>
            <a:off x="3781888" y="4627514"/>
            <a:ext cx="76118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bruit d’obscurité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réponse sous illumination UV (à la longueur d’onde d’excitation du Qdot)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efficacité quantique aux longueurs d’ondes d’émission des QDot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gain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résolution temporelle aux longueurs d’ondes d’émission des QDot</a:t>
            </a:r>
            <a:endParaRPr lang="en-GB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62A5F78-E799-4B0B-8CB7-3454B35BDA8D}"/>
              </a:ext>
            </a:extLst>
          </p:cNvPr>
          <p:cNvCxnSpPr>
            <a:cxnSpLocks/>
          </p:cNvCxnSpPr>
          <p:nvPr/>
        </p:nvCxnSpPr>
        <p:spPr>
          <a:xfrm flipH="1">
            <a:off x="4948767" y="4098001"/>
            <a:ext cx="766233" cy="48700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BFF7D5C-BE2F-4851-AC8B-CADFDCC0A2ED}"/>
              </a:ext>
            </a:extLst>
          </p:cNvPr>
          <p:cNvCxnSpPr>
            <a:cxnSpLocks/>
          </p:cNvCxnSpPr>
          <p:nvPr/>
        </p:nvCxnSpPr>
        <p:spPr>
          <a:xfrm flipH="1">
            <a:off x="2006600" y="4070431"/>
            <a:ext cx="1031464" cy="62792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AB733D89-1A58-49D2-A748-3AF9E6981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1641259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510D1BA-BF69-4E45-B086-568D5383F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171" y="185933"/>
            <a:ext cx="8588829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Programme de travail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87BD4A-14E8-4EFA-8545-E4342FA217FF}"/>
              </a:ext>
            </a:extLst>
          </p:cNvPr>
          <p:cNvSpPr txBox="1"/>
          <p:nvPr/>
        </p:nvSpPr>
        <p:spPr>
          <a:xfrm>
            <a:off x="387990" y="1191128"/>
            <a:ext cx="104841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6600FF"/>
                </a:solidFill>
              </a:rPr>
              <a:t>WP 3 : Fabrication des Qdot (synthèse colloïdale) et de leur support : </a:t>
            </a:r>
          </a:p>
          <a:p>
            <a:endParaRPr lang="fr-FR" dirty="0"/>
          </a:p>
          <a:p>
            <a:pPr marL="233203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endParaRPr lang="en-GB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88BE066-9B09-4F5B-9D6C-3EDB94C281B2}"/>
              </a:ext>
            </a:extLst>
          </p:cNvPr>
          <p:cNvSpPr txBox="1"/>
          <p:nvPr/>
        </p:nvSpPr>
        <p:spPr>
          <a:xfrm>
            <a:off x="4270636" y="3925552"/>
            <a:ext cx="4700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compromis à trouver entre l'intensité émise et celle réabsorbée (si faible décalage de Stokes) </a:t>
            </a:r>
            <a:endParaRPr lang="en-GB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1672CE-0506-4BC9-8332-C4CC4F8DE60A}"/>
              </a:ext>
            </a:extLst>
          </p:cNvPr>
          <p:cNvSpPr txBox="1"/>
          <p:nvPr/>
        </p:nvSpPr>
        <p:spPr>
          <a:xfrm>
            <a:off x="0" y="2869138"/>
            <a:ext cx="151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Etude de </a:t>
            </a:r>
          </a:p>
          <a:p>
            <a:r>
              <a:rPr lang="fr-FR" dirty="0"/>
              <a:t>différent(e)s</a:t>
            </a:r>
            <a:endParaRPr lang="en-GB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7645AE-6F16-4D49-9A15-44EDDF57DE65}"/>
              </a:ext>
            </a:extLst>
          </p:cNvPr>
          <p:cNvSpPr txBox="1"/>
          <p:nvPr/>
        </p:nvSpPr>
        <p:spPr>
          <a:xfrm>
            <a:off x="1602598" y="2156688"/>
            <a:ext cx="7484646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r>
              <a:rPr lang="fr-FR" dirty="0"/>
              <a:t>semi-conducteurs</a:t>
            </a:r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endParaRPr lang="fr-FR" sz="800" dirty="0"/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r>
              <a:rPr lang="fr-FR" dirty="0"/>
              <a:t>solvants </a:t>
            </a:r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endParaRPr lang="fr-FR" sz="800" dirty="0"/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r>
              <a:rPr lang="fr-FR" dirty="0"/>
              <a:t>types de substrat sur lequel les Qdot sont incorporés (solide, gel, liquide)</a:t>
            </a:r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endParaRPr lang="fr-FR" sz="800" dirty="0"/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r>
              <a:rPr lang="fr-FR" dirty="0"/>
              <a:t>structure (avec film de protection ?)</a:t>
            </a:r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endParaRPr lang="fr-FR" sz="800" dirty="0"/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r>
              <a:rPr lang="fr-FR" dirty="0"/>
              <a:t>épaisseurs</a:t>
            </a:r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endParaRPr lang="fr-FR" sz="800" dirty="0"/>
          </a:p>
          <a:p>
            <a:pPr marL="268288" indent="-176213">
              <a:buFont typeface="Wingdings" panose="05000000000000000000" pitchFamily="2" charset="2"/>
              <a:buChar char="§"/>
              <a:tabLst>
                <a:tab pos="720725" algn="l"/>
                <a:tab pos="804863" algn="l"/>
                <a:tab pos="1435100" algn="l"/>
                <a:tab pos="2424113" algn="l"/>
              </a:tabLst>
            </a:pPr>
            <a:r>
              <a:rPr lang="fr-FR" dirty="0"/>
              <a:t>concentrations </a:t>
            </a:r>
            <a:endParaRPr lang="en-GB" dirty="0"/>
          </a:p>
        </p:txBody>
      </p:sp>
      <p:sp>
        <p:nvSpPr>
          <p:cNvPr id="4" name="Accolade ouvrante 3">
            <a:extLst>
              <a:ext uri="{FF2B5EF4-FFF2-40B4-BE49-F238E27FC236}">
                <a16:creationId xmlns:a16="http://schemas.microsoft.com/office/drawing/2014/main" id="{F24D45A5-A7C6-4FFA-A5B0-8D50D5C1739C}"/>
              </a:ext>
            </a:extLst>
          </p:cNvPr>
          <p:cNvSpPr/>
          <p:nvPr/>
        </p:nvSpPr>
        <p:spPr>
          <a:xfrm>
            <a:off x="1326596" y="2049022"/>
            <a:ext cx="381381" cy="247754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5DE4104-AD3B-488A-A53E-B65DD78D1B2A}"/>
              </a:ext>
            </a:extLst>
          </p:cNvPr>
          <p:cNvCxnSpPr>
            <a:cxnSpLocks/>
          </p:cNvCxnSpPr>
          <p:nvPr/>
        </p:nvCxnSpPr>
        <p:spPr>
          <a:xfrm>
            <a:off x="3145090" y="3925552"/>
            <a:ext cx="1040235" cy="19537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AFD1AA9-73B7-47FB-81D7-4889F50C5DF4}"/>
              </a:ext>
            </a:extLst>
          </p:cNvPr>
          <p:cNvCxnSpPr>
            <a:cxnSpLocks/>
          </p:cNvCxnSpPr>
          <p:nvPr/>
        </p:nvCxnSpPr>
        <p:spPr>
          <a:xfrm flipV="1">
            <a:off x="3468375" y="4163162"/>
            <a:ext cx="716950" cy="20560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97059A99-0FDD-445D-AE9D-0285135AF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64" y="4982595"/>
            <a:ext cx="631042" cy="68427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6CBC96C-0304-459C-AE7F-A935F161162A}"/>
              </a:ext>
            </a:extLst>
          </p:cNvPr>
          <p:cNvSpPr txBox="1"/>
          <p:nvPr/>
        </p:nvSpPr>
        <p:spPr>
          <a:xfrm>
            <a:off x="1510018" y="5180387"/>
            <a:ext cx="9446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Conditions de fabrication et d’utilisation des Qdot : toxicité (métaux lourds, nanoparticules)</a:t>
            </a:r>
            <a:endParaRPr lang="en-GB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47924B0-4536-446A-A6D9-1C3AACADF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783" y="2728866"/>
            <a:ext cx="2729836" cy="1372830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E4501F48-575D-40B0-AAE2-8D3D699B156D}"/>
              </a:ext>
            </a:extLst>
          </p:cNvPr>
          <p:cNvGrpSpPr/>
          <p:nvPr/>
        </p:nvGrpSpPr>
        <p:grpSpPr>
          <a:xfrm>
            <a:off x="7760425" y="1271243"/>
            <a:ext cx="2145575" cy="1146382"/>
            <a:chOff x="7760425" y="1271243"/>
            <a:chExt cx="2145575" cy="1146382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79845C2-F958-4FE9-ABEE-93EDCC22B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60425" y="1271243"/>
              <a:ext cx="2145575" cy="1146382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3D6591B-D1E9-446B-B7D8-46A97C8625A6}"/>
                </a:ext>
              </a:extLst>
            </p:cNvPr>
            <p:cNvSpPr/>
            <p:nvPr/>
          </p:nvSpPr>
          <p:spPr>
            <a:xfrm>
              <a:off x="7806906" y="1271243"/>
              <a:ext cx="241539" cy="17799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2" name="Image 31">
            <a:extLst>
              <a:ext uri="{FF2B5EF4-FFF2-40B4-BE49-F238E27FC236}">
                <a16:creationId xmlns:a16="http://schemas.microsoft.com/office/drawing/2014/main" id="{E5ACFED2-CAC4-460B-868A-7A0E741C7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2068" y="1557024"/>
            <a:ext cx="1138731" cy="781584"/>
          </a:xfrm>
          <a:prstGeom prst="rect">
            <a:avLst/>
          </a:prstGeom>
        </p:spPr>
      </p:pic>
      <p:sp>
        <p:nvSpPr>
          <p:cNvPr id="20" name="Espace réservé du pied de page 3">
            <a:extLst>
              <a:ext uri="{FF2B5EF4-FFF2-40B4-BE49-F238E27FC236}">
                <a16:creationId xmlns:a16="http://schemas.microsoft.com/office/drawing/2014/main" id="{E66A002E-C67A-47D3-BD93-64DD387C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053742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510D1BA-BF69-4E45-B086-568D5383F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171" y="185933"/>
            <a:ext cx="8588829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Programme de travail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87BD4A-14E8-4EFA-8545-E4342FA217FF}"/>
              </a:ext>
            </a:extLst>
          </p:cNvPr>
          <p:cNvSpPr txBox="1"/>
          <p:nvPr/>
        </p:nvSpPr>
        <p:spPr>
          <a:xfrm>
            <a:off x="71189" y="802277"/>
            <a:ext cx="8588828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6600FF"/>
                </a:solidFill>
              </a:rPr>
              <a:t>WP 4 : </a:t>
            </a:r>
            <a:r>
              <a:rPr lang="fr-FR" b="1" dirty="0">
                <a:solidFill>
                  <a:srgbClr val="6600FF"/>
                </a:solidFill>
              </a:rPr>
              <a:t>Caractérisation des différents Qdot dans leur substrat </a:t>
            </a:r>
          </a:p>
          <a:p>
            <a:endParaRPr lang="fr-FR" sz="800" b="1" dirty="0">
              <a:solidFill>
                <a:srgbClr val="6600FF"/>
              </a:solidFill>
            </a:endParaRPr>
          </a:p>
          <a:p>
            <a:pPr marL="896938" indent="-269875">
              <a:buFont typeface="Wingdings" panose="05000000000000000000" pitchFamily="2" charset="2"/>
              <a:buChar char="ü"/>
            </a:pPr>
            <a:r>
              <a:rPr lang="fr-FR" dirty="0"/>
              <a:t>indice de réfraction</a:t>
            </a:r>
            <a:endParaRPr lang="fr-FR" sz="800" dirty="0"/>
          </a:p>
          <a:p>
            <a:pPr marL="896938" indent="-269875">
              <a:buFont typeface="Wingdings" panose="05000000000000000000" pitchFamily="2" charset="2"/>
              <a:buChar char="ü"/>
            </a:pPr>
            <a:r>
              <a:rPr lang="fr-FR" dirty="0"/>
              <a:t>Transmittance</a:t>
            </a:r>
          </a:p>
          <a:p>
            <a:pPr marL="896938" indent="-269875">
              <a:buFont typeface="Wingdings" panose="05000000000000000000" pitchFamily="2" charset="2"/>
              <a:buChar char="ü"/>
            </a:pPr>
            <a:r>
              <a:rPr lang="fr-FR" dirty="0"/>
              <a:t>uniformité</a:t>
            </a:r>
          </a:p>
          <a:p>
            <a:pPr marL="896938" indent="-269875">
              <a:buFont typeface="Wingdings" panose="05000000000000000000" pitchFamily="2" charset="2"/>
              <a:buChar char="ü"/>
            </a:pPr>
            <a:endParaRPr lang="fr-FR" dirty="0"/>
          </a:p>
          <a:p>
            <a:pPr marL="627063"/>
            <a:r>
              <a:rPr lang="fr-FR" b="1" dirty="0">
                <a:solidFill>
                  <a:srgbClr val="6600FF"/>
                </a:solidFill>
              </a:rPr>
              <a:t>Caractérisation du détecteur Qdot-Cherenkov</a:t>
            </a:r>
          </a:p>
          <a:p>
            <a:pPr marL="627063"/>
            <a:endParaRPr lang="fr-FR" sz="800" b="1" dirty="0">
              <a:solidFill>
                <a:srgbClr val="6600FF"/>
              </a:solidFill>
            </a:endParaRPr>
          </a:p>
          <a:p>
            <a:pPr marL="896938" indent="-269875">
              <a:buFont typeface="Wingdings" panose="05000000000000000000" pitchFamily="2" charset="2"/>
              <a:buChar char="ü"/>
            </a:pPr>
            <a:r>
              <a:rPr lang="fr-FR" dirty="0"/>
              <a:t>spectre d’intensité sous illumination UV</a:t>
            </a:r>
            <a:endParaRPr lang="fr-FR" sz="800" dirty="0"/>
          </a:p>
          <a:p>
            <a:pPr marL="896938" indent="-269875">
              <a:buFont typeface="Wingdings" panose="05000000000000000000" pitchFamily="2" charset="2"/>
              <a:buChar char="ü"/>
            </a:pPr>
            <a:r>
              <a:rPr lang="fr-FR" dirty="0"/>
              <a:t>réponse temporelle sous illumination UV</a:t>
            </a:r>
          </a:p>
          <a:p>
            <a:pPr marL="896938" indent="-269875">
              <a:buFont typeface="Wingdings" panose="05000000000000000000" pitchFamily="2" charset="2"/>
              <a:buChar char="ü"/>
            </a:pPr>
            <a:r>
              <a:rPr lang="fr-FR" dirty="0"/>
              <a:t>variation de la réponse avec la température</a:t>
            </a:r>
            <a:endParaRPr lang="en-GB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DFC47C95-FF50-48CB-B395-64EDF1EB6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393" y="1123893"/>
            <a:ext cx="4561512" cy="2400134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970FB6E9-6A78-439D-A4F1-A6EA3A02142D}"/>
              </a:ext>
            </a:extLst>
          </p:cNvPr>
          <p:cNvSpPr txBox="1"/>
          <p:nvPr/>
        </p:nvSpPr>
        <p:spPr>
          <a:xfrm>
            <a:off x="11017004" y="3354918"/>
            <a:ext cx="592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4]</a:t>
            </a:r>
            <a:endParaRPr lang="en-GB" sz="1200" i="1" dirty="0"/>
          </a:p>
        </p:txBody>
      </p:sp>
      <p:sp>
        <p:nvSpPr>
          <p:cNvPr id="18" name="Espace réservé du pied de page 3">
            <a:extLst>
              <a:ext uri="{FF2B5EF4-FFF2-40B4-BE49-F238E27FC236}">
                <a16:creationId xmlns:a16="http://schemas.microsoft.com/office/drawing/2014/main" id="{A510D560-27B8-4C66-A92D-BF2EBC70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412A80-6C53-4FCB-8304-2F5ACF6D8AC2}"/>
              </a:ext>
            </a:extLst>
          </p:cNvPr>
          <p:cNvGrpSpPr/>
          <p:nvPr/>
        </p:nvGrpSpPr>
        <p:grpSpPr>
          <a:xfrm>
            <a:off x="1364741" y="3714140"/>
            <a:ext cx="3000862" cy="2673453"/>
            <a:chOff x="6232977" y="3784971"/>
            <a:chExt cx="3000862" cy="267345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D178CC0-923C-4121-BE7B-153C012E8FA6}"/>
                </a:ext>
              </a:extLst>
            </p:cNvPr>
            <p:cNvGrpSpPr/>
            <p:nvPr/>
          </p:nvGrpSpPr>
          <p:grpSpPr>
            <a:xfrm>
              <a:off x="6232977" y="3936385"/>
              <a:ext cx="3000862" cy="2522039"/>
              <a:chOff x="7614201" y="3942101"/>
              <a:chExt cx="3000862" cy="2522039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2082E44-4CA8-458F-AD9E-E44B2D3E3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14201" y="3978720"/>
                <a:ext cx="2827265" cy="2400508"/>
              </a:xfrm>
              <a:prstGeom prst="rect">
                <a:avLst/>
              </a:prstGeom>
            </p:spPr>
          </p:pic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980D9073-37C1-46CF-BC1C-11D51A62F117}"/>
                  </a:ext>
                </a:extLst>
              </p:cNvPr>
              <p:cNvSpPr txBox="1"/>
              <p:nvPr/>
            </p:nvSpPr>
            <p:spPr>
              <a:xfrm>
                <a:off x="9944302" y="6187141"/>
                <a:ext cx="6707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i="1" dirty="0"/>
                  <a:t>[Ref 12]</a:t>
                </a:r>
                <a:endParaRPr lang="en-GB" sz="1200" i="1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ED0516E-EEF2-4F76-BCF9-E67E108B5281}"/>
                  </a:ext>
                </a:extLst>
              </p:cNvPr>
              <p:cNvSpPr/>
              <p:nvPr/>
            </p:nvSpPr>
            <p:spPr>
              <a:xfrm>
                <a:off x="7731125" y="3942101"/>
                <a:ext cx="238415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B962429F-2CF4-4C1F-AEEC-6512D6788BBF}"/>
                </a:ext>
              </a:extLst>
            </p:cNvPr>
            <p:cNvSpPr txBox="1"/>
            <p:nvPr/>
          </p:nvSpPr>
          <p:spPr>
            <a:xfrm>
              <a:off x="6655408" y="3784971"/>
              <a:ext cx="233774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GB" sz="1400" dirty="0"/>
                <a:t>Cs-doped BA</a:t>
              </a:r>
              <a:r>
                <a:rPr lang="en-GB" sz="1400" baseline="-25000" dirty="0"/>
                <a:t>2</a:t>
              </a:r>
              <a:r>
                <a:rPr lang="en-GB" sz="1400" dirty="0"/>
                <a:t>PbBr</a:t>
              </a:r>
              <a:r>
                <a:rPr lang="en-GB" sz="1400" baseline="-25000" dirty="0"/>
                <a:t>4</a:t>
              </a:r>
              <a:r>
                <a:rPr lang="en-GB" sz="1400" dirty="0"/>
                <a:t> thin films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AB66BBA0-F1F2-4987-BC1A-DEFB8B7BA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1585" y="3732503"/>
            <a:ext cx="4125539" cy="2408872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8245B914-C589-40C2-91DC-EE35382A51B8}"/>
              </a:ext>
            </a:extLst>
          </p:cNvPr>
          <p:cNvSpPr txBox="1"/>
          <p:nvPr/>
        </p:nvSpPr>
        <p:spPr>
          <a:xfrm>
            <a:off x="8563582" y="6059368"/>
            <a:ext cx="670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13]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1312321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B39D7B-1731-40E3-A799-124105C869E2}"/>
              </a:ext>
            </a:extLst>
          </p:cNvPr>
          <p:cNvSpPr txBox="1"/>
          <p:nvPr/>
        </p:nvSpPr>
        <p:spPr>
          <a:xfrm>
            <a:off x="330160" y="945535"/>
            <a:ext cx="7539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6600FF"/>
                </a:solidFill>
              </a:rPr>
              <a:t>WP 5 :  Etude de la résistance aux radiations</a:t>
            </a:r>
          </a:p>
          <a:p>
            <a:endParaRPr lang="fr-FR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72E46E-54A1-413E-B1C9-192DDCAC9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171" y="185933"/>
            <a:ext cx="8588829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Programme de travail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6D03EF7-94EB-4AC6-A560-4AEDD997CF40}"/>
              </a:ext>
            </a:extLst>
          </p:cNvPr>
          <p:cNvGrpSpPr/>
          <p:nvPr/>
        </p:nvGrpSpPr>
        <p:grpSpPr>
          <a:xfrm>
            <a:off x="6010394" y="858081"/>
            <a:ext cx="3368001" cy="2565771"/>
            <a:chOff x="4577964" y="1988038"/>
            <a:chExt cx="3368001" cy="2565771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F27F6E5A-CE8E-4EBC-8CF3-7B8B98E17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7964" y="2304190"/>
              <a:ext cx="3036071" cy="2249619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1CF775E-71A7-4191-AB8D-8AB85A2848C4}"/>
                </a:ext>
              </a:extLst>
            </p:cNvPr>
            <p:cNvSpPr txBox="1"/>
            <p:nvPr/>
          </p:nvSpPr>
          <p:spPr>
            <a:xfrm>
              <a:off x="4909894" y="1988038"/>
              <a:ext cx="303607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/>
                <a:t>Gamma : 12.7 </a:t>
              </a:r>
              <a:r>
                <a:rPr lang="en-GB" sz="1400" dirty="0" err="1"/>
                <a:t>kGy</a:t>
              </a:r>
              <a:r>
                <a:rPr lang="en-GB" sz="1400" dirty="0"/>
                <a:t> total dose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1E907C9B-E56C-45BF-8BCF-863455CA4A7B}"/>
              </a:ext>
            </a:extLst>
          </p:cNvPr>
          <p:cNvSpPr txBox="1"/>
          <p:nvPr/>
        </p:nvSpPr>
        <p:spPr>
          <a:xfrm>
            <a:off x="499390" y="4483438"/>
            <a:ext cx="76261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6600FF"/>
                </a:solidFill>
              </a:rPr>
              <a:t>WP 6 : Etude de la résistance au vieillissement </a:t>
            </a:r>
          </a:p>
          <a:p>
            <a:pPr algn="just"/>
            <a:endParaRPr lang="fr-FR" b="1" dirty="0">
              <a:solidFill>
                <a:srgbClr val="6600FF"/>
              </a:solidFill>
            </a:endParaRPr>
          </a:p>
          <a:p>
            <a:pPr algn="just"/>
            <a:r>
              <a:rPr lang="fr-FR" dirty="0"/>
              <a:t>Illumination UV continue pendant quelques semaines</a:t>
            </a:r>
          </a:p>
          <a:p>
            <a:pPr marL="285750" indent="-285750" algn="just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étude de la variation du rendement lumineux en fonction du temps</a:t>
            </a:r>
          </a:p>
          <a:p>
            <a:pPr algn="just"/>
            <a:r>
              <a:rPr lang="fr-FR" dirty="0"/>
              <a:t>en fonction de la nature du substrat et de la méthode de déposition des QDots</a:t>
            </a:r>
            <a:endParaRPr lang="en-GB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F1A7873-8BA8-400F-A32D-CD25B42DC886}"/>
              </a:ext>
            </a:extLst>
          </p:cNvPr>
          <p:cNvSpPr txBox="1"/>
          <p:nvPr/>
        </p:nvSpPr>
        <p:spPr>
          <a:xfrm>
            <a:off x="6342324" y="3382287"/>
            <a:ext cx="592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1]</a:t>
            </a:r>
            <a:endParaRPr lang="en-GB" sz="1200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B4565F-94EA-428B-A3D5-6AC8910E4B20}"/>
              </a:ext>
            </a:extLst>
          </p:cNvPr>
          <p:cNvSpPr txBox="1"/>
          <p:nvPr/>
        </p:nvSpPr>
        <p:spPr>
          <a:xfrm>
            <a:off x="330160" y="1486442"/>
            <a:ext cx="544873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Irradiation en neutrons (&gt; 10</a:t>
            </a:r>
            <a:r>
              <a:rPr lang="fr-FR" baseline="30000" dirty="0"/>
              <a:t>11</a:t>
            </a:r>
            <a:r>
              <a:rPr lang="fr-FR" dirty="0"/>
              <a:t> n/cm²) et en Gamma)</a:t>
            </a:r>
          </a:p>
          <a:p>
            <a:endParaRPr lang="fr-FR" dirty="0"/>
          </a:p>
          <a:p>
            <a:r>
              <a:rPr lang="fr-FR" dirty="0"/>
              <a:t>Mesure/observation des impacts sur :</a:t>
            </a:r>
          </a:p>
          <a:p>
            <a:endParaRPr lang="fr-FR" dirty="0"/>
          </a:p>
          <a:p>
            <a:pPr marL="541338" indent="-269875">
              <a:buFont typeface="Wingdings" panose="05000000000000000000" pitchFamily="2" charset="2"/>
              <a:buChar char="ü"/>
            </a:pPr>
            <a:r>
              <a:rPr lang="fr-FR" dirty="0"/>
              <a:t>la transparence des QDots</a:t>
            </a:r>
          </a:p>
          <a:p>
            <a:pPr marL="541338" indent="-269875">
              <a:buFont typeface="Wingdings" panose="05000000000000000000" pitchFamily="2" charset="2"/>
              <a:buChar char="ü"/>
            </a:pPr>
            <a:r>
              <a:rPr lang="fr-FR" dirty="0"/>
              <a:t>la variation d’intensité de leur émission lumineuse</a:t>
            </a:r>
          </a:p>
          <a:p>
            <a:pPr marL="541338" indent="-269875">
              <a:buFont typeface="Wingdings" panose="05000000000000000000" pitchFamily="2" charset="2"/>
              <a:buChar char="ü"/>
            </a:pPr>
            <a:r>
              <a:rPr lang="fr-FR" dirty="0"/>
              <a:t>la largeur du pic d’émission</a:t>
            </a:r>
          </a:p>
          <a:p>
            <a:pPr marL="541338" indent="-269875">
              <a:buFont typeface="Wingdings" panose="05000000000000000000" pitchFamily="2" charset="2"/>
              <a:buChar char="ü"/>
            </a:pPr>
            <a:r>
              <a:rPr lang="fr-FR" dirty="0"/>
              <a:t>la longueur d’onde des photons émis</a:t>
            </a:r>
          </a:p>
          <a:p>
            <a:pPr marL="541338" indent="-269875">
              <a:buFont typeface="Wingdings" panose="05000000000000000000" pitchFamily="2" charset="2"/>
              <a:buChar char="ü"/>
            </a:pPr>
            <a:r>
              <a:rPr lang="fr-FR" dirty="0"/>
              <a:t>La résolution temporelle</a:t>
            </a:r>
            <a:endParaRPr lang="en-GB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B53D102-61A3-4B7B-AF59-4B0703BF8879}"/>
              </a:ext>
            </a:extLst>
          </p:cNvPr>
          <p:cNvSpPr txBox="1"/>
          <p:nvPr/>
        </p:nvSpPr>
        <p:spPr>
          <a:xfrm>
            <a:off x="11200884" y="3211530"/>
            <a:ext cx="592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8]</a:t>
            </a:r>
            <a:endParaRPr lang="en-GB" sz="1200" i="1" dirty="0"/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2561A247-E949-40BD-B7C9-C2BB21DE0847}"/>
              </a:ext>
            </a:extLst>
          </p:cNvPr>
          <p:cNvGrpSpPr/>
          <p:nvPr/>
        </p:nvGrpSpPr>
        <p:grpSpPr>
          <a:xfrm>
            <a:off x="9046465" y="858919"/>
            <a:ext cx="2744595" cy="2432547"/>
            <a:chOff x="9046465" y="858919"/>
            <a:chExt cx="2744595" cy="2432547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178194-6B84-43A0-96B9-2EDB2C44FA88}"/>
                </a:ext>
              </a:extLst>
            </p:cNvPr>
            <p:cNvGrpSpPr/>
            <p:nvPr/>
          </p:nvGrpSpPr>
          <p:grpSpPr>
            <a:xfrm>
              <a:off x="9046465" y="1097642"/>
              <a:ext cx="2744595" cy="2193824"/>
              <a:chOff x="9046465" y="1097642"/>
              <a:chExt cx="2744595" cy="2193824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6418B846-11C5-4F00-8C6F-F3B02DE1BD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29228" y="1139889"/>
                <a:ext cx="2661832" cy="2151577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02EBAD6-C951-42A9-AF0D-9BB1F1F1BCF2}"/>
                  </a:ext>
                </a:extLst>
              </p:cNvPr>
              <p:cNvSpPr/>
              <p:nvPr/>
            </p:nvSpPr>
            <p:spPr>
              <a:xfrm>
                <a:off x="9046465" y="1097642"/>
                <a:ext cx="331930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08E34B12-C9E5-4469-B4B4-94467A295987}"/>
                </a:ext>
              </a:extLst>
            </p:cNvPr>
            <p:cNvSpPr txBox="1"/>
            <p:nvPr/>
          </p:nvSpPr>
          <p:spPr>
            <a:xfrm>
              <a:off x="9930657" y="858919"/>
              <a:ext cx="156633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/>
                <a:t>CsPbBr</a:t>
              </a:r>
              <a:r>
                <a:rPr lang="en-GB" sz="1400" baseline="-25000" dirty="0"/>
                <a:t>3</a:t>
              </a:r>
              <a:r>
                <a:rPr lang="en-GB" sz="1400" dirty="0"/>
                <a:t> films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D61054-281F-4B88-B76B-E71DB6C6079B}"/>
              </a:ext>
            </a:extLst>
          </p:cNvPr>
          <p:cNvGrpSpPr/>
          <p:nvPr/>
        </p:nvGrpSpPr>
        <p:grpSpPr>
          <a:xfrm>
            <a:off x="8255929" y="3752160"/>
            <a:ext cx="3416589" cy="2452302"/>
            <a:chOff x="7463199" y="4035366"/>
            <a:chExt cx="3416589" cy="245230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3D61D7F-9347-4872-872F-7184BD1AC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28429" y="4095367"/>
              <a:ext cx="3036071" cy="2255007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1058743-81D5-4D83-AC0D-44629DF94B50}"/>
                </a:ext>
              </a:extLst>
            </p:cNvPr>
            <p:cNvSpPr txBox="1"/>
            <p:nvPr/>
          </p:nvSpPr>
          <p:spPr>
            <a:xfrm>
              <a:off x="10229119" y="6210669"/>
              <a:ext cx="592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/>
                <a:t>[Ref 9]</a:t>
              </a:r>
              <a:endParaRPr lang="en-GB" sz="1200" i="1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424CAFC-C8BC-4FEE-9F88-71717F22B574}"/>
                </a:ext>
              </a:extLst>
            </p:cNvPr>
            <p:cNvSpPr/>
            <p:nvPr/>
          </p:nvSpPr>
          <p:spPr>
            <a:xfrm>
              <a:off x="7463199" y="4089969"/>
              <a:ext cx="33193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483B6CA-D05E-4369-B849-4739A5F4341D}"/>
                </a:ext>
              </a:extLst>
            </p:cNvPr>
            <p:cNvSpPr/>
            <p:nvPr/>
          </p:nvSpPr>
          <p:spPr>
            <a:xfrm>
              <a:off x="10547858" y="4035366"/>
              <a:ext cx="331930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9" name="Espace réservé du pied de page 3">
            <a:extLst>
              <a:ext uri="{FF2B5EF4-FFF2-40B4-BE49-F238E27FC236}">
                <a16:creationId xmlns:a16="http://schemas.microsoft.com/office/drawing/2014/main" id="{DB52EA13-7843-4A53-B261-82DB479B8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437845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9ED60F-0BD2-424F-B2D5-0246FD85E880}"/>
              </a:ext>
            </a:extLst>
          </p:cNvPr>
          <p:cNvSpPr txBox="1"/>
          <p:nvPr/>
        </p:nvSpPr>
        <p:spPr>
          <a:xfrm>
            <a:off x="417406" y="2216970"/>
            <a:ext cx="1170601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Publis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Participation aux travaux des DRD4, DRD6 et DRD5 (WP2)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Retombées potentielles pour la calo, la PID, le </a:t>
            </a:r>
            <a:r>
              <a:rPr lang="fr-FR" dirty="0" err="1"/>
              <a:t>tracking</a:t>
            </a:r>
            <a:r>
              <a:rPr lang="fr-FR" dirty="0"/>
              <a:t>, les expériences grand volume </a:t>
            </a:r>
            <a:r>
              <a:rPr lang="fr-FR" dirty="0">
                <a:sym typeface="Symbol" panose="05050102010706020507" pitchFamily="18" charset="2"/>
              </a:rPr>
              <a:t>…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Prospection pour le développement de collaborations avec des fabricants de Qdot et/ou de photodétecteurs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Dépôt d’une proposition de projet à l’ANR si résultats de la R&amp;T encourageants</a:t>
            </a:r>
            <a:endParaRPr lang="en-GB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A657A-66F8-4998-97F7-5D884F18EB31}"/>
              </a:ext>
            </a:extLst>
          </p:cNvPr>
          <p:cNvSpPr txBox="1"/>
          <p:nvPr/>
        </p:nvSpPr>
        <p:spPr>
          <a:xfrm>
            <a:off x="1083732" y="101557"/>
            <a:ext cx="9414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Résultats attendus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0" name="Espace réservé du pied de page 3">
            <a:extLst>
              <a:ext uri="{FF2B5EF4-FFF2-40B4-BE49-F238E27FC236}">
                <a16:creationId xmlns:a16="http://schemas.microsoft.com/office/drawing/2014/main" id="{DB8A828F-E49E-4709-AEF3-5EC0D104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DB5CD6-2091-4E23-8AC1-C733A5C27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839" y="1350121"/>
            <a:ext cx="3607597" cy="1918859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BAE81AAE-553B-4A47-B994-2F3A555C5C2B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6164580" y="2309551"/>
            <a:ext cx="1557259" cy="5784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068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6385A6-2CDF-4571-BA27-D5F2DCD4A2C4}"/>
              </a:ext>
            </a:extLst>
          </p:cNvPr>
          <p:cNvSpPr txBox="1"/>
          <p:nvPr/>
        </p:nvSpPr>
        <p:spPr>
          <a:xfrm>
            <a:off x="1083732" y="109721"/>
            <a:ext cx="9414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Membres du projet (à ce jour):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EA61F011-8EC5-493E-A970-FBAA8A68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0AA490B-6EA1-465C-AD7B-446A86274298}"/>
              </a:ext>
            </a:extLst>
          </p:cNvPr>
          <p:cNvSpPr txBox="1"/>
          <p:nvPr/>
        </p:nvSpPr>
        <p:spPr>
          <a:xfrm>
            <a:off x="1837408" y="1032438"/>
            <a:ext cx="98669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 err="1"/>
              <a:t>IJCLab</a:t>
            </a:r>
            <a:r>
              <a:rPr lang="fr-FR" sz="1200" b="1" dirty="0"/>
              <a:t> :</a:t>
            </a:r>
          </a:p>
          <a:p>
            <a:r>
              <a:rPr lang="fr-FR" sz="1200" dirty="0"/>
              <a:t>Véronique Puill – IR détection – responsable technique de DUNE à </a:t>
            </a:r>
            <a:r>
              <a:rPr lang="fr-FR" sz="1200" dirty="0" err="1"/>
              <a:t>IJCLab</a:t>
            </a:r>
            <a:endParaRPr lang="fr-FR" sz="1200" dirty="0"/>
          </a:p>
          <a:p>
            <a:r>
              <a:rPr lang="fr-FR" sz="1200" dirty="0"/>
              <a:t>Vincent </a:t>
            </a:r>
            <a:r>
              <a:rPr lang="fr-FR" sz="1200" dirty="0" err="1"/>
              <a:t>Chaumat</a:t>
            </a:r>
            <a:r>
              <a:rPr lang="fr-FR" sz="1200" dirty="0"/>
              <a:t> – IE détection sur les projets EIC, </a:t>
            </a:r>
            <a:r>
              <a:rPr lang="fr-FR" sz="1200" dirty="0" err="1"/>
              <a:t>gSPEC</a:t>
            </a:r>
            <a:endParaRPr lang="fr-FR" sz="1200" dirty="0"/>
          </a:p>
          <a:p>
            <a:r>
              <a:rPr lang="fr-FR" sz="1200" dirty="0"/>
              <a:t>Clément Delafosse – IR détection sur les projets </a:t>
            </a:r>
            <a:r>
              <a:rPr lang="fr-FR" sz="1200" dirty="0" err="1"/>
              <a:t>Sense</a:t>
            </a:r>
            <a:r>
              <a:rPr lang="fr-FR" sz="1200" dirty="0"/>
              <a:t>, EIC</a:t>
            </a:r>
          </a:p>
          <a:p>
            <a:endParaRPr lang="fr-FR" sz="1200" dirty="0"/>
          </a:p>
          <a:p>
            <a:pPr marL="449263"/>
            <a:r>
              <a:rPr lang="fr-FR" sz="1200" b="1" dirty="0"/>
              <a:t>IPHC :</a:t>
            </a:r>
          </a:p>
          <a:p>
            <a:pPr marL="449263"/>
            <a:r>
              <a:rPr lang="fr-FR" sz="1200" b="1" dirty="0">
                <a:solidFill>
                  <a:srgbClr val="FF0000"/>
                </a:solidFill>
              </a:rPr>
              <a:t>Aurore Savoy-Navarro </a:t>
            </a:r>
            <a:r>
              <a:rPr lang="fr-FR" sz="1200" dirty="0"/>
              <a:t>– chercheuse sur CMS et FCC</a:t>
            </a:r>
          </a:p>
          <a:p>
            <a:pPr marL="449263"/>
            <a:r>
              <a:rPr lang="fr-FR" sz="1200" dirty="0" err="1"/>
              <a:t>Loic</a:t>
            </a:r>
            <a:r>
              <a:rPr lang="fr-FR" sz="1200" dirty="0"/>
              <a:t> </a:t>
            </a:r>
            <a:r>
              <a:rPr lang="fr-FR" sz="1200" dirty="0" err="1"/>
              <a:t>Charbonniere</a:t>
            </a:r>
            <a:r>
              <a:rPr lang="fr-FR" sz="1200" dirty="0"/>
              <a:t> - chercheur - responsable du département Sciences analytiques </a:t>
            </a:r>
          </a:p>
          <a:p>
            <a:pPr marL="449263"/>
            <a:r>
              <a:rPr lang="fr-FR" sz="1200" dirty="0"/>
              <a:t>Frederic Morel – IR-</a:t>
            </a:r>
            <a:r>
              <a:rPr lang="fr-FR" sz="1200" dirty="0" err="1"/>
              <a:t>Microelectronique</a:t>
            </a:r>
            <a:r>
              <a:rPr lang="fr-FR" sz="1200" dirty="0"/>
              <a:t> et </a:t>
            </a:r>
            <a:r>
              <a:rPr lang="fr-FR" sz="1200" dirty="0" err="1"/>
              <a:t>Monolythic</a:t>
            </a:r>
            <a:r>
              <a:rPr lang="fr-FR" sz="1200" dirty="0"/>
              <a:t> CMOS - responsable de la plateforme C4PI </a:t>
            </a:r>
          </a:p>
          <a:p>
            <a:pPr marL="449263"/>
            <a:r>
              <a:rPr lang="fr-FR" sz="1200" dirty="0"/>
              <a:t>Aline </a:t>
            </a:r>
            <a:r>
              <a:rPr lang="fr-FR" sz="1200" dirty="0" err="1"/>
              <a:t>Nonat</a:t>
            </a:r>
            <a:r>
              <a:rPr lang="fr-FR" sz="1200" dirty="0"/>
              <a:t> - chercheuse - responsable du groupe </a:t>
            </a:r>
            <a:r>
              <a:rPr lang="fr-FR" sz="1200" dirty="0" err="1"/>
              <a:t>SynPA</a:t>
            </a:r>
            <a:endParaRPr lang="fr-FR" sz="1200" dirty="0"/>
          </a:p>
          <a:p>
            <a:endParaRPr lang="fr-FR" sz="1200" dirty="0"/>
          </a:p>
          <a:p>
            <a:pPr marL="1163638"/>
            <a:r>
              <a:rPr lang="fr-FR" sz="1200" b="1" dirty="0"/>
              <a:t>CERN :</a:t>
            </a:r>
          </a:p>
          <a:p>
            <a:pPr marL="1163638"/>
            <a:r>
              <a:rPr lang="fr-FR" sz="1200" b="1" dirty="0">
                <a:solidFill>
                  <a:srgbClr val="FF0000"/>
                </a:solidFill>
              </a:rPr>
              <a:t>Jean-Louis Faure </a:t>
            </a:r>
            <a:r>
              <a:rPr lang="fr-FR" sz="1200" dirty="0"/>
              <a:t>– chercheur sur CMS et FCC</a:t>
            </a:r>
          </a:p>
          <a:p>
            <a:pPr marL="1163638"/>
            <a:r>
              <a:rPr lang="fr-FR" sz="1200" dirty="0"/>
              <a:t>Etiennette Auffray – chercheuse sur CMS et FCC - porte-parole de Crystal Clear Collaboration</a:t>
            </a:r>
          </a:p>
          <a:p>
            <a:pPr marL="1163638"/>
            <a:endParaRPr lang="fr-FR" sz="1200" dirty="0"/>
          </a:p>
          <a:p>
            <a:pPr marL="1970088"/>
            <a:r>
              <a:rPr lang="fr-FR" sz="1200" b="1" dirty="0"/>
              <a:t>CEA-</a:t>
            </a:r>
            <a:r>
              <a:rPr lang="fr-FR" sz="1200" b="1" dirty="0" err="1"/>
              <a:t>Irfu</a:t>
            </a:r>
            <a:r>
              <a:rPr lang="fr-FR" sz="1200" b="1" dirty="0"/>
              <a:t> :</a:t>
            </a:r>
          </a:p>
          <a:p>
            <a:pPr marL="1970088"/>
            <a:r>
              <a:rPr lang="en-GB" sz="1200" dirty="0" err="1"/>
              <a:t>Emilien</a:t>
            </a:r>
            <a:r>
              <a:rPr lang="en-GB" sz="1200" dirty="0"/>
              <a:t> Chapon</a:t>
            </a:r>
            <a:r>
              <a:rPr lang="fr-FR" sz="1200" dirty="0"/>
              <a:t> – chercheur sur ATLAS et FCC</a:t>
            </a:r>
            <a:endParaRPr lang="en-GB" sz="1200" dirty="0"/>
          </a:p>
          <a:p>
            <a:pPr marL="1970088"/>
            <a:r>
              <a:rPr lang="en-GB" sz="1200" dirty="0"/>
              <a:t>Federico Feri </a:t>
            </a:r>
            <a:r>
              <a:rPr lang="fr-FR" sz="1200" dirty="0"/>
              <a:t>– chercheur sur CMS et FCC</a:t>
            </a:r>
            <a:endParaRPr lang="en-GB" sz="1200" dirty="0"/>
          </a:p>
          <a:p>
            <a:pPr marL="1970088"/>
            <a:r>
              <a:rPr lang="en-GB" sz="1200" dirty="0"/>
              <a:t>Philippe Gras</a:t>
            </a:r>
            <a:r>
              <a:rPr lang="fr-FR" sz="1200" dirty="0"/>
              <a:t> – chercheur sur CMS et FCC</a:t>
            </a:r>
            <a:endParaRPr lang="en-GB" sz="1200" dirty="0"/>
          </a:p>
          <a:p>
            <a:pPr marL="1970088"/>
            <a:r>
              <a:rPr lang="en-GB" sz="1200" dirty="0"/>
              <a:t>Francesco </a:t>
            </a:r>
            <a:r>
              <a:rPr lang="en-GB" sz="1200" dirty="0" err="1"/>
              <a:t>Orlandi</a:t>
            </a:r>
            <a:r>
              <a:rPr lang="en-GB" sz="1200" dirty="0"/>
              <a:t> - PhD</a:t>
            </a:r>
          </a:p>
          <a:p>
            <a:endParaRPr lang="en-GB" sz="1200" dirty="0"/>
          </a:p>
          <a:p>
            <a:pPr marL="2776538"/>
            <a:r>
              <a:rPr lang="en-GB" sz="1200" b="1" dirty="0"/>
              <a:t>ILM :</a:t>
            </a:r>
          </a:p>
          <a:p>
            <a:pPr marL="2776538"/>
            <a:r>
              <a:rPr lang="en-GB" sz="1200" dirty="0"/>
              <a:t>Christophe Dujardin – </a:t>
            </a:r>
            <a:r>
              <a:rPr lang="en-GB" sz="1200" dirty="0" err="1"/>
              <a:t>professeur</a:t>
            </a:r>
            <a:r>
              <a:rPr lang="en-GB" sz="1200" dirty="0"/>
              <a:t> – </a:t>
            </a:r>
            <a:r>
              <a:rPr lang="fr-FR" sz="1200" dirty="0"/>
              <a:t>DA du laboratoire</a:t>
            </a:r>
          </a:p>
          <a:p>
            <a:pPr marL="2776538"/>
            <a:r>
              <a:rPr lang="en-GB" sz="1200" dirty="0"/>
              <a:t>Benoît Mahler - chargé de recherche – expert </a:t>
            </a:r>
            <a:r>
              <a:rPr lang="en-GB" sz="1200" dirty="0" err="1"/>
              <a:t>en</a:t>
            </a:r>
            <a:r>
              <a:rPr lang="en-GB" sz="1200" dirty="0"/>
              <a:t> </a:t>
            </a:r>
            <a:r>
              <a:rPr lang="en-GB" sz="1200" dirty="0" err="1"/>
              <a:t>synthèse</a:t>
            </a:r>
            <a:r>
              <a:rPr lang="en-GB" sz="1200" dirty="0"/>
              <a:t> de Quantum Dot</a:t>
            </a:r>
          </a:p>
          <a:p>
            <a:endParaRPr lang="en-GB" sz="1200" dirty="0"/>
          </a:p>
          <a:p>
            <a:pPr marL="3948113"/>
            <a:r>
              <a:rPr lang="en-GB" sz="1200" b="1" dirty="0"/>
              <a:t>LP2IB :</a:t>
            </a:r>
          </a:p>
          <a:p>
            <a:pPr marL="3948113"/>
            <a:r>
              <a:rPr lang="en-GB" sz="1200" dirty="0"/>
              <a:t>Jocelyn </a:t>
            </a:r>
            <a:r>
              <a:rPr lang="en-GB" sz="1200" dirty="0" err="1"/>
              <a:t>Domange</a:t>
            </a:r>
            <a:r>
              <a:rPr lang="en-GB" sz="1200" dirty="0"/>
              <a:t> – IR detection - </a:t>
            </a:r>
            <a:r>
              <a:rPr lang="fr-FR" sz="1200" dirty="0"/>
              <a:t>Responsable équipe Instrumentation et Détecteurs</a:t>
            </a:r>
          </a:p>
          <a:p>
            <a:pPr marL="3948113"/>
            <a:r>
              <a:rPr lang="en-GB" sz="1200" dirty="0"/>
              <a:t>Frédéric </a:t>
            </a:r>
            <a:r>
              <a:rPr lang="en-GB" sz="1200" dirty="0" err="1"/>
              <a:t>Druillole</a:t>
            </a:r>
            <a:r>
              <a:rPr lang="en-GB" sz="1200" dirty="0"/>
              <a:t> – IR </a:t>
            </a:r>
            <a:r>
              <a:rPr lang="en-GB" sz="1200" dirty="0" err="1"/>
              <a:t>système</a:t>
            </a:r>
            <a:r>
              <a:rPr lang="en-GB" sz="1200" dirty="0"/>
              <a:t> </a:t>
            </a:r>
            <a:r>
              <a:rPr lang="en-GB" sz="1200" dirty="0" err="1"/>
              <a:t>d’acquisition</a:t>
            </a:r>
            <a:r>
              <a:rPr lang="en-GB" sz="1200" dirty="0"/>
              <a:t> - Animateur Reseau DAQ2I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0CCB06-1245-4A97-9FEA-98D670A89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2" y="2171020"/>
            <a:ext cx="884200" cy="639241"/>
          </a:xfrm>
          <a:prstGeom prst="rect">
            <a:avLst/>
          </a:prstGeom>
        </p:spPr>
      </p:pic>
      <p:pic>
        <p:nvPicPr>
          <p:cNvPr id="1026" name="Picture 2" descr="CERN QT4HEP, LHC, Atlas, CMS and antimatter factory">
            <a:extLst>
              <a:ext uri="{FF2B5EF4-FFF2-40B4-BE49-F238E27FC236}">
                <a16:creationId xmlns:a16="http://schemas.microsoft.com/office/drawing/2014/main" id="{2603A2F7-F798-413E-A93F-98F5A9D1D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649" y="3207560"/>
            <a:ext cx="648888" cy="63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8C24B9D-F40A-4C99-85A9-C5C5BB7AD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2085" y="4036057"/>
            <a:ext cx="1134353" cy="57037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9907EC-14A0-401A-B251-5B82B0F171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860" y="1108068"/>
            <a:ext cx="884200" cy="67260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14CE43-FEEC-4967-8F08-B41337C77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3850" y="4985193"/>
            <a:ext cx="986818" cy="4892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A24CCE-A1E5-4DE8-858E-51C2E1CB00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9839" y="5614271"/>
            <a:ext cx="1118732" cy="6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39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6385A6-2CDF-4571-BA27-D5F2DCD4A2C4}"/>
              </a:ext>
            </a:extLst>
          </p:cNvPr>
          <p:cNvSpPr txBox="1"/>
          <p:nvPr/>
        </p:nvSpPr>
        <p:spPr>
          <a:xfrm>
            <a:off x="1026974" y="64882"/>
            <a:ext cx="9414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Discussions en cours avec :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327C3E-866B-4157-A1C5-CB3E9A7D0806}"/>
              </a:ext>
            </a:extLst>
          </p:cNvPr>
          <p:cNvSpPr txBox="1"/>
          <p:nvPr/>
        </p:nvSpPr>
        <p:spPr>
          <a:xfrm>
            <a:off x="351300" y="1951672"/>
            <a:ext cx="109766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ICUBE (laboratoire des sciences de l’ingénieur, de l’informatique et de l’imagerie) - Strasbourg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IPCMS (Institut de Physique et Chimie des matériaux de Strasbourg)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CESQ (Centre Européen de Sciences Quantiques) de l’ISIS (Institut de Science et d’Ingénierie Supramoléculaires)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ICMCB (Institut de Chimie de la Matière Condensée de Bordeaux)</a:t>
            </a:r>
          </a:p>
        </p:txBody>
      </p:sp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EA61F011-8EC5-493E-A970-FBAA8A68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36683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0D325B-5417-4593-AF35-283B2798811E}"/>
              </a:ext>
            </a:extLst>
          </p:cNvPr>
          <p:cNvSpPr txBox="1"/>
          <p:nvPr/>
        </p:nvSpPr>
        <p:spPr>
          <a:xfrm>
            <a:off x="219612" y="1007188"/>
            <a:ext cx="1175277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dirty="0"/>
              <a:t>Les QDot  se développent de manière importante dans l'industrie (écrans plats, panneaux solaires), et dans des domaines connexes comme la bio-imagerie; ils font partie d’une R&amp;D active en Quantum </a:t>
            </a:r>
            <a:r>
              <a:rPr lang="fr-FR" dirty="0" err="1"/>
              <a:t>sensing</a:t>
            </a:r>
            <a:r>
              <a:rPr lang="fr-FR" dirty="0"/>
              <a:t> et Nanotechnologie et sont étudiés comme nouveaux scintillateurs pour le projet de Calorimètre Chromatique (CCAL) pour FCC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dirty="0"/>
              <a:t>Notre projet est au départ, centré sur l'utilisation des Qdots sur les photodétecteurs, avec son application à la calorimétrie, mais nous sommes ouverts et intéressés a l'application des Qdots dans d'autres domaines de la détection HEP (intérêt de l’IP2IB : dosimétrie)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rgbClr val="FF0000"/>
                </a:solidFill>
              </a:rPr>
              <a:t>Vous êtes les bienvenus pour rejoindre cette initiative, </a:t>
            </a:r>
          </a:p>
          <a:p>
            <a:pPr algn="just"/>
            <a:r>
              <a:rPr lang="fr-FR" dirty="0"/>
              <a:t>	la rédaction de la fiche projet R&amp;T IN2P3 est en cours</a:t>
            </a:r>
          </a:p>
          <a:p>
            <a:pPr algn="just"/>
            <a:endParaRPr lang="fr-FR" sz="2000" b="1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fr-FR" dirty="0"/>
          </a:p>
          <a:p>
            <a:pPr algn="just"/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8353032-9EDE-40B8-BE29-03A60DD2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9968" y="4723550"/>
            <a:ext cx="1348595" cy="129465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94BDAF-8393-4E0E-B34F-559BF3CAD044}"/>
              </a:ext>
            </a:extLst>
          </p:cNvPr>
          <p:cNvSpPr txBox="1"/>
          <p:nvPr/>
        </p:nvSpPr>
        <p:spPr>
          <a:xfrm>
            <a:off x="1083732" y="101557"/>
            <a:ext cx="9414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Conclusion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DC9647-FD89-4E73-B3D9-25B896AC42B3}"/>
              </a:ext>
            </a:extLst>
          </p:cNvPr>
          <p:cNvSpPr txBox="1"/>
          <p:nvPr/>
        </p:nvSpPr>
        <p:spPr>
          <a:xfrm>
            <a:off x="219612" y="2228671"/>
            <a:ext cx="92111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dirty="0"/>
              <a:t>La R&amp;T proposée a pour objectif de développer des compétences (puis une expertise) sur ce sujet dans notre communauté (détecteurs pour HEP) via une </a:t>
            </a:r>
            <a:r>
              <a:rPr lang="fr-FR" b="1" dirty="0">
                <a:solidFill>
                  <a:srgbClr val="0000FF"/>
                </a:solidFill>
              </a:rPr>
              <a:t>large collaboration fédérant des compétences variées </a:t>
            </a:r>
            <a:r>
              <a:rPr lang="fr-FR" dirty="0"/>
              <a:t>: labos de physique, de chimie, plateformes de caractérisation et d’irradiation - multi institutions ( + peut-être développement de collaboration avec le privé)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0C4852B-F6E3-476F-A310-19E227423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5714" y="2340013"/>
            <a:ext cx="2093095" cy="1352092"/>
          </a:xfrm>
          <a:prstGeom prst="rect">
            <a:avLst/>
          </a:prstGeom>
        </p:spPr>
      </p:pic>
      <p:sp>
        <p:nvSpPr>
          <p:cNvPr id="12" name="Espace réservé du pied de page 3">
            <a:extLst>
              <a:ext uri="{FF2B5EF4-FFF2-40B4-BE49-F238E27FC236}">
                <a16:creationId xmlns:a16="http://schemas.microsoft.com/office/drawing/2014/main" id="{C0002C25-70E4-416C-B053-2AF05A215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662891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6A3068-3605-4409-82BB-250F183B7D0E}"/>
              </a:ext>
            </a:extLst>
          </p:cNvPr>
          <p:cNvSpPr txBox="1"/>
          <p:nvPr/>
        </p:nvSpPr>
        <p:spPr>
          <a:xfrm>
            <a:off x="215984" y="1041023"/>
            <a:ext cx="11828083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Ref 0 : Towards chromatic calorimetry using nanocomposites, A. M Lyon, DRD5 Collaboration Meeting, October 2025</a:t>
            </a:r>
          </a:p>
          <a:p>
            <a:endParaRPr lang="en-GB" sz="1200" dirty="0"/>
          </a:p>
          <a:p>
            <a:r>
              <a:rPr lang="en-GB" sz="1200" dirty="0"/>
              <a:t>Ref 1 : Development of </a:t>
            </a:r>
            <a:r>
              <a:rPr lang="en-GB" sz="1200" dirty="0" err="1"/>
              <a:t>cesium</a:t>
            </a:r>
            <a:r>
              <a:rPr lang="en-GB" sz="1200" dirty="0"/>
              <a:t> lead halide nanocomposites for radiation detection, J. </a:t>
            </a:r>
            <a:r>
              <a:rPr lang="en-GB" sz="1200" dirty="0" err="1"/>
              <a:t>Kral</a:t>
            </a:r>
            <a:r>
              <a:rPr lang="en-GB" sz="1200" dirty="0"/>
              <a:t>, DRD5-Unicorn mini-workshop on radiation damage to Quantum dots, November 2025</a:t>
            </a:r>
          </a:p>
          <a:p>
            <a:endParaRPr lang="en-GB" sz="1200" dirty="0"/>
          </a:p>
          <a:p>
            <a:r>
              <a:rPr lang="en-GB" sz="1200" dirty="0"/>
              <a:t>Ref 2 : Engineering the Photoluminescence of CsPbX3 (X = Cl, Br, and I) Perovskite Nanocrystals Across the Full Visible Spectra with the Interval of 1 nm, Liu, DOI: 10.1021/acsami.9b01930, ACS Appl. Mater. Interfaces 2019, 11, 14256−14265</a:t>
            </a:r>
          </a:p>
          <a:p>
            <a:endParaRPr lang="en-GB" sz="1200" dirty="0"/>
          </a:p>
          <a:p>
            <a:r>
              <a:rPr lang="en-GB" sz="1200" dirty="0"/>
              <a:t>Ref 4 : Nanocrystals of </a:t>
            </a:r>
            <a:r>
              <a:rPr lang="en-GB" sz="1200" dirty="0" err="1"/>
              <a:t>Cesium</a:t>
            </a:r>
            <a:r>
              <a:rPr lang="en-GB" sz="1200" dirty="0"/>
              <a:t> Lead Halide Perovskites (CsPbX3, X = Cl, Br, and I): Novel Optoelectronic Materials Showing Bright Emission with Wide </a:t>
            </a:r>
            <a:r>
              <a:rPr lang="en-GB" sz="1200" dirty="0" err="1"/>
              <a:t>Color</a:t>
            </a:r>
            <a:r>
              <a:rPr lang="en-GB" sz="1200" dirty="0"/>
              <a:t> Gamut, </a:t>
            </a:r>
            <a:r>
              <a:rPr lang="en-GB" sz="1200" dirty="0" err="1"/>
              <a:t>Protesescu</a:t>
            </a:r>
            <a:r>
              <a:rPr lang="en-GB" sz="1200" dirty="0"/>
              <a:t>, </a:t>
            </a:r>
            <a:r>
              <a:rPr lang="en-GB" sz="1200" dirty="0">
                <a:hlinkClick r:id="rId2"/>
              </a:rPr>
              <a:t>http://dx.doi.org/10.1021/nl5048779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5 : Towards high loading </a:t>
            </a:r>
            <a:r>
              <a:rPr lang="en-GB" sz="1200" dirty="0" err="1"/>
              <a:t>cesium</a:t>
            </a:r>
            <a:r>
              <a:rPr lang="en-GB" sz="1200" dirty="0"/>
              <a:t> lead halide nanocomposites for radiation detection, Jan </a:t>
            </a:r>
            <a:r>
              <a:rPr lang="en-GB" sz="1200" dirty="0" err="1"/>
              <a:t>Král</a:t>
            </a:r>
            <a:r>
              <a:rPr lang="en-GB" sz="1200" dirty="0"/>
              <a:t>, J. Phys. Mater. 8 (2025) 015007, </a:t>
            </a:r>
            <a:r>
              <a:rPr lang="en-GB" sz="1200" dirty="0">
                <a:hlinkClick r:id="rId3"/>
              </a:rPr>
              <a:t>https://doi.org/10.1088/2515-7639/ad9e2f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6 : Perovskite QDs embedded in polymer as a wavelength-shifting layer for UV-sensitized silicon sensors, A. </a:t>
            </a:r>
            <a:r>
              <a:rPr lang="en-GB" sz="1200" dirty="0" err="1"/>
              <a:t>Sosna-Głębska</a:t>
            </a:r>
            <a:r>
              <a:rPr lang="en-GB" sz="1200" dirty="0"/>
              <a:t>, Journal of Luminescence 272 (2024) 120618</a:t>
            </a:r>
          </a:p>
          <a:p>
            <a:endParaRPr lang="en-GB" sz="1200" dirty="0"/>
          </a:p>
          <a:p>
            <a:r>
              <a:rPr lang="en-GB" sz="1200" dirty="0"/>
              <a:t>Ref 7 : Fabrication of highly efficient </a:t>
            </a:r>
            <a:r>
              <a:rPr lang="en-GB" sz="1200" dirty="0" err="1"/>
              <a:t>ZnO</a:t>
            </a:r>
            <a:r>
              <a:rPr lang="en-GB" sz="1200" dirty="0"/>
              <a:t> </a:t>
            </a:r>
            <a:r>
              <a:rPr lang="en-GB" sz="1200" dirty="0" err="1"/>
              <a:t>nanoscintillators</a:t>
            </a:r>
            <a:r>
              <a:rPr lang="en-GB" sz="1200" dirty="0"/>
              <a:t>, L. </a:t>
            </a:r>
            <a:r>
              <a:rPr lang="en-GB" sz="1200" dirty="0" err="1"/>
              <a:t>Procházková</a:t>
            </a:r>
            <a:r>
              <a:rPr lang="en-GB" sz="1200" dirty="0"/>
              <a:t>, </a:t>
            </a:r>
            <a:r>
              <a:rPr lang="en-GB" sz="1200" dirty="0">
                <a:hlinkClick r:id="rId4"/>
              </a:rPr>
              <a:t>http://dx.doi.org/10.1016/j.optmat.2015.07.001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8 : Gamma radiation-induced changes in the structural and optical properties of CsPbBr3 thin films for space applications ,Z. Zhao, </a:t>
            </a:r>
            <a:r>
              <a:rPr lang="en-GB" sz="1200" dirty="0">
                <a:hlinkClick r:id="rId5"/>
              </a:rPr>
              <a:t>https://doi.org/10.1016/j.ceramint.2024.09.239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9 : Highly stable CsPbBr3/ PMA perovskite nanocrystals for improved optical performance ,</a:t>
            </a:r>
            <a:r>
              <a:rPr lang="en-GB" sz="1200" dirty="0" err="1"/>
              <a:t>Purusottam</a:t>
            </a:r>
            <a:r>
              <a:rPr lang="en-GB" sz="1200" dirty="0"/>
              <a:t> Reddy </a:t>
            </a:r>
            <a:r>
              <a:rPr lang="en-GB" sz="1200" dirty="0" err="1"/>
              <a:t>Bommireddy</a:t>
            </a:r>
            <a:r>
              <a:rPr lang="en-GB" sz="1200" dirty="0"/>
              <a:t>, </a:t>
            </a:r>
            <a:r>
              <a:rPr lang="en-GB" sz="1200" dirty="0">
                <a:hlinkClick r:id="rId6"/>
              </a:rPr>
              <a:t>https://doi.org/10.1016/j.heliyon.2024.e24497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10 : Perovskite versus </a:t>
            </a:r>
            <a:r>
              <a:rPr lang="en-GB" sz="1200" dirty="0" err="1"/>
              <a:t>ZnCuInS</a:t>
            </a:r>
            <a:r>
              <a:rPr lang="en-GB" sz="1200" dirty="0"/>
              <a:t>/ZnS Luminescent Nanoparticles in Wavelength-Shifting Layers for Sensor Applications, A. </a:t>
            </a:r>
            <a:r>
              <a:rPr lang="en-GB" sz="1200" dirty="0" err="1"/>
              <a:t>Sosna-Gł˛ebska</a:t>
            </a:r>
            <a:r>
              <a:rPr lang="en-GB" sz="1200" dirty="0"/>
              <a:t>, </a:t>
            </a:r>
            <a:r>
              <a:rPr lang="en-GB" sz="1200" dirty="0">
                <a:hlinkClick r:id="rId7"/>
              </a:rPr>
              <a:t>https://doi.org/10.3390/s21093165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11 : High-speed colour-converting photodetector with all-inorganic CsPbBr3 perovskite nanocrystals for ultraviolet light communication, Chun Hong Kang, </a:t>
            </a:r>
            <a:r>
              <a:rPr lang="en-GB" sz="1200" dirty="0">
                <a:hlinkClick r:id="rId8"/>
              </a:rPr>
              <a:t>https://doi.org/10.1038/s41377-019-0204-4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12 : Scintillation pathways in lead halide perovskite nanocrystals in liquid and solid media, Matilde </a:t>
            </a:r>
            <a:r>
              <a:rPr lang="en-GB" sz="1200" dirty="0" err="1"/>
              <a:t>Baravaglio</a:t>
            </a:r>
            <a:r>
              <a:rPr lang="en-GB" sz="1200" dirty="0"/>
              <a:t>, </a:t>
            </a:r>
            <a:r>
              <a:rPr lang="en-GB" sz="1200" dirty="0">
                <a:hlinkClick r:id="rId9"/>
              </a:rPr>
              <a:t>https://theses.hal.science/tel-04801052v1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/>
              <a:t>Ref 13 : Highly efficient photon detection systems for noble liquid detectors based on perovskite quantum dots, </a:t>
            </a:r>
            <a:r>
              <a:rPr lang="en-GB" sz="1200" dirty="0" err="1"/>
              <a:t>Amlan</a:t>
            </a:r>
            <a:r>
              <a:rPr lang="en-GB" sz="1200" dirty="0"/>
              <a:t> Datta, </a:t>
            </a:r>
            <a:r>
              <a:rPr lang="en-GB" sz="1200" dirty="0">
                <a:hlinkClick r:id="rId10"/>
              </a:rPr>
              <a:t>https://doi.org/10.1038/s41598-020-73437-x</a:t>
            </a:r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BB743E1-17E9-44C5-88C6-BB1202B7A917}"/>
              </a:ext>
            </a:extLst>
          </p:cNvPr>
          <p:cNvSpPr txBox="1"/>
          <p:nvPr/>
        </p:nvSpPr>
        <p:spPr>
          <a:xfrm>
            <a:off x="1083732" y="101557"/>
            <a:ext cx="9414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Références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9" name="Espace réservé du pied de page 3">
            <a:extLst>
              <a:ext uri="{FF2B5EF4-FFF2-40B4-BE49-F238E27FC236}">
                <a16:creationId xmlns:a16="http://schemas.microsoft.com/office/drawing/2014/main" id="{9A78BA57-9C03-43E1-8BB5-B8AAB970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138501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684065-5CA3-4166-AC17-96B904052E6D}"/>
              </a:ext>
            </a:extLst>
          </p:cNvPr>
          <p:cNvSpPr txBox="1"/>
          <p:nvPr/>
        </p:nvSpPr>
        <p:spPr>
          <a:xfrm>
            <a:off x="1143000" y="5294468"/>
            <a:ext cx="51712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Plus la boîte est petite :</a:t>
            </a:r>
          </a:p>
          <a:p>
            <a:pPr marL="542925" indent="-285750">
              <a:buFont typeface="Wingdings" panose="05000000000000000000" pitchFamily="2" charset="2"/>
              <a:buChar char=""/>
            </a:pPr>
            <a:r>
              <a:rPr lang="fr-FR" sz="1600" dirty="0"/>
              <a:t>plus le confinement est fort</a:t>
            </a:r>
          </a:p>
          <a:p>
            <a:pPr marL="542925" indent="-285750">
              <a:buFont typeface="Wingdings" panose="05000000000000000000" pitchFamily="2" charset="2"/>
              <a:buChar char=""/>
            </a:pPr>
            <a:r>
              <a:rPr lang="fr-FR" sz="1600" dirty="0"/>
              <a:t>plus la bande interdite est grande</a:t>
            </a:r>
          </a:p>
          <a:p>
            <a:pPr marL="542925" indent="-285750">
              <a:buFont typeface="Wingdings" panose="05000000000000000000" pitchFamily="2" charset="2"/>
              <a:buChar char=""/>
            </a:pPr>
            <a:r>
              <a:rPr lang="fr-FR" sz="1600" dirty="0"/>
              <a:t>plus les niveaux d’énergie discrets sont séparés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C8ACA49-27A5-4DCE-BB92-046F7EB6A856}"/>
              </a:ext>
            </a:extLst>
          </p:cNvPr>
          <p:cNvGrpSpPr/>
          <p:nvPr/>
        </p:nvGrpSpPr>
        <p:grpSpPr>
          <a:xfrm>
            <a:off x="0" y="5858323"/>
            <a:ext cx="1143000" cy="428177"/>
            <a:chOff x="10039672" y="5964883"/>
            <a:chExt cx="1568798" cy="516549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7DC9C4F-B403-4896-B15D-4ED7C8A16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39754" y="5964883"/>
              <a:ext cx="1268716" cy="516549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9E1875B-D701-426C-A0EC-8EF6CA28C4F2}"/>
                </a:ext>
              </a:extLst>
            </p:cNvPr>
            <p:cNvSpPr txBox="1"/>
            <p:nvPr/>
          </p:nvSpPr>
          <p:spPr>
            <a:xfrm>
              <a:off x="10039672" y="59648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*</a:t>
              </a:r>
              <a:endParaRPr lang="en-GB" dirty="0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023BF266-DBD8-4325-93B8-135048109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58" y="1636254"/>
            <a:ext cx="4732345" cy="347419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75ECF2E-883B-438E-B3B8-20382A330D7A}"/>
              </a:ext>
            </a:extLst>
          </p:cNvPr>
          <p:cNvSpPr txBox="1"/>
          <p:nvPr/>
        </p:nvSpPr>
        <p:spPr>
          <a:xfrm>
            <a:off x="1000624" y="96658"/>
            <a:ext cx="11191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Intro rapide sur les QDots </a:t>
            </a:r>
            <a:r>
              <a:rPr lang="fr-FR" sz="2000" b="1" dirty="0">
                <a:solidFill>
                  <a:srgbClr val="0000FF"/>
                </a:solidFill>
              </a:rPr>
              <a:t> (+ d’info en backup et dans les références)</a:t>
            </a:r>
            <a:endParaRPr lang="en-GB" sz="3200" b="1" dirty="0">
              <a:solidFill>
                <a:srgbClr val="0000FF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29A8199-B1A2-4724-B6CF-722A8FDA4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236" y="1969038"/>
            <a:ext cx="2873228" cy="175679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119D38B-FE10-4068-9DBE-7F04EE66CD7E}"/>
              </a:ext>
            </a:extLst>
          </p:cNvPr>
          <p:cNvSpPr txBox="1"/>
          <p:nvPr/>
        </p:nvSpPr>
        <p:spPr>
          <a:xfrm>
            <a:off x="6102620" y="3856145"/>
            <a:ext cx="58800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dirty="0"/>
              <a:t>Absorption d’un photon d’énergie h</a:t>
            </a:r>
            <a:r>
              <a:rPr lang="fr-FR" sz="1600" dirty="0">
                <a:sym typeface="Symbol" panose="05050102010706020507" pitchFamily="18" charset="2"/>
              </a:rPr>
              <a:t> par le QDot </a:t>
            </a:r>
            <a:r>
              <a:rPr lang="fr-FR" sz="1600" dirty="0">
                <a:sym typeface="Wingdings" panose="05000000000000000000" pitchFamily="2" charset="2"/>
              </a:rPr>
              <a:t> c</a:t>
            </a:r>
            <a:r>
              <a:rPr lang="fr-FR" sz="1600" dirty="0">
                <a:sym typeface="Symbol" panose="05050102010706020507" pitchFamily="18" charset="2"/>
              </a:rPr>
              <a:t>réation d’un exciton </a:t>
            </a:r>
          </a:p>
          <a:p>
            <a:pPr algn="just"/>
            <a:endParaRPr lang="fr-FR" sz="1600" dirty="0">
              <a:sym typeface="Symbol" panose="05050102010706020507" pitchFamily="18" charset="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sym typeface="Symbol" panose="05050102010706020507" pitchFamily="18" charset="2"/>
              </a:rPr>
              <a:t>L’électron se thermalise vers son état fondamental </a:t>
            </a:r>
            <a:r>
              <a:rPr lang="fr-FR" sz="1600" dirty="0">
                <a:sym typeface="Wingdings" panose="05000000000000000000" pitchFamily="2" charset="2"/>
              </a:rPr>
              <a:t></a:t>
            </a:r>
            <a:r>
              <a:rPr lang="fr-FR" sz="1600" dirty="0">
                <a:sym typeface="Symbol" panose="05050102010706020507" pitchFamily="18" charset="2"/>
              </a:rPr>
              <a:t> relaxation non radiative suivi d’une recombinaison radiative (émission d’un photon) : photoluminescence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fr-FR" sz="1600" dirty="0">
              <a:sym typeface="Symbol" panose="05050102010706020507" pitchFamily="18" charset="2"/>
            </a:endParaRPr>
          </a:p>
          <a:p>
            <a:pPr marL="271463" indent="-271463" algn="just"/>
            <a:r>
              <a:rPr lang="fr-FR" sz="1600" dirty="0"/>
              <a:t>      énergie du photon émis &lt; énergie photon absorbé : décalage de Stokes</a:t>
            </a:r>
          </a:p>
        </p:txBody>
      </p:sp>
      <p:sp>
        <p:nvSpPr>
          <p:cNvPr id="17" name="Flèche : droite rayée 16">
            <a:extLst>
              <a:ext uri="{FF2B5EF4-FFF2-40B4-BE49-F238E27FC236}">
                <a16:creationId xmlns:a16="http://schemas.microsoft.com/office/drawing/2014/main" id="{87AD78E4-D319-4EC1-93B0-61DC2CBB822C}"/>
              </a:ext>
            </a:extLst>
          </p:cNvPr>
          <p:cNvSpPr/>
          <p:nvPr/>
        </p:nvSpPr>
        <p:spPr>
          <a:xfrm>
            <a:off x="6040323" y="5720084"/>
            <a:ext cx="311926" cy="222169"/>
          </a:xfrm>
          <a:prstGeom prst="stripedRightArrow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Espace réservé du pied de page 3">
            <a:extLst>
              <a:ext uri="{FF2B5EF4-FFF2-40B4-BE49-F238E27FC236}">
                <a16:creationId xmlns:a16="http://schemas.microsoft.com/office/drawing/2014/main" id="{DDC8BA6C-AB30-4170-B4CD-6AE7FF38D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9DBA42-ABD1-429E-8BE7-05B367582BF5}"/>
              </a:ext>
            </a:extLst>
          </p:cNvPr>
          <p:cNvSpPr txBox="1"/>
          <p:nvPr/>
        </p:nvSpPr>
        <p:spPr>
          <a:xfrm>
            <a:off x="7943365" y="1585052"/>
            <a:ext cx="25819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rgbClr val="00B050"/>
                </a:solidFill>
              </a:rPr>
              <a:t>Photoluminescence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503E3A9-FEF7-44AE-8748-4FED5D10F4EF}"/>
              </a:ext>
            </a:extLst>
          </p:cNvPr>
          <p:cNvSpPr txBox="1"/>
          <p:nvPr/>
        </p:nvSpPr>
        <p:spPr>
          <a:xfrm>
            <a:off x="195094" y="850084"/>
            <a:ext cx="12083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Nanocristal</a:t>
            </a:r>
            <a:r>
              <a:rPr lang="fr-FR" sz="1600" dirty="0"/>
              <a:t> semi-conducteur de </a:t>
            </a:r>
            <a:r>
              <a:rPr lang="fr-FR" sz="1600" b="1" dirty="0">
                <a:solidFill>
                  <a:srgbClr val="00B050"/>
                </a:solidFill>
              </a:rPr>
              <a:t>quelques nm </a:t>
            </a:r>
            <a:r>
              <a:rPr lang="fr-FR" sz="1600" dirty="0">
                <a:sym typeface="Wingdings" panose="05000000000000000000" pitchFamily="2" charset="2"/>
              </a:rPr>
              <a:t> confinement tridimensionnel des porteurs de charge = </a:t>
            </a:r>
            <a:r>
              <a:rPr lang="fr-FR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boîte quantique </a:t>
            </a:r>
          </a:p>
          <a:p>
            <a:r>
              <a:rPr lang="fr-FR" sz="1600" dirty="0">
                <a:sym typeface="Wingdings" panose="05000000000000000000" pitchFamily="2" charset="2"/>
              </a:rPr>
              <a:t> modification de la structure électronique du semi-conducteur : </a:t>
            </a:r>
            <a:r>
              <a:rPr lang="en-GB" sz="1600" dirty="0" err="1"/>
              <a:t>bandes</a:t>
            </a:r>
            <a:r>
              <a:rPr lang="en-GB" sz="1600" dirty="0"/>
              <a:t> </a:t>
            </a:r>
            <a:r>
              <a:rPr lang="en-GB" sz="1600" dirty="0" err="1"/>
              <a:t>d'énergie</a:t>
            </a:r>
            <a:r>
              <a:rPr lang="en-GB" sz="1600" dirty="0"/>
              <a:t> quasi continues à </a:t>
            </a:r>
            <a:r>
              <a:rPr lang="fr-FR" sz="1600" dirty="0"/>
              <a:t>succession de niveaux d'énergie discrets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668015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D0BCE0-65EB-4252-B22B-9E848594AA03}"/>
              </a:ext>
            </a:extLst>
          </p:cNvPr>
          <p:cNvSpPr txBox="1"/>
          <p:nvPr/>
        </p:nvSpPr>
        <p:spPr>
          <a:xfrm>
            <a:off x="4733473" y="2329543"/>
            <a:ext cx="24447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dirty="0"/>
              <a:t>Backup</a:t>
            </a:r>
            <a:endParaRPr lang="en-GB" sz="6000" dirty="0"/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524BE527-14FE-41BF-9CC6-F29F1451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173448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246757" y="6449697"/>
            <a:ext cx="2741673" cy="364730"/>
          </a:xfrm>
        </p:spPr>
        <p:txBody>
          <a:bodyPr/>
          <a:lstStyle/>
          <a:p>
            <a:fld id="{77E71596-5F9D-49C5-9701-16B3CA54319D}" type="slidenum">
              <a:rPr lang="fr-FR" smtClean="0"/>
              <a:pPr/>
              <a:t>21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9A39DB-7F23-4E75-9BAF-427D0C0CD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98" y="1613354"/>
            <a:ext cx="856452" cy="85062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6138FA6-D0C2-449E-A443-1DD2C70BED7B}"/>
              </a:ext>
            </a:extLst>
          </p:cNvPr>
          <p:cNvSpPr txBox="1"/>
          <p:nvPr/>
        </p:nvSpPr>
        <p:spPr>
          <a:xfrm>
            <a:off x="1817910" y="1702635"/>
            <a:ext cx="80835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dirty="0"/>
              <a:t>Semiconducteur massif 3D </a:t>
            </a:r>
            <a:r>
              <a:rPr lang="fr-FR" dirty="0"/>
              <a:t>: la densité d’états est une fonction continue variant comme la racine carré de l’énergie 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687A00-A619-4706-BD0D-807933871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475" y="1628220"/>
            <a:ext cx="1258104" cy="9942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246A36-8E06-41E1-8D45-096FEE62B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553" y="2749288"/>
            <a:ext cx="808115" cy="8628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46D6259-C390-4B9F-8878-9302D11A24C3}"/>
              </a:ext>
            </a:extLst>
          </p:cNvPr>
          <p:cNvSpPr txBox="1"/>
          <p:nvPr/>
        </p:nvSpPr>
        <p:spPr>
          <a:xfrm>
            <a:off x="1806485" y="2574318"/>
            <a:ext cx="81063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/>
              <a:t>Restriction du mouvement des porteurs dans une direction donnée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b="1" dirty="0">
                <a:sym typeface="Wingdings" panose="05000000000000000000" pitchFamily="2" charset="2"/>
              </a:rPr>
              <a:t>porteurs </a:t>
            </a:r>
            <a:r>
              <a:rPr lang="fr-FR" b="1" dirty="0"/>
              <a:t>confinés dans une couche 2D</a:t>
            </a:r>
            <a:r>
              <a:rPr lang="fr-FR" dirty="0"/>
              <a:t> (« puits quantiques »)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énergie quantifiée selon la direction de confinement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densité d’états : fonction en marches d’escalier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510BFC0-FA03-4746-969D-AD79DEF3E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8863" y="2801385"/>
            <a:ext cx="1180041" cy="10499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E94CFFF-D927-4F0A-A5D2-464FD30D00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553" y="3919845"/>
            <a:ext cx="808114" cy="82587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F219CAD-379F-467F-ACFB-D5C42D4A058C}"/>
              </a:ext>
            </a:extLst>
          </p:cNvPr>
          <p:cNvSpPr txBox="1"/>
          <p:nvPr/>
        </p:nvSpPr>
        <p:spPr>
          <a:xfrm>
            <a:off x="1795061" y="3864253"/>
            <a:ext cx="81063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/>
              <a:t>Restriction du mouvement des porteurs dans 2 directions orthogonales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b="1" dirty="0">
                <a:sym typeface="Wingdings" panose="05000000000000000000" pitchFamily="2" charset="2"/>
              </a:rPr>
              <a:t>déplacement des porteurs dans une seule dimension</a:t>
            </a:r>
            <a:r>
              <a:rPr lang="fr-FR" dirty="0">
                <a:sym typeface="Wingdings" panose="05000000000000000000" pitchFamily="2" charset="2"/>
              </a:rPr>
              <a:t>  structure de  « fil quantique »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A928EE7-F058-44B3-8FC3-CE4B4B19BC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9690" y="3955768"/>
            <a:ext cx="1180041" cy="9942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0D9733-CAD7-4FB1-AD10-5D6160E1CF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184" y="5130926"/>
            <a:ext cx="826851" cy="8628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7D81DD4-C59B-4FA0-ADB6-FD602DFD2BAB}"/>
              </a:ext>
            </a:extLst>
          </p:cNvPr>
          <p:cNvSpPr txBox="1"/>
          <p:nvPr/>
        </p:nvSpPr>
        <p:spPr>
          <a:xfrm>
            <a:off x="1785616" y="5053592"/>
            <a:ext cx="81158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00B050"/>
                </a:solidFill>
              </a:rPr>
              <a:t>Confinement tridimensionnel</a:t>
            </a:r>
            <a:r>
              <a:rPr lang="fr-FR" dirty="0">
                <a:solidFill>
                  <a:srgbClr val="00B050"/>
                </a:solidFill>
              </a:rPr>
              <a:t> </a:t>
            </a:r>
            <a:r>
              <a:rPr lang="fr-FR" dirty="0">
                <a:solidFill>
                  <a:srgbClr val="6600FF"/>
                </a:solidFill>
              </a:rPr>
              <a:t>: </a:t>
            </a:r>
            <a:r>
              <a:rPr lang="fr-FR" dirty="0"/>
              <a:t>«</a:t>
            </a:r>
            <a:r>
              <a:rPr lang="fr-FR" dirty="0">
                <a:solidFill>
                  <a:srgbClr val="6600FF"/>
                </a:solidFill>
              </a:rPr>
              <a:t> </a:t>
            </a:r>
            <a:r>
              <a:rPr lang="fr-FR" b="1" dirty="0">
                <a:solidFill>
                  <a:srgbClr val="00B050"/>
                </a:solidFill>
              </a:rPr>
              <a:t>boite quantique </a:t>
            </a:r>
            <a:r>
              <a:rPr lang="fr-FR" dirty="0"/>
              <a:t>(ou </a:t>
            </a:r>
            <a:r>
              <a:rPr lang="fr-FR" b="1" dirty="0">
                <a:solidFill>
                  <a:srgbClr val="00B050"/>
                </a:solidFill>
              </a:rPr>
              <a:t>Qdot</a:t>
            </a:r>
            <a:r>
              <a:rPr lang="fr-FR" b="1" dirty="0">
                <a:solidFill>
                  <a:srgbClr val="6600FF"/>
                </a:solidFill>
              </a:rPr>
              <a:t> </a:t>
            </a:r>
            <a:r>
              <a:rPr lang="fr-FR" dirty="0"/>
              <a:t>)</a:t>
            </a:r>
            <a:r>
              <a:rPr lang="fr-FR" b="1" dirty="0">
                <a:solidFill>
                  <a:srgbClr val="6600FF"/>
                </a:solidFill>
              </a:rPr>
              <a:t> </a:t>
            </a:r>
            <a:r>
              <a:rPr lang="fr-FR" dirty="0"/>
              <a:t>» </a:t>
            </a:r>
            <a:r>
              <a:rPr lang="fr-FR" dirty="0">
                <a:sym typeface="Wingdings" panose="05000000000000000000" pitchFamily="2" charset="2"/>
              </a:rPr>
              <a:t></a:t>
            </a:r>
            <a:r>
              <a:rPr lang="fr-FR" dirty="0"/>
              <a:t> structure de niveaux d’énergie discret</a:t>
            </a:r>
            <a:r>
              <a:rPr lang="fr-FR" dirty="0">
                <a:sym typeface="Wingdings" panose="05000000000000000000" pitchFamily="2" charset="2"/>
              </a:rPr>
              <a:t>s  la densité d’états prend la forme de pics de Dirac  o</a:t>
            </a:r>
            <a:r>
              <a:rPr lang="fr-FR" dirty="0"/>
              <a:t>n leur donne aussi le nom d’« atomes artificiels » à cause de la discrétisation de leurs états d’énergie électronique équivalente à celle d’un atome</a:t>
            </a:r>
            <a:endParaRPr lang="en-GB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3449F15-50CB-42A7-A586-9CF4F10A86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9690" y="5130926"/>
            <a:ext cx="1172295" cy="106995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1A8E518-4979-4305-AC3C-1F1960156FD3}"/>
              </a:ext>
            </a:extLst>
          </p:cNvPr>
          <p:cNvSpPr txBox="1"/>
          <p:nvPr/>
        </p:nvSpPr>
        <p:spPr>
          <a:xfrm>
            <a:off x="278498" y="1919618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3 D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CAB5735-CC39-497E-BBC5-20425A01F2F9}"/>
              </a:ext>
            </a:extLst>
          </p:cNvPr>
          <p:cNvSpPr txBox="1"/>
          <p:nvPr/>
        </p:nvSpPr>
        <p:spPr>
          <a:xfrm>
            <a:off x="282924" y="3009517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2 D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D104E37-356C-466E-81D8-DB7D73FB9914}"/>
              </a:ext>
            </a:extLst>
          </p:cNvPr>
          <p:cNvSpPr txBox="1"/>
          <p:nvPr/>
        </p:nvSpPr>
        <p:spPr>
          <a:xfrm>
            <a:off x="248803" y="4208410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1 D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A2C0A01-7F2B-4EF2-90B3-CB771A9804AA}"/>
              </a:ext>
            </a:extLst>
          </p:cNvPr>
          <p:cNvSpPr txBox="1"/>
          <p:nvPr/>
        </p:nvSpPr>
        <p:spPr>
          <a:xfrm>
            <a:off x="282765" y="5404109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0 D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FFE20E-9C9B-40F2-8741-66CBC6247DCA}"/>
              </a:ext>
            </a:extLst>
          </p:cNvPr>
          <p:cNvSpPr txBox="1"/>
          <p:nvPr/>
        </p:nvSpPr>
        <p:spPr>
          <a:xfrm>
            <a:off x="549205" y="942836"/>
            <a:ext cx="1229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Structures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0E8CDBC-BAD1-41B3-AF17-506ED7C6D373}"/>
              </a:ext>
            </a:extLst>
          </p:cNvPr>
          <p:cNvSpPr txBox="1"/>
          <p:nvPr/>
        </p:nvSpPr>
        <p:spPr>
          <a:xfrm>
            <a:off x="10190475" y="972824"/>
            <a:ext cx="1778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Densités d’états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EA05CE27-1589-4910-8D4A-A97B56A41B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8610" y="170783"/>
            <a:ext cx="9607821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D</a:t>
            </a:r>
            <a:r>
              <a:rPr lang="fr-FR" sz="3200" b="1" dirty="0">
                <a:solidFill>
                  <a:srgbClr val="0000FF"/>
                </a:solidFill>
                <a:latin typeface="+mn-lt"/>
              </a:rPr>
              <a:t>imensionalité du matériau et densité d’états</a:t>
            </a:r>
            <a:endParaRPr lang="en-GB" sz="32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24" name="Espace réservé du pied de page 3">
            <a:extLst>
              <a:ext uri="{FF2B5EF4-FFF2-40B4-BE49-F238E27FC236}">
                <a16:creationId xmlns:a16="http://schemas.microsoft.com/office/drawing/2014/main" id="{CE8F3523-5C62-4C76-B7E1-952F2EEDF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834459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BC863A-48BC-4342-8F35-55FFFCA9CB0D}"/>
              </a:ext>
            </a:extLst>
          </p:cNvPr>
          <p:cNvSpPr txBox="1"/>
          <p:nvPr/>
        </p:nvSpPr>
        <p:spPr>
          <a:xfrm>
            <a:off x="221956" y="1598353"/>
            <a:ext cx="117540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Qdot : petites inclusions d’un matériau semiconducteur de petite bande interdite (E</a:t>
            </a:r>
            <a:r>
              <a:rPr lang="fr-FR" sz="1600" baseline="-25000" dirty="0"/>
              <a:t>g</a:t>
            </a:r>
            <a:r>
              <a:rPr lang="fr-FR" sz="1600" baseline="30000" dirty="0"/>
              <a:t>2</a:t>
            </a:r>
            <a:r>
              <a:rPr lang="fr-FR" sz="1600" dirty="0"/>
              <a:t>) piégées dans une « matrice » de bande interdite plus large (E</a:t>
            </a:r>
            <a:r>
              <a:rPr lang="fr-FR" sz="1600" baseline="-25000" dirty="0"/>
              <a:t>g</a:t>
            </a:r>
            <a:r>
              <a:rPr lang="fr-FR" sz="1600" baseline="30000" dirty="0"/>
              <a:t>1</a:t>
            </a:r>
            <a:r>
              <a:rPr lang="fr-FR" sz="1600" dirty="0"/>
              <a:t>) </a:t>
            </a:r>
            <a:endParaRPr lang="en-GB" sz="16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BEDA999-84DB-4343-9B89-C8EE1FC93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06" y="2346619"/>
            <a:ext cx="3261568" cy="2831544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6442266F-2908-4B0C-A45B-71F47CC1F8CD}"/>
              </a:ext>
            </a:extLst>
          </p:cNvPr>
          <p:cNvGrpSpPr/>
          <p:nvPr/>
        </p:nvGrpSpPr>
        <p:grpSpPr>
          <a:xfrm>
            <a:off x="4150994" y="2478552"/>
            <a:ext cx="7472072" cy="2831544"/>
            <a:chOff x="4536546" y="2380461"/>
            <a:chExt cx="7472072" cy="2831544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C48DC05-2518-4B35-8877-566083D5CFE1}"/>
                </a:ext>
              </a:extLst>
            </p:cNvPr>
            <p:cNvSpPr txBox="1"/>
            <p:nvPr/>
          </p:nvSpPr>
          <p:spPr>
            <a:xfrm>
              <a:off x="4536546" y="2380461"/>
              <a:ext cx="7472072" cy="2831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1600" dirty="0"/>
                <a:t>Etats électroniques de bande de conduction à plus basse énergie que le continuum d’états du matériau de la matrice</a:t>
              </a:r>
            </a:p>
            <a:p>
              <a:pPr algn="just"/>
              <a:endParaRPr lang="fr-FR" sz="1600" dirty="0"/>
            </a:p>
            <a:p>
              <a:pPr algn="just"/>
              <a:endParaRPr lang="fr-FR" sz="1600" dirty="0"/>
            </a:p>
            <a:p>
              <a:pPr algn="just"/>
              <a:r>
                <a:rPr lang="fr-FR" sz="1600" dirty="0"/>
                <a:t>Etats électroniques de bande de valence à plus haute énergie que le continuum d’états du matériau de la matrice. </a:t>
              </a:r>
            </a:p>
            <a:p>
              <a:pPr algn="just"/>
              <a:endParaRPr lang="fr-FR" sz="1600" dirty="0"/>
            </a:p>
            <a:p>
              <a:pPr algn="just"/>
              <a:endParaRPr lang="fr-FR" sz="1600" dirty="0"/>
            </a:p>
            <a:p>
              <a:pPr algn="just"/>
              <a:r>
                <a:rPr lang="fr-FR" sz="1600" dirty="0"/>
                <a:t>Boîte quantique = puits de potentiel à la fois pour les e- et les trous. Elle  permet de créer des états disponibles dans une bande intermédiaire du matériau à grand gap</a:t>
              </a:r>
            </a:p>
            <a:p>
              <a:pPr algn="just"/>
              <a:endParaRPr lang="en-GB" sz="1600" dirty="0"/>
            </a:p>
          </p:txBody>
        </p:sp>
        <p:sp>
          <p:nvSpPr>
            <p:cNvPr id="12" name="Signe Plus 11">
              <a:extLst>
                <a:ext uri="{FF2B5EF4-FFF2-40B4-BE49-F238E27FC236}">
                  <a16:creationId xmlns:a16="http://schemas.microsoft.com/office/drawing/2014/main" id="{403ED874-FFCD-46A6-AC50-F22147C3B39A}"/>
                </a:ext>
              </a:extLst>
            </p:cNvPr>
            <p:cNvSpPr/>
            <p:nvPr/>
          </p:nvSpPr>
          <p:spPr>
            <a:xfrm>
              <a:off x="7867860" y="3021549"/>
              <a:ext cx="251209" cy="289164"/>
            </a:xfrm>
            <a:prstGeom prst="mathPlus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3" name="Flèche : bas 12">
              <a:extLst>
                <a:ext uri="{FF2B5EF4-FFF2-40B4-BE49-F238E27FC236}">
                  <a16:creationId xmlns:a16="http://schemas.microsoft.com/office/drawing/2014/main" id="{E6208636-E47C-4047-ACE3-7FE204254239}"/>
                </a:ext>
              </a:extLst>
            </p:cNvPr>
            <p:cNvSpPr/>
            <p:nvPr/>
          </p:nvSpPr>
          <p:spPr>
            <a:xfrm>
              <a:off x="7906377" y="3972195"/>
              <a:ext cx="211016" cy="289164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</p:grpSp>
      <p:sp>
        <p:nvSpPr>
          <p:cNvPr id="14" name="Espace réservé du pied de page 3">
            <a:extLst>
              <a:ext uri="{FF2B5EF4-FFF2-40B4-BE49-F238E27FC236}">
                <a16:creationId xmlns:a16="http://schemas.microsoft.com/office/drawing/2014/main" id="{E7E4A899-1AC9-4EA7-BBBE-275DAE6B3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334527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36A17B-8686-4712-A778-2697C7B9EB7B}"/>
              </a:ext>
            </a:extLst>
          </p:cNvPr>
          <p:cNvSpPr txBox="1"/>
          <p:nvPr/>
        </p:nvSpPr>
        <p:spPr>
          <a:xfrm>
            <a:off x="1143448" y="106968"/>
            <a:ext cx="86788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Découverte et développement des QDots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D73FFD-4936-4697-80F7-F519C87E0940}"/>
              </a:ext>
            </a:extLst>
          </p:cNvPr>
          <p:cNvSpPr txBox="1"/>
          <p:nvPr/>
        </p:nvSpPr>
        <p:spPr>
          <a:xfrm>
            <a:off x="215983" y="1003164"/>
            <a:ext cx="9018359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1974 : 1</a:t>
            </a:r>
            <a:r>
              <a:rPr lang="fr-FR" baseline="30000" dirty="0"/>
              <a:t>ière</a:t>
            </a:r>
            <a:r>
              <a:rPr lang="fr-FR" dirty="0"/>
              <a:t> observation du confinement quantique (A. </a:t>
            </a:r>
            <a:r>
              <a:rPr lang="fr-FR" dirty="0" err="1"/>
              <a:t>Ekimov</a:t>
            </a:r>
            <a:r>
              <a:rPr lang="fr-FR" dirty="0"/>
              <a:t>)</a:t>
            </a:r>
          </a:p>
          <a:p>
            <a:pPr marL="171450" indent="-1714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1982 : développement de la </a:t>
            </a:r>
            <a:r>
              <a:rPr lang="fr-FR" b="1" dirty="0"/>
              <a:t>théorie du confinement quantique </a:t>
            </a:r>
            <a:r>
              <a:rPr lang="fr-FR" dirty="0"/>
              <a:t>(L. Brus)</a:t>
            </a:r>
          </a:p>
          <a:p>
            <a:pPr marL="171450" indent="-1714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1993 : </a:t>
            </a:r>
            <a:r>
              <a:rPr lang="fr-FR" b="1" dirty="0"/>
              <a:t>1</a:t>
            </a:r>
            <a:r>
              <a:rPr lang="fr-FR" b="1" baseline="30000" dirty="0"/>
              <a:t>ière</a:t>
            </a:r>
            <a:r>
              <a:rPr lang="fr-FR" b="1" dirty="0"/>
              <a:t>  synthèse chimique en solution </a:t>
            </a:r>
            <a:r>
              <a:rPr lang="fr-FR" dirty="0"/>
              <a:t>pour produire des Qdots de haute qualité et de taille contrôlée (M. </a:t>
            </a:r>
            <a:r>
              <a:rPr lang="fr-FR" dirty="0" err="1"/>
              <a:t>Bawendi</a:t>
            </a:r>
            <a:r>
              <a:rPr lang="fr-FR" dirty="0"/>
              <a:t>) </a:t>
            </a:r>
          </a:p>
          <a:p>
            <a:pPr marL="171450" indent="-1714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1996 : </a:t>
            </a:r>
            <a:r>
              <a:rPr lang="fr-FR" b="1" dirty="0"/>
              <a:t>synthèse des premiers Quantum Dots entourés d’une coquille  </a:t>
            </a:r>
            <a:r>
              <a:rPr lang="fr-FR" dirty="0"/>
              <a:t>(forme de QD plus complexe qui comporte, en plus d’un nanocristal une « coquille » constituée d’un second matériau) </a:t>
            </a:r>
            <a:r>
              <a:rPr lang="fr-FR" dirty="0">
                <a:sym typeface="Wingdings" panose="05000000000000000000" pitchFamily="2" charset="2"/>
              </a:rPr>
              <a:t>  amélioration de leurs propriétés photophysiques et de leur stabilité</a:t>
            </a:r>
            <a:endParaRPr lang="fr-FR" dirty="0"/>
          </a:p>
          <a:p>
            <a:pPr marL="171450" indent="-1714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1998 : 1</a:t>
            </a:r>
            <a:r>
              <a:rPr lang="fr-FR" baseline="30000" dirty="0"/>
              <a:t>ière</a:t>
            </a:r>
            <a:r>
              <a:rPr lang="fr-FR" dirty="0"/>
              <a:t> démonstration de l’utilisation des quantum dots dans des applications biologiques, comme le marquage cellulaire (Qdot dans coquille + ligands </a:t>
            </a:r>
            <a:r>
              <a:rPr lang="fr-FR" dirty="0">
                <a:sym typeface="Wingdings" panose="05000000000000000000" pitchFamily="2" charset="2"/>
              </a:rPr>
              <a:t> fixation sur des cellules cancéreuses permettant leur localisation grâce à la fluorescence)</a:t>
            </a:r>
          </a:p>
          <a:p>
            <a:pPr marL="171450" indent="-1714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2007 : production de Quantum Plate à l’ESPCI</a:t>
            </a:r>
          </a:p>
          <a:p>
            <a:pPr marL="285750" indent="-2857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2020 : </a:t>
            </a:r>
            <a:r>
              <a:rPr lang="fr-FR" b="1" dirty="0"/>
              <a:t>développement de Qdots sans cadmium (InP) </a:t>
            </a:r>
          </a:p>
          <a:p>
            <a:pPr marL="171450" indent="-171450" algn="just">
              <a:buFont typeface="Wingdings" panose="05000000000000000000" pitchFamily="2" charset="2"/>
              <a:buChar char=""/>
            </a:pPr>
            <a:endParaRPr lang="fr-FR" sz="900" dirty="0"/>
          </a:p>
          <a:p>
            <a:pPr marL="285750" indent="-285750" algn="just">
              <a:buFont typeface="Wingdings" panose="05000000000000000000" pitchFamily="2" charset="2"/>
              <a:buChar char=""/>
            </a:pPr>
            <a:r>
              <a:rPr lang="fr-FR" dirty="0"/>
              <a:t>2023 : le </a:t>
            </a:r>
            <a:r>
              <a:rPr lang="fr-FR" b="1" dirty="0"/>
              <a:t>Prix Nobel de Chimie </a:t>
            </a:r>
            <a:r>
              <a:rPr lang="fr-FR" dirty="0"/>
              <a:t>récompense les chercheurs A. </a:t>
            </a:r>
            <a:r>
              <a:rPr lang="fr-FR" dirty="0" err="1"/>
              <a:t>Ekimov</a:t>
            </a:r>
            <a:r>
              <a:rPr lang="fr-FR" dirty="0"/>
              <a:t>, L. Brus et </a:t>
            </a:r>
          </a:p>
          <a:p>
            <a:pPr algn="just"/>
            <a:r>
              <a:rPr lang="fr-FR" dirty="0"/>
              <a:t>M. </a:t>
            </a:r>
            <a:r>
              <a:rPr lang="fr-FR" dirty="0" err="1"/>
              <a:t>Bawendi</a:t>
            </a:r>
            <a:r>
              <a:rPr lang="fr-FR" dirty="0"/>
              <a:t> pour leurs contributions à la découverte et à la synthèse des boîtes quantiques colloïdales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229115E-B8B9-4405-A782-08C1F2D17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283" y="5041449"/>
            <a:ext cx="901529" cy="9015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0F19BFB-5755-48AC-930E-7E255F26F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001" y="3614986"/>
            <a:ext cx="2668999" cy="9015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7B6F32-345B-4045-B1F8-B0766E12B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3001" y="2626483"/>
            <a:ext cx="2215144" cy="8025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1696262-C943-42CC-859B-22BB21E3C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6344" y="1291273"/>
            <a:ext cx="1736565" cy="1088768"/>
          </a:xfrm>
          <a:prstGeom prst="rect">
            <a:avLst/>
          </a:prstGeom>
        </p:spPr>
      </p:pic>
      <p:sp>
        <p:nvSpPr>
          <p:cNvPr id="14" name="Espace réservé du pied de page 3">
            <a:extLst>
              <a:ext uri="{FF2B5EF4-FFF2-40B4-BE49-F238E27FC236}">
                <a16:creationId xmlns:a16="http://schemas.microsoft.com/office/drawing/2014/main" id="{047BFC2B-82DF-4124-99A1-825087B5A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918318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D66EAF9E-99BE-4B74-9635-4C6FDB63D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74" y="202872"/>
            <a:ext cx="8588829" cy="488983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rgbClr val="0000FF"/>
                </a:solidFill>
                <a:latin typeface="+mn-lt"/>
              </a:rPr>
              <a:t>Nos 1</a:t>
            </a:r>
            <a:r>
              <a:rPr lang="fr-FR" sz="2800" baseline="30000" dirty="0">
                <a:solidFill>
                  <a:srgbClr val="0000FF"/>
                </a:solidFill>
                <a:latin typeface="+mn-lt"/>
              </a:rPr>
              <a:t>er</a:t>
            </a:r>
            <a:r>
              <a:rPr lang="fr-FR" sz="2800" dirty="0">
                <a:solidFill>
                  <a:srgbClr val="0000FF"/>
                </a:solidFill>
                <a:latin typeface="+mn-lt"/>
              </a:rPr>
              <a:t> tests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267BDF2-D795-4B9F-A36A-FB2EEDD962EC}"/>
              </a:ext>
            </a:extLst>
          </p:cNvPr>
          <p:cNvSpPr txBox="1"/>
          <p:nvPr/>
        </p:nvSpPr>
        <p:spPr>
          <a:xfrm>
            <a:off x="9614503" y="1716533"/>
            <a:ext cx="27416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        </a:t>
            </a:r>
            <a:r>
              <a:rPr lang="fr-FR" sz="1400" baseline="-25000" dirty="0"/>
              <a:t>              </a:t>
            </a:r>
            <a:r>
              <a:rPr lang="fr-FR" sz="1400" dirty="0"/>
              <a:t> </a:t>
            </a:r>
          </a:p>
        </p:txBody>
      </p:sp>
      <p:sp>
        <p:nvSpPr>
          <p:cNvPr id="21" name="Espace réservé du pied de page 3">
            <a:extLst>
              <a:ext uri="{FF2B5EF4-FFF2-40B4-BE49-F238E27FC236}">
                <a16:creationId xmlns:a16="http://schemas.microsoft.com/office/drawing/2014/main" id="{0E1DEFB3-55F9-4053-B286-0C61FD57B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AC80BC5-1A13-4AB6-9775-3146959E4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13" y="2126817"/>
            <a:ext cx="5003433" cy="2183985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2B1969F2-FF71-449B-B99A-23C8E2DEA227}"/>
              </a:ext>
            </a:extLst>
          </p:cNvPr>
          <p:cNvGrpSpPr/>
          <p:nvPr/>
        </p:nvGrpSpPr>
        <p:grpSpPr>
          <a:xfrm>
            <a:off x="5825670" y="2024310"/>
            <a:ext cx="2447601" cy="2784787"/>
            <a:chOff x="8936871" y="2934685"/>
            <a:chExt cx="3039145" cy="3254814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E3A692E-254E-4C15-87F6-59044A0ED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36871" y="3278050"/>
              <a:ext cx="3039145" cy="2911449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D9DD868-746E-4635-9408-152C32C09F43}"/>
                </a:ext>
              </a:extLst>
            </p:cNvPr>
            <p:cNvSpPr txBox="1"/>
            <p:nvPr/>
          </p:nvSpPr>
          <p:spPr>
            <a:xfrm>
              <a:off x="9498309" y="2934685"/>
              <a:ext cx="21765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Spectre d’émission du BaF2</a:t>
              </a:r>
              <a:endParaRPr lang="en-GB" sz="1400" dirty="0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53595261-39DC-4F82-BF33-92F17BC86954}"/>
              </a:ext>
            </a:extLst>
          </p:cNvPr>
          <p:cNvSpPr txBox="1"/>
          <p:nvPr/>
        </p:nvSpPr>
        <p:spPr>
          <a:xfrm>
            <a:off x="189754" y="992737"/>
            <a:ext cx="7016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fr-FR" sz="1600" dirty="0"/>
              <a:t>Quantum Dots prêtés par Jan Kral de Crystal Clear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fr-FR" sz="1600" dirty="0"/>
              <a:t>Pas de sources UV </a:t>
            </a:r>
            <a:r>
              <a:rPr lang="fr-FR" sz="1600" dirty="0">
                <a:sym typeface="Wingdings" panose="05000000000000000000" pitchFamily="2" charset="2"/>
              </a:rPr>
              <a:t> utilisation d’un cristal de </a:t>
            </a:r>
            <a:r>
              <a:rPr lang="fr-FR" sz="1600" dirty="0"/>
              <a:t>BaF</a:t>
            </a:r>
            <a:r>
              <a:rPr lang="fr-FR" sz="1600" baseline="-25000" dirty="0"/>
              <a:t>2</a:t>
            </a:r>
            <a:r>
              <a:rPr lang="fr-FR" sz="1600" dirty="0"/>
              <a:t> soumis à un rayonnement </a:t>
            </a:r>
            <a:r>
              <a:rPr lang="fr-FR" sz="1600" dirty="0">
                <a:sym typeface="Symbol" panose="05050102010706020507" pitchFamily="18" charset="2"/>
              </a:rPr>
              <a:t>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fr-FR" sz="1600" dirty="0">
                <a:sym typeface="Symbol" panose="05050102010706020507" pitchFamily="18" charset="2"/>
              </a:rPr>
              <a:t>Lecture avec un PMT</a:t>
            </a:r>
            <a:endParaRPr lang="en-GB" sz="1600" dirty="0"/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85C9E99-D76C-4154-8D3C-9FB4A200DD9A}"/>
              </a:ext>
            </a:extLst>
          </p:cNvPr>
          <p:cNvGrpSpPr/>
          <p:nvPr/>
        </p:nvGrpSpPr>
        <p:grpSpPr>
          <a:xfrm>
            <a:off x="8872403" y="1716533"/>
            <a:ext cx="2844765" cy="3235177"/>
            <a:chOff x="7248117" y="2073852"/>
            <a:chExt cx="3387165" cy="3962692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1B3EDC8-4612-47E7-AFFB-16EE9991B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8117" y="2447560"/>
              <a:ext cx="3106385" cy="3588984"/>
            </a:xfrm>
            <a:prstGeom prst="rect">
              <a:avLst/>
            </a:prstGeom>
          </p:spPr>
        </p:pic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D453A1C7-9A8A-449E-9CAA-83AC840E351C}"/>
                </a:ext>
              </a:extLst>
            </p:cNvPr>
            <p:cNvGrpSpPr/>
            <p:nvPr/>
          </p:nvGrpSpPr>
          <p:grpSpPr>
            <a:xfrm>
              <a:off x="8677559" y="2073852"/>
              <a:ext cx="1957723" cy="490085"/>
              <a:chOff x="10075567" y="2146137"/>
              <a:chExt cx="1957723" cy="490085"/>
            </a:xfrm>
          </p:grpSpPr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EA9D376B-BDF0-43D9-BB52-CB05669AD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75567" y="2412832"/>
                <a:ext cx="302004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FB12B369-70D9-44B7-9839-91FBD798C7F4}"/>
                  </a:ext>
                </a:extLst>
              </p:cNvPr>
              <p:cNvSpPr txBox="1"/>
              <p:nvPr/>
            </p:nvSpPr>
            <p:spPr>
              <a:xfrm>
                <a:off x="10355212" y="2146137"/>
                <a:ext cx="1678078" cy="4900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000" dirty="0">
                    <a:sym typeface="Symbol" panose="05050102010706020507" pitchFamily="18" charset="2"/>
                  </a:rPr>
                  <a:t></a:t>
                </a:r>
                <a:r>
                  <a:rPr lang="en-GB" sz="1600" baseline="-25000" dirty="0">
                    <a:sym typeface="Symbol" panose="05050102010706020507" pitchFamily="18" charset="2"/>
                  </a:rPr>
                  <a:t>Q</a:t>
                </a:r>
                <a:r>
                  <a:rPr lang="en-GB" sz="1600" dirty="0">
                    <a:sym typeface="Symbol" panose="05050102010706020507" pitchFamily="18" charset="2"/>
                  </a:rPr>
                  <a:t> </a:t>
                </a:r>
                <a:r>
                  <a:rPr lang="en-GB" sz="1200" dirty="0">
                    <a:sym typeface="Symbol" panose="05050102010706020507" pitchFamily="18" charset="2"/>
                  </a:rPr>
                  <a:t>du R7600U-200</a:t>
                </a:r>
                <a:endParaRPr lang="en-GB" sz="1600" dirty="0"/>
              </a:p>
            </p:txBody>
          </p:sp>
        </p:grp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D9E754A8-3F62-49D6-9C9B-5F8C01F6A92E}"/>
              </a:ext>
            </a:extLst>
          </p:cNvPr>
          <p:cNvSpPr txBox="1"/>
          <p:nvPr/>
        </p:nvSpPr>
        <p:spPr>
          <a:xfrm>
            <a:off x="189754" y="5312702"/>
            <a:ext cx="10987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dirty="0"/>
              <a:t>CERN, aout 2025 (PMT R7899): JL. Faure, </a:t>
            </a:r>
            <a:r>
              <a:rPr lang="en-GB" sz="1600" dirty="0"/>
              <a:t>J. </a:t>
            </a:r>
            <a:r>
              <a:rPr lang="en-GB" sz="1600" dirty="0" err="1"/>
              <a:t>Kral</a:t>
            </a:r>
            <a:r>
              <a:rPr lang="en-GB" sz="1600" dirty="0"/>
              <a:t>, K. </a:t>
            </a:r>
            <a:r>
              <a:rPr lang="en-GB" sz="1600" dirty="0" err="1"/>
              <a:t>Alvazelis</a:t>
            </a:r>
            <a:r>
              <a:rPr lang="en-GB" sz="1600" dirty="0"/>
              <a:t>, D. Cote : 3 Qdots de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CsPbBr</a:t>
            </a:r>
            <a:r>
              <a:rPr kumimoji="0" lang="fr-FR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 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plus ou moins chargés : </a:t>
            </a:r>
          </a:p>
          <a:p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plus le Qdot est chargé, meilleur est le résultat</a:t>
            </a:r>
            <a:r>
              <a:rPr lang="en-GB" sz="1600" dirty="0"/>
              <a:t> </a:t>
            </a:r>
          </a:p>
          <a:p>
            <a:endParaRPr lang="en-GB" sz="16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AD36BBD-CB34-4D87-8B8D-8C1017A18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6826" y="5312702"/>
            <a:ext cx="834524" cy="83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49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D881F45-EAEB-4584-8300-B33B6B7DF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83" y="1353190"/>
            <a:ext cx="2280102" cy="3383573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D66EAF9E-99BE-4B74-9635-4C6FDB63D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674" y="202872"/>
            <a:ext cx="8588829" cy="488983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rgbClr val="0000FF"/>
                </a:solidFill>
                <a:latin typeface="+mn-lt"/>
              </a:rPr>
              <a:t>1</a:t>
            </a:r>
            <a:r>
              <a:rPr lang="fr-FR" sz="2800" baseline="30000" dirty="0">
                <a:solidFill>
                  <a:srgbClr val="0000FF"/>
                </a:solidFill>
                <a:latin typeface="+mn-lt"/>
              </a:rPr>
              <a:t>er</a:t>
            </a:r>
            <a:r>
              <a:rPr lang="fr-FR" sz="2800" dirty="0">
                <a:solidFill>
                  <a:srgbClr val="0000FF"/>
                </a:solidFill>
                <a:latin typeface="+mn-lt"/>
              </a:rPr>
              <a:t> tests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267BDF2-D795-4B9F-A36A-FB2EEDD962EC}"/>
              </a:ext>
            </a:extLst>
          </p:cNvPr>
          <p:cNvSpPr txBox="1"/>
          <p:nvPr/>
        </p:nvSpPr>
        <p:spPr>
          <a:xfrm>
            <a:off x="9614503" y="1716533"/>
            <a:ext cx="27416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        </a:t>
            </a:r>
            <a:r>
              <a:rPr lang="fr-FR" sz="1400" baseline="-25000" dirty="0"/>
              <a:t>              </a:t>
            </a:r>
            <a:r>
              <a:rPr lang="fr-FR" sz="1400" dirty="0"/>
              <a:t>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5B7A269-8A2E-4A95-A97D-01504C30F576}"/>
              </a:ext>
            </a:extLst>
          </p:cNvPr>
          <p:cNvSpPr txBox="1"/>
          <p:nvPr/>
        </p:nvSpPr>
        <p:spPr>
          <a:xfrm>
            <a:off x="2715261" y="1517689"/>
            <a:ext cx="2032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cristal BaF</a:t>
            </a:r>
            <a:r>
              <a:rPr lang="fr-FR" sz="1400" baseline="-25000" dirty="0"/>
              <a:t>2</a:t>
            </a:r>
            <a:r>
              <a:rPr lang="fr-FR" sz="1400" dirty="0"/>
              <a:t> 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A08B9D1-CA21-4BE2-B791-C95AA4F33E65}"/>
              </a:ext>
            </a:extLst>
          </p:cNvPr>
          <p:cNvCxnSpPr>
            <a:cxnSpLocks/>
          </p:cNvCxnSpPr>
          <p:nvPr/>
        </p:nvCxnSpPr>
        <p:spPr>
          <a:xfrm flipH="1">
            <a:off x="1828824" y="1979354"/>
            <a:ext cx="964681" cy="400132"/>
          </a:xfrm>
          <a:prstGeom prst="straightConnector1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ce réservé du pied de page 3">
            <a:extLst>
              <a:ext uri="{FF2B5EF4-FFF2-40B4-BE49-F238E27FC236}">
                <a16:creationId xmlns:a16="http://schemas.microsoft.com/office/drawing/2014/main" id="{0E1DEFB3-55F9-4053-B286-0C61FD57B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E98A787-8F8A-4B88-99B6-2B69CBBB5EA5}"/>
              </a:ext>
            </a:extLst>
          </p:cNvPr>
          <p:cNvCxnSpPr>
            <a:cxnSpLocks/>
          </p:cNvCxnSpPr>
          <p:nvPr/>
        </p:nvCxnSpPr>
        <p:spPr>
          <a:xfrm flipH="1">
            <a:off x="1736545" y="1671577"/>
            <a:ext cx="978717" cy="36209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6C3406A4-01C4-4929-9EBD-45A2C105CBB5}"/>
              </a:ext>
            </a:extLst>
          </p:cNvPr>
          <p:cNvSpPr txBox="1"/>
          <p:nvPr/>
        </p:nvSpPr>
        <p:spPr>
          <a:xfrm>
            <a:off x="2787384" y="1825466"/>
            <a:ext cx="21947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plaquette de Qdot</a:t>
            </a:r>
          </a:p>
          <a:p>
            <a:r>
              <a:rPr lang="fr-FR" sz="1400" dirty="0"/>
              <a:t>couplage avec le cristal et le PMT : graisse optique</a:t>
            </a:r>
          </a:p>
          <a:p>
            <a:endParaRPr lang="fr-FR" sz="1400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1ED0592-BAAA-47AE-B3E1-3476B50BE2F1}"/>
              </a:ext>
            </a:extLst>
          </p:cNvPr>
          <p:cNvCxnSpPr>
            <a:cxnSpLocks/>
          </p:cNvCxnSpPr>
          <p:nvPr/>
        </p:nvCxnSpPr>
        <p:spPr>
          <a:xfrm flipH="1" flipV="1">
            <a:off x="1593932" y="2531756"/>
            <a:ext cx="1193453" cy="2703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3748A753-560E-4EAF-9B7C-DE9F8E516219}"/>
              </a:ext>
            </a:extLst>
          </p:cNvPr>
          <p:cNvSpPr txBox="1"/>
          <p:nvPr/>
        </p:nvSpPr>
        <p:spPr>
          <a:xfrm>
            <a:off x="2787383" y="2666950"/>
            <a:ext cx="2032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PMT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7AE6468-BC9C-4642-8F66-C79D310C7BF8}"/>
              </a:ext>
            </a:extLst>
          </p:cNvPr>
          <p:cNvSpPr txBox="1"/>
          <p:nvPr/>
        </p:nvSpPr>
        <p:spPr>
          <a:xfrm>
            <a:off x="2787383" y="3129571"/>
            <a:ext cx="2032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embase PMT</a:t>
            </a:r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4E227AAD-A1BB-455B-A3E2-64E60F05B418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1593931" y="3120752"/>
            <a:ext cx="1193452" cy="1627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>
            <a:extLst>
              <a:ext uri="{FF2B5EF4-FFF2-40B4-BE49-F238E27FC236}">
                <a16:creationId xmlns:a16="http://schemas.microsoft.com/office/drawing/2014/main" id="{0F8DDF5B-C124-4BB1-8D9B-56ED575DA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4616" y="1304161"/>
            <a:ext cx="1072585" cy="896520"/>
          </a:xfrm>
          <a:prstGeom prst="rect">
            <a:avLst/>
          </a:prstGeom>
        </p:spPr>
      </p:pic>
      <p:grpSp>
        <p:nvGrpSpPr>
          <p:cNvPr id="46" name="Groupe 45">
            <a:extLst>
              <a:ext uri="{FF2B5EF4-FFF2-40B4-BE49-F238E27FC236}">
                <a16:creationId xmlns:a16="http://schemas.microsoft.com/office/drawing/2014/main" id="{4125A3E9-2A42-431B-9A1D-F7D15AECC250}"/>
              </a:ext>
            </a:extLst>
          </p:cNvPr>
          <p:cNvGrpSpPr/>
          <p:nvPr/>
        </p:nvGrpSpPr>
        <p:grpSpPr>
          <a:xfrm rot="16200000">
            <a:off x="10226606" y="1560251"/>
            <a:ext cx="742924" cy="2429574"/>
            <a:chOff x="6068629" y="2756039"/>
            <a:chExt cx="742924" cy="2429574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06DB2B98-D391-47D1-9F0A-AA83905FC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3538928"/>
              <a:ext cx="670618" cy="723963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50FD0CA1-C7C1-4285-A344-93951BFC0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5694" y="4377823"/>
              <a:ext cx="685859" cy="807790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FBA252BF-CC7A-4316-9C4D-FEEE4A8D0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68629" y="2756039"/>
              <a:ext cx="670618" cy="712973"/>
            </a:xfrm>
            <a:prstGeom prst="rect">
              <a:avLst/>
            </a:prstGeom>
          </p:spPr>
        </p:pic>
      </p:grpSp>
      <p:sp>
        <p:nvSpPr>
          <p:cNvPr id="45" name="ZoneTexte 44">
            <a:extLst>
              <a:ext uri="{FF2B5EF4-FFF2-40B4-BE49-F238E27FC236}">
                <a16:creationId xmlns:a16="http://schemas.microsoft.com/office/drawing/2014/main" id="{794962B1-604D-4B94-9C32-A1A8B34A3648}"/>
              </a:ext>
            </a:extLst>
          </p:cNvPr>
          <p:cNvSpPr txBox="1"/>
          <p:nvPr/>
        </p:nvSpPr>
        <p:spPr>
          <a:xfrm>
            <a:off x="5119205" y="1439075"/>
            <a:ext cx="519099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CsPbBr</a:t>
            </a:r>
            <a:r>
              <a:rPr lang="fr-FR" sz="1600" baseline="-25000" dirty="0"/>
              <a:t>3</a:t>
            </a:r>
            <a:r>
              <a:rPr lang="fr-FR" sz="1600" dirty="0"/>
              <a:t> (épaisseur </a:t>
            </a:r>
            <a:r>
              <a:rPr lang="fr-FR" sz="1600" dirty="0">
                <a:sym typeface="Symbol" panose="05050102010706020507" pitchFamily="18" charset="2"/>
              </a:rPr>
              <a:t></a:t>
            </a:r>
            <a:r>
              <a:rPr lang="fr-FR" sz="1600" dirty="0"/>
              <a:t> 1 mm) à 0.3%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CsPbBrCl</a:t>
            </a:r>
            <a:r>
              <a:rPr lang="fr-FR" sz="1600" baseline="-25000" dirty="0"/>
              <a:t>3</a:t>
            </a:r>
            <a:r>
              <a:rPr lang="fr-FR" sz="1600" dirty="0"/>
              <a:t> (épaisseur </a:t>
            </a:r>
            <a:r>
              <a:rPr lang="fr-FR" sz="1600" dirty="0">
                <a:sym typeface="Symbol" panose="05050102010706020507" pitchFamily="18" charset="2"/>
              </a:rPr>
              <a:t></a:t>
            </a:r>
            <a:r>
              <a:rPr lang="fr-FR" sz="1600" dirty="0"/>
              <a:t> 1 mm) à 0.3 %</a:t>
            </a:r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CsPbBr</a:t>
            </a:r>
            <a:r>
              <a:rPr lang="fr-FR" sz="1600" baseline="-25000" dirty="0"/>
              <a:t>3 </a:t>
            </a:r>
            <a:r>
              <a:rPr lang="en-GB" sz="1600" dirty="0"/>
              <a:t>AHFS</a:t>
            </a:r>
            <a:r>
              <a:rPr lang="fr-FR" sz="1600" dirty="0"/>
              <a:t> (épaisseur </a:t>
            </a:r>
            <a:r>
              <a:rPr lang="fr-FR" sz="1600" dirty="0">
                <a:sym typeface="Symbol" panose="05050102010706020507" pitchFamily="18" charset="2"/>
              </a:rPr>
              <a:t></a:t>
            </a:r>
            <a:r>
              <a:rPr lang="fr-FR" sz="1600" dirty="0"/>
              <a:t> 100 µm) à 0.3 %</a:t>
            </a:r>
            <a:r>
              <a:rPr lang="en-GB" sz="16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CsPbBr</a:t>
            </a:r>
            <a:r>
              <a:rPr lang="fr-FR" sz="1600" baseline="-25000" dirty="0"/>
              <a:t>3</a:t>
            </a:r>
            <a:r>
              <a:rPr lang="fr-FR" sz="1600" dirty="0"/>
              <a:t>Cl</a:t>
            </a:r>
            <a:r>
              <a:rPr lang="fr-FR" sz="1600" baseline="-25000" dirty="0"/>
              <a:t>3 </a:t>
            </a:r>
            <a:r>
              <a:rPr lang="en-GB" sz="1600" dirty="0"/>
              <a:t>CdCl</a:t>
            </a:r>
            <a:r>
              <a:rPr lang="en-GB" sz="1600" baseline="-25000" dirty="0"/>
              <a:t>2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(épaisseur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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150 µm) </a:t>
            </a:r>
            <a:r>
              <a:rPr lang="fr-FR" sz="1600" dirty="0"/>
              <a:t>à 1 %</a:t>
            </a:r>
            <a:r>
              <a:rPr lang="en-GB" sz="16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CsPbCl</a:t>
            </a:r>
            <a:r>
              <a:rPr lang="fr-FR" sz="1600" baseline="-25000" dirty="0"/>
              <a:t>3 </a:t>
            </a:r>
            <a:r>
              <a:rPr lang="en-GB" sz="1600" dirty="0"/>
              <a:t>CdCl</a:t>
            </a:r>
            <a:r>
              <a:rPr lang="en-GB" sz="1600" baseline="-25000" dirty="0"/>
              <a:t>2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(épaisseur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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100 µm) </a:t>
            </a:r>
            <a:r>
              <a:rPr lang="fr-FR" sz="1600" dirty="0"/>
              <a:t>à 2 %</a:t>
            </a:r>
          </a:p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1600" dirty="0"/>
              <a:t>	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E7DC817-9149-41DF-91E7-F981C55A25AD}"/>
              </a:ext>
            </a:extLst>
          </p:cNvPr>
          <p:cNvSpPr txBox="1"/>
          <p:nvPr/>
        </p:nvSpPr>
        <p:spPr>
          <a:xfrm>
            <a:off x="244143" y="810470"/>
            <a:ext cx="109878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1600" dirty="0" err="1"/>
              <a:t>IJCLab</a:t>
            </a:r>
            <a:r>
              <a:rPr lang="en-GB" sz="1600" dirty="0"/>
              <a:t>, </a:t>
            </a:r>
            <a:r>
              <a:rPr lang="en-GB" sz="1600" dirty="0" err="1"/>
              <a:t>mai</a:t>
            </a:r>
            <a:r>
              <a:rPr lang="en-GB" sz="1600" dirty="0"/>
              <a:t> 2026 (PMT R7600U-200) : V. </a:t>
            </a:r>
            <a:r>
              <a:rPr lang="en-GB" sz="1600" dirty="0" err="1"/>
              <a:t>Chaumat</a:t>
            </a:r>
            <a:r>
              <a:rPr lang="en-GB" sz="1600" dirty="0"/>
              <a:t>, C. </a:t>
            </a:r>
            <a:r>
              <a:rPr lang="en-GB" sz="1600" dirty="0" err="1"/>
              <a:t>Delafosse</a:t>
            </a:r>
            <a:r>
              <a:rPr lang="en-GB" sz="1600" dirty="0"/>
              <a:t>, V. Puill avec 5 types de Qdots </a:t>
            </a:r>
            <a:r>
              <a:rPr lang="en-GB" sz="1600" dirty="0" err="1"/>
              <a:t>différents</a:t>
            </a:r>
            <a:endParaRPr lang="en-GB" sz="1600" dirty="0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719BE323-E654-45C0-A3F8-F392B4BD851D}"/>
              </a:ext>
            </a:extLst>
          </p:cNvPr>
          <p:cNvSpPr/>
          <p:nvPr/>
        </p:nvSpPr>
        <p:spPr>
          <a:xfrm>
            <a:off x="4173839" y="3592192"/>
            <a:ext cx="587288" cy="2370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9D18B9-985E-405F-8470-06286399E4A2}"/>
              </a:ext>
            </a:extLst>
          </p:cNvPr>
          <p:cNvSpPr txBox="1"/>
          <p:nvPr/>
        </p:nvSpPr>
        <p:spPr>
          <a:xfrm>
            <a:off x="4878903" y="3398673"/>
            <a:ext cx="6772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Les photons produits par les QDots le sont sur 4</a:t>
            </a:r>
            <a:r>
              <a:rPr lang="fr-FR" sz="1600" dirty="0">
                <a:sym typeface="Symbol" panose="05050102010706020507" pitchFamily="18" charset="2"/>
              </a:rPr>
              <a:t> </a:t>
            </a:r>
            <a:r>
              <a:rPr lang="fr-FR" sz="1600" dirty="0">
                <a:sym typeface="Wingdings" panose="05000000000000000000" pitchFamily="2" charset="2"/>
              </a:rPr>
              <a:t> on ne récupère qu’une très faible fraction de la photoluminescence + les Qdot de 1 mm sont trop épais et réabsorbent les photons décalés en longueur d’onde  pas le bon </a:t>
            </a:r>
            <a:r>
              <a:rPr lang="fr-FR" sz="1600" dirty="0" err="1">
                <a:sym typeface="Wingdings" panose="05000000000000000000" pitchFamily="2" charset="2"/>
              </a:rPr>
              <a:t>set-up</a:t>
            </a:r>
            <a:endParaRPr lang="en-GB" sz="16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A15AE0-011A-426D-AA4B-56DEE2C2278E}"/>
              </a:ext>
            </a:extLst>
          </p:cNvPr>
          <p:cNvSpPr txBox="1"/>
          <p:nvPr/>
        </p:nvSpPr>
        <p:spPr>
          <a:xfrm>
            <a:off x="2899731" y="4421311"/>
            <a:ext cx="9076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600" dirty="0"/>
              <a:t>MAIS un test </a:t>
            </a:r>
            <a:r>
              <a:rPr lang="fr-FR" sz="1600" dirty="0" err="1"/>
              <a:t>beam</a:t>
            </a:r>
            <a:r>
              <a:rPr lang="fr-FR" sz="1600" dirty="0"/>
              <a:t> d’une semaine (Crystal Clear sous l’impulsion de Jean-Louis) a été réalisé au CERN mi-mai (e- + PbF</a:t>
            </a:r>
            <a:r>
              <a:rPr lang="fr-FR" sz="1600" baseline="-25000" dirty="0"/>
              <a:t>2</a:t>
            </a:r>
            <a:r>
              <a:rPr lang="fr-FR" sz="1600" dirty="0"/>
              <a:t> + QDots+ PMT H6533)</a:t>
            </a:r>
            <a:endParaRPr lang="en-GB" sz="16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85622C-FE8D-4478-A967-443E526BCB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7301" y="4779014"/>
            <a:ext cx="2288133" cy="1589770"/>
          </a:xfrm>
          <a:prstGeom prst="rect">
            <a:avLst/>
          </a:prstGeom>
        </p:spPr>
      </p:pic>
      <p:sp>
        <p:nvSpPr>
          <p:cNvPr id="40" name="Flèche : droite 39">
            <a:extLst>
              <a:ext uri="{FF2B5EF4-FFF2-40B4-BE49-F238E27FC236}">
                <a16:creationId xmlns:a16="http://schemas.microsoft.com/office/drawing/2014/main" id="{E3818F85-A4FD-4904-AAE8-4AA51CE38CA8}"/>
              </a:ext>
            </a:extLst>
          </p:cNvPr>
          <p:cNvSpPr/>
          <p:nvPr/>
        </p:nvSpPr>
        <p:spPr>
          <a:xfrm>
            <a:off x="3358342" y="5626197"/>
            <a:ext cx="587288" cy="237029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CEFE4-DAA0-4645-AF8D-8AD1EFD3E9F3}"/>
              </a:ext>
            </a:extLst>
          </p:cNvPr>
          <p:cNvSpPr txBox="1"/>
          <p:nvPr/>
        </p:nvSpPr>
        <p:spPr>
          <a:xfrm>
            <a:off x="4173839" y="5575435"/>
            <a:ext cx="4166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résultats secrets mais positifs à paraitre bientôt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27165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642DD8-9D82-42E2-8F47-014896347E58}"/>
              </a:ext>
            </a:extLst>
          </p:cNvPr>
          <p:cNvSpPr txBox="1"/>
          <p:nvPr/>
        </p:nvSpPr>
        <p:spPr>
          <a:xfrm>
            <a:off x="1083732" y="132831"/>
            <a:ext cx="9414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00FF"/>
                </a:solidFill>
              </a:rPr>
              <a:t>Ressources nécessaires : techniques, compétences, infra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765847-4ED5-49DE-9050-66AA94B77FAB}"/>
              </a:ext>
            </a:extLst>
          </p:cNvPr>
          <p:cNvSpPr txBox="1"/>
          <p:nvPr/>
        </p:nvSpPr>
        <p:spPr>
          <a:xfrm>
            <a:off x="167847" y="913281"/>
            <a:ext cx="3484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Laboratoire de Chimie inorganique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4E1C90-9F1F-46E1-AD6D-310C8653C63F}"/>
              </a:ext>
            </a:extLst>
          </p:cNvPr>
          <p:cNvSpPr txBox="1"/>
          <p:nvPr/>
        </p:nvSpPr>
        <p:spPr>
          <a:xfrm>
            <a:off x="215984" y="4563681"/>
            <a:ext cx="418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Instruments de caractérisation des QDot  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1F80876-5C29-4F9A-9BA2-08128B09B2D0}"/>
              </a:ext>
            </a:extLst>
          </p:cNvPr>
          <p:cNvSpPr txBox="1"/>
          <p:nvPr/>
        </p:nvSpPr>
        <p:spPr>
          <a:xfrm>
            <a:off x="795866" y="5133710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Spectrophotomètre</a:t>
            </a:r>
          </a:p>
          <a:p>
            <a:endParaRPr lang="fr-FR" sz="800" dirty="0"/>
          </a:p>
          <a:p>
            <a:r>
              <a:rPr lang="fr-FR" dirty="0"/>
              <a:t>Microscope Électronique à Balayage 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8638865C-80C7-47F5-B224-FF9DBE7E0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541" y="4644475"/>
            <a:ext cx="1669954" cy="14386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BD74EA7-7B2E-4B2E-A96D-9A1908550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8" y="1920388"/>
            <a:ext cx="3265542" cy="2127829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EFFB8AA-1705-4E7F-9FE6-672D35568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5444" y="2390793"/>
            <a:ext cx="3980572" cy="1520976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3CE5532C-C7E9-4AC3-BE3E-FA7981C26585}"/>
              </a:ext>
            </a:extLst>
          </p:cNvPr>
          <p:cNvSpPr txBox="1"/>
          <p:nvPr/>
        </p:nvSpPr>
        <p:spPr>
          <a:xfrm>
            <a:off x="277188" y="1428522"/>
            <a:ext cx="3410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Quelles(s) méthode(s) de fabrication ? </a:t>
            </a:r>
            <a:endParaRPr lang="en-GB" sz="1600" dirty="0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543CC98B-BED0-4A1C-8185-616EE33A7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0217" y="1718789"/>
            <a:ext cx="3958648" cy="1759399"/>
          </a:xfrm>
          <a:prstGeom prst="rect">
            <a:avLst/>
          </a:prstGeom>
        </p:spPr>
      </p:pic>
      <p:sp>
        <p:nvSpPr>
          <p:cNvPr id="14" name="Espace réservé du pied de page 3">
            <a:extLst>
              <a:ext uri="{FF2B5EF4-FFF2-40B4-BE49-F238E27FC236}">
                <a16:creationId xmlns:a16="http://schemas.microsoft.com/office/drawing/2014/main" id="{81B51BC1-AA33-4892-A78C-4AC54FB9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17B507-F99E-46C5-A8EA-09F721C2C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1210" y="4445485"/>
            <a:ext cx="2606266" cy="18365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087BB78-A473-4E48-ACEC-0138B7D69851}"/>
              </a:ext>
            </a:extLst>
          </p:cNvPr>
          <p:cNvSpPr txBox="1"/>
          <p:nvPr/>
        </p:nvSpPr>
        <p:spPr>
          <a:xfrm>
            <a:off x="8057407" y="6002492"/>
            <a:ext cx="670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12]</a:t>
            </a:r>
            <a:endParaRPr lang="en-GB" sz="1200" i="1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590A0B-01D1-48A7-A17D-DD52B242EDAD}"/>
              </a:ext>
            </a:extLst>
          </p:cNvPr>
          <p:cNvGrpSpPr/>
          <p:nvPr/>
        </p:nvGrpSpPr>
        <p:grpSpPr>
          <a:xfrm>
            <a:off x="9985730" y="1022461"/>
            <a:ext cx="914429" cy="834616"/>
            <a:chOff x="9985730" y="1022461"/>
            <a:chExt cx="914429" cy="83461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5B49216-5ABF-4C2D-B1EE-B40A19A3B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985730" y="1022461"/>
              <a:ext cx="914429" cy="834616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64E458-D772-4B56-B3E0-5245255A9A04}"/>
                </a:ext>
              </a:extLst>
            </p:cNvPr>
            <p:cNvSpPr/>
            <p:nvPr/>
          </p:nvSpPr>
          <p:spPr>
            <a:xfrm>
              <a:off x="10108734" y="1097947"/>
              <a:ext cx="167780" cy="145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96215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297E162-BB9E-404F-96BB-A8EEF166D121}"/>
              </a:ext>
            </a:extLst>
          </p:cNvPr>
          <p:cNvSpPr txBox="1"/>
          <p:nvPr/>
        </p:nvSpPr>
        <p:spPr>
          <a:xfrm>
            <a:off x="146972" y="3782803"/>
            <a:ext cx="4118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Banc de test </a:t>
            </a:r>
            <a:r>
              <a:rPr lang="fr-FR" b="1" baseline="30000" dirty="0">
                <a:solidFill>
                  <a:srgbClr val="00B050"/>
                </a:solidFill>
              </a:rPr>
              <a:t>60</a:t>
            </a:r>
            <a:r>
              <a:rPr lang="fr-FR" b="1" dirty="0">
                <a:solidFill>
                  <a:srgbClr val="00B050"/>
                </a:solidFill>
              </a:rPr>
              <a:t>Co ou Tests en Faisceau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A72AA4-3E8D-4D2C-A95D-8F9F256B2B23}"/>
              </a:ext>
            </a:extLst>
          </p:cNvPr>
          <p:cNvSpPr txBox="1"/>
          <p:nvPr/>
        </p:nvSpPr>
        <p:spPr>
          <a:xfrm>
            <a:off x="1037788" y="4414324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TB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Quartz (SiO</a:t>
            </a:r>
            <a:r>
              <a:rPr lang="fr-FR" baseline="-25000" dirty="0"/>
              <a:t>2</a:t>
            </a:r>
            <a:r>
              <a:rPr lang="fr-FR" dirty="0"/>
              <a:t>) ou PbF</a:t>
            </a:r>
            <a:r>
              <a:rPr lang="fr-FR" baseline="-25000" dirty="0"/>
              <a:t>2</a:t>
            </a:r>
            <a:endParaRPr lang="en-GB" baseline="-25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07E6EF1-9145-427E-9ACF-B1D3A026912C}"/>
              </a:ext>
            </a:extLst>
          </p:cNvPr>
          <p:cNvSpPr txBox="1"/>
          <p:nvPr/>
        </p:nvSpPr>
        <p:spPr>
          <a:xfrm>
            <a:off x="3684278" y="44319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+  PMT, alim HT, module trigger, DAQ </a:t>
            </a:r>
            <a:endParaRPr lang="en-GB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74EAC7-6322-404B-9D86-B19BDF06C458}"/>
              </a:ext>
            </a:extLst>
          </p:cNvPr>
          <p:cNvSpPr txBox="1"/>
          <p:nvPr/>
        </p:nvSpPr>
        <p:spPr>
          <a:xfrm>
            <a:off x="215984" y="10585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Bancs de tests UV (Qdot + PMT)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6EA6072-11AA-4FC8-986C-957FA37FA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017" y="2983892"/>
            <a:ext cx="5140881" cy="891481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3DF2E329-EA87-4492-8C07-843609CB6186}"/>
              </a:ext>
            </a:extLst>
          </p:cNvPr>
          <p:cNvGrpSpPr/>
          <p:nvPr/>
        </p:nvGrpSpPr>
        <p:grpSpPr>
          <a:xfrm>
            <a:off x="3871785" y="1553515"/>
            <a:ext cx="4252617" cy="1309077"/>
            <a:chOff x="570368" y="3878122"/>
            <a:chExt cx="4252617" cy="1309077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8D1E03-AD83-4009-9862-EC7693348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368" y="3878122"/>
              <a:ext cx="4252617" cy="1304738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F37FAD8-7B03-4BD3-8278-7D701930B669}"/>
                </a:ext>
              </a:extLst>
            </p:cNvPr>
            <p:cNvSpPr/>
            <p:nvPr/>
          </p:nvSpPr>
          <p:spPr>
            <a:xfrm>
              <a:off x="592667" y="4986302"/>
              <a:ext cx="2175933" cy="200897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A4A4F170-43FB-41AD-A55C-9F3C224B79C2}"/>
              </a:ext>
            </a:extLst>
          </p:cNvPr>
          <p:cNvSpPr txBox="1"/>
          <p:nvPr/>
        </p:nvSpPr>
        <p:spPr>
          <a:xfrm>
            <a:off x="3578867" y="1089322"/>
            <a:ext cx="6126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Mesures de la transmittance, de l’absorption, de l’intensité et du timing</a:t>
            </a:r>
            <a:endParaRPr lang="en-GB" sz="16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AA5AEFB-E2C8-4B91-AE71-49E01DA00403}"/>
              </a:ext>
            </a:extLst>
          </p:cNvPr>
          <p:cNvSpPr txBox="1"/>
          <p:nvPr/>
        </p:nvSpPr>
        <p:spPr>
          <a:xfrm>
            <a:off x="566927" y="1822553"/>
            <a:ext cx="29030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Laser UV pulsé</a:t>
            </a:r>
          </a:p>
          <a:p>
            <a:r>
              <a:rPr lang="fr-FR" sz="1600" dirty="0"/>
              <a:t>Lampe Deutérium</a:t>
            </a:r>
          </a:p>
          <a:p>
            <a:r>
              <a:rPr lang="fr-FR" sz="1600" dirty="0"/>
              <a:t>Monochromateur fenêtre quartz</a:t>
            </a:r>
          </a:p>
          <a:p>
            <a:r>
              <a:rPr lang="fr-FR" sz="1600" dirty="0"/>
              <a:t>…..</a:t>
            </a:r>
            <a:endParaRPr lang="en-GB" sz="16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B77BB3C-ABDA-4DB5-966E-0A734654B103}"/>
              </a:ext>
            </a:extLst>
          </p:cNvPr>
          <p:cNvSpPr txBox="1"/>
          <p:nvPr/>
        </p:nvSpPr>
        <p:spPr>
          <a:xfrm>
            <a:off x="1083732" y="132831"/>
            <a:ext cx="9414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00FF"/>
                </a:solidFill>
              </a:rPr>
              <a:t>Ressources nécessaires : techniques, compétences, infra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6D2328E-CD9B-4374-9BEC-6E76AAE0CAB4}"/>
              </a:ext>
            </a:extLst>
          </p:cNvPr>
          <p:cNvSpPr txBox="1"/>
          <p:nvPr/>
        </p:nvSpPr>
        <p:spPr>
          <a:xfrm>
            <a:off x="146972" y="5441610"/>
            <a:ext cx="68680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Bancs de test pour irradiation et vieillissement  </a:t>
            </a:r>
          </a:p>
        </p:txBody>
      </p:sp>
      <p:sp>
        <p:nvSpPr>
          <p:cNvPr id="19" name="Espace réservé du pied de page 3">
            <a:extLst>
              <a:ext uri="{FF2B5EF4-FFF2-40B4-BE49-F238E27FC236}">
                <a16:creationId xmlns:a16="http://schemas.microsoft.com/office/drawing/2014/main" id="{18750F3D-F905-4F67-A08B-76A6B166F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3621329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E63D90-5A32-4D8F-93C1-45CD341C4608}"/>
              </a:ext>
            </a:extLst>
          </p:cNvPr>
          <p:cNvSpPr txBox="1"/>
          <p:nvPr/>
        </p:nvSpPr>
        <p:spPr>
          <a:xfrm>
            <a:off x="1622574" y="116503"/>
            <a:ext cx="14471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00FF"/>
                </a:solidFill>
              </a:rPr>
              <a:t>WLS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17" name="Espace réservé du pied de page 3">
            <a:extLst>
              <a:ext uri="{FF2B5EF4-FFF2-40B4-BE49-F238E27FC236}">
                <a16:creationId xmlns:a16="http://schemas.microsoft.com/office/drawing/2014/main" id="{26BF2376-D15C-4342-830C-5D935996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1260469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E63D90-5A32-4D8F-93C1-45CD341C4608}"/>
              </a:ext>
            </a:extLst>
          </p:cNvPr>
          <p:cNvSpPr txBox="1"/>
          <p:nvPr/>
        </p:nvSpPr>
        <p:spPr>
          <a:xfrm>
            <a:off x="1083732" y="132831"/>
            <a:ext cx="94149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00FF"/>
                </a:solidFill>
              </a:rPr>
              <a:t>Ressources nécessaires : techniques, compétences, infra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C681CC-87A1-4BB6-9B75-F307D4D54F21}"/>
              </a:ext>
            </a:extLst>
          </p:cNvPr>
          <p:cNvSpPr txBox="1"/>
          <p:nvPr/>
        </p:nvSpPr>
        <p:spPr>
          <a:xfrm>
            <a:off x="391427" y="1106808"/>
            <a:ext cx="3134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B050"/>
                </a:solidFill>
              </a:rPr>
              <a:t>Infrastructures d’irradiation</a:t>
            </a:r>
            <a:endParaRPr lang="en-GB" sz="2000" b="1" dirty="0">
              <a:solidFill>
                <a:srgbClr val="00B050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1D060C4-7C6C-4956-9739-A462BF369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62" y="1957675"/>
            <a:ext cx="2768826" cy="3556509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D7E29016-2A08-444A-81A9-4E6362F79029}"/>
              </a:ext>
            </a:extLst>
          </p:cNvPr>
          <p:cNvGrpSpPr/>
          <p:nvPr/>
        </p:nvGrpSpPr>
        <p:grpSpPr>
          <a:xfrm>
            <a:off x="7873999" y="3371200"/>
            <a:ext cx="3853372" cy="2609971"/>
            <a:chOff x="6374362" y="2978030"/>
            <a:chExt cx="4404743" cy="2781541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251BA5C-42A4-47B4-B080-4EE4B4CEFACD}"/>
                </a:ext>
              </a:extLst>
            </p:cNvPr>
            <p:cNvGrpSpPr/>
            <p:nvPr/>
          </p:nvGrpSpPr>
          <p:grpSpPr>
            <a:xfrm>
              <a:off x="6374363" y="2978030"/>
              <a:ext cx="4404742" cy="2781541"/>
              <a:chOff x="820229" y="2757896"/>
              <a:chExt cx="4404742" cy="2781541"/>
            </a:xfrm>
          </p:grpSpPr>
          <p:pic>
            <p:nvPicPr>
              <p:cNvPr id="3" name="Image 2">
                <a:extLst>
                  <a:ext uri="{FF2B5EF4-FFF2-40B4-BE49-F238E27FC236}">
                    <a16:creationId xmlns:a16="http://schemas.microsoft.com/office/drawing/2014/main" id="{C67239EE-82B5-4D05-B6AF-6DE12E9FC0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0229" y="2757896"/>
                <a:ext cx="4404742" cy="2781541"/>
              </a:xfrm>
              <a:prstGeom prst="rect">
                <a:avLst/>
              </a:prstGeom>
            </p:spPr>
          </p:pic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0A3AB75-6D09-4D05-AA6E-88030E207B1A}"/>
                  </a:ext>
                </a:extLst>
              </p:cNvPr>
              <p:cNvSpPr txBox="1"/>
              <p:nvPr/>
            </p:nvSpPr>
            <p:spPr>
              <a:xfrm>
                <a:off x="1545166" y="2843894"/>
                <a:ext cx="197273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600" dirty="0"/>
                  <a:t>Plateforme </a:t>
                </a:r>
                <a:r>
                  <a:rPr lang="fr-FR" sz="1600" dirty="0" err="1"/>
                  <a:t>Cyrcé</a:t>
                </a:r>
                <a:endParaRPr lang="fr-FR" sz="1600" dirty="0"/>
              </a:p>
            </p:txBody>
          </p:sp>
        </p:grp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5FB2FCB-7B99-46EA-97C0-013593BE5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74362" y="2978030"/>
              <a:ext cx="512738" cy="364731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47C5500-BA74-41F2-9A50-157226C06415}"/>
              </a:ext>
            </a:extLst>
          </p:cNvPr>
          <p:cNvGrpSpPr/>
          <p:nvPr/>
        </p:nvGrpSpPr>
        <p:grpSpPr>
          <a:xfrm>
            <a:off x="3974394" y="1506918"/>
            <a:ext cx="3633609" cy="2668503"/>
            <a:chOff x="3736041" y="1387462"/>
            <a:chExt cx="3633609" cy="2668503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363DD54-09C5-4DFE-AD66-A06DCD407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03775" y="1387462"/>
              <a:ext cx="3565875" cy="2668503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BB837FAC-4E53-436E-A9E8-73482931B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36041" y="1387462"/>
              <a:ext cx="1440307" cy="422947"/>
            </a:xfrm>
            <a:prstGeom prst="rect">
              <a:avLst/>
            </a:prstGeom>
          </p:spPr>
        </p:pic>
      </p:grpSp>
      <p:sp>
        <p:nvSpPr>
          <p:cNvPr id="17" name="Espace réservé du pied de page 3">
            <a:extLst>
              <a:ext uri="{FF2B5EF4-FFF2-40B4-BE49-F238E27FC236}">
                <a16:creationId xmlns:a16="http://schemas.microsoft.com/office/drawing/2014/main" id="{26BF2376-D15C-4342-830C-5D935996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75471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CE66F8-290C-472B-8AB1-39B15CB67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22" y="2018972"/>
            <a:ext cx="4213417" cy="238212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83DDD43-EC88-48A8-A16A-ACD3DC30AE7E}"/>
              </a:ext>
            </a:extLst>
          </p:cNvPr>
          <p:cNvSpPr txBox="1"/>
          <p:nvPr/>
        </p:nvSpPr>
        <p:spPr>
          <a:xfrm>
            <a:off x="5518926" y="866811"/>
            <a:ext cx="2054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488"/>
            <a:r>
              <a:rPr lang="fr-FR" dirty="0"/>
              <a:t> </a:t>
            </a:r>
            <a:r>
              <a:rPr lang="fr-FR" b="1" dirty="0"/>
              <a:t>Taille de la boîte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8BC9E5-ECDC-4F6B-853E-3EF4B9D8F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783" y="2997074"/>
            <a:ext cx="2988416" cy="24841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08487E8-F5B9-4B0E-8823-0ADCDF8D751C}"/>
              </a:ext>
            </a:extLst>
          </p:cNvPr>
          <p:cNvSpPr txBox="1"/>
          <p:nvPr/>
        </p:nvSpPr>
        <p:spPr>
          <a:xfrm>
            <a:off x="1088571" y="132218"/>
            <a:ext cx="100148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00FF"/>
                </a:solidFill>
              </a:rPr>
              <a:t>Propriétés des QDots : plusieurs paramètres complémentaires </a:t>
            </a:r>
            <a:endParaRPr lang="en-GB" sz="2800" b="1" dirty="0">
              <a:solidFill>
                <a:srgbClr val="0000FF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94D634F-6CF4-43BF-9C7A-C8B9E840D4E7}"/>
              </a:ext>
            </a:extLst>
          </p:cNvPr>
          <p:cNvSpPr txBox="1"/>
          <p:nvPr/>
        </p:nvSpPr>
        <p:spPr>
          <a:xfrm>
            <a:off x="520795" y="845003"/>
            <a:ext cx="39080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Nature du M</a:t>
            </a:r>
            <a:r>
              <a:rPr lang="fr-FR" sz="1800" b="1" dirty="0"/>
              <a:t>atériau semi-conducteur</a:t>
            </a:r>
            <a:endParaRPr lang="en-GB" b="1" dirty="0"/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EE4CA99-E01B-4F91-885C-0F06FA9900DB}"/>
              </a:ext>
            </a:extLst>
          </p:cNvPr>
          <p:cNvGrpSpPr/>
          <p:nvPr/>
        </p:nvGrpSpPr>
        <p:grpSpPr>
          <a:xfrm>
            <a:off x="8832153" y="3679812"/>
            <a:ext cx="1445071" cy="1694084"/>
            <a:chOff x="7234813" y="2642716"/>
            <a:chExt cx="1445071" cy="1694084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A0F95A1A-B9BA-4B3C-AE74-FB310F787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38648" y="2728841"/>
              <a:ext cx="1341236" cy="1607959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84905D-70CB-444E-8E24-01AD90D435A8}"/>
                </a:ext>
              </a:extLst>
            </p:cNvPr>
            <p:cNvSpPr/>
            <p:nvPr/>
          </p:nvSpPr>
          <p:spPr>
            <a:xfrm>
              <a:off x="7234813" y="2642716"/>
              <a:ext cx="331596" cy="241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0C0721B8-EE12-4D06-941D-3612B3A88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4205" y="3441377"/>
            <a:ext cx="969616" cy="959722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E15C6027-86F3-4569-B5D2-03A232B2E025}"/>
              </a:ext>
            </a:extLst>
          </p:cNvPr>
          <p:cNvSpPr txBox="1"/>
          <p:nvPr/>
        </p:nvSpPr>
        <p:spPr>
          <a:xfrm>
            <a:off x="8798372" y="837581"/>
            <a:ext cx="2631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488"/>
            <a:r>
              <a:rPr lang="fr-FR" sz="1800" b="1" dirty="0"/>
              <a:t>Structure de la boîte </a:t>
            </a:r>
          </a:p>
        </p:txBody>
      </p:sp>
      <p:sp>
        <p:nvSpPr>
          <p:cNvPr id="17" name="Espace réservé du pied de page 3">
            <a:extLst>
              <a:ext uri="{FF2B5EF4-FFF2-40B4-BE49-F238E27FC236}">
                <a16:creationId xmlns:a16="http://schemas.microsoft.com/office/drawing/2014/main" id="{0BB94E0F-DEB2-4B3F-9298-7F03B80F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6FF741-DABF-42BB-9978-9F75BBBDB2CB}"/>
              </a:ext>
            </a:extLst>
          </p:cNvPr>
          <p:cNvSpPr txBox="1"/>
          <p:nvPr/>
        </p:nvSpPr>
        <p:spPr>
          <a:xfrm>
            <a:off x="345263" y="4659036"/>
            <a:ext cx="4096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600" dirty="0"/>
              <a:t>Si semi-conducteur à gap direct </a:t>
            </a:r>
            <a:r>
              <a:rPr lang="fr-FR" sz="1600" dirty="0">
                <a:sym typeface="Wingdings" panose="05000000000000000000" pitchFamily="2" charset="2"/>
              </a:rPr>
              <a:t></a:t>
            </a:r>
            <a:r>
              <a:rPr lang="fr-FR" sz="1600" dirty="0"/>
              <a:t> temps de recombinaison radiatif courts</a:t>
            </a:r>
            <a:endParaRPr lang="en-GB" sz="16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5B92AD4-1A6A-442A-AF38-21C6E087CBD0}"/>
              </a:ext>
            </a:extLst>
          </p:cNvPr>
          <p:cNvSpPr txBox="1"/>
          <p:nvPr/>
        </p:nvSpPr>
        <p:spPr>
          <a:xfrm>
            <a:off x="332346" y="1299802"/>
            <a:ext cx="409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Fixe la valeur intrinsèque du gap </a:t>
            </a:r>
            <a:r>
              <a:rPr lang="fr-FR" sz="1600" dirty="0">
                <a:sym typeface="Wingdings" panose="05000000000000000000" pitchFamily="2" charset="2"/>
              </a:rPr>
              <a:t> </a:t>
            </a:r>
            <a:r>
              <a:rPr lang="fr-FR" sz="1600" dirty="0"/>
              <a:t>gamme d’émission spectrale accessible</a:t>
            </a:r>
            <a:endParaRPr lang="en-GB" sz="1600" dirty="0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E67D6872-2F82-4CD0-B001-D2A76567E8DD}"/>
              </a:ext>
            </a:extLst>
          </p:cNvPr>
          <p:cNvSpPr/>
          <p:nvPr/>
        </p:nvSpPr>
        <p:spPr>
          <a:xfrm rot="5400000" flipV="1">
            <a:off x="6264703" y="1376341"/>
            <a:ext cx="351064" cy="15258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1621A0E-8661-467F-9CE3-F758B778EEB7}"/>
              </a:ext>
            </a:extLst>
          </p:cNvPr>
          <p:cNvSpPr txBox="1"/>
          <p:nvPr/>
        </p:nvSpPr>
        <p:spPr>
          <a:xfrm>
            <a:off x="5223451" y="2543241"/>
            <a:ext cx="26130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ym typeface="Symbol" panose="05050102010706020507" pitchFamily="18" charset="2"/>
              </a:rPr>
              <a:t>choix  </a:t>
            </a:r>
            <a:r>
              <a:rPr lang="fr-FR" sz="1600" dirty="0"/>
              <a:t>d’émission des QDots</a:t>
            </a:r>
            <a:endParaRPr lang="en-GB" sz="16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4B16B54-B09D-493A-AC23-6C2DC5387A77}"/>
              </a:ext>
            </a:extLst>
          </p:cNvPr>
          <p:cNvSpPr txBox="1"/>
          <p:nvPr/>
        </p:nvSpPr>
        <p:spPr>
          <a:xfrm>
            <a:off x="8548587" y="1773531"/>
            <a:ext cx="34572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/>
              <a:t>Coquille de passivation: réduction des défauts de surface </a:t>
            </a:r>
            <a:r>
              <a:rPr lang="fr-FR" sz="1600" dirty="0">
                <a:sym typeface="Wingdings" panose="05000000000000000000" pitchFamily="2" charset="2"/>
              </a:rPr>
              <a:t> meilleur rendement quantique</a:t>
            </a:r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 err="1"/>
              <a:t>Ligants</a:t>
            </a:r>
            <a:r>
              <a:rPr lang="fr-FR" sz="1600" dirty="0"/>
              <a:t> : meilleures stabilité et </a:t>
            </a:r>
            <a:r>
              <a:rPr lang="fr-FR" sz="1600" dirty="0" err="1"/>
              <a:t>dispersibilité</a:t>
            </a:r>
            <a:endParaRPr lang="en-GB" sz="1600" dirty="0"/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44182788-08F4-4B1C-831A-C962105F5F27}"/>
              </a:ext>
            </a:extLst>
          </p:cNvPr>
          <p:cNvSpPr/>
          <p:nvPr/>
        </p:nvSpPr>
        <p:spPr>
          <a:xfrm rot="5400000" flipV="1">
            <a:off x="9834628" y="1373874"/>
            <a:ext cx="351064" cy="15258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60C1DA7-B853-49F3-98C8-FB32256654E2}"/>
              </a:ext>
            </a:extLst>
          </p:cNvPr>
          <p:cNvSpPr txBox="1"/>
          <p:nvPr/>
        </p:nvSpPr>
        <p:spPr>
          <a:xfrm>
            <a:off x="5417095" y="1639075"/>
            <a:ext cx="25117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 err="1"/>
              <a:t>Contrôle</a:t>
            </a:r>
            <a:r>
              <a:rPr lang="en-GB" sz="1600" dirty="0"/>
              <a:t> du confinement</a:t>
            </a:r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C0F861D6-7D8C-4520-9FEB-8DA510F53D96}"/>
              </a:ext>
            </a:extLst>
          </p:cNvPr>
          <p:cNvSpPr/>
          <p:nvPr/>
        </p:nvSpPr>
        <p:spPr>
          <a:xfrm rot="5400000" flipV="1">
            <a:off x="6294414" y="2177437"/>
            <a:ext cx="351064" cy="152584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CB9ECC1-194A-40A9-ADDC-61FC56A43D75}"/>
              </a:ext>
            </a:extLst>
          </p:cNvPr>
          <p:cNvSpPr txBox="1"/>
          <p:nvPr/>
        </p:nvSpPr>
        <p:spPr>
          <a:xfrm>
            <a:off x="607334" y="5810429"/>
            <a:ext cx="11459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longueur d'onde d'émission, largeur spectrale, rendement de photoluminescence, stabilité = compromis entre la taille, la composition et l'ingénierie de production des QDots</a:t>
            </a:r>
            <a:endParaRPr lang="en-GB" sz="1600" dirty="0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4FDA990A-2FCC-48D1-9BA1-D160CCEFCCA3}"/>
              </a:ext>
            </a:extLst>
          </p:cNvPr>
          <p:cNvSpPr/>
          <p:nvPr/>
        </p:nvSpPr>
        <p:spPr>
          <a:xfrm>
            <a:off x="169731" y="5878286"/>
            <a:ext cx="351064" cy="302079"/>
          </a:xfrm>
          <a:prstGeom prst="rightArrow">
            <a:avLst/>
          </a:prstGeom>
          <a:solidFill>
            <a:srgbClr val="6600FF"/>
          </a:solidFill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70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36A17B-8686-4712-A778-2697C7B9EB7B}"/>
              </a:ext>
            </a:extLst>
          </p:cNvPr>
          <p:cNvSpPr txBox="1"/>
          <p:nvPr/>
        </p:nvSpPr>
        <p:spPr>
          <a:xfrm>
            <a:off x="1082337" y="69464"/>
            <a:ext cx="10893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Applications des Qdots: </a:t>
            </a:r>
            <a:r>
              <a:rPr lang="fr-FR" sz="2400" b="1" dirty="0">
                <a:solidFill>
                  <a:srgbClr val="0000FF"/>
                </a:solidFill>
              </a:rPr>
              <a:t>Industrie, Recherches appliquées et Fondamentale </a:t>
            </a:r>
            <a:endParaRPr lang="en-GB" sz="2400" b="1" dirty="0">
              <a:solidFill>
                <a:srgbClr val="0000FF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4DBCE7-08C2-41E2-8E77-CC9384AA162D}"/>
              </a:ext>
            </a:extLst>
          </p:cNvPr>
          <p:cNvGrpSpPr/>
          <p:nvPr/>
        </p:nvGrpSpPr>
        <p:grpSpPr>
          <a:xfrm>
            <a:off x="7076303" y="2471351"/>
            <a:ext cx="4760097" cy="2747365"/>
            <a:chOff x="4081978" y="2808766"/>
            <a:chExt cx="3331193" cy="2179465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C356FD3-5C67-43C9-8DB0-130CE5887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1978" y="2808766"/>
              <a:ext cx="3167908" cy="1793036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D8793AB-658C-4531-8DC2-497A2EB1AAD1}"/>
                </a:ext>
              </a:extLst>
            </p:cNvPr>
            <p:cNvSpPr txBox="1"/>
            <p:nvPr/>
          </p:nvSpPr>
          <p:spPr>
            <a:xfrm>
              <a:off x="4372892" y="4601802"/>
              <a:ext cx="3040279" cy="386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/>
                <a:t>Evolution du marché des QDots entre 2012 et 2022 aux USA (Grand </a:t>
              </a:r>
              <a:r>
                <a:rPr lang="fr-FR" sz="1200" dirty="0" err="1"/>
                <a:t>View</a:t>
              </a:r>
              <a:r>
                <a:rPr lang="fr-FR" sz="1200" dirty="0"/>
                <a:t> </a:t>
              </a:r>
              <a:r>
                <a:rPr lang="fr-FR" sz="1200" dirty="0" err="1"/>
                <a:t>Research</a:t>
              </a:r>
              <a:r>
                <a:rPr lang="fr-FR" sz="1200" dirty="0"/>
                <a:t>)</a:t>
              </a:r>
              <a:endParaRPr lang="en-GB" sz="1200" dirty="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9DC357CE-96EE-4A69-9208-DABE7686B6F7}"/>
              </a:ext>
            </a:extLst>
          </p:cNvPr>
          <p:cNvSpPr txBox="1"/>
          <p:nvPr/>
        </p:nvSpPr>
        <p:spPr>
          <a:xfrm>
            <a:off x="152007" y="889244"/>
            <a:ext cx="118240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De nombreuses méthodes de fabrication ont été développées pour de nombreuses applications : écrans plats (amélioration de la pureté des couleurs des écrans LCD), dispositifs d’éclairage, panneaux photovoltaïques, batteries, lasers, imagerie médicale, informatique quantique (sources de photons uniques ).</a:t>
            </a:r>
            <a:endParaRPr lang="en-GB" sz="1600" dirty="0"/>
          </a:p>
          <a:p>
            <a:pPr algn="just"/>
            <a:r>
              <a:rPr lang="fr-FR" sz="1600" dirty="0"/>
              <a:t> </a:t>
            </a:r>
            <a:endParaRPr lang="en-GB" sz="16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8A067D-4678-49A7-87BD-87CB86F2C325}"/>
              </a:ext>
            </a:extLst>
          </p:cNvPr>
          <p:cNvGrpSpPr/>
          <p:nvPr/>
        </p:nvGrpSpPr>
        <p:grpSpPr>
          <a:xfrm>
            <a:off x="1151881" y="1698713"/>
            <a:ext cx="5618982" cy="4623267"/>
            <a:chOff x="550748" y="1634067"/>
            <a:chExt cx="5618982" cy="462326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14CD433-C8EB-4ED1-9CFE-6A164479D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748" y="1695734"/>
              <a:ext cx="5618982" cy="456160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3515479-4EB1-46E7-954E-49968CDC0974}"/>
                </a:ext>
              </a:extLst>
            </p:cNvPr>
            <p:cNvSpPr/>
            <p:nvPr/>
          </p:nvSpPr>
          <p:spPr>
            <a:xfrm>
              <a:off x="4622800" y="1634067"/>
              <a:ext cx="762000" cy="1693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87EEC989-3B02-4E19-ADB9-2DE3E0E19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3432792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36A17B-8686-4712-A778-2697C7B9EB7B}"/>
              </a:ext>
            </a:extLst>
          </p:cNvPr>
          <p:cNvSpPr txBox="1"/>
          <p:nvPr/>
        </p:nvSpPr>
        <p:spPr>
          <a:xfrm>
            <a:off x="1082337" y="69464"/>
            <a:ext cx="10893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Applications des Qdots: </a:t>
            </a:r>
            <a:r>
              <a:rPr lang="fr-FR" sz="2400" b="1" dirty="0">
                <a:solidFill>
                  <a:srgbClr val="0000FF"/>
                </a:solidFill>
              </a:rPr>
              <a:t>Industrie, Recherches appliquées et Fondamentale </a:t>
            </a:r>
            <a:endParaRPr lang="en-GB" sz="2400" b="1" dirty="0">
              <a:solidFill>
                <a:srgbClr val="0000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1D1811-0720-DBF3-BF3D-E441BF59BFE4}"/>
              </a:ext>
            </a:extLst>
          </p:cNvPr>
          <p:cNvSpPr txBox="1"/>
          <p:nvPr/>
        </p:nvSpPr>
        <p:spPr>
          <a:xfrm>
            <a:off x="30968" y="1013911"/>
            <a:ext cx="9203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R" b="1" dirty="0"/>
              <a:t>Recherche Fondamentale</a:t>
            </a:r>
            <a:r>
              <a:rPr lang="fr-FR" b="1" dirty="0"/>
              <a:t> </a:t>
            </a:r>
            <a:r>
              <a:rPr lang="en-FR" b="1" dirty="0"/>
              <a:t>:</a:t>
            </a:r>
            <a:r>
              <a:rPr lang="fr-FR" b="1" dirty="0"/>
              <a:t> </a:t>
            </a:r>
            <a:r>
              <a:rPr lang="en-FR" sz="1600" dirty="0"/>
              <a:t>4 Piliers d’applications, WP2/DRD5 Quantum sensing (M.Doser</a:t>
            </a:r>
            <a:r>
              <a:rPr lang="fr-FR" sz="1600" dirty="0"/>
              <a:t> - CERN</a:t>
            </a:r>
            <a:r>
              <a:rPr lang="en-FR" sz="1600" dirty="0"/>
              <a:t>) </a:t>
            </a:r>
            <a:endParaRPr lang="en-FR" dirty="0"/>
          </a:p>
          <a:p>
            <a:r>
              <a:rPr lang="en-FR" dirty="0"/>
              <a:t>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BF31C7-6C9E-EF81-658C-1FD277D603DC}"/>
              </a:ext>
            </a:extLst>
          </p:cNvPr>
          <p:cNvSpPr txBox="1"/>
          <p:nvPr/>
        </p:nvSpPr>
        <p:spPr>
          <a:xfrm>
            <a:off x="927184" y="5361559"/>
            <a:ext cx="28607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a</a:t>
            </a:r>
            <a:r>
              <a:rPr lang="en-FR" sz="1600" dirty="0"/>
              <a:t>insi qu’aux USA,  </a:t>
            </a:r>
            <a:r>
              <a:rPr lang="fr-FR" sz="1600" dirty="0"/>
              <a:t>en </a:t>
            </a:r>
            <a:r>
              <a:rPr lang="en-FR" sz="1600" dirty="0"/>
              <a:t>Chine etc…</a:t>
            </a: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5743DB5A-2F77-4061-9394-7E053337AFE2}"/>
              </a:ext>
            </a:extLst>
          </p:cNvPr>
          <p:cNvGrpSpPr/>
          <p:nvPr/>
        </p:nvGrpSpPr>
        <p:grpSpPr>
          <a:xfrm>
            <a:off x="6619408" y="1869054"/>
            <a:ext cx="5132129" cy="4269280"/>
            <a:chOff x="5471061" y="2002932"/>
            <a:chExt cx="5132129" cy="426928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1521ABEE-5D29-4B6B-A14F-510AF6D5BDB1}"/>
                </a:ext>
              </a:extLst>
            </p:cNvPr>
            <p:cNvGrpSpPr/>
            <p:nvPr/>
          </p:nvGrpSpPr>
          <p:grpSpPr>
            <a:xfrm>
              <a:off x="5471061" y="2341717"/>
              <a:ext cx="4907184" cy="3930495"/>
              <a:chOff x="2716625" y="1613932"/>
              <a:chExt cx="4907184" cy="3930495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FE924347-864A-494C-A561-679F7270CB8A}"/>
                  </a:ext>
                </a:extLst>
              </p:cNvPr>
              <p:cNvGrpSpPr/>
              <p:nvPr/>
            </p:nvGrpSpPr>
            <p:grpSpPr>
              <a:xfrm>
                <a:off x="2716625" y="1613932"/>
                <a:ext cx="4907184" cy="3930495"/>
                <a:chOff x="523758" y="1647794"/>
                <a:chExt cx="4907184" cy="3930495"/>
              </a:xfrm>
            </p:grpSpPr>
            <p:pic>
              <p:nvPicPr>
                <p:cNvPr id="25" name="Image 24">
                  <a:extLst>
                    <a:ext uri="{FF2B5EF4-FFF2-40B4-BE49-F238E27FC236}">
                      <a16:creationId xmlns:a16="http://schemas.microsoft.com/office/drawing/2014/main" id="{D0299C3D-C176-42E8-96D8-F06C9A0D44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2964884" y="3095961"/>
                  <a:ext cx="2093692" cy="1449069"/>
                </a:xfrm>
                <a:prstGeom prst="rect">
                  <a:avLst/>
                </a:prstGeom>
              </p:spPr>
            </p:pic>
            <p:pic>
              <p:nvPicPr>
                <p:cNvPr id="26" name="Image 25">
                  <a:extLst>
                    <a:ext uri="{FF2B5EF4-FFF2-40B4-BE49-F238E27FC236}">
                      <a16:creationId xmlns:a16="http://schemas.microsoft.com/office/drawing/2014/main" id="{58EDA0AA-6D37-41DE-9062-AC0B09FC5D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73936" y="4701847"/>
                  <a:ext cx="4757006" cy="876442"/>
                </a:xfrm>
                <a:prstGeom prst="rect">
                  <a:avLst/>
                </a:prstGeom>
              </p:spPr>
            </p:pic>
            <p:pic>
              <p:nvPicPr>
                <p:cNvPr id="27" name="Image 26">
                  <a:extLst>
                    <a:ext uri="{FF2B5EF4-FFF2-40B4-BE49-F238E27FC236}">
                      <a16:creationId xmlns:a16="http://schemas.microsoft.com/office/drawing/2014/main" id="{B7E8F58F-82BC-4633-98CB-6B82C523A8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23758" y="1647794"/>
                  <a:ext cx="4534818" cy="1258662"/>
                </a:xfrm>
                <a:prstGeom prst="rect">
                  <a:avLst/>
                </a:prstGeom>
              </p:spPr>
            </p:pic>
          </p:grpSp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9E8CABDE-FCF6-4F8C-A431-E1D21F0722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16625" y="3000209"/>
                <a:ext cx="2212886" cy="1449069"/>
              </a:xfrm>
              <a:prstGeom prst="rect">
                <a:avLst/>
              </a:prstGeom>
            </p:spPr>
          </p:pic>
        </p:grp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53324148-66BF-4CD7-8618-64A8737E1AB9}"/>
                </a:ext>
              </a:extLst>
            </p:cNvPr>
            <p:cNvSpPr txBox="1"/>
            <p:nvPr/>
          </p:nvSpPr>
          <p:spPr>
            <a:xfrm>
              <a:off x="6625243" y="2002932"/>
              <a:ext cx="29215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Exemple : </a:t>
              </a:r>
              <a:r>
                <a:rPr lang="fr-FR" sz="1600" dirty="0">
                  <a:solidFill>
                    <a:srgbClr val="0000FF"/>
                  </a:solidFill>
                </a:rPr>
                <a:t>Chromatic Calorimetry</a:t>
              </a:r>
              <a:endParaRPr lang="en-GB" sz="1600" dirty="0">
                <a:solidFill>
                  <a:srgbClr val="0000FF"/>
                </a:solidFill>
              </a:endParaRP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7C33951C-F5E6-4214-8AB9-4EF027734610}"/>
                </a:ext>
              </a:extLst>
            </p:cNvPr>
            <p:cNvSpPr txBox="1"/>
            <p:nvPr/>
          </p:nvSpPr>
          <p:spPr>
            <a:xfrm>
              <a:off x="10010977" y="4973431"/>
              <a:ext cx="592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i="1" dirty="0"/>
                <a:t>[Ref 0]</a:t>
              </a:r>
              <a:endParaRPr lang="en-GB" sz="1200" i="1" dirty="0"/>
            </a:p>
          </p:txBody>
        </p: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826CF9F3-8ECC-4FAD-A862-AC31A62CEA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693" y="1750805"/>
            <a:ext cx="6212725" cy="3302812"/>
          </a:xfrm>
          <a:prstGeom prst="rect">
            <a:avLst/>
          </a:prstGeom>
        </p:spPr>
      </p:pic>
      <p:sp>
        <p:nvSpPr>
          <p:cNvPr id="18" name="Espace réservé du pied de page 3">
            <a:extLst>
              <a:ext uri="{FF2B5EF4-FFF2-40B4-BE49-F238E27FC236}">
                <a16:creationId xmlns:a16="http://schemas.microsoft.com/office/drawing/2014/main" id="{3B91E93C-7487-4849-8300-41D023206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3248308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16D2600D-0FD6-453D-8073-C26C210B4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08" y="1928930"/>
            <a:ext cx="3997027" cy="31515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D3F340B-671F-49D1-A096-68B6D443EC0D}"/>
              </a:ext>
            </a:extLst>
          </p:cNvPr>
          <p:cNvSpPr txBox="1"/>
          <p:nvPr/>
        </p:nvSpPr>
        <p:spPr>
          <a:xfrm>
            <a:off x="864065" y="1718529"/>
            <a:ext cx="39970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0" i="0" u="none" strike="noStrike" baseline="0" dirty="0">
                <a:latin typeface="AdvOT0d9ab1db.I"/>
              </a:rPr>
              <a:t>I</a:t>
            </a:r>
            <a:r>
              <a:rPr lang="en-GB" sz="1400" b="0" i="0" u="none" strike="noStrike" baseline="0" dirty="0">
                <a:latin typeface="AdvOT0d9ab1db.I+20"/>
              </a:rPr>
              <a:t>–</a:t>
            </a:r>
            <a:r>
              <a:rPr lang="en-GB" sz="1400" b="0" i="0" u="none" strike="noStrike" baseline="0" dirty="0">
                <a:latin typeface="AdvOT0d9ab1db.I"/>
              </a:rPr>
              <a:t>V </a:t>
            </a:r>
            <a:r>
              <a:rPr lang="en-GB" sz="1400" b="0" i="0" u="none" strike="noStrike" baseline="0" dirty="0">
                <a:latin typeface="AdvOT07517017"/>
              </a:rPr>
              <a:t>curves of a Photodiode with &amp; without Qdot</a:t>
            </a:r>
            <a:endParaRPr lang="en-GB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D01D3F-ECD3-4584-8418-8212CE9AF500}"/>
              </a:ext>
            </a:extLst>
          </p:cNvPr>
          <p:cNvSpPr txBox="1"/>
          <p:nvPr/>
        </p:nvSpPr>
        <p:spPr>
          <a:xfrm>
            <a:off x="2342640" y="5193458"/>
            <a:ext cx="670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11]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165490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DA927AA-FBAE-4AFF-A174-1A6CF4042B4C}"/>
              </a:ext>
            </a:extLst>
          </p:cNvPr>
          <p:cNvSpPr txBox="1"/>
          <p:nvPr/>
        </p:nvSpPr>
        <p:spPr>
          <a:xfrm>
            <a:off x="398209" y="948437"/>
            <a:ext cx="1179379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1</a:t>
            </a:r>
            <a:r>
              <a:rPr lang="fr-FR" sz="1600" b="1" baseline="30000" dirty="0">
                <a:solidFill>
                  <a:srgbClr val="00B050"/>
                </a:solidFill>
              </a:rPr>
              <a:t>ière</a:t>
            </a:r>
            <a:r>
              <a:rPr lang="fr-FR" sz="1600" b="1" dirty="0">
                <a:solidFill>
                  <a:srgbClr val="00B050"/>
                </a:solidFill>
              </a:rPr>
              <a:t> étape : fabrication des Qdot : </a:t>
            </a:r>
            <a:r>
              <a:rPr lang="fr-FR" sz="1600" dirty="0"/>
              <a:t>la synthèse colloïdale : réalisable en labo (de Chimie)</a:t>
            </a:r>
          </a:p>
          <a:p>
            <a:endParaRPr lang="fr-FR" sz="1600" dirty="0"/>
          </a:p>
          <a:p>
            <a:r>
              <a:rPr lang="fr-FR" sz="1400" dirty="0"/>
              <a:t>Les matériaux précurseurs sont utilisés sous forme d’ions dans un solvant organique et chauffés à quelques centaines de degrés (60-300°C). Un des précurseurs est injecté promptement (méthode d’injection à chaud, inventée en 1993 par le groupe de </a:t>
            </a:r>
            <a:r>
              <a:rPr lang="fr-FR" sz="1400" dirty="0" err="1"/>
              <a:t>Bawendi</a:t>
            </a:r>
            <a:r>
              <a:rPr lang="fr-FR" sz="1400" dirty="0"/>
              <a:t> au MIT </a:t>
            </a:r>
            <a:r>
              <a:rPr lang="fr-FR" sz="1400" dirty="0">
                <a:sym typeface="Wingdings" panose="05000000000000000000" pitchFamily="2" charset="2"/>
              </a:rPr>
              <a:t> Prix Nobel en 2023) </a:t>
            </a:r>
            <a:r>
              <a:rPr lang="fr-FR" sz="1400" dirty="0"/>
              <a:t>. En quelques instants, des milliards de milliards de nanocristaux s’assemblent, identiques, parfaitement sphériques et sans défaut.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378FEF1-8B97-4397-8FAE-ED1BDF47A6D9}"/>
              </a:ext>
            </a:extLst>
          </p:cNvPr>
          <p:cNvGrpSpPr/>
          <p:nvPr/>
        </p:nvGrpSpPr>
        <p:grpSpPr>
          <a:xfrm>
            <a:off x="231771" y="2146600"/>
            <a:ext cx="7124251" cy="4068518"/>
            <a:chOff x="3855304" y="2023630"/>
            <a:chExt cx="8336696" cy="416125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1432468-4B6C-4A0F-8BAF-A49B80F9C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55304" y="2023630"/>
              <a:ext cx="8336696" cy="4161255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53DBF2-A97F-4124-8944-F2B0425F6CB0}"/>
                </a:ext>
              </a:extLst>
            </p:cNvPr>
            <p:cNvSpPr/>
            <p:nvPr/>
          </p:nvSpPr>
          <p:spPr>
            <a:xfrm>
              <a:off x="3855304" y="2074922"/>
              <a:ext cx="3481667" cy="2546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46670763-5EF6-4F10-9E96-3865F3D6F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675" y="2875913"/>
            <a:ext cx="4138563" cy="218133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A1D98BA-B324-4C42-93F4-7E0ABE57E129}"/>
              </a:ext>
            </a:extLst>
          </p:cNvPr>
          <p:cNvSpPr txBox="1"/>
          <p:nvPr/>
        </p:nvSpPr>
        <p:spPr>
          <a:xfrm>
            <a:off x="2909982" y="6190914"/>
            <a:ext cx="59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1]</a:t>
            </a:r>
            <a:endParaRPr lang="en-GB" sz="1200" i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6208D20-FF23-4FFC-8BD8-6A7295E03873}"/>
              </a:ext>
            </a:extLst>
          </p:cNvPr>
          <p:cNvSpPr txBox="1"/>
          <p:nvPr/>
        </p:nvSpPr>
        <p:spPr>
          <a:xfrm>
            <a:off x="9793957" y="5235096"/>
            <a:ext cx="592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2]</a:t>
            </a:r>
            <a:endParaRPr lang="en-GB" sz="1200" i="1" dirty="0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E5D0F58F-1741-4A80-AF88-0719FCF2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89576"/>
            <a:ext cx="8588829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La fabrication des Qdots : exemple</a:t>
            </a:r>
          </a:p>
        </p:txBody>
      </p:sp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D5D238D1-BDB7-4F61-954A-FACDD1A9C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981838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F6461A-0720-4676-A748-4B82A350F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190" y="2239843"/>
            <a:ext cx="3128166" cy="336127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375DD5B-B4E4-4B55-9E28-C1DFE3C7A91D}"/>
              </a:ext>
            </a:extLst>
          </p:cNvPr>
          <p:cNvSpPr txBox="1"/>
          <p:nvPr/>
        </p:nvSpPr>
        <p:spPr>
          <a:xfrm>
            <a:off x="293187" y="908980"/>
            <a:ext cx="5802813" cy="1237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1600" b="1" baseline="30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ième</a:t>
            </a:r>
            <a:r>
              <a:rPr lang="fr-FR" sz="16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étape : le support/substrat des QDot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Ces nanoparticules peuvent être déposées sur divers supports (comme des films plastiques) par des techniques telles que l’électro-pulvérisation, la centrifugation ou le séchage par goutte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0F427F0-BEA9-43DA-9303-5DC290D0A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423" y="3340675"/>
            <a:ext cx="4293387" cy="138528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2397617-F87B-4878-B72F-4D6CB268E43F}"/>
              </a:ext>
            </a:extLst>
          </p:cNvPr>
          <p:cNvSpPr txBox="1"/>
          <p:nvPr/>
        </p:nvSpPr>
        <p:spPr>
          <a:xfrm>
            <a:off x="6193973" y="2671905"/>
            <a:ext cx="510540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 incorporées à des substrats solides homogènes et transparents.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5035F2-A40E-4993-B389-3AE312A040F2}"/>
              </a:ext>
            </a:extLst>
          </p:cNvPr>
          <p:cNvSpPr txBox="1"/>
          <p:nvPr/>
        </p:nvSpPr>
        <p:spPr>
          <a:xfrm>
            <a:off x="331260" y="3845479"/>
            <a:ext cx="592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/>
              <a:t>[Ref 3]</a:t>
            </a:r>
            <a:endParaRPr lang="en-GB" sz="1200" i="1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713A118-78C3-4EE6-93FF-1E039406A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89576"/>
            <a:ext cx="8588829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La fabrication des Qdots : exemple</a:t>
            </a:r>
          </a:p>
        </p:txBody>
      </p:sp>
      <p:sp>
        <p:nvSpPr>
          <p:cNvPr id="11" name="Espace réservé du pied de page 3">
            <a:extLst>
              <a:ext uri="{FF2B5EF4-FFF2-40B4-BE49-F238E27FC236}">
                <a16:creationId xmlns:a16="http://schemas.microsoft.com/office/drawing/2014/main" id="{C486D58C-6655-4B24-BFFC-00027591A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DC2ECA8-7D91-4F94-972F-67EE0095534A}"/>
              </a:ext>
            </a:extLst>
          </p:cNvPr>
          <p:cNvSpPr txBox="1"/>
          <p:nvPr/>
        </p:nvSpPr>
        <p:spPr>
          <a:xfrm>
            <a:off x="430667" y="5821907"/>
            <a:ext cx="59538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avec la chimie de surface, les rendements quantiques </a:t>
            </a:r>
          </a:p>
          <a:p>
            <a:r>
              <a:rPr lang="fr-FR" sz="1600" dirty="0"/>
              <a:t>peuvent se rapprocher de 1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0516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5E54FB-3278-40D3-A885-56A6F6B0528C}"/>
              </a:ext>
            </a:extLst>
          </p:cNvPr>
          <p:cNvSpPr txBox="1"/>
          <p:nvPr/>
        </p:nvSpPr>
        <p:spPr>
          <a:xfrm>
            <a:off x="215984" y="851723"/>
            <a:ext cx="10304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Objectif : utiliser le rayonnement Cherenkov en calorimétrie en utilisant les QDots</a:t>
            </a:r>
            <a:endParaRPr lang="en-GB" sz="2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C10567A-3962-457C-B648-764359061803}"/>
              </a:ext>
            </a:extLst>
          </p:cNvPr>
          <p:cNvSpPr txBox="1"/>
          <p:nvPr/>
        </p:nvSpPr>
        <p:spPr>
          <a:xfrm>
            <a:off x="215984" y="1599994"/>
            <a:ext cx="77559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r>
              <a:rPr lang="fr-FR" dirty="0"/>
              <a:t>émission lumineuse instantanée</a:t>
            </a:r>
            <a:endParaRPr lang="fr-FR" dirty="0">
              <a:sym typeface="Symbol" panose="05050102010706020507" pitchFamily="18" charset="2"/>
            </a:endParaRPr>
          </a:p>
          <a:p>
            <a:pPr>
              <a:buClr>
                <a:srgbClr val="00B050"/>
              </a:buClr>
            </a:pPr>
            <a:endParaRPr lang="fr-FR" sz="900" dirty="0">
              <a:sym typeface="Symbol" panose="05050102010706020507" pitchFamily="18" charset="2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r>
              <a:rPr lang="fr-FR" dirty="0">
                <a:sym typeface="Symbol" panose="05050102010706020507" pitchFamily="18" charset="2"/>
              </a:rPr>
              <a:t>Insensible à la température ou à l’humidité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endParaRPr lang="fr-FR" sz="900" dirty="0">
              <a:sym typeface="Symbol" panose="05050102010706020507" pitchFamily="18" charset="2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r>
              <a:rPr lang="fr-FR" dirty="0">
                <a:sym typeface="Symbol" panose="05050102010706020507" pitchFamily="18" charset="2"/>
              </a:rPr>
              <a:t>possibilité de lui donner des formes particulières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endParaRPr lang="fr-FR" sz="900" dirty="0">
              <a:sym typeface="Symbol" panose="05050102010706020507" pitchFamily="18" charset="2"/>
            </a:endParaRP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r>
              <a:rPr lang="fr-FR" dirty="0"/>
              <a:t>bonne résistance aux radiations (neutrons et </a:t>
            </a:r>
            <a:r>
              <a:rPr lang="fr-FR" dirty="0">
                <a:sym typeface="Symbol" panose="05050102010706020507" pitchFamily="18" charset="2"/>
              </a:rPr>
              <a:t>)</a:t>
            </a:r>
          </a:p>
          <a:p>
            <a:pPr>
              <a:buClr>
                <a:srgbClr val="00B050"/>
              </a:buClr>
            </a:pPr>
            <a:endParaRPr lang="fr-FR" sz="900" dirty="0"/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"/>
            </a:pPr>
            <a:r>
              <a:rPr lang="fr-FR" dirty="0"/>
              <a:t>peu onéreux (par rapport aux scintillateurs) pour des géométries « standard »</a:t>
            </a:r>
            <a:endParaRPr lang="en-GB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BD1B83-D79B-4222-9AC0-24E5D26FC60B}"/>
              </a:ext>
            </a:extLst>
          </p:cNvPr>
          <p:cNvSpPr txBox="1"/>
          <p:nvPr/>
        </p:nvSpPr>
        <p:spPr>
          <a:xfrm>
            <a:off x="215984" y="4010258"/>
            <a:ext cx="11189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ý"/>
            </a:pPr>
            <a:r>
              <a:rPr lang="fr-FR" dirty="0"/>
              <a:t>émission très importante dans l’UV          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005680-85B7-4633-8994-B8039965262F}"/>
              </a:ext>
            </a:extLst>
          </p:cNvPr>
          <p:cNvSpPr txBox="1"/>
          <p:nvPr/>
        </p:nvSpPr>
        <p:spPr>
          <a:xfrm>
            <a:off x="215984" y="1442793"/>
            <a:ext cx="2481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FF"/>
                </a:solidFill>
              </a:rPr>
              <a:t>Radiateur Cherenkov  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EEA9310-CD3C-4D4E-BA1A-2546D1B44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5322" y="1091712"/>
            <a:ext cx="1933035" cy="108733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961A1BD-5057-4A49-9C8C-89216AA13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6564" y="2570103"/>
            <a:ext cx="1694652" cy="127098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610FC19-9482-4517-BDBF-25A86A0E7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268" y="2607358"/>
            <a:ext cx="1684191" cy="127098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C46C694-2280-4C38-9C8B-FBFC3037A9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9493" y="1428446"/>
            <a:ext cx="1049912" cy="1507131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D7E4C5-559A-46B8-B5AD-8C78322CFFD4}"/>
              </a:ext>
            </a:extLst>
          </p:cNvPr>
          <p:cNvSpPr txBox="1"/>
          <p:nvPr/>
        </p:nvSpPr>
        <p:spPr>
          <a:xfrm>
            <a:off x="1355099" y="104456"/>
            <a:ext cx="103049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Notre projet, pour démarrer sur le sujet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4" name="Espace réservé du pied de page 3">
            <a:extLst>
              <a:ext uri="{FF2B5EF4-FFF2-40B4-BE49-F238E27FC236}">
                <a16:creationId xmlns:a16="http://schemas.microsoft.com/office/drawing/2014/main" id="{FA2CA6DB-D981-453F-931D-060F02CAE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614F39E3-1822-4922-81BE-E840BA3F164B}"/>
              </a:ext>
            </a:extLst>
          </p:cNvPr>
          <p:cNvSpPr/>
          <p:nvPr/>
        </p:nvSpPr>
        <p:spPr>
          <a:xfrm>
            <a:off x="556806" y="5088523"/>
            <a:ext cx="351064" cy="15285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ADD01CD-8D3C-4D3C-934E-A35CDCFEFC58}"/>
              </a:ext>
            </a:extLst>
          </p:cNvPr>
          <p:cNvSpPr txBox="1"/>
          <p:nvPr/>
        </p:nvSpPr>
        <p:spPr>
          <a:xfrm>
            <a:off x="2622245" y="5653943"/>
            <a:ext cx="4318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c’est là que les QDots interviennent pour ….</a:t>
            </a:r>
            <a:endParaRPr lang="en-GB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8AE5CF-DC8B-4500-B11A-D6938C0DA471}"/>
              </a:ext>
            </a:extLst>
          </p:cNvPr>
          <p:cNvSpPr txBox="1"/>
          <p:nvPr/>
        </p:nvSpPr>
        <p:spPr>
          <a:xfrm>
            <a:off x="1103310" y="4785934"/>
            <a:ext cx="10872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sym typeface="Wingdings" panose="05000000000000000000" pitchFamily="2" charset="2"/>
              </a:rPr>
              <a:t>Mauvaise adéquation entre le spectre lumineux Cherenkov et la sensibilité des photomultiplicateurs « classiques » (</a:t>
            </a:r>
            <a:r>
              <a:rPr lang="fr-FR" dirty="0" err="1"/>
              <a:t>SiPMs</a:t>
            </a:r>
            <a:r>
              <a:rPr lang="fr-FR" dirty="0"/>
              <a:t> ou PMT avec</a:t>
            </a:r>
            <a:r>
              <a:rPr lang="fr-FR" dirty="0">
                <a:sym typeface="Wingdings" panose="05000000000000000000" pitchFamily="2" charset="2"/>
              </a:rPr>
              <a:t> photocathode </a:t>
            </a:r>
            <a:r>
              <a:rPr lang="fr-FR" dirty="0" err="1">
                <a:sym typeface="Wingdings" panose="05000000000000000000" pitchFamily="2" charset="2"/>
              </a:rPr>
              <a:t>Bialkali</a:t>
            </a:r>
            <a:r>
              <a:rPr lang="fr-FR" dirty="0">
                <a:sym typeface="Wingdings" panose="05000000000000000000" pitchFamily="2" charset="2"/>
              </a:rPr>
              <a:t> ou </a:t>
            </a:r>
            <a:r>
              <a:rPr lang="fr-FR" dirty="0" err="1">
                <a:sym typeface="Wingdings" panose="05000000000000000000" pitchFamily="2" charset="2"/>
              </a:rPr>
              <a:t>Multialkali</a:t>
            </a:r>
            <a:r>
              <a:rPr lang="fr-FR" dirty="0">
                <a:sym typeface="Wingdings" panose="05000000000000000000" pitchFamily="2" charset="2"/>
              </a:rPr>
              <a:t>)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B8141108-845D-4625-9A23-F7F3D1979F4D}"/>
              </a:ext>
            </a:extLst>
          </p:cNvPr>
          <p:cNvSpPr/>
          <p:nvPr/>
        </p:nvSpPr>
        <p:spPr>
          <a:xfrm>
            <a:off x="1997679" y="5782003"/>
            <a:ext cx="351064" cy="15285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70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D93F3C-4C27-4092-A502-D0629DE50A7F}"/>
              </a:ext>
            </a:extLst>
          </p:cNvPr>
          <p:cNvSpPr txBox="1"/>
          <p:nvPr/>
        </p:nvSpPr>
        <p:spPr>
          <a:xfrm>
            <a:off x="1222985" y="103810"/>
            <a:ext cx="103049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FF"/>
                </a:solidFill>
              </a:rPr>
              <a:t>… décaler la lumière Cherenkov UV dans le visible</a:t>
            </a:r>
            <a:endParaRPr lang="en-GB" sz="3200" b="1" dirty="0">
              <a:solidFill>
                <a:srgbClr val="0000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7B37475-2BDD-4C87-A476-E327F630A08C}"/>
              </a:ext>
            </a:extLst>
          </p:cNvPr>
          <p:cNvSpPr txBox="1"/>
          <p:nvPr/>
        </p:nvSpPr>
        <p:spPr>
          <a:xfrm>
            <a:off x="2945243" y="2225041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PMT</a:t>
            </a:r>
            <a:endParaRPr lang="en-GB" sz="16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E7D6B0-2158-46F6-9E29-5A7DF3D896DE}"/>
              </a:ext>
            </a:extLst>
          </p:cNvPr>
          <p:cNvSpPr txBox="1"/>
          <p:nvPr/>
        </p:nvSpPr>
        <p:spPr>
          <a:xfrm flipH="1">
            <a:off x="7158770" y="2253209"/>
            <a:ext cx="47040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dirty="0"/>
              <a:t>Qdots dans un substrat placé entre le radiateur Cherenkov et le photodétecteur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dirty="0"/>
              <a:t>la nature et la taille des nanoparticules sont définies de manière à ce que la lumière émise corresponde à la sensibilité maximale du photodétecteur choisi.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46FE82-E05E-4A63-A8AE-1ADBF6542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592" y="1579382"/>
            <a:ext cx="3083351" cy="45663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99A86F1-F578-467C-B6CD-AC4843EB6090}"/>
              </a:ext>
            </a:extLst>
          </p:cNvPr>
          <p:cNvSpPr txBox="1"/>
          <p:nvPr/>
        </p:nvSpPr>
        <p:spPr>
          <a:xfrm>
            <a:off x="4285091" y="1394600"/>
            <a:ext cx="662891" cy="369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err="1"/>
              <a:t>SiPM</a:t>
            </a:r>
            <a:endParaRPr lang="en-GB" sz="16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E42738-9403-4789-A6A1-B4A0EA9A4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76" y="737522"/>
            <a:ext cx="3612416" cy="5726618"/>
          </a:xfrm>
          <a:prstGeom prst="rect">
            <a:avLst/>
          </a:prstGeom>
        </p:spPr>
      </p:pic>
      <p:sp>
        <p:nvSpPr>
          <p:cNvPr id="13" name="Espace réservé du pied de page 3">
            <a:extLst>
              <a:ext uri="{FF2B5EF4-FFF2-40B4-BE49-F238E27FC236}">
                <a16:creationId xmlns:a16="http://schemas.microsoft.com/office/drawing/2014/main" id="{4A0457CF-4676-4B1C-AEC4-5021F84F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204880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20138" y="171243"/>
            <a:ext cx="9481397" cy="488983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0000FF"/>
                </a:solidFill>
                <a:latin typeface="+mn-lt"/>
              </a:rPr>
              <a:t>Notre objet d’étude : le détecteur Qdot-Cherenkov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7B0B7C5-2F8F-4DB8-A686-4F2DF559760E}"/>
              </a:ext>
            </a:extLst>
          </p:cNvPr>
          <p:cNvSpPr txBox="1"/>
          <p:nvPr/>
        </p:nvSpPr>
        <p:spPr>
          <a:xfrm>
            <a:off x="417276" y="3795699"/>
            <a:ext cx="2907912" cy="1769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00FF"/>
                </a:solidFill>
              </a:rPr>
              <a:t>Radiateur Cherenkov :</a:t>
            </a:r>
          </a:p>
          <a:p>
            <a:endParaRPr lang="fr-FR" sz="900" dirty="0"/>
          </a:p>
          <a:p>
            <a:r>
              <a:rPr lang="fr-FR" sz="2000" dirty="0"/>
              <a:t>Si0</a:t>
            </a:r>
            <a:r>
              <a:rPr lang="fr-FR" sz="2000" baseline="-25000" dirty="0"/>
              <a:t>2 </a:t>
            </a:r>
            <a:r>
              <a:rPr lang="fr-FR" sz="2000" dirty="0"/>
              <a:t>(2.2 g/cm³ ; n </a:t>
            </a:r>
            <a:r>
              <a:rPr lang="fr-FR" sz="2000" dirty="0">
                <a:sym typeface="Symbol" panose="05050102010706020507" pitchFamily="18" charset="2"/>
              </a:rPr>
              <a:t> </a:t>
            </a:r>
            <a:r>
              <a:rPr lang="fr-FR" sz="2000" dirty="0"/>
              <a:t>1.45)</a:t>
            </a:r>
          </a:p>
          <a:p>
            <a:r>
              <a:rPr lang="fr-FR" sz="2000" dirty="0"/>
              <a:t>  </a:t>
            </a:r>
          </a:p>
          <a:p>
            <a:r>
              <a:rPr lang="fr-FR" sz="2000" dirty="0"/>
              <a:t>PbF</a:t>
            </a:r>
            <a:r>
              <a:rPr lang="fr-FR" sz="2000" baseline="-25000" dirty="0"/>
              <a:t>2</a:t>
            </a:r>
            <a:r>
              <a:rPr lang="fr-FR" sz="2000" dirty="0"/>
              <a:t> (7.77 g/cm³ ; n </a:t>
            </a:r>
            <a:r>
              <a:rPr lang="fr-FR" sz="2000" dirty="0">
                <a:sym typeface="Symbol" panose="05050102010706020507" pitchFamily="18" charset="2"/>
              </a:rPr>
              <a:t> </a:t>
            </a:r>
            <a:r>
              <a:rPr lang="fr-FR" sz="2000" dirty="0"/>
              <a:t>1.7)</a:t>
            </a:r>
          </a:p>
          <a:p>
            <a:endParaRPr lang="en-GB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FF13C-0629-48E7-887D-935C3DD73FCC}"/>
              </a:ext>
            </a:extLst>
          </p:cNvPr>
          <p:cNvSpPr txBox="1"/>
          <p:nvPr/>
        </p:nvSpPr>
        <p:spPr>
          <a:xfrm>
            <a:off x="4318492" y="3766885"/>
            <a:ext cx="806904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0FF"/>
                </a:solidFill>
              </a:rPr>
              <a:t>QDots :</a:t>
            </a:r>
          </a:p>
          <a:p>
            <a:endParaRPr lang="fr-FR" sz="900" dirty="0"/>
          </a:p>
          <a:p>
            <a:r>
              <a:rPr lang="fr-FR" sz="2000" dirty="0"/>
              <a:t>Qdot : </a:t>
            </a:r>
            <a:r>
              <a:rPr lang="fr-FR" sz="2000" dirty="0" err="1"/>
              <a:t>Perovskite</a:t>
            </a:r>
            <a:r>
              <a:rPr lang="fr-FR" sz="2000" dirty="0"/>
              <a:t>* (CsPbX</a:t>
            </a:r>
            <a:r>
              <a:rPr lang="fr-FR" sz="2000" baseline="-25000" dirty="0"/>
              <a:t>3</a:t>
            </a:r>
            <a:r>
              <a:rPr lang="fr-FR" sz="2000" dirty="0"/>
              <a:t> ; </a:t>
            </a:r>
            <a:r>
              <a:rPr lang="en-GB" sz="2000" dirty="0"/>
              <a:t>X = Cl, Br </a:t>
            </a:r>
            <a:r>
              <a:rPr lang="en-GB" sz="2000" dirty="0" err="1"/>
              <a:t>ou</a:t>
            </a:r>
            <a:r>
              <a:rPr lang="en-GB" sz="2000" dirty="0"/>
              <a:t> I), ……</a:t>
            </a:r>
          </a:p>
          <a:p>
            <a:endParaRPr lang="fr-FR" sz="2000" dirty="0"/>
          </a:p>
          <a:p>
            <a:r>
              <a:rPr lang="fr-FR" sz="2000" dirty="0"/>
              <a:t>Substrat : matrice polymère, solution aqueuse, graisse optique ….</a:t>
            </a:r>
          </a:p>
          <a:p>
            <a:endParaRPr lang="fr-FR" sz="2000" dirty="0"/>
          </a:p>
          <a:p>
            <a:endParaRPr lang="fr-FR" sz="2000" dirty="0"/>
          </a:p>
          <a:p>
            <a:endParaRPr lang="en-GB" sz="2000" dirty="0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BC7DBD8-26CD-4D60-A619-582BEF491E69}"/>
              </a:ext>
            </a:extLst>
          </p:cNvPr>
          <p:cNvGrpSpPr/>
          <p:nvPr/>
        </p:nvGrpSpPr>
        <p:grpSpPr>
          <a:xfrm>
            <a:off x="6013930" y="2094179"/>
            <a:ext cx="5893310" cy="1398696"/>
            <a:chOff x="5847107" y="1806988"/>
            <a:chExt cx="5410730" cy="1118327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A7C2C7F8-E505-4AD9-884D-6C30ABF53289}"/>
                </a:ext>
              </a:extLst>
            </p:cNvPr>
            <p:cNvSpPr/>
            <p:nvPr/>
          </p:nvSpPr>
          <p:spPr>
            <a:xfrm>
              <a:off x="8299104" y="1924938"/>
              <a:ext cx="1395921" cy="89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F82D36B-21E5-41D6-9483-BABD5C6DC048}"/>
                </a:ext>
              </a:extLst>
            </p:cNvPr>
            <p:cNvSpPr txBox="1"/>
            <p:nvPr/>
          </p:nvSpPr>
          <p:spPr>
            <a:xfrm>
              <a:off x="8299844" y="2221843"/>
              <a:ext cx="14194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latin typeface="+mn-lt"/>
                </a:rPr>
                <a:t>Wavecatcher</a:t>
              </a:r>
            </a:p>
          </p:txBody>
        </p:sp>
        <p:sp>
          <p:nvSpPr>
            <p:cNvPr id="15" name="Triangle isocèle 14">
              <a:extLst>
                <a:ext uri="{FF2B5EF4-FFF2-40B4-BE49-F238E27FC236}">
                  <a16:creationId xmlns:a16="http://schemas.microsoft.com/office/drawing/2014/main" id="{7BF79570-0521-4A01-AFF7-CD49B8ECF2BE}"/>
                </a:ext>
              </a:extLst>
            </p:cNvPr>
            <p:cNvSpPr/>
            <p:nvPr/>
          </p:nvSpPr>
          <p:spPr>
            <a:xfrm rot="5400000">
              <a:off x="6554339" y="1566800"/>
              <a:ext cx="1028020" cy="1508395"/>
            </a:xfrm>
            <a:prstGeom prst="triangle">
              <a:avLst>
                <a:gd name="adj" fmla="val 54236"/>
              </a:avLst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C390B0A-D925-48F9-9401-EAE721F6E6A3}"/>
                </a:ext>
              </a:extLst>
            </p:cNvPr>
            <p:cNvSpPr/>
            <p:nvPr/>
          </p:nvSpPr>
          <p:spPr>
            <a:xfrm>
              <a:off x="6314151" y="1934059"/>
              <a:ext cx="137192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600" dirty="0">
                  <a:solidFill>
                    <a:schemeClr val="bg1"/>
                  </a:solidFill>
                  <a:latin typeface="+mn-lt"/>
                </a:rPr>
                <a:t> </a:t>
              </a:r>
            </a:p>
            <a:p>
              <a:r>
                <a:rPr lang="en-GB" sz="1600" dirty="0">
                  <a:solidFill>
                    <a:schemeClr val="bg1"/>
                  </a:solidFill>
                  <a:latin typeface="+mn-lt"/>
                </a:rPr>
                <a:t>Amplification</a:t>
              </a:r>
            </a:p>
          </p:txBody>
        </p:sp>
        <p:pic>
          <p:nvPicPr>
            <p:cNvPr id="17" name="Graphique 16" descr="Ordinateur avec un remplissage uni">
              <a:extLst>
                <a:ext uri="{FF2B5EF4-FFF2-40B4-BE49-F238E27FC236}">
                  <a16:creationId xmlns:a16="http://schemas.microsoft.com/office/drawing/2014/main" id="{6D01232C-91B5-49CB-9BF6-DE2BEB362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50862" y="1818340"/>
              <a:ext cx="1106975" cy="1106975"/>
            </a:xfrm>
            <a:prstGeom prst="rect">
              <a:avLst/>
            </a:prstGeom>
          </p:spPr>
        </p:pic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E0F6BD23-5706-442B-83A8-75710335DA3E}"/>
                </a:ext>
              </a:extLst>
            </p:cNvPr>
            <p:cNvCxnSpPr>
              <a:cxnSpLocks/>
            </p:cNvCxnSpPr>
            <p:nvPr/>
          </p:nvCxnSpPr>
          <p:spPr>
            <a:xfrm>
              <a:off x="5847107" y="2343267"/>
              <a:ext cx="467045" cy="1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6EDC9AFD-9851-43A9-96F8-566D86F32561}"/>
                </a:ext>
              </a:extLst>
            </p:cNvPr>
            <p:cNvCxnSpPr>
              <a:cxnSpLocks/>
            </p:cNvCxnSpPr>
            <p:nvPr/>
          </p:nvCxnSpPr>
          <p:spPr>
            <a:xfrm>
              <a:off x="7816943" y="2370697"/>
              <a:ext cx="467045" cy="1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8C6985DB-7E13-47A0-BC59-0AE40ED28B1D}"/>
                </a:ext>
              </a:extLst>
            </p:cNvPr>
            <p:cNvCxnSpPr>
              <a:cxnSpLocks/>
            </p:cNvCxnSpPr>
            <p:nvPr/>
          </p:nvCxnSpPr>
          <p:spPr>
            <a:xfrm>
              <a:off x="9719998" y="2379221"/>
              <a:ext cx="467045" cy="1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Image 23">
            <a:extLst>
              <a:ext uri="{FF2B5EF4-FFF2-40B4-BE49-F238E27FC236}">
                <a16:creationId xmlns:a16="http://schemas.microsoft.com/office/drawing/2014/main" id="{713600A9-67E7-4489-92E3-C240EC315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8" y="1018583"/>
            <a:ext cx="5924425" cy="272932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564B185-4B65-46D1-8907-473C9B3B5E3F}"/>
              </a:ext>
            </a:extLst>
          </p:cNvPr>
          <p:cNvSpPr txBox="1"/>
          <p:nvPr/>
        </p:nvSpPr>
        <p:spPr>
          <a:xfrm>
            <a:off x="8866812" y="5551015"/>
            <a:ext cx="33287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/>
              <a:t>*Pérovskites ont une structure de type ABX₃, où :</a:t>
            </a:r>
          </a:p>
          <a:p>
            <a:r>
              <a:rPr lang="fr-FR" sz="1200" dirty="0"/>
              <a:t>A : cation volumineux (ex. : Cs⁺) </a:t>
            </a:r>
          </a:p>
          <a:p>
            <a:r>
              <a:rPr lang="fr-FR" sz="1200" dirty="0"/>
              <a:t>B : cation plus petit (ex. : Pb²⁺, Sn²⁺)</a:t>
            </a:r>
          </a:p>
          <a:p>
            <a:r>
              <a:rPr lang="fr-FR" sz="1200" dirty="0"/>
              <a:t>X : anion (ex. : I⁻, Br⁻, Cl⁻)</a:t>
            </a:r>
            <a:endParaRPr lang="en-GB" sz="1200" dirty="0"/>
          </a:p>
        </p:txBody>
      </p:sp>
      <p:sp>
        <p:nvSpPr>
          <p:cNvPr id="19" name="Espace réservé du pied de page 3">
            <a:extLst>
              <a:ext uri="{FF2B5EF4-FFF2-40B4-BE49-F238E27FC236}">
                <a16:creationId xmlns:a16="http://schemas.microsoft.com/office/drawing/2014/main" id="{2BD1FC6A-9FE0-43FA-ABAB-B395814C1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</p:spTree>
    <p:extLst>
      <p:ext uri="{BB962C8B-B14F-4D97-AF65-F5344CB8AC3E}">
        <p14:creationId xmlns:p14="http://schemas.microsoft.com/office/powerpoint/2010/main" val="352224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D66EAF9E-99BE-4B74-9635-4C6FDB63D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87" y="185115"/>
            <a:ext cx="8588829" cy="488983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rgbClr val="0000FF"/>
                </a:solidFill>
                <a:latin typeface="+mn-lt"/>
              </a:rPr>
              <a:t>Exemple de travaux encourageants </a:t>
            </a:r>
          </a:p>
        </p:txBody>
      </p:sp>
      <p:sp>
        <p:nvSpPr>
          <p:cNvPr id="21" name="Espace réservé du pied de page 3">
            <a:extLst>
              <a:ext uri="{FF2B5EF4-FFF2-40B4-BE49-F238E27FC236}">
                <a16:creationId xmlns:a16="http://schemas.microsoft.com/office/drawing/2014/main" id="{0E1DEFB3-55F9-4053-B286-0C61FD57B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5123" y="6467913"/>
            <a:ext cx="3128165" cy="364730"/>
          </a:xfrm>
        </p:spPr>
        <p:txBody>
          <a:bodyPr/>
          <a:lstStyle/>
          <a:p>
            <a:r>
              <a:rPr lang="fr-FR" dirty="0"/>
              <a:t>Journées GDR D2I 2026 – V. Puill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1A6CFEB-DFFA-487D-AB02-8689B2305F61}"/>
              </a:ext>
            </a:extLst>
          </p:cNvPr>
          <p:cNvGrpSpPr/>
          <p:nvPr/>
        </p:nvGrpSpPr>
        <p:grpSpPr>
          <a:xfrm>
            <a:off x="132284" y="4032722"/>
            <a:ext cx="3255840" cy="2305436"/>
            <a:chOff x="6021162" y="1027226"/>
            <a:chExt cx="3836644" cy="2651490"/>
          </a:xfrm>
        </p:grpSpPr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7130A313-14B4-4032-BBA4-4449A8B62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21162" y="1027226"/>
              <a:ext cx="3365848" cy="2651490"/>
            </a:xfrm>
            <a:prstGeom prst="rect">
              <a:avLst/>
            </a:prstGeom>
          </p:spPr>
        </p:pic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E0DF5813-1923-4CA0-B1C8-7D1ABA6328B6}"/>
                </a:ext>
              </a:extLst>
            </p:cNvPr>
            <p:cNvSpPr txBox="1"/>
            <p:nvPr/>
          </p:nvSpPr>
          <p:spPr>
            <a:xfrm>
              <a:off x="7081582" y="1052839"/>
              <a:ext cx="27762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/>
                <a:t>PSK525 in </a:t>
              </a:r>
              <a:r>
                <a:rPr lang="en-GB" sz="1200" dirty="0" err="1"/>
                <a:t>Zeonex</a:t>
              </a:r>
              <a:endParaRPr lang="en-GB" sz="1200" dirty="0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063AB782-8938-465B-9E7F-DBFC4D301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488" y="4057780"/>
            <a:ext cx="2646293" cy="230543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4B48FC6A-A1F0-4FE1-BF28-2E47AF3AE32F}"/>
              </a:ext>
            </a:extLst>
          </p:cNvPr>
          <p:cNvGrpSpPr/>
          <p:nvPr/>
        </p:nvGrpSpPr>
        <p:grpSpPr>
          <a:xfrm>
            <a:off x="504149" y="1940921"/>
            <a:ext cx="4848511" cy="1902883"/>
            <a:chOff x="88988" y="2121148"/>
            <a:chExt cx="4848511" cy="1902883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E3C21D4-9000-4079-B741-F2141B16C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153" y="2372504"/>
              <a:ext cx="3663002" cy="1651527"/>
            </a:xfrm>
            <a:prstGeom prst="rect">
              <a:avLst/>
            </a:prstGeom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5FEE3B15-4EAE-4835-B23A-11C3CA7E0BA8}"/>
                </a:ext>
              </a:extLst>
            </p:cNvPr>
            <p:cNvSpPr txBox="1"/>
            <p:nvPr/>
          </p:nvSpPr>
          <p:spPr>
            <a:xfrm>
              <a:off x="88988" y="2121148"/>
              <a:ext cx="484851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/>
                <a:t>Normalized emission and excitation spectra of 3 kinds of QDots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5D1EE35-65C7-4303-8855-61B2C525E995}"/>
              </a:ext>
            </a:extLst>
          </p:cNvPr>
          <p:cNvGrpSpPr/>
          <p:nvPr/>
        </p:nvGrpSpPr>
        <p:grpSpPr>
          <a:xfrm>
            <a:off x="7068065" y="783666"/>
            <a:ext cx="4379215" cy="2980818"/>
            <a:chOff x="7654895" y="715379"/>
            <a:chExt cx="4379215" cy="298081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55A3622-6317-449C-BB8E-C0D5C8E72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61784" y="1233989"/>
              <a:ext cx="3176436" cy="2462208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A420EA4-A693-4FB9-81F3-5F15E6605AB0}"/>
                </a:ext>
              </a:extLst>
            </p:cNvPr>
            <p:cNvSpPr txBox="1"/>
            <p:nvPr/>
          </p:nvSpPr>
          <p:spPr>
            <a:xfrm>
              <a:off x="7654895" y="715379"/>
              <a:ext cx="437921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/>
                <a:t>Simulations of responsivity enhancement of 3 types of Qdot deposited on a MPPC 13360-1350 </a:t>
              </a:r>
              <a:r>
                <a:rPr lang="en-GB" sz="1400" dirty="0" err="1"/>
                <a:t>SiPM</a:t>
              </a:r>
              <a:endParaRPr lang="en-GB" sz="1400" dirty="0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EB884D7D-7056-46F2-818F-938672A56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2912" y="925454"/>
            <a:ext cx="5220376" cy="82643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27D324F-B92C-4E69-BE1C-B8713D0FF315}"/>
              </a:ext>
            </a:extLst>
          </p:cNvPr>
          <p:cNvSpPr txBox="1"/>
          <p:nvPr/>
        </p:nvSpPr>
        <p:spPr>
          <a:xfrm>
            <a:off x="5434033" y="3129183"/>
            <a:ext cx="1859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Avec Qdot &gt; sans QDot</a:t>
            </a:r>
            <a:endParaRPr lang="en-GB" sz="1400" dirty="0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219FCE3-A0DB-4940-B298-057DE6EB498E}"/>
              </a:ext>
            </a:extLst>
          </p:cNvPr>
          <p:cNvCxnSpPr>
            <a:cxnSpLocks/>
          </p:cNvCxnSpPr>
          <p:nvPr/>
        </p:nvCxnSpPr>
        <p:spPr>
          <a:xfrm flipV="1">
            <a:off x="6479064" y="2398374"/>
            <a:ext cx="1555151" cy="8623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FF8BDFDC-8CCD-4152-B501-4727350423D1}"/>
              </a:ext>
            </a:extLst>
          </p:cNvPr>
          <p:cNvSpPr txBox="1"/>
          <p:nvPr/>
        </p:nvSpPr>
        <p:spPr>
          <a:xfrm>
            <a:off x="6969274" y="4054992"/>
            <a:ext cx="46436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400" dirty="0"/>
              <a:t>Test </a:t>
            </a:r>
            <a:r>
              <a:rPr lang="fr-FR" sz="1400" dirty="0" err="1"/>
              <a:t>beam</a:t>
            </a:r>
            <a:r>
              <a:rPr lang="fr-FR" sz="1400" dirty="0"/>
              <a:t> d’une semaine réalisé au CERN mi-mai (sous l’impulsion de Jean-Louis Faure) : e- + PbF2 + QDots+ PMT H6533</a:t>
            </a:r>
            <a:endParaRPr lang="en-GB" sz="14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1727D76-CF1E-40F6-8A5B-815E84D06F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4359" y="4578212"/>
            <a:ext cx="2112921" cy="1659210"/>
          </a:xfrm>
          <a:prstGeom prst="rect">
            <a:avLst/>
          </a:prstGeom>
        </p:spPr>
      </p:pic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BBE32A89-A565-4C62-8B20-F47A83FF7DF2}"/>
              </a:ext>
            </a:extLst>
          </p:cNvPr>
          <p:cNvSpPr/>
          <p:nvPr/>
        </p:nvSpPr>
        <p:spPr>
          <a:xfrm>
            <a:off x="6324535" y="5352451"/>
            <a:ext cx="309057" cy="237029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8F093A4-7D93-469F-ADB9-09EAF9C98590}"/>
              </a:ext>
            </a:extLst>
          </p:cNvPr>
          <p:cNvSpPr txBox="1"/>
          <p:nvPr/>
        </p:nvSpPr>
        <p:spPr>
          <a:xfrm>
            <a:off x="6728810" y="5224857"/>
            <a:ext cx="22698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résultats </a:t>
            </a:r>
            <a:r>
              <a:rPr lang="fr-FR" sz="1400" b="1" dirty="0">
                <a:solidFill>
                  <a:srgbClr val="FF0000"/>
                </a:solidFill>
              </a:rPr>
              <a:t>positifs</a:t>
            </a:r>
            <a:r>
              <a:rPr lang="fr-FR" sz="1400" dirty="0"/>
              <a:t> (communication privée) à paraitre bientôt </a:t>
            </a:r>
            <a:endParaRPr lang="en-GB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9F8B3B-8433-40E3-9190-96059E064C94}"/>
              </a:ext>
            </a:extLst>
          </p:cNvPr>
          <p:cNvSpPr/>
          <p:nvPr/>
        </p:nvSpPr>
        <p:spPr>
          <a:xfrm>
            <a:off x="6146183" y="3843804"/>
            <a:ext cx="5633978" cy="248560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34A601B-8D1D-4586-9FFA-C1D78C729EFC}"/>
              </a:ext>
            </a:extLst>
          </p:cNvPr>
          <p:cNvSpPr txBox="1"/>
          <p:nvPr/>
        </p:nvSpPr>
        <p:spPr>
          <a:xfrm>
            <a:off x="295856" y="1045276"/>
            <a:ext cx="9746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+mn-lt"/>
              </a:rPr>
              <a:t>[Ref 10] </a:t>
            </a:r>
            <a:endParaRPr lang="en-GB" sz="140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7F34FE3-763C-444C-B702-F7C3B0A452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1915" y="4124512"/>
            <a:ext cx="582583" cy="57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247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9155</TotalTime>
  <Words>3449</Words>
  <Application>Microsoft Office PowerPoint</Application>
  <PresentationFormat>Grand écran</PresentationFormat>
  <Paragraphs>433</Paragraphs>
  <Slides>32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1" baseType="lpstr">
      <vt:lpstr>AdvOT07517017</vt:lpstr>
      <vt:lpstr>AdvOT0d9ab1db.I</vt:lpstr>
      <vt:lpstr>AdvOT0d9ab1db.I+20</vt:lpstr>
      <vt:lpstr>Arial</vt:lpstr>
      <vt:lpstr>Bookman Old Style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La fabrication des Qdots : exemple</vt:lpstr>
      <vt:lpstr>La fabrication des Qdots : exemple</vt:lpstr>
      <vt:lpstr>Présentation PowerPoint</vt:lpstr>
      <vt:lpstr>Présentation PowerPoint</vt:lpstr>
      <vt:lpstr>Notre objet d’étude : le détecteur Qdot-Cherenkov</vt:lpstr>
      <vt:lpstr>Exemple de travaux encourageants </vt:lpstr>
      <vt:lpstr>Performances attendues / caractéristiques des QDots</vt:lpstr>
      <vt:lpstr>Programme de travail</vt:lpstr>
      <vt:lpstr>Programme de travail</vt:lpstr>
      <vt:lpstr>Programme de travail</vt:lpstr>
      <vt:lpstr>Programme de travail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Dimensionalité du matériau et densité d’états</vt:lpstr>
      <vt:lpstr>Présentation PowerPoint</vt:lpstr>
      <vt:lpstr>Présentation PowerPoint</vt:lpstr>
      <vt:lpstr>Nos 1er tests </vt:lpstr>
      <vt:lpstr>1er tests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Véronique</dc:creator>
  <cp:lastModifiedBy>Véronique</cp:lastModifiedBy>
  <cp:revision>986</cp:revision>
  <dcterms:created xsi:type="dcterms:W3CDTF">2026-01-29T09:53:06Z</dcterms:created>
  <dcterms:modified xsi:type="dcterms:W3CDTF">2026-06-19T06:23:18Z</dcterms:modified>
</cp:coreProperties>
</file>