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74" r:id="rId4"/>
    <p:sldId id="275" r:id="rId5"/>
    <p:sldId id="276" r:id="rId6"/>
    <p:sldId id="277" r:id="rId7"/>
    <p:sldId id="279" r:id="rId8"/>
    <p:sldId id="280" r:id="rId9"/>
    <p:sldId id="278" r:id="rId10"/>
    <p:sldId id="282" r:id="rId11"/>
    <p:sldId id="281" r:id="rId12"/>
    <p:sldId id="283" r:id="rId13"/>
    <p:sldId id="284" r:id="rId14"/>
    <p:sldId id="285" r:id="rId15"/>
    <p:sldId id="270" r:id="rId16"/>
    <p:sldId id="271" r:id="rId1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6A6"/>
    <a:srgbClr val="E1AB05"/>
    <a:srgbClr val="E96F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792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3092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Bonjour à </a:t>
            </a:r>
            <a:r>
              <a:rPr lang="en-US" dirty="0" err="1"/>
              <a:t>tous</a:t>
            </a:r>
            <a:r>
              <a:rPr lang="en-US" dirty="0"/>
              <a:t>, name,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phd</a:t>
            </a:r>
            <a:r>
              <a:rPr lang="en-US" dirty="0"/>
              <a:t> student at UGA, </a:t>
            </a:r>
            <a:r>
              <a:rPr lang="en-US" dirty="0" err="1"/>
              <a:t>colab</a:t>
            </a:r>
            <a:r>
              <a:rPr lang="en-US" dirty="0"/>
              <a:t> LPSC and STROBE, supervisors , group also </a:t>
            </a:r>
            <a:r>
              <a:rPr lang="en-US" dirty="0" err="1"/>
              <a:t>colab</a:t>
            </a:r>
            <a:r>
              <a:rPr lang="en-US" dirty="0"/>
              <a:t> GIMED and LABEX PRIMES, read title.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slide to define the scope: two devices, two irradiation platforms, one monitoring/transit-dosimetry goal.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9281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slide to define the scope: two devices, two irradiation platforms, one monitoring/transit-dosimetry goal.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8785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slide to define the scope: two devices, two irradiation platforms, one monitoring/transit-dosimetry goal.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9213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slide to define the scope: two devices, two irradiation platforms, one monitoring/transit-dosimetry goal.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237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slide to define the scope: two devices, two irradiation platforms, one monitoring/transit-dosimetry goal.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500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End with the bridge: synchrotron validation + compact-source deployment + transit dosimetry.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Keep this as backup or convert to final reference slide according to conference style.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slide to define the scope: two devices, two irradiation platforms, one monitoring/transit-dosimetry goal.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slide to define the scope: two devices, two irradiation platforms, one monitoring/transit-dosimetry goal.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6930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slide to define the scope: two devices, two irradiation platforms, one monitoring/transit-dosimetry goal.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0845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slide to define the scope: two devices, two irradiation platforms, one monitoring/transit-dosimetry goal.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0281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slide to define the scope: two devices, two irradiation platforms, one monitoring/transit-dosimetry goal.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8721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slide to define the scope: two devices, two irradiation platforms, one monitoring/transit-dosimetry goal.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2574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slide to define the scope: two devices, two irradiation platforms, one monitoring/transit-dosimetry goal.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0700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slide to define the scope: two devices, two irradiation platforms, one monitoring/transit-dosimetry goal.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9502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IENTIFIC">
    <p:bg>
      <p:bgPr>
        <a:solidFill>
          <a:srgbClr val="F7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6446520"/>
            <a:ext cx="7498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Diamond-based beam monitoring | MRT &amp; compact-source SFRT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9875520" y="6446520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Tiago Bettio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04320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04320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tif"/><Relationship Id="rId3" Type="http://schemas.openxmlformats.org/officeDocument/2006/relationships/image" Target="../media/image50.jpe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0.png"/><Relationship Id="rId4" Type="http://schemas.openxmlformats.org/officeDocument/2006/relationships/image" Target="../media/image51.png"/><Relationship Id="rId9" Type="http://schemas.openxmlformats.org/officeDocument/2006/relationships/image" Target="../media/image5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0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22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1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1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10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E198D1D-7E9D-765D-B503-512A4779F9F5}"/>
              </a:ext>
            </a:extLst>
          </p:cNvPr>
          <p:cNvSpPr/>
          <p:nvPr/>
        </p:nvSpPr>
        <p:spPr>
          <a:xfrm>
            <a:off x="10226995" y="0"/>
            <a:ext cx="1965005" cy="6857997"/>
          </a:xfrm>
          <a:prstGeom prst="rect">
            <a:avLst/>
          </a:prstGeom>
          <a:solidFill>
            <a:schemeClr val="bg2"/>
          </a:solidFill>
          <a:ln>
            <a:solidFill>
              <a:schemeClr val="accent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Shape 0"/>
          <p:cNvSpPr/>
          <p:nvPr/>
        </p:nvSpPr>
        <p:spPr>
          <a:xfrm>
            <a:off x="685800" y="1237945"/>
            <a:ext cx="2011680" cy="0"/>
          </a:xfrm>
          <a:prstGeom prst="line">
            <a:avLst/>
          </a:prstGeom>
          <a:noFill/>
          <a:ln w="63500">
            <a:solidFill>
              <a:srgbClr val="00A6A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85800" y="1722577"/>
            <a:ext cx="96926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Diamond-based beam monitors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713232" y="2390089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D6E6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 real-time quality assurance in advanced radiotherapy techniques 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731519" y="4983480"/>
            <a:ext cx="5150471" cy="13724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Tiago Bettio (tiago.bettio@lpsc.in2p3.fr)</a:t>
            </a: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Date : 17/06/26</a:t>
            </a:r>
          </a:p>
          <a:p>
            <a:pPr marL="0" indent="0">
              <a:buNone/>
            </a:pPr>
            <a:r>
              <a:rPr lang="en-US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Assemblée Générale GDR DI2I</a:t>
            </a:r>
          </a:p>
          <a:p>
            <a:pPr marL="0" indent="0">
              <a:buNone/>
            </a:pPr>
            <a:r>
              <a:rPr lang="en-US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Supervisors: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Jayde Livingstone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Jean François Adam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Marie Laure </a:t>
            </a:r>
            <a:r>
              <a:rPr lang="en-US" dirty="0" err="1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Gallin</a:t>
            </a:r>
            <a:r>
              <a:rPr lang="en-US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-Martel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Picture 7" descr="A black background with blue and orange letters&#10;&#10;AI-generated content may be incorrect.">
            <a:extLst>
              <a:ext uri="{FF2B5EF4-FFF2-40B4-BE49-F238E27FC236}">
                <a16:creationId xmlns:a16="http://schemas.microsoft.com/office/drawing/2014/main" id="{8FCBD10A-A7F0-4CA0-0E29-9826A8FEDE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8440" y="183397"/>
            <a:ext cx="1660145" cy="1022035"/>
          </a:xfrm>
          <a:prstGeom prst="rect">
            <a:avLst/>
          </a:prstGeom>
        </p:spPr>
      </p:pic>
      <p:pic>
        <p:nvPicPr>
          <p:cNvPr id="9" name="Picture 8" descr="A blue and yellow logo&#10;&#10;AI-generated content may be incorrect.">
            <a:extLst>
              <a:ext uri="{FF2B5EF4-FFF2-40B4-BE49-F238E27FC236}">
                <a16:creationId xmlns:a16="http://schemas.microsoft.com/office/drawing/2014/main" id="{1A678714-101C-5D3B-26AE-1607B5DDBA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11203" y="1578408"/>
            <a:ext cx="1525622" cy="1004127"/>
          </a:xfrm>
          <a:prstGeom prst="rect">
            <a:avLst/>
          </a:prstGeom>
        </p:spPr>
      </p:pic>
      <p:pic>
        <p:nvPicPr>
          <p:cNvPr id="10" name="Picture 9" descr="A logo with different colors&#10;&#10;AI-generated content may be incorrect.">
            <a:extLst>
              <a:ext uri="{FF2B5EF4-FFF2-40B4-BE49-F238E27FC236}">
                <a16:creationId xmlns:a16="http://schemas.microsoft.com/office/drawing/2014/main" id="{E63A7C5B-4C12-3A2F-1D89-C4B6658B70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33887" y="2916309"/>
            <a:ext cx="1636010" cy="495029"/>
          </a:xfrm>
          <a:prstGeom prst="rect">
            <a:avLst/>
          </a:prstGeom>
        </p:spPr>
      </p:pic>
      <p:pic>
        <p:nvPicPr>
          <p:cNvPr id="11" name="Picture 10" descr="A blue and orange logo&#10;&#10;AI-generated content may be incorrect.">
            <a:extLst>
              <a:ext uri="{FF2B5EF4-FFF2-40B4-BE49-F238E27FC236}">
                <a16:creationId xmlns:a16="http://schemas.microsoft.com/office/drawing/2014/main" id="{1AB5A8B2-435C-1215-F07C-67C5D8EEA7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75115" y="5108815"/>
            <a:ext cx="2111906" cy="1004127"/>
          </a:xfrm>
          <a:prstGeom prst="rect">
            <a:avLst/>
          </a:prstGeom>
        </p:spPr>
      </p:pic>
      <p:pic>
        <p:nvPicPr>
          <p:cNvPr id="12" name="Picture 11" descr="A logo with a snake and a cross&#10;&#10;AI-generated content may be incorrect.">
            <a:extLst>
              <a:ext uri="{FF2B5EF4-FFF2-40B4-BE49-F238E27FC236}">
                <a16:creationId xmlns:a16="http://schemas.microsoft.com/office/drawing/2014/main" id="{EECCC6E8-63FF-3FF2-17FD-2C9E663617B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81960" y="3761839"/>
            <a:ext cx="1878080" cy="99094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566928" y="365760"/>
            <a:ext cx="108813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Australian Synchrotron 2026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94360" y="941832"/>
            <a:ext cx="1417320" cy="0"/>
          </a:xfrm>
          <a:prstGeom prst="line">
            <a:avLst/>
          </a:prstGeom>
          <a:noFill/>
          <a:ln w="38100">
            <a:solidFill>
              <a:srgbClr val="00A6A6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04320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10</a:t>
            </a:fld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F0A6D8A-8524-23DC-5986-60D547014D30}"/>
              </a:ext>
            </a:extLst>
          </p:cNvPr>
          <p:cNvSpPr txBox="1"/>
          <p:nvPr/>
        </p:nvSpPr>
        <p:spPr>
          <a:xfrm>
            <a:off x="1173804" y="598101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69F3CCC-4DC2-E2AC-9223-3AB92CE3D8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310" y="2718006"/>
            <a:ext cx="2828674" cy="2121506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12E1B38-915E-51A9-F6D1-C893FB8DE7B0}"/>
              </a:ext>
            </a:extLst>
          </p:cNvPr>
          <p:cNvSpPr/>
          <p:nvPr/>
        </p:nvSpPr>
        <p:spPr>
          <a:xfrm>
            <a:off x="377865" y="2446942"/>
            <a:ext cx="2575564" cy="219485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Percentage Depth Dose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9811A27-9B7B-1A24-0FBA-1D0DD1D110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9149" y="963628"/>
            <a:ext cx="3066402" cy="2178759"/>
          </a:xfrm>
          <a:prstGeom prst="rect">
            <a:avLst/>
          </a:prstGeom>
          <a:ln w="38100" cap="sq">
            <a:solidFill>
              <a:srgbClr val="00A6A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8AD672A-95C9-5BA7-2635-FC63496EB9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32072" y="3965057"/>
            <a:ext cx="3066402" cy="2178759"/>
          </a:xfrm>
          <a:prstGeom prst="rect">
            <a:avLst/>
          </a:prstGeom>
          <a:ln w="38100" cap="sq">
            <a:solidFill>
              <a:srgbClr val="E1AB05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D853CE9F-3AD1-C33B-E06D-64724BCBAA57}"/>
              </a:ext>
            </a:extLst>
          </p:cNvPr>
          <p:cNvSpPr/>
          <p:nvPr/>
        </p:nvSpPr>
        <p:spPr>
          <a:xfrm>
            <a:off x="6898162" y="4071392"/>
            <a:ext cx="1999488" cy="575594"/>
          </a:xfrm>
          <a:prstGeom prst="roundRect">
            <a:avLst/>
          </a:prstGeom>
          <a:solidFill>
            <a:srgbClr val="E1AB05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err="1">
                <a:solidFill>
                  <a:schemeClr val="bg1"/>
                </a:solidFill>
              </a:rPr>
              <a:t>Polyenergetic</a:t>
            </a:r>
            <a:r>
              <a:rPr lang="en-GB" sz="1200" dirty="0">
                <a:solidFill>
                  <a:schemeClr val="bg1"/>
                </a:solidFill>
              </a:rPr>
              <a:t> beam.</a:t>
            </a:r>
          </a:p>
          <a:p>
            <a:pPr algn="ctr"/>
            <a:r>
              <a:rPr lang="en-GB" sz="1200" dirty="0">
                <a:solidFill>
                  <a:schemeClr val="bg1"/>
                </a:solidFill>
              </a:rPr>
              <a:t>Average energy </a:t>
            </a:r>
            <a:r>
              <a:rPr lang="en-GB" sz="1200" dirty="0">
                <a:solidFill>
                  <a:schemeClr val="bg1"/>
                </a:solidFill>
                <a:sym typeface="Wingdings" panose="05000000000000000000" pitchFamily="2" charset="2"/>
              </a:rPr>
              <a:t></a:t>
            </a:r>
            <a:r>
              <a:rPr lang="en-GB" sz="1200" dirty="0">
                <a:solidFill>
                  <a:schemeClr val="bg1"/>
                </a:solidFill>
              </a:rPr>
              <a:t> 106 KeV</a:t>
            </a:r>
          </a:p>
        </p:txBody>
      </p:sp>
      <p:sp>
        <p:nvSpPr>
          <p:cNvPr id="20" name="Arrow: Down 19">
            <a:extLst>
              <a:ext uri="{FF2B5EF4-FFF2-40B4-BE49-F238E27FC236}">
                <a16:creationId xmlns:a16="http://schemas.microsoft.com/office/drawing/2014/main" id="{061A4A72-EF3B-D203-FA96-154C7D28327E}"/>
              </a:ext>
            </a:extLst>
          </p:cNvPr>
          <p:cNvSpPr/>
          <p:nvPr/>
        </p:nvSpPr>
        <p:spPr>
          <a:xfrm>
            <a:off x="7732238" y="1836119"/>
            <a:ext cx="304800" cy="322730"/>
          </a:xfrm>
          <a:prstGeom prst="downArrow">
            <a:avLst/>
          </a:prstGeom>
          <a:solidFill>
            <a:srgbClr val="00A6A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4F77BF40-BA68-2198-7158-629FDE0F702B}"/>
              </a:ext>
            </a:extLst>
          </p:cNvPr>
          <p:cNvSpPr/>
          <p:nvPr/>
        </p:nvSpPr>
        <p:spPr>
          <a:xfrm>
            <a:off x="6933662" y="5309540"/>
            <a:ext cx="1999488" cy="649249"/>
          </a:xfrm>
          <a:prstGeom prst="roundRect">
            <a:avLst/>
          </a:prstGeom>
          <a:solidFill>
            <a:srgbClr val="E1AB05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bg1"/>
                </a:solidFill>
              </a:rPr>
              <a:t>Mean raw dose attenuation = 1.742%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C807E779-DC84-1D35-5DC5-C45B5859D35E}"/>
              </a:ext>
            </a:extLst>
          </p:cNvPr>
          <p:cNvSpPr/>
          <p:nvPr/>
        </p:nvSpPr>
        <p:spPr>
          <a:xfrm>
            <a:off x="6884894" y="1012952"/>
            <a:ext cx="1999488" cy="649249"/>
          </a:xfrm>
          <a:prstGeom prst="roundRect">
            <a:avLst/>
          </a:prstGeom>
          <a:solidFill>
            <a:srgbClr val="00A6A6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err="1">
                <a:solidFill>
                  <a:schemeClr val="bg1"/>
                </a:solidFill>
              </a:rPr>
              <a:t>Polyenergetic</a:t>
            </a:r>
            <a:r>
              <a:rPr lang="en-GB" sz="1200" dirty="0">
                <a:solidFill>
                  <a:schemeClr val="bg1"/>
                </a:solidFill>
              </a:rPr>
              <a:t> beam.</a:t>
            </a:r>
          </a:p>
          <a:p>
            <a:pPr algn="ctr"/>
            <a:r>
              <a:rPr lang="en-GB" sz="1200" dirty="0">
                <a:solidFill>
                  <a:schemeClr val="bg1"/>
                </a:solidFill>
              </a:rPr>
              <a:t>Average energy </a:t>
            </a:r>
            <a:r>
              <a:rPr lang="en-GB" sz="1200" dirty="0">
                <a:solidFill>
                  <a:schemeClr val="bg1"/>
                </a:solidFill>
                <a:sym typeface="Wingdings" panose="05000000000000000000" pitchFamily="2" charset="2"/>
              </a:rPr>
              <a:t></a:t>
            </a:r>
            <a:r>
              <a:rPr lang="en-GB" sz="1200" dirty="0">
                <a:solidFill>
                  <a:schemeClr val="bg1"/>
                </a:solidFill>
              </a:rPr>
              <a:t> 137 KeV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86A0896D-9742-F8F6-7490-7FDA246ECBCC}"/>
              </a:ext>
            </a:extLst>
          </p:cNvPr>
          <p:cNvSpPr/>
          <p:nvPr/>
        </p:nvSpPr>
        <p:spPr>
          <a:xfrm>
            <a:off x="6898162" y="2247903"/>
            <a:ext cx="1999488" cy="649249"/>
          </a:xfrm>
          <a:prstGeom prst="roundRect">
            <a:avLst/>
          </a:prstGeom>
          <a:solidFill>
            <a:srgbClr val="00A6A6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bg1"/>
                </a:solidFill>
              </a:rPr>
              <a:t>Mean raw dose attenuation = 1.595%</a:t>
            </a:r>
          </a:p>
        </p:txBody>
      </p:sp>
      <p:sp>
        <p:nvSpPr>
          <p:cNvPr id="26" name="Arrow: Down 25">
            <a:extLst>
              <a:ext uri="{FF2B5EF4-FFF2-40B4-BE49-F238E27FC236}">
                <a16:creationId xmlns:a16="http://schemas.microsoft.com/office/drawing/2014/main" id="{A16C0134-5F23-A053-2A82-8BB21236F9E2}"/>
              </a:ext>
            </a:extLst>
          </p:cNvPr>
          <p:cNvSpPr/>
          <p:nvPr/>
        </p:nvSpPr>
        <p:spPr>
          <a:xfrm>
            <a:off x="7745506" y="4851682"/>
            <a:ext cx="304800" cy="322730"/>
          </a:xfrm>
          <a:prstGeom prst="downArrow">
            <a:avLst/>
          </a:prstGeom>
          <a:solidFill>
            <a:srgbClr val="E1AB0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63CDFF2-45E6-626C-CE4A-40BDDE9EC5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83556" y="3032280"/>
            <a:ext cx="3463047" cy="824432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43641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2" grpId="0" animBg="1"/>
      <p:bldP spid="23" grpId="0" animBg="1"/>
      <p:bldP spid="24" grpId="0" animBg="1"/>
      <p:bldP spid="2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566928" y="365760"/>
            <a:ext cx="108813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Australian Synchrotron 2026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94360" y="941832"/>
            <a:ext cx="1417320" cy="0"/>
          </a:xfrm>
          <a:prstGeom prst="line">
            <a:avLst/>
          </a:prstGeom>
          <a:noFill/>
          <a:ln w="38100">
            <a:solidFill>
              <a:srgbClr val="00A6A6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04320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11</a:t>
            </a:fld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F0A6D8A-8524-23DC-5986-60D547014D30}"/>
              </a:ext>
            </a:extLst>
          </p:cNvPr>
          <p:cNvSpPr txBox="1"/>
          <p:nvPr/>
        </p:nvSpPr>
        <p:spPr>
          <a:xfrm>
            <a:off x="1173804" y="598101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C2DC41C-7F32-33C7-15AE-A16253A3F2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7881" y="882026"/>
            <a:ext cx="3870063" cy="2218125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0F43F801-8876-8A64-57DD-5437EEEA2F28}"/>
              </a:ext>
            </a:extLst>
          </p:cNvPr>
          <p:cNvSpPr/>
          <p:nvPr/>
        </p:nvSpPr>
        <p:spPr>
          <a:xfrm>
            <a:off x="5304916" y="634096"/>
            <a:ext cx="2281689" cy="194442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Beam Profile</a:t>
            </a:r>
          </a:p>
        </p:txBody>
      </p:sp>
      <p:sp>
        <p:nvSpPr>
          <p:cNvPr id="19" name="Arrow: Left 18">
            <a:extLst>
              <a:ext uri="{FF2B5EF4-FFF2-40B4-BE49-F238E27FC236}">
                <a16:creationId xmlns:a16="http://schemas.microsoft.com/office/drawing/2014/main" id="{55660C42-0472-5FD0-DD79-DA8C257E2616}"/>
              </a:ext>
            </a:extLst>
          </p:cNvPr>
          <p:cNvSpPr/>
          <p:nvPr/>
        </p:nvSpPr>
        <p:spPr>
          <a:xfrm>
            <a:off x="3600849" y="1819399"/>
            <a:ext cx="557362" cy="334973"/>
          </a:xfrm>
          <a:prstGeom prst="leftArrow">
            <a:avLst/>
          </a:prstGeom>
          <a:solidFill>
            <a:srgbClr val="00A6A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row: Left 19">
            <a:extLst>
              <a:ext uri="{FF2B5EF4-FFF2-40B4-BE49-F238E27FC236}">
                <a16:creationId xmlns:a16="http://schemas.microsoft.com/office/drawing/2014/main" id="{0FB54B31-8D8A-0A74-9A4B-966BE712D7A6}"/>
              </a:ext>
            </a:extLst>
          </p:cNvPr>
          <p:cNvSpPr/>
          <p:nvPr/>
        </p:nvSpPr>
        <p:spPr>
          <a:xfrm rot="10800000">
            <a:off x="8487614" y="1825084"/>
            <a:ext cx="557362" cy="334973"/>
          </a:xfrm>
          <a:prstGeom prst="leftArrow">
            <a:avLst/>
          </a:prstGeom>
          <a:solidFill>
            <a:srgbClr val="E1AB0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0CF9837-CF7E-B4F9-1E3B-BE77A01903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3092" y="3429000"/>
            <a:ext cx="5227006" cy="2874854"/>
          </a:xfrm>
          <a:prstGeom prst="rect">
            <a:avLst/>
          </a:prstGeom>
          <a:solidFill>
            <a:srgbClr val="E1AB05"/>
          </a:solidFill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63EF83E4-1DFA-603B-BC7A-3CD5F5FDD108}"/>
              </a:ext>
            </a:extLst>
          </p:cNvPr>
          <p:cNvCxnSpPr>
            <a:cxnSpLocks/>
          </p:cNvCxnSpPr>
          <p:nvPr/>
        </p:nvCxnSpPr>
        <p:spPr>
          <a:xfrm flipH="1">
            <a:off x="9123130" y="2945258"/>
            <a:ext cx="694971" cy="85748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3C590E9D-25AB-658F-E7D3-C90A0172E92F}"/>
              </a:ext>
            </a:extLst>
          </p:cNvPr>
          <p:cNvCxnSpPr>
            <a:cxnSpLocks/>
          </p:cNvCxnSpPr>
          <p:nvPr/>
        </p:nvCxnSpPr>
        <p:spPr>
          <a:xfrm>
            <a:off x="2754672" y="2931811"/>
            <a:ext cx="846177" cy="73475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>
            <a:extLst>
              <a:ext uri="{FF2B5EF4-FFF2-40B4-BE49-F238E27FC236}">
                <a16:creationId xmlns:a16="http://schemas.microsoft.com/office/drawing/2014/main" id="{68B7D5EF-3613-C00E-8AD2-17A3538154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4646" y="1420068"/>
            <a:ext cx="2429214" cy="1133633"/>
          </a:xfrm>
          <a:prstGeom prst="rect">
            <a:avLst/>
          </a:prstGeom>
          <a:ln w="38100" cap="sq">
            <a:solidFill>
              <a:srgbClr val="E1AB05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083ABF71-E25F-EB8B-70C0-B1F196E4FB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1544" y="1420068"/>
            <a:ext cx="2562583" cy="1238423"/>
          </a:xfrm>
          <a:prstGeom prst="rect">
            <a:avLst/>
          </a:prstGeom>
          <a:ln w="38100" cap="sq">
            <a:solidFill>
              <a:srgbClr val="00A6A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5" name="Arrow: Up 34">
            <a:extLst>
              <a:ext uri="{FF2B5EF4-FFF2-40B4-BE49-F238E27FC236}">
                <a16:creationId xmlns:a16="http://schemas.microsoft.com/office/drawing/2014/main" id="{AFDB16ED-FC88-60FF-1F4F-BB62E5E4D74B}"/>
              </a:ext>
            </a:extLst>
          </p:cNvPr>
          <p:cNvSpPr/>
          <p:nvPr/>
        </p:nvSpPr>
        <p:spPr>
          <a:xfrm>
            <a:off x="396968" y="4071068"/>
            <a:ext cx="339918" cy="723566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DD7713D-4C74-471C-3B49-FBCF4E8CA2AD}"/>
              </a:ext>
            </a:extLst>
          </p:cNvPr>
          <p:cNvSpPr txBox="1"/>
          <p:nvPr/>
        </p:nvSpPr>
        <p:spPr>
          <a:xfrm>
            <a:off x="-22463" y="4866427"/>
            <a:ext cx="11787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Beam profile more laterally symmetric</a:t>
            </a:r>
          </a:p>
        </p:txBody>
      </p:sp>
      <p:sp>
        <p:nvSpPr>
          <p:cNvPr id="37" name="Arrow: Up 36">
            <a:extLst>
              <a:ext uri="{FF2B5EF4-FFF2-40B4-BE49-F238E27FC236}">
                <a16:creationId xmlns:a16="http://schemas.microsoft.com/office/drawing/2014/main" id="{3AFD9FE3-CE6F-A986-AE9E-08D5B93C17A5}"/>
              </a:ext>
            </a:extLst>
          </p:cNvPr>
          <p:cNvSpPr/>
          <p:nvPr/>
        </p:nvSpPr>
        <p:spPr>
          <a:xfrm>
            <a:off x="1553719" y="4082994"/>
            <a:ext cx="339918" cy="723566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DEACB0F-1F50-E786-E8CE-BC15762D5D7D}"/>
              </a:ext>
            </a:extLst>
          </p:cNvPr>
          <p:cNvSpPr txBox="1"/>
          <p:nvPr/>
        </p:nvSpPr>
        <p:spPr>
          <a:xfrm>
            <a:off x="1139753" y="4867649"/>
            <a:ext cx="117878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Narrowed the mean penumbra</a:t>
            </a:r>
          </a:p>
        </p:txBody>
      </p:sp>
      <p:sp>
        <p:nvSpPr>
          <p:cNvPr id="39" name="Arrow: Up 38">
            <a:extLst>
              <a:ext uri="{FF2B5EF4-FFF2-40B4-BE49-F238E27FC236}">
                <a16:creationId xmlns:a16="http://schemas.microsoft.com/office/drawing/2014/main" id="{D2C51068-2632-CD51-5C79-E8ACCA1E7AF2}"/>
              </a:ext>
            </a:extLst>
          </p:cNvPr>
          <p:cNvSpPr/>
          <p:nvPr/>
        </p:nvSpPr>
        <p:spPr>
          <a:xfrm>
            <a:off x="2821526" y="4082994"/>
            <a:ext cx="339918" cy="723566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1B0B7C8-1031-6F38-5E25-B27D05BEAE19}"/>
              </a:ext>
            </a:extLst>
          </p:cNvPr>
          <p:cNvSpPr txBox="1"/>
          <p:nvPr/>
        </p:nvSpPr>
        <p:spPr>
          <a:xfrm>
            <a:off x="2402094" y="4867649"/>
            <a:ext cx="117878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Flatter and more uniformed dose distribution across the plateau </a:t>
            </a:r>
          </a:p>
        </p:txBody>
      </p:sp>
      <p:sp>
        <p:nvSpPr>
          <p:cNvPr id="41" name="Equals 40">
            <a:extLst>
              <a:ext uri="{FF2B5EF4-FFF2-40B4-BE49-F238E27FC236}">
                <a16:creationId xmlns:a16="http://schemas.microsoft.com/office/drawing/2014/main" id="{1C526C0C-0206-03E2-D5F4-0E386030D0DE}"/>
              </a:ext>
            </a:extLst>
          </p:cNvPr>
          <p:cNvSpPr/>
          <p:nvPr/>
        </p:nvSpPr>
        <p:spPr>
          <a:xfrm>
            <a:off x="9274646" y="4170457"/>
            <a:ext cx="906449" cy="548640"/>
          </a:xfrm>
          <a:prstGeom prst="mathEqual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724C3EF-7857-55C5-1F28-A5522BF3471A}"/>
              </a:ext>
            </a:extLst>
          </p:cNvPr>
          <p:cNvSpPr txBox="1"/>
          <p:nvPr/>
        </p:nvSpPr>
        <p:spPr>
          <a:xfrm>
            <a:off x="9274646" y="4758704"/>
            <a:ext cx="96265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The lateral field size (FWHM) is highly preserved</a:t>
            </a:r>
          </a:p>
        </p:txBody>
      </p:sp>
      <p:sp>
        <p:nvSpPr>
          <p:cNvPr id="43" name="Arrow: Down 42">
            <a:extLst>
              <a:ext uri="{FF2B5EF4-FFF2-40B4-BE49-F238E27FC236}">
                <a16:creationId xmlns:a16="http://schemas.microsoft.com/office/drawing/2014/main" id="{CCA8AE84-7BD9-3BF8-EA38-4BFBA21DDE8D}"/>
              </a:ext>
            </a:extLst>
          </p:cNvPr>
          <p:cNvSpPr/>
          <p:nvPr/>
        </p:nvSpPr>
        <p:spPr>
          <a:xfrm>
            <a:off x="11084118" y="4015403"/>
            <a:ext cx="364170" cy="79115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427643E-998F-E988-F6F0-A18956EC513C}"/>
              </a:ext>
            </a:extLst>
          </p:cNvPr>
          <p:cNvSpPr txBox="1"/>
          <p:nvPr/>
        </p:nvSpPr>
        <p:spPr>
          <a:xfrm>
            <a:off x="10642887" y="4830413"/>
            <a:ext cx="141341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The detector introduced an asymmetric perturbation in the out-of-field dose tails.</a:t>
            </a:r>
          </a:p>
        </p:txBody>
      </p:sp>
    </p:spTree>
    <p:extLst>
      <p:ext uri="{BB962C8B-B14F-4D97-AF65-F5344CB8AC3E}">
        <p14:creationId xmlns:p14="http://schemas.microsoft.com/office/powerpoint/2010/main" val="2194776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35" grpId="0" animBg="1"/>
      <p:bldP spid="36" grpId="0"/>
      <p:bldP spid="37" grpId="0" animBg="1"/>
      <p:bldP spid="38" grpId="0"/>
      <p:bldP spid="39" grpId="0" animBg="1"/>
      <p:bldP spid="40" grpId="0"/>
      <p:bldP spid="41" grpId="0" animBg="1"/>
      <p:bldP spid="42" grpId="0"/>
      <p:bldP spid="43" grpId="0" animBg="1"/>
      <p:bldP spid="4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566928" y="365760"/>
            <a:ext cx="108813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Australian Synchrotron 2026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94360" y="941832"/>
            <a:ext cx="1417320" cy="0"/>
          </a:xfrm>
          <a:prstGeom prst="line">
            <a:avLst/>
          </a:prstGeom>
          <a:noFill/>
          <a:ln w="38100">
            <a:solidFill>
              <a:srgbClr val="00A6A6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04320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12</a:t>
            </a:fld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F0A6D8A-8524-23DC-5986-60D547014D30}"/>
              </a:ext>
            </a:extLst>
          </p:cNvPr>
          <p:cNvSpPr txBox="1"/>
          <p:nvPr/>
        </p:nvSpPr>
        <p:spPr>
          <a:xfrm>
            <a:off x="1173804" y="598101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5616417-CB5F-F72C-E1EE-14E307D215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847" y="2544260"/>
            <a:ext cx="4169294" cy="1995935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C76FBB94-06B0-F242-A3FF-84BB162D40AD}"/>
              </a:ext>
            </a:extLst>
          </p:cNvPr>
          <p:cNvSpPr/>
          <p:nvPr/>
        </p:nvSpPr>
        <p:spPr>
          <a:xfrm>
            <a:off x="544749" y="2219712"/>
            <a:ext cx="3290047" cy="280372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Linear Attenuation Coefficient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E0376A0-39C1-2A0B-7548-000FC2C50310}"/>
              </a:ext>
            </a:extLst>
          </p:cNvPr>
          <p:cNvSpPr/>
          <p:nvPr/>
        </p:nvSpPr>
        <p:spPr>
          <a:xfrm>
            <a:off x="4715256" y="1061792"/>
            <a:ext cx="1999488" cy="649249"/>
          </a:xfrm>
          <a:prstGeom prst="roundRect">
            <a:avLst/>
          </a:prstGeom>
          <a:solidFill>
            <a:srgbClr val="00A6A6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err="1">
                <a:solidFill>
                  <a:schemeClr val="bg1"/>
                </a:solidFill>
              </a:rPr>
              <a:t>Polyenergetic</a:t>
            </a:r>
            <a:r>
              <a:rPr lang="en-GB" sz="1200" dirty="0">
                <a:solidFill>
                  <a:schemeClr val="bg1"/>
                </a:solidFill>
              </a:rPr>
              <a:t> beam.</a:t>
            </a:r>
          </a:p>
          <a:p>
            <a:pPr algn="ctr"/>
            <a:r>
              <a:rPr lang="en-GB" sz="1200" dirty="0">
                <a:solidFill>
                  <a:schemeClr val="bg1"/>
                </a:solidFill>
              </a:rPr>
              <a:t>Average energy </a:t>
            </a:r>
            <a:r>
              <a:rPr lang="en-GB" sz="1200" dirty="0">
                <a:solidFill>
                  <a:schemeClr val="bg1"/>
                </a:solidFill>
                <a:sym typeface="Wingdings" panose="05000000000000000000" pitchFamily="2" charset="2"/>
              </a:rPr>
              <a:t></a:t>
            </a:r>
            <a:r>
              <a:rPr lang="en-GB" sz="1200" dirty="0">
                <a:solidFill>
                  <a:schemeClr val="bg1"/>
                </a:solidFill>
              </a:rPr>
              <a:t> 137 KeV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8DA0423-C3F0-714B-6DA1-27EA6686B7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8139" y="219456"/>
            <a:ext cx="4778223" cy="2389112"/>
          </a:xfrm>
          <a:prstGeom prst="rect">
            <a:avLst/>
          </a:prstGeom>
          <a:ln w="38100" cap="sq">
            <a:solidFill>
              <a:srgbClr val="00A6A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D1FC43E-2004-3FA2-CFCD-B97C4B86F9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8139" y="219456"/>
            <a:ext cx="4929809" cy="2495007"/>
          </a:xfrm>
          <a:prstGeom prst="rect">
            <a:avLst/>
          </a:prstGeom>
          <a:ln w="38100" cap="sq">
            <a:solidFill>
              <a:srgbClr val="00A6A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5987E6BB-AF5C-8D94-7CA3-935BBBD56D88}"/>
              </a:ext>
            </a:extLst>
          </p:cNvPr>
          <p:cNvSpPr/>
          <p:nvPr/>
        </p:nvSpPr>
        <p:spPr>
          <a:xfrm>
            <a:off x="7641203" y="1550329"/>
            <a:ext cx="1558456" cy="740791"/>
          </a:xfrm>
          <a:prstGeom prst="roundRect">
            <a:avLst/>
          </a:prstGeom>
          <a:solidFill>
            <a:srgbClr val="00A6A6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Relative difference below 0.2%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4BF5C5FC-0E00-900B-33E4-37CBC201838C}"/>
              </a:ext>
            </a:extLst>
          </p:cNvPr>
          <p:cNvSpPr/>
          <p:nvPr/>
        </p:nvSpPr>
        <p:spPr>
          <a:xfrm>
            <a:off x="4655894" y="4453055"/>
            <a:ext cx="1999488" cy="575594"/>
          </a:xfrm>
          <a:prstGeom prst="roundRect">
            <a:avLst/>
          </a:prstGeom>
          <a:solidFill>
            <a:srgbClr val="E1AB05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err="1">
                <a:solidFill>
                  <a:schemeClr val="bg1"/>
                </a:solidFill>
              </a:rPr>
              <a:t>Polyenergetic</a:t>
            </a:r>
            <a:r>
              <a:rPr lang="en-GB" sz="1200" dirty="0">
                <a:solidFill>
                  <a:schemeClr val="bg1"/>
                </a:solidFill>
              </a:rPr>
              <a:t> beam.</a:t>
            </a:r>
          </a:p>
          <a:p>
            <a:pPr algn="ctr"/>
            <a:r>
              <a:rPr lang="en-GB" sz="1200" dirty="0">
                <a:solidFill>
                  <a:schemeClr val="bg1"/>
                </a:solidFill>
              </a:rPr>
              <a:t>Average energy </a:t>
            </a:r>
            <a:r>
              <a:rPr lang="en-GB" sz="1200" dirty="0">
                <a:solidFill>
                  <a:schemeClr val="bg1"/>
                </a:solidFill>
                <a:sym typeface="Wingdings" panose="05000000000000000000" pitchFamily="2" charset="2"/>
              </a:rPr>
              <a:t></a:t>
            </a:r>
            <a:r>
              <a:rPr lang="en-GB" sz="1200" dirty="0">
                <a:solidFill>
                  <a:schemeClr val="bg1"/>
                </a:solidFill>
              </a:rPr>
              <a:t> 106 KeV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7FC46675-D101-D9DF-88E8-2438815DBC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08139" y="3419352"/>
            <a:ext cx="4990014" cy="2495007"/>
          </a:xfrm>
          <a:prstGeom prst="rect">
            <a:avLst/>
          </a:prstGeom>
          <a:ln w="38100" cap="sq">
            <a:solidFill>
              <a:srgbClr val="E1AB05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83D16C4-A51A-A15E-03BC-868DF92BA42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08139" y="3419352"/>
            <a:ext cx="5117599" cy="2609040"/>
          </a:xfrm>
          <a:prstGeom prst="rect">
            <a:avLst/>
          </a:prstGeom>
          <a:ln w="38100" cap="sq">
            <a:solidFill>
              <a:srgbClr val="E1AB05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31DF282A-7E3C-2EDD-A19C-2F526E47ADD3}"/>
              </a:ext>
            </a:extLst>
          </p:cNvPr>
          <p:cNvSpPr/>
          <p:nvPr/>
        </p:nvSpPr>
        <p:spPr>
          <a:xfrm>
            <a:off x="7744570" y="4858756"/>
            <a:ext cx="1558456" cy="699715"/>
          </a:xfrm>
          <a:prstGeom prst="roundRect">
            <a:avLst/>
          </a:prstGeom>
          <a:solidFill>
            <a:srgbClr val="E1AB05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Relative difference below 0.15%</a:t>
            </a:r>
          </a:p>
        </p:txBody>
      </p:sp>
    </p:spTree>
    <p:extLst>
      <p:ext uri="{BB962C8B-B14F-4D97-AF65-F5344CB8AC3E}">
        <p14:creationId xmlns:p14="http://schemas.microsoft.com/office/powerpoint/2010/main" val="3172097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1" grpId="0" animBg="1"/>
      <p:bldP spid="22" grpId="0" animBg="1"/>
      <p:bldP spid="23" grpId="0" animBg="1"/>
      <p:bldP spid="3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566928" y="365760"/>
            <a:ext cx="108813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Small Animal Radiation Therapy Platform 2026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94360" y="941832"/>
            <a:ext cx="1417320" cy="0"/>
          </a:xfrm>
          <a:prstGeom prst="line">
            <a:avLst/>
          </a:prstGeom>
          <a:noFill/>
          <a:ln w="38100">
            <a:solidFill>
              <a:srgbClr val="00A6A6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04320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13</a:t>
            </a:fld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F0A6D8A-8524-23DC-5986-60D547014D30}"/>
              </a:ext>
            </a:extLst>
          </p:cNvPr>
          <p:cNvSpPr txBox="1"/>
          <p:nvPr/>
        </p:nvSpPr>
        <p:spPr>
          <a:xfrm>
            <a:off x="1173804" y="598101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1367D47-B552-0953-A7B8-DBF98F03A757}"/>
              </a:ext>
            </a:extLst>
          </p:cNvPr>
          <p:cNvSpPr/>
          <p:nvPr/>
        </p:nvSpPr>
        <p:spPr>
          <a:xfrm>
            <a:off x="594360" y="1408605"/>
            <a:ext cx="3684494" cy="369327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Pixelized detector</a:t>
            </a:r>
          </a:p>
        </p:txBody>
      </p:sp>
      <p:sp>
        <p:nvSpPr>
          <p:cNvPr id="6" name="Callout: Up Arrow 5">
            <a:extLst>
              <a:ext uri="{FF2B5EF4-FFF2-40B4-BE49-F238E27FC236}">
                <a16:creationId xmlns:a16="http://schemas.microsoft.com/office/drawing/2014/main" id="{646AE523-32A4-CEE3-581A-C76113430116}"/>
              </a:ext>
            </a:extLst>
          </p:cNvPr>
          <p:cNvSpPr/>
          <p:nvPr/>
        </p:nvSpPr>
        <p:spPr>
          <a:xfrm>
            <a:off x="241508" y="1878599"/>
            <a:ext cx="4392706" cy="1129552"/>
          </a:xfrm>
          <a:prstGeom prst="upArrowCallou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What is the detector's ability to distinguish closely spaced structures?</a:t>
            </a:r>
          </a:p>
        </p:txBody>
      </p:sp>
      <p:pic>
        <p:nvPicPr>
          <p:cNvPr id="8" name="Picture 7" descr="A machine with a machine with a machine and a machine with a machine&#10;&#10;AI-generated content may be incorrect.">
            <a:extLst>
              <a:ext uri="{FF2B5EF4-FFF2-40B4-BE49-F238E27FC236}">
                <a16:creationId xmlns:a16="http://schemas.microsoft.com/office/drawing/2014/main" id="{54249B3A-1C53-C48F-8061-35632077D2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294" y="3175928"/>
            <a:ext cx="1858728" cy="3030793"/>
          </a:xfrm>
          <a:prstGeom prst="rect">
            <a:avLst/>
          </a:prstGeom>
          <a:ln w="38100" cap="sq">
            <a:solidFill>
              <a:srgbClr val="E96F1B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5A0C652-2E70-F1DC-4F32-3CF94C54C3B4}"/>
              </a:ext>
            </a:extLst>
          </p:cNvPr>
          <p:cNvSpPr/>
          <p:nvPr/>
        </p:nvSpPr>
        <p:spPr>
          <a:xfrm>
            <a:off x="644510" y="3498969"/>
            <a:ext cx="1082520" cy="1699098"/>
          </a:xfrm>
          <a:prstGeom prst="rect">
            <a:avLst/>
          </a:prstGeom>
          <a:noFill/>
          <a:ln w="28575" cap="flat" cmpd="sng" algn="ctr">
            <a:solidFill>
              <a:schemeClr val="accent5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Callout: Left Arrow 9">
            <a:extLst>
              <a:ext uri="{FF2B5EF4-FFF2-40B4-BE49-F238E27FC236}">
                <a16:creationId xmlns:a16="http://schemas.microsoft.com/office/drawing/2014/main" id="{A7707A0F-B797-0F29-69FD-AFAC77806226}"/>
              </a:ext>
            </a:extLst>
          </p:cNvPr>
          <p:cNvSpPr/>
          <p:nvPr/>
        </p:nvSpPr>
        <p:spPr>
          <a:xfrm>
            <a:off x="1807574" y="3165097"/>
            <a:ext cx="1725115" cy="811947"/>
          </a:xfrm>
          <a:prstGeom prst="leftArrowCallou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1 mm beam collimator.</a:t>
            </a:r>
          </a:p>
        </p:txBody>
      </p:sp>
      <p:sp>
        <p:nvSpPr>
          <p:cNvPr id="12" name="Callout: Left Arrow 11">
            <a:extLst>
              <a:ext uri="{FF2B5EF4-FFF2-40B4-BE49-F238E27FC236}">
                <a16:creationId xmlns:a16="http://schemas.microsoft.com/office/drawing/2014/main" id="{1DAD8112-5D14-DFD2-6E27-BD1BB9BABB74}"/>
              </a:ext>
            </a:extLst>
          </p:cNvPr>
          <p:cNvSpPr/>
          <p:nvPr/>
        </p:nvSpPr>
        <p:spPr>
          <a:xfrm>
            <a:off x="1509228" y="5163703"/>
            <a:ext cx="1379914" cy="649474"/>
          </a:xfrm>
          <a:prstGeom prst="leftArrowCallou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Pixelized detector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349B60F-0430-81B7-B021-133E5663C4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3715" y="3969256"/>
            <a:ext cx="1174937" cy="44709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Arrow: Right 13">
            <a:extLst>
              <a:ext uri="{FF2B5EF4-FFF2-40B4-BE49-F238E27FC236}">
                <a16:creationId xmlns:a16="http://schemas.microsoft.com/office/drawing/2014/main" id="{AE47EBED-86C7-B5C2-3C64-6453B808BEF6}"/>
              </a:ext>
            </a:extLst>
          </p:cNvPr>
          <p:cNvSpPr/>
          <p:nvPr/>
        </p:nvSpPr>
        <p:spPr>
          <a:xfrm>
            <a:off x="3053910" y="4362303"/>
            <a:ext cx="625843" cy="334800"/>
          </a:xfrm>
          <a:prstGeom prst="rightArrow">
            <a:avLst/>
          </a:prstGeom>
          <a:solidFill>
            <a:srgbClr val="E96F1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Arrow: U-Turn 14">
            <a:extLst>
              <a:ext uri="{FF2B5EF4-FFF2-40B4-BE49-F238E27FC236}">
                <a16:creationId xmlns:a16="http://schemas.microsoft.com/office/drawing/2014/main" id="{6986B2EB-4CC3-2E6D-DDD0-CEDD59C7311F}"/>
              </a:ext>
            </a:extLst>
          </p:cNvPr>
          <p:cNvSpPr/>
          <p:nvPr/>
        </p:nvSpPr>
        <p:spPr>
          <a:xfrm rot="5400000">
            <a:off x="5244744" y="4263841"/>
            <a:ext cx="524786" cy="305029"/>
          </a:xfrm>
          <a:prstGeom prst="utur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9B63C52-58D2-95E3-353E-F63F7580A25D}"/>
                  </a:ext>
                </a:extLst>
              </p:cNvPr>
              <p:cNvSpPr txBox="1"/>
              <p:nvPr/>
            </p:nvSpPr>
            <p:spPr>
              <a:xfrm>
                <a:off x="5691436" y="4192805"/>
                <a:ext cx="72475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400" dirty="0"/>
                  <a:t>360</a:t>
                </a:r>
                <a14:m>
                  <m:oMath xmlns:m="http://schemas.openxmlformats.org/officeDocument/2006/math">
                    <m:r>
                      <a:rPr lang="en-GB" sz="1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en-GB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endParaRPr lang="en-GB" sz="1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9B63C52-58D2-95E3-353E-F63F7580A2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1436" y="4192805"/>
                <a:ext cx="724750" cy="307777"/>
              </a:xfrm>
              <a:prstGeom prst="rect">
                <a:avLst/>
              </a:prstGeom>
              <a:blipFill>
                <a:blip r:embed="rId5"/>
                <a:stretch>
                  <a:fillRect l="-2521" t="-4000" b="-2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Picture 19">
            <a:extLst>
              <a:ext uri="{FF2B5EF4-FFF2-40B4-BE49-F238E27FC236}">
                <a16:creationId xmlns:a16="http://schemas.microsoft.com/office/drawing/2014/main" id="{8C7C2C92-B74F-ABAA-FCFB-0C08A42C9A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3714" y="4407632"/>
            <a:ext cx="1174937" cy="44709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4" name="Arrow: U-Turn 23">
            <a:extLst>
              <a:ext uri="{FF2B5EF4-FFF2-40B4-BE49-F238E27FC236}">
                <a16:creationId xmlns:a16="http://schemas.microsoft.com/office/drawing/2014/main" id="{DA3E678D-DEC9-2613-6F69-791CA5CAD573}"/>
              </a:ext>
            </a:extLst>
          </p:cNvPr>
          <p:cNvSpPr/>
          <p:nvPr/>
        </p:nvSpPr>
        <p:spPr>
          <a:xfrm rot="5400000">
            <a:off x="5244744" y="4812892"/>
            <a:ext cx="524786" cy="305029"/>
          </a:xfrm>
          <a:prstGeom prst="utur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3208685-065A-025A-C2DE-5DE1257B24C3}"/>
                  </a:ext>
                </a:extLst>
              </p:cNvPr>
              <p:cNvSpPr txBox="1"/>
              <p:nvPr/>
            </p:nvSpPr>
            <p:spPr>
              <a:xfrm>
                <a:off x="5691436" y="4741856"/>
                <a:ext cx="72475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400" dirty="0"/>
                  <a:t>360</a:t>
                </a:r>
                <a14:m>
                  <m:oMath xmlns:m="http://schemas.openxmlformats.org/officeDocument/2006/math">
                    <m:r>
                      <a:rPr lang="en-GB" sz="1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en-GB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endParaRPr lang="en-GB" sz="14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3208685-065A-025A-C2DE-5DE1257B24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1436" y="4741856"/>
                <a:ext cx="724750" cy="307777"/>
              </a:xfrm>
              <a:prstGeom prst="rect">
                <a:avLst/>
              </a:prstGeom>
              <a:blipFill>
                <a:blip r:embed="rId5"/>
                <a:stretch>
                  <a:fillRect l="-2521" t="-4000" b="-2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7" name="Picture 26">
            <a:extLst>
              <a:ext uri="{FF2B5EF4-FFF2-40B4-BE49-F238E27FC236}">
                <a16:creationId xmlns:a16="http://schemas.microsoft.com/office/drawing/2014/main" id="{4DBDB74B-0414-7647-02A6-2A6AF4E8C1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1604" y="4863940"/>
            <a:ext cx="1174937" cy="44709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BDACEB3-310F-91FE-6EA0-433A86A012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46072" y="3294031"/>
            <a:ext cx="2278615" cy="3038154"/>
          </a:xfrm>
          <a:prstGeom prst="rect">
            <a:avLst/>
          </a:prstGeom>
          <a:ln w="38100" cap="sq">
            <a:solidFill>
              <a:srgbClr val="E96F1B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7128223E-997E-4FFE-6C78-48209DED71F4}"/>
              </a:ext>
            </a:extLst>
          </p:cNvPr>
          <p:cNvSpPr txBox="1"/>
          <p:nvPr/>
        </p:nvSpPr>
        <p:spPr>
          <a:xfrm>
            <a:off x="4197866" y="6075373"/>
            <a:ext cx="19750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Simulation 2D detector</a:t>
            </a:r>
          </a:p>
        </p:txBody>
      </p:sp>
      <p:sp>
        <p:nvSpPr>
          <p:cNvPr id="33" name="Arrow: Notched Right 32">
            <a:extLst>
              <a:ext uri="{FF2B5EF4-FFF2-40B4-BE49-F238E27FC236}">
                <a16:creationId xmlns:a16="http://schemas.microsoft.com/office/drawing/2014/main" id="{6D06147A-12DB-99E7-D321-02D5445AAA2A}"/>
              </a:ext>
            </a:extLst>
          </p:cNvPr>
          <p:cNvSpPr/>
          <p:nvPr/>
        </p:nvSpPr>
        <p:spPr>
          <a:xfrm>
            <a:off x="5296541" y="2372355"/>
            <a:ext cx="2640126" cy="512064"/>
          </a:xfrm>
          <a:prstGeom prst="notchedRightArrow">
            <a:avLst/>
          </a:prstGeom>
          <a:solidFill>
            <a:srgbClr val="00A6A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388D2F69-0252-3001-9CF6-E42D0A659C1C}"/>
              </a:ext>
            </a:extLst>
          </p:cNvPr>
          <p:cNvSpPr/>
          <p:nvPr/>
        </p:nvSpPr>
        <p:spPr>
          <a:xfrm>
            <a:off x="8158038" y="2273693"/>
            <a:ext cx="3864334" cy="618978"/>
          </a:xfrm>
          <a:prstGeom prst="roundRect">
            <a:avLst/>
          </a:prstGeom>
          <a:solidFill>
            <a:srgbClr val="00A6A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Gold standard for high-spatial-resolution dosimetry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50211EDB-8475-8E67-AE34-532F2328EA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66639" y="1288313"/>
            <a:ext cx="2102801" cy="797614"/>
          </a:xfrm>
          <a:prstGeom prst="rect">
            <a:avLst/>
          </a:prstGeom>
          <a:ln w="38100" cap="sq">
            <a:solidFill>
              <a:srgbClr val="00A6A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6" name="Picture 35" descr="A white square with blue dots&#10;&#10;AI-generated content may be incorrect.">
            <a:extLst>
              <a:ext uri="{FF2B5EF4-FFF2-40B4-BE49-F238E27FC236}">
                <a16:creationId xmlns:a16="http://schemas.microsoft.com/office/drawing/2014/main" id="{430CF64D-2159-40F3-A2AA-16A5D05A7F8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83764" y="4040654"/>
            <a:ext cx="2024821" cy="1935106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1A1D5739-E648-DB80-0EBE-424CC632C48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29086" y="3862206"/>
            <a:ext cx="1068233" cy="816884"/>
          </a:xfrm>
          <a:prstGeom prst="rect">
            <a:avLst/>
          </a:prstGeom>
          <a:ln w="28575">
            <a:solidFill>
              <a:srgbClr val="00A6A6"/>
            </a:solidFill>
          </a:ln>
        </p:spPr>
      </p:pic>
      <p:sp>
        <p:nvSpPr>
          <p:cNvPr id="38" name="Callout: Down Arrow 37">
            <a:extLst>
              <a:ext uri="{FF2B5EF4-FFF2-40B4-BE49-F238E27FC236}">
                <a16:creationId xmlns:a16="http://schemas.microsoft.com/office/drawing/2014/main" id="{1F3515FA-C1FD-7D97-19C1-5C930CFF5A89}"/>
              </a:ext>
            </a:extLst>
          </p:cNvPr>
          <p:cNvSpPr/>
          <p:nvPr/>
        </p:nvSpPr>
        <p:spPr>
          <a:xfrm>
            <a:off x="9469137" y="3289027"/>
            <a:ext cx="1506553" cy="610815"/>
          </a:xfrm>
          <a:prstGeom prst="downArrowCallout">
            <a:avLst/>
          </a:prstGeom>
          <a:solidFill>
            <a:srgbClr val="00A6A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1 mm beam 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D650F633-D216-57DF-487C-8DF295D8926B}"/>
              </a:ext>
            </a:extLst>
          </p:cNvPr>
          <p:cNvSpPr/>
          <p:nvPr/>
        </p:nvSpPr>
        <p:spPr>
          <a:xfrm>
            <a:off x="9557028" y="4818698"/>
            <a:ext cx="356272" cy="394919"/>
          </a:xfrm>
          <a:prstGeom prst="ellipse">
            <a:avLst/>
          </a:prstGeom>
          <a:noFill/>
          <a:ln w="28575" cap="flat" cmpd="sng" algn="ctr">
            <a:solidFill>
              <a:srgbClr val="00A6A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B154F7C0-9F21-24E1-174D-17D9453EB19D}"/>
              </a:ext>
            </a:extLst>
          </p:cNvPr>
          <p:cNvCxnSpPr>
            <a:cxnSpLocks/>
          </p:cNvCxnSpPr>
          <p:nvPr/>
        </p:nvCxnSpPr>
        <p:spPr>
          <a:xfrm flipV="1">
            <a:off x="9787266" y="4694791"/>
            <a:ext cx="120064" cy="145347"/>
          </a:xfrm>
          <a:prstGeom prst="straightConnector1">
            <a:avLst/>
          </a:prstGeom>
          <a:ln>
            <a:solidFill>
              <a:srgbClr val="00A6A6"/>
            </a:solidFill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466405C-0F51-2353-DEC4-4851386865CD}"/>
              </a:ext>
            </a:extLst>
          </p:cNvPr>
          <p:cNvSpPr/>
          <p:nvPr/>
        </p:nvSpPr>
        <p:spPr>
          <a:xfrm>
            <a:off x="4954620" y="1288313"/>
            <a:ext cx="2393005" cy="723166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SARRP beam :</a:t>
            </a:r>
          </a:p>
          <a:p>
            <a:pPr algn="ctr"/>
            <a:r>
              <a:rPr lang="en-GB" sz="1200" dirty="0"/>
              <a:t>Mean average energy = 150 KeV</a:t>
            </a:r>
          </a:p>
          <a:p>
            <a:pPr algn="ctr"/>
            <a:r>
              <a:rPr lang="en-GB" sz="1200" dirty="0"/>
              <a:t>Dose rate </a:t>
            </a:r>
            <a:r>
              <a:rPr lang="en-GB" sz="1200" dirty="0">
                <a:sym typeface="Wingdings" panose="05000000000000000000" pitchFamily="2" charset="2"/>
              </a:rPr>
              <a:t> </a:t>
            </a:r>
            <a:r>
              <a:rPr lang="en-GB" sz="1200" dirty="0" err="1">
                <a:sym typeface="Wingdings" panose="05000000000000000000" pitchFamily="2" charset="2"/>
              </a:rPr>
              <a:t>Gy</a:t>
            </a:r>
            <a:r>
              <a:rPr lang="en-GB" sz="1200" dirty="0">
                <a:sym typeface="Wingdings" panose="05000000000000000000" pitchFamily="2" charset="2"/>
              </a:rPr>
              <a:t>/m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2163340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2" grpId="0" animBg="1"/>
      <p:bldP spid="14" grpId="0" animBg="1"/>
      <p:bldP spid="15" grpId="0" animBg="1"/>
      <p:bldP spid="18" grpId="0"/>
      <p:bldP spid="24" grpId="0" animBg="1"/>
      <p:bldP spid="26" grpId="0"/>
      <p:bldP spid="32" grpId="0"/>
      <p:bldP spid="33" grpId="0" animBg="1"/>
      <p:bldP spid="34" grpId="0" animBg="1"/>
      <p:bldP spid="38" grpId="0" animBg="1"/>
      <p:bldP spid="3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566928" y="365760"/>
            <a:ext cx="108813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Small Animal Radiation Therapy Platform 2026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94360" y="941832"/>
            <a:ext cx="1417320" cy="0"/>
          </a:xfrm>
          <a:prstGeom prst="line">
            <a:avLst/>
          </a:prstGeom>
          <a:noFill/>
          <a:ln w="38100">
            <a:solidFill>
              <a:srgbClr val="00A6A6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04320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14</a:t>
            </a:fld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F0A6D8A-8524-23DC-5986-60D547014D30}"/>
              </a:ext>
            </a:extLst>
          </p:cNvPr>
          <p:cNvSpPr txBox="1"/>
          <p:nvPr/>
        </p:nvSpPr>
        <p:spPr>
          <a:xfrm>
            <a:off x="1173804" y="598101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1367D47-B552-0953-A7B8-DBF98F03A757}"/>
              </a:ext>
            </a:extLst>
          </p:cNvPr>
          <p:cNvSpPr/>
          <p:nvPr/>
        </p:nvSpPr>
        <p:spPr>
          <a:xfrm>
            <a:off x="594360" y="1138108"/>
            <a:ext cx="3684494" cy="369327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Pixelized detector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8ECDABB-9EAC-4325-1A6C-DFA2907461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0732" y="1408605"/>
            <a:ext cx="5427853" cy="2991730"/>
          </a:xfrm>
          <a:prstGeom prst="rect">
            <a:avLst/>
          </a:prstGeom>
          <a:ln w="38100" cap="sq">
            <a:solidFill>
              <a:srgbClr val="E96F1B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A6FD617-5B26-6052-EE5D-F4D04DD652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0" y="4622866"/>
            <a:ext cx="6290386" cy="1704779"/>
          </a:xfrm>
          <a:prstGeom prst="rect">
            <a:avLst/>
          </a:prstGeom>
          <a:ln w="38100" cap="sq">
            <a:solidFill>
              <a:srgbClr val="E96F1B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E03DD8D-D354-A0CF-6580-00DBC71D95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039" y="1630928"/>
            <a:ext cx="4903754" cy="2991938"/>
          </a:xfrm>
          <a:prstGeom prst="rect">
            <a:avLst/>
          </a:prstGeom>
          <a:ln w="38100" cap="sq">
            <a:solidFill>
              <a:srgbClr val="E96F1B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BC25C98-AB99-05DE-B4E0-34BC5A098F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37441" y="4746359"/>
            <a:ext cx="2202352" cy="1689711"/>
          </a:xfrm>
          <a:prstGeom prst="rect">
            <a:avLst/>
          </a:prstGeom>
          <a:ln w="38100" cap="sq">
            <a:solidFill>
              <a:srgbClr val="E96F1B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BE986DC-FFFD-1285-D31F-294A4A0C928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4255" y="4736818"/>
            <a:ext cx="2202352" cy="1689711"/>
          </a:xfrm>
          <a:prstGeom prst="rect">
            <a:avLst/>
          </a:prstGeom>
          <a:ln w="38100" cap="sq">
            <a:solidFill>
              <a:srgbClr val="E96F1B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6B7ED6C-BFE8-A64B-3B65-5859E5E7A85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3719" y="2371208"/>
            <a:ext cx="4426177" cy="15113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DCF1153-F7DD-4C11-D7DA-4CAF93883C3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7565" y="2326788"/>
            <a:ext cx="4360228" cy="22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386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20040"/>
            <a:ext cx="5120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80" b="1" dirty="0">
                <a:solidFill>
                  <a:srgbClr val="00A6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CLOSING</a:t>
            </a:r>
            <a:endParaRPr lang="en-US" sz="880" dirty="0"/>
          </a:p>
        </p:txBody>
      </p:sp>
      <p:sp>
        <p:nvSpPr>
          <p:cNvPr id="3" name="Text 1"/>
          <p:cNvSpPr/>
          <p:nvPr/>
        </p:nvSpPr>
        <p:spPr>
          <a:xfrm>
            <a:off x="566928" y="566928"/>
            <a:ext cx="108813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Conclusions and take-home messages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94360" y="1143000"/>
            <a:ext cx="1417320" cy="0"/>
          </a:xfrm>
          <a:prstGeom prst="line">
            <a:avLst/>
          </a:prstGeom>
          <a:noFill/>
          <a:ln w="38100">
            <a:solidFill>
              <a:srgbClr val="00A6A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68680" y="1508759"/>
            <a:ext cx="6647558" cy="3383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03200" indent="-203200" algn="just">
              <a:buSzPct val="100000"/>
              <a:buChar char="•"/>
            </a:pPr>
            <a:r>
              <a:rPr lang="en-GB" sz="1800" dirty="0">
                <a:solidFill>
                  <a:srgbClr val="4B55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presence of the upstream diamond detector on the MRT synchrotron has a negligible impact on the beam characteristics, indicating that it does not introduce a clinically or dosimetrically relevant perturbation under the investigated conditions.</a:t>
            </a:r>
          </a:p>
          <a:p>
            <a:pPr marL="203200" indent="-203200">
              <a:buSzPct val="100000"/>
              <a:buChar char="•"/>
            </a:pPr>
            <a:endParaRPr lang="en-US" sz="1800" dirty="0"/>
          </a:p>
          <a:p>
            <a:pPr marL="203200" indent="-203200">
              <a:buSzPct val="100000"/>
              <a:buChar char="•"/>
            </a:pPr>
            <a:r>
              <a:rPr lang="en-US" sz="1800" dirty="0">
                <a:solidFill>
                  <a:srgbClr val="4B55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microstrip detector has been validated for synchrotron MRT beam imaging and transmission measurements.</a:t>
            </a:r>
          </a:p>
          <a:p>
            <a:pPr marL="203200" indent="-203200">
              <a:buSzPct val="100000"/>
              <a:buChar char="•"/>
            </a:pPr>
            <a:endParaRPr lang="en-US" sz="1800" dirty="0"/>
          </a:p>
          <a:p>
            <a:pPr marL="203200" indent="-203200">
              <a:buSzPct val="100000"/>
              <a:buChar char="•"/>
            </a:pPr>
            <a:r>
              <a:rPr lang="en-US" sz="1800" dirty="0">
                <a:solidFill>
                  <a:srgbClr val="4B55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pixelized detector extends the same monitoring strategy to SARRP compact-source experiments.</a:t>
            </a:r>
          </a:p>
          <a:p>
            <a:pPr>
              <a:buSzPct val="100000"/>
            </a:pP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7818120" y="1691640"/>
            <a:ext cx="3102799" cy="1524973"/>
          </a:xfrm>
          <a:prstGeom prst="rect">
            <a:avLst/>
          </a:prstGeom>
          <a:solidFill>
            <a:srgbClr val="FBFEFF"/>
          </a:solidFill>
          <a:ln w="12700">
            <a:solidFill>
              <a:srgbClr val="D8DEE9"/>
            </a:solidFill>
          </a:ln>
        </p:spPr>
        <p:txBody>
          <a:bodyPr wrap="square" lIns="1905" tIns="1905" rIns="1905" bIns="1905" rtlCol="0" anchor="ctr">
            <a:normAutofit/>
          </a:bodyPr>
          <a:lstStyle/>
          <a:p>
            <a:pPr marL="0" indent="0" algn="just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one-line message
</a:t>
            </a:r>
            <a:r>
              <a:rPr lang="en-US" sz="1350" dirty="0">
                <a:solidFill>
                  <a:srgbClr val="4B55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Diamond-based beam monitors provide a practical route from passive Quality assurance toward active, real-time verification of preclinical SFRT delivery.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7927848" y="1810512"/>
            <a:ext cx="1097280" cy="0"/>
          </a:xfrm>
          <a:prstGeom prst="line">
            <a:avLst/>
          </a:prstGeom>
          <a:noFill/>
          <a:ln w="38100">
            <a:solidFill>
              <a:srgbClr val="00A6A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68680" y="4892040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Thank you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3886200" y="4983480"/>
            <a:ext cx="6583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4B55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Questions?  |  tiago.bettio@lpsc.in2p3.fr  |           @tiagobettio</a:t>
            </a:r>
            <a:endParaRPr lang="en-US" sz="13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04320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15</a:t>
            </a:fld>
            <a:endParaRPr lang="en-US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C70E0106-ACFE-9130-75C7-D421E4352F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3653" y="5029113"/>
            <a:ext cx="228774" cy="228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A blue and yellow logo&#10;&#10;AI-generated content may be incorrect.">
            <a:extLst>
              <a:ext uri="{FF2B5EF4-FFF2-40B4-BE49-F238E27FC236}">
                <a16:creationId xmlns:a16="http://schemas.microsoft.com/office/drawing/2014/main" id="{FA378E84-8950-5277-FAF8-E4C759FFA0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69880" y="4811725"/>
            <a:ext cx="1077631" cy="709270"/>
          </a:xfrm>
          <a:prstGeom prst="rect">
            <a:avLst/>
          </a:prstGeom>
        </p:spPr>
      </p:pic>
      <p:pic>
        <p:nvPicPr>
          <p:cNvPr id="12" name="Picture 11" descr="A logo with different colors&#10;&#10;AI-generated content may be incorrect.">
            <a:extLst>
              <a:ext uri="{FF2B5EF4-FFF2-40B4-BE49-F238E27FC236}">
                <a16:creationId xmlns:a16="http://schemas.microsoft.com/office/drawing/2014/main" id="{ACA862E4-3554-A144-3398-688DC0B0C7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90690" y="5520995"/>
            <a:ext cx="1636010" cy="49502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5EFC685-49EA-158F-A21E-E7B5EA08E2A5}"/>
              </a:ext>
            </a:extLst>
          </p:cNvPr>
          <p:cNvSpPr/>
          <p:nvPr/>
        </p:nvSpPr>
        <p:spPr>
          <a:xfrm>
            <a:off x="790859" y="5349241"/>
            <a:ext cx="2659218" cy="98755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GB" dirty="0"/>
              <a:t>Jean François </a:t>
            </a:r>
            <a:r>
              <a:rPr lang="en-GB" dirty="0" err="1"/>
              <a:t>Muraz</a:t>
            </a:r>
            <a:endParaRPr lang="en-GB" dirty="0"/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GB" dirty="0"/>
              <a:t>Melvyn Reynaud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GB" dirty="0"/>
              <a:t>Laurent </a:t>
            </a:r>
            <a:r>
              <a:rPr lang="en-GB" dirty="0" err="1"/>
              <a:t>Gallin</a:t>
            </a:r>
            <a:r>
              <a:rPr lang="en-GB" dirty="0"/>
              <a:t>-Martel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20040"/>
            <a:ext cx="5120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80" b="1" dirty="0">
                <a:solidFill>
                  <a:srgbClr val="00A6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BACKUP</a:t>
            </a:r>
            <a:endParaRPr lang="en-US" sz="880" dirty="0"/>
          </a:p>
        </p:txBody>
      </p:sp>
      <p:sp>
        <p:nvSpPr>
          <p:cNvPr id="3" name="Text 1"/>
          <p:cNvSpPr/>
          <p:nvPr/>
        </p:nvSpPr>
        <p:spPr>
          <a:xfrm>
            <a:off x="566928" y="566928"/>
            <a:ext cx="108813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References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94360" y="1143000"/>
            <a:ext cx="1417320" cy="0"/>
          </a:xfrm>
          <a:prstGeom prst="line">
            <a:avLst/>
          </a:prstGeom>
          <a:noFill/>
          <a:ln w="38100">
            <a:solidFill>
              <a:srgbClr val="00A6A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77240" y="1417320"/>
            <a:ext cx="10241280" cy="3383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430" dirty="0">
                <a:solidFill>
                  <a:srgbClr val="4B55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Livingstone et al., Journal of Synchrotron Radiation, 2017 — preclinical MRT at the Australian Synchrotron.</a:t>
            </a:r>
            <a:endParaRPr lang="en-US" sz="1430" dirty="0"/>
          </a:p>
          <a:p>
            <a:pPr marL="203200" indent="-203200">
              <a:buSzPct val="100000"/>
              <a:buChar char="•"/>
            </a:pPr>
            <a:r>
              <a:rPr lang="en-US" sz="1430" dirty="0">
                <a:solidFill>
                  <a:srgbClr val="4B55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Livingstone et al., Medical Physics, 2016 — diamond dosimetry in spatially fractionated synchrotron X-ray fields.</a:t>
            </a:r>
            <a:endParaRPr lang="en-US" sz="1430" dirty="0"/>
          </a:p>
          <a:p>
            <a:pPr marL="203200" indent="-203200">
              <a:buSzPct val="100000"/>
              <a:buChar char="•"/>
            </a:pPr>
            <a:r>
              <a:rPr lang="en-US" sz="1430" dirty="0">
                <a:solidFill>
                  <a:srgbClr val="4B55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Davis et al., Journal of Synchrotron Radiation, 2022 — transmission-mode strip detectors for MRT monitoring.</a:t>
            </a:r>
            <a:endParaRPr lang="en-US" sz="1430" dirty="0"/>
          </a:p>
          <a:p>
            <a:pPr marL="203200" indent="-203200">
              <a:buSzPct val="100000"/>
              <a:buChar char="•"/>
            </a:pPr>
            <a:r>
              <a:rPr lang="en-US" sz="1430" dirty="0">
                <a:solidFill>
                  <a:srgbClr val="4B55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 Franco et al., Journal of Synchrotron Radiation, 2023 — monocrystalline diamond detector for online MRT monitoring.</a:t>
            </a:r>
            <a:endParaRPr lang="en-US" sz="1430" dirty="0"/>
          </a:p>
          <a:p>
            <a:pPr marL="203200" indent="-203200">
              <a:buSzPct val="100000"/>
              <a:buChar char="•"/>
            </a:pPr>
            <a:r>
              <a:rPr lang="en-US" sz="1430" dirty="0">
                <a:solidFill>
                  <a:srgbClr val="4B55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Keshmiri et al., Scientific Reports, 2025 — recent advances in MRT film dosimetry QA.
</a:t>
            </a:r>
            <a:r>
              <a:rPr lang="en-GB" sz="1430" dirty="0">
                <a:solidFill>
                  <a:srgbClr val="4B55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Yan, W., Khan, M. K., et al.(2020). Spatially fractionated radiation therapy: History, present and the future. Clinical and Translational Radiation Oncology, 20, 30–38.</a:t>
            </a:r>
          </a:p>
          <a:p>
            <a:pPr marL="203200" indent="-203200">
              <a:buSzPct val="100000"/>
              <a:buChar char="•"/>
            </a:pPr>
            <a:r>
              <a:rPr lang="en-GB" sz="1430" dirty="0" err="1">
                <a:solidFill>
                  <a:srgbClr val="4B55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Laub</a:t>
            </a:r>
            <a:r>
              <a:rPr lang="en-GB" sz="1430" dirty="0">
                <a:solidFill>
                  <a:srgbClr val="4B55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, W. U., &amp; Wong, T. (2003). The volume effect of detectors in the dosimetry of small fields used in IMRT. Physics in Medicine &amp; Biology.</a:t>
            </a:r>
          </a:p>
        </p:txBody>
      </p:sp>
      <p:sp>
        <p:nvSpPr>
          <p:cNvPr id="7" name="Shape 5"/>
          <p:cNvSpPr/>
          <p:nvPr/>
        </p:nvSpPr>
        <p:spPr>
          <a:xfrm>
            <a:off x="932688" y="5010912"/>
            <a:ext cx="1097280" cy="0"/>
          </a:xfrm>
          <a:prstGeom prst="line">
            <a:avLst/>
          </a:prstGeom>
          <a:noFill/>
          <a:ln w="38100">
            <a:solidFill>
              <a:srgbClr val="00A6A6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04320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16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46B2B9A1-49EB-6F03-A59F-DB7B749BF3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747" y="4624324"/>
            <a:ext cx="2490555" cy="18679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7209035-6F95-93A9-91F7-E03878BBDEC5}"/>
              </a:ext>
            </a:extLst>
          </p:cNvPr>
          <p:cNvSpPr/>
          <p:nvPr/>
        </p:nvSpPr>
        <p:spPr>
          <a:xfrm>
            <a:off x="566928" y="4255126"/>
            <a:ext cx="3940220" cy="530351"/>
          </a:xfrm>
          <a:prstGeom prst="rect">
            <a:avLst/>
          </a:prstGeom>
          <a:solidFill>
            <a:srgbClr val="00A6A6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566928" y="365760"/>
            <a:ext cx="108813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Introduction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94360" y="941832"/>
            <a:ext cx="1417320" cy="0"/>
          </a:xfrm>
          <a:prstGeom prst="line">
            <a:avLst/>
          </a:prstGeom>
          <a:noFill/>
          <a:ln w="38100">
            <a:solidFill>
              <a:srgbClr val="00A6A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77240" y="1183860"/>
            <a:ext cx="643419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0A6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concept of External Beam Radiotherapy - EBRT</a:t>
            </a:r>
            <a:endParaRPr lang="en-US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04320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2</a:t>
            </a:fld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4DA7980-D056-7675-C05A-77309A9897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928" y="1707721"/>
            <a:ext cx="3933734" cy="247116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3" name="Multiplication Sign 22">
            <a:extLst>
              <a:ext uri="{FF2B5EF4-FFF2-40B4-BE49-F238E27FC236}">
                <a16:creationId xmlns:a16="http://schemas.microsoft.com/office/drawing/2014/main" id="{60F8B551-094A-A73D-B24A-512BADDB4F10}"/>
              </a:ext>
            </a:extLst>
          </p:cNvPr>
          <p:cNvSpPr/>
          <p:nvPr/>
        </p:nvSpPr>
        <p:spPr>
          <a:xfrm>
            <a:off x="3303024" y="5018806"/>
            <a:ext cx="1219200" cy="936978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479F0BE-381C-2025-4305-B620474A5827}"/>
              </a:ext>
            </a:extLst>
          </p:cNvPr>
          <p:cNvSpPr txBox="1"/>
          <p:nvPr/>
        </p:nvSpPr>
        <p:spPr>
          <a:xfrm>
            <a:off x="2148539" y="6078982"/>
            <a:ext cx="10502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Healthy cells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28280BC-5052-3DA2-6A20-ABCA80F3A383}"/>
              </a:ext>
            </a:extLst>
          </p:cNvPr>
          <p:cNvSpPr txBox="1"/>
          <p:nvPr/>
        </p:nvSpPr>
        <p:spPr>
          <a:xfrm>
            <a:off x="3394116" y="6079306"/>
            <a:ext cx="10198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Cancer cells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94E47F4-4A44-C207-436C-B47EB3535ED8}"/>
              </a:ext>
            </a:extLst>
          </p:cNvPr>
          <p:cNvSpPr txBox="1"/>
          <p:nvPr/>
        </p:nvSpPr>
        <p:spPr>
          <a:xfrm>
            <a:off x="560443" y="4255127"/>
            <a:ext cx="39402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chemeClr val="bg1"/>
                </a:solidFill>
              </a:rPr>
              <a:t>The use of an external beam of </a:t>
            </a:r>
            <a:r>
              <a:rPr lang="en-GB" sz="1400" b="1" u="sng" dirty="0">
                <a:solidFill>
                  <a:schemeClr val="bg1"/>
                </a:solidFill>
                <a:highlight>
                  <a:srgbClr val="FF0000"/>
                </a:highlight>
              </a:rPr>
              <a:t>ionizing radiation </a:t>
            </a:r>
            <a:r>
              <a:rPr lang="en-GB" sz="1400" dirty="0">
                <a:solidFill>
                  <a:schemeClr val="bg1"/>
                </a:solidFill>
              </a:rPr>
              <a:t>for the eradication of cancer cells.</a:t>
            </a:r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309777D1-F9E8-9B31-08C9-65F61ED909ED}"/>
              </a:ext>
            </a:extLst>
          </p:cNvPr>
          <p:cNvSpPr/>
          <p:nvPr/>
        </p:nvSpPr>
        <p:spPr>
          <a:xfrm>
            <a:off x="4836648" y="1999170"/>
            <a:ext cx="498588" cy="256032"/>
          </a:xfrm>
          <a:prstGeom prst="rightArrow">
            <a:avLst/>
          </a:prstGeom>
          <a:solidFill>
            <a:srgbClr val="E1AB05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D5068F58-37BD-2196-2CC1-D8C57BE272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9654" y="3190229"/>
            <a:ext cx="5305559" cy="2976057"/>
          </a:xfrm>
          <a:prstGeom prst="rect">
            <a:avLst/>
          </a:prstGeom>
          <a:ln w="88900" cap="sq" cmpd="thickThin">
            <a:solidFill>
              <a:srgbClr val="00A6A6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41825D35-D944-B5CC-3E72-3AE90CF6C2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36648" y="3035040"/>
            <a:ext cx="1224460" cy="1220087"/>
          </a:xfrm>
          <a:prstGeom prst="rect">
            <a:avLst/>
          </a:prstGeom>
          <a:ln w="38100" cap="sq">
            <a:solidFill>
              <a:srgbClr val="E1AB05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74E28E2-2EDC-1A1D-4B24-AE5DD76BAB91}"/>
              </a:ext>
            </a:extLst>
          </p:cNvPr>
          <p:cNvSpPr/>
          <p:nvPr/>
        </p:nvSpPr>
        <p:spPr>
          <a:xfrm>
            <a:off x="5566560" y="1660081"/>
            <a:ext cx="4841959" cy="1008432"/>
          </a:xfrm>
          <a:prstGeom prst="roundRect">
            <a:avLst/>
          </a:prstGeom>
          <a:solidFill>
            <a:srgbClr val="E1AB0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bg1"/>
                </a:solidFill>
              </a:rPr>
              <a:t>More than 50% of cancer patients are expected to receive radiotherapy as part of their treatment pathway. </a:t>
            </a:r>
            <a:r>
              <a:rPr lang="en-GB" sz="1400" i="1" u="sng" dirty="0">
                <a:solidFill>
                  <a:schemeClr val="bg1"/>
                </a:solidFill>
              </a:rPr>
              <a:t>European</a:t>
            </a:r>
            <a:r>
              <a:rPr lang="en-GB" sz="1400" b="0" i="1" u="sng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Organisation for research and treatment of cancer (EORTC)</a:t>
            </a:r>
            <a:endParaRPr lang="en-GB" sz="1400" i="1" u="sng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: Rounded Corners 1">
                <a:extLst>
                  <a:ext uri="{FF2B5EF4-FFF2-40B4-BE49-F238E27FC236}">
                    <a16:creationId xmlns:a16="http://schemas.microsoft.com/office/drawing/2014/main" id="{FBC622A9-89E4-D906-6471-2EE4AB583AB6}"/>
                  </a:ext>
                </a:extLst>
              </p:cNvPr>
              <p:cNvSpPr/>
              <p:nvPr/>
            </p:nvSpPr>
            <p:spPr>
              <a:xfrm>
                <a:off x="316259" y="5294476"/>
                <a:ext cx="1485040" cy="523220"/>
              </a:xfrm>
              <a:prstGeom prst="roundRect">
                <a:avLst/>
              </a:prstGeom>
              <a:solidFill>
                <a:srgbClr val="FF0000"/>
              </a:solidFill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200" dirty="0"/>
                  <a:t>Dose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200" b="0" i="1" smtClean="0">
                            <a:latin typeface="Cambria Math" panose="02040503050406030204" pitchFamily="18" charset="0"/>
                          </a:rPr>
                          <m:t>𝐸𝑛𝑒𝑟𝑔𝑦</m:t>
                        </m:r>
                      </m:num>
                      <m:den>
                        <m:r>
                          <a:rPr lang="en-GB" sz="1200" b="0" i="1" smtClean="0">
                            <a:latin typeface="Cambria Math" panose="02040503050406030204" pitchFamily="18" charset="0"/>
                          </a:rPr>
                          <m:t>𝐾𝑔</m:t>
                        </m:r>
                      </m:den>
                    </m:f>
                  </m:oMath>
                </a14:m>
                <a:r>
                  <a:rPr lang="en-GB" sz="1200" dirty="0"/>
                  <a:t> .[</a:t>
                </a:r>
                <a:r>
                  <a:rPr lang="en-GB" sz="1200" dirty="0" err="1"/>
                  <a:t>Gy</a:t>
                </a:r>
                <a:r>
                  <a:rPr lang="en-GB" sz="1200" dirty="0"/>
                  <a:t>]</a:t>
                </a:r>
              </a:p>
            </p:txBody>
          </p:sp>
        </mc:Choice>
        <mc:Fallback>
          <p:sp>
            <p:nvSpPr>
              <p:cNvPr id="2" name="Rectangle: Rounded Corners 1">
                <a:extLst>
                  <a:ext uri="{FF2B5EF4-FFF2-40B4-BE49-F238E27FC236}">
                    <a16:creationId xmlns:a16="http://schemas.microsoft.com/office/drawing/2014/main" id="{FBC622A9-89E4-D906-6471-2EE4AB583A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259" y="5294476"/>
                <a:ext cx="1485040" cy="523220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/>
      <p:bldP spid="26" grpId="0"/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566928" y="365760"/>
            <a:ext cx="108813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Introduction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94360" y="941832"/>
            <a:ext cx="1417320" cy="0"/>
          </a:xfrm>
          <a:prstGeom prst="line">
            <a:avLst/>
          </a:prstGeom>
          <a:noFill/>
          <a:ln w="38100">
            <a:solidFill>
              <a:srgbClr val="00A6A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77240" y="1183860"/>
            <a:ext cx="643419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0A6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Advanced Radiotherapy Techniques</a:t>
            </a:r>
            <a:endParaRPr lang="en-US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04320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3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4CFDE6-8D54-B10E-E1CC-E3240B14623F}"/>
              </a:ext>
            </a:extLst>
          </p:cNvPr>
          <p:cNvSpPr txBox="1"/>
          <p:nvPr/>
        </p:nvSpPr>
        <p:spPr>
          <a:xfrm>
            <a:off x="381741" y="1842550"/>
            <a:ext cx="45838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/>
              <a:t>1. Spatially Fractionated Radiation therapy (SFRT).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F65A03B-991F-3778-0F2B-AE43D53653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211" y="2404618"/>
            <a:ext cx="3656287" cy="15507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327112C-1B80-67AD-E958-B0832C0A6AFA}"/>
              </a:ext>
            </a:extLst>
          </p:cNvPr>
          <p:cNvSpPr/>
          <p:nvPr/>
        </p:nvSpPr>
        <p:spPr>
          <a:xfrm>
            <a:off x="5465291" y="1506071"/>
            <a:ext cx="89378" cy="4722849"/>
          </a:xfrm>
          <a:prstGeom prst="rect">
            <a:avLst/>
          </a:prstGeom>
          <a:solidFill>
            <a:srgbClr val="00A6A6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3FE89B9-383C-DF95-65FB-48EA73B22292}"/>
              </a:ext>
            </a:extLst>
          </p:cNvPr>
          <p:cNvSpPr txBox="1"/>
          <p:nvPr/>
        </p:nvSpPr>
        <p:spPr>
          <a:xfrm>
            <a:off x="381741" y="4323225"/>
            <a:ext cx="46869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/>
              <a:t>2. Ultra high dose rate radiation therapy (FLASH-RT)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D672C21-7427-B067-1482-99640B0864E8}"/>
              </a:ext>
            </a:extLst>
          </p:cNvPr>
          <p:cNvSpPr/>
          <p:nvPr/>
        </p:nvSpPr>
        <p:spPr>
          <a:xfrm>
            <a:off x="381741" y="4766958"/>
            <a:ext cx="4741493" cy="661781"/>
          </a:xfrm>
          <a:prstGeom prst="rect">
            <a:avLst/>
          </a:prstGeom>
          <a:solidFill>
            <a:srgbClr val="00A6A6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1CCA95D-215A-C1E0-075F-EABFAECF62B1}"/>
                  </a:ext>
                </a:extLst>
              </p:cNvPr>
              <p:cNvSpPr txBox="1"/>
              <p:nvPr/>
            </p:nvSpPr>
            <p:spPr>
              <a:xfrm>
                <a:off x="440987" y="4867018"/>
                <a:ext cx="46277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GB" sz="1200" dirty="0">
                    <a:solidFill>
                      <a:schemeClr val="bg1"/>
                    </a:solidFill>
                  </a:rPr>
                  <a:t>Delivers a very high dose of radiation (typically </a:t>
                </a:r>
                <a14:m>
                  <m:oMath xmlns:m="http://schemas.openxmlformats.org/officeDocument/2006/math">
                    <m:r>
                      <a:rPr lang="en-GB" sz="12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</m:oMath>
                </a14:m>
                <a:r>
                  <a:rPr lang="en-GB" sz="1200" dirty="0">
                    <a:solidFill>
                      <a:schemeClr val="bg1"/>
                    </a:solidFill>
                  </a:rPr>
                  <a:t> 40 </a:t>
                </a:r>
                <a:r>
                  <a:rPr lang="en-GB" sz="1200" dirty="0" err="1">
                    <a:solidFill>
                      <a:schemeClr val="bg1"/>
                    </a:solidFill>
                  </a:rPr>
                  <a:t>Gy</a:t>
                </a:r>
                <a:r>
                  <a:rPr lang="en-GB" sz="1200" dirty="0">
                    <a:solidFill>
                      <a:schemeClr val="bg1"/>
                    </a:solidFill>
                  </a:rPr>
                  <a:t>/s) in an extremely short time (milliseconds) . Conventional 0.08 </a:t>
                </a:r>
                <a:r>
                  <a:rPr lang="en-GB" sz="1200" dirty="0" err="1">
                    <a:solidFill>
                      <a:schemeClr val="bg1"/>
                    </a:solidFill>
                  </a:rPr>
                  <a:t>Gy</a:t>
                </a:r>
                <a:r>
                  <a:rPr lang="en-GB" sz="1200" dirty="0">
                    <a:solidFill>
                      <a:schemeClr val="bg1"/>
                    </a:solidFill>
                  </a:rPr>
                  <a:t>/s</a:t>
                </a:r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1CCA95D-215A-C1E0-075F-EABFAECF62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987" y="4867018"/>
                <a:ext cx="4627743" cy="461665"/>
              </a:xfrm>
              <a:prstGeom prst="rect">
                <a:avLst/>
              </a:prstGeom>
              <a:blipFill>
                <a:blip r:embed="rId4"/>
                <a:stretch>
                  <a:fillRect r="-132" b="-92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9F0A6D8A-8524-23DC-5986-60D547014D30}"/>
              </a:ext>
            </a:extLst>
          </p:cNvPr>
          <p:cNvSpPr txBox="1"/>
          <p:nvPr/>
        </p:nvSpPr>
        <p:spPr>
          <a:xfrm>
            <a:off x="1173804" y="598101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A82C33-6026-D8F9-4637-1100BD6F27E0}"/>
              </a:ext>
            </a:extLst>
          </p:cNvPr>
          <p:cNvSpPr/>
          <p:nvPr/>
        </p:nvSpPr>
        <p:spPr>
          <a:xfrm>
            <a:off x="123217" y="5795782"/>
            <a:ext cx="5123542" cy="433137"/>
          </a:xfrm>
          <a:prstGeom prst="rect">
            <a:avLst/>
          </a:prstGeom>
          <a:solidFill>
            <a:srgbClr val="E1AB0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GB" sz="1100" dirty="0"/>
              <a:t>Yan, W., Khan, M. K., et al.(2020). Spatially fractionated radiation therapy: History, present and the future. </a:t>
            </a:r>
            <a:r>
              <a:rPr lang="en-GB" sz="1100" i="1" dirty="0"/>
              <a:t>Clinical and Translational Radiation Oncology, 20</a:t>
            </a:r>
            <a:r>
              <a:rPr lang="en-GB" sz="1100" dirty="0"/>
              <a:t>, 30–38.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 5">
                <a:extLst>
                  <a:ext uri="{FF2B5EF4-FFF2-40B4-BE49-F238E27FC236}">
                    <a16:creationId xmlns:a16="http://schemas.microsoft.com/office/drawing/2014/main" id="{ED2F6CAD-ACFA-309A-B408-E522E96616F7}"/>
                  </a:ext>
                </a:extLst>
              </p:cNvPr>
              <p:cNvSpPr/>
              <p:nvPr/>
            </p:nvSpPr>
            <p:spPr>
              <a:xfrm>
                <a:off x="6048658" y="1218616"/>
                <a:ext cx="5937154" cy="1595437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>
                <a:spAutoFit/>
              </a:bodyPr>
              <a:lstStyle/>
              <a:p>
                <a:pPr marL="171450" indent="-171450">
                  <a:lnSpc>
                    <a:spcPts val="1800"/>
                  </a:lnSpc>
                  <a:buFont typeface="Wingdings" panose="05000000000000000000" pitchFamily="2" charset="2"/>
                  <a:buChar char="q"/>
                </a:pPr>
                <a:r>
                  <a:rPr lang="en-GB" dirty="0"/>
                  <a:t>These treatment beams have</a:t>
                </a:r>
                <a:r>
                  <a:rPr lang="en-US" dirty="0">
                    <a:solidFill>
                      <a:srgbClr val="1A1A1A"/>
                    </a:solidFill>
                  </a:rPr>
                  <a:t>:</a:t>
                </a:r>
              </a:p>
              <a:p>
                <a:pPr marL="171450" indent="-171450">
                  <a:lnSpc>
                    <a:spcPts val="1800"/>
                  </a:lnSpc>
                  <a:buFont typeface="Wingdings" panose="05000000000000000000" pitchFamily="2" charset="2"/>
                  <a:buChar char="q"/>
                </a:pPr>
                <a:endParaRPr lang="en-US" dirty="0">
                  <a:solidFill>
                    <a:srgbClr val="1A1A1A"/>
                  </a:solidFill>
                </a:endParaRPr>
              </a:p>
              <a:p>
                <a:pPr marL="171450" indent="-171450" algn="l">
                  <a:lnSpc>
                    <a:spcPts val="1800"/>
                  </a:lnSpc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rgbClr val="1A1A1A"/>
                    </a:solidFill>
                  </a:rPr>
                  <a:t>Narrow geometry (Possibly getting up to 25 to 50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en-GB" b="0" i="1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r>
                      <a:rPr lang="en-GB" b="0" i="1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>
                    <a:solidFill>
                      <a:srgbClr val="1A1A1A"/>
                    </a:solidFill>
                  </a:rPr>
                  <a:t>width)</a:t>
                </a:r>
              </a:p>
              <a:p>
                <a:pPr marL="171450" indent="-171450" algn="l">
                  <a:lnSpc>
                    <a:spcPts val="1800"/>
                  </a:lnSpc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rgbClr val="1A1A1A"/>
                    </a:solidFill>
                  </a:rPr>
                  <a:t>High dose rates ( from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solidFill>
                              <a:srgbClr val="1A1A1A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solidFill>
                              <a:srgbClr val="1A1A1A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b="0" i="1" smtClean="0">
                            <a:solidFill>
                              <a:srgbClr val="1A1A1A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>
                    <a:solidFill>
                      <a:srgbClr val="1A1A1A"/>
                    </a:solidFill>
                  </a:rPr>
                  <a:t> 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solidFill>
                              <a:srgbClr val="1A1A1A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solidFill>
                              <a:srgbClr val="1A1A1A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b="0" i="1" smtClean="0">
                            <a:solidFill>
                              <a:srgbClr val="1A1A1A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GB" b="0" i="1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0" i="1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</a:rPr>
                      <m:t>𝐺𝑦</m:t>
                    </m:r>
                    <m:r>
                      <a:rPr lang="en-GB" b="0" i="1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n-GB" b="0" i="1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dirty="0">
                    <a:solidFill>
                      <a:srgbClr val="1A1A1A"/>
                    </a:solidFill>
                  </a:rPr>
                  <a:t>).</a:t>
                </a:r>
              </a:p>
              <a:p>
                <a:pPr marL="171450" indent="-171450" algn="l">
                  <a:lnSpc>
                    <a:spcPts val="1800"/>
                  </a:lnSpc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rgbClr val="1A1A1A"/>
                    </a:solidFill>
                  </a:rPr>
                  <a:t>Relatively low x-ray energy (averaging from 90 to 120 KeV).</a:t>
                </a:r>
              </a:p>
              <a:p>
                <a:pPr marL="171450" indent="-171450" algn="l">
                  <a:lnSpc>
                    <a:spcPts val="1800"/>
                  </a:lnSpc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rgbClr val="1A1A1A"/>
                    </a:solidFill>
                  </a:rPr>
                  <a:t>High Contrast between peak and valley (~100)</a:t>
                </a:r>
              </a:p>
              <a:p>
                <a:pPr marL="0" indent="0" algn="l">
                  <a:lnSpc>
                    <a:spcPts val="1800"/>
                  </a:lnSpc>
                  <a:buNone/>
                </a:pPr>
                <a:endParaRPr lang="en-US" sz="1050" dirty="0"/>
              </a:p>
            </p:txBody>
          </p:sp>
        </mc:Choice>
        <mc:Fallback xmlns="">
          <p:sp>
            <p:nvSpPr>
              <p:cNvPr id="19" name="Text 5">
                <a:extLst>
                  <a:ext uri="{FF2B5EF4-FFF2-40B4-BE49-F238E27FC236}">
                    <a16:creationId xmlns:a16="http://schemas.microsoft.com/office/drawing/2014/main" id="{ED2F6CAD-ACFA-309A-B408-E522E96616F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8658" y="1218616"/>
                <a:ext cx="5937154" cy="1595437"/>
              </a:xfrm>
              <a:prstGeom prst="rect">
                <a:avLst/>
              </a:prstGeom>
              <a:blipFill>
                <a:blip r:embed="rId5"/>
                <a:stretch>
                  <a:fillRect l="-2156" t="-7252" r="-2156"/>
                </a:stretch>
              </a:blipFill>
              <a:ln/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Picture 22" descr="A side view of a person's body">
            <a:extLst>
              <a:ext uri="{FF2B5EF4-FFF2-40B4-BE49-F238E27FC236}">
                <a16:creationId xmlns:a16="http://schemas.microsoft.com/office/drawing/2014/main" id="{1DCDC3B9-579C-A465-33CA-B853445097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9191" y="2967576"/>
            <a:ext cx="4608875" cy="307258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031936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566928" y="365760"/>
            <a:ext cx="108813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Diamond-Based Detectors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94360" y="941832"/>
            <a:ext cx="1417320" cy="0"/>
          </a:xfrm>
          <a:prstGeom prst="line">
            <a:avLst/>
          </a:prstGeom>
          <a:noFill/>
          <a:ln w="38100">
            <a:solidFill>
              <a:srgbClr val="00A6A6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04320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4</a:t>
            </a:fld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F0A6D8A-8524-23DC-5986-60D547014D30}"/>
              </a:ext>
            </a:extLst>
          </p:cNvPr>
          <p:cNvSpPr txBox="1"/>
          <p:nvPr/>
        </p:nvSpPr>
        <p:spPr>
          <a:xfrm>
            <a:off x="1173804" y="598101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597648E-4E9C-5D08-C249-B9B0A362EE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617" y="941832"/>
            <a:ext cx="9488732" cy="56873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11863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566928" y="365760"/>
            <a:ext cx="108813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Diamond-Based Detectors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94360" y="941832"/>
            <a:ext cx="1417320" cy="0"/>
          </a:xfrm>
          <a:prstGeom prst="line">
            <a:avLst/>
          </a:prstGeom>
          <a:noFill/>
          <a:ln w="38100">
            <a:solidFill>
              <a:srgbClr val="00A6A6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04320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5</a:t>
            </a:fld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F0A6D8A-8524-23DC-5986-60D547014D30}"/>
              </a:ext>
            </a:extLst>
          </p:cNvPr>
          <p:cNvSpPr txBox="1"/>
          <p:nvPr/>
        </p:nvSpPr>
        <p:spPr>
          <a:xfrm>
            <a:off x="1173804" y="598101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289503E-6FE2-32EF-6352-A076955F23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" y="2348784"/>
            <a:ext cx="3725207" cy="2793905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D9AE5FC-11DD-DB5B-7852-BC7E391ADF2C}"/>
              </a:ext>
            </a:extLst>
          </p:cNvPr>
          <p:cNvSpPr/>
          <p:nvPr/>
        </p:nvSpPr>
        <p:spPr>
          <a:xfrm>
            <a:off x="421341" y="1290918"/>
            <a:ext cx="4159624" cy="374544"/>
          </a:xfrm>
          <a:prstGeom prst="roundRect">
            <a:avLst/>
          </a:prstGeom>
          <a:solidFill>
            <a:srgbClr val="00A6A6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How diamonds detected ionizing radiation?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A8969BC6-4B76-9E34-441F-B051021F87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928" y="2348783"/>
            <a:ext cx="3771608" cy="2833267"/>
          </a:xfrm>
          <a:prstGeom prst="rect">
            <a:avLst/>
          </a:prstGeom>
          <a:ln w="38100" cap="sq">
            <a:solidFill>
              <a:srgbClr val="E1AB05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2B79FD1F-D0E0-B28B-49D3-F6B1AA1860B3}"/>
              </a:ext>
            </a:extLst>
          </p:cNvPr>
          <p:cNvSpPr/>
          <p:nvPr/>
        </p:nvSpPr>
        <p:spPr>
          <a:xfrm>
            <a:off x="5123235" y="2689698"/>
            <a:ext cx="1053758" cy="442609"/>
          </a:xfrm>
          <a:prstGeom prst="rightArrow">
            <a:avLst/>
          </a:prstGeom>
          <a:gradFill flip="none" rotWithShape="1">
            <a:gsLst>
              <a:gs pos="0">
                <a:schemeClr val="accent4">
                  <a:lumMod val="67000"/>
                </a:schemeClr>
              </a:gs>
              <a:gs pos="4800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8402870-9386-79AF-E7B5-7D66012624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7528" y="2613497"/>
            <a:ext cx="5126773" cy="2333109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B68FCC1-4D98-E9A2-4CEA-45DAB1E3F58B}"/>
              </a:ext>
            </a:extLst>
          </p:cNvPr>
          <p:cNvSpPr/>
          <p:nvPr/>
        </p:nvSpPr>
        <p:spPr>
          <a:xfrm>
            <a:off x="4935310" y="3387305"/>
            <a:ext cx="1381183" cy="1556876"/>
          </a:xfrm>
          <a:prstGeom prst="roundRect">
            <a:avLst/>
          </a:prstGeom>
          <a:solidFill>
            <a:srgbClr val="E1AB0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Solid state ionization chamber regime</a:t>
            </a:r>
          </a:p>
        </p:txBody>
      </p:sp>
    </p:spTree>
    <p:extLst>
      <p:ext uri="{BB962C8B-B14F-4D97-AF65-F5344CB8AC3E}">
        <p14:creationId xmlns:p14="http://schemas.microsoft.com/office/powerpoint/2010/main" val="1259069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566928" y="365760"/>
            <a:ext cx="108813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Diamond-Based Detectors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94360" y="941832"/>
            <a:ext cx="1417320" cy="0"/>
          </a:xfrm>
          <a:prstGeom prst="line">
            <a:avLst/>
          </a:prstGeom>
          <a:noFill/>
          <a:ln w="38100">
            <a:solidFill>
              <a:srgbClr val="00A6A6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04320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6</a:t>
            </a:fld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F0A6D8A-8524-23DC-5986-60D547014D30}"/>
              </a:ext>
            </a:extLst>
          </p:cNvPr>
          <p:cNvSpPr txBox="1"/>
          <p:nvPr/>
        </p:nvSpPr>
        <p:spPr>
          <a:xfrm>
            <a:off x="1173804" y="598101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cxnSp>
        <p:nvCxnSpPr>
          <p:cNvPr id="9" name="Connector: Elbow 8">
            <a:extLst>
              <a:ext uri="{FF2B5EF4-FFF2-40B4-BE49-F238E27FC236}">
                <a16:creationId xmlns:a16="http://schemas.microsoft.com/office/drawing/2014/main" id="{EBC9CC38-9FB5-9737-1B20-84F5B4E45B9F}"/>
              </a:ext>
            </a:extLst>
          </p:cNvPr>
          <p:cNvCxnSpPr>
            <a:stCxn id="5" idx="2"/>
          </p:cNvCxnSpPr>
          <p:nvPr/>
        </p:nvCxnSpPr>
        <p:spPr>
          <a:xfrm rot="5400000">
            <a:off x="5078135" y="2012206"/>
            <a:ext cx="1479918" cy="555812"/>
          </a:xfrm>
          <a:prstGeom prst="bentConnector3">
            <a:avLst>
              <a:gd name="adj1" fmla="val 100278"/>
            </a:avLst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DD2FB4B-9A64-299F-0B26-34A6C2A7A3FB}"/>
              </a:ext>
            </a:extLst>
          </p:cNvPr>
          <p:cNvSpPr/>
          <p:nvPr/>
        </p:nvSpPr>
        <p:spPr>
          <a:xfrm>
            <a:off x="112441" y="1703294"/>
            <a:ext cx="5293278" cy="397387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454D0E0-56DB-78CC-3D58-DFD1066C2872}"/>
              </a:ext>
            </a:extLst>
          </p:cNvPr>
          <p:cNvSpPr txBox="1"/>
          <p:nvPr/>
        </p:nvSpPr>
        <p:spPr>
          <a:xfrm>
            <a:off x="1577789" y="1831664"/>
            <a:ext cx="2347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Microstrip Detectors</a:t>
            </a:r>
          </a:p>
        </p:txBody>
      </p: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3701F5E8-18D5-C15F-CBE1-985188EFD8FB}"/>
              </a:ext>
            </a:extLst>
          </p:cNvPr>
          <p:cNvCxnSpPr>
            <a:cxnSpLocks/>
          </p:cNvCxnSpPr>
          <p:nvPr/>
        </p:nvCxnSpPr>
        <p:spPr>
          <a:xfrm rot="16200000" flipH="1">
            <a:off x="5660840" y="2137713"/>
            <a:ext cx="2268815" cy="1093694"/>
          </a:xfrm>
          <a:prstGeom prst="bentConnector3">
            <a:avLst>
              <a:gd name="adj1" fmla="val 100576"/>
            </a:avLst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37705C8-D12F-8144-1F05-029F705ED7E7}"/>
              </a:ext>
            </a:extLst>
          </p:cNvPr>
          <p:cNvSpPr/>
          <p:nvPr/>
        </p:nvSpPr>
        <p:spPr>
          <a:xfrm>
            <a:off x="4679576" y="1180829"/>
            <a:ext cx="2832847" cy="369324"/>
          </a:xfrm>
          <a:prstGeom prst="roundRect">
            <a:avLst/>
          </a:prstGeom>
          <a:solidFill>
            <a:srgbClr val="00A6A6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Detector’s Geometry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5EB9B1CF-C420-E9B6-DA99-A8CE0AFF3C24}"/>
              </a:ext>
            </a:extLst>
          </p:cNvPr>
          <p:cNvSpPr/>
          <p:nvPr/>
        </p:nvSpPr>
        <p:spPr>
          <a:xfrm>
            <a:off x="7369274" y="1703293"/>
            <a:ext cx="4710286" cy="3521046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2D11937-8C9A-45FB-67D1-02F348D2D017}"/>
              </a:ext>
            </a:extLst>
          </p:cNvPr>
          <p:cNvSpPr txBox="1"/>
          <p:nvPr/>
        </p:nvSpPr>
        <p:spPr>
          <a:xfrm>
            <a:off x="8698132" y="1828082"/>
            <a:ext cx="20949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Pixelized Detector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7C1B6A2-042F-D2D7-3481-98D98F8639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3505" y="2322203"/>
            <a:ext cx="1564494" cy="17976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47A792A-A09F-0045-D00F-CEB60E5631D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364" t="19634" r="27643" b="19449"/>
          <a:stretch/>
        </p:blipFill>
        <p:spPr>
          <a:xfrm>
            <a:off x="9745631" y="2339749"/>
            <a:ext cx="1670826" cy="17625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F039776-C54B-9EB9-0812-0B98107ADDD6}"/>
                  </a:ext>
                </a:extLst>
              </p:cNvPr>
              <p:cNvSpPr txBox="1"/>
              <p:nvPr/>
            </p:nvSpPr>
            <p:spPr>
              <a:xfrm>
                <a:off x="7763505" y="4301008"/>
                <a:ext cx="3221203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dirty="0">
                    <a:solidFill>
                      <a:schemeClr val="bg1"/>
                    </a:solidFill>
                  </a:rPr>
                  <a:t>Pixel size : 300 </a:t>
                </a:r>
                <a14:m>
                  <m:oMath xmlns:m="http://schemas.openxmlformats.org/officeDocument/2006/math">
                    <m:r>
                      <a:rPr lang="en-GB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GB" dirty="0">
                    <a:solidFill>
                      <a:schemeClr val="bg1"/>
                    </a:solidFill>
                  </a:rPr>
                  <a:t>m x 300 </a:t>
                </a:r>
                <a14:m>
                  <m:oMath xmlns:m="http://schemas.openxmlformats.org/officeDocument/2006/math">
                    <m:r>
                      <a:rPr lang="en-GB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GB" dirty="0">
                    <a:solidFill>
                      <a:schemeClr val="bg1"/>
                    </a:solidFill>
                  </a:rPr>
                  <a:t>m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dirty="0">
                    <a:solidFill>
                      <a:schemeClr val="bg1"/>
                    </a:solidFill>
                  </a:rPr>
                  <a:t>Thickness : 150</a:t>
                </a:r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GB" dirty="0">
                    <a:solidFill>
                      <a:schemeClr val="bg1"/>
                    </a:solidFill>
                  </a:rPr>
                  <a:t>m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F039776-C54B-9EB9-0812-0B98107ADD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3505" y="4301008"/>
                <a:ext cx="3221203" cy="923330"/>
              </a:xfrm>
              <a:prstGeom prst="rect">
                <a:avLst/>
              </a:prstGeom>
              <a:blipFill>
                <a:blip r:embed="rId5"/>
                <a:stretch>
                  <a:fillRect l="-1326" t="-3311" r="-7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18">
            <a:extLst>
              <a:ext uri="{FF2B5EF4-FFF2-40B4-BE49-F238E27FC236}">
                <a16:creationId xmlns:a16="http://schemas.microsoft.com/office/drawing/2014/main" id="{37C271F7-1CE4-F5C3-7848-D4046C4879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1179" y="2420449"/>
            <a:ext cx="5098875" cy="2483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4A4BC6C6-21B6-3D5B-7FD6-881F28DDF3D5}"/>
              </a:ext>
            </a:extLst>
          </p:cNvPr>
          <p:cNvCxnSpPr>
            <a:cxnSpLocks/>
          </p:cNvCxnSpPr>
          <p:nvPr/>
        </p:nvCxnSpPr>
        <p:spPr>
          <a:xfrm flipV="1">
            <a:off x="3702424" y="2156271"/>
            <a:ext cx="860614" cy="264179"/>
          </a:xfrm>
          <a:prstGeom prst="bentConnector3">
            <a:avLst>
              <a:gd name="adj1" fmla="val 97917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DD1BBA33-1A8E-F89A-68F8-0B5662E336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45" y="128422"/>
            <a:ext cx="11621097" cy="194320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B46A14A-1A05-F54D-AFA2-E6BF2A721EDC}"/>
              </a:ext>
            </a:extLst>
          </p:cNvPr>
          <p:cNvSpPr/>
          <p:nvPr/>
        </p:nvSpPr>
        <p:spPr>
          <a:xfrm>
            <a:off x="1861226" y="4831404"/>
            <a:ext cx="1271081" cy="457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4629225-825C-C525-35D8-4AC079EACDBA}"/>
              </a:ext>
            </a:extLst>
          </p:cNvPr>
          <p:cNvSpPr/>
          <p:nvPr/>
        </p:nvSpPr>
        <p:spPr>
          <a:xfrm>
            <a:off x="3706235" y="4834648"/>
            <a:ext cx="1196505" cy="457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E9D484F-0446-EDE7-10DF-9ED03C7C092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63038" y="5012260"/>
            <a:ext cx="3057083" cy="1633662"/>
          </a:xfrm>
          <a:prstGeom prst="rect">
            <a:avLst/>
          </a:prstGeom>
          <a:ln w="38100" cap="sq">
            <a:solidFill>
              <a:srgbClr val="00A6A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7338889F-0620-74CA-CD32-EA3423D5F21F}"/>
              </a:ext>
            </a:extLst>
          </p:cNvPr>
          <p:cNvSpPr/>
          <p:nvPr/>
        </p:nvSpPr>
        <p:spPr>
          <a:xfrm>
            <a:off x="211179" y="5349128"/>
            <a:ext cx="2137457" cy="1097392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GB" sz="1200" dirty="0"/>
              <a:t>QDC acquisition system on the board with about 20 ASICS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GB" sz="1200" dirty="0"/>
              <a:t>Works in continuous mode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GB" sz="1200" dirty="0"/>
              <a:t>Almost no dead time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GB" sz="1200" dirty="0"/>
              <a:t>USB </a:t>
            </a:r>
            <a:r>
              <a:rPr lang="en-GB" sz="1200" dirty="0" err="1"/>
              <a:t>comunication</a:t>
            </a:r>
            <a:endParaRPr lang="en-GB" sz="1200" dirty="0"/>
          </a:p>
        </p:txBody>
      </p: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FF9C9EF3-D3C6-D0EA-F173-98A90C79D9A7}"/>
              </a:ext>
            </a:extLst>
          </p:cNvPr>
          <p:cNvCxnSpPr/>
          <p:nvPr/>
        </p:nvCxnSpPr>
        <p:spPr>
          <a:xfrm rot="5400000" flipH="1" flipV="1">
            <a:off x="733360" y="4558488"/>
            <a:ext cx="1581281" cy="12700"/>
          </a:xfrm>
          <a:prstGeom prst="bentConnector3">
            <a:avLst/>
          </a:prstGeom>
          <a:ln w="3810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E11887DF-03F1-8B91-793B-ED99BB765505}"/>
              </a:ext>
            </a:extLst>
          </p:cNvPr>
          <p:cNvSpPr/>
          <p:nvPr/>
        </p:nvSpPr>
        <p:spPr>
          <a:xfrm>
            <a:off x="152381" y="2395674"/>
            <a:ext cx="1936395" cy="1326777"/>
          </a:xfrm>
          <a:prstGeom prst="rect">
            <a:avLst/>
          </a:prstGeom>
          <a:noFill/>
          <a:ln w="38100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0788AF2-5D2B-599B-7AFA-35FC442ACCC7}"/>
              </a:ext>
            </a:extLst>
          </p:cNvPr>
          <p:cNvSpPr/>
          <p:nvPr/>
        </p:nvSpPr>
        <p:spPr>
          <a:xfrm>
            <a:off x="2088776" y="2420449"/>
            <a:ext cx="1613648" cy="2008116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Arrow: Bent-Up 35">
            <a:extLst>
              <a:ext uri="{FF2B5EF4-FFF2-40B4-BE49-F238E27FC236}">
                <a16:creationId xmlns:a16="http://schemas.microsoft.com/office/drawing/2014/main" id="{8C0EDAF6-B77D-BB50-7CFF-BDAC77FA2936}"/>
              </a:ext>
            </a:extLst>
          </p:cNvPr>
          <p:cNvSpPr/>
          <p:nvPr/>
        </p:nvSpPr>
        <p:spPr>
          <a:xfrm rot="16200000">
            <a:off x="7001046" y="4815632"/>
            <a:ext cx="335825" cy="278860"/>
          </a:xfrm>
          <a:prstGeom prst="bent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Arrow: Bent-Up 36">
            <a:extLst>
              <a:ext uri="{FF2B5EF4-FFF2-40B4-BE49-F238E27FC236}">
                <a16:creationId xmlns:a16="http://schemas.microsoft.com/office/drawing/2014/main" id="{807CC821-5BED-E179-2226-B3E89B7889B3}"/>
              </a:ext>
            </a:extLst>
          </p:cNvPr>
          <p:cNvSpPr/>
          <p:nvPr/>
        </p:nvSpPr>
        <p:spPr>
          <a:xfrm rot="5400000" flipH="1">
            <a:off x="5189904" y="4813117"/>
            <a:ext cx="335825" cy="278860"/>
          </a:xfrm>
          <a:prstGeom prst="bent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Flowchart: Process 37">
            <a:extLst>
              <a:ext uri="{FF2B5EF4-FFF2-40B4-BE49-F238E27FC236}">
                <a16:creationId xmlns:a16="http://schemas.microsoft.com/office/drawing/2014/main" id="{234C9E2B-7CDE-585C-327E-52810E0939A6}"/>
              </a:ext>
            </a:extLst>
          </p:cNvPr>
          <p:cNvSpPr/>
          <p:nvPr/>
        </p:nvSpPr>
        <p:spPr>
          <a:xfrm>
            <a:off x="5540188" y="4762673"/>
            <a:ext cx="1428455" cy="249587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/>
              <a:t>Synchronized acquisition</a:t>
            </a:r>
          </a:p>
        </p:txBody>
      </p:sp>
    </p:spTree>
    <p:extLst>
      <p:ext uri="{BB962C8B-B14F-4D97-AF65-F5344CB8AC3E}">
        <p14:creationId xmlns:p14="http://schemas.microsoft.com/office/powerpoint/2010/main" val="965507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9" grpId="0" animBg="1"/>
      <p:bldP spid="20" grpId="0" animBg="1"/>
      <p:bldP spid="36" grpId="0" animBg="1"/>
      <p:bldP spid="37" grpId="0" animBg="1"/>
      <p:bldP spid="3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/>
          <p:cNvSpPr/>
          <p:nvPr/>
        </p:nvSpPr>
        <p:spPr>
          <a:xfrm>
            <a:off x="594360" y="941832"/>
            <a:ext cx="1417320" cy="0"/>
          </a:xfrm>
          <a:prstGeom prst="line">
            <a:avLst/>
          </a:prstGeom>
          <a:noFill/>
          <a:ln w="38100">
            <a:solidFill>
              <a:srgbClr val="00A6A6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04320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7</a:t>
            </a:fld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F0A6D8A-8524-23DC-5986-60D547014D30}"/>
              </a:ext>
            </a:extLst>
          </p:cNvPr>
          <p:cNvSpPr txBox="1"/>
          <p:nvPr/>
        </p:nvSpPr>
        <p:spPr>
          <a:xfrm>
            <a:off x="1173804" y="598101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37705C8-D12F-8144-1F05-029F705ED7E7}"/>
              </a:ext>
            </a:extLst>
          </p:cNvPr>
          <p:cNvSpPr/>
          <p:nvPr/>
        </p:nvSpPr>
        <p:spPr>
          <a:xfrm>
            <a:off x="4679576" y="1180829"/>
            <a:ext cx="2832847" cy="369324"/>
          </a:xfrm>
          <a:prstGeom prst="roundRect">
            <a:avLst/>
          </a:prstGeom>
          <a:solidFill>
            <a:srgbClr val="00A6A6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Detector’s Geometry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D1BBA33-1A8E-F89A-68F8-0B5662E336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102479"/>
            <a:ext cx="10732743" cy="1794656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4A3CDF3-7001-C819-831D-0CD30D0AEE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60" y="2579766"/>
            <a:ext cx="4186517" cy="2381100"/>
          </a:xfrm>
          <a:prstGeom prst="rect">
            <a:avLst/>
          </a:prstGeom>
          <a:ln w="38100" cap="sq">
            <a:solidFill>
              <a:srgbClr val="00A6A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749DAE1-B53F-1A5F-B067-91714F21A3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65461" y="2556841"/>
            <a:ext cx="6237471" cy="2404025"/>
          </a:xfrm>
          <a:prstGeom prst="rect">
            <a:avLst/>
          </a:prstGeom>
          <a:ln w="38100" cap="sq">
            <a:solidFill>
              <a:srgbClr val="E1AB05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414333B-985D-8A0B-F423-FFF8B365AA7B}"/>
              </a:ext>
            </a:extLst>
          </p:cNvPr>
          <p:cNvSpPr/>
          <p:nvPr/>
        </p:nvSpPr>
        <p:spPr>
          <a:xfrm>
            <a:off x="1679090" y="2097689"/>
            <a:ext cx="2017058" cy="355977"/>
          </a:xfrm>
          <a:prstGeom prst="roundRect">
            <a:avLst/>
          </a:prstGeom>
          <a:solidFill>
            <a:srgbClr val="00A6A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Horizontal Scan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EB60E39-E3B2-B7A7-4E1E-C4CE477BF230}"/>
              </a:ext>
            </a:extLst>
          </p:cNvPr>
          <p:cNvSpPr/>
          <p:nvPr/>
        </p:nvSpPr>
        <p:spPr>
          <a:xfrm>
            <a:off x="7056362" y="2097689"/>
            <a:ext cx="3278808" cy="366563"/>
          </a:xfrm>
          <a:prstGeom prst="roundRect">
            <a:avLst/>
          </a:prstGeom>
          <a:solidFill>
            <a:srgbClr val="E1AB0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/>
              <a:t>2D image of tungsten's masks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D2E24A11-DB5A-A693-B076-B636BBDB72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1760" y="5152454"/>
            <a:ext cx="3540326" cy="1197892"/>
          </a:xfrm>
          <a:prstGeom prst="rect">
            <a:avLst/>
          </a:prstGeom>
          <a:ln w="38100" cap="sq">
            <a:solidFill>
              <a:srgbClr val="00A6A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BFDAF3AC-3A55-6D23-F962-FC6BAA7871E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03938" y="5152454"/>
            <a:ext cx="1671271" cy="1337372"/>
          </a:xfrm>
          <a:prstGeom prst="rect">
            <a:avLst/>
          </a:prstGeom>
          <a:ln w="38100" cap="sq">
            <a:solidFill>
              <a:srgbClr val="E1AB05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EA48DD0-913F-C810-9D17-F8550296D0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47061" y="5199333"/>
            <a:ext cx="1290493" cy="1290493"/>
          </a:xfrm>
          <a:prstGeom prst="rect">
            <a:avLst/>
          </a:prstGeom>
          <a:ln w="38100" cap="sq">
            <a:solidFill>
              <a:srgbClr val="E1AB05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C96AC6A-A3A5-F24B-7174-D27C3D3D803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4360" y="2588628"/>
            <a:ext cx="4186518" cy="23811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BB4CF1D-8FAE-192D-502F-0558BFC2789C}"/>
              </a:ext>
            </a:extLst>
          </p:cNvPr>
          <p:cNvSpPr/>
          <p:nvPr/>
        </p:nvSpPr>
        <p:spPr>
          <a:xfrm>
            <a:off x="633270" y="3173265"/>
            <a:ext cx="4147607" cy="309238"/>
          </a:xfrm>
          <a:prstGeom prst="rect">
            <a:avLst/>
          </a:prstGeom>
          <a:noFill/>
          <a:ln w="19050" cap="flat" cmpd="sng" algn="ctr">
            <a:solidFill>
              <a:srgbClr val="00B05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Flowchart: Process 5">
            <a:extLst>
              <a:ext uri="{FF2B5EF4-FFF2-40B4-BE49-F238E27FC236}">
                <a16:creationId xmlns:a16="http://schemas.microsoft.com/office/drawing/2014/main" id="{D9664918-5935-16E9-88EF-ECE95B9A7EC8}"/>
              </a:ext>
            </a:extLst>
          </p:cNvPr>
          <p:cNvSpPr/>
          <p:nvPr/>
        </p:nvSpPr>
        <p:spPr>
          <a:xfrm>
            <a:off x="2140100" y="3908963"/>
            <a:ext cx="927774" cy="1337372"/>
          </a:xfrm>
          <a:prstGeom prst="flowChart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200" dirty="0"/>
              <a:t>On average the sum curve is 5% bigger than the top of the strips.</a:t>
            </a:r>
          </a:p>
        </p:txBody>
      </p:sp>
      <p:sp>
        <p:nvSpPr>
          <p:cNvPr id="7" name="Arrow: Notched Right 6">
            <a:extLst>
              <a:ext uri="{FF2B5EF4-FFF2-40B4-BE49-F238E27FC236}">
                <a16:creationId xmlns:a16="http://schemas.microsoft.com/office/drawing/2014/main" id="{42A70779-078B-46C0-98D3-49499BDEF4C0}"/>
              </a:ext>
            </a:extLst>
          </p:cNvPr>
          <p:cNvSpPr/>
          <p:nvPr/>
        </p:nvSpPr>
        <p:spPr>
          <a:xfrm rot="5400000">
            <a:off x="2500901" y="3608603"/>
            <a:ext cx="206172" cy="242270"/>
          </a:xfrm>
          <a:prstGeom prst="notchedRight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8147187-2E7A-F7CE-3AAF-AE6DB0C0762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4994" y="5293871"/>
            <a:ext cx="2522368" cy="1337363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Arrow: Right 10">
            <a:extLst>
              <a:ext uri="{FF2B5EF4-FFF2-40B4-BE49-F238E27FC236}">
                <a16:creationId xmlns:a16="http://schemas.microsoft.com/office/drawing/2014/main" id="{FDE5DB7F-472F-F9CF-9C36-0374A8C236AB}"/>
              </a:ext>
            </a:extLst>
          </p:cNvPr>
          <p:cNvSpPr/>
          <p:nvPr/>
        </p:nvSpPr>
        <p:spPr>
          <a:xfrm>
            <a:off x="2872902" y="5844579"/>
            <a:ext cx="298315" cy="21899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2E06964-6357-BC86-40DB-CE72B32CA630}"/>
              </a:ext>
            </a:extLst>
          </p:cNvPr>
          <p:cNvSpPr/>
          <p:nvPr/>
        </p:nvSpPr>
        <p:spPr>
          <a:xfrm>
            <a:off x="3414572" y="5537861"/>
            <a:ext cx="2150890" cy="7493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BDC35A1-6F19-BBCE-4FF6-877D4EF72E16}"/>
                  </a:ext>
                </a:extLst>
              </p:cNvPr>
              <p:cNvSpPr txBox="1"/>
              <p:nvPr/>
            </p:nvSpPr>
            <p:spPr>
              <a:xfrm>
                <a:off x="3414571" y="5571562"/>
                <a:ext cx="2405085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dirty="0">
                    <a:solidFill>
                      <a:schemeClr val="bg1"/>
                    </a:solidFill>
                  </a:rPr>
                  <a:t>Signal contribution by strip:</a:t>
                </a:r>
              </a:p>
              <a:p>
                <a:r>
                  <a:rPr lang="en-GB" sz="1200" dirty="0">
                    <a:solidFill>
                      <a:schemeClr val="bg1"/>
                    </a:solidFill>
                  </a:rPr>
                  <a:t>Strip centred : 94.4  </a:t>
                </a:r>
                <a14:m>
                  <m:oMath xmlns:m="http://schemas.openxmlformats.org/officeDocument/2006/math">
                    <m:r>
                      <a:rPr lang="en-GB" sz="12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</m:oMath>
                </a14:m>
                <a:r>
                  <a:rPr lang="en-GB" sz="1200" dirty="0">
                    <a:solidFill>
                      <a:schemeClr val="bg1"/>
                    </a:solidFill>
                  </a:rPr>
                  <a:t> 0.61 %</a:t>
                </a:r>
                <a:endParaRPr lang="en-GB" sz="1200" dirty="0">
                  <a:solidFill>
                    <a:schemeClr val="bg1"/>
                  </a:solidFill>
                  <a:sym typeface="Wingdings" panose="05000000000000000000" pitchFamily="2" charset="2"/>
                </a:endParaRPr>
              </a:p>
              <a:p>
                <a:r>
                  <a:rPr lang="en-GB" sz="1200" dirty="0">
                    <a:solidFill>
                      <a:schemeClr val="bg1"/>
                    </a:solidFill>
                    <a:sym typeface="Wingdings" panose="05000000000000000000" pitchFamily="2" charset="2"/>
                  </a:rPr>
                  <a:t>Remaining strips: 5.6 </a:t>
                </a:r>
                <a14:m>
                  <m:oMath xmlns:m="http://schemas.openxmlformats.org/officeDocument/2006/math">
                    <m:r>
                      <a:rPr lang="en-GB" sz="12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 </m:t>
                    </m:r>
                  </m:oMath>
                </a14:m>
                <a:r>
                  <a:rPr lang="en-GB" sz="1200" dirty="0">
                    <a:solidFill>
                      <a:schemeClr val="bg1"/>
                    </a:solidFill>
                    <a:sym typeface="Wingdings" panose="05000000000000000000" pitchFamily="2" charset="2"/>
                  </a:rPr>
                  <a:t> 0.61%</a:t>
                </a:r>
              </a:p>
              <a:p>
                <a:endParaRPr lang="en-GB" sz="1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BDC35A1-6F19-BBCE-4FF6-877D4EF72E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4571" y="5571562"/>
                <a:ext cx="2405085" cy="861774"/>
              </a:xfrm>
              <a:prstGeom prst="rect">
                <a:avLst/>
              </a:prstGeom>
              <a:blipFill>
                <a:blip r:embed="rId11"/>
                <a:stretch>
                  <a:fillRect t="-7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6631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11" grpId="0" animBg="1"/>
      <p:bldP spid="14" grpId="0" animBg="1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/>
          <p:cNvSpPr/>
          <p:nvPr/>
        </p:nvSpPr>
        <p:spPr>
          <a:xfrm>
            <a:off x="594360" y="941832"/>
            <a:ext cx="1417320" cy="0"/>
          </a:xfrm>
          <a:prstGeom prst="line">
            <a:avLst/>
          </a:prstGeom>
          <a:noFill/>
          <a:ln w="38100">
            <a:solidFill>
              <a:srgbClr val="00A6A6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04320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8</a:t>
            </a:fld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F0A6D8A-8524-23DC-5986-60D547014D30}"/>
              </a:ext>
            </a:extLst>
          </p:cNvPr>
          <p:cNvSpPr txBox="1"/>
          <p:nvPr/>
        </p:nvSpPr>
        <p:spPr>
          <a:xfrm>
            <a:off x="1173804" y="598101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454D0E0-56DB-78CC-3D58-DFD1066C2872}"/>
              </a:ext>
            </a:extLst>
          </p:cNvPr>
          <p:cNvSpPr txBox="1"/>
          <p:nvPr/>
        </p:nvSpPr>
        <p:spPr>
          <a:xfrm>
            <a:off x="1577789" y="1831664"/>
            <a:ext cx="2347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Microstrip Detectors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37705C8-D12F-8144-1F05-029F705ED7E7}"/>
              </a:ext>
            </a:extLst>
          </p:cNvPr>
          <p:cNvSpPr/>
          <p:nvPr/>
        </p:nvSpPr>
        <p:spPr>
          <a:xfrm>
            <a:off x="4679576" y="1180829"/>
            <a:ext cx="2832847" cy="369324"/>
          </a:xfrm>
          <a:prstGeom prst="roundRect">
            <a:avLst/>
          </a:prstGeom>
          <a:solidFill>
            <a:srgbClr val="00A6A6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Detector’s Geometry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2D11937-8C9A-45FB-67D1-02F348D2D017}"/>
              </a:ext>
            </a:extLst>
          </p:cNvPr>
          <p:cNvSpPr txBox="1"/>
          <p:nvPr/>
        </p:nvSpPr>
        <p:spPr>
          <a:xfrm>
            <a:off x="8698132" y="1828082"/>
            <a:ext cx="20949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Pixelized Detector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D1BBA33-1A8E-F89A-68F8-0B5662E336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450" y="110739"/>
            <a:ext cx="11621097" cy="1943200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D473790-CC2D-AC6F-B6BE-8155823ED3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679" y="2341997"/>
            <a:ext cx="6698971" cy="4008349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: Rounded Corners 23">
                <a:extLst>
                  <a:ext uri="{FF2B5EF4-FFF2-40B4-BE49-F238E27FC236}">
                    <a16:creationId xmlns:a16="http://schemas.microsoft.com/office/drawing/2014/main" id="{48A64A3D-4662-660A-297E-E8A8F76BB82B}"/>
                  </a:ext>
                </a:extLst>
              </p:cNvPr>
              <p:cNvSpPr/>
              <p:nvPr/>
            </p:nvSpPr>
            <p:spPr>
              <a:xfrm>
                <a:off x="2052915" y="2354896"/>
                <a:ext cx="3612777" cy="369324"/>
              </a:xfrm>
              <a:prstGeom prst="round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dirty="0"/>
                  <a:t>Linear Attenuation Coefficient (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GB" dirty="0"/>
                  <a:t>)</a:t>
                </a:r>
              </a:p>
            </p:txBody>
          </p:sp>
        </mc:Choice>
        <mc:Fallback xmlns="">
          <p:sp>
            <p:nvSpPr>
              <p:cNvPr id="24" name="Rectangle: Rounded Corners 23">
                <a:extLst>
                  <a:ext uri="{FF2B5EF4-FFF2-40B4-BE49-F238E27FC236}">
                    <a16:creationId xmlns:a16="http://schemas.microsoft.com/office/drawing/2014/main" id="{48A64A3D-4662-660A-297E-E8A8F76BB82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2915" y="2354896"/>
                <a:ext cx="3612777" cy="369324"/>
              </a:xfrm>
              <a:prstGeom prst="roundRect">
                <a:avLst/>
              </a:prstGeom>
              <a:blipFill>
                <a:blip r:embed="rId5"/>
                <a:stretch>
                  <a:fillRect t="-4762" b="-2539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BCACBB96-3FDD-F7AC-F458-48523AA163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84159" y="2340899"/>
            <a:ext cx="3053673" cy="1969891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 descr="A graph with a red line and blue line&#10;&#10;AI-generated content may be incorrect.">
            <a:extLst>
              <a:ext uri="{FF2B5EF4-FFF2-40B4-BE49-F238E27FC236}">
                <a16:creationId xmlns:a16="http://schemas.microsoft.com/office/drawing/2014/main" id="{04482DAA-16D1-980A-C63D-FC420062DD8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84159" y="4485651"/>
            <a:ext cx="2839764" cy="1774852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21A391C-CA7F-2FCE-73E3-13B6DBB57B2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93129" y="4713297"/>
            <a:ext cx="1308016" cy="548985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B42002E-2A1D-3583-DDA3-3D93A38B1AAC}"/>
              </a:ext>
            </a:extLst>
          </p:cNvPr>
          <p:cNvSpPr/>
          <p:nvPr/>
        </p:nvSpPr>
        <p:spPr>
          <a:xfrm>
            <a:off x="2545810" y="4270128"/>
            <a:ext cx="431800" cy="918164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allout: Down Arrow 2">
            <a:extLst>
              <a:ext uri="{FF2B5EF4-FFF2-40B4-BE49-F238E27FC236}">
                <a16:creationId xmlns:a16="http://schemas.microsoft.com/office/drawing/2014/main" id="{CBA7C6D1-D42F-5F96-C64B-41DF90C0000A}"/>
              </a:ext>
            </a:extLst>
          </p:cNvPr>
          <p:cNvSpPr/>
          <p:nvPr/>
        </p:nvSpPr>
        <p:spPr>
          <a:xfrm>
            <a:off x="911273" y="3004859"/>
            <a:ext cx="3700873" cy="1189975"/>
          </a:xfrm>
          <a:prstGeom prst="downArrow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200" dirty="0"/>
              <a:t>At 63 keV, the experimental μ is ~10% lower than the simulated value, due to very high photon flux (and dose rate, ~6000 </a:t>
            </a:r>
            <a:r>
              <a:rPr lang="en-GB" sz="1200" dirty="0" err="1"/>
              <a:t>Gy</a:t>
            </a:r>
            <a:r>
              <a:rPr lang="en-GB" sz="1200" dirty="0"/>
              <a:t>/s) induced a non-linear response in the detector.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DF7F5B-9262-2CDF-52F1-E03BE769CCC8}"/>
              </a:ext>
            </a:extLst>
          </p:cNvPr>
          <p:cNvSpPr/>
          <p:nvPr/>
        </p:nvSpPr>
        <p:spPr>
          <a:xfrm>
            <a:off x="5382640" y="5332809"/>
            <a:ext cx="1841626" cy="90823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Relative difference below 2%</a:t>
            </a:r>
          </a:p>
        </p:txBody>
      </p:sp>
    </p:spTree>
    <p:extLst>
      <p:ext uri="{BB962C8B-B14F-4D97-AF65-F5344CB8AC3E}">
        <p14:creationId xmlns:p14="http://schemas.microsoft.com/office/powerpoint/2010/main" val="753995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566928" y="365760"/>
            <a:ext cx="1088136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Australian Synchrotron 2026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94360" y="941832"/>
            <a:ext cx="1417320" cy="0"/>
          </a:xfrm>
          <a:prstGeom prst="line">
            <a:avLst/>
          </a:prstGeom>
          <a:noFill/>
          <a:ln w="38100">
            <a:solidFill>
              <a:srgbClr val="00A6A6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04320" y="64465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B7280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lang="en-US" b="0"/>
              <a:t>9</a:t>
            </a:fld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F0A6D8A-8524-23DC-5986-60D547014D30}"/>
              </a:ext>
            </a:extLst>
          </p:cNvPr>
          <p:cNvSpPr txBox="1"/>
          <p:nvPr/>
        </p:nvSpPr>
        <p:spPr>
          <a:xfrm>
            <a:off x="1173804" y="598101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C8A89FC-575C-88B7-2D1E-3665A7965065}"/>
              </a:ext>
            </a:extLst>
          </p:cNvPr>
          <p:cNvSpPr/>
          <p:nvPr/>
        </p:nvSpPr>
        <p:spPr>
          <a:xfrm>
            <a:off x="429944" y="1115121"/>
            <a:ext cx="3684494" cy="369327"/>
          </a:xfrm>
          <a:prstGeom prst="roundRect">
            <a:avLst/>
          </a:prstGeom>
          <a:solidFill>
            <a:srgbClr val="E1AB0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Microstrip detectors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69F3CCC-4DC2-E2AC-9223-3AB92CE3D8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655" y="3405970"/>
            <a:ext cx="3613379" cy="2710035"/>
          </a:xfrm>
          <a:prstGeom prst="rect">
            <a:avLst/>
          </a:prstGeom>
          <a:ln w="38100" cap="sq">
            <a:solidFill>
              <a:srgbClr val="00A6A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5616417-CB5F-F72C-E1EE-14E307D215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3915" y="773870"/>
            <a:ext cx="4842447" cy="2318189"/>
          </a:xfrm>
          <a:prstGeom prst="rect">
            <a:avLst/>
          </a:prstGeom>
          <a:ln w="38100" cap="sq">
            <a:solidFill>
              <a:srgbClr val="00A6A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C2DC41C-7F32-33C7-15AE-A16253A3F2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7307" y="3781408"/>
            <a:ext cx="4446773" cy="2548666"/>
          </a:xfrm>
          <a:prstGeom prst="rect">
            <a:avLst/>
          </a:prstGeom>
          <a:ln w="38100" cap="sq">
            <a:solidFill>
              <a:srgbClr val="00A6A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8208539-DE96-D862-C4F3-F7E4F19968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40499" y="5555819"/>
            <a:ext cx="1419012" cy="1161122"/>
          </a:xfrm>
          <a:prstGeom prst="rect">
            <a:avLst/>
          </a:prstGeom>
          <a:ln w="38100" cap="sq">
            <a:solidFill>
              <a:srgbClr val="00A6A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Callout: Up Arrow 12">
            <a:extLst>
              <a:ext uri="{FF2B5EF4-FFF2-40B4-BE49-F238E27FC236}">
                <a16:creationId xmlns:a16="http://schemas.microsoft.com/office/drawing/2014/main" id="{9A1E9A33-BABD-6D55-A74D-E20B6A3E9107}"/>
              </a:ext>
            </a:extLst>
          </p:cNvPr>
          <p:cNvSpPr/>
          <p:nvPr/>
        </p:nvSpPr>
        <p:spPr>
          <a:xfrm>
            <a:off x="195315" y="1593269"/>
            <a:ext cx="4392706" cy="1129552"/>
          </a:xfrm>
          <a:prstGeom prst="upArrowCallout">
            <a:avLst/>
          </a:prstGeom>
          <a:solidFill>
            <a:srgbClr val="E1AB0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How does the presence of an upstream detector affect the beam properties?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12E1B38-915E-51A9-F6D1-C893FB8DE7B0}"/>
              </a:ext>
            </a:extLst>
          </p:cNvPr>
          <p:cNvSpPr/>
          <p:nvPr/>
        </p:nvSpPr>
        <p:spPr>
          <a:xfrm>
            <a:off x="905437" y="3080773"/>
            <a:ext cx="3290047" cy="280372"/>
          </a:xfrm>
          <a:prstGeom prst="rect">
            <a:avLst/>
          </a:prstGeom>
          <a:solidFill>
            <a:srgbClr val="00A6A6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Percentage Depth Dose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F43F801-8876-8A64-57DD-5437EEEA2F28}"/>
              </a:ext>
            </a:extLst>
          </p:cNvPr>
          <p:cNvSpPr/>
          <p:nvPr/>
        </p:nvSpPr>
        <p:spPr>
          <a:xfrm>
            <a:off x="7095669" y="3478926"/>
            <a:ext cx="3290047" cy="280372"/>
          </a:xfrm>
          <a:prstGeom prst="rect">
            <a:avLst/>
          </a:prstGeom>
          <a:solidFill>
            <a:srgbClr val="00A6A6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Beam Profile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76FBB94-06B0-F242-A3FF-84BB162D40AD}"/>
              </a:ext>
            </a:extLst>
          </p:cNvPr>
          <p:cNvSpPr/>
          <p:nvPr/>
        </p:nvSpPr>
        <p:spPr>
          <a:xfrm>
            <a:off x="7731557" y="343650"/>
            <a:ext cx="3338520" cy="370245"/>
          </a:xfrm>
          <a:prstGeom prst="rect">
            <a:avLst/>
          </a:prstGeom>
          <a:solidFill>
            <a:srgbClr val="00A6A6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Linear Attenuation Coefficient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04D94C6-16F0-FE1C-FD18-BC9EF1D92E9C}"/>
              </a:ext>
            </a:extLst>
          </p:cNvPr>
          <p:cNvSpPr/>
          <p:nvPr/>
        </p:nvSpPr>
        <p:spPr>
          <a:xfrm>
            <a:off x="4706114" y="1591856"/>
            <a:ext cx="2096764" cy="595469"/>
          </a:xfrm>
          <a:prstGeom prst="roundRect">
            <a:avLst/>
          </a:prstGeom>
          <a:solidFill>
            <a:srgbClr val="E1AB05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err="1">
                <a:solidFill>
                  <a:schemeClr val="bg1"/>
                </a:solidFill>
              </a:rPr>
              <a:t>Polyenergetic</a:t>
            </a:r>
            <a:r>
              <a:rPr lang="en-GB" sz="1200" dirty="0">
                <a:solidFill>
                  <a:schemeClr val="bg1"/>
                </a:solidFill>
              </a:rPr>
              <a:t> beam.</a:t>
            </a:r>
          </a:p>
          <a:p>
            <a:pPr algn="ctr"/>
            <a:r>
              <a:rPr lang="en-GB" sz="1200" dirty="0">
                <a:solidFill>
                  <a:schemeClr val="bg1"/>
                </a:solidFill>
              </a:rPr>
              <a:t>Average energy </a:t>
            </a:r>
            <a:r>
              <a:rPr lang="en-GB" sz="1200" dirty="0">
                <a:solidFill>
                  <a:schemeClr val="bg1"/>
                </a:solidFill>
                <a:sym typeface="Wingdings" panose="05000000000000000000" pitchFamily="2" charset="2"/>
              </a:rPr>
              <a:t></a:t>
            </a:r>
            <a:r>
              <a:rPr lang="en-GB" sz="1200" dirty="0">
                <a:solidFill>
                  <a:schemeClr val="bg1"/>
                </a:solidFill>
              </a:rPr>
              <a:t> 106 KeV</a:t>
            </a:r>
          </a:p>
          <a:p>
            <a:pPr algn="ctr"/>
            <a:r>
              <a:rPr lang="en-GB" sz="1200" dirty="0">
                <a:solidFill>
                  <a:schemeClr val="bg1"/>
                </a:solidFill>
              </a:rPr>
              <a:t>Dose rate = 489 </a:t>
            </a:r>
            <a:r>
              <a:rPr lang="en-GB" sz="1200" dirty="0" err="1">
                <a:solidFill>
                  <a:schemeClr val="bg1"/>
                </a:solidFill>
              </a:rPr>
              <a:t>Gy</a:t>
            </a:r>
            <a:r>
              <a:rPr lang="en-GB" sz="1200" dirty="0">
                <a:solidFill>
                  <a:schemeClr val="bg1"/>
                </a:solidFill>
              </a:rPr>
              <a:t>/s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14B589C-79DA-6D7A-9F43-F873C26F90B3}"/>
              </a:ext>
            </a:extLst>
          </p:cNvPr>
          <p:cNvSpPr/>
          <p:nvPr/>
        </p:nvSpPr>
        <p:spPr>
          <a:xfrm>
            <a:off x="4710116" y="895902"/>
            <a:ext cx="2092761" cy="595465"/>
          </a:xfrm>
          <a:prstGeom prst="roundRect">
            <a:avLst/>
          </a:prstGeom>
          <a:solidFill>
            <a:srgbClr val="00A6A6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err="1">
                <a:solidFill>
                  <a:schemeClr val="bg1"/>
                </a:solidFill>
              </a:rPr>
              <a:t>Polyenergetic</a:t>
            </a:r>
            <a:r>
              <a:rPr lang="en-GB" sz="1200" dirty="0">
                <a:solidFill>
                  <a:schemeClr val="bg1"/>
                </a:solidFill>
              </a:rPr>
              <a:t> beam.</a:t>
            </a:r>
          </a:p>
          <a:p>
            <a:pPr algn="ctr"/>
            <a:r>
              <a:rPr lang="en-GB" sz="1200" dirty="0">
                <a:solidFill>
                  <a:schemeClr val="bg1"/>
                </a:solidFill>
              </a:rPr>
              <a:t>Average energy </a:t>
            </a:r>
            <a:r>
              <a:rPr lang="en-GB" sz="1200" dirty="0">
                <a:solidFill>
                  <a:schemeClr val="bg1"/>
                </a:solidFill>
                <a:sym typeface="Wingdings" panose="05000000000000000000" pitchFamily="2" charset="2"/>
              </a:rPr>
              <a:t></a:t>
            </a:r>
            <a:r>
              <a:rPr lang="en-GB" sz="1200" dirty="0">
                <a:solidFill>
                  <a:schemeClr val="bg1"/>
                </a:solidFill>
              </a:rPr>
              <a:t> 137 KeV</a:t>
            </a:r>
          </a:p>
          <a:p>
            <a:pPr algn="ctr"/>
            <a:r>
              <a:rPr lang="en-GB" sz="1200" dirty="0">
                <a:solidFill>
                  <a:schemeClr val="bg1"/>
                </a:solidFill>
              </a:rPr>
              <a:t>Dose rate = 114.1 </a:t>
            </a:r>
            <a:r>
              <a:rPr lang="en-GB" sz="1200" dirty="0" err="1">
                <a:solidFill>
                  <a:schemeClr val="bg1"/>
                </a:solidFill>
              </a:rPr>
              <a:t>Gy</a:t>
            </a:r>
            <a:r>
              <a:rPr lang="en-GB" sz="1200" dirty="0">
                <a:solidFill>
                  <a:schemeClr val="bg1"/>
                </a:solidFill>
              </a:rPr>
              <a:t>/s</a:t>
            </a:r>
          </a:p>
        </p:txBody>
      </p:sp>
    </p:spTree>
    <p:extLst>
      <p:ext uri="{BB962C8B-B14F-4D97-AF65-F5344CB8AC3E}">
        <p14:creationId xmlns:p14="http://schemas.microsoft.com/office/powerpoint/2010/main" val="2285756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3049</TotalTime>
  <Words>1292</Words>
  <Application>Microsoft Office PowerPoint</Application>
  <PresentationFormat>Widescreen</PresentationFormat>
  <Paragraphs>174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Aptos</vt:lpstr>
      <vt:lpstr>Aptos Display</vt:lpstr>
      <vt:lpstr>Arial</vt:lpstr>
      <vt:lpstr>Arial</vt:lpstr>
      <vt:lpstr>Cambria Math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LPSC / PhD presentation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Diamond-based beam monitors for real-time quality assurance</dc:title>
  <dc:subject>Diamond-based beam monitors for real-time QA in advanced radiotherapy</dc:subject>
  <dc:creator>Tiago Bettio</dc:creator>
  <cp:lastModifiedBy>Tiago bettio</cp:lastModifiedBy>
  <cp:revision>48</cp:revision>
  <dcterms:created xsi:type="dcterms:W3CDTF">2026-05-21T10:20:21Z</dcterms:created>
  <dcterms:modified xsi:type="dcterms:W3CDTF">2026-06-17T12:20:27Z</dcterms:modified>
</cp:coreProperties>
</file>