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12192000"/>
  <p:notesSz cx="6858000" cy="9144000"/>
  <p:embeddedFontLst>
    <p:embeddedFont>
      <p:font typeface="Play"/>
      <p:regular r:id="rId24"/>
      <p:bold r:id="rId25"/>
    </p:embeddedFont>
    <p:embeddedFont>
      <p:font typeface="Helvetica Neue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0" roundtripDataSignature="AMtx7mgL51HRCosEhumxItoKezsTvWlf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7F8B59D-88E4-4DFE-A0EB-68397A65B9DD}">
  <a:tblStyle styleId="{D7F8B59D-88E4-4DFE-A0EB-68397A65B9DD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4472C4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4472C4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Play-regular.fntdata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HelveticaNeue-regular.fntdata"/><Relationship Id="rId25" Type="http://schemas.openxmlformats.org/officeDocument/2006/relationships/font" Target="fonts/Play-bold.fntdata"/><Relationship Id="rId28" Type="http://schemas.openxmlformats.org/officeDocument/2006/relationships/font" Target="fonts/HelveticaNeue-italic.fntdata"/><Relationship Id="rId27" Type="http://schemas.openxmlformats.org/officeDocument/2006/relationships/font" Target="fonts/HelveticaNeue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HelveticaNeue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c2fc72621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57" name="Google Shape;257;g3ec2fc72621_0_2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eaf983979a_3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0" name="Google Shape;270;g3eaf983979a_3_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c2fc72621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8" name="Google Shape;328;g3ec2fc72621_0_1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ec2fc72621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42" name="Google Shape;342;g3ec2fc72621_0_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ec2fc72621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67" name="Google Shape;367;g3ec2fc72621_0_1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ec2fc72621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1" name="Google Shape;381;g3ec2fc72621_0_2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ec7a9bff6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0" name="Google Shape;390;g3ec7a9bff69_0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ec7a9bff6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7" name="Google Shape;397;g3ec7a9bff69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1" name="Google Shape;15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2" name="Google Shape;20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5" name="Google Shape;22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ec2fc72621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34" name="Google Shape;234;g3ec2fc72621_0_2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eaf983979a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5" name="Google Shape;245;g3eaf983979a_3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2.png"/><Relationship Id="rId11" Type="http://schemas.openxmlformats.org/officeDocument/2006/relationships/image" Target="../media/image5.png"/><Relationship Id="rId10" Type="http://schemas.openxmlformats.org/officeDocument/2006/relationships/image" Target="../media/image10.png"/><Relationship Id="rId9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1.png"/><Relationship Id="rId7" Type="http://schemas.openxmlformats.org/officeDocument/2006/relationships/image" Target="../media/image6.png"/><Relationship Id="rId8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Relationship Id="rId5" Type="http://schemas.openxmlformats.org/officeDocument/2006/relationships/image" Target="../media/image36.png"/><Relationship Id="rId6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Relationship Id="rId4" Type="http://schemas.openxmlformats.org/officeDocument/2006/relationships/image" Target="../media/image19.png"/><Relationship Id="rId5" Type="http://schemas.openxmlformats.org/officeDocument/2006/relationships/image" Target="../media/image34.png"/><Relationship Id="rId6" Type="http://schemas.openxmlformats.org/officeDocument/2006/relationships/image" Target="../media/image42.png"/><Relationship Id="rId7" Type="http://schemas.openxmlformats.org/officeDocument/2006/relationships/image" Target="../media/image5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41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45.png"/><Relationship Id="rId8" Type="http://schemas.openxmlformats.org/officeDocument/2006/relationships/image" Target="../media/image4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39.png"/><Relationship Id="rId5" Type="http://schemas.openxmlformats.org/officeDocument/2006/relationships/image" Target="../media/image5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53.png"/><Relationship Id="rId5" Type="http://schemas.openxmlformats.org/officeDocument/2006/relationships/image" Target="../media/image5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3.jpg"/><Relationship Id="rId7" Type="http://schemas.openxmlformats.org/officeDocument/2006/relationships/image" Target="../media/image14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20.png"/><Relationship Id="rId6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17.jpg"/><Relationship Id="rId13" Type="http://schemas.openxmlformats.org/officeDocument/2006/relationships/image" Target="../media/image15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16.png"/><Relationship Id="rId9" Type="http://schemas.openxmlformats.org/officeDocument/2006/relationships/image" Target="../media/image4.png"/><Relationship Id="rId15" Type="http://schemas.openxmlformats.org/officeDocument/2006/relationships/image" Target="../media/image32.jpg"/><Relationship Id="rId14" Type="http://schemas.openxmlformats.org/officeDocument/2006/relationships/image" Target="../media/image21.jpg"/><Relationship Id="rId17" Type="http://schemas.openxmlformats.org/officeDocument/2006/relationships/image" Target="../media/image23.png"/><Relationship Id="rId16" Type="http://schemas.openxmlformats.org/officeDocument/2006/relationships/image" Target="../media/image31.png"/><Relationship Id="rId5" Type="http://schemas.openxmlformats.org/officeDocument/2006/relationships/image" Target="../media/image19.png"/><Relationship Id="rId6" Type="http://schemas.openxmlformats.org/officeDocument/2006/relationships/image" Target="../media/image25.png"/><Relationship Id="rId18" Type="http://schemas.openxmlformats.org/officeDocument/2006/relationships/image" Target="../media/image10.png"/><Relationship Id="rId7" Type="http://schemas.openxmlformats.org/officeDocument/2006/relationships/image" Target="../media/image1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28.jpg"/><Relationship Id="rId9" Type="http://schemas.openxmlformats.org/officeDocument/2006/relationships/image" Target="../media/image10.png"/><Relationship Id="rId5" Type="http://schemas.openxmlformats.org/officeDocument/2006/relationships/image" Target="../media/image1.png"/><Relationship Id="rId6" Type="http://schemas.openxmlformats.org/officeDocument/2006/relationships/image" Target="../media/image52.png"/><Relationship Id="rId7" Type="http://schemas.openxmlformats.org/officeDocument/2006/relationships/image" Target="../media/image55.png"/><Relationship Id="rId8" Type="http://schemas.openxmlformats.org/officeDocument/2006/relationships/image" Target="../media/image4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4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30.png"/><Relationship Id="rId5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 amt="69000"/>
          </a:blip>
          <a:srcRect b="0" l="0" r="0" t="0"/>
          <a:stretch/>
        </p:blipFill>
        <p:spPr>
          <a:xfrm>
            <a:off x="-1908" y="2"/>
            <a:ext cx="12192000" cy="595464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lay"/>
              <a:buNone/>
            </a:pPr>
            <a:r>
              <a:rPr b="1" lang="en-US" sz="40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rPr>
              <a:t>Development of high-sensitivity TES for next-generation polarimetric millimeter-wave observation instruments</a:t>
            </a:r>
            <a:endParaRPr/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1218650" y="3623825"/>
            <a:ext cx="9750900" cy="12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en-US" sz="2200"/>
              <a:t>Michel Piat, Laurent Dussopt, Abdelkader Aliane, Ludovic Montier, Louis Rodriguez, Vincent Revéret, Aritoki Suzuki, </a:t>
            </a:r>
            <a:r>
              <a:rPr b="1" lang="en-US" sz="2200"/>
              <a:t>Timothée Tollet</a:t>
            </a:r>
            <a:r>
              <a:rPr lang="en-US" sz="2200"/>
              <a:t>, </a:t>
            </a:r>
            <a:r>
              <a:rPr i="1" lang="en-US" sz="2200"/>
              <a:t>D</a:t>
            </a:r>
            <a:r>
              <a:rPr i="1" lang="en-US" sz="2200"/>
              <a:t>amien Prèle, Manuel Gonzalez, </a:t>
            </a:r>
            <a:r>
              <a:rPr i="1" lang="en-US" sz="2200"/>
              <a:t>Paul Tagnon, Oliver Jeong</a:t>
            </a:r>
            <a:endParaRPr i="1" sz="2200"/>
          </a:p>
        </p:txBody>
      </p:sp>
      <p:pic>
        <p:nvPicPr>
          <p:cNvPr descr="Fichier:Logo Centre national de la recherche scientifique ..."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9552" y="5958000"/>
            <a:ext cx="90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itut de recherche sur les lois fondamentales de l ..." id="92" name="Google Shape;9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85887" y="5958000"/>
            <a:ext cx="1890763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EA-Leti - Ressources presse" id="93" name="Google Shape;9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9688" y="5958000"/>
            <a:ext cx="17832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itut de Recherche en Astrophysique et Planétologie ..." id="94" name="Google Shape;94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99792" y="6097106"/>
            <a:ext cx="1650139" cy="6217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Berkeley Lab Brand" id="95" name="Google Shape;95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78504" y="5958000"/>
            <a:ext cx="1668539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81963" y="4845417"/>
            <a:ext cx="302807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662489" y="5958000"/>
            <a:ext cx="90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575614" y="5958000"/>
            <a:ext cx="1067081" cy="90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g3ec2fc72621_0_269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3ec2fc72621_0_269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61" name="Google Shape;261;g3ec2fc72621_0_26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262" name="Google Shape;262;g3ec2fc72621_0_269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5. Development status - OMT design</a:t>
            </a:r>
            <a:endParaRPr sz="3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263" name="Google Shape;263;g3ec2fc72621_0_2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325" y="2731265"/>
            <a:ext cx="5485677" cy="3450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ec2fc72621_0_2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3025" y="1281406"/>
            <a:ext cx="4584976" cy="2392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3ec2fc72621_0_2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1977" y="3737781"/>
            <a:ext cx="4957323" cy="2578099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ec2fc72621_0_269"/>
          <p:cNvSpPr txBox="1"/>
          <p:nvPr/>
        </p:nvSpPr>
        <p:spPr>
          <a:xfrm>
            <a:off x="610325" y="946775"/>
            <a:ext cx="4886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u="sng">
                <a:latin typeface="Play"/>
                <a:ea typeface="Play"/>
                <a:cs typeface="Play"/>
                <a:sym typeface="Play"/>
              </a:rPr>
              <a:t>Preliminary design based on published examples:</a:t>
            </a:r>
            <a:endParaRPr sz="1500" u="sng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Play"/>
                <a:ea typeface="Play"/>
                <a:cs typeface="Play"/>
                <a:sym typeface="Play"/>
              </a:rPr>
              <a:t>• Waveguide : 1.1mm =&gt; mode TE11 ~160 GHz</a:t>
            </a:r>
            <a:endParaRPr sz="15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Play"/>
                <a:ea typeface="Play"/>
                <a:cs typeface="Play"/>
                <a:sym typeface="Play"/>
              </a:rPr>
              <a:t>• Backshort: 260 μm</a:t>
            </a:r>
            <a:endParaRPr sz="15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Play"/>
                <a:ea typeface="Play"/>
                <a:cs typeface="Play"/>
                <a:sym typeface="Play"/>
              </a:rPr>
              <a:t>• Choke: 250 μm</a:t>
            </a:r>
            <a:endParaRPr sz="15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Play"/>
                <a:ea typeface="Play"/>
                <a:cs typeface="Play"/>
                <a:sym typeface="Play"/>
              </a:rPr>
              <a:t>• Gap:  100 μm (±50 μm wrt to the wafer top surface)</a:t>
            </a:r>
            <a:endParaRPr sz="1500"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Play"/>
                <a:ea typeface="Play"/>
                <a:cs typeface="Play"/>
                <a:sym typeface="Play"/>
              </a:rPr>
              <a:t>• Probe port impedance: 200 ohms (not optimized)</a:t>
            </a:r>
            <a:endParaRPr sz="150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67" name="Google Shape;267;g3ec2fc72621_0_269"/>
          <p:cNvSpPr txBox="1"/>
          <p:nvPr/>
        </p:nvSpPr>
        <p:spPr>
          <a:xfrm>
            <a:off x="6624650" y="744312"/>
            <a:ext cx="500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Transmission from the waveguide (TE11 mode, X pol.) to the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2 X-probes and the 2 Y-probes.</a:t>
            </a:r>
            <a:endParaRPr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g3eaf983979a_3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644" y="1055423"/>
            <a:ext cx="5429401" cy="168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3eaf983979a_3_18"/>
          <p:cNvPicPr preferRelativeResize="0"/>
          <p:nvPr/>
        </p:nvPicPr>
        <p:blipFill rotWithShape="1">
          <a:blip r:embed="rId4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3eaf983979a_3_18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75" name="Google Shape;275;g3eaf983979a_3_1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276" name="Google Shape;276;g3eaf983979a_3_18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5</a:t>
            </a: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. Development status - RF Filters</a:t>
            </a:r>
            <a:endParaRPr sz="3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77" name="Google Shape;277;g3eaf983979a_3_18"/>
          <p:cNvSpPr txBox="1"/>
          <p:nvPr/>
        </p:nvSpPr>
        <p:spPr>
          <a:xfrm>
            <a:off x="411650" y="6008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217 GHz band</a:t>
            </a:r>
            <a:endParaRPr b="1" sz="21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278" name="Google Shape;278;g3eaf983979a_3_18"/>
          <p:cNvCxnSpPr/>
          <p:nvPr/>
        </p:nvCxnSpPr>
        <p:spPr>
          <a:xfrm>
            <a:off x="1218178" y="2196935"/>
            <a:ext cx="3734400" cy="1770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"/>
            <a:headEnd len="med" w="med" type="triangle"/>
            <a:tailEnd len="med" w="med" type="triangle"/>
          </a:ln>
        </p:spPr>
      </p:cxnSp>
      <p:sp>
        <p:nvSpPr>
          <p:cNvPr id="279" name="Google Shape;279;g3eaf983979a_3_18"/>
          <p:cNvSpPr txBox="1"/>
          <p:nvPr/>
        </p:nvSpPr>
        <p:spPr>
          <a:xfrm>
            <a:off x="2228300" y="2196935"/>
            <a:ext cx="1646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600 </a:t>
            </a:r>
            <a:r>
              <a:rPr b="1" lang="en-US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µm</a:t>
            </a:r>
            <a:endParaRPr/>
          </a:p>
        </p:txBody>
      </p:sp>
      <p:pic>
        <p:nvPicPr>
          <p:cNvPr id="280" name="Google Shape;280;g3eaf983979a_3_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2649" y="1128184"/>
            <a:ext cx="4686111" cy="1534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1" name="Google Shape;281;g3eaf983979a_3_18"/>
          <p:cNvCxnSpPr/>
          <p:nvPr/>
        </p:nvCxnSpPr>
        <p:spPr>
          <a:xfrm>
            <a:off x="7615925" y="2206735"/>
            <a:ext cx="2888100" cy="1230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"/>
            <a:headEnd len="med" w="med" type="triangle"/>
            <a:tailEnd len="med" w="med" type="triangle"/>
          </a:ln>
        </p:spPr>
      </p:cxnSp>
      <p:sp>
        <p:nvSpPr>
          <p:cNvPr id="282" name="Google Shape;282;g3eaf983979a_3_18"/>
          <p:cNvSpPr txBox="1"/>
          <p:nvPr/>
        </p:nvSpPr>
        <p:spPr>
          <a:xfrm>
            <a:off x="8225825" y="2196935"/>
            <a:ext cx="1646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b="1" lang="en-US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00 µm</a:t>
            </a:r>
            <a:endParaRPr/>
          </a:p>
        </p:txBody>
      </p:sp>
      <p:sp>
        <p:nvSpPr>
          <p:cNvPr id="283" name="Google Shape;283;g3eaf983979a_3_18"/>
          <p:cNvSpPr txBox="1"/>
          <p:nvPr/>
        </p:nvSpPr>
        <p:spPr>
          <a:xfrm>
            <a:off x="6482650" y="60088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334 </a:t>
            </a:r>
            <a:r>
              <a:rPr b="1"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GHz band</a:t>
            </a:r>
            <a:endParaRPr b="1" sz="21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284" name="Google Shape;284;g3eaf983979a_3_18"/>
          <p:cNvGrpSpPr/>
          <p:nvPr/>
        </p:nvGrpSpPr>
        <p:grpSpPr>
          <a:xfrm>
            <a:off x="5939203" y="2701452"/>
            <a:ext cx="5653937" cy="2970832"/>
            <a:chOff x="5939203" y="3116150"/>
            <a:chExt cx="5653937" cy="2970832"/>
          </a:xfrm>
        </p:grpSpPr>
        <p:pic>
          <p:nvPicPr>
            <p:cNvPr id="285" name="Google Shape;285;g3eaf983979a_3_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058700" y="3201665"/>
              <a:ext cx="5450598" cy="2831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86" name="Google Shape;286;g3eaf983979a_3_18"/>
            <p:cNvGrpSpPr/>
            <p:nvPr/>
          </p:nvGrpSpPr>
          <p:grpSpPr>
            <a:xfrm>
              <a:off x="5939203" y="3116150"/>
              <a:ext cx="5653937" cy="2970832"/>
              <a:chOff x="-80147" y="2994575"/>
              <a:chExt cx="5653937" cy="2970832"/>
            </a:xfrm>
          </p:grpSpPr>
          <p:sp>
            <p:nvSpPr>
              <p:cNvPr id="287" name="Google Shape;287;g3eaf983979a_3_18"/>
              <p:cNvSpPr txBox="1"/>
              <p:nvPr/>
            </p:nvSpPr>
            <p:spPr>
              <a:xfrm>
                <a:off x="2391675" y="5713818"/>
                <a:ext cx="9348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Frequency (GHz)</a:t>
                </a:r>
                <a:endParaRPr b="1"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g3eaf983979a_3_18"/>
              <p:cNvSpPr txBox="1"/>
              <p:nvPr/>
            </p:nvSpPr>
            <p:spPr>
              <a:xfrm>
                <a:off x="104398" y="5720907"/>
                <a:ext cx="2049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g3eaf983979a_3_18"/>
              <p:cNvSpPr txBox="1"/>
              <p:nvPr/>
            </p:nvSpPr>
            <p:spPr>
              <a:xfrm>
                <a:off x="1078270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200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g3eaf983979a_3_18"/>
              <p:cNvSpPr txBox="1"/>
              <p:nvPr/>
            </p:nvSpPr>
            <p:spPr>
              <a:xfrm>
                <a:off x="2122970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400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g3eaf983979a_3_18"/>
              <p:cNvSpPr txBox="1"/>
              <p:nvPr/>
            </p:nvSpPr>
            <p:spPr>
              <a:xfrm>
                <a:off x="3172372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600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g3eaf983979a_3_18"/>
              <p:cNvSpPr txBox="1"/>
              <p:nvPr/>
            </p:nvSpPr>
            <p:spPr>
              <a:xfrm>
                <a:off x="4214690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800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g3eaf983979a_3_18"/>
              <p:cNvSpPr txBox="1"/>
              <p:nvPr/>
            </p:nvSpPr>
            <p:spPr>
              <a:xfrm>
                <a:off x="5206290" y="5713825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1000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g3eaf983979a_3_18"/>
              <p:cNvSpPr txBox="1"/>
              <p:nvPr/>
            </p:nvSpPr>
            <p:spPr>
              <a:xfrm rot="-5400000">
                <a:off x="-425297" y="4380306"/>
                <a:ext cx="9348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Magnitude (dB)</a:t>
                </a:r>
                <a:endParaRPr b="1"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g3eaf983979a_3_18"/>
              <p:cNvSpPr txBox="1"/>
              <p:nvPr/>
            </p:nvSpPr>
            <p:spPr>
              <a:xfrm>
                <a:off x="-19021" y="2994575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g3eaf983979a_3_18"/>
              <p:cNvSpPr txBox="1"/>
              <p:nvPr/>
            </p:nvSpPr>
            <p:spPr>
              <a:xfrm>
                <a:off x="-57649" y="3333438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-20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g3eaf983979a_3_18"/>
              <p:cNvSpPr txBox="1"/>
              <p:nvPr/>
            </p:nvSpPr>
            <p:spPr>
              <a:xfrm>
                <a:off x="-61023" y="3698756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-40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g3eaf983979a_3_18"/>
              <p:cNvSpPr txBox="1"/>
              <p:nvPr/>
            </p:nvSpPr>
            <p:spPr>
              <a:xfrm>
                <a:off x="-24867" y="4114743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-60</a:t>
                </a:r>
                <a:endParaRPr sz="5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g3eaf983979a_3_18"/>
              <p:cNvSpPr txBox="1"/>
              <p:nvPr/>
            </p:nvSpPr>
            <p:spPr>
              <a:xfrm>
                <a:off x="-62428" y="5254051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-120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g3eaf983979a_3_18"/>
              <p:cNvSpPr txBox="1"/>
              <p:nvPr/>
            </p:nvSpPr>
            <p:spPr>
              <a:xfrm>
                <a:off x="-58372" y="4888392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-100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g3eaf983979a_3_18"/>
              <p:cNvSpPr txBox="1"/>
              <p:nvPr/>
            </p:nvSpPr>
            <p:spPr>
              <a:xfrm>
                <a:off x="-20840" y="4501581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-80</a:t>
                </a:r>
                <a:endParaRPr sz="5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g3eaf983979a_3_18"/>
              <p:cNvSpPr txBox="1"/>
              <p:nvPr/>
            </p:nvSpPr>
            <p:spPr>
              <a:xfrm>
                <a:off x="-60500" y="5632809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-140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3" name="Google Shape;303;g3eaf983979a_3_18"/>
          <p:cNvGrpSpPr/>
          <p:nvPr/>
        </p:nvGrpSpPr>
        <p:grpSpPr>
          <a:xfrm>
            <a:off x="224378" y="2696197"/>
            <a:ext cx="5653937" cy="2970832"/>
            <a:chOff x="224378" y="3016238"/>
            <a:chExt cx="5653937" cy="2970832"/>
          </a:xfrm>
        </p:grpSpPr>
        <p:pic>
          <p:nvPicPr>
            <p:cNvPr id="304" name="Google Shape;304;g3eaf983979a_3_18"/>
            <p:cNvPicPr preferRelativeResize="0"/>
            <p:nvPr/>
          </p:nvPicPr>
          <p:blipFill rotWithShape="1">
            <a:blip r:embed="rId7">
              <a:alphaModFix/>
            </a:blip>
            <a:srcRect b="616" l="0" r="0" t="0"/>
            <a:stretch/>
          </p:blipFill>
          <p:spPr>
            <a:xfrm>
              <a:off x="348500" y="3107588"/>
              <a:ext cx="5441501" cy="28332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5" name="Google Shape;305;g3eaf983979a_3_18"/>
            <p:cNvGrpSpPr/>
            <p:nvPr/>
          </p:nvGrpSpPr>
          <p:grpSpPr>
            <a:xfrm>
              <a:off x="224378" y="3016237"/>
              <a:ext cx="5653937" cy="2970832"/>
              <a:chOff x="-80147" y="2994575"/>
              <a:chExt cx="5653937" cy="2970832"/>
            </a:xfrm>
          </p:grpSpPr>
          <p:sp>
            <p:nvSpPr>
              <p:cNvPr id="306" name="Google Shape;306;g3eaf983979a_3_18"/>
              <p:cNvSpPr txBox="1"/>
              <p:nvPr/>
            </p:nvSpPr>
            <p:spPr>
              <a:xfrm>
                <a:off x="2391675" y="5713818"/>
                <a:ext cx="9348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Frequency (GHz)</a:t>
                </a:r>
                <a:endParaRPr b="1"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g3eaf983979a_3_18"/>
              <p:cNvSpPr txBox="1"/>
              <p:nvPr/>
            </p:nvSpPr>
            <p:spPr>
              <a:xfrm>
                <a:off x="104398" y="5720907"/>
                <a:ext cx="2049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g3eaf983979a_3_18"/>
              <p:cNvSpPr txBox="1"/>
              <p:nvPr/>
            </p:nvSpPr>
            <p:spPr>
              <a:xfrm>
                <a:off x="1078270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20</a:t>
                </a: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g3eaf983979a_3_18"/>
              <p:cNvSpPr txBox="1"/>
              <p:nvPr/>
            </p:nvSpPr>
            <p:spPr>
              <a:xfrm>
                <a:off x="2122970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g3eaf983979a_3_18"/>
              <p:cNvSpPr txBox="1"/>
              <p:nvPr/>
            </p:nvSpPr>
            <p:spPr>
              <a:xfrm>
                <a:off x="3172372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g3eaf983979a_3_18"/>
              <p:cNvSpPr txBox="1"/>
              <p:nvPr/>
            </p:nvSpPr>
            <p:spPr>
              <a:xfrm>
                <a:off x="4214690" y="572090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8</a:t>
                </a: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g3eaf983979a_3_18"/>
              <p:cNvSpPr txBox="1"/>
              <p:nvPr/>
            </p:nvSpPr>
            <p:spPr>
              <a:xfrm>
                <a:off x="5206290" y="5713825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10</a:t>
                </a: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g3eaf983979a_3_18"/>
              <p:cNvSpPr txBox="1"/>
              <p:nvPr/>
            </p:nvSpPr>
            <p:spPr>
              <a:xfrm rot="-5400000">
                <a:off x="-425297" y="4380306"/>
                <a:ext cx="9348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Magnitude </a:t>
                </a:r>
                <a:r>
                  <a:rPr b="1"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(dB)</a:t>
                </a:r>
                <a:endParaRPr b="1"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g3eaf983979a_3_18"/>
              <p:cNvSpPr txBox="1"/>
              <p:nvPr/>
            </p:nvSpPr>
            <p:spPr>
              <a:xfrm>
                <a:off x="-19021" y="2994575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g3eaf983979a_3_18"/>
              <p:cNvSpPr txBox="1"/>
              <p:nvPr/>
            </p:nvSpPr>
            <p:spPr>
              <a:xfrm>
                <a:off x="-57649" y="3300874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-2</a:t>
                </a: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g3eaf983979a_3_18"/>
              <p:cNvSpPr txBox="1"/>
              <p:nvPr/>
            </p:nvSpPr>
            <p:spPr>
              <a:xfrm>
                <a:off x="-61023" y="3641651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-40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g3eaf983979a_3_18"/>
              <p:cNvSpPr txBox="1"/>
              <p:nvPr/>
            </p:nvSpPr>
            <p:spPr>
              <a:xfrm>
                <a:off x="-62955" y="3969161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-60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g3eaf983979a_3_18"/>
              <p:cNvSpPr txBox="1"/>
              <p:nvPr/>
            </p:nvSpPr>
            <p:spPr>
              <a:xfrm>
                <a:off x="-55001" y="4973260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-120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g3eaf983979a_3_18"/>
              <p:cNvSpPr txBox="1"/>
              <p:nvPr/>
            </p:nvSpPr>
            <p:spPr>
              <a:xfrm>
                <a:off x="-58373" y="5307287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-140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g3eaf983979a_3_18"/>
              <p:cNvSpPr txBox="1"/>
              <p:nvPr/>
            </p:nvSpPr>
            <p:spPr>
              <a:xfrm>
                <a:off x="-33122" y="4673992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-100</a:t>
                </a:r>
                <a:endParaRPr sz="5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g3eaf983979a_3_18"/>
              <p:cNvSpPr txBox="1"/>
              <p:nvPr/>
            </p:nvSpPr>
            <p:spPr>
              <a:xfrm>
                <a:off x="-20840" y="4312624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5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-80</a:t>
                </a:r>
                <a:endParaRPr sz="5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g3eaf983979a_3_18"/>
              <p:cNvSpPr txBox="1"/>
              <p:nvPr/>
            </p:nvSpPr>
            <p:spPr>
              <a:xfrm>
                <a:off x="-61022" y="5626842"/>
                <a:ext cx="367500" cy="2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700">
                    <a:solidFill>
                      <a:schemeClr val="dk1"/>
                    </a:solidFill>
                    <a:highlight>
                      <a:srgbClr val="F0F0F0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-160</a:t>
                </a:r>
                <a:endParaRPr sz="700">
                  <a:solidFill>
                    <a:schemeClr val="dk1"/>
                  </a:solidFill>
                  <a:highlight>
                    <a:srgbClr val="F0F0F0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aphicFrame>
        <p:nvGraphicFramePr>
          <p:cNvPr id="323" name="Google Shape;323;g3eaf983979a_3_18"/>
          <p:cNvGraphicFramePr/>
          <p:nvPr/>
        </p:nvGraphicFramePr>
        <p:xfrm>
          <a:off x="2859877" y="47266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{D7F8B59D-88E4-4DFE-A0EB-68397A65B9DD}</a:tableStyleId>
              </a:tblPr>
              <a:tblGrid>
                <a:gridCol w="1111550"/>
                <a:gridCol w="665850"/>
                <a:gridCol w="952225"/>
              </a:tblGrid>
              <a:tr h="292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F</a:t>
                      </a:r>
                      <a:r>
                        <a:rPr baseline="-25000"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min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 - F</a:t>
                      </a:r>
                      <a:r>
                        <a:rPr baseline="-25000"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max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(GHz)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F</a:t>
                      </a:r>
                      <a:r>
                        <a:rPr baseline="-25000"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0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(GHz)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Bandwidth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/>
                    </a:solidFill>
                  </a:tcPr>
                </a:tc>
              </a:tr>
              <a:tr h="276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184 – 25</a:t>
                      </a: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0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217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6</a:t>
                      </a: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6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 GHz -3</a:t>
                      </a: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0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%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4" name="Google Shape;324;g3eaf983979a_3_18"/>
          <p:cNvGraphicFramePr/>
          <p:nvPr/>
        </p:nvGraphicFramePr>
        <p:xfrm>
          <a:off x="8546528" y="47266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{D7F8B59D-88E4-4DFE-A0EB-68397A65B9DD}</a:tableStyleId>
              </a:tblPr>
              <a:tblGrid>
                <a:gridCol w="1097550"/>
                <a:gridCol w="659875"/>
                <a:gridCol w="996900"/>
              </a:tblGrid>
              <a:tr h="292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F</a:t>
                      </a:r>
                      <a:r>
                        <a:rPr baseline="-25000"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min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 - F</a:t>
                      </a:r>
                      <a:r>
                        <a:rPr baseline="-25000"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max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(GHz)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F</a:t>
                      </a:r>
                      <a:r>
                        <a:rPr baseline="-25000"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0 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(GHz)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Bandwidth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E4D4"/>
                    </a:solidFill>
                  </a:tcPr>
                </a:tc>
              </a:tr>
              <a:tr h="276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2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84 – </a:t>
                      </a: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384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334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100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 GHz -3</a:t>
                      </a:r>
                      <a:r>
                        <a:rPr lang="en-US" sz="1000">
                          <a:latin typeface="Play"/>
                          <a:ea typeface="Play"/>
                          <a:cs typeface="Play"/>
                          <a:sym typeface="Play"/>
                        </a:rPr>
                        <a:t>0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latin typeface="Play"/>
                          <a:ea typeface="Play"/>
                          <a:cs typeface="Play"/>
                          <a:sym typeface="Play"/>
                        </a:rPr>
                        <a:t>%</a:t>
                      </a:r>
                      <a:endParaRPr sz="1000">
                        <a:latin typeface="Play"/>
                        <a:ea typeface="Play"/>
                        <a:cs typeface="Play"/>
                        <a:sym typeface="Play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25" name="Google Shape;325;g3eaf983979a_3_18"/>
          <p:cNvSpPr txBox="1"/>
          <p:nvPr/>
        </p:nvSpPr>
        <p:spPr>
          <a:xfrm>
            <a:off x="4510350" y="5753588"/>
            <a:ext cx="3171300" cy="477000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PRELIMINARY RESULTS</a:t>
            </a:r>
            <a:endParaRPr i="1" sz="19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g3ec2fc72621_0_155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g3ec2fc72621_0_155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32" name="Google Shape;332;g3ec2fc72621_0_15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333" name="Google Shape;333;g3ec2fc72621_0_155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5</a:t>
            </a: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. Development status - TES design</a:t>
            </a:r>
            <a:endParaRPr sz="3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334" name="Google Shape;334;g3ec2fc72621_0_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300" y="785051"/>
            <a:ext cx="5241601" cy="248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3ec2fc72621_0_1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025" y="3273925"/>
            <a:ext cx="5167731" cy="29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g3ec2fc72621_0_1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33396" y="4878277"/>
            <a:ext cx="3152955" cy="54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g3ec2fc72621_0_1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178600" y="4935438"/>
            <a:ext cx="2763375" cy="43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3ec2fc72621_0_15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88325" y="1376450"/>
            <a:ext cx="5293225" cy="3465974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3ec2fc72621_0_155"/>
          <p:cNvSpPr txBox="1"/>
          <p:nvPr/>
        </p:nvSpPr>
        <p:spPr>
          <a:xfrm>
            <a:off x="7349275" y="5684150"/>
            <a:ext cx="3171300" cy="477000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PRELIMINARY RESULTS</a:t>
            </a:r>
            <a:endParaRPr i="1" sz="19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g3ec2fc72621_0_61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3ec2fc72621_0_61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46" name="Google Shape;346;g3ec2fc72621_0_6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347" name="Google Shape;347;g3ec2fc72621_0_61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5</a:t>
            </a: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. Development status - Superconducting materials</a:t>
            </a:r>
            <a:endParaRPr sz="3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48" name="Google Shape;348;g3ec2fc72621_0_61"/>
          <p:cNvSpPr txBox="1"/>
          <p:nvPr/>
        </p:nvSpPr>
        <p:spPr>
          <a:xfrm>
            <a:off x="3151625" y="807325"/>
            <a:ext cx="567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262626"/>
                </a:solidFill>
                <a:highlight>
                  <a:srgbClr val="FFFF00"/>
                </a:highlight>
                <a:latin typeface="Play"/>
                <a:ea typeface="Play"/>
                <a:cs typeface="Play"/>
                <a:sym typeface="Play"/>
              </a:rPr>
              <a:t>Target: Tc ~160 to 180 mK and Rn~0.1 Ohm</a:t>
            </a:r>
            <a:endParaRPr b="1" sz="1800">
              <a:solidFill>
                <a:srgbClr val="262626"/>
              </a:solidFill>
              <a:highlight>
                <a:srgbClr val="FFFF00"/>
              </a:highlight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49" name="Google Shape;349;g3ec2fc72621_0_61"/>
          <p:cNvSpPr txBox="1"/>
          <p:nvPr/>
        </p:nvSpPr>
        <p:spPr>
          <a:xfrm>
            <a:off x="148600" y="1633075"/>
            <a:ext cx="5274000" cy="36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rPr>
              <a:t>Different Metals were used for the study:</a:t>
            </a:r>
            <a:endParaRPr b="1" sz="1500">
              <a:solidFill>
                <a:srgbClr val="262626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→ </a:t>
            </a:r>
            <a:r>
              <a:rPr b="1" lang="en-US" sz="1500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rPr>
              <a:t>Tungsten (W)</a:t>
            </a:r>
            <a:r>
              <a:rPr lang="en-US" sz="1500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rPr>
              <a:t> 200 nm thick, deposited by sputtering at 50, 250, 350, 450 °C</a:t>
            </a:r>
            <a:endParaRPr sz="1500">
              <a:solidFill>
                <a:srgbClr val="262626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0000"/>
                </a:solidFill>
                <a:latin typeface="Play"/>
                <a:ea typeface="Play"/>
                <a:cs typeface="Play"/>
                <a:sym typeface="Play"/>
              </a:rPr>
              <a:t>Not superconducting down to 25 mK</a:t>
            </a:r>
            <a:endParaRPr b="1" sz="1500">
              <a:solidFill>
                <a:srgbClr val="FF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00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→</a:t>
            </a:r>
            <a:r>
              <a:rPr b="1" lang="en-US" sz="15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Hafnium (Hf)</a:t>
            </a:r>
            <a:r>
              <a:rPr b="1" lang="en-US" sz="1500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sz="1500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rPr>
              <a:t>150 nm thick, deposited by sputtering at RT: Rsq ~6.3 Ohm/sq @RT</a:t>
            </a:r>
            <a:endParaRPr sz="1500">
              <a:solidFill>
                <a:srgbClr val="262626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rPr>
              <a:t>(+Post deposition annealing to reduce and stabilize the Tc)</a:t>
            </a:r>
            <a:endParaRPr sz="1500">
              <a:solidFill>
                <a:srgbClr val="262626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E4AD00"/>
                </a:solidFill>
                <a:latin typeface="Play"/>
                <a:ea typeface="Play"/>
                <a:cs typeface="Play"/>
                <a:sym typeface="Play"/>
              </a:rPr>
              <a:t> Tc ~450 mK</a:t>
            </a:r>
            <a:endParaRPr b="1" sz="1500">
              <a:solidFill>
                <a:srgbClr val="E4AD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E4AD0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→ </a:t>
            </a:r>
            <a:r>
              <a:rPr b="1" lang="en-US" sz="15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Iridium (Ir)</a:t>
            </a:r>
            <a:r>
              <a:rPr lang="en-US" sz="1500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rPr>
              <a:t> 150 nm thick, deposited by sputtering at RT: Rsq ~1.3 Ohm/sq @RT</a:t>
            </a:r>
            <a:endParaRPr sz="1500">
              <a:solidFill>
                <a:srgbClr val="262626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0B050"/>
                </a:solidFill>
                <a:latin typeface="Play"/>
                <a:ea typeface="Play"/>
                <a:cs typeface="Play"/>
                <a:sym typeface="Play"/>
              </a:rPr>
              <a:t>Tc ~158 mK</a:t>
            </a:r>
            <a:endParaRPr b="1" sz="1500">
              <a:solidFill>
                <a:srgbClr val="00B050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350" name="Google Shape;350;g3ec2fc72621_0_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10600" y="2250816"/>
            <a:ext cx="3891174" cy="326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g3ec2fc72621_0_61"/>
          <p:cNvSpPr txBox="1"/>
          <p:nvPr/>
        </p:nvSpPr>
        <p:spPr>
          <a:xfrm>
            <a:off x="1506750" y="1246100"/>
            <a:ext cx="9178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Deposition at CEA/Leti, measurement at Irfu and APC</a:t>
            </a:r>
            <a:endParaRPr sz="19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52" name="Google Shape;352;g3ec2fc72621_0_61"/>
          <p:cNvSpPr txBox="1"/>
          <p:nvPr/>
        </p:nvSpPr>
        <p:spPr>
          <a:xfrm>
            <a:off x="8556188" y="2006791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rgbClr val="262626"/>
                </a:solidFill>
              </a:rPr>
              <a:t>Hafnium As-deposited</a:t>
            </a:r>
            <a:endParaRPr i="1" sz="1600">
              <a:solidFill>
                <a:srgbClr val="262626"/>
              </a:solidFill>
            </a:endParaRPr>
          </a:p>
        </p:txBody>
      </p:sp>
      <p:grpSp>
        <p:nvGrpSpPr>
          <p:cNvPr id="353" name="Google Shape;353;g3ec2fc72621_0_61"/>
          <p:cNvGrpSpPr/>
          <p:nvPr/>
        </p:nvGrpSpPr>
        <p:grpSpPr>
          <a:xfrm>
            <a:off x="5422515" y="2211391"/>
            <a:ext cx="2581976" cy="3192337"/>
            <a:chOff x="5331900" y="2383388"/>
            <a:chExt cx="2581976" cy="3192338"/>
          </a:xfrm>
        </p:grpSpPr>
        <p:pic>
          <p:nvPicPr>
            <p:cNvPr id="354" name="Google Shape;354;g3ec2fc72621_0_61"/>
            <p:cNvPicPr preferRelativeResize="0"/>
            <p:nvPr/>
          </p:nvPicPr>
          <p:blipFill rotWithShape="1">
            <a:blip r:embed="rId5">
              <a:alphaModFix/>
            </a:blip>
            <a:srcRect b="4413" l="2440" r="4778" t="19754"/>
            <a:stretch/>
          </p:blipFill>
          <p:spPr>
            <a:xfrm>
              <a:off x="5331900" y="2383388"/>
              <a:ext cx="2581976" cy="28141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5" name="Google Shape;355;g3ec2fc72621_0_61"/>
            <p:cNvSpPr/>
            <p:nvPr/>
          </p:nvSpPr>
          <p:spPr>
            <a:xfrm rot="-5400000">
              <a:off x="6387225" y="4310350"/>
              <a:ext cx="70800" cy="692700"/>
            </a:xfrm>
            <a:prstGeom prst="leftBracket">
              <a:avLst>
                <a:gd fmla="val 8333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E50019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g3ec2fc72621_0_61"/>
            <p:cNvSpPr/>
            <p:nvPr/>
          </p:nvSpPr>
          <p:spPr>
            <a:xfrm rot="-5400000">
              <a:off x="6929826" y="4492150"/>
              <a:ext cx="70800" cy="329100"/>
            </a:xfrm>
            <a:prstGeom prst="leftBracket">
              <a:avLst>
                <a:gd fmla="val 8333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E50019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g3ec2fc72621_0_61"/>
            <p:cNvSpPr/>
            <p:nvPr/>
          </p:nvSpPr>
          <p:spPr>
            <a:xfrm rot="-5400000">
              <a:off x="7268874" y="4492150"/>
              <a:ext cx="70800" cy="329100"/>
            </a:xfrm>
            <a:prstGeom prst="leftBracket">
              <a:avLst>
                <a:gd fmla="val 8333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highlight>
                  <a:srgbClr val="E50019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g3ec2fc72621_0_61"/>
            <p:cNvSpPr txBox="1"/>
            <p:nvPr/>
          </p:nvSpPr>
          <p:spPr>
            <a:xfrm>
              <a:off x="6178925" y="5404125"/>
              <a:ext cx="447600" cy="1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FF0000"/>
                  </a:solidFill>
                  <a:latin typeface="Play"/>
                  <a:ea typeface="Play"/>
                  <a:cs typeface="Play"/>
                  <a:sym typeface="Play"/>
                </a:rPr>
                <a:t>W</a:t>
              </a:r>
              <a:endParaRPr sz="1300">
                <a:solidFill>
                  <a:srgbClr val="FF0000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59" name="Google Shape;359;g3ec2fc72621_0_61"/>
            <p:cNvSpPr txBox="1"/>
            <p:nvPr/>
          </p:nvSpPr>
          <p:spPr>
            <a:xfrm>
              <a:off x="6768975" y="5404125"/>
              <a:ext cx="447600" cy="1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FF0000"/>
                  </a:solidFill>
                  <a:latin typeface="Play"/>
                  <a:ea typeface="Play"/>
                  <a:cs typeface="Play"/>
                  <a:sym typeface="Play"/>
                </a:rPr>
                <a:t>Ir</a:t>
              </a:r>
              <a:endParaRPr sz="1300">
                <a:solidFill>
                  <a:srgbClr val="FF0000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360" name="Google Shape;360;g3ec2fc72621_0_61"/>
            <p:cNvSpPr txBox="1"/>
            <p:nvPr/>
          </p:nvSpPr>
          <p:spPr>
            <a:xfrm>
              <a:off x="7080475" y="5404125"/>
              <a:ext cx="447600" cy="1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FF0000"/>
                  </a:solidFill>
                  <a:latin typeface="Play"/>
                  <a:ea typeface="Play"/>
                  <a:cs typeface="Play"/>
                  <a:sym typeface="Play"/>
                </a:rPr>
                <a:t>Hf</a:t>
              </a:r>
              <a:endParaRPr sz="1300">
                <a:solidFill>
                  <a:srgbClr val="FF0000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cxnSp>
          <p:nvCxnSpPr>
            <p:cNvPr id="361" name="Google Shape;361;g3ec2fc72621_0_61"/>
            <p:cNvCxnSpPr>
              <a:stCxn id="355" idx="1"/>
              <a:endCxn id="358" idx="0"/>
            </p:cNvCxnSpPr>
            <p:nvPr/>
          </p:nvCxnSpPr>
          <p:spPr>
            <a:xfrm flipH="1">
              <a:off x="6402825" y="4692100"/>
              <a:ext cx="19800" cy="711900"/>
            </a:xfrm>
            <a:prstGeom prst="straightConnector1">
              <a:avLst/>
            </a:prstGeom>
            <a:noFill/>
            <a:ln cap="flat" cmpd="sng" w="9525">
              <a:solidFill>
                <a:srgbClr val="E5001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62" name="Google Shape;362;g3ec2fc72621_0_61"/>
            <p:cNvCxnSpPr>
              <a:stCxn id="356" idx="1"/>
              <a:endCxn id="359" idx="0"/>
            </p:cNvCxnSpPr>
            <p:nvPr/>
          </p:nvCxnSpPr>
          <p:spPr>
            <a:xfrm>
              <a:off x="6965226" y="4692100"/>
              <a:ext cx="27600" cy="711900"/>
            </a:xfrm>
            <a:prstGeom prst="straightConnector1">
              <a:avLst/>
            </a:prstGeom>
            <a:noFill/>
            <a:ln cap="flat" cmpd="sng" w="9525">
              <a:solidFill>
                <a:srgbClr val="E5001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63" name="Google Shape;363;g3ec2fc72621_0_61"/>
            <p:cNvCxnSpPr>
              <a:stCxn id="357" idx="1"/>
              <a:endCxn id="360" idx="0"/>
            </p:cNvCxnSpPr>
            <p:nvPr/>
          </p:nvCxnSpPr>
          <p:spPr>
            <a:xfrm>
              <a:off x="7304274" y="4692100"/>
              <a:ext cx="0" cy="711900"/>
            </a:xfrm>
            <a:prstGeom prst="straightConnector1">
              <a:avLst/>
            </a:prstGeom>
            <a:noFill/>
            <a:ln cap="flat" cmpd="sng" w="9525">
              <a:solidFill>
                <a:srgbClr val="E5001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364" name="Google Shape;364;g3ec2fc72621_0_61"/>
          <p:cNvSpPr txBox="1"/>
          <p:nvPr/>
        </p:nvSpPr>
        <p:spPr>
          <a:xfrm>
            <a:off x="4510350" y="5670450"/>
            <a:ext cx="3171300" cy="477000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PRELIMINARY RESULTS</a:t>
            </a:r>
            <a:endParaRPr i="1" sz="19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g3ec2fc72621_0_183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3ec2fc72621_0_183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71" name="Google Shape;371;g3ec2fc72621_0_18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372" name="Google Shape;372;g3ec2fc72621_0_183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5</a:t>
            </a: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. Development status - OMT Mechanical Simulation</a:t>
            </a:r>
            <a:endParaRPr sz="3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373" name="Google Shape;373;g3ec2fc72621_0_1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5125" y="793125"/>
            <a:ext cx="4138599" cy="2071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g3ec2fc72621_0_1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5123" y="2956550"/>
            <a:ext cx="4138599" cy="207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g3ec2fc72621_0_18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09200" y="938300"/>
            <a:ext cx="3353850" cy="20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3ec2fc72621_0_183"/>
          <p:cNvSpPr txBox="1"/>
          <p:nvPr/>
        </p:nvSpPr>
        <p:spPr>
          <a:xfrm>
            <a:off x="945425" y="2956538"/>
            <a:ext cx="5686200" cy="24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262626"/>
                </a:solidFill>
              </a:rPr>
              <a:t>Stack:</a:t>
            </a:r>
            <a:endParaRPr b="1" sz="1600">
              <a:solidFill>
                <a:srgbClr val="26262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</a:pPr>
            <a:r>
              <a:rPr lang="en-US" sz="1600">
                <a:solidFill>
                  <a:srgbClr val="262626"/>
                </a:solidFill>
              </a:rPr>
              <a:t>SiN membrane (thickness: 500nm with a residual stress (~100 MPa)</a:t>
            </a:r>
            <a:endParaRPr sz="1600">
              <a:solidFill>
                <a:srgbClr val="26262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</a:pPr>
            <a:r>
              <a:rPr lang="en-US" sz="1600">
                <a:solidFill>
                  <a:srgbClr val="262626"/>
                </a:solidFill>
              </a:rPr>
              <a:t>N</a:t>
            </a:r>
            <a:r>
              <a:rPr lang="en-US" sz="1600">
                <a:solidFill>
                  <a:srgbClr val="262626"/>
                </a:solidFill>
              </a:rPr>
              <a:t>b ground (thickness: 200nm with a residual stress (~350 MPa)</a:t>
            </a:r>
            <a:endParaRPr sz="1600">
              <a:solidFill>
                <a:srgbClr val="26262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</a:pPr>
            <a:r>
              <a:rPr lang="en-US" sz="1600">
                <a:solidFill>
                  <a:srgbClr val="262626"/>
                </a:solidFill>
              </a:rPr>
              <a:t>SiN insulator (thickness: 350nm, with no residual stress </a:t>
            </a:r>
            <a:endParaRPr sz="1600">
              <a:solidFill>
                <a:srgbClr val="26262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</a:pPr>
            <a:r>
              <a:rPr lang="en-US" sz="1600">
                <a:solidFill>
                  <a:srgbClr val="262626"/>
                </a:solidFill>
              </a:rPr>
              <a:t>Nb Metal 2 (thickness: 400nm with a residual stress (~350 MPa)</a:t>
            </a:r>
            <a:r>
              <a:rPr lang="en-US" sz="110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377" name="Google Shape;377;g3ec2fc72621_0_183"/>
          <p:cNvSpPr txBox="1"/>
          <p:nvPr/>
        </p:nvSpPr>
        <p:spPr>
          <a:xfrm>
            <a:off x="7085125" y="5119950"/>
            <a:ext cx="433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262626"/>
                </a:solidFill>
              </a:rPr>
              <a:t>→ </a:t>
            </a:r>
            <a:r>
              <a:rPr b="1" lang="en-US" sz="1800">
                <a:solidFill>
                  <a:srgbClr val="262626"/>
                </a:solidFill>
              </a:rPr>
              <a:t>Max displacemnt: 23 µm upward</a:t>
            </a:r>
            <a:endParaRPr b="1" sz="1800">
              <a:solidFill>
                <a:srgbClr val="262626"/>
              </a:solidFill>
            </a:endParaRPr>
          </a:p>
        </p:txBody>
      </p:sp>
      <p:sp>
        <p:nvSpPr>
          <p:cNvPr id="378" name="Google Shape;378;g3ec2fc72621_0_183"/>
          <p:cNvSpPr txBox="1"/>
          <p:nvPr/>
        </p:nvSpPr>
        <p:spPr>
          <a:xfrm>
            <a:off x="4510350" y="5670450"/>
            <a:ext cx="3171300" cy="477000"/>
          </a:xfrm>
          <a:prstGeom prst="rect">
            <a:avLst/>
          </a:prstGeom>
          <a:noFill/>
          <a:ln cap="flat" cmpd="sng" w="1905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9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PRELIMINARY RESULTS</a:t>
            </a:r>
            <a:endParaRPr i="1" sz="19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g3ec2fc72621_0_211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g3ec2fc72621_0_211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85" name="Google Shape;385;g3ec2fc72621_0_21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386" name="Google Shape;386;g3ec2fc72621_0_211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6</a:t>
            </a: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. Perspectives</a:t>
            </a:r>
            <a:endParaRPr sz="3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87" name="Google Shape;387;g3ec2fc72621_0_211"/>
          <p:cNvSpPr txBox="1"/>
          <p:nvPr/>
        </p:nvSpPr>
        <p:spPr>
          <a:xfrm>
            <a:off x="781950" y="1233275"/>
            <a:ext cx="10351500" cy="3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Char char="➢"/>
            </a:pPr>
            <a:r>
              <a:rPr lang="en-US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Fundings by ESA and CNES ?</a:t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Char char="➢"/>
            </a:pPr>
            <a:r>
              <a:rPr lang="en-US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Technology process development</a:t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Char char="➢"/>
            </a:pPr>
            <a:r>
              <a:rPr lang="en-US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Complete pixel design</a:t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Char char="➢"/>
            </a:pPr>
            <a:r>
              <a:rPr lang="en-US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Wafers fabrication at CEA/Leti</a:t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Char char="➢"/>
            </a:pPr>
            <a:r>
              <a:rPr lang="en-US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Pixel performance demonstration at APC and CEA/Irfu</a:t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Char char="➢"/>
            </a:pPr>
            <a:r>
              <a:rPr lang="en-US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Official integration in the LiteBIRD project and collaboration</a:t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Char char="➢"/>
            </a:pPr>
            <a:r>
              <a:rPr lang="en-US" sz="2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New french expertise and manufacturing capability TES for future ground- and spaceborn (sub)-mm observatories</a:t>
            </a:r>
            <a:endParaRPr sz="2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g3ec7a9bff69_0_17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g3ec7a9bff69_0_17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94" name="Google Shape;394;g3ec7a9bff69_0_1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g3ec7a9bff69_0_6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3ec7a9bff69_0_6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01" name="Google Shape;401;g3ec7a9bff69_0_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pic>
        <p:nvPicPr>
          <p:cNvPr id="402" name="Google Shape;402;g3ec7a9bff69_0_6"/>
          <p:cNvPicPr preferRelativeResize="0"/>
          <p:nvPr/>
        </p:nvPicPr>
        <p:blipFill rotWithShape="1">
          <a:blip r:embed="rId4">
            <a:alphaModFix/>
          </a:blip>
          <a:srcRect b="0" l="61720" r="0" t="0"/>
          <a:stretch/>
        </p:blipFill>
        <p:spPr>
          <a:xfrm>
            <a:off x="7591625" y="1005800"/>
            <a:ext cx="2381249" cy="2410425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3ec7a9bff69_0_6"/>
          <p:cNvSpPr txBox="1"/>
          <p:nvPr/>
        </p:nvSpPr>
        <p:spPr>
          <a:xfrm>
            <a:off x="2374525" y="1933975"/>
            <a:ext cx="40095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LiteBIRD Focal Plane</a:t>
            </a:r>
            <a:endParaRPr sz="1600"/>
          </a:p>
        </p:txBody>
      </p:sp>
      <p:pic>
        <p:nvPicPr>
          <p:cNvPr id="404" name="Google Shape;404;g3ec7a9bff69_0_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74638" y="3416225"/>
            <a:ext cx="9570621" cy="287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latin typeface="Play"/>
                <a:ea typeface="Play"/>
                <a:cs typeface="Play"/>
                <a:sym typeface="Play"/>
              </a:rPr>
              <a:t>Summary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05" name="Google Shape;105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"/>
              <a:buAutoNum type="arabicPeriod"/>
            </a:pPr>
            <a:r>
              <a:rPr lang="en-US">
                <a:latin typeface="Play"/>
                <a:ea typeface="Play"/>
                <a:cs typeface="Play"/>
                <a:sym typeface="Play"/>
              </a:rPr>
              <a:t>Context and objectives of the proposal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"/>
              <a:buAutoNum type="arabicPeriod"/>
            </a:pPr>
            <a:r>
              <a:rPr lang="en-US">
                <a:latin typeface="Play"/>
                <a:ea typeface="Play"/>
                <a:cs typeface="Play"/>
                <a:sym typeface="Play"/>
              </a:rPr>
              <a:t>Technical objectives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"/>
              <a:buAutoNum type="arabicPeriod"/>
            </a:pPr>
            <a:r>
              <a:rPr lang="en-US">
                <a:latin typeface="Play"/>
                <a:ea typeface="Play"/>
                <a:cs typeface="Play"/>
                <a:sym typeface="Play"/>
              </a:rPr>
              <a:t>The Collaboration Team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"/>
              <a:buAutoNum type="arabicPeriod"/>
            </a:pPr>
            <a:r>
              <a:rPr lang="en-US">
                <a:latin typeface="Play"/>
                <a:ea typeface="Play"/>
                <a:cs typeface="Play"/>
                <a:sym typeface="Play"/>
              </a:rPr>
              <a:t>Development plan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"/>
              <a:buAutoNum type="arabicPeriod"/>
            </a:pPr>
            <a:r>
              <a:rPr lang="en-US">
                <a:latin typeface="Play"/>
                <a:ea typeface="Play"/>
                <a:cs typeface="Play"/>
                <a:sym typeface="Play"/>
              </a:rPr>
              <a:t>Developments status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Play"/>
              <a:buAutoNum type="arabicPeriod"/>
            </a:pPr>
            <a:r>
              <a:rPr lang="en-US">
                <a:latin typeface="Play"/>
                <a:ea typeface="Play"/>
                <a:cs typeface="Play"/>
                <a:sym typeface="Play"/>
              </a:rPr>
              <a:t>Perspectives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06" name="Google Shape;106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107" name="Google Shape;107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4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114" name="Google Shape;11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15" name="Google Shape;115;p4"/>
          <p:cNvSpPr txBox="1"/>
          <p:nvPr>
            <p:ph type="title"/>
          </p:nvPr>
        </p:nvSpPr>
        <p:spPr>
          <a:xfrm>
            <a:off x="148603" y="121054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latin typeface="Play"/>
                <a:ea typeface="Play"/>
                <a:cs typeface="Play"/>
                <a:sym typeface="Play"/>
              </a:rPr>
              <a:t>1. The LiteBIRD space observatory</a:t>
            </a:r>
            <a:endParaRPr sz="3200"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116" name="Google Shape;116;p4"/>
          <p:cNvGrpSpPr/>
          <p:nvPr/>
        </p:nvGrpSpPr>
        <p:grpSpPr>
          <a:xfrm>
            <a:off x="7447733" y="121054"/>
            <a:ext cx="1161691" cy="945273"/>
            <a:chOff x="-160" y="18"/>
            <a:chExt cx="2079895" cy="1692420"/>
          </a:xfrm>
        </p:grpSpPr>
        <p:sp>
          <p:nvSpPr>
            <p:cNvPr id="117" name="Google Shape;117;p4"/>
            <p:cNvSpPr/>
            <p:nvPr/>
          </p:nvSpPr>
          <p:spPr>
            <a:xfrm>
              <a:off x="8129" y="18"/>
              <a:ext cx="1680900" cy="1680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28350" lIns="28350" spcFirstLastPara="1" rIns="28350" wrap="square" tIns="283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893" u="none" cap="none" strike="noStrik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descr="Image" id="118" name="Google Shape;118;p4"/>
            <p:cNvPicPr preferRelativeResize="0"/>
            <p:nvPr/>
          </p:nvPicPr>
          <p:blipFill rotWithShape="1">
            <a:blip r:embed="rId4">
              <a:alphaModFix/>
            </a:blip>
            <a:srcRect b="3978" l="13554" r="12944" t="3729"/>
            <a:stretch/>
          </p:blipFill>
          <p:spPr>
            <a:xfrm>
              <a:off x="-160" y="56"/>
              <a:ext cx="2079895" cy="1692382"/>
            </a:xfrm>
            <a:custGeom>
              <a:rect b="b" l="l" r="r" t="t"/>
              <a:pathLst>
                <a:path extrusionOk="0" h="21570" w="21574">
                  <a:moveTo>
                    <a:pt x="8309" y="5"/>
                  </a:moveTo>
                  <a:cubicBezTo>
                    <a:pt x="7880" y="22"/>
                    <a:pt x="7336" y="95"/>
                    <a:pt x="6880" y="212"/>
                  </a:cubicBezTo>
                  <a:cubicBezTo>
                    <a:pt x="6134" y="403"/>
                    <a:pt x="4229" y="1428"/>
                    <a:pt x="3752" y="1896"/>
                  </a:cubicBezTo>
                  <a:cubicBezTo>
                    <a:pt x="3575" y="2070"/>
                    <a:pt x="3604" y="2298"/>
                    <a:pt x="4093" y="4653"/>
                  </a:cubicBezTo>
                  <a:cubicBezTo>
                    <a:pt x="4488" y="6555"/>
                    <a:pt x="4595" y="7265"/>
                    <a:pt x="4497" y="7385"/>
                  </a:cubicBezTo>
                  <a:cubicBezTo>
                    <a:pt x="4399" y="7505"/>
                    <a:pt x="4319" y="7417"/>
                    <a:pt x="4196" y="7051"/>
                  </a:cubicBezTo>
                  <a:cubicBezTo>
                    <a:pt x="4105" y="6779"/>
                    <a:pt x="3758" y="5736"/>
                    <a:pt x="3422" y="4729"/>
                  </a:cubicBezTo>
                  <a:cubicBezTo>
                    <a:pt x="3041" y="3586"/>
                    <a:pt x="2759" y="2923"/>
                    <a:pt x="2673" y="2969"/>
                  </a:cubicBezTo>
                  <a:cubicBezTo>
                    <a:pt x="2365" y="3133"/>
                    <a:pt x="1490" y="4617"/>
                    <a:pt x="1018" y="5766"/>
                  </a:cubicBezTo>
                  <a:cubicBezTo>
                    <a:pt x="250" y="7639"/>
                    <a:pt x="246" y="7538"/>
                    <a:pt x="1035" y="8088"/>
                  </a:cubicBezTo>
                  <a:cubicBezTo>
                    <a:pt x="1408" y="8349"/>
                    <a:pt x="2081" y="8848"/>
                    <a:pt x="2525" y="9196"/>
                  </a:cubicBezTo>
                  <a:cubicBezTo>
                    <a:pt x="3699" y="10115"/>
                    <a:pt x="3380" y="10251"/>
                    <a:pt x="1965" y="9438"/>
                  </a:cubicBezTo>
                  <a:cubicBezTo>
                    <a:pt x="1336" y="9077"/>
                    <a:pt x="670" y="8745"/>
                    <a:pt x="487" y="8700"/>
                  </a:cubicBezTo>
                  <a:cubicBezTo>
                    <a:pt x="187" y="8626"/>
                    <a:pt x="148" y="8666"/>
                    <a:pt x="71" y="9094"/>
                  </a:cubicBezTo>
                  <a:cubicBezTo>
                    <a:pt x="17" y="9400"/>
                    <a:pt x="-7" y="10169"/>
                    <a:pt x="1" y="10946"/>
                  </a:cubicBezTo>
                  <a:cubicBezTo>
                    <a:pt x="10" y="11722"/>
                    <a:pt x="51" y="12505"/>
                    <a:pt x="113" y="12833"/>
                  </a:cubicBezTo>
                  <a:cubicBezTo>
                    <a:pt x="223" y="13421"/>
                    <a:pt x="106" y="13418"/>
                    <a:pt x="2064" y="12913"/>
                  </a:cubicBezTo>
                  <a:cubicBezTo>
                    <a:pt x="3997" y="12416"/>
                    <a:pt x="4177" y="12757"/>
                    <a:pt x="2364" y="13485"/>
                  </a:cubicBezTo>
                  <a:cubicBezTo>
                    <a:pt x="2011" y="13627"/>
                    <a:pt x="1439" y="13899"/>
                    <a:pt x="1092" y="14087"/>
                  </a:cubicBezTo>
                  <a:cubicBezTo>
                    <a:pt x="367" y="14481"/>
                    <a:pt x="362" y="14352"/>
                    <a:pt x="1158" y="16151"/>
                  </a:cubicBezTo>
                  <a:cubicBezTo>
                    <a:pt x="2389" y="18933"/>
                    <a:pt x="4824" y="20962"/>
                    <a:pt x="7584" y="21502"/>
                  </a:cubicBezTo>
                  <a:cubicBezTo>
                    <a:pt x="7778" y="21540"/>
                    <a:pt x="8026" y="21562"/>
                    <a:pt x="8305" y="21568"/>
                  </a:cubicBezTo>
                  <a:cubicBezTo>
                    <a:pt x="9142" y="21587"/>
                    <a:pt x="10244" y="21469"/>
                    <a:pt x="10890" y="21270"/>
                  </a:cubicBezTo>
                  <a:cubicBezTo>
                    <a:pt x="11268" y="21153"/>
                    <a:pt x="12134" y="20724"/>
                    <a:pt x="12813" y="20314"/>
                  </a:cubicBezTo>
                  <a:cubicBezTo>
                    <a:pt x="13888" y="19664"/>
                    <a:pt x="14170" y="19410"/>
                    <a:pt x="15023" y="18331"/>
                  </a:cubicBezTo>
                  <a:cubicBezTo>
                    <a:pt x="15735" y="17430"/>
                    <a:pt x="16113" y="16809"/>
                    <a:pt x="16411" y="16050"/>
                  </a:cubicBezTo>
                  <a:cubicBezTo>
                    <a:pt x="16635" y="15476"/>
                    <a:pt x="16860" y="14972"/>
                    <a:pt x="16913" y="14932"/>
                  </a:cubicBezTo>
                  <a:cubicBezTo>
                    <a:pt x="17004" y="14862"/>
                    <a:pt x="17910" y="16565"/>
                    <a:pt x="18806" y="18498"/>
                  </a:cubicBezTo>
                  <a:cubicBezTo>
                    <a:pt x="19036" y="18992"/>
                    <a:pt x="19448" y="19818"/>
                    <a:pt x="19724" y="20334"/>
                  </a:cubicBezTo>
                  <a:cubicBezTo>
                    <a:pt x="20114" y="21062"/>
                    <a:pt x="20209" y="21176"/>
                    <a:pt x="20148" y="20840"/>
                  </a:cubicBezTo>
                  <a:cubicBezTo>
                    <a:pt x="20106" y="20602"/>
                    <a:pt x="20017" y="20016"/>
                    <a:pt x="19955" y="19540"/>
                  </a:cubicBezTo>
                  <a:cubicBezTo>
                    <a:pt x="19893" y="19064"/>
                    <a:pt x="19600" y="17379"/>
                    <a:pt x="19305" y="15792"/>
                  </a:cubicBezTo>
                  <a:cubicBezTo>
                    <a:pt x="18783" y="12990"/>
                    <a:pt x="18750" y="12877"/>
                    <a:pt x="18164" y="11826"/>
                  </a:cubicBezTo>
                  <a:lnTo>
                    <a:pt x="17563" y="10743"/>
                  </a:lnTo>
                  <a:lnTo>
                    <a:pt x="18094" y="9504"/>
                  </a:lnTo>
                  <a:cubicBezTo>
                    <a:pt x="19801" y="5532"/>
                    <a:pt x="20544" y="3829"/>
                    <a:pt x="21046" y="2741"/>
                  </a:cubicBezTo>
                  <a:cubicBezTo>
                    <a:pt x="21355" y="2070"/>
                    <a:pt x="21593" y="1501"/>
                    <a:pt x="21573" y="1477"/>
                  </a:cubicBezTo>
                  <a:cubicBezTo>
                    <a:pt x="21530" y="1424"/>
                    <a:pt x="18933" y="2834"/>
                    <a:pt x="18749" y="3009"/>
                  </a:cubicBezTo>
                  <a:cubicBezTo>
                    <a:pt x="18680" y="3074"/>
                    <a:pt x="18030" y="3456"/>
                    <a:pt x="17304" y="3859"/>
                  </a:cubicBezTo>
                  <a:lnTo>
                    <a:pt x="15982" y="4593"/>
                  </a:lnTo>
                  <a:lnTo>
                    <a:pt x="15809" y="4284"/>
                  </a:lnTo>
                  <a:cubicBezTo>
                    <a:pt x="15367" y="3509"/>
                    <a:pt x="14159" y="2157"/>
                    <a:pt x="13434" y="1628"/>
                  </a:cubicBezTo>
                  <a:cubicBezTo>
                    <a:pt x="12611" y="1028"/>
                    <a:pt x="11379" y="383"/>
                    <a:pt x="10754" y="222"/>
                  </a:cubicBezTo>
                  <a:cubicBezTo>
                    <a:pt x="10426" y="138"/>
                    <a:pt x="10378" y="179"/>
                    <a:pt x="10141" y="748"/>
                  </a:cubicBezTo>
                  <a:cubicBezTo>
                    <a:pt x="9999" y="1088"/>
                    <a:pt x="9524" y="2064"/>
                    <a:pt x="9087" y="2918"/>
                  </a:cubicBezTo>
                  <a:cubicBezTo>
                    <a:pt x="8650" y="3773"/>
                    <a:pt x="7980" y="5093"/>
                    <a:pt x="7601" y="5852"/>
                  </a:cubicBezTo>
                  <a:cubicBezTo>
                    <a:pt x="7136" y="6784"/>
                    <a:pt x="6874" y="7185"/>
                    <a:pt x="6794" y="7086"/>
                  </a:cubicBezTo>
                  <a:cubicBezTo>
                    <a:pt x="6714" y="6988"/>
                    <a:pt x="6866" y="6409"/>
                    <a:pt x="7263" y="5306"/>
                  </a:cubicBezTo>
                  <a:cubicBezTo>
                    <a:pt x="7587" y="4408"/>
                    <a:pt x="7893" y="3510"/>
                    <a:pt x="7943" y="3313"/>
                  </a:cubicBezTo>
                  <a:cubicBezTo>
                    <a:pt x="7992" y="3116"/>
                    <a:pt x="8262" y="2348"/>
                    <a:pt x="8544" y="1603"/>
                  </a:cubicBezTo>
                  <a:cubicBezTo>
                    <a:pt x="8825" y="858"/>
                    <a:pt x="9054" y="190"/>
                    <a:pt x="9054" y="121"/>
                  </a:cubicBezTo>
                  <a:cubicBezTo>
                    <a:pt x="9054" y="23"/>
                    <a:pt x="8738" y="-13"/>
                    <a:pt x="8309" y="5"/>
                  </a:cubicBezTo>
                  <a:close/>
                </a:path>
              </a:pathLst>
            </a:custGeom>
            <a:noFill/>
            <a:ln>
              <a:noFill/>
            </a:ln>
          </p:spPr>
        </p:pic>
      </p:grpSp>
      <p:pic>
        <p:nvPicPr>
          <p:cNvPr id="119" name="Google Shape;11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05521" y="787069"/>
            <a:ext cx="2254299" cy="223082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 txBox="1"/>
          <p:nvPr/>
        </p:nvSpPr>
        <p:spPr>
          <a:xfrm>
            <a:off x="369925" y="812712"/>
            <a:ext cx="4542600" cy="20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Cold Universe study</a:t>
            </a:r>
            <a:endParaRPr b="1" i="0" sz="22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The earliest moments of the Universe:</a:t>
            </a:r>
            <a:endParaRPr sz="16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285750" lvl="1" marL="32851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Polarization of the cosmic microwave background (CMB)</a:t>
            </a:r>
            <a:endParaRPr sz="16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Foreground characterization</a:t>
            </a: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: </a:t>
            </a:r>
            <a:endParaRPr sz="16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30200" lvl="1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Interstellar clouds</a:t>
            </a:r>
            <a:endParaRPr sz="16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30200" lvl="1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Galactic dust polarization</a:t>
            </a:r>
            <a:endParaRPr sz="16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1653540" y="5434054"/>
            <a:ext cx="10591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➔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Support for the LiteBIRD project: identified by CNES and I</a:t>
            </a: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N</a:t>
            </a: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2</a:t>
            </a: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</a:t>
            </a: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3 as a major priority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➔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Development of the high-frequency (HF) bands not covered by SRON’s design plan</a:t>
            </a:r>
            <a:endParaRPr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The Interstellar Medium" id="122" name="Google Shape;122;p4"/>
          <p:cNvPicPr preferRelativeResize="0"/>
          <p:nvPr/>
        </p:nvPicPr>
        <p:blipFill rotWithShape="1">
          <a:blip r:embed="rId6">
            <a:alphaModFix/>
          </a:blip>
          <a:srcRect b="6315" l="502" r="17041" t="20434"/>
          <a:stretch/>
        </p:blipFill>
        <p:spPr>
          <a:xfrm>
            <a:off x="413722" y="2827410"/>
            <a:ext cx="2056200" cy="1962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3" name="Google Shape;123;p4"/>
          <p:cNvSpPr txBox="1"/>
          <p:nvPr/>
        </p:nvSpPr>
        <p:spPr>
          <a:xfrm>
            <a:off x="4161060" y="3206326"/>
            <a:ext cx="46986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276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The Instrument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285750" lvl="1" marL="32851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1 focal plane (~4000 detectors)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285750" lvl="1" marL="32851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12</a:t>
            </a: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frequency </a:t>
            </a: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bands </a:t>
            </a: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(40-400 GHZ)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285750" lvl="1" marL="32851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TES bolometers cooled </a:t>
            </a: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~</a:t>
            </a: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100 mK</a:t>
            </a:r>
            <a:endParaRPr i="0" sz="16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285750" lvl="1" marL="32851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Sensitivity limited by CMB photon noise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285750" lvl="1" marL="32851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Sensitivity to polarization: horn coupled to antenna and planar superconducting circuit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24" name="Google Shape;124;p4"/>
          <p:cNvPicPr preferRelativeResize="0"/>
          <p:nvPr/>
        </p:nvPicPr>
        <p:blipFill rotWithShape="1">
          <a:blip r:embed="rId7">
            <a:alphaModFix/>
          </a:blip>
          <a:srcRect b="2863" l="-248" r="1" t="31556"/>
          <a:stretch/>
        </p:blipFill>
        <p:spPr>
          <a:xfrm>
            <a:off x="1910572" y="3428990"/>
            <a:ext cx="2055900" cy="1962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5" name="Google Shape;125;p4"/>
          <p:cNvSpPr txBox="1"/>
          <p:nvPr/>
        </p:nvSpPr>
        <p:spPr>
          <a:xfrm>
            <a:off x="5029908" y="1335562"/>
            <a:ext cx="4744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276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The Mission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285750" lvl="1" marL="32851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5 Main contributors 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1" marL="42769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(Japan, France, Netherlands, Italy, Canada)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285750" lvl="1" marL="32851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3 Years of operation</a:t>
            </a:r>
            <a:endParaRPr i="0" sz="16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285750" lvl="1" marL="32851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lay"/>
              <a:buChar char="•"/>
            </a:pPr>
            <a:r>
              <a:rPr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Expected Launch: 2037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8">
            <a:alphaModFix/>
          </a:blip>
          <a:srcRect b="3772" l="2874" r="38620" t="35682"/>
          <a:stretch/>
        </p:blipFill>
        <p:spPr>
          <a:xfrm>
            <a:off x="8967352" y="3594178"/>
            <a:ext cx="2424548" cy="1288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5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133" name="Google Shape;133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34" name="Google Shape;134;p5"/>
          <p:cNvSpPr txBox="1"/>
          <p:nvPr>
            <p:ph type="title"/>
          </p:nvPr>
        </p:nvSpPr>
        <p:spPr>
          <a:xfrm>
            <a:off x="148603" y="121054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latin typeface="Play"/>
                <a:ea typeface="Play"/>
                <a:cs typeface="Play"/>
                <a:sym typeface="Play"/>
              </a:rPr>
              <a:t>2. Technical objectives</a:t>
            </a:r>
            <a:endParaRPr sz="320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715075" y="779169"/>
            <a:ext cx="93756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7425" lIns="121900" spcFirstLastPara="1" rIns="121900" wrap="square" tIns="274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i="1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Develop a </a:t>
            </a:r>
            <a:r>
              <a:rPr b="1" i="1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TRL5</a:t>
            </a:r>
            <a:r>
              <a:rPr i="1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prototype of a </a:t>
            </a:r>
            <a:r>
              <a:rPr b="1" i="1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dual-polarization, dual-band TES</a:t>
            </a:r>
            <a:r>
              <a:rPr i="1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(Transition Edge Sensor) detector array in the millimeter-wave range for future scientific missions such as LiteBIRD or other ESA missions under the Voyage 2050 program.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136" name="Google Shape;136;p5"/>
          <p:cNvGrpSpPr/>
          <p:nvPr/>
        </p:nvGrpSpPr>
        <p:grpSpPr>
          <a:xfrm>
            <a:off x="1453207" y="3479526"/>
            <a:ext cx="2584829" cy="2764123"/>
            <a:chOff x="7034489" y="506011"/>
            <a:chExt cx="4795602" cy="5128243"/>
          </a:xfrm>
        </p:grpSpPr>
        <p:pic>
          <p:nvPicPr>
            <p:cNvPr id="137" name="Google Shape;137;p5" title="Capture d’écran 2026-01-20 à 17.13.16.pn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034491" y="978931"/>
              <a:ext cx="4795600" cy="4655323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38" name="Google Shape;138;p5"/>
            <p:cNvSpPr txBox="1"/>
            <p:nvPr/>
          </p:nvSpPr>
          <p:spPr>
            <a:xfrm>
              <a:off x="7034489" y="506011"/>
              <a:ext cx="4795599" cy="472923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Pixel Architecture</a:t>
              </a:r>
              <a:endParaRPr b="0" i="0" sz="1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sp>
        <p:nvSpPr>
          <p:cNvPr id="139" name="Google Shape;139;p5"/>
          <p:cNvSpPr txBox="1"/>
          <p:nvPr/>
        </p:nvSpPr>
        <p:spPr>
          <a:xfrm>
            <a:off x="366650" y="1770993"/>
            <a:ext cx="48732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Specifications: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12x12 pixels arrays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Temperature: 100mK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HF1 LiteBIRD band: 217GHz &amp; 334GHz, ∆𝝂/𝝂 = 30%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2 polarizations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NEP ~ 6.10</a:t>
            </a:r>
            <a:r>
              <a:rPr baseline="30000"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-18</a:t>
            </a: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W.Hz</a:t>
            </a:r>
            <a:r>
              <a:rPr baseline="30000"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-0.5</a:t>
            </a:r>
            <a:endParaRPr i="0" sz="14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140" name="Google Shape;140;p5"/>
          <p:cNvGrpSpPr/>
          <p:nvPr/>
        </p:nvGrpSpPr>
        <p:grpSpPr>
          <a:xfrm>
            <a:off x="6740961" y="1524626"/>
            <a:ext cx="4269140" cy="2809096"/>
            <a:chOff x="5216692" y="1508782"/>
            <a:chExt cx="5112130" cy="3363784"/>
          </a:xfrm>
        </p:grpSpPr>
        <p:pic>
          <p:nvPicPr>
            <p:cNvPr id="141" name="Google Shape;141;p5" title="Capture d’écran 2026-01-10 à 17.53.42.pn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229601" y="3129606"/>
              <a:ext cx="2099221" cy="174296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196"/>
                </a:srgbClr>
              </a:outerShdw>
            </a:effectLst>
          </p:spPr>
        </p:pic>
        <p:pic>
          <p:nvPicPr>
            <p:cNvPr id="142" name="Google Shape;142;p5" title="wafer.pn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216692" y="1508782"/>
              <a:ext cx="4101413" cy="284673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43" name="Google Shape;143;p5"/>
            <p:cNvCxnSpPr/>
            <p:nvPr/>
          </p:nvCxnSpPr>
          <p:spPr>
            <a:xfrm rot="10800000">
              <a:off x="7188200" y="3429000"/>
              <a:ext cx="1185334" cy="50034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144" name="Google Shape;144;p5"/>
            <p:cNvSpPr txBox="1"/>
            <p:nvPr/>
          </p:nvSpPr>
          <p:spPr>
            <a:xfrm>
              <a:off x="7780865" y="1828248"/>
              <a:ext cx="2244871" cy="38696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5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Array of 12x12, pixels of 7,5x7,5 mm (100x100 mm)</a:t>
              </a:r>
              <a:endParaRPr/>
            </a:p>
          </p:txBody>
        </p:sp>
        <p:sp>
          <p:nvSpPr>
            <p:cNvPr id="145" name="Google Shape;145;p5"/>
            <p:cNvSpPr txBox="1"/>
            <p:nvPr/>
          </p:nvSpPr>
          <p:spPr>
            <a:xfrm>
              <a:off x="7459351" y="1585716"/>
              <a:ext cx="1056309" cy="1934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Ø 200 mm</a:t>
              </a:r>
              <a:endParaRPr/>
            </a:p>
          </p:txBody>
        </p:sp>
        <p:sp>
          <p:nvSpPr>
            <p:cNvPr id="146" name="Google Shape;146;p5"/>
            <p:cNvSpPr txBox="1"/>
            <p:nvPr/>
          </p:nvSpPr>
          <p:spPr>
            <a:xfrm>
              <a:off x="8004549" y="2410021"/>
              <a:ext cx="1923212" cy="1934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Single </a:t>
              </a: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pixel test chips</a:t>
              </a:r>
              <a:endParaRPr/>
            </a:p>
          </p:txBody>
        </p:sp>
        <p:sp>
          <p:nvSpPr>
            <p:cNvPr id="147" name="Google Shape;147;p5"/>
            <p:cNvSpPr txBox="1"/>
            <p:nvPr/>
          </p:nvSpPr>
          <p:spPr>
            <a:xfrm>
              <a:off x="8064873" y="2767979"/>
              <a:ext cx="1923212" cy="19348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0" lIns="91425" spcFirstLastPara="1" rIns="91425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Process test chips</a:t>
              </a:r>
              <a:endParaRPr/>
            </a:p>
          </p:txBody>
        </p:sp>
      </p:grpSp>
      <p:sp>
        <p:nvSpPr>
          <p:cNvPr id="148" name="Google Shape;148;p5"/>
          <p:cNvSpPr txBox="1"/>
          <p:nvPr/>
        </p:nvSpPr>
        <p:spPr>
          <a:xfrm>
            <a:off x="5239765" y="4073732"/>
            <a:ext cx="67416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Deliverable: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Two fabrication lots, each consisting of 12 (200 mm) wafers with: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431789" lvl="2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144-pixel array (100×100 mm²)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431789" lvl="2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Process test chips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431789" lvl="2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i="0" lang="en-US" sz="1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~40 single pixels and RF structures for testing technological variants to optimize and validate the design 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Process-level testing of each wafer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Electrical testing at 100 mK 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lay"/>
              <a:buChar char="•"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Optical measurements</a:t>
            </a:r>
            <a:endParaRPr sz="1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Qubic — Wikipédia" id="153" name="Google Shape;153;p6"/>
          <p:cNvPicPr preferRelativeResize="0"/>
          <p:nvPr/>
        </p:nvPicPr>
        <p:blipFill rotWithShape="1">
          <a:blip r:embed="rId3">
            <a:alphaModFix/>
          </a:blip>
          <a:srcRect b="0" l="4563" r="10161" t="12599"/>
          <a:stretch/>
        </p:blipFill>
        <p:spPr>
          <a:xfrm>
            <a:off x="4666405" y="4449632"/>
            <a:ext cx="1751002" cy="111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6930" y="4250082"/>
            <a:ext cx="1349075" cy="887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6"/>
          <p:cNvPicPr preferRelativeResize="0"/>
          <p:nvPr/>
        </p:nvPicPr>
        <p:blipFill rotWithShape="1">
          <a:blip r:embed="rId5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6"/>
          <p:cNvSpPr txBox="1"/>
          <p:nvPr>
            <p:ph idx="12" type="sldNum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57" name="Google Shape;15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158" name="Google Shape;158;p6"/>
          <p:cNvSpPr txBox="1"/>
          <p:nvPr/>
        </p:nvSpPr>
        <p:spPr>
          <a:xfrm>
            <a:off x="148603" y="121054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3. The collaboration Team</a:t>
            </a:r>
            <a:endParaRPr/>
          </a:p>
        </p:txBody>
      </p:sp>
      <p:cxnSp>
        <p:nvCxnSpPr>
          <p:cNvPr id="159" name="Google Shape;159;p6"/>
          <p:cNvCxnSpPr/>
          <p:nvPr/>
        </p:nvCxnSpPr>
        <p:spPr>
          <a:xfrm>
            <a:off x="3114842" y="1666148"/>
            <a:ext cx="0" cy="1260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0" name="Google Shape;160;p6"/>
          <p:cNvCxnSpPr/>
          <p:nvPr/>
        </p:nvCxnSpPr>
        <p:spPr>
          <a:xfrm>
            <a:off x="9595338" y="1666146"/>
            <a:ext cx="0" cy="1260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1" name="Google Shape;161;p6"/>
          <p:cNvCxnSpPr/>
          <p:nvPr/>
        </p:nvCxnSpPr>
        <p:spPr>
          <a:xfrm>
            <a:off x="7436022" y="1666315"/>
            <a:ext cx="0" cy="1260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2" name="Google Shape;162;p6"/>
          <p:cNvCxnSpPr/>
          <p:nvPr/>
        </p:nvCxnSpPr>
        <p:spPr>
          <a:xfrm>
            <a:off x="5274373" y="1666148"/>
            <a:ext cx="0" cy="126000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3" name="Google Shape;163;p6"/>
          <p:cNvSpPr txBox="1"/>
          <p:nvPr/>
        </p:nvSpPr>
        <p:spPr>
          <a:xfrm>
            <a:off x="1187939" y="2087575"/>
            <a:ext cx="1661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Laurent Dussopt</a:t>
            </a:r>
            <a:endParaRPr sz="1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Abdelkader Aliane</a:t>
            </a:r>
            <a:endParaRPr sz="1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3402819" y="2102008"/>
            <a:ext cx="1661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Louis Rodriguez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Vincent Revéret</a:t>
            </a:r>
            <a:endParaRPr sz="1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9851880" y="2092947"/>
            <a:ext cx="16611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Aritoki Suzuki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Oliver Jeong</a:t>
            </a:r>
            <a:endParaRPr sz="14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Institut de recherche sur les lois fondamentales de l ..." id="166" name="Google Shape;16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79615" y="1397457"/>
            <a:ext cx="907566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EA-Leti - Ressources presse" id="167" name="Google Shape;167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22705" y="1397457"/>
            <a:ext cx="855975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itut de Recherche en Astrophysique et Planétologie ..." id="168" name="Google Shape;168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64416" y="1397457"/>
            <a:ext cx="1146870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Berkeley Lab Brand" id="169" name="Google Shape;169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82010" y="1397457"/>
            <a:ext cx="800898" cy="43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" name="Google Shape;170;p6"/>
          <p:cNvGrpSpPr/>
          <p:nvPr/>
        </p:nvGrpSpPr>
        <p:grpSpPr>
          <a:xfrm>
            <a:off x="5524652" y="1905888"/>
            <a:ext cx="1661100" cy="1169700"/>
            <a:chOff x="4905463" y="2204973"/>
            <a:chExt cx="1661100" cy="1169700"/>
          </a:xfrm>
        </p:grpSpPr>
        <p:sp>
          <p:nvSpPr>
            <p:cNvPr id="171" name="Google Shape;171;p6"/>
            <p:cNvSpPr txBox="1"/>
            <p:nvPr/>
          </p:nvSpPr>
          <p:spPr>
            <a:xfrm>
              <a:off x="4905463" y="2204973"/>
              <a:ext cx="1661100" cy="11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Michel Piat</a:t>
              </a:r>
              <a:endParaRPr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Damien Pr</a:t>
              </a:r>
              <a:r>
                <a:rPr lang="en-US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ê</a:t>
              </a:r>
              <a:r>
                <a:rPr lang="en-US" sz="14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le</a:t>
              </a:r>
              <a:endParaRPr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Manuel Gonzalez</a:t>
              </a:r>
              <a:endParaRPr>
                <a:latin typeface="Play"/>
                <a:ea typeface="Play"/>
                <a:cs typeface="Play"/>
                <a:sym typeface="Play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Timothée Tollet</a:t>
              </a:r>
              <a:endParaRPr>
                <a:latin typeface="Play"/>
                <a:ea typeface="Play"/>
                <a:cs typeface="Play"/>
                <a:sym typeface="Play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Paul Tagnon</a:t>
              </a:r>
              <a:endParaRPr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172" name="Google Shape;172;p6"/>
            <p:cNvSpPr/>
            <p:nvPr/>
          </p:nvSpPr>
          <p:spPr>
            <a:xfrm>
              <a:off x="5183115" y="2329096"/>
              <a:ext cx="72000" cy="72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grpSp>
        <p:nvGrpSpPr>
          <p:cNvPr id="173" name="Google Shape;173;p6"/>
          <p:cNvGrpSpPr/>
          <p:nvPr/>
        </p:nvGrpSpPr>
        <p:grpSpPr>
          <a:xfrm>
            <a:off x="7707271" y="2195637"/>
            <a:ext cx="1661159" cy="307777"/>
            <a:chOff x="7088294" y="2102008"/>
            <a:chExt cx="1661159" cy="307777"/>
          </a:xfrm>
        </p:grpSpPr>
        <p:sp>
          <p:nvSpPr>
            <p:cNvPr id="174" name="Google Shape;174;p6"/>
            <p:cNvSpPr txBox="1"/>
            <p:nvPr/>
          </p:nvSpPr>
          <p:spPr>
            <a:xfrm>
              <a:off x="7088294" y="2102008"/>
              <a:ext cx="16611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Play"/>
                  <a:ea typeface="Play"/>
                  <a:cs typeface="Play"/>
                  <a:sym typeface="Play"/>
                </a:rPr>
                <a:t>Ludovic Montier</a:t>
              </a:r>
              <a:endParaRPr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7178778" y="2219896"/>
              <a:ext cx="72000" cy="72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grpSp>
        <p:nvGrpSpPr>
          <p:cNvPr id="176" name="Google Shape;176;p6"/>
          <p:cNvGrpSpPr/>
          <p:nvPr/>
        </p:nvGrpSpPr>
        <p:grpSpPr>
          <a:xfrm>
            <a:off x="9465929" y="5971996"/>
            <a:ext cx="2600828" cy="261610"/>
            <a:chOff x="9508132" y="5817177"/>
            <a:chExt cx="2600828" cy="261610"/>
          </a:xfrm>
        </p:grpSpPr>
        <p:sp>
          <p:nvSpPr>
            <p:cNvPr id="177" name="Google Shape;177;p6"/>
            <p:cNvSpPr txBox="1"/>
            <p:nvPr/>
          </p:nvSpPr>
          <p:spPr>
            <a:xfrm>
              <a:off x="9508132" y="5817177"/>
              <a:ext cx="2600828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100">
                  <a:solidFill>
                    <a:srgbClr val="FFC000"/>
                  </a:solidFill>
                  <a:latin typeface="Calibri"/>
                  <a:ea typeface="Calibri"/>
                  <a:cs typeface="Calibri"/>
                  <a:sym typeface="Calibri"/>
                </a:rPr>
                <a:t>Member of the LiteBIRD collaboration</a:t>
              </a:r>
              <a:endParaRPr/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9557225" y="5911982"/>
              <a:ext cx="72000" cy="72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p6"/>
          <p:cNvSpPr txBox="1"/>
          <p:nvPr/>
        </p:nvSpPr>
        <p:spPr>
          <a:xfrm>
            <a:off x="496146" y="3488416"/>
            <a:ext cx="391742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Bolometer development for: </a:t>
            </a: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Herschel/PACS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, </a:t>
            </a: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APEX/Artemis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and </a:t>
            </a: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SPICA/B-BOP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descr="ESA Science &amp; Technology - PACS Photometer Detector Assembly" id="180" name="Google Shape;180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46640" y="4166460"/>
            <a:ext cx="1415654" cy="117395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sp>
        <p:nvSpPr>
          <p:cNvPr id="181" name="Google Shape;181;p6"/>
          <p:cNvSpPr txBox="1"/>
          <p:nvPr/>
        </p:nvSpPr>
        <p:spPr>
          <a:xfrm>
            <a:off x="4974995" y="3459781"/>
            <a:ext cx="2927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QUBIC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’s TES design and tests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Athena/X-IFU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and </a:t>
            </a: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CMB-S4 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readout </a:t>
            </a:r>
            <a:r>
              <a:rPr lang="en-US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development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82" name="Google Shape;182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367186" y="4990338"/>
            <a:ext cx="1551745" cy="10697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Herschel Space Observatory" id="183" name="Google Shape;183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87942" y="4212927"/>
            <a:ext cx="1752531" cy="11192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me - Athena X-IFU" id="184" name="Google Shape;184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398312" y="4251909"/>
            <a:ext cx="440517" cy="22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6"/>
          <p:cNvSpPr txBox="1"/>
          <p:nvPr/>
        </p:nvSpPr>
        <p:spPr>
          <a:xfrm>
            <a:off x="496146" y="3053822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Key projects: 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86" name="Google Shape;186;p6"/>
          <p:cNvSpPr txBox="1"/>
          <p:nvPr/>
        </p:nvSpPr>
        <p:spPr>
          <a:xfrm>
            <a:off x="8976360" y="3488416"/>
            <a:ext cx="292771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CMB-S4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TES design, fab and test,</a:t>
            </a:r>
            <a:b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new </a:t>
            </a: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Hf TES 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techno</a:t>
            </a:r>
            <a:r>
              <a:rPr b="1"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sz="14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development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187" name="Google Shape;187;p6"/>
          <p:cNvGrpSpPr/>
          <p:nvPr/>
        </p:nvGrpSpPr>
        <p:grpSpPr>
          <a:xfrm>
            <a:off x="9025746" y="4063524"/>
            <a:ext cx="3086907" cy="1762633"/>
            <a:chOff x="1882334" y="1445634"/>
            <a:chExt cx="8397789" cy="4795161"/>
          </a:xfrm>
        </p:grpSpPr>
        <p:pic>
          <p:nvPicPr>
            <p:cNvPr id="188" name="Google Shape;188;p6"/>
            <p:cNvPicPr preferRelativeResize="0"/>
            <p:nvPr/>
          </p:nvPicPr>
          <p:blipFill rotWithShape="1">
            <a:blip r:embed="rId14">
              <a:alphaModFix/>
            </a:blip>
            <a:srcRect b="0" l="11332" r="8068" t="0"/>
            <a:stretch/>
          </p:blipFill>
          <p:spPr>
            <a:xfrm>
              <a:off x="1882334" y="1445634"/>
              <a:ext cx="4100103" cy="3815532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196"/>
                </a:srgbClr>
              </a:outerShdw>
            </a:effectLst>
          </p:spPr>
        </p:pic>
        <p:pic>
          <p:nvPicPr>
            <p:cNvPr id="189" name="Google Shape;189;p6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6366355" y="3305464"/>
              <a:ext cx="3913768" cy="2935331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196"/>
                </a:srgbClr>
              </a:outerShdw>
            </a:effectLst>
          </p:spPr>
        </p:pic>
        <p:cxnSp>
          <p:nvCxnSpPr>
            <p:cNvPr id="190" name="Google Shape;190;p6"/>
            <p:cNvCxnSpPr/>
            <p:nvPr/>
          </p:nvCxnSpPr>
          <p:spPr>
            <a:xfrm flipH="1" rot="10800000">
              <a:off x="4592399" y="3262081"/>
              <a:ext cx="1822394" cy="797387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6"/>
            <p:cNvCxnSpPr/>
            <p:nvPr/>
          </p:nvCxnSpPr>
          <p:spPr>
            <a:xfrm>
              <a:off x="4581068" y="4535699"/>
              <a:ext cx="1765490" cy="1664015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sp>
        <p:nvSpPr>
          <p:cNvPr id="192" name="Google Shape;192;p6"/>
          <p:cNvSpPr txBox="1"/>
          <p:nvPr/>
        </p:nvSpPr>
        <p:spPr>
          <a:xfrm>
            <a:off x="2277929" y="5815914"/>
            <a:ext cx="73523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B-BOP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3374673" y="5097280"/>
            <a:ext cx="73523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PACS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4666406" y="4449631"/>
            <a:ext cx="735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QUBIC</a:t>
            </a:r>
            <a:endParaRPr/>
          </a:p>
        </p:txBody>
      </p:sp>
      <p:sp>
        <p:nvSpPr>
          <p:cNvPr id="195" name="Google Shape;195;p6"/>
          <p:cNvSpPr txBox="1"/>
          <p:nvPr/>
        </p:nvSpPr>
        <p:spPr>
          <a:xfrm>
            <a:off x="9256896" y="4205733"/>
            <a:ext cx="100962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CMB-S4 TES</a:t>
            </a:r>
            <a:endParaRPr/>
          </a:p>
        </p:txBody>
      </p:sp>
      <p:pic>
        <p:nvPicPr>
          <p:cNvPr id="196" name="Google Shape;196;p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742130" y="5004288"/>
            <a:ext cx="1651395" cy="123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121536" y="5335843"/>
            <a:ext cx="2135362" cy="53098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6"/>
          <p:cNvSpPr txBox="1"/>
          <p:nvPr/>
        </p:nvSpPr>
        <p:spPr>
          <a:xfrm>
            <a:off x="5742125" y="5964350"/>
            <a:ext cx="1146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CMB-S4 WE</a:t>
            </a:r>
            <a:endParaRPr/>
          </a:p>
        </p:txBody>
      </p:sp>
      <p:pic>
        <p:nvPicPr>
          <p:cNvPr id="199" name="Google Shape;199;p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985900" y="1149650"/>
            <a:ext cx="679800" cy="67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7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7"/>
          <p:cNvSpPr txBox="1"/>
          <p:nvPr>
            <p:ph idx="12" type="sldNum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06" name="Google Shape;206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207" name="Google Shape;207;p7"/>
          <p:cNvSpPr txBox="1"/>
          <p:nvPr/>
        </p:nvSpPr>
        <p:spPr>
          <a:xfrm>
            <a:off x="148603" y="121054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3. The collaboration Team</a:t>
            </a:r>
            <a:endParaRPr/>
          </a:p>
        </p:txBody>
      </p:sp>
      <p:sp>
        <p:nvSpPr>
          <p:cNvPr id="208" name="Google Shape;208;p7"/>
          <p:cNvSpPr txBox="1"/>
          <p:nvPr/>
        </p:nvSpPr>
        <p:spPr>
          <a:xfrm>
            <a:off x="952564" y="884654"/>
            <a:ext cx="6096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The fabrication and test facilities</a:t>
            </a:r>
            <a:endParaRPr/>
          </a:p>
        </p:txBody>
      </p:sp>
      <p:pic>
        <p:nvPicPr>
          <p:cNvPr id="209" name="Google Shape;209;p7" title="image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64" y="4297726"/>
            <a:ext cx="3983897" cy="1327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7" title="imag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3315" y="1469661"/>
            <a:ext cx="1141194" cy="5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7"/>
          <p:cNvSpPr txBox="1"/>
          <p:nvPr/>
        </p:nvSpPr>
        <p:spPr>
          <a:xfrm>
            <a:off x="952564" y="2156031"/>
            <a:ext cx="398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●"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Semi-industrial lab in Grenoble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●"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Cleanrooms: 11000 m²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200mm and 300mm wafers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characterization, 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prototyping, 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validation, 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testing capabilities</a:t>
            </a:r>
            <a:endParaRPr sz="180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12" name="Google Shape;212;p7"/>
          <p:cNvSpPr txBox="1"/>
          <p:nvPr/>
        </p:nvSpPr>
        <p:spPr>
          <a:xfrm>
            <a:off x="6041475" y="1656775"/>
            <a:ext cx="63000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●"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DRTBT Lab</a:t>
            </a: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Dilution fridge with TDM readout (from CMB-S4)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45720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→ To be opened for optical tests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●"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Cryo-Mat sub-K characterization platform</a:t>
            </a: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Electrical properties (2025)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Thermal properties (2026)</a:t>
            </a:r>
            <a:endParaRPr sz="1800">
              <a:latin typeface="Play"/>
              <a:ea typeface="Play"/>
              <a:cs typeface="Play"/>
              <a:sym typeface="Play"/>
            </a:endParaRPr>
          </a:p>
          <a:p>
            <a:pPr indent="-3429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○"/>
            </a:pPr>
            <a:r>
              <a:rPr i="0" lang="en-US" sz="1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Mechanical properties (2027</a:t>
            </a: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)</a:t>
            </a: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4290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Char char="●"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Low Noise Room: electric tests &amp; integration</a:t>
            </a:r>
            <a:endParaRPr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1714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1714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213" name="Google Shape;213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72950" y="4036000"/>
            <a:ext cx="2278226" cy="164592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4" name="Google Shape;214;p7"/>
          <p:cNvSpPr/>
          <p:nvPr/>
        </p:nvSpPr>
        <p:spPr>
          <a:xfrm>
            <a:off x="9672963" y="5756050"/>
            <a:ext cx="2278200" cy="2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Low Noise Room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7"/>
          <p:cNvPicPr preferRelativeResize="0"/>
          <p:nvPr/>
        </p:nvPicPr>
        <p:blipFill rotWithShape="1">
          <a:blip r:embed="rId7">
            <a:alphaModFix/>
          </a:blip>
          <a:srcRect b="3670" l="13142" r="0" t="0"/>
          <a:stretch/>
        </p:blipFill>
        <p:spPr>
          <a:xfrm>
            <a:off x="7219316" y="4036000"/>
            <a:ext cx="1124175" cy="164592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216" name="Google Shape;216;p7"/>
          <p:cNvGrpSpPr/>
          <p:nvPr/>
        </p:nvGrpSpPr>
        <p:grpSpPr>
          <a:xfrm>
            <a:off x="6041475" y="4035991"/>
            <a:ext cx="3617251" cy="2073469"/>
            <a:chOff x="-904425" y="2858920"/>
            <a:chExt cx="5450130" cy="3134023"/>
          </a:xfrm>
        </p:grpSpPr>
        <p:sp>
          <p:nvSpPr>
            <p:cNvPr id="217" name="Google Shape;217;p7"/>
            <p:cNvSpPr/>
            <p:nvPr/>
          </p:nvSpPr>
          <p:spPr>
            <a:xfrm>
              <a:off x="1138888" y="5346743"/>
              <a:ext cx="11565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Dilution 20mK</a:t>
              </a:r>
              <a:endParaRPr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2585505" y="5346710"/>
              <a:ext cx="19602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/>
                <a:t>Cryomat </a:t>
              </a:r>
              <a:br>
                <a:rPr lang="en-US" sz="1100"/>
              </a:br>
              <a:r>
                <a:rPr lang="en-US" sz="1100"/>
                <a:t>electrical cryostat</a:t>
              </a:r>
              <a:endParaRPr sz="17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9" name="Google Shape;219;p7"/>
            <p:cNvPicPr preferRelativeResize="0"/>
            <p:nvPr/>
          </p:nvPicPr>
          <p:blipFill rotWithShape="1">
            <a:blip r:embed="rId8">
              <a:alphaModFix/>
            </a:blip>
            <a:srcRect b="0" l="5449" r="8329" t="0"/>
            <a:stretch/>
          </p:blipFill>
          <p:spPr>
            <a:xfrm>
              <a:off x="-904425" y="2858920"/>
              <a:ext cx="1709535" cy="2487788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20" name="Google Shape;220;p7"/>
            <p:cNvSpPr/>
            <p:nvPr/>
          </p:nvSpPr>
          <p:spPr>
            <a:xfrm>
              <a:off x="-627921" y="5346743"/>
              <a:ext cx="11565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dk1"/>
                  </a:solidFill>
                </a:rPr>
                <a:t>ADR 35mK</a:t>
              </a:r>
              <a:endParaRPr sz="1100">
                <a:solidFill>
                  <a:schemeClr val="dk1"/>
                </a:solidFill>
              </a:endParaRPr>
            </a:p>
          </p:txBody>
        </p:sp>
      </p:grpSp>
      <p:pic>
        <p:nvPicPr>
          <p:cNvPr id="221" name="Google Shape;221;p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41475" y="929150"/>
            <a:ext cx="727625" cy="72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8387249" y="4036000"/>
            <a:ext cx="1234431" cy="16459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8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8"/>
          <p:cNvSpPr txBox="1"/>
          <p:nvPr>
            <p:ph idx="12" type="sldNum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29" name="Google Shape;22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230" name="Google Shape;230;p8"/>
          <p:cNvSpPr txBox="1"/>
          <p:nvPr/>
        </p:nvSpPr>
        <p:spPr>
          <a:xfrm>
            <a:off x="148603" y="121054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4. Development plan</a:t>
            </a:r>
            <a:endParaRPr/>
          </a:p>
        </p:txBody>
      </p:sp>
      <p:pic>
        <p:nvPicPr>
          <p:cNvPr id="231" name="Google Shape;23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38681"/>
            <a:ext cx="11818763" cy="5122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g3ec2fc72621_0_232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3ec2fc72621_0_232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38" name="Google Shape;238;g3ec2fc72621_0_23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239" name="Google Shape;239;g3ec2fc72621_0_232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4. Development plan</a:t>
            </a:r>
            <a:endParaRPr/>
          </a:p>
        </p:txBody>
      </p:sp>
      <p:pic>
        <p:nvPicPr>
          <p:cNvPr id="240" name="Google Shape;240;g3ec2fc72621_0_2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81070"/>
            <a:ext cx="8610601" cy="359195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3ec2fc72621_0_232"/>
          <p:cNvSpPr txBox="1"/>
          <p:nvPr/>
        </p:nvSpPr>
        <p:spPr>
          <a:xfrm>
            <a:off x="8660274" y="478150"/>
            <a:ext cx="3458400" cy="2965800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Proposed project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WP1</a:t>
            </a:r>
            <a:r>
              <a:rPr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: Management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WP2</a:t>
            </a:r>
            <a:r>
              <a:rPr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: Pixel and prototype design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409575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lay"/>
              <a:buChar char="➢"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Design report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WP3</a:t>
            </a:r>
            <a:r>
              <a:rPr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: Technology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409575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lay"/>
              <a:buChar char="➢"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Year 1: Fabrication process study runs</a:t>
            </a:r>
            <a:endParaRPr>
              <a:latin typeface="Play"/>
              <a:ea typeface="Play"/>
              <a:cs typeface="Play"/>
              <a:sym typeface="Play"/>
            </a:endParaRPr>
          </a:p>
          <a:p>
            <a:pPr indent="-409575" lvl="0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lay"/>
              <a:buChar char="➢"/>
            </a:pPr>
            <a:r>
              <a:rPr lang="en-US" sz="1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Year 2: 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298450" lvl="1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lay"/>
              <a:buChar char="o"/>
            </a:pPr>
            <a:r>
              <a:rPr b="1" i="0" lang="en-US" sz="1467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Two prototype runs</a:t>
            </a:r>
            <a:endParaRPr b="1" i="0" sz="1467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298450" lvl="1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lay"/>
              <a:buChar char="o"/>
            </a:pPr>
            <a:r>
              <a:rPr i="0" lang="en-US" sz="1467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Full DC testing at 300K </a:t>
            </a:r>
            <a:endParaRPr i="0" sz="1467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298450" lvl="1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lay"/>
              <a:buChar char="o"/>
            </a:pPr>
            <a:r>
              <a:rPr i="0" lang="en-US" sz="1467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First low-Temperature DC tests</a:t>
            </a:r>
            <a:endParaRPr i="0" sz="1467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298450" lvl="1" marL="5143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lay"/>
              <a:buChar char="o"/>
            </a:pPr>
            <a:r>
              <a:rPr b="1" i="0" lang="en-US" sz="1467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DC fabrication and test report</a:t>
            </a:r>
            <a:endParaRPr b="1" i="0" sz="16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42" name="Google Shape;242;g3ec2fc72621_0_232"/>
          <p:cNvSpPr txBox="1"/>
          <p:nvPr/>
        </p:nvSpPr>
        <p:spPr>
          <a:xfrm>
            <a:off x="8660275" y="3547725"/>
            <a:ext cx="3458400" cy="2032200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 u="sng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Supporting activities with LiteBIRD partners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WP4: Packaging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Design and fabrication of mounts, feedhorns, and test interfaces.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WP5: Tests</a:t>
            </a:r>
            <a:endParaRPr sz="1467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Preparation and performance of cryogenic optical tests.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g3eaf983979a_3_0"/>
          <p:cNvPicPr preferRelativeResize="0"/>
          <p:nvPr/>
        </p:nvPicPr>
        <p:blipFill rotWithShape="1">
          <a:blip r:embed="rId3">
            <a:alphaModFix amt="69000"/>
          </a:blip>
          <a:srcRect b="25185" l="0" r="0" t="67926"/>
          <a:stretch/>
        </p:blipFill>
        <p:spPr>
          <a:xfrm>
            <a:off x="0" y="6311900"/>
            <a:ext cx="12192000" cy="54610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3eaf983979a_3_0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49" name="Google Shape;249;g3eaf983979a_3_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GDR Di2i - 17th June 2026 - Timothée Tollet</a:t>
            </a:r>
            <a:endParaRPr/>
          </a:p>
        </p:txBody>
      </p:sp>
      <p:sp>
        <p:nvSpPr>
          <p:cNvPr id="250" name="Google Shape;250;g3eaf983979a_3_0"/>
          <p:cNvSpPr txBox="1"/>
          <p:nvPr/>
        </p:nvSpPr>
        <p:spPr>
          <a:xfrm>
            <a:off x="148603" y="121054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5</a:t>
            </a:r>
            <a:r>
              <a:rPr lang="en-US" sz="32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. Development status</a:t>
            </a:r>
            <a:endParaRPr sz="3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51" name="Google Shape;251;g3eaf983979a_3_0"/>
          <p:cNvSpPr txBox="1"/>
          <p:nvPr/>
        </p:nvSpPr>
        <p:spPr>
          <a:xfrm>
            <a:off x="1058800" y="2214300"/>
            <a:ext cx="4114800" cy="24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TES pixel design:</a:t>
            </a:r>
            <a:endParaRPr b="1" sz="21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lay"/>
              <a:buChar char="●"/>
            </a:pPr>
            <a:r>
              <a:rPr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OMT design</a:t>
            </a:r>
            <a:endParaRPr sz="21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lay"/>
              <a:buChar char="●"/>
            </a:pPr>
            <a:r>
              <a:rPr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RF lines design</a:t>
            </a:r>
            <a:endParaRPr sz="21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lay"/>
              <a:buChar char="●"/>
            </a:pPr>
            <a:r>
              <a:rPr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TES characteristics and expected performance</a:t>
            </a:r>
            <a:endParaRPr sz="21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lay"/>
              <a:buChar char="●"/>
            </a:pPr>
            <a:r>
              <a:rPr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Choice of materials</a:t>
            </a:r>
            <a:endParaRPr sz="21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lay"/>
              <a:buChar char="●"/>
            </a:pPr>
            <a:r>
              <a:rPr lang="en-US" sz="21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Mechanical Study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g3eaf983979a_3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3647" y="1300200"/>
            <a:ext cx="4473450" cy="409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eaf983979a_3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9375" y="5398825"/>
            <a:ext cx="23907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eaf983979a_3_0"/>
          <p:cNvSpPr txBox="1"/>
          <p:nvPr/>
        </p:nvSpPr>
        <p:spPr>
          <a:xfrm>
            <a:off x="6845875" y="884550"/>
            <a:ext cx="2229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NIST Pixel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2026-06-09T12:20:37Z</dcterms:created>
  <dc:creator>Timothee Tollet</dc:creator>
</cp:coreProperties>
</file>