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7" r:id="rId1"/>
    <p:sldMasterId id="2147483739" r:id="rId2"/>
  </p:sldMasterIdLst>
  <p:notesMasterIdLst>
    <p:notesMasterId r:id="rId41"/>
  </p:notesMasterIdLst>
  <p:sldIdLst>
    <p:sldId id="337" r:id="rId3"/>
    <p:sldId id="468" r:id="rId4"/>
    <p:sldId id="495" r:id="rId5"/>
    <p:sldId id="496" r:id="rId6"/>
    <p:sldId id="497" r:id="rId7"/>
    <p:sldId id="498" r:id="rId8"/>
    <p:sldId id="510" r:id="rId9"/>
    <p:sldId id="499" r:id="rId10"/>
    <p:sldId id="514" r:id="rId11"/>
    <p:sldId id="506" r:id="rId12"/>
    <p:sldId id="503" r:id="rId13"/>
    <p:sldId id="518" r:id="rId14"/>
    <p:sldId id="520" r:id="rId15"/>
    <p:sldId id="519" r:id="rId16"/>
    <p:sldId id="521" r:id="rId17"/>
    <p:sldId id="516" r:id="rId18"/>
    <p:sldId id="517" r:id="rId19"/>
    <p:sldId id="508" r:id="rId20"/>
    <p:sldId id="489" r:id="rId21"/>
    <p:sldId id="490" r:id="rId22"/>
    <p:sldId id="492" r:id="rId23"/>
    <p:sldId id="509" r:id="rId24"/>
    <p:sldId id="461" r:id="rId25"/>
    <p:sldId id="472" r:id="rId26"/>
    <p:sldId id="476" r:id="rId27"/>
    <p:sldId id="469" r:id="rId28"/>
    <p:sldId id="479" r:id="rId29"/>
    <p:sldId id="481" r:id="rId30"/>
    <p:sldId id="487" r:id="rId31"/>
    <p:sldId id="513" r:id="rId32"/>
    <p:sldId id="272" r:id="rId33"/>
    <p:sldId id="283" r:id="rId34"/>
    <p:sldId id="282" r:id="rId35"/>
    <p:sldId id="439" r:id="rId36"/>
    <p:sldId id="515" r:id="rId37"/>
    <p:sldId id="432" r:id="rId38"/>
    <p:sldId id="433" r:id="rId39"/>
    <p:sldId id="512" r:id="rId40"/>
  </p:sldIdLst>
  <p:sldSz cx="8078788" cy="6059488"/>
  <p:notesSz cx="7105650" cy="10239375"/>
  <p:defaultTextStyle>
    <a:defPPr>
      <a:defRPr lang="fr-FR"/>
    </a:defPPr>
    <a:lvl1pPr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01650" indent="-44450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04888" indent="-90488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08125" indent="-13652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09775" indent="-180975" algn="l" defTabSz="1004888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909" userDrawn="1">
          <p15:clr>
            <a:srgbClr val="A4A3A4"/>
          </p15:clr>
        </p15:guide>
        <p15:guide id="2" pos="254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8E9"/>
    <a:srgbClr val="2BD03C"/>
    <a:srgbClr val="9FBB75"/>
    <a:srgbClr val="DFBFDA"/>
    <a:srgbClr val="BB75AF"/>
    <a:srgbClr val="00294B"/>
    <a:srgbClr val="456487"/>
    <a:srgbClr val="FF6700"/>
    <a:srgbClr val="E05314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08" autoAdjust="0"/>
    <p:restoredTop sz="93711" autoAdjust="0"/>
  </p:normalViewPr>
  <p:slideViewPr>
    <p:cSldViewPr>
      <p:cViewPr>
        <p:scale>
          <a:sx n="132" d="100"/>
          <a:sy n="132" d="100"/>
        </p:scale>
        <p:origin x="992" y="360"/>
      </p:cViewPr>
      <p:guideLst>
        <p:guide orient="horz" pos="1909"/>
        <p:guide pos="254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968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l" defTabSz="10379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4891" y="0"/>
            <a:ext cx="3079115" cy="511968"/>
          </a:xfrm>
          <a:prstGeom prst="rect">
            <a:avLst/>
          </a:prstGeom>
        </p:spPr>
        <p:txBody>
          <a:bodyPr vert="horz" lIns="94384" tIns="47192" rIns="94384" bIns="47192" rtlCol="0"/>
          <a:lstStyle>
            <a:lvl1pPr algn="r" defTabSz="10379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A0983F0-3B2B-4346-9D34-6FF74AEF7015}" type="datetimeFigureOut">
              <a:rPr lang="fr-FR"/>
              <a:pPr>
                <a:defRPr/>
              </a:pPr>
              <a:t>15/06/2026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384" tIns="47192" rIns="94384" bIns="47192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565" y="4863703"/>
            <a:ext cx="5684520" cy="4607719"/>
          </a:xfrm>
          <a:prstGeom prst="rect">
            <a:avLst/>
          </a:prstGeom>
        </p:spPr>
        <p:txBody>
          <a:bodyPr vert="horz" lIns="94384" tIns="47192" rIns="94384" bIns="47192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5630"/>
            <a:ext cx="3079115" cy="511968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l" defTabSz="10379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4891" y="9725630"/>
            <a:ext cx="3079115" cy="511968"/>
          </a:xfrm>
          <a:prstGeom prst="rect">
            <a:avLst/>
          </a:prstGeom>
        </p:spPr>
        <p:txBody>
          <a:bodyPr vert="horz" lIns="94384" tIns="47192" rIns="94384" bIns="47192" rtlCol="0" anchor="b"/>
          <a:lstStyle>
            <a:lvl1pPr algn="r" defTabSz="1037915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BC699F-DBFB-4FA7-9A20-949047200E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39527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3BC699F-DBFB-4FA7-9A20-949047200EDB}" type="slidenum">
              <a:rPr lang="fr-FR" smtClean="0"/>
              <a:pPr>
                <a:defRPr/>
              </a:pPr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549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logo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0"/>
            <a:ext cx="80785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0353" y="149425"/>
            <a:ext cx="6318083" cy="432048"/>
          </a:xfrm>
        </p:spPr>
        <p:txBody>
          <a:bodyPr>
            <a:norm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257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" y="11764"/>
            <a:ext cx="8078520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4" y="149425"/>
            <a:ext cx="4266055" cy="432048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56109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0"/>
            <a:ext cx="8078520" cy="605948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4" y="149425"/>
            <a:ext cx="4266055" cy="432048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70700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5909" y="991680"/>
            <a:ext cx="6866970" cy="2109600"/>
          </a:xfrm>
        </p:spPr>
        <p:txBody>
          <a:bodyPr anchor="b"/>
          <a:lstStyle>
            <a:lvl1pPr algn="ctr">
              <a:defRPr sz="530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849" y="3182634"/>
            <a:ext cx="6059091" cy="1462973"/>
          </a:xfrm>
        </p:spPr>
        <p:txBody>
          <a:bodyPr/>
          <a:lstStyle>
            <a:lvl1pPr marL="0" indent="0" algn="ctr">
              <a:buNone/>
              <a:defRPr sz="2120"/>
            </a:lvl1pPr>
            <a:lvl2pPr marL="403936" indent="0" algn="ctr">
              <a:buNone/>
              <a:defRPr sz="1767"/>
            </a:lvl2pPr>
            <a:lvl3pPr marL="807872" indent="0" algn="ctr">
              <a:buNone/>
              <a:defRPr sz="1590"/>
            </a:lvl3pPr>
            <a:lvl4pPr marL="1211809" indent="0" algn="ctr">
              <a:buNone/>
              <a:defRPr sz="1414"/>
            </a:lvl4pPr>
            <a:lvl5pPr marL="1615745" indent="0" algn="ctr">
              <a:buNone/>
              <a:defRPr sz="1414"/>
            </a:lvl5pPr>
            <a:lvl6pPr marL="2019681" indent="0" algn="ctr">
              <a:buNone/>
              <a:defRPr sz="1414"/>
            </a:lvl6pPr>
            <a:lvl7pPr marL="2423617" indent="0" algn="ctr">
              <a:buNone/>
              <a:defRPr sz="1414"/>
            </a:lvl7pPr>
            <a:lvl8pPr marL="2827553" indent="0" algn="ctr">
              <a:buNone/>
              <a:defRPr sz="1414"/>
            </a:lvl8pPr>
            <a:lvl9pPr marL="3231490" indent="0" algn="ctr">
              <a:buNone/>
              <a:defRPr sz="1414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73113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FD94855-7A64-1F41-B8B2-58AB1CEEF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8078522" cy="605948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EBF73091-C1F1-5441-A324-A73DB33CD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417" y="797496"/>
            <a:ext cx="6967955" cy="696338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A8356DFA-8251-2F44-97DF-D675437DE1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54" y="5731468"/>
            <a:ext cx="1817727" cy="32261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0" name="Espace réservé du pied de page 9">
            <a:extLst>
              <a:ext uri="{FF2B5EF4-FFF2-40B4-BE49-F238E27FC236}">
                <a16:creationId xmlns:a16="http://schemas.microsoft.com/office/drawing/2014/main" id="{F3505BF6-6EDC-C54A-811C-BAD9DC7E2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27226" y="5736874"/>
            <a:ext cx="3168352" cy="32261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F331E4D-04CC-9646-9473-607CDD630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182107" y="5731468"/>
            <a:ext cx="1817727" cy="322612"/>
          </a:xfrm>
        </p:spPr>
        <p:txBody>
          <a:bodyPr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" name="Picture 4" descr="Partners, collaborators &amp; research networks - IGFAE">
            <a:extLst>
              <a:ext uri="{FF2B5EF4-FFF2-40B4-BE49-F238E27FC236}">
                <a16:creationId xmlns:a16="http://schemas.microsoft.com/office/drawing/2014/main" id="{452C1652-0216-CF91-05C1-BF1CAD431BE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8585" y="158398"/>
            <a:ext cx="84406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6">
            <a:extLst>
              <a:ext uri="{FF2B5EF4-FFF2-40B4-BE49-F238E27FC236}">
                <a16:creationId xmlns:a16="http://schemas.microsoft.com/office/drawing/2014/main" id="{FA31E585-8072-D58F-ADDF-514DAF0DC81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797" y="172046"/>
            <a:ext cx="720080" cy="3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4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" y="0"/>
            <a:ext cx="8078522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>
            <a:lvl1pPr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2" name="Picture 4" descr="Partners, collaborators &amp; research networks - IGFAE">
            <a:extLst>
              <a:ext uri="{FF2B5EF4-FFF2-40B4-BE49-F238E27FC236}">
                <a16:creationId xmlns:a16="http://schemas.microsoft.com/office/drawing/2014/main" id="{1E7F8DEF-B6BA-5F03-3BC6-9F0AB6C2492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8585" y="158398"/>
            <a:ext cx="84406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6">
            <a:extLst>
              <a:ext uri="{FF2B5EF4-FFF2-40B4-BE49-F238E27FC236}">
                <a16:creationId xmlns:a16="http://schemas.microsoft.com/office/drawing/2014/main" id="{55F03504-46C6-6055-D067-A143981B18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797" y="172046"/>
            <a:ext cx="720080" cy="3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20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09" y="1510666"/>
            <a:ext cx="6967955" cy="2520578"/>
          </a:xfrm>
        </p:spPr>
        <p:txBody>
          <a:bodyPr anchor="b"/>
          <a:lstStyle>
            <a:lvl1pPr>
              <a:defRPr sz="530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1209" y="4055089"/>
            <a:ext cx="6967955" cy="1325513"/>
          </a:xfrm>
        </p:spPr>
        <p:txBody>
          <a:bodyPr/>
          <a:lstStyle>
            <a:lvl1pPr marL="0" indent="0">
              <a:buNone/>
              <a:defRPr sz="2120">
                <a:solidFill>
                  <a:schemeClr val="tx1"/>
                </a:solidFill>
              </a:defRPr>
            </a:lvl1pPr>
            <a:lvl2pPr marL="403936" indent="0">
              <a:buNone/>
              <a:defRPr sz="1767">
                <a:solidFill>
                  <a:schemeClr val="tx1">
                    <a:tint val="75000"/>
                  </a:schemeClr>
                </a:solidFill>
              </a:defRPr>
            </a:lvl2pPr>
            <a:lvl3pPr marL="807872" indent="0">
              <a:buNone/>
              <a:defRPr sz="1590">
                <a:solidFill>
                  <a:schemeClr val="tx1">
                    <a:tint val="75000"/>
                  </a:schemeClr>
                </a:solidFill>
              </a:defRPr>
            </a:lvl3pPr>
            <a:lvl4pPr marL="1211809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4pPr>
            <a:lvl5pPr marL="1615745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5pPr>
            <a:lvl6pPr marL="2019681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6pPr>
            <a:lvl7pPr marL="2423617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7pPr>
            <a:lvl8pPr marL="2827553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8pPr>
            <a:lvl9pPr marL="3231490" indent="0">
              <a:buNone/>
              <a:defRPr sz="14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626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5417" y="1613058"/>
            <a:ext cx="3433485" cy="38446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89886" y="1613058"/>
            <a:ext cx="3433485" cy="384468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879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69" y="322613"/>
            <a:ext cx="6967955" cy="1171221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6470" y="1485416"/>
            <a:ext cx="3417705" cy="727980"/>
          </a:xfrm>
        </p:spPr>
        <p:txBody>
          <a:bodyPr anchor="b"/>
          <a:lstStyle>
            <a:lvl1pPr marL="0" indent="0">
              <a:buNone/>
              <a:defRPr sz="2120" b="1"/>
            </a:lvl1pPr>
            <a:lvl2pPr marL="403936" indent="0">
              <a:buNone/>
              <a:defRPr sz="1767" b="1"/>
            </a:lvl2pPr>
            <a:lvl3pPr marL="807872" indent="0">
              <a:buNone/>
              <a:defRPr sz="1590" b="1"/>
            </a:lvl3pPr>
            <a:lvl4pPr marL="1211809" indent="0">
              <a:buNone/>
              <a:defRPr sz="1414" b="1"/>
            </a:lvl4pPr>
            <a:lvl5pPr marL="1615745" indent="0">
              <a:buNone/>
              <a:defRPr sz="1414" b="1"/>
            </a:lvl5pPr>
            <a:lvl6pPr marL="2019681" indent="0">
              <a:buNone/>
              <a:defRPr sz="1414" b="1"/>
            </a:lvl6pPr>
            <a:lvl7pPr marL="2423617" indent="0">
              <a:buNone/>
              <a:defRPr sz="1414" b="1"/>
            </a:lvl7pPr>
            <a:lvl8pPr marL="2827553" indent="0">
              <a:buNone/>
              <a:defRPr sz="1414" b="1"/>
            </a:lvl8pPr>
            <a:lvl9pPr marL="3231490" indent="0">
              <a:buNone/>
              <a:defRPr sz="141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6470" y="2213396"/>
            <a:ext cx="3417705" cy="32555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89887" y="1485416"/>
            <a:ext cx="3434537" cy="727980"/>
          </a:xfrm>
        </p:spPr>
        <p:txBody>
          <a:bodyPr anchor="b"/>
          <a:lstStyle>
            <a:lvl1pPr marL="0" indent="0">
              <a:buNone/>
              <a:defRPr sz="2120" b="1"/>
            </a:lvl1pPr>
            <a:lvl2pPr marL="403936" indent="0">
              <a:buNone/>
              <a:defRPr sz="1767" b="1"/>
            </a:lvl2pPr>
            <a:lvl3pPr marL="807872" indent="0">
              <a:buNone/>
              <a:defRPr sz="1590" b="1"/>
            </a:lvl3pPr>
            <a:lvl4pPr marL="1211809" indent="0">
              <a:buNone/>
              <a:defRPr sz="1414" b="1"/>
            </a:lvl4pPr>
            <a:lvl5pPr marL="1615745" indent="0">
              <a:buNone/>
              <a:defRPr sz="1414" b="1"/>
            </a:lvl5pPr>
            <a:lvl6pPr marL="2019681" indent="0">
              <a:buNone/>
              <a:defRPr sz="1414" b="1"/>
            </a:lvl6pPr>
            <a:lvl7pPr marL="2423617" indent="0">
              <a:buNone/>
              <a:defRPr sz="1414" b="1"/>
            </a:lvl7pPr>
            <a:lvl8pPr marL="2827553" indent="0">
              <a:buNone/>
              <a:defRPr sz="1414" b="1"/>
            </a:lvl8pPr>
            <a:lvl9pPr marL="3231490" indent="0">
              <a:buNone/>
              <a:defRPr sz="1414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89887" y="2213396"/>
            <a:ext cx="3434537" cy="3255573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2672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464094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5742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-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3"/>
            <a:ext cx="8078520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80353" y="149425"/>
            <a:ext cx="6318083" cy="432048"/>
          </a:xfrm>
        </p:spPr>
        <p:txBody>
          <a:bodyPr>
            <a:norm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25629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69" y="403966"/>
            <a:ext cx="2605619" cy="1413881"/>
          </a:xfrm>
        </p:spPr>
        <p:txBody>
          <a:bodyPr anchor="b"/>
          <a:lstStyle>
            <a:lvl1pPr>
              <a:defRPr sz="28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34537" y="872455"/>
            <a:ext cx="4089886" cy="4306164"/>
          </a:xfrm>
        </p:spPr>
        <p:txBody>
          <a:bodyPr/>
          <a:lstStyle>
            <a:lvl1pPr>
              <a:defRPr sz="2827"/>
            </a:lvl1pPr>
            <a:lvl2pPr>
              <a:defRPr sz="2474"/>
            </a:lvl2pPr>
            <a:lvl3pPr>
              <a:defRPr sz="2120"/>
            </a:lvl3pPr>
            <a:lvl4pPr>
              <a:defRPr sz="1767"/>
            </a:lvl4pPr>
            <a:lvl5pPr>
              <a:defRPr sz="1767"/>
            </a:lvl5pPr>
            <a:lvl6pPr>
              <a:defRPr sz="1767"/>
            </a:lvl6pPr>
            <a:lvl7pPr>
              <a:defRPr sz="1767"/>
            </a:lvl7pPr>
            <a:lvl8pPr>
              <a:defRPr sz="1767"/>
            </a:lvl8pPr>
            <a:lvl9pPr>
              <a:defRPr sz="1767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469" y="1817847"/>
            <a:ext cx="2605619" cy="3367785"/>
          </a:xfrm>
        </p:spPr>
        <p:txBody>
          <a:bodyPr/>
          <a:lstStyle>
            <a:lvl1pPr marL="0" indent="0">
              <a:buNone/>
              <a:defRPr sz="1414"/>
            </a:lvl1pPr>
            <a:lvl2pPr marL="403936" indent="0">
              <a:buNone/>
              <a:defRPr sz="1237"/>
            </a:lvl2pPr>
            <a:lvl3pPr marL="807872" indent="0">
              <a:buNone/>
              <a:defRPr sz="1060"/>
            </a:lvl3pPr>
            <a:lvl4pPr marL="1211809" indent="0">
              <a:buNone/>
              <a:defRPr sz="884"/>
            </a:lvl4pPr>
            <a:lvl5pPr marL="1615745" indent="0">
              <a:buNone/>
              <a:defRPr sz="884"/>
            </a:lvl5pPr>
            <a:lvl6pPr marL="2019681" indent="0">
              <a:buNone/>
              <a:defRPr sz="884"/>
            </a:lvl6pPr>
            <a:lvl7pPr marL="2423617" indent="0">
              <a:buNone/>
              <a:defRPr sz="884"/>
            </a:lvl7pPr>
            <a:lvl8pPr marL="2827553" indent="0">
              <a:buNone/>
              <a:defRPr sz="884"/>
            </a:lvl8pPr>
            <a:lvl9pPr marL="3231490" indent="0">
              <a:buNone/>
              <a:defRPr sz="884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4864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6469" y="403966"/>
            <a:ext cx="2605619" cy="1413881"/>
          </a:xfrm>
        </p:spPr>
        <p:txBody>
          <a:bodyPr anchor="b"/>
          <a:lstStyle>
            <a:lvl1pPr>
              <a:defRPr sz="2827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34537" y="872455"/>
            <a:ext cx="4089886" cy="4306164"/>
          </a:xfrm>
        </p:spPr>
        <p:txBody>
          <a:bodyPr anchor="t"/>
          <a:lstStyle>
            <a:lvl1pPr marL="0" indent="0">
              <a:buNone/>
              <a:defRPr sz="2827"/>
            </a:lvl1pPr>
            <a:lvl2pPr marL="403936" indent="0">
              <a:buNone/>
              <a:defRPr sz="2474"/>
            </a:lvl2pPr>
            <a:lvl3pPr marL="807872" indent="0">
              <a:buNone/>
              <a:defRPr sz="2120"/>
            </a:lvl3pPr>
            <a:lvl4pPr marL="1211809" indent="0">
              <a:buNone/>
              <a:defRPr sz="1767"/>
            </a:lvl4pPr>
            <a:lvl5pPr marL="1615745" indent="0">
              <a:buNone/>
              <a:defRPr sz="1767"/>
            </a:lvl5pPr>
            <a:lvl6pPr marL="2019681" indent="0">
              <a:buNone/>
              <a:defRPr sz="1767"/>
            </a:lvl6pPr>
            <a:lvl7pPr marL="2423617" indent="0">
              <a:buNone/>
              <a:defRPr sz="1767"/>
            </a:lvl7pPr>
            <a:lvl8pPr marL="2827553" indent="0">
              <a:buNone/>
              <a:defRPr sz="1767"/>
            </a:lvl8pPr>
            <a:lvl9pPr marL="3231490" indent="0">
              <a:buNone/>
              <a:defRPr sz="1767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6469" y="1817847"/>
            <a:ext cx="2605619" cy="3367785"/>
          </a:xfrm>
        </p:spPr>
        <p:txBody>
          <a:bodyPr/>
          <a:lstStyle>
            <a:lvl1pPr marL="0" indent="0">
              <a:buNone/>
              <a:defRPr sz="1414"/>
            </a:lvl1pPr>
            <a:lvl2pPr marL="403936" indent="0">
              <a:buNone/>
              <a:defRPr sz="1237"/>
            </a:lvl2pPr>
            <a:lvl3pPr marL="807872" indent="0">
              <a:buNone/>
              <a:defRPr sz="1060"/>
            </a:lvl3pPr>
            <a:lvl4pPr marL="1211809" indent="0">
              <a:buNone/>
              <a:defRPr sz="884"/>
            </a:lvl4pPr>
            <a:lvl5pPr marL="1615745" indent="0">
              <a:buNone/>
              <a:defRPr sz="884"/>
            </a:lvl5pPr>
            <a:lvl6pPr marL="2019681" indent="0">
              <a:buNone/>
              <a:defRPr sz="884"/>
            </a:lvl6pPr>
            <a:lvl7pPr marL="2423617" indent="0">
              <a:buNone/>
              <a:defRPr sz="884"/>
            </a:lvl7pPr>
            <a:lvl8pPr marL="2827553" indent="0">
              <a:buNone/>
              <a:defRPr sz="884"/>
            </a:lvl8pPr>
            <a:lvl9pPr marL="3231490" indent="0">
              <a:buNone/>
              <a:defRPr sz="884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49045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51367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781383" y="322612"/>
            <a:ext cx="1741989" cy="513513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5417" y="322612"/>
            <a:ext cx="5124981" cy="5135136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2622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1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A75E344-B150-9A13-49A5-C8C1E4725A9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" y="0"/>
            <a:ext cx="8078522" cy="6059486"/>
          </a:xfrm>
          <a:prstGeom prst="rect">
            <a:avLst/>
          </a:prstGeom>
        </p:spPr>
      </p:pic>
      <p:sp>
        <p:nvSpPr>
          <p:cNvPr id="5" name="Rectangle 10"/>
          <p:cNvSpPr/>
          <p:nvPr/>
        </p:nvSpPr>
        <p:spPr bwMode="auto">
          <a:xfrm>
            <a:off x="1946254" y="734483"/>
            <a:ext cx="4235243" cy="4937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25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 bwMode="auto">
          <a:xfrm>
            <a:off x="1811957" y="192366"/>
            <a:ext cx="4183659" cy="330868"/>
          </a:xfrm>
        </p:spPr>
        <p:txBody>
          <a:bodyPr>
            <a:noAutofit/>
          </a:bodyPr>
          <a:lstStyle>
            <a:lvl1pPr>
              <a:defRPr sz="1391" b="1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6260945" y="5736878"/>
            <a:ext cx="1817727" cy="322612"/>
          </a:xfrm>
        </p:spPr>
        <p:txBody>
          <a:bodyPr/>
          <a:lstStyle>
            <a:lvl1pPr>
              <a:defRPr sz="1193">
                <a:solidFill>
                  <a:schemeClr val="bg1"/>
                </a:solidFill>
              </a:defRPr>
            </a:lvl1pPr>
          </a:lstStyle>
          <a:p>
            <a:fld id="{E856961D-6433-4756-A273-B8055EE0EBD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contenu 3"/>
          <p:cNvSpPr>
            <a:spLocks noGrp="1"/>
          </p:cNvSpPr>
          <p:nvPr>
            <p:ph sz="half" idx="2" hasCustomPrompt="1"/>
          </p:nvPr>
        </p:nvSpPr>
        <p:spPr bwMode="auto">
          <a:xfrm>
            <a:off x="491250" y="1955309"/>
            <a:ext cx="6548838" cy="287685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10" name="Espace réservé du pied de page 7">
            <a:extLst>
              <a:ext uri="{FF2B5EF4-FFF2-40B4-BE49-F238E27FC236}">
                <a16:creationId xmlns:a16="http://schemas.microsoft.com/office/drawing/2014/main" id="{E48A5525-3176-434C-B18A-C5634DFA8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1" y="5714821"/>
            <a:ext cx="3672048" cy="322263"/>
          </a:xfrm>
        </p:spPr>
        <p:txBody>
          <a:bodyPr/>
          <a:lstStyle>
            <a:lvl1pPr>
              <a:defRPr sz="1193"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2" name="Espace réservé de la date 6">
            <a:extLst>
              <a:ext uri="{FF2B5EF4-FFF2-40B4-BE49-F238E27FC236}">
                <a16:creationId xmlns:a16="http://schemas.microsoft.com/office/drawing/2014/main" id="{CCB05DD6-5328-41B5-BE22-65F6E7E002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4" y="5714821"/>
            <a:ext cx="1808490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26822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-ijcla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-149424"/>
            <a:ext cx="8078522" cy="6059487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5" y="149425"/>
            <a:ext cx="6156079" cy="432048"/>
          </a:xfrm>
        </p:spPr>
        <p:txBody>
          <a:bodyPr>
            <a:normAutofit/>
          </a:bodyPr>
          <a:lstStyle>
            <a:lvl1pPr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326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slide-fili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1"/>
            <a:ext cx="8078522" cy="6059487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717365" y="149425"/>
            <a:ext cx="2610062" cy="432048"/>
          </a:xfrm>
        </p:spPr>
        <p:txBody>
          <a:bodyPr>
            <a:normAutofit/>
          </a:bodyPr>
          <a:lstStyle>
            <a:lvl1pPr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13" name="Picture 4" descr="Partners, collaborators &amp; research networks - IGFAE">
            <a:extLst>
              <a:ext uri="{FF2B5EF4-FFF2-40B4-BE49-F238E27FC236}">
                <a16:creationId xmlns:a16="http://schemas.microsoft.com/office/drawing/2014/main" id="{3DF774E3-1506-4BF0-15A6-DB1AE86C083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8585" y="158398"/>
            <a:ext cx="84406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n 6">
            <a:extLst>
              <a:ext uri="{FF2B5EF4-FFF2-40B4-BE49-F238E27FC236}">
                <a16:creationId xmlns:a16="http://schemas.microsoft.com/office/drawing/2014/main" id="{CC449FDE-014F-B439-F642-249FA9A89F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797" y="172046"/>
            <a:ext cx="720080" cy="3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2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-slide-per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22402"/>
            <a:ext cx="8078522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717365" y="149425"/>
            <a:ext cx="2466046" cy="432048"/>
          </a:xfrm>
        </p:spPr>
        <p:txBody>
          <a:bodyPr>
            <a:normAutofit/>
          </a:bodyPr>
          <a:lstStyle>
            <a:lvl1pPr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2" name="Picture 4" descr="Partners, collaborators &amp; research networks - IGFAE">
            <a:extLst>
              <a:ext uri="{FF2B5EF4-FFF2-40B4-BE49-F238E27FC236}">
                <a16:creationId xmlns:a16="http://schemas.microsoft.com/office/drawing/2014/main" id="{1A48B9F2-9552-849E-D814-9AF6064D65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8585" y="158398"/>
            <a:ext cx="844067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6">
            <a:extLst>
              <a:ext uri="{FF2B5EF4-FFF2-40B4-BE49-F238E27FC236}">
                <a16:creationId xmlns:a16="http://schemas.microsoft.com/office/drawing/2014/main" id="{746BA324-DA03-BA1D-AAE5-8436F7C6E0C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6797" y="172046"/>
            <a:ext cx="720080" cy="33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09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-tutel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" y="0"/>
            <a:ext cx="8078522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4" y="149425"/>
            <a:ext cx="4266055" cy="432048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91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0"/>
            <a:ext cx="8078520" cy="605948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4" y="149425"/>
            <a:ext cx="4266055" cy="432048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14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-2-fi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0"/>
            <a:ext cx="8078520" cy="6059486"/>
          </a:xfrm>
          <a:prstGeom prst="rect">
            <a:avLst/>
          </a:prstGeom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45956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" y="3"/>
            <a:ext cx="8078520" cy="605948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17364" y="149425"/>
            <a:ext cx="4266055" cy="432048"/>
          </a:xfrm>
        </p:spPr>
        <p:txBody>
          <a:bodyPr>
            <a:normAutofit/>
          </a:bodyPr>
          <a:lstStyle>
            <a:lvl1pPr>
              <a:defRPr sz="1800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485901"/>
            <a:ext cx="3417948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555969" y="2212978"/>
            <a:ext cx="3417948" cy="3255963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089396" y="1485901"/>
            <a:ext cx="3434616" cy="727075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00294B"/>
                </a:solidFill>
              </a:defRPr>
            </a:lvl1pPr>
            <a:lvl2pPr marL="342854" indent="0">
              <a:buNone/>
              <a:defRPr sz="1500" b="1"/>
            </a:lvl2pPr>
            <a:lvl3pPr marL="685709" indent="0">
              <a:buNone/>
              <a:defRPr sz="1350" b="1"/>
            </a:lvl3pPr>
            <a:lvl4pPr marL="1028563" indent="0">
              <a:buNone/>
              <a:defRPr sz="1200" b="1"/>
            </a:lvl4pPr>
            <a:lvl5pPr marL="1371417" indent="0">
              <a:buNone/>
              <a:defRPr sz="1200" b="1"/>
            </a:lvl5pPr>
            <a:lvl6pPr marL="1714271" indent="0">
              <a:buNone/>
              <a:defRPr sz="1200" b="1"/>
            </a:lvl6pPr>
            <a:lvl7pPr marL="2057126" indent="0">
              <a:buNone/>
              <a:defRPr sz="1200" b="1"/>
            </a:lvl7pPr>
            <a:lvl8pPr marL="2399980" indent="0">
              <a:buNone/>
              <a:defRPr sz="1200" b="1"/>
            </a:lvl8pPr>
            <a:lvl9pPr marL="2742834" indent="0">
              <a:buNone/>
              <a:defRPr sz="1200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4089396" y="2212978"/>
            <a:ext cx="3434616" cy="3255963"/>
          </a:xfrm>
        </p:spPr>
        <p:txBody>
          <a:bodyPr/>
          <a:lstStyle>
            <a:lvl1pPr marL="171427" indent="-171427">
              <a:defRPr lang="fr-FR" sz="2100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14281" indent="-171427">
              <a:defRPr lang="fr-FR" sz="1800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857136" indent="-171427">
              <a:defRPr lang="fr-FR" sz="1500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71427" lvl="0" indent="-171427" algn="l" defTabSz="685709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14281" lvl="1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857136" lvl="2" indent="-171427" algn="l" defTabSz="685709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118956" y="5714823"/>
            <a:ext cx="1816715" cy="3222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065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55969" y="322265"/>
            <a:ext cx="6966853" cy="11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55969" y="1612903"/>
            <a:ext cx="6966853" cy="3844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55969" y="5616578"/>
            <a:ext cx="181671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N. Karkour 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76262" y="5616578"/>
            <a:ext cx="2726264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706107" y="5616578"/>
            <a:ext cx="1816715" cy="3222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6465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1" r:id="rId3"/>
    <p:sldLayoutId id="2147483708" r:id="rId4"/>
    <p:sldLayoutId id="2147483709" r:id="rId5"/>
    <p:sldLayoutId id="2147483702" r:id="rId6"/>
    <p:sldLayoutId id="2147483703" r:id="rId7"/>
    <p:sldLayoutId id="2147483712" r:id="rId8"/>
    <p:sldLayoutId id="2147483704" r:id="rId9"/>
    <p:sldLayoutId id="2147483710" r:id="rId10"/>
    <p:sldLayoutId id="2147483711" r:id="rId11"/>
  </p:sldLayoutIdLst>
  <p:hf hdr="0"/>
  <p:txStyles>
    <p:titleStyle>
      <a:lvl1pPr algn="l" defTabSz="685709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7" indent="-171427" algn="l" defTabSz="685709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81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36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90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44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99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53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07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261" indent="-171427" algn="l" defTabSz="68570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54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09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63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17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71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26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980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34" algn="l" defTabSz="68570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5417" y="322613"/>
            <a:ext cx="6967955" cy="1171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5417" y="1613058"/>
            <a:ext cx="6967955" cy="38446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417" y="5616249"/>
            <a:ext cx="1817727" cy="322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N. Karkour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6099" y="5616249"/>
            <a:ext cx="2726591" cy="322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05644" y="5616249"/>
            <a:ext cx="1817727" cy="322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71596-5F9D-49C5-9701-16B3CA54319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5843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5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2" r:id="rId13"/>
  </p:sldLayoutIdLst>
  <p:hf hdr="0"/>
  <p:txStyles>
    <p:titleStyle>
      <a:lvl1pPr algn="l" defTabSz="807872" rtl="0" eaLnBrk="1" latinLnBrk="0" hangingPunct="1">
        <a:lnSpc>
          <a:spcPct val="90000"/>
        </a:lnSpc>
        <a:spcBef>
          <a:spcPct val="0"/>
        </a:spcBef>
        <a:buNone/>
        <a:defRPr sz="38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1968" indent="-201968" algn="l" defTabSz="807872" rtl="0" eaLnBrk="1" latinLnBrk="0" hangingPunct="1">
        <a:lnSpc>
          <a:spcPct val="90000"/>
        </a:lnSpc>
        <a:spcBef>
          <a:spcPts val="884"/>
        </a:spcBef>
        <a:buFont typeface="Arial" panose="020B0604020202020204" pitchFamily="34" charset="0"/>
        <a:buChar char="•"/>
        <a:defRPr sz="2474" kern="1200">
          <a:solidFill>
            <a:schemeClr val="tx1"/>
          </a:solidFill>
          <a:latin typeface="+mn-lt"/>
          <a:ea typeface="+mn-ea"/>
          <a:cs typeface="+mn-cs"/>
        </a:defRPr>
      </a:lvl1pPr>
      <a:lvl2pPr marL="605904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2120" kern="1200">
          <a:solidFill>
            <a:schemeClr val="tx1"/>
          </a:solidFill>
          <a:latin typeface="+mn-lt"/>
          <a:ea typeface="+mn-ea"/>
          <a:cs typeface="+mn-cs"/>
        </a:defRPr>
      </a:lvl2pPr>
      <a:lvl3pPr marL="1009841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767" kern="1200">
          <a:solidFill>
            <a:schemeClr val="tx1"/>
          </a:solidFill>
          <a:latin typeface="+mn-lt"/>
          <a:ea typeface="+mn-ea"/>
          <a:cs typeface="+mn-cs"/>
        </a:defRPr>
      </a:lvl3pPr>
      <a:lvl4pPr marL="1413777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4pPr>
      <a:lvl5pPr marL="1817713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5pPr>
      <a:lvl6pPr marL="2221649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6pPr>
      <a:lvl7pPr marL="2625585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7pPr>
      <a:lvl8pPr marL="3029522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8pPr>
      <a:lvl9pPr marL="3433458" indent="-201968" algn="l" defTabSz="807872" rtl="0" eaLnBrk="1" latinLnBrk="0" hangingPunct="1">
        <a:lnSpc>
          <a:spcPct val="90000"/>
        </a:lnSpc>
        <a:spcBef>
          <a:spcPts val="442"/>
        </a:spcBef>
        <a:buFont typeface="Arial" panose="020B0604020202020204" pitchFamily="34" charset="0"/>
        <a:buChar char="•"/>
        <a:defRPr sz="15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1pPr>
      <a:lvl2pPr marL="403936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2pPr>
      <a:lvl3pPr marL="807872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3pPr>
      <a:lvl4pPr marL="1211809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4pPr>
      <a:lvl5pPr marL="1615745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5pPr>
      <a:lvl6pPr marL="2019681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6pPr>
      <a:lvl7pPr marL="2423617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7pPr>
      <a:lvl8pPr marL="2827553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8pPr>
      <a:lvl9pPr marL="3231490" algn="l" defTabSz="807872" rtl="0" eaLnBrk="1" latinLnBrk="0" hangingPunct="1">
        <a:defRPr sz="15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jpe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45;p5">
            <a:extLst>
              <a:ext uri="{FF2B5EF4-FFF2-40B4-BE49-F238E27FC236}">
                <a16:creationId xmlns:a16="http://schemas.microsoft.com/office/drawing/2014/main" id="{180884E3-11BF-4A41-A528-9C6D5F76BDBF}"/>
              </a:ext>
            </a:extLst>
          </p:cNvPr>
          <p:cNvSpPr txBox="1"/>
          <p:nvPr/>
        </p:nvSpPr>
        <p:spPr>
          <a:xfrm>
            <a:off x="511002" y="1805608"/>
            <a:ext cx="7416442" cy="3192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2" tIns="34272" rIns="68562" bIns="34272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en-US" sz="4800" b="1" dirty="0" err="1">
                <a:solidFill>
                  <a:srgbClr val="E75112"/>
                </a:solidFill>
                <a:latin typeface="+mn-lt"/>
                <a:ea typeface="Verdana"/>
                <a:cs typeface="Verdana"/>
                <a:sym typeface="Verdana"/>
              </a:rPr>
              <a:t>MicroDosimetry</a:t>
            </a:r>
            <a:r>
              <a:rPr lang="en-US" sz="4800" b="1" dirty="0">
                <a:solidFill>
                  <a:srgbClr val="E75112"/>
                </a:solidFill>
                <a:latin typeface="+mn-lt"/>
                <a:ea typeface="Verdana"/>
                <a:cs typeface="Verdana"/>
                <a:sym typeface="Verdana"/>
              </a:rPr>
              <a:t>  Project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en-US" b="1" dirty="0">
                <a:solidFill>
                  <a:srgbClr val="E75112"/>
                </a:solidFill>
                <a:latin typeface="+mn-lt"/>
                <a:ea typeface="Verdana"/>
                <a:cs typeface="Verdana"/>
                <a:sym typeface="Verdana"/>
              </a:rPr>
              <a:t>GDR 2026 </a:t>
            </a:r>
            <a:r>
              <a:rPr lang="en-US" b="1" dirty="0" err="1">
                <a:solidFill>
                  <a:srgbClr val="E75112"/>
                </a:solidFill>
                <a:latin typeface="+mn-lt"/>
                <a:ea typeface="Verdana"/>
                <a:cs typeface="Verdana"/>
                <a:sym typeface="Verdana"/>
              </a:rPr>
              <a:t>Demande</a:t>
            </a:r>
            <a:r>
              <a:rPr lang="en-US" b="1" dirty="0">
                <a:solidFill>
                  <a:srgbClr val="E75112"/>
                </a:solidFill>
                <a:latin typeface="+mn-lt"/>
                <a:ea typeface="Verdana"/>
                <a:cs typeface="Verdana"/>
                <a:sym typeface="Verdana"/>
              </a:rPr>
              <a:t> de R&amp;T 64 channel Demonstrator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endParaRPr lang="en-US" sz="2700" b="1" dirty="0">
              <a:solidFill>
                <a:srgbClr val="E75112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  <a:r>
              <a:rPr lang="fr-FR" sz="18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From</a:t>
            </a: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IJCLAB : N. </a:t>
            </a:r>
            <a:r>
              <a:rPr lang="fr-FR" sz="18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Karkour</a:t>
            </a: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, </a:t>
            </a:r>
            <a:r>
              <a:rPr lang="fr-FR" sz="18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P.Vallerand</a:t>
            </a: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(Design Managers)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Collaboration 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with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 : Q. Mouchard, A. Maia-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Leite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,(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BioAlto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 team)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 V. 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Alaphilippe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, D. Breton, J. 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Maalmi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 (IJCLAB </a:t>
            </a:r>
            <a:r>
              <a:rPr lang="fr-FR" sz="14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electronic</a:t>
            </a:r>
            <a:r>
              <a:rPr lang="fr-FR" sz="14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 Dept.)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endParaRPr lang="fr-FR" sz="1800" b="1" i="1" kern="50" dirty="0">
              <a:solidFill>
                <a:srgbClr val="0070C0"/>
              </a:solidFill>
              <a:effectLst/>
              <a:latin typeface="+mn-lt"/>
              <a:ea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fr-FR" sz="18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From</a:t>
            </a: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CNM : C. </a:t>
            </a:r>
            <a:r>
              <a:rPr lang="fr-FR" sz="18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Guardiola</a:t>
            </a:r>
            <a:r>
              <a:rPr lang="fr-FR" sz="18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(Scientific Project Leader) 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r>
              <a:rPr lang="fr-FR" sz="16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Collaboration </a:t>
            </a:r>
            <a:r>
              <a:rPr lang="fr-FR" sz="1600" b="1" i="1" kern="50" dirty="0" err="1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with</a:t>
            </a:r>
            <a:r>
              <a:rPr lang="fr-FR" sz="1600" b="1" i="1" kern="50" dirty="0">
                <a:solidFill>
                  <a:srgbClr val="0070C0"/>
                </a:solidFill>
                <a:effectLst/>
                <a:latin typeface="+mn-lt"/>
                <a:ea typeface="Times New Roman" panose="02020603050405020304" pitchFamily="18" charset="0"/>
              </a:rPr>
              <a:t> : C. </a:t>
            </a:r>
            <a:r>
              <a:rPr lang="fr-FR" sz="16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Fleta</a:t>
            </a:r>
            <a:r>
              <a:rPr lang="fr-FR" sz="16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, I. Lopez Paz, Carla </a:t>
            </a:r>
            <a:r>
              <a:rPr lang="fr-FR" sz="1600" b="1" i="1" kern="50" dirty="0" err="1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Riera</a:t>
            </a:r>
            <a:r>
              <a:rPr lang="fr-FR" sz="1600" b="1" i="1" kern="50" dirty="0">
                <a:solidFill>
                  <a:srgbClr val="0070C0"/>
                </a:solidFill>
                <a:latin typeface="+mn-lt"/>
                <a:ea typeface="Times New Roman" panose="02020603050405020304" pitchFamily="18" charset="0"/>
              </a:rPr>
              <a:t>, </a:t>
            </a:r>
            <a:r>
              <a:rPr lang="fr-FR" sz="1600" b="1" i="1" kern="50" dirty="0">
                <a:solidFill>
                  <a:srgbClr val="0070C0"/>
                </a:solidFill>
                <a:latin typeface="+mn-lt"/>
              </a:rPr>
              <a:t>Andrea </a:t>
            </a:r>
            <a:r>
              <a:rPr lang="fr-FR" sz="1600" b="1" i="1" kern="50" dirty="0" err="1">
                <a:solidFill>
                  <a:srgbClr val="0070C0"/>
                </a:solidFill>
                <a:latin typeface="+mn-lt"/>
              </a:rPr>
              <a:t>Sanchís</a:t>
            </a:r>
            <a:endParaRPr lang="fr-FR" sz="1600" b="1" i="1" kern="50" dirty="0">
              <a:solidFill>
                <a:srgbClr val="0070C0"/>
              </a:solidFill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Clr>
                <a:srgbClr val="E75112"/>
              </a:buClr>
              <a:buSzPts val="3600"/>
            </a:pPr>
            <a:endParaRPr lang="en-US" sz="1600" b="1" i="1" kern="50" dirty="0">
              <a:solidFill>
                <a:srgbClr val="0070C0"/>
              </a:solidFill>
              <a:latin typeface="+mn-lt"/>
              <a:sym typeface="Verdana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F60892E-D74E-A746-B783-DEF29D139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7" name="Espace réservé de la date 5">
            <a:extLst>
              <a:ext uri="{FF2B5EF4-FFF2-40B4-BE49-F238E27FC236}">
                <a16:creationId xmlns:a16="http://schemas.microsoft.com/office/drawing/2014/main" id="{399F33AE-34B5-4DE5-BC4D-E0810C3ECA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8" name="Espace réservé du pied de page 6">
            <a:extLst>
              <a:ext uri="{FF2B5EF4-FFF2-40B4-BE49-F238E27FC236}">
                <a16:creationId xmlns:a16="http://schemas.microsoft.com/office/drawing/2014/main" id="{6A99C6E7-35BD-4706-93CF-6CC3E76B5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4967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098" y="146317"/>
            <a:ext cx="2898093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02F1B52-5862-4843-D07A-595131A5EA27}"/>
              </a:ext>
            </a:extLst>
          </p:cNvPr>
          <p:cNvSpPr txBox="1"/>
          <p:nvPr/>
        </p:nvSpPr>
        <p:spPr>
          <a:xfrm>
            <a:off x="441581" y="1394111"/>
            <a:ext cx="719562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/>
              <a:t>Case 2 : signal extracted to the cathode of the input diode</a:t>
            </a:r>
            <a:endParaRPr lang="fr-FR" sz="18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5BB55C-BFDF-8A92-2CA8-28A812E13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61" y="1937380"/>
            <a:ext cx="7293864" cy="326136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0CE79BF-59FF-0DD9-F9BC-4928533E5D53}"/>
              </a:ext>
            </a:extLst>
          </p:cNvPr>
          <p:cNvSpPr txBox="1"/>
          <p:nvPr/>
        </p:nvSpPr>
        <p:spPr>
          <a:xfrm>
            <a:off x="5875419" y="3965848"/>
            <a:ext cx="15107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 SAMPIC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E04FFA-C098-5674-302F-0F4A3DD9A85E}"/>
              </a:ext>
            </a:extLst>
          </p:cNvPr>
          <p:cNvSpPr txBox="1"/>
          <p:nvPr/>
        </p:nvSpPr>
        <p:spPr>
          <a:xfrm>
            <a:off x="3004032" y="4273497"/>
            <a:ext cx="14258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To SCOPE</a:t>
            </a:r>
          </a:p>
        </p:txBody>
      </p:sp>
    </p:spTree>
    <p:extLst>
      <p:ext uri="{BB962C8B-B14F-4D97-AF65-F5344CB8AC3E}">
        <p14:creationId xmlns:p14="http://schemas.microsoft.com/office/powerpoint/2010/main" val="251939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098" y="146317"/>
            <a:ext cx="2898093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E19BF4-4ED2-4A88-B87F-F527BB1A2B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3010" y="1517576"/>
            <a:ext cx="6386774" cy="365097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F0E0E96-F79B-7303-E04B-BB508A57ECF6}"/>
              </a:ext>
            </a:extLst>
          </p:cNvPr>
          <p:cNvSpPr txBox="1"/>
          <p:nvPr/>
        </p:nvSpPr>
        <p:spPr>
          <a:xfrm>
            <a:off x="1161060" y="886927"/>
            <a:ext cx="67746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 types of detectors to check for </a:t>
            </a:r>
            <a:r>
              <a:rPr lang="fr-FR" dirty="0" err="1"/>
              <a:t>homogeneous</a:t>
            </a:r>
            <a:r>
              <a:rPr lang="fr-FR" dirty="0"/>
              <a:t> </a:t>
            </a:r>
            <a:r>
              <a:rPr lang="fr-FR" dirty="0" err="1"/>
              <a:t>behaviour</a:t>
            </a:r>
            <a:r>
              <a:rPr lang="fr-FR" dirty="0"/>
              <a:t>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C72F795-DDFC-C223-454E-A9DE8563E4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653" t="25410" r="50523" b="60784"/>
          <a:stretch/>
        </p:blipFill>
        <p:spPr>
          <a:xfrm>
            <a:off x="151345" y="3173760"/>
            <a:ext cx="7480243" cy="174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4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90" y="149425"/>
            <a:ext cx="2952329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69F208-E147-814A-187F-A290E1868C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83" y="921246"/>
            <a:ext cx="7804988" cy="439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049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90" y="149425"/>
            <a:ext cx="2952329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2" name="IMG_9050_8C3EBCBB-A362-4157-BD2F-B7722AFAAC21.mp4">
            <a:hlinkClick r:id="" action="ppaction://media"/>
            <a:extLst>
              <a:ext uri="{FF2B5EF4-FFF2-40B4-BE49-F238E27FC236}">
                <a16:creationId xmlns:a16="http://schemas.microsoft.com/office/drawing/2014/main" id="{FFDD6528-5DF9-BBB7-DA97-FE1BD80B09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35213" y="-22402"/>
            <a:ext cx="3408362" cy="6059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9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36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90" y="149425"/>
            <a:ext cx="2952329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7" name="IMG_9049_15D57E5D-286A-43FB-8A8B-7FB5A0CF32B2.mp4">
            <a:hlinkClick r:id="" action="ppaction://media"/>
            <a:extLst>
              <a:ext uri="{FF2B5EF4-FFF2-40B4-BE49-F238E27FC236}">
                <a16:creationId xmlns:a16="http://schemas.microsoft.com/office/drawing/2014/main" id="{504B61EE-CCDD-3742-1331-5458CF0F5E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0760" y="1229544"/>
            <a:ext cx="7403629" cy="41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2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90" y="149425"/>
            <a:ext cx="2952329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5214B2-1456-42CC-7B87-3657C9AD0A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055"/>
          <a:stretch/>
        </p:blipFill>
        <p:spPr>
          <a:xfrm>
            <a:off x="4041599" y="3105926"/>
            <a:ext cx="2762123" cy="234647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253584-A378-4A26-C8D7-5CDCD1C872C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89"/>
          <a:stretch/>
        </p:blipFill>
        <p:spPr>
          <a:xfrm>
            <a:off x="4052586" y="539918"/>
            <a:ext cx="2952329" cy="25276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FEDED6F-5F11-9BC1-7A39-C1B750526A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589"/>
          <a:stretch/>
        </p:blipFill>
        <p:spPr>
          <a:xfrm>
            <a:off x="1150184" y="3105926"/>
            <a:ext cx="2887005" cy="24716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73DDDAA-F9A0-4BEF-02EB-CA1F96CAE5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495"/>
          <a:stretch/>
        </p:blipFill>
        <p:spPr>
          <a:xfrm>
            <a:off x="1150185" y="560726"/>
            <a:ext cx="2889209" cy="250681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A3098B8-C6FE-D2C0-F839-10B21CD0CA97}"/>
              </a:ext>
            </a:extLst>
          </p:cNvPr>
          <p:cNvSpPr txBox="1"/>
          <p:nvPr/>
        </p:nvSpPr>
        <p:spPr>
          <a:xfrm>
            <a:off x="6803722" y="3343819"/>
            <a:ext cx="11689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SAMPIC</a:t>
            </a:r>
          </a:p>
        </p:txBody>
      </p:sp>
    </p:spTree>
    <p:extLst>
      <p:ext uri="{BB962C8B-B14F-4D97-AF65-F5344CB8AC3E}">
        <p14:creationId xmlns:p14="http://schemas.microsoft.com/office/powerpoint/2010/main" val="6770585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03B2C415-A11F-3782-D1CD-CB3EF236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&amp; P.Vallerand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0AC62EF-35D9-E1DC-6FBE-8F0CBA3D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MicroDosimetry Project ALTO PAC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03CC538-E52A-622A-BF1E-241AFCDCD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566CFD3B-DE67-3A03-CC67-E5D9C771D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4" y="149425"/>
            <a:ext cx="2970101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2F982E1-ABBE-48F6-EC51-4FA86D520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86" y="644479"/>
            <a:ext cx="7632848" cy="477053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342124D-1498-E8F2-94C4-DF4CB3EBB340}"/>
              </a:ext>
            </a:extLst>
          </p:cNvPr>
          <p:cNvSpPr txBox="1"/>
          <p:nvPr/>
        </p:nvSpPr>
        <p:spPr>
          <a:xfrm>
            <a:off x="6631682" y="1661592"/>
            <a:ext cx="1379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 ns Hor.</a:t>
            </a:r>
          </a:p>
          <a:p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8 mV Vert.</a:t>
            </a:r>
          </a:p>
        </p:txBody>
      </p:sp>
    </p:spTree>
    <p:extLst>
      <p:ext uri="{BB962C8B-B14F-4D97-AF65-F5344CB8AC3E}">
        <p14:creationId xmlns:p14="http://schemas.microsoft.com/office/powerpoint/2010/main" val="5761685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03B2C415-A11F-3782-D1CD-CB3EF236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&amp; P.Vallerand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70AC62EF-35D9-E1DC-6FBE-8F0CBA3D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MicroDosimetry Project ALTO PAC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303CC538-E52A-622A-BF1E-241AFCDCD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566CFD3B-DE67-3A03-CC67-E5D9C771D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92F982E1-ABBE-48F6-EC51-4FA86D520F19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</a:blip>
          <a:stretch>
            <a:fillRect/>
          </a:stretch>
        </p:blipFill>
        <p:spPr>
          <a:xfrm>
            <a:off x="366986" y="644479"/>
            <a:ext cx="7632848" cy="477053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0342124D-1498-E8F2-94C4-DF4CB3EBB340}"/>
              </a:ext>
            </a:extLst>
          </p:cNvPr>
          <p:cNvSpPr txBox="1"/>
          <p:nvPr/>
        </p:nvSpPr>
        <p:spPr>
          <a:xfrm>
            <a:off x="6631682" y="1661592"/>
            <a:ext cx="13791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1 ns Hor.</a:t>
            </a:r>
          </a:p>
          <a:p>
            <a:r>
              <a:rPr lang="fr-FR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8 mV Vert.</a:t>
            </a:r>
          </a:p>
        </p:txBody>
      </p:sp>
    </p:spTree>
    <p:extLst>
      <p:ext uri="{BB962C8B-B14F-4D97-AF65-F5344CB8AC3E}">
        <p14:creationId xmlns:p14="http://schemas.microsoft.com/office/powerpoint/2010/main" val="1519195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098" y="146317"/>
            <a:ext cx="2898093" cy="432048"/>
          </a:xfrm>
        </p:spPr>
        <p:txBody>
          <a:bodyPr>
            <a:normAutofit fontScale="90000"/>
          </a:bodyPr>
          <a:lstStyle/>
          <a:p>
            <a:r>
              <a:rPr lang="fr-FR" dirty="0"/>
              <a:t>First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September</a:t>
            </a:r>
            <a:r>
              <a:rPr lang="fr-FR" dirty="0"/>
              <a:t> 2025</a:t>
            </a: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098B105-5C93-1939-7DCF-C2CBE327C2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5138" y="869504"/>
            <a:ext cx="4903490" cy="367761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2FB9168-0453-F9DB-B7BA-6FE9B939204D}"/>
              </a:ext>
            </a:extLst>
          </p:cNvPr>
          <p:cNvSpPr txBox="1"/>
          <p:nvPr/>
        </p:nvSpPr>
        <p:spPr>
          <a:xfrm>
            <a:off x="1055589" y="4547122"/>
            <a:ext cx="6135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Detectors </a:t>
            </a:r>
            <a:r>
              <a:rPr lang="fr-FR" dirty="0" err="1"/>
              <a:t>were</a:t>
            </a:r>
            <a:r>
              <a:rPr lang="fr-FR" dirty="0"/>
              <a:t> @ 5 cm </a:t>
            </a:r>
            <a:r>
              <a:rPr lang="fr-FR" dirty="0" err="1"/>
              <a:t>from</a:t>
            </a:r>
            <a:r>
              <a:rPr lang="fr-FR" dirty="0"/>
              <a:t> the </a:t>
            </a:r>
            <a:r>
              <a:rPr lang="fr-FR" dirty="0" err="1"/>
              <a:t>beam</a:t>
            </a:r>
            <a:r>
              <a:rPr lang="fr-FR" dirty="0"/>
              <a:t> </a:t>
            </a:r>
            <a:r>
              <a:rPr lang="fr-FR" dirty="0" err="1"/>
              <a:t>flange</a:t>
            </a:r>
            <a:r>
              <a:rPr lang="fr-FR" dirty="0"/>
              <a:t> output</a:t>
            </a:r>
          </a:p>
        </p:txBody>
      </p:sp>
    </p:spTree>
    <p:extLst>
      <p:ext uri="{BB962C8B-B14F-4D97-AF65-F5344CB8AC3E}">
        <p14:creationId xmlns:p14="http://schemas.microsoft.com/office/powerpoint/2010/main" val="13275556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6997" y="625393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SAMPIC 6 MeV 900 </a:t>
            </a:r>
            <a:r>
              <a:rPr lang="fr-FR" altLang="fr-FR" sz="1800" dirty="0" err="1">
                <a:latin typeface="Arial" panose="020B0604020202020204" pitchFamily="34" charset="0"/>
              </a:rPr>
              <a:t>pA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A0BA81-830A-1CFC-90FD-026F8BE6A3EB}"/>
              </a:ext>
            </a:extLst>
          </p:cNvPr>
          <p:cNvSpPr txBox="1"/>
          <p:nvPr/>
        </p:nvSpPr>
        <p:spPr>
          <a:xfrm>
            <a:off x="1433609" y="2813720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S3x3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16FD0A-A6B4-ED49-BC39-4EF78ABBDC03}"/>
              </a:ext>
            </a:extLst>
          </p:cNvPr>
          <p:cNvSpPr txBox="1"/>
          <p:nvPr/>
        </p:nvSpPr>
        <p:spPr>
          <a:xfrm>
            <a:off x="1648355" y="5314465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S1x1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CA8D3F-73E4-7FB0-EBF4-6A938CBAED08}"/>
              </a:ext>
            </a:extLst>
          </p:cNvPr>
          <p:cNvSpPr txBox="1"/>
          <p:nvPr/>
        </p:nvSpPr>
        <p:spPr>
          <a:xfrm>
            <a:off x="5368300" y="2862211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B27617-9299-5D58-90B7-190FC0178474}"/>
              </a:ext>
            </a:extLst>
          </p:cNvPr>
          <p:cNvSpPr txBox="1"/>
          <p:nvPr/>
        </p:nvSpPr>
        <p:spPr>
          <a:xfrm>
            <a:off x="5402936" y="5314466"/>
            <a:ext cx="91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6BF6F6-061B-A2A5-D282-D92EBE0EE34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1945" y="3204629"/>
            <a:ext cx="3886199" cy="20446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FA08BED-C97F-6728-55B5-E0003F2D33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5" y="948698"/>
            <a:ext cx="3519213" cy="19160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FA9497-4E18-6C7E-876E-5C595B5F72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7139" y="958784"/>
            <a:ext cx="4060304" cy="190330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1DE779D-04B9-9E5A-7440-7E27A232DE8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9394" y="3204382"/>
            <a:ext cx="4060303" cy="211554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2FE806F-8CC8-B89F-F0B2-2380411B4A85}"/>
              </a:ext>
            </a:extLst>
          </p:cNvPr>
          <p:cNvSpPr txBox="1"/>
          <p:nvPr/>
        </p:nvSpPr>
        <p:spPr>
          <a:xfrm>
            <a:off x="2185638" y="1634400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300 keV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3B313CE-5C9F-18F1-BBB7-9FFDCD06061A}"/>
              </a:ext>
            </a:extLst>
          </p:cNvPr>
          <p:cNvSpPr txBox="1"/>
          <p:nvPr/>
        </p:nvSpPr>
        <p:spPr>
          <a:xfrm>
            <a:off x="6398715" y="1489122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380 keV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5FE6B0-1355-85CC-32C4-05E1A9CB20D1}"/>
              </a:ext>
            </a:extLst>
          </p:cNvPr>
          <p:cNvSpPr txBox="1"/>
          <p:nvPr/>
        </p:nvSpPr>
        <p:spPr>
          <a:xfrm>
            <a:off x="2142910" y="3745212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370 keV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0605671-AB34-3305-8E74-A5E267F8EBBD}"/>
              </a:ext>
            </a:extLst>
          </p:cNvPr>
          <p:cNvSpPr txBox="1"/>
          <p:nvPr/>
        </p:nvSpPr>
        <p:spPr>
          <a:xfrm>
            <a:off x="6390170" y="3591388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400 keV</a:t>
            </a:r>
          </a:p>
        </p:txBody>
      </p:sp>
      <p:sp>
        <p:nvSpPr>
          <p:cNvPr id="25" name="Titre 8">
            <a:extLst>
              <a:ext uri="{FF2B5EF4-FFF2-40B4-BE49-F238E27FC236}">
                <a16:creationId xmlns:a16="http://schemas.microsoft.com/office/drawing/2014/main" id="{D1B440D8-FEDE-8C49-2D36-1270A8A85593}"/>
              </a:ext>
            </a:extLst>
          </p:cNvPr>
          <p:cNvSpPr txBox="1">
            <a:spLocks/>
          </p:cNvSpPr>
          <p:nvPr/>
        </p:nvSpPr>
        <p:spPr>
          <a:xfrm>
            <a:off x="1375098" y="146317"/>
            <a:ext cx="289809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/>
              <a:t>First experiment in ALTO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188726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Plan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883F95B-308E-9111-B4BD-4D8DE6FE0400}"/>
              </a:ext>
            </a:extLst>
          </p:cNvPr>
          <p:cNvSpPr txBox="1"/>
          <p:nvPr/>
        </p:nvSpPr>
        <p:spPr>
          <a:xfrm>
            <a:off x="1055589" y="1373560"/>
            <a:ext cx="629954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fr-FR" dirty="0"/>
              <a:t>Scientific Goals</a:t>
            </a:r>
          </a:p>
          <a:p>
            <a:pPr marL="342900" indent="-342900">
              <a:buFont typeface="Wingdings" pitchFamily="2" charset="2"/>
              <a:buChar char="Ø"/>
            </a:pPr>
            <a:endParaRPr lang="fr-FR" dirty="0"/>
          </a:p>
          <a:p>
            <a:pPr marL="342900" indent="-342900">
              <a:buFont typeface="Wingdings" pitchFamily="2" charset="2"/>
              <a:buChar char="Ø"/>
            </a:pPr>
            <a:r>
              <a:rPr lang="fr-FR" dirty="0"/>
              <a:t>New </a:t>
            </a:r>
            <a:r>
              <a:rPr lang="fr-FR" dirty="0" err="1"/>
              <a:t>electronic</a:t>
            </a:r>
            <a:r>
              <a:rPr lang="fr-FR" dirty="0"/>
              <a:t> architecture</a:t>
            </a:r>
          </a:p>
          <a:p>
            <a:pPr marL="342900" indent="-342900">
              <a:buFont typeface="Wingdings" pitchFamily="2" charset="2"/>
              <a:buChar char="Ø"/>
            </a:pPr>
            <a:endParaRPr lang="fr-FR" dirty="0"/>
          </a:p>
          <a:p>
            <a:pPr marL="342900" indent="-342900">
              <a:buFont typeface="Wingdings" pitchFamily="2" charset="2"/>
              <a:buChar char="Ø"/>
            </a:pPr>
            <a:r>
              <a:rPr lang="fr-FR" dirty="0" err="1"/>
              <a:t>Experiment</a:t>
            </a:r>
            <a:r>
              <a:rPr lang="fr-FR" dirty="0"/>
              <a:t> </a:t>
            </a:r>
            <a:r>
              <a:rPr lang="fr-FR" dirty="0" err="1"/>
              <a:t>results</a:t>
            </a:r>
            <a:r>
              <a:rPr lang="fr-FR" dirty="0"/>
              <a:t> in ALTO 2025</a:t>
            </a:r>
          </a:p>
          <a:p>
            <a:pPr marL="342900" indent="-342900">
              <a:buFont typeface="Wingdings" pitchFamily="2" charset="2"/>
              <a:buChar char="Ø"/>
            </a:pPr>
            <a:endParaRPr lang="fr-FR" dirty="0"/>
          </a:p>
          <a:p>
            <a:pPr marL="342900" indent="-342900">
              <a:buFont typeface="Wingdings" pitchFamily="2" charset="2"/>
              <a:buChar char="Ø"/>
            </a:pPr>
            <a:r>
              <a:rPr lang="fr-FR" dirty="0" err="1"/>
              <a:t>project</a:t>
            </a:r>
            <a:r>
              <a:rPr lang="fr-FR" dirty="0"/>
              <a:t> Management </a:t>
            </a:r>
          </a:p>
          <a:p>
            <a:pPr marL="342900" indent="-342900">
              <a:buFont typeface="Wingdings" pitchFamily="2" charset="2"/>
              <a:buChar char="Ø"/>
            </a:pPr>
            <a:endParaRPr lang="fr-FR" dirty="0"/>
          </a:p>
          <a:p>
            <a:pPr marL="342900" indent="-342900">
              <a:buFont typeface="Wingdings" pitchFamily="2" charset="2"/>
              <a:buChar char="Ø"/>
            </a:pPr>
            <a:r>
              <a:rPr lang="fr-FR" dirty="0"/>
              <a:t>R&amp;T Financial </a:t>
            </a:r>
            <a:r>
              <a:rPr lang="fr-FR" dirty="0" err="1"/>
              <a:t>Request</a:t>
            </a:r>
            <a:endParaRPr lang="fr-FR" dirty="0"/>
          </a:p>
          <a:p>
            <a:pPr marL="342900" indent="-342900">
              <a:buFont typeface="Wingdings" pitchFamily="2" charset="2"/>
              <a:buChar char="Ø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270801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983" y="650318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SAMPIC 10 MeV 600pA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A0BA81-830A-1CFC-90FD-026F8BE6A3EB}"/>
              </a:ext>
            </a:extLst>
          </p:cNvPr>
          <p:cNvSpPr txBox="1"/>
          <p:nvPr/>
        </p:nvSpPr>
        <p:spPr>
          <a:xfrm>
            <a:off x="1433609" y="2813720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S3x3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16FD0A-A6B4-ED49-BC39-4EF78ABBDC03}"/>
              </a:ext>
            </a:extLst>
          </p:cNvPr>
          <p:cNvSpPr txBox="1"/>
          <p:nvPr/>
        </p:nvSpPr>
        <p:spPr>
          <a:xfrm>
            <a:off x="1648355" y="5314465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S1x1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CA8D3F-73E4-7FB0-EBF4-6A938CBAED08}"/>
              </a:ext>
            </a:extLst>
          </p:cNvPr>
          <p:cNvSpPr txBox="1"/>
          <p:nvPr/>
        </p:nvSpPr>
        <p:spPr>
          <a:xfrm>
            <a:off x="5368300" y="2862211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B27617-9299-5D58-90B7-190FC0178474}"/>
              </a:ext>
            </a:extLst>
          </p:cNvPr>
          <p:cNvSpPr txBox="1"/>
          <p:nvPr/>
        </p:nvSpPr>
        <p:spPr>
          <a:xfrm>
            <a:off x="5402936" y="5314466"/>
            <a:ext cx="91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ECD885E-49AE-1D2A-FCAE-07BA6CFBBC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39" y="941512"/>
            <a:ext cx="4039393" cy="19207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2DC3049-E436-7A52-F484-D922C5C9767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5" y="3363674"/>
            <a:ext cx="3888048" cy="185607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BEAAE6F-65FE-3438-2B8E-9C4306DB96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8400" y="941264"/>
            <a:ext cx="3890313" cy="19207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263A4F6-53B4-5290-11D3-3203530C443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393" y="3363675"/>
            <a:ext cx="3896278" cy="1856074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F246C42-AEC8-5F33-F6F8-4DF47703516F}"/>
              </a:ext>
            </a:extLst>
          </p:cNvPr>
          <p:cNvSpPr txBox="1"/>
          <p:nvPr/>
        </p:nvSpPr>
        <p:spPr>
          <a:xfrm>
            <a:off x="2476196" y="1446393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300 keV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3898F50-BAFC-583E-5E5C-0B93A6EE7739}"/>
              </a:ext>
            </a:extLst>
          </p:cNvPr>
          <p:cNvSpPr txBox="1"/>
          <p:nvPr/>
        </p:nvSpPr>
        <p:spPr>
          <a:xfrm>
            <a:off x="6373078" y="1437847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350 keV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F747A8A-CB00-649A-1914-8FC7EAE0A5C1}"/>
              </a:ext>
            </a:extLst>
          </p:cNvPr>
          <p:cNvSpPr txBox="1"/>
          <p:nvPr/>
        </p:nvSpPr>
        <p:spPr>
          <a:xfrm>
            <a:off x="2288188" y="3924673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294 keV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B84B74-A6D9-7BE6-4575-62DA4AB656DD}"/>
              </a:ext>
            </a:extLst>
          </p:cNvPr>
          <p:cNvSpPr txBox="1"/>
          <p:nvPr/>
        </p:nvSpPr>
        <p:spPr>
          <a:xfrm>
            <a:off x="6441444" y="3830669"/>
            <a:ext cx="1125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475 keV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BF3BC87A-E8D3-65A1-2CC0-C63B7AB550C4}"/>
              </a:ext>
            </a:extLst>
          </p:cNvPr>
          <p:cNvSpPr txBox="1">
            <a:spLocks/>
          </p:cNvSpPr>
          <p:nvPr/>
        </p:nvSpPr>
        <p:spPr>
          <a:xfrm>
            <a:off x="1375098" y="146317"/>
            <a:ext cx="289809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/>
              <a:t>First experiment in ALTO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1218784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5138" y="816233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SAMPIC 20 MeV 1,5nA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A0BA81-830A-1CFC-90FD-026F8BE6A3EB}"/>
              </a:ext>
            </a:extLst>
          </p:cNvPr>
          <p:cNvSpPr txBox="1"/>
          <p:nvPr/>
        </p:nvSpPr>
        <p:spPr>
          <a:xfrm>
            <a:off x="1433610" y="3034016"/>
            <a:ext cx="9845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S3x3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16FD0A-A6B4-ED49-BC39-4EF78ABBDC03}"/>
              </a:ext>
            </a:extLst>
          </p:cNvPr>
          <p:cNvSpPr txBox="1"/>
          <p:nvPr/>
        </p:nvSpPr>
        <p:spPr>
          <a:xfrm>
            <a:off x="1648355" y="5314465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S1x1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CA8D3F-73E4-7FB0-EBF4-6A938CBAED08}"/>
              </a:ext>
            </a:extLst>
          </p:cNvPr>
          <p:cNvSpPr txBox="1"/>
          <p:nvPr/>
        </p:nvSpPr>
        <p:spPr>
          <a:xfrm>
            <a:off x="5368300" y="3082507"/>
            <a:ext cx="10473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S10x10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B27617-9299-5D58-90B7-190FC0178474}"/>
              </a:ext>
            </a:extLst>
          </p:cNvPr>
          <p:cNvSpPr txBox="1"/>
          <p:nvPr/>
        </p:nvSpPr>
        <p:spPr>
          <a:xfrm>
            <a:off x="5402936" y="5314466"/>
            <a:ext cx="91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29BC7F-5759-14C3-9B35-1D0EBA5FF26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4" y="3510112"/>
            <a:ext cx="3888049" cy="17768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04F15E2-B4A2-273C-D0F6-17F37552D9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5" y="1244087"/>
            <a:ext cx="3901588" cy="176944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1B20C8D-F2D9-5499-39E4-9D9EECBF8E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394" y="1219220"/>
            <a:ext cx="3896277" cy="177834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89EB1E4-2BF2-24F3-7462-23EA7FD9BEB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394" y="3514555"/>
            <a:ext cx="3896277" cy="17679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6560D56-3A53-2000-8442-1B8E9CF8C20A}"/>
              </a:ext>
            </a:extLst>
          </p:cNvPr>
          <p:cNvSpPr txBox="1"/>
          <p:nvPr/>
        </p:nvSpPr>
        <p:spPr>
          <a:xfrm>
            <a:off x="2202732" y="1547048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176 keV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1CA9EA-AAB5-154C-56D9-C2E58923D30A}"/>
              </a:ext>
            </a:extLst>
          </p:cNvPr>
          <p:cNvSpPr txBox="1"/>
          <p:nvPr/>
        </p:nvSpPr>
        <p:spPr>
          <a:xfrm>
            <a:off x="6167980" y="1623960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172 keV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267319-F490-B693-CB48-6ACD5C369C78}"/>
              </a:ext>
            </a:extLst>
          </p:cNvPr>
          <p:cNvSpPr txBox="1"/>
          <p:nvPr/>
        </p:nvSpPr>
        <p:spPr>
          <a:xfrm>
            <a:off x="2194186" y="3897141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172 keV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892A81-3FF3-E8EA-3776-8C6F507DCD64}"/>
              </a:ext>
            </a:extLst>
          </p:cNvPr>
          <p:cNvSpPr txBox="1"/>
          <p:nvPr/>
        </p:nvSpPr>
        <p:spPr>
          <a:xfrm>
            <a:off x="6065431" y="3845866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223 keV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16CECFF7-22B9-3C41-7743-711FB1D785B6}"/>
              </a:ext>
            </a:extLst>
          </p:cNvPr>
          <p:cNvSpPr txBox="1">
            <a:spLocks/>
          </p:cNvSpPr>
          <p:nvPr/>
        </p:nvSpPr>
        <p:spPr>
          <a:xfrm>
            <a:off x="1433610" y="175958"/>
            <a:ext cx="2898093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/>
              <a:t>First experiment in ALTO September 2025</a:t>
            </a:r>
          </a:p>
        </p:txBody>
      </p:sp>
    </p:spTree>
    <p:extLst>
      <p:ext uri="{BB962C8B-B14F-4D97-AF65-F5344CB8AC3E}">
        <p14:creationId xmlns:p14="http://schemas.microsoft.com/office/powerpoint/2010/main" val="636196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098" y="146317"/>
            <a:ext cx="2898093" cy="432048"/>
          </a:xfrm>
        </p:spPr>
        <p:txBody>
          <a:bodyPr>
            <a:normAutofit fontScale="90000"/>
          </a:bodyPr>
          <a:lstStyle/>
          <a:p>
            <a:r>
              <a:rPr lang="fr-FR" dirty="0"/>
              <a:t>First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September</a:t>
            </a:r>
            <a:r>
              <a:rPr lang="fr-FR" dirty="0"/>
              <a:t> 2025</a:t>
            </a: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2FB9168-0453-F9DB-B7BA-6FE9B939204D}"/>
              </a:ext>
            </a:extLst>
          </p:cNvPr>
          <p:cNvSpPr txBox="1"/>
          <p:nvPr/>
        </p:nvSpPr>
        <p:spPr>
          <a:xfrm>
            <a:off x="740892" y="1517576"/>
            <a:ext cx="71947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endParaRPr lang="fr-FR" sz="1800" dirty="0"/>
          </a:p>
          <a:p>
            <a:pPr marL="342900" indent="-342900">
              <a:buFont typeface="Wingdings" pitchFamily="2" charset="2"/>
              <a:buChar char="ü"/>
            </a:pPr>
            <a:r>
              <a:rPr lang="fr-FR" sz="1800" dirty="0" err="1"/>
              <a:t>Counting</a:t>
            </a:r>
            <a:r>
              <a:rPr lang="fr-FR" sz="1800" dirty="0"/>
              <a:t> rate </a:t>
            </a:r>
            <a:r>
              <a:rPr lang="fr-FR" sz="1800" dirty="0" err="1"/>
              <a:t>was</a:t>
            </a:r>
            <a:r>
              <a:rPr lang="fr-FR" sz="1800" dirty="0"/>
              <a:t> </a:t>
            </a:r>
            <a:r>
              <a:rPr lang="fr-FR" sz="1800" dirty="0" err="1"/>
              <a:t>very</a:t>
            </a:r>
            <a:r>
              <a:rPr lang="fr-FR" sz="1800" dirty="0"/>
              <a:t> </a:t>
            </a:r>
            <a:r>
              <a:rPr lang="fr-FR" sz="1800" dirty="0" err="1"/>
              <a:t>low</a:t>
            </a:r>
            <a:endParaRPr lang="fr-FR" sz="1800" dirty="0"/>
          </a:p>
          <a:p>
            <a:endParaRPr lang="fr-FR" sz="1800" dirty="0"/>
          </a:p>
          <a:p>
            <a:pPr marL="342900" indent="-342900">
              <a:buFont typeface="Wingdings" pitchFamily="2" charset="2"/>
              <a:buChar char="ü"/>
            </a:pPr>
            <a:r>
              <a:rPr lang="fr-FR" sz="1800" dirty="0"/>
              <a:t>Energy </a:t>
            </a:r>
            <a:r>
              <a:rPr lang="fr-FR" sz="1800" dirty="0" err="1"/>
              <a:t>measurements</a:t>
            </a:r>
            <a:r>
              <a:rPr lang="fr-FR" sz="1800" dirty="0"/>
              <a:t> </a:t>
            </a:r>
            <a:r>
              <a:rPr lang="fr-FR" sz="1800" dirty="0" err="1"/>
              <a:t>were</a:t>
            </a:r>
            <a:r>
              <a:rPr lang="fr-FR" sz="1800" dirty="0"/>
              <a:t> close to the </a:t>
            </a:r>
            <a:r>
              <a:rPr lang="fr-FR" sz="1800" dirty="0" err="1"/>
              <a:t>actual</a:t>
            </a:r>
            <a:r>
              <a:rPr lang="fr-FR" sz="1800" dirty="0"/>
              <a:t> </a:t>
            </a:r>
            <a:r>
              <a:rPr lang="fr-FR" sz="1800" dirty="0" err="1"/>
              <a:t>electronics</a:t>
            </a:r>
            <a:endParaRPr lang="fr-FR" sz="1800" dirty="0"/>
          </a:p>
          <a:p>
            <a:pPr marL="342900" indent="-342900">
              <a:buFont typeface="Wingdings" pitchFamily="2" charset="2"/>
              <a:buChar char="ü"/>
            </a:pPr>
            <a:endParaRPr lang="fr-FR" sz="1800" dirty="0"/>
          </a:p>
          <a:p>
            <a:pPr marL="342900" indent="-342900">
              <a:buFont typeface="Wingdings" pitchFamily="2" charset="2"/>
              <a:buChar char="ü"/>
            </a:pPr>
            <a:r>
              <a:rPr lang="fr-FR" sz="1800" dirty="0" err="1"/>
              <a:t>What</a:t>
            </a:r>
            <a:r>
              <a:rPr lang="fr-FR" sz="1800" dirty="0"/>
              <a:t> </a:t>
            </a:r>
            <a:r>
              <a:rPr lang="fr-FR" sz="1800" dirty="0" err="1"/>
              <a:t>was</a:t>
            </a:r>
            <a:r>
              <a:rPr lang="fr-FR" sz="1800" dirty="0"/>
              <a:t> </a:t>
            </a:r>
            <a:r>
              <a:rPr lang="fr-FR" sz="1800" dirty="0" err="1"/>
              <a:t>missing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the high </a:t>
            </a:r>
            <a:r>
              <a:rPr lang="fr-FR" sz="1800" dirty="0" err="1"/>
              <a:t>counting</a:t>
            </a:r>
            <a:r>
              <a:rPr lang="fr-FR" sz="1800" dirty="0"/>
              <a:t> rate.</a:t>
            </a:r>
          </a:p>
          <a:p>
            <a:pPr marL="342900" indent="-342900">
              <a:buFont typeface="Wingdings" pitchFamily="2" charset="2"/>
              <a:buChar char="ü"/>
            </a:pPr>
            <a:endParaRPr lang="fr-FR" sz="1800" dirty="0"/>
          </a:p>
          <a:p>
            <a:pPr marL="342900" indent="-342900">
              <a:buFont typeface="Wingdings" pitchFamily="2" charset="2"/>
              <a:buChar char="ü"/>
            </a:pPr>
            <a:r>
              <a:rPr lang="fr-FR" sz="1800" dirty="0" err="1"/>
              <a:t>Difficulty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that</a:t>
            </a:r>
            <a:r>
              <a:rPr lang="fr-FR" sz="1800" dirty="0"/>
              <a:t> the detector </a:t>
            </a:r>
            <a:r>
              <a:rPr lang="fr-FR" sz="1800" dirty="0" err="1"/>
              <a:t>channel</a:t>
            </a:r>
            <a:r>
              <a:rPr lang="fr-FR" sz="1800" dirty="0"/>
              <a:t> size </a:t>
            </a:r>
            <a:r>
              <a:rPr lang="fr-FR" sz="1800" dirty="0" err="1"/>
              <a:t>diameter</a:t>
            </a:r>
            <a:r>
              <a:rPr lang="fr-FR" sz="1800" dirty="0"/>
              <a:t> </a:t>
            </a:r>
            <a:r>
              <a:rPr lang="fr-FR" sz="1800" dirty="0" err="1"/>
              <a:t>is</a:t>
            </a:r>
            <a:r>
              <a:rPr lang="fr-FR" sz="1800" dirty="0"/>
              <a:t> </a:t>
            </a:r>
            <a:r>
              <a:rPr lang="fr-FR" sz="1800" dirty="0" err="1"/>
              <a:t>only</a:t>
            </a:r>
            <a:r>
              <a:rPr lang="fr-FR" sz="1800" dirty="0"/>
              <a:t> 25 µm</a:t>
            </a:r>
          </a:p>
        </p:txBody>
      </p:sp>
    </p:spTree>
    <p:extLst>
      <p:ext uri="{BB962C8B-B14F-4D97-AF65-F5344CB8AC3E}">
        <p14:creationId xmlns:p14="http://schemas.microsoft.com/office/powerpoint/2010/main" val="40832229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6303" y="168270"/>
            <a:ext cx="3063802" cy="464330"/>
          </a:xfrm>
        </p:spPr>
        <p:txBody>
          <a:bodyPr>
            <a:normAutofit fontScale="90000"/>
          </a:bodyPr>
          <a:lstStyle/>
          <a:p>
            <a:r>
              <a:rPr lang="fr-FR" dirty="0"/>
              <a:t>Second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December</a:t>
            </a:r>
            <a:r>
              <a:rPr lang="fr-FR" dirty="0"/>
              <a:t> 2025</a:t>
            </a: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46CB83-1403-3FD5-472C-907019EC899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3530" y="2786638"/>
            <a:ext cx="1995684" cy="25957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F2F29AF-CA48-BFA8-DF1D-4F658EBFA6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049" y="3697609"/>
            <a:ext cx="1479995" cy="1925002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6DFA290-7AFD-B085-22EF-2BE8A4E6984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56" y="928023"/>
            <a:ext cx="2554957" cy="332318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E6F82012-F11B-3B8D-B632-9D655BA89BB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923" y="4097434"/>
            <a:ext cx="1105216" cy="143753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7741D751-6A6A-E81A-8242-EACFEDACA6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001" y="3890884"/>
            <a:ext cx="1333156" cy="1734011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D6483D2-2B96-79B4-0131-B44A2B6EB12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6597" y="666738"/>
            <a:ext cx="1698717" cy="2209489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E6BC74B-99B0-9D0A-8FD4-8200BA7225C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473424" y="664132"/>
            <a:ext cx="2874819" cy="50003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9D6A59D-352C-EF52-36BD-B42574C5231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2684" y="613755"/>
            <a:ext cx="2064438" cy="2685176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B3E0BDD8-A2B0-C645-49F7-1947FC8163A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133923" y="441762"/>
            <a:ext cx="3354630" cy="251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97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dirty="0"/>
              <a:t>Second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December</a:t>
            </a:r>
            <a:r>
              <a:rPr lang="fr-FR" dirty="0"/>
              <a:t> 2025</a:t>
            </a: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96B919C-6AB6-66E9-63E5-D68CF2C93773}"/>
              </a:ext>
            </a:extLst>
          </p:cNvPr>
          <p:cNvSpPr txBox="1"/>
          <p:nvPr/>
        </p:nvSpPr>
        <p:spPr>
          <a:xfrm>
            <a:off x="2311202" y="797496"/>
            <a:ext cx="31774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24 kHz S 3x3 </a:t>
            </a:r>
            <a:r>
              <a:rPr lang="fr-FR" dirty="0" err="1"/>
              <a:t>Sampic</a:t>
            </a:r>
            <a:r>
              <a:rPr lang="fr-FR" dirty="0"/>
              <a:t> Ch0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9651D8-61DB-54B1-FE4A-6C4EB4162CA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018" y="1247364"/>
            <a:ext cx="6629476" cy="4092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246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dirty="0"/>
              <a:t>Second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December</a:t>
            </a:r>
            <a:r>
              <a:rPr lang="fr-FR" dirty="0"/>
              <a:t> 2025</a:t>
            </a:r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DC1DAA-77A5-80CA-9F1B-2970445B0C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98" y="1116148"/>
            <a:ext cx="7620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366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3090" y="149425"/>
            <a:ext cx="2952329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New </a:t>
            </a:r>
            <a:r>
              <a:rPr lang="fr-FR" altLang="fr-FR" sz="1800" dirty="0" err="1">
                <a:latin typeface="Arial" panose="020B0604020202020204" pitchFamily="34" charset="0"/>
              </a:rPr>
              <a:t>electronic</a:t>
            </a:r>
            <a:r>
              <a:rPr lang="fr-FR" altLang="fr-FR" sz="1800" dirty="0">
                <a:latin typeface="Arial" panose="020B0604020202020204" pitchFamily="34" charset="0"/>
              </a:rPr>
              <a:t> architecture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A0BA81-830A-1CFC-90FD-026F8BE6A3EB}"/>
              </a:ext>
            </a:extLst>
          </p:cNvPr>
          <p:cNvSpPr txBox="1"/>
          <p:nvPr/>
        </p:nvSpPr>
        <p:spPr>
          <a:xfrm>
            <a:off x="1433609" y="2813720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S3x3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CA8D3F-73E4-7FB0-EBF4-6A938CBAED08}"/>
              </a:ext>
            </a:extLst>
          </p:cNvPr>
          <p:cNvSpPr txBox="1"/>
          <p:nvPr/>
        </p:nvSpPr>
        <p:spPr>
          <a:xfrm>
            <a:off x="5368300" y="2862211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A9D7B7-A637-7165-050B-D15A3E2FD27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5533" y="1462121"/>
            <a:ext cx="7667721" cy="36004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2AEB5EE-3228-D81E-153D-DA2D16DCE06E}"/>
              </a:ext>
            </a:extLst>
          </p:cNvPr>
          <p:cNvSpPr txBox="1"/>
          <p:nvPr/>
        </p:nvSpPr>
        <p:spPr>
          <a:xfrm>
            <a:off x="1444675" y="782256"/>
            <a:ext cx="6120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err="1"/>
              <a:t>Extremely</a:t>
            </a:r>
            <a:r>
              <a:rPr lang="fr-FR" sz="1600" dirty="0"/>
              <a:t> Fast and </a:t>
            </a:r>
            <a:r>
              <a:rPr lang="fr-FR" sz="1600" dirty="0" err="1"/>
              <a:t>low</a:t>
            </a:r>
            <a:r>
              <a:rPr lang="fr-FR" sz="1600" dirty="0"/>
              <a:t> voltage detector </a:t>
            </a:r>
            <a:r>
              <a:rPr lang="fr-FR" sz="1600" dirty="0" err="1"/>
              <a:t>signals</a:t>
            </a:r>
            <a:r>
              <a:rPr lang="fr-FR" sz="1600" dirty="0"/>
              <a:t> : few ns few µV</a:t>
            </a:r>
          </a:p>
          <a:p>
            <a:r>
              <a:rPr lang="fr-FR" sz="1600" dirty="0"/>
              <a:t>@40 dB gain </a:t>
            </a:r>
            <a:r>
              <a:rPr lang="fr-FR" sz="1600" dirty="0" err="1"/>
              <a:t>with</a:t>
            </a:r>
            <a:r>
              <a:rPr lang="fr-FR" sz="1600" dirty="0"/>
              <a:t> 1-2 GHz BW </a:t>
            </a:r>
            <a:r>
              <a:rPr lang="fr-FR" sz="1600" dirty="0" err="1"/>
              <a:t>Amplifiers</a:t>
            </a:r>
            <a:endParaRPr lang="fr-FR" sz="16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DC2873-2BF0-ACCE-6002-1D41E06081B0}"/>
              </a:ext>
            </a:extLst>
          </p:cNvPr>
          <p:cNvSpPr txBox="1"/>
          <p:nvPr/>
        </p:nvSpPr>
        <p:spPr>
          <a:xfrm>
            <a:off x="2959274" y="2021632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15 mV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888E6D2-0D4B-2C01-B503-0D679C3C00E3}"/>
              </a:ext>
            </a:extLst>
          </p:cNvPr>
          <p:cNvSpPr txBox="1"/>
          <p:nvPr/>
        </p:nvSpPr>
        <p:spPr>
          <a:xfrm>
            <a:off x="2914790" y="3865260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25 mV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7EF32A2-8D08-2937-5A2A-DBE2C2791ABF}"/>
              </a:ext>
            </a:extLst>
          </p:cNvPr>
          <p:cNvSpPr txBox="1"/>
          <p:nvPr/>
        </p:nvSpPr>
        <p:spPr>
          <a:xfrm>
            <a:off x="4491512" y="2258881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55 mV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E78FE3A-03B9-50CE-32AA-99EBCF71CC82}"/>
              </a:ext>
            </a:extLst>
          </p:cNvPr>
          <p:cNvSpPr txBox="1"/>
          <p:nvPr/>
        </p:nvSpPr>
        <p:spPr>
          <a:xfrm>
            <a:off x="4456913" y="4082739"/>
            <a:ext cx="9252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35 mV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A68EE1-1CFE-BFBE-9029-6D4FBEA97803}"/>
              </a:ext>
            </a:extLst>
          </p:cNvPr>
          <p:cNvSpPr txBox="1"/>
          <p:nvPr/>
        </p:nvSpPr>
        <p:spPr>
          <a:xfrm>
            <a:off x="1196741" y="5157611"/>
            <a:ext cx="2733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pulse </a:t>
            </a:r>
            <a:r>
              <a:rPr lang="fr-FR" dirty="0" err="1"/>
              <a:t>width</a:t>
            </a:r>
            <a:r>
              <a:rPr lang="fr-FR" dirty="0"/>
              <a:t> 2,8 to 4 ns</a:t>
            </a:r>
          </a:p>
        </p:txBody>
      </p:sp>
    </p:spTree>
    <p:extLst>
      <p:ext uri="{BB962C8B-B14F-4D97-AF65-F5344CB8AC3E}">
        <p14:creationId xmlns:p14="http://schemas.microsoft.com/office/powerpoint/2010/main" val="6392093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9154" y="649912"/>
            <a:ext cx="2538054" cy="432048"/>
          </a:xfrm>
        </p:spPr>
        <p:txBody>
          <a:bodyPr>
            <a:normAutofit fontScale="90000"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SAMPIC 6 MeV 500 </a:t>
            </a:r>
            <a:r>
              <a:rPr lang="fr-FR" altLang="fr-FR" sz="1800" dirty="0" err="1">
                <a:latin typeface="Arial" panose="020B0604020202020204" pitchFamily="34" charset="0"/>
              </a:rPr>
              <a:t>pA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9A0BA81-830A-1CFC-90FD-026F8BE6A3EB}"/>
              </a:ext>
            </a:extLst>
          </p:cNvPr>
          <p:cNvSpPr txBox="1"/>
          <p:nvPr/>
        </p:nvSpPr>
        <p:spPr>
          <a:xfrm>
            <a:off x="1741193" y="3029744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S3x3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16FD0A-A6B4-ED49-BC39-4EF78ABBDC03}"/>
              </a:ext>
            </a:extLst>
          </p:cNvPr>
          <p:cNvSpPr txBox="1"/>
          <p:nvPr/>
        </p:nvSpPr>
        <p:spPr>
          <a:xfrm>
            <a:off x="1648355" y="5314465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S1x1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B27617-9299-5D58-90B7-190FC0178474}"/>
              </a:ext>
            </a:extLst>
          </p:cNvPr>
          <p:cNvSpPr txBox="1"/>
          <p:nvPr/>
        </p:nvSpPr>
        <p:spPr>
          <a:xfrm>
            <a:off x="5402936" y="5314466"/>
            <a:ext cx="91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5174C3-99FB-5A8E-5775-45993731BD5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345" y="1025711"/>
            <a:ext cx="3888049" cy="19440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210731-F18C-026B-B346-0C8F2099EAB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394" y="3472772"/>
            <a:ext cx="3845000" cy="192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F1363D8-B449-9483-42EA-78A858DDA982}"/>
              </a:ext>
            </a:extLst>
          </p:cNvPr>
          <p:cNvSpPr txBox="1"/>
          <p:nvPr/>
        </p:nvSpPr>
        <p:spPr>
          <a:xfrm>
            <a:off x="5629960" y="2955945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S10x10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0DBB625-A994-C2F2-DCD3-0BE54936A1D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394" y="1025711"/>
            <a:ext cx="3919378" cy="19596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34A93C87-1904-14EA-2675-69F073FCDBD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9394" y="3472772"/>
            <a:ext cx="3845000" cy="1922500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407EEC64-033D-F048-4BEB-43CF38415FD4}"/>
              </a:ext>
            </a:extLst>
          </p:cNvPr>
          <p:cNvSpPr txBox="1">
            <a:spLocks/>
          </p:cNvSpPr>
          <p:nvPr/>
        </p:nvSpPr>
        <p:spPr>
          <a:xfrm>
            <a:off x="1717365" y="149425"/>
            <a:ext cx="253805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/>
              <a:t>Second Experiment in ALTO December 2025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38BD1A-2AFF-9153-7736-07AFFCEAABA8}"/>
              </a:ext>
            </a:extLst>
          </p:cNvPr>
          <p:cNvSpPr txBox="1"/>
          <p:nvPr/>
        </p:nvSpPr>
        <p:spPr>
          <a:xfrm>
            <a:off x="2202732" y="1547048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106 keV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206F9BE-70E7-6CC1-6EEF-E7760B6B6725}"/>
              </a:ext>
            </a:extLst>
          </p:cNvPr>
          <p:cNvSpPr txBox="1"/>
          <p:nvPr/>
        </p:nvSpPr>
        <p:spPr>
          <a:xfrm>
            <a:off x="2194186" y="3897141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108 keV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7E44108-126D-0B96-1861-4376427AE921}"/>
              </a:ext>
            </a:extLst>
          </p:cNvPr>
          <p:cNvSpPr txBox="1"/>
          <p:nvPr/>
        </p:nvSpPr>
        <p:spPr>
          <a:xfrm>
            <a:off x="6115115" y="1547544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114 keV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3DA6BE8-FDA7-7997-97AC-4DD45E4AAA61}"/>
              </a:ext>
            </a:extLst>
          </p:cNvPr>
          <p:cNvSpPr txBox="1"/>
          <p:nvPr/>
        </p:nvSpPr>
        <p:spPr>
          <a:xfrm>
            <a:off x="6039186" y="3897141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135 keV</a:t>
            </a:r>
          </a:p>
        </p:txBody>
      </p:sp>
    </p:spTree>
    <p:extLst>
      <p:ext uri="{BB962C8B-B14F-4D97-AF65-F5344CB8AC3E}">
        <p14:creationId xmlns:p14="http://schemas.microsoft.com/office/powerpoint/2010/main" val="3183767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178" y="660597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SAMPIC 12 MeV 3 </a:t>
            </a:r>
            <a:r>
              <a:rPr lang="fr-FR" altLang="fr-FR" sz="1800" dirty="0" err="1">
                <a:latin typeface="Arial" panose="020B0604020202020204" pitchFamily="34" charset="0"/>
              </a:rPr>
              <a:t>nA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16FD0A-A6B4-ED49-BC39-4EF78ABBDC03}"/>
              </a:ext>
            </a:extLst>
          </p:cNvPr>
          <p:cNvSpPr txBox="1"/>
          <p:nvPr/>
        </p:nvSpPr>
        <p:spPr>
          <a:xfrm>
            <a:off x="1655082" y="5439094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S1x1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2CA8D3F-73E4-7FB0-EBF4-6A938CBAED08}"/>
              </a:ext>
            </a:extLst>
          </p:cNvPr>
          <p:cNvSpPr txBox="1"/>
          <p:nvPr/>
        </p:nvSpPr>
        <p:spPr>
          <a:xfrm>
            <a:off x="5394243" y="2998738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S10x10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7B27617-9299-5D58-90B7-190FC0178474}"/>
              </a:ext>
            </a:extLst>
          </p:cNvPr>
          <p:cNvSpPr txBox="1"/>
          <p:nvPr/>
        </p:nvSpPr>
        <p:spPr>
          <a:xfrm>
            <a:off x="5402936" y="5314466"/>
            <a:ext cx="912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S10x1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653F83A-2C75-1848-2BC3-646511D3D594}"/>
              </a:ext>
            </a:extLst>
          </p:cNvPr>
          <p:cNvSpPr txBox="1"/>
          <p:nvPr/>
        </p:nvSpPr>
        <p:spPr>
          <a:xfrm>
            <a:off x="1810390" y="3072473"/>
            <a:ext cx="7697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S3x3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4986DC66-70D2-A663-416C-0055C30B33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41" y="1074503"/>
            <a:ext cx="3895378" cy="1947689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9C19F3F-147A-5513-6379-975CB59326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263" y="3472583"/>
            <a:ext cx="3895378" cy="1947689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F5566A8F-5271-FAC1-219C-2572D22C73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730" y="1066196"/>
            <a:ext cx="3895378" cy="1947689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1C3BD4CA-6C59-F7C8-E8A4-DB3ADE74368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730" y="3422302"/>
            <a:ext cx="3895378" cy="1947689"/>
          </a:xfrm>
          <a:prstGeom prst="rect">
            <a:avLst/>
          </a:prstGeom>
        </p:spPr>
      </p:pic>
      <p:sp>
        <p:nvSpPr>
          <p:cNvPr id="2" name="Titre 8">
            <a:extLst>
              <a:ext uri="{FF2B5EF4-FFF2-40B4-BE49-F238E27FC236}">
                <a16:creationId xmlns:a16="http://schemas.microsoft.com/office/drawing/2014/main" id="{A45D69CD-0AC3-0708-DE44-62F030676DC0}"/>
              </a:ext>
            </a:extLst>
          </p:cNvPr>
          <p:cNvSpPr txBox="1">
            <a:spLocks/>
          </p:cNvSpPr>
          <p:nvPr/>
        </p:nvSpPr>
        <p:spPr>
          <a:xfrm>
            <a:off x="1717365" y="149425"/>
            <a:ext cx="2538054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/>
              <a:t>Second Experiment in ALTO December 2025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CA8E3C1-BD29-EFAB-6990-AA02DBB9183B}"/>
              </a:ext>
            </a:extLst>
          </p:cNvPr>
          <p:cNvSpPr txBox="1"/>
          <p:nvPr/>
        </p:nvSpPr>
        <p:spPr>
          <a:xfrm>
            <a:off x="2202732" y="1547048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122 keV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0B4BF2F-DB41-0E04-9828-A5A02577838C}"/>
              </a:ext>
            </a:extLst>
          </p:cNvPr>
          <p:cNvSpPr txBox="1"/>
          <p:nvPr/>
        </p:nvSpPr>
        <p:spPr>
          <a:xfrm>
            <a:off x="6115115" y="1547544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136 keV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9FC4B8F-CB24-51F8-50DE-600F8A6528BF}"/>
              </a:ext>
            </a:extLst>
          </p:cNvPr>
          <p:cNvSpPr txBox="1"/>
          <p:nvPr/>
        </p:nvSpPr>
        <p:spPr>
          <a:xfrm>
            <a:off x="2342940" y="4003736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90 keV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C9160A3-1D8C-05B0-042D-435C0379943C}"/>
              </a:ext>
            </a:extLst>
          </p:cNvPr>
          <p:cNvSpPr txBox="1"/>
          <p:nvPr/>
        </p:nvSpPr>
        <p:spPr>
          <a:xfrm>
            <a:off x="6255323" y="4004232"/>
            <a:ext cx="11165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153 keV</a:t>
            </a:r>
          </a:p>
        </p:txBody>
      </p:sp>
    </p:spTree>
    <p:extLst>
      <p:ext uri="{BB962C8B-B14F-4D97-AF65-F5344CB8AC3E}">
        <p14:creationId xmlns:p14="http://schemas.microsoft.com/office/powerpoint/2010/main" val="19330950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C8F9214-A536-4C84-DB28-1FB6A0DB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A43EE242-869C-E32C-701D-09AE3703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7743AB1-EB70-49F7-2998-822F1674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37E5A292-6A74-828F-01E0-169BA70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Conclusion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A396E9-7EC7-E969-7BD2-473EB5DBD0E7}"/>
              </a:ext>
            </a:extLst>
          </p:cNvPr>
          <p:cNvSpPr txBox="1"/>
          <p:nvPr/>
        </p:nvSpPr>
        <p:spPr>
          <a:xfrm>
            <a:off x="366986" y="1445568"/>
            <a:ext cx="7272808" cy="4093428"/>
          </a:xfrm>
          <a:prstGeom prst="rect">
            <a:avLst/>
          </a:prstGeom>
          <a:noFill/>
        </p:spPr>
        <p:txBody>
          <a:bodyPr wrap="square" lIns="90000" rtlCol="0"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September</a:t>
            </a:r>
            <a:r>
              <a:rPr lang="fr-FR" dirty="0"/>
              <a:t> </a:t>
            </a:r>
            <a:r>
              <a:rPr lang="fr-FR" dirty="0" err="1"/>
              <a:t>experiment</a:t>
            </a:r>
            <a:r>
              <a:rPr lang="fr-FR" dirty="0"/>
              <a:t>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Energy </a:t>
            </a:r>
            <a:r>
              <a:rPr lang="fr-FR" dirty="0" err="1"/>
              <a:t>calculations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close to actuel </a:t>
            </a:r>
            <a:r>
              <a:rPr lang="fr-FR" dirty="0" err="1"/>
              <a:t>measurements</a:t>
            </a: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Counting</a:t>
            </a:r>
            <a:r>
              <a:rPr lang="fr-FR" dirty="0"/>
              <a:t> rate </a:t>
            </a:r>
            <a:r>
              <a:rPr lang="fr-FR" dirty="0" err="1"/>
              <a:t>did</a:t>
            </a:r>
            <a:r>
              <a:rPr lang="fr-FR" dirty="0"/>
              <a:t> not </a:t>
            </a:r>
            <a:r>
              <a:rPr lang="fr-FR" dirty="0" err="1"/>
              <a:t>achieve</a:t>
            </a:r>
            <a:r>
              <a:rPr lang="fr-FR" dirty="0"/>
              <a:t> the </a:t>
            </a:r>
            <a:r>
              <a:rPr lang="fr-FR" dirty="0" err="1"/>
              <a:t>requirements</a:t>
            </a:r>
            <a:r>
              <a:rPr lang="fr-FR" dirty="0"/>
              <a:t>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err="1"/>
              <a:t>December</a:t>
            </a:r>
            <a:r>
              <a:rPr lang="fr-FR" dirty="0"/>
              <a:t> </a:t>
            </a:r>
            <a:r>
              <a:rPr lang="fr-FR" dirty="0" err="1"/>
              <a:t>experiment</a:t>
            </a:r>
            <a:r>
              <a:rPr lang="fr-FR" dirty="0"/>
              <a:t> :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Counting</a:t>
            </a:r>
            <a:r>
              <a:rPr lang="fr-FR" dirty="0"/>
              <a:t> rate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achieved</a:t>
            </a:r>
            <a:r>
              <a:rPr lang="fr-FR" dirty="0"/>
              <a:t> 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Acquisition at high </a:t>
            </a:r>
            <a:r>
              <a:rPr lang="fr-FR" dirty="0" err="1"/>
              <a:t>counting</a:t>
            </a:r>
            <a:r>
              <a:rPr lang="fr-FR" dirty="0"/>
              <a:t> rate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achieved</a:t>
            </a:r>
            <a:endParaRPr lang="fr-FR" dirty="0"/>
          </a:p>
          <a:p>
            <a:pPr lvl="1" indent="0"/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Energy </a:t>
            </a:r>
            <a:r>
              <a:rPr lang="fr-FR" dirty="0" err="1"/>
              <a:t>measurements</a:t>
            </a:r>
            <a:r>
              <a:rPr lang="fr-FR" dirty="0"/>
              <a:t> </a:t>
            </a:r>
            <a:r>
              <a:rPr lang="fr-FR" dirty="0" err="1"/>
              <a:t>did</a:t>
            </a:r>
            <a:r>
              <a:rPr lang="fr-FR" dirty="0"/>
              <a:t> not </a:t>
            </a:r>
            <a:r>
              <a:rPr lang="fr-FR" dirty="0" err="1"/>
              <a:t>achieve</a:t>
            </a:r>
            <a:r>
              <a:rPr lang="fr-FR" dirty="0"/>
              <a:t> the </a:t>
            </a:r>
            <a:r>
              <a:rPr lang="fr-FR" dirty="0" err="1"/>
              <a:t>requirements</a:t>
            </a:r>
            <a:r>
              <a:rPr lang="fr-FR" dirty="0"/>
              <a:t>. Signal </a:t>
            </a:r>
            <a:r>
              <a:rPr lang="fr-FR" dirty="0" err="1"/>
              <a:t>was</a:t>
            </a:r>
            <a:r>
              <a:rPr lang="fr-FR" dirty="0"/>
              <a:t> </a:t>
            </a:r>
            <a:r>
              <a:rPr lang="fr-FR" dirty="0" err="1"/>
              <a:t>too</a:t>
            </a:r>
            <a:r>
              <a:rPr lang="fr-FR" dirty="0"/>
              <a:t> </a:t>
            </a:r>
            <a:r>
              <a:rPr lang="fr-FR" dirty="0" err="1"/>
              <a:t>small</a:t>
            </a:r>
            <a:r>
              <a:rPr lang="fr-FR" dirty="0"/>
              <a:t> </a:t>
            </a:r>
            <a:r>
              <a:rPr lang="fr-FR" dirty="0" err="1"/>
              <a:t>compared</a:t>
            </a:r>
            <a:r>
              <a:rPr lang="fr-FR" dirty="0"/>
              <a:t> to </a:t>
            </a:r>
            <a:r>
              <a:rPr lang="fr-FR" dirty="0" err="1"/>
              <a:t>September</a:t>
            </a:r>
            <a:r>
              <a:rPr lang="fr-FR" dirty="0"/>
              <a:t> </a:t>
            </a:r>
            <a:r>
              <a:rPr lang="fr-FR" dirty="0" err="1"/>
              <a:t>experiment</a:t>
            </a: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523126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283EEC-BFD9-6424-9F9C-7F1FA61957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78" y="1398285"/>
            <a:ext cx="7207746" cy="405435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14DBA64-ED94-194C-AC93-EB5663E780E4}"/>
              </a:ext>
            </a:extLst>
          </p:cNvPr>
          <p:cNvSpPr txBox="1"/>
          <p:nvPr/>
        </p:nvSpPr>
        <p:spPr>
          <a:xfrm>
            <a:off x="2167186" y="867084"/>
            <a:ext cx="4782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Copyright </a:t>
            </a:r>
            <a:r>
              <a:rPr lang="fr-FR" dirty="0" err="1"/>
              <a:t>from</a:t>
            </a:r>
            <a:r>
              <a:rPr lang="fr-FR" dirty="0"/>
              <a:t> C. </a:t>
            </a:r>
            <a:r>
              <a:rPr lang="fr-FR" dirty="0" err="1"/>
              <a:t>Guardiola</a:t>
            </a:r>
            <a:r>
              <a:rPr lang="fr-FR" dirty="0"/>
              <a:t> CPAN 2026</a:t>
            </a:r>
          </a:p>
        </p:txBody>
      </p:sp>
    </p:spTree>
    <p:extLst>
      <p:ext uri="{BB962C8B-B14F-4D97-AF65-F5344CB8AC3E}">
        <p14:creationId xmlns:p14="http://schemas.microsoft.com/office/powerpoint/2010/main" val="34069037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C8F9214-A536-4C84-DB28-1FB6A0DB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A43EE242-869C-E32C-701D-09AE3703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7743AB1-EB70-49F7-2998-822F1674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37E5A292-6A74-828F-01E0-169BA70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Conclusion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A396E9-7EC7-E969-7BD2-473EB5DBD0E7}"/>
              </a:ext>
            </a:extLst>
          </p:cNvPr>
          <p:cNvSpPr txBox="1"/>
          <p:nvPr/>
        </p:nvSpPr>
        <p:spPr>
          <a:xfrm>
            <a:off x="402990" y="1157536"/>
            <a:ext cx="7272808" cy="4093428"/>
          </a:xfrm>
          <a:prstGeom prst="rect">
            <a:avLst/>
          </a:prstGeom>
          <a:noFill/>
        </p:spPr>
        <p:txBody>
          <a:bodyPr wrap="square" lIns="90000" rtlCol="0">
            <a:normAutofit fontScale="85000" lnSpcReduction="20000"/>
          </a:bodyPr>
          <a:lstStyle/>
          <a:p>
            <a:pPr lvl="1" indent="0"/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Energy </a:t>
            </a:r>
            <a:r>
              <a:rPr lang="fr-FR" dirty="0" err="1"/>
              <a:t>measurements</a:t>
            </a:r>
            <a:r>
              <a:rPr lang="fr-FR" dirty="0"/>
              <a:t> </a:t>
            </a:r>
            <a:r>
              <a:rPr lang="fr-FR" dirty="0" err="1"/>
              <a:t>did</a:t>
            </a:r>
            <a:r>
              <a:rPr lang="fr-FR" dirty="0"/>
              <a:t> not </a:t>
            </a:r>
            <a:r>
              <a:rPr lang="fr-FR" dirty="0" err="1"/>
              <a:t>achieve</a:t>
            </a:r>
            <a:r>
              <a:rPr lang="fr-FR" dirty="0"/>
              <a:t> the </a:t>
            </a:r>
            <a:r>
              <a:rPr lang="fr-FR" dirty="0" err="1"/>
              <a:t>requirements</a:t>
            </a:r>
            <a:r>
              <a:rPr lang="fr-FR" dirty="0"/>
              <a:t> at high </a:t>
            </a:r>
            <a:r>
              <a:rPr lang="fr-FR" dirty="0" err="1"/>
              <a:t>counting</a:t>
            </a:r>
            <a:r>
              <a:rPr lang="fr-FR" dirty="0"/>
              <a:t> rate . </a:t>
            </a:r>
            <a:r>
              <a:rPr lang="fr-FR" dirty="0" err="1"/>
              <a:t>Electronic</a:t>
            </a:r>
            <a:r>
              <a:rPr lang="fr-FR" dirty="0"/>
              <a:t> BW </a:t>
            </a:r>
            <a:r>
              <a:rPr lang="fr-FR" dirty="0" err="1"/>
              <a:t>maybe</a:t>
            </a: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Future </a:t>
            </a:r>
            <a:r>
              <a:rPr lang="fr-FR" dirty="0" err="1"/>
              <a:t>experiments</a:t>
            </a:r>
            <a:r>
              <a:rPr lang="fr-FR" dirty="0"/>
              <a:t> to </a:t>
            </a:r>
            <a:r>
              <a:rPr lang="fr-FR" dirty="0" err="1"/>
              <a:t>increase</a:t>
            </a:r>
            <a:r>
              <a:rPr lang="fr-FR" dirty="0"/>
              <a:t> the BW </a:t>
            </a:r>
            <a:r>
              <a:rPr lang="fr-FR" dirty="0" err="1"/>
              <a:t>frequency</a:t>
            </a:r>
            <a:r>
              <a:rPr lang="fr-FR" dirty="0"/>
              <a:t> of the </a:t>
            </a:r>
            <a:r>
              <a:rPr lang="fr-FR" dirty="0" err="1"/>
              <a:t>analog</a:t>
            </a:r>
            <a:r>
              <a:rPr lang="fr-FR" dirty="0"/>
              <a:t> </a:t>
            </a:r>
            <a:r>
              <a:rPr lang="fr-FR" dirty="0" err="1"/>
              <a:t>chain</a:t>
            </a:r>
            <a:r>
              <a:rPr lang="fr-FR" dirty="0"/>
              <a:t> (5 or more GHz </a:t>
            </a:r>
            <a:r>
              <a:rPr lang="fr-FR" dirty="0" err="1"/>
              <a:t>instead</a:t>
            </a:r>
            <a:r>
              <a:rPr lang="fr-FR" dirty="0"/>
              <a:t> of 1 or 2 </a:t>
            </a:r>
            <a:r>
              <a:rPr lang="fr-FR" dirty="0" err="1"/>
              <a:t>today</a:t>
            </a:r>
            <a:r>
              <a:rPr lang="fr-FR" dirty="0"/>
              <a:t>)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Next </a:t>
            </a:r>
            <a:r>
              <a:rPr lang="fr-FR" dirty="0" err="1"/>
              <a:t>experiment</a:t>
            </a:r>
            <a:r>
              <a:rPr lang="fr-FR" dirty="0"/>
              <a:t> in Madrid July 2026 to compare </a:t>
            </a:r>
            <a:r>
              <a:rPr lang="fr-FR" dirty="0" err="1"/>
              <a:t>both</a:t>
            </a:r>
            <a:r>
              <a:rPr lang="fr-FR" dirty="0"/>
              <a:t> </a:t>
            </a:r>
            <a:r>
              <a:rPr lang="fr-FR" dirty="0" err="1"/>
              <a:t>electronics</a:t>
            </a:r>
            <a:r>
              <a:rPr lang="fr-FR" dirty="0"/>
              <a:t>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Our </a:t>
            </a:r>
            <a:r>
              <a:rPr lang="fr-FR" dirty="0" err="1"/>
              <a:t>next</a:t>
            </a:r>
            <a:r>
              <a:rPr lang="fr-FR" dirty="0"/>
              <a:t> </a:t>
            </a:r>
            <a:r>
              <a:rPr lang="fr-FR" dirty="0" err="1"/>
              <a:t>experiment</a:t>
            </a:r>
            <a:r>
              <a:rPr lang="fr-FR" dirty="0"/>
              <a:t> in ALTO </a:t>
            </a:r>
            <a:r>
              <a:rPr lang="fr-FR" dirty="0" err="1"/>
              <a:t>will</a:t>
            </a:r>
            <a:r>
              <a:rPr lang="fr-FR" dirty="0"/>
              <a:t> </a:t>
            </a:r>
            <a:r>
              <a:rPr lang="fr-FR" dirty="0" err="1"/>
              <a:t>decide</a:t>
            </a:r>
            <a:r>
              <a:rPr lang="fr-FR" dirty="0"/>
              <a:t> on the future architecture of </a:t>
            </a:r>
            <a:r>
              <a:rPr lang="fr-FR" dirty="0" err="1"/>
              <a:t>this</a:t>
            </a:r>
            <a:r>
              <a:rPr lang="fr-FR" dirty="0"/>
              <a:t> </a:t>
            </a:r>
            <a:r>
              <a:rPr lang="fr-FR" dirty="0" err="1"/>
              <a:t>electronics</a:t>
            </a:r>
            <a:r>
              <a:rPr lang="fr-FR" dirty="0"/>
              <a:t>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The </a:t>
            </a:r>
            <a:r>
              <a:rPr lang="fr-FR" dirty="0" err="1"/>
              <a:t>most</a:t>
            </a:r>
            <a:r>
              <a:rPr lang="fr-FR" dirty="0"/>
              <a:t> important </a:t>
            </a:r>
            <a:r>
              <a:rPr lang="fr-FR" dirty="0" err="1"/>
              <a:t>constraint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to have direct </a:t>
            </a:r>
            <a:r>
              <a:rPr lang="fr-FR" dirty="0" err="1"/>
              <a:t>beam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high </a:t>
            </a:r>
            <a:r>
              <a:rPr lang="fr-FR" dirty="0" err="1"/>
              <a:t>counting</a:t>
            </a:r>
            <a:r>
              <a:rPr lang="fr-FR" dirty="0"/>
              <a:t> rate and for a long time to hit a 25 µm </a:t>
            </a:r>
            <a:r>
              <a:rPr lang="fr-FR" dirty="0" err="1"/>
              <a:t>diameter</a:t>
            </a:r>
            <a:r>
              <a:rPr lang="fr-FR" dirty="0"/>
              <a:t> detector.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We</a:t>
            </a:r>
            <a:r>
              <a:rPr lang="fr-FR" dirty="0"/>
              <a:t> are </a:t>
            </a:r>
            <a:r>
              <a:rPr lang="fr-FR" dirty="0" err="1"/>
              <a:t>involved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the IJCLAB </a:t>
            </a:r>
            <a:r>
              <a:rPr lang="fr-FR" dirty="0" err="1"/>
              <a:t>BioAlto</a:t>
            </a:r>
            <a:r>
              <a:rPr lang="fr-FR" dirty="0"/>
              <a:t> collaboration </a:t>
            </a:r>
            <a:r>
              <a:rPr lang="fr-FR" dirty="0" err="1"/>
              <a:t>because</a:t>
            </a:r>
            <a:r>
              <a:rPr lang="fr-FR" dirty="0"/>
              <a:t> </a:t>
            </a:r>
            <a:r>
              <a:rPr lang="fr-FR" dirty="0" err="1"/>
              <a:t>they</a:t>
            </a:r>
            <a:r>
              <a:rPr lang="fr-FR" dirty="0"/>
              <a:t> </a:t>
            </a:r>
            <a:r>
              <a:rPr lang="fr-FR" dirty="0" err="1"/>
              <a:t>want</a:t>
            </a:r>
            <a:r>
              <a:rPr lang="fr-FR" dirty="0"/>
              <a:t> </a:t>
            </a:r>
            <a:r>
              <a:rPr lang="fr-FR" dirty="0" err="1"/>
              <a:t>also</a:t>
            </a:r>
            <a:r>
              <a:rPr lang="fr-FR" dirty="0"/>
              <a:t> to </a:t>
            </a:r>
            <a:r>
              <a:rPr lang="fr-FR" dirty="0" err="1"/>
              <a:t>measure</a:t>
            </a:r>
            <a:r>
              <a:rPr lang="fr-FR" dirty="0"/>
              <a:t> high </a:t>
            </a:r>
            <a:r>
              <a:rPr lang="fr-FR" dirty="0" err="1"/>
              <a:t>counting</a:t>
            </a:r>
            <a:r>
              <a:rPr lang="fr-FR" dirty="0"/>
              <a:t> rates (Sesam Project)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04027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53E75-B4FB-4414-B285-CFEED039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des tâches - Responsabilités - Organisation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1DB15F-25D2-4008-B8F6-CA969043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6961D-6433-4756-A273-B8055EE0EBDD}" type="slidenum">
              <a:rPr lang="fr-FR" smtClean="0"/>
              <a:t>31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518A70-0EAA-4952-9A37-2CDA27E42D39}"/>
              </a:ext>
            </a:extLst>
          </p:cNvPr>
          <p:cNvSpPr/>
          <p:nvPr/>
        </p:nvSpPr>
        <p:spPr>
          <a:xfrm>
            <a:off x="1135681" y="1484738"/>
            <a:ext cx="4039394" cy="2962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0146" lvl="1" indent="-227206">
              <a:buFont typeface="Arial" panose="020B0604020202020204" pitchFamily="34" charset="0"/>
              <a:buChar char="•"/>
            </a:pPr>
            <a:r>
              <a:rPr lang="fr-FR" altLang="fr-FR" sz="1325" dirty="0">
                <a:ea typeface="MS Mincho" panose="02020609040205080304" pitchFamily="49" charset="-128"/>
                <a:cs typeface="Arial" panose="020B0604020202020204" pitchFamily="34" charset="0"/>
              </a:rPr>
              <a:t>Organisation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A0573B19-7428-4967-A46D-503E94F9CECB}"/>
              </a:ext>
            </a:extLst>
          </p:cNvPr>
          <p:cNvCxnSpPr>
            <a:cxnSpLocks/>
            <a:stCxn id="13" idx="2"/>
            <a:endCxn id="10" idx="0"/>
          </p:cNvCxnSpPr>
          <p:nvPr/>
        </p:nvCxnSpPr>
        <p:spPr>
          <a:xfrm flipH="1">
            <a:off x="4115693" y="2437119"/>
            <a:ext cx="1" cy="1851282"/>
          </a:xfrm>
          <a:prstGeom prst="line">
            <a:avLst/>
          </a:prstGeom>
          <a:ln w="28575">
            <a:solidFill>
              <a:srgbClr val="95373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0851170-BF46-4A66-B564-AD1A6CC4AB33}"/>
              </a:ext>
            </a:extLst>
          </p:cNvPr>
          <p:cNvSpPr/>
          <p:nvPr/>
        </p:nvSpPr>
        <p:spPr>
          <a:xfrm>
            <a:off x="3671863" y="4288401"/>
            <a:ext cx="887659" cy="352503"/>
          </a:xfrm>
          <a:prstGeom prst="rect">
            <a:avLst/>
          </a:prstGeom>
          <a:solidFill>
            <a:srgbClr val="95373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lvl="0" algn="ctr">
              <a:buNone/>
            </a:pPr>
            <a:r>
              <a:rPr lang="fr-FR" sz="729" dirty="0" err="1">
                <a:solidFill>
                  <a:sysClr val="window" lastClr="FFFFFF"/>
                </a:solidFill>
              </a:rPr>
              <a:t>Microdosimetry</a:t>
            </a:r>
            <a:endParaRPr lang="fr-FR" sz="729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E29A7C-2276-4649-BE6E-25B8A810A41C}"/>
              </a:ext>
            </a:extLst>
          </p:cNvPr>
          <p:cNvSpPr/>
          <p:nvPr/>
        </p:nvSpPr>
        <p:spPr>
          <a:xfrm>
            <a:off x="3727799" y="2084616"/>
            <a:ext cx="775790" cy="352503"/>
          </a:xfrm>
          <a:prstGeom prst="rect">
            <a:avLst/>
          </a:prstGeom>
          <a:solidFill>
            <a:srgbClr val="1F497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lvl="0" algn="ctr">
              <a:buNone/>
            </a:pPr>
            <a:r>
              <a:rPr lang="fr-FR" sz="729" dirty="0">
                <a:solidFill>
                  <a:sysClr val="window" lastClr="FFFFFF"/>
                </a:solidFill>
              </a:rPr>
              <a:t>Porteur </a:t>
            </a:r>
          </a:p>
          <a:p>
            <a:pPr lvl="0" algn="ctr">
              <a:buNone/>
            </a:pPr>
            <a:r>
              <a:rPr lang="fr-FR" sz="729" dirty="0">
                <a:solidFill>
                  <a:sysClr val="window" lastClr="FFFFFF"/>
                </a:solidFill>
              </a:rPr>
              <a:t>du projet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5E12B0-7343-4B63-AC07-0AC3B36D6F04}"/>
              </a:ext>
            </a:extLst>
          </p:cNvPr>
          <p:cNvSpPr/>
          <p:nvPr/>
        </p:nvSpPr>
        <p:spPr>
          <a:xfrm>
            <a:off x="4323666" y="2426458"/>
            <a:ext cx="1160109" cy="18940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NK (IJCLAB)/CG (CNM)</a:t>
            </a:r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C88E1FEA-C686-4F2E-9419-6CC3BA59C023}"/>
              </a:ext>
            </a:extLst>
          </p:cNvPr>
          <p:cNvCxnSpPr>
            <a:cxnSpLocks/>
            <a:stCxn id="13" idx="2"/>
            <a:endCxn id="22" idx="0"/>
          </p:cNvCxnSpPr>
          <p:nvPr/>
        </p:nvCxnSpPr>
        <p:spPr>
          <a:xfrm rot="16200000" flipH="1">
            <a:off x="4162487" y="2390325"/>
            <a:ext cx="555621" cy="649208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 : en angle 16">
            <a:extLst>
              <a:ext uri="{FF2B5EF4-FFF2-40B4-BE49-F238E27FC236}">
                <a16:creationId xmlns:a16="http://schemas.microsoft.com/office/drawing/2014/main" id="{13548A22-5C92-4453-821C-C20DEC813507}"/>
              </a:ext>
            </a:extLst>
          </p:cNvPr>
          <p:cNvCxnSpPr>
            <a:cxnSpLocks/>
            <a:stCxn id="13" idx="2"/>
            <a:endCxn id="21" idx="0"/>
          </p:cNvCxnSpPr>
          <p:nvPr/>
        </p:nvCxnSpPr>
        <p:spPr>
          <a:xfrm rot="5400000">
            <a:off x="3510179" y="2387225"/>
            <a:ext cx="555621" cy="655409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D256FFDA-BCAF-42E6-ACFA-C1C17EA67811}"/>
              </a:ext>
            </a:extLst>
          </p:cNvPr>
          <p:cNvGrpSpPr/>
          <p:nvPr/>
        </p:nvGrpSpPr>
        <p:grpSpPr>
          <a:xfrm>
            <a:off x="3072390" y="2992739"/>
            <a:ext cx="2206997" cy="424925"/>
            <a:chOff x="5037405" y="2888112"/>
            <a:chExt cx="3330661" cy="6412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7B0FA16-EE8D-4144-A03A-2C986A911EAA}"/>
                </a:ext>
              </a:extLst>
            </p:cNvPr>
            <p:cNvSpPr/>
            <p:nvPr/>
          </p:nvSpPr>
          <p:spPr>
            <a:xfrm>
              <a:off x="5037405" y="2888112"/>
              <a:ext cx="1170774" cy="531976"/>
            </a:xfrm>
            <a:prstGeom prst="rect">
              <a:avLst/>
            </a:prstGeom>
            <a:solidFill>
              <a:srgbClr val="1F497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 anchorCtr="0"/>
            <a:lstStyle/>
            <a:p>
              <a:pPr lvl="0" algn="ctr">
                <a:buNone/>
              </a:pPr>
              <a:r>
                <a:rPr lang="fr-FR" sz="729" dirty="0">
                  <a:solidFill>
                    <a:sysClr val="window" lastClr="FFFFFF"/>
                  </a:solidFill>
                </a:rPr>
                <a:t>Responsable Scientifique</a:t>
              </a:r>
              <a:endParaRPr lang="fr-FR" sz="729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2E3BA62-3741-4CFC-B581-0A0E2C94E608}"/>
                </a:ext>
              </a:extLst>
            </p:cNvPr>
            <p:cNvSpPr/>
            <p:nvPr/>
          </p:nvSpPr>
          <p:spPr>
            <a:xfrm>
              <a:off x="7006251" y="2888112"/>
              <a:ext cx="1170774" cy="531976"/>
            </a:xfrm>
            <a:prstGeom prst="rect">
              <a:avLst/>
            </a:prstGeom>
            <a:solidFill>
              <a:srgbClr val="4F622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bIns="0" rtlCol="0" anchor="ctr" anchorCtr="0"/>
            <a:lstStyle/>
            <a:p>
              <a:pPr lvl="0" algn="ctr">
                <a:buNone/>
              </a:pPr>
              <a:r>
                <a:rPr lang="fr-FR" sz="729" dirty="0">
                  <a:solidFill>
                    <a:sysClr val="window" lastClr="FFFFFF"/>
                  </a:solidFill>
                </a:rPr>
                <a:t>Responsable Technique</a:t>
              </a:r>
              <a:endParaRPr lang="fr-FR" sz="729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CF02D30-612C-4B2A-974E-9102628C4770}"/>
                </a:ext>
              </a:extLst>
            </p:cNvPr>
            <p:cNvSpPr/>
            <p:nvPr/>
          </p:nvSpPr>
          <p:spPr>
            <a:xfrm>
              <a:off x="5777201" y="3328618"/>
              <a:ext cx="548466" cy="20076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795" b="1" dirty="0">
                  <a:solidFill>
                    <a:schemeClr val="accent2"/>
                  </a:solidFill>
                </a:rPr>
                <a:t>CG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D9F067C-D0D2-4462-9146-BB2B37BAF2AD}"/>
                </a:ext>
              </a:extLst>
            </p:cNvPr>
            <p:cNvSpPr/>
            <p:nvPr/>
          </p:nvSpPr>
          <p:spPr>
            <a:xfrm>
              <a:off x="7819600" y="3319706"/>
              <a:ext cx="548466" cy="200764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795" b="1" dirty="0">
                  <a:solidFill>
                    <a:schemeClr val="accent2"/>
                  </a:solidFill>
                </a:rPr>
                <a:t>NK</a:t>
              </a:r>
            </a:p>
          </p:txBody>
        </p:sp>
      </p:grp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4255F89-69D6-A690-C9D6-129C3921A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121BA70-EDB8-C711-98F8-BC2717295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2189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53E75-B4FB-4414-B285-CFEED039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des tâches - Responsabilités - Organisation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1DB15F-25D2-4008-B8F6-CA969043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6961D-6433-4756-A273-B8055EE0EBDD}" type="slidenum">
              <a:rPr lang="fr-FR" smtClean="0"/>
              <a:t>32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518A70-0EAA-4952-9A37-2CDA27E42D39}"/>
              </a:ext>
            </a:extLst>
          </p:cNvPr>
          <p:cNvSpPr/>
          <p:nvPr/>
        </p:nvSpPr>
        <p:spPr>
          <a:xfrm>
            <a:off x="1527451" y="1310096"/>
            <a:ext cx="4039394" cy="296235"/>
          </a:xfrm>
          <a:prstGeom prst="rect">
            <a:avLst/>
          </a:prstGeom>
        </p:spPr>
        <p:txBody>
          <a:bodyPr>
            <a:spAutoFit/>
          </a:bodyPr>
          <a:lstStyle/>
          <a:p>
            <a:pPr marL="530146" lvl="1" indent="-227206">
              <a:buFont typeface="Arial" panose="020B0604020202020204" pitchFamily="34" charset="0"/>
              <a:buChar char="•"/>
            </a:pPr>
            <a:r>
              <a:rPr lang="fr-FR" altLang="fr-FR" sz="1325" dirty="0">
                <a:ea typeface="MS Mincho" panose="02020609040205080304" pitchFamily="49" charset="-128"/>
                <a:cs typeface="Arial" panose="020B0604020202020204" pitchFamily="34" charset="0"/>
              </a:rPr>
              <a:t>Organigramme des tâches : WBS</a:t>
            </a:r>
            <a:endParaRPr lang="fr-FR" altLang="fr-FR" sz="1325" dirty="0"/>
          </a:p>
        </p:txBody>
      </p:sp>
      <p:sp>
        <p:nvSpPr>
          <p:cNvPr id="11" name="Zone de texte 1">
            <a:extLst>
              <a:ext uri="{FF2B5EF4-FFF2-40B4-BE49-F238E27FC236}">
                <a16:creationId xmlns:a16="http://schemas.microsoft.com/office/drawing/2014/main" id="{349EA66A-D0BC-4B37-B4E2-FB9593E8FF88}"/>
              </a:ext>
            </a:extLst>
          </p:cNvPr>
          <p:cNvSpPr txBox="1"/>
          <p:nvPr/>
        </p:nvSpPr>
        <p:spPr>
          <a:xfrm>
            <a:off x="2159753" y="1817401"/>
            <a:ext cx="605909" cy="227216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w16cex="http://schemas.microsoft.com/office/word/2018/wordml/cex" xmlns:w16="http://schemas.microsoft.com/office/word/2018/wordml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60591" tIns="30295" rIns="60591" bIns="3029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795" dirty="0">
                <a:ea typeface="MS Mincho" panose="02020609040205080304" pitchFamily="49" charset="-128"/>
              </a:rPr>
              <a:t>Niveau 1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DB84034F-27DF-4362-9AAF-2F7953671E4A}"/>
              </a:ext>
            </a:extLst>
          </p:cNvPr>
          <p:cNvSpPr/>
          <p:nvPr/>
        </p:nvSpPr>
        <p:spPr>
          <a:xfrm>
            <a:off x="2865240" y="1735333"/>
            <a:ext cx="775790" cy="352503"/>
          </a:xfrm>
          <a:prstGeom prst="rect">
            <a:avLst/>
          </a:prstGeom>
          <a:solidFill>
            <a:srgbClr val="9BB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lvl="0" algn="ctr">
              <a:buNone/>
            </a:pPr>
            <a:r>
              <a:rPr lang="fr-FR" sz="729" dirty="0" err="1">
                <a:solidFill>
                  <a:sysClr val="window" lastClr="FFFFFF"/>
                </a:solidFill>
              </a:rPr>
              <a:t>Microdosi</a:t>
            </a:r>
            <a:endParaRPr lang="fr-FR" sz="729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97E025D8-66C3-49D4-996E-01029DCDA809}"/>
              </a:ext>
            </a:extLst>
          </p:cNvPr>
          <p:cNvSpPr/>
          <p:nvPr/>
        </p:nvSpPr>
        <p:spPr>
          <a:xfrm>
            <a:off x="660605" y="2295071"/>
            <a:ext cx="775790" cy="352503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Lot 1 (WP1) - Management de projets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E18364EA-0F33-47A7-A97C-96CB49B52548}"/>
              </a:ext>
            </a:extLst>
          </p:cNvPr>
          <p:cNvSpPr/>
          <p:nvPr/>
        </p:nvSpPr>
        <p:spPr>
          <a:xfrm>
            <a:off x="2276268" y="2363977"/>
            <a:ext cx="775790" cy="352503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Lot 2 (WP2) – Hardware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83647EDD-96D3-4649-8787-745FEEBDFF7F}"/>
              </a:ext>
            </a:extLst>
          </p:cNvPr>
          <p:cNvSpPr/>
          <p:nvPr/>
        </p:nvSpPr>
        <p:spPr>
          <a:xfrm>
            <a:off x="4359100" y="2363979"/>
            <a:ext cx="775790" cy="352503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Lot 4 (WP4) – Software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856F40E2-9563-4595-A6E9-1D64F54331C7}"/>
              </a:ext>
            </a:extLst>
          </p:cNvPr>
          <p:cNvSpPr/>
          <p:nvPr/>
        </p:nvSpPr>
        <p:spPr>
          <a:xfrm>
            <a:off x="3378446" y="2363979"/>
            <a:ext cx="775790" cy="352503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Lot 3 (WP3) – Detectors</a:t>
            </a:r>
          </a:p>
        </p:txBody>
      </p:sp>
      <p:cxnSp>
        <p:nvCxnSpPr>
          <p:cNvPr id="8" name="Connecteur : en angle 7">
            <a:extLst>
              <a:ext uri="{FF2B5EF4-FFF2-40B4-BE49-F238E27FC236}">
                <a16:creationId xmlns:a16="http://schemas.microsoft.com/office/drawing/2014/main" id="{08826158-8EC1-4277-9C56-4677C15573C0}"/>
              </a:ext>
            </a:extLst>
          </p:cNvPr>
          <p:cNvCxnSpPr>
            <a:cxnSpLocks/>
            <a:stCxn id="44" idx="2"/>
            <a:endCxn id="45" idx="0"/>
          </p:cNvCxnSpPr>
          <p:nvPr/>
        </p:nvCxnSpPr>
        <p:spPr>
          <a:xfrm rot="5400000">
            <a:off x="2047201" y="1089136"/>
            <a:ext cx="207234" cy="2204635"/>
          </a:xfrm>
          <a:prstGeom prst="bentConnector3">
            <a:avLst/>
          </a:prstGeom>
          <a:ln w="28575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 : en angle 9">
            <a:extLst>
              <a:ext uri="{FF2B5EF4-FFF2-40B4-BE49-F238E27FC236}">
                <a16:creationId xmlns:a16="http://schemas.microsoft.com/office/drawing/2014/main" id="{15C4096A-A221-4DDD-B89B-42930B19EBBB}"/>
              </a:ext>
            </a:extLst>
          </p:cNvPr>
          <p:cNvCxnSpPr>
            <a:cxnSpLocks/>
            <a:stCxn id="44" idx="2"/>
            <a:endCxn id="46" idx="0"/>
          </p:cNvCxnSpPr>
          <p:nvPr/>
        </p:nvCxnSpPr>
        <p:spPr>
          <a:xfrm rot="5400000">
            <a:off x="2820579" y="1931420"/>
            <a:ext cx="276141" cy="588972"/>
          </a:xfrm>
          <a:prstGeom prst="bentConnector3">
            <a:avLst>
              <a:gd name="adj1" fmla="val 37352"/>
            </a:avLst>
          </a:prstGeom>
          <a:ln w="28575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 : en angle 51">
            <a:extLst>
              <a:ext uri="{FF2B5EF4-FFF2-40B4-BE49-F238E27FC236}">
                <a16:creationId xmlns:a16="http://schemas.microsoft.com/office/drawing/2014/main" id="{E854EAA9-F3CC-4011-B1A3-8BCC57C6DB54}"/>
              </a:ext>
            </a:extLst>
          </p:cNvPr>
          <p:cNvCxnSpPr>
            <a:cxnSpLocks/>
          </p:cNvCxnSpPr>
          <p:nvPr/>
        </p:nvCxnSpPr>
        <p:spPr>
          <a:xfrm>
            <a:off x="3246051" y="2190494"/>
            <a:ext cx="513206" cy="177361"/>
          </a:xfrm>
          <a:prstGeom prst="bentConnector2">
            <a:avLst/>
          </a:prstGeom>
          <a:ln w="28575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ctangle 55">
            <a:extLst>
              <a:ext uri="{FF2B5EF4-FFF2-40B4-BE49-F238E27FC236}">
                <a16:creationId xmlns:a16="http://schemas.microsoft.com/office/drawing/2014/main" id="{E9266B09-763C-491E-A615-B8C830207662}"/>
              </a:ext>
            </a:extLst>
          </p:cNvPr>
          <p:cNvSpPr/>
          <p:nvPr/>
        </p:nvSpPr>
        <p:spPr>
          <a:xfrm>
            <a:off x="1274488" y="2857304"/>
            <a:ext cx="775790" cy="352503"/>
          </a:xfrm>
          <a:prstGeom prst="rect">
            <a:avLst/>
          </a:prstGeom>
          <a:solidFill>
            <a:srgbClr val="F57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1.3 WBS Détaillé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BAB7491-3904-46CB-A3C2-DE26D08F8897}"/>
              </a:ext>
            </a:extLst>
          </p:cNvPr>
          <p:cNvSpPr/>
          <p:nvPr/>
        </p:nvSpPr>
        <p:spPr>
          <a:xfrm>
            <a:off x="1326765" y="3419537"/>
            <a:ext cx="775790" cy="352503"/>
          </a:xfrm>
          <a:prstGeom prst="rect">
            <a:avLst/>
          </a:prstGeom>
          <a:solidFill>
            <a:srgbClr val="F57B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1.4 Echéancier</a:t>
            </a:r>
          </a:p>
        </p:txBody>
      </p:sp>
      <p:cxnSp>
        <p:nvCxnSpPr>
          <p:cNvPr id="59" name="Connecteur : en angle 58">
            <a:extLst>
              <a:ext uri="{FF2B5EF4-FFF2-40B4-BE49-F238E27FC236}">
                <a16:creationId xmlns:a16="http://schemas.microsoft.com/office/drawing/2014/main" id="{72941C17-C1D7-4798-A94E-C2E6469C2162}"/>
              </a:ext>
            </a:extLst>
          </p:cNvPr>
          <p:cNvCxnSpPr>
            <a:cxnSpLocks/>
            <a:stCxn id="45" idx="2"/>
          </p:cNvCxnSpPr>
          <p:nvPr/>
        </p:nvCxnSpPr>
        <p:spPr>
          <a:xfrm rot="16200000" flipH="1">
            <a:off x="1012398" y="2683676"/>
            <a:ext cx="383486" cy="311281"/>
          </a:xfrm>
          <a:prstGeom prst="bentConnector2">
            <a:avLst/>
          </a:prstGeom>
          <a:ln w="28575">
            <a:solidFill>
              <a:srgbClr val="F57B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 : en angle 64">
            <a:extLst>
              <a:ext uri="{FF2B5EF4-FFF2-40B4-BE49-F238E27FC236}">
                <a16:creationId xmlns:a16="http://schemas.microsoft.com/office/drawing/2014/main" id="{6929FF94-CC52-477C-8F6F-EB9931DFD6E0}"/>
              </a:ext>
            </a:extLst>
          </p:cNvPr>
          <p:cNvCxnSpPr>
            <a:cxnSpLocks/>
            <a:stCxn id="56" idx="1"/>
            <a:endCxn id="57" idx="1"/>
          </p:cNvCxnSpPr>
          <p:nvPr/>
        </p:nvCxnSpPr>
        <p:spPr>
          <a:xfrm rot="10800000" flipH="1" flipV="1">
            <a:off x="1274487" y="3033555"/>
            <a:ext cx="52277" cy="562233"/>
          </a:xfrm>
          <a:prstGeom prst="bentConnector3">
            <a:avLst>
              <a:gd name="adj1" fmla="val -437286"/>
            </a:avLst>
          </a:prstGeom>
          <a:ln w="28575">
            <a:solidFill>
              <a:srgbClr val="F57B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Rectangle 106">
            <a:extLst>
              <a:ext uri="{FF2B5EF4-FFF2-40B4-BE49-F238E27FC236}">
                <a16:creationId xmlns:a16="http://schemas.microsoft.com/office/drawing/2014/main" id="{95833F87-74C8-49D8-9685-4A246D393ABE}"/>
              </a:ext>
            </a:extLst>
          </p:cNvPr>
          <p:cNvSpPr/>
          <p:nvPr/>
        </p:nvSpPr>
        <p:spPr>
          <a:xfrm>
            <a:off x="1548728" y="3128584"/>
            <a:ext cx="515654" cy="13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NK/CG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C881E633-8A9D-4517-BA52-B561DC65C500}"/>
              </a:ext>
            </a:extLst>
          </p:cNvPr>
          <p:cNvSpPr/>
          <p:nvPr/>
        </p:nvSpPr>
        <p:spPr>
          <a:xfrm>
            <a:off x="2716318" y="2625769"/>
            <a:ext cx="516950" cy="15080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NK/ PV</a:t>
            </a: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BE5FDD8-6171-4548-B5F2-8766B500B924}"/>
              </a:ext>
            </a:extLst>
          </p:cNvPr>
          <p:cNvSpPr/>
          <p:nvPr/>
        </p:nvSpPr>
        <p:spPr>
          <a:xfrm>
            <a:off x="4640998" y="2732776"/>
            <a:ext cx="499360" cy="122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VA/CG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B681261-B706-497A-9758-8D4A6BF001DA}"/>
              </a:ext>
            </a:extLst>
          </p:cNvPr>
          <p:cNvSpPr/>
          <p:nvPr/>
        </p:nvSpPr>
        <p:spPr>
          <a:xfrm>
            <a:off x="3671400" y="2734894"/>
            <a:ext cx="499360" cy="13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CG</a:t>
            </a: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F8FCAD7A-AD92-4BA3-AFC9-A718335E364C}"/>
              </a:ext>
            </a:extLst>
          </p:cNvPr>
          <p:cNvSpPr/>
          <p:nvPr/>
        </p:nvSpPr>
        <p:spPr>
          <a:xfrm>
            <a:off x="1706420" y="3719324"/>
            <a:ext cx="363430" cy="13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NK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24F74E9-FB27-48F2-8E51-6FD06834DBEE}"/>
              </a:ext>
            </a:extLst>
          </p:cNvPr>
          <p:cNvSpPr/>
          <p:nvPr/>
        </p:nvSpPr>
        <p:spPr>
          <a:xfrm>
            <a:off x="3361152" y="2016574"/>
            <a:ext cx="363430" cy="13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X 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C8EB83-9984-437E-A982-A0353759D6B1}"/>
              </a:ext>
            </a:extLst>
          </p:cNvPr>
          <p:cNvSpPr/>
          <p:nvPr/>
        </p:nvSpPr>
        <p:spPr>
          <a:xfrm>
            <a:off x="5303945" y="2363979"/>
            <a:ext cx="775790" cy="352503"/>
          </a:xfrm>
          <a:prstGeom prst="rect">
            <a:avLst/>
          </a:prstGeom>
          <a:solidFill>
            <a:srgbClr val="4BAC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 defTabSz="294526">
              <a:lnSpc>
                <a:spcPct val="90000"/>
              </a:lnSpc>
              <a:spcAft>
                <a:spcPct val="35000"/>
              </a:spcAft>
            </a:pPr>
            <a:r>
              <a:rPr lang="fr-FR" sz="729" dirty="0">
                <a:solidFill>
                  <a:sysClr val="window" lastClr="FFFFFF"/>
                </a:solidFill>
              </a:rPr>
              <a:t>Lot 5 (WP5) – Scientifique </a:t>
            </a:r>
            <a:r>
              <a:rPr lang="fr-FR" sz="729" dirty="0" err="1">
                <a:solidFill>
                  <a:sysClr val="window" lastClr="FFFFFF"/>
                </a:solidFill>
              </a:rPr>
              <a:t>experiments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cxnSp>
        <p:nvCxnSpPr>
          <p:cNvPr id="21" name="Connecteur : en angle 51">
            <a:extLst>
              <a:ext uri="{FF2B5EF4-FFF2-40B4-BE49-F238E27FC236}">
                <a16:creationId xmlns:a16="http://schemas.microsoft.com/office/drawing/2014/main" id="{F5B0A4E7-E81C-818E-3047-59FE4C1AB49E}"/>
              </a:ext>
            </a:extLst>
          </p:cNvPr>
          <p:cNvCxnSpPr>
            <a:cxnSpLocks/>
          </p:cNvCxnSpPr>
          <p:nvPr/>
        </p:nvCxnSpPr>
        <p:spPr>
          <a:xfrm>
            <a:off x="3732678" y="2190494"/>
            <a:ext cx="1959162" cy="180085"/>
          </a:xfrm>
          <a:prstGeom prst="bentConnector2">
            <a:avLst/>
          </a:prstGeom>
          <a:ln w="28575">
            <a:solidFill>
              <a:srgbClr val="4BACC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8FB7B429-2093-8523-ED51-3E82CAB643EB}"/>
              </a:ext>
            </a:extLst>
          </p:cNvPr>
          <p:cNvSpPr/>
          <p:nvPr/>
        </p:nvSpPr>
        <p:spPr>
          <a:xfrm>
            <a:off x="5661069" y="2683566"/>
            <a:ext cx="505930" cy="13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795" b="1" dirty="0">
                <a:solidFill>
                  <a:schemeClr val="accent2"/>
                </a:solidFill>
              </a:rPr>
              <a:t>CG/NK</a:t>
            </a:r>
          </a:p>
        </p:txBody>
      </p:sp>
      <p:sp>
        <p:nvSpPr>
          <p:cNvPr id="29" name="Espace réservé du pied de page 28">
            <a:extLst>
              <a:ext uri="{FF2B5EF4-FFF2-40B4-BE49-F238E27FC236}">
                <a16:creationId xmlns:a16="http://schemas.microsoft.com/office/drawing/2014/main" id="{EAB6521F-CF81-686D-CE93-C05705ED7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30" name="Espace réservé de la date 29">
            <a:extLst>
              <a:ext uri="{FF2B5EF4-FFF2-40B4-BE49-F238E27FC236}">
                <a16:creationId xmlns:a16="http://schemas.microsoft.com/office/drawing/2014/main" id="{1F332E96-C4CB-94FA-B003-374E13562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3E0C92-15D0-8DEF-7AC8-F7C0C6C82D57}"/>
              </a:ext>
            </a:extLst>
          </p:cNvPr>
          <p:cNvSpPr txBox="1"/>
          <p:nvPr/>
        </p:nvSpPr>
        <p:spPr>
          <a:xfrm>
            <a:off x="5718900" y="3490622"/>
            <a:ext cx="2064910" cy="70403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fr-FR" sz="1325" dirty="0">
                <a:solidFill>
                  <a:schemeClr val="bg1"/>
                </a:solidFill>
              </a:rPr>
              <a:t>CG: Consuelo </a:t>
            </a:r>
            <a:r>
              <a:rPr lang="fr-FR" sz="1325" dirty="0" err="1">
                <a:solidFill>
                  <a:schemeClr val="bg1"/>
                </a:solidFill>
              </a:rPr>
              <a:t>Guardiola</a:t>
            </a:r>
            <a:endParaRPr lang="fr-FR" sz="1325" dirty="0">
              <a:solidFill>
                <a:schemeClr val="bg1"/>
              </a:solidFill>
            </a:endParaRPr>
          </a:p>
          <a:p>
            <a:r>
              <a:rPr lang="fr-FR" sz="1325" dirty="0">
                <a:solidFill>
                  <a:schemeClr val="bg1"/>
                </a:solidFill>
              </a:rPr>
              <a:t>NK: Nabil </a:t>
            </a:r>
            <a:r>
              <a:rPr lang="fr-FR" sz="1325" dirty="0" err="1">
                <a:solidFill>
                  <a:schemeClr val="bg1"/>
                </a:solidFill>
              </a:rPr>
              <a:t>Karkour</a:t>
            </a:r>
            <a:endParaRPr lang="fr-FR" sz="1325" dirty="0">
              <a:solidFill>
                <a:schemeClr val="bg1"/>
              </a:solidFill>
            </a:endParaRPr>
          </a:p>
          <a:p>
            <a:r>
              <a:rPr lang="fr-FR" sz="1325" dirty="0">
                <a:solidFill>
                  <a:schemeClr val="bg1"/>
                </a:solidFill>
              </a:rPr>
              <a:t>VA : Vincent </a:t>
            </a:r>
            <a:r>
              <a:rPr lang="fr-FR" sz="1325" dirty="0" err="1">
                <a:solidFill>
                  <a:schemeClr val="bg1"/>
                </a:solidFill>
              </a:rPr>
              <a:t>Alaphilippe</a:t>
            </a:r>
            <a:endParaRPr lang="fr-FR" sz="1325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141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53E75-B4FB-4414-B285-CFEED0392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des tâches - Responsabilités - Organisation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221DB15F-25D2-4008-B8F6-CA9690433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56961D-6433-4756-A273-B8055EE0EBDD}" type="slidenum">
              <a:rPr lang="fr-FR" smtClean="0"/>
              <a:t>33</a:t>
            </a:fld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518A70-0EAA-4952-9A37-2CDA27E42D39}"/>
              </a:ext>
            </a:extLst>
          </p:cNvPr>
          <p:cNvSpPr/>
          <p:nvPr/>
        </p:nvSpPr>
        <p:spPr>
          <a:xfrm>
            <a:off x="1135681" y="1484738"/>
            <a:ext cx="5562981" cy="296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146" lvl="1" indent="-227206">
              <a:buFont typeface="Arial" panose="020B0604020202020204" pitchFamily="34" charset="0"/>
              <a:buChar char="•"/>
            </a:pPr>
            <a:r>
              <a:rPr lang="fr-FR" altLang="fr-FR" sz="1325" dirty="0">
                <a:ea typeface="MS Mincho" panose="02020609040205080304" pitchFamily="49" charset="-128"/>
                <a:cs typeface="Arial" panose="020B0604020202020204" pitchFamily="34" charset="0"/>
              </a:rPr>
              <a:t>Arborescence du produit/service/résultat : PBS</a:t>
            </a:r>
            <a:endParaRPr lang="fr-FR" altLang="fr-FR" sz="1325" dirty="0">
              <a:solidFill>
                <a:srgbClr val="0070C0"/>
              </a:solidFill>
            </a:endParaRPr>
          </a:p>
        </p:txBody>
      </p:sp>
      <p:sp>
        <p:nvSpPr>
          <p:cNvPr id="88" name="Espace réservé du pied de page 87">
            <a:extLst>
              <a:ext uri="{FF2B5EF4-FFF2-40B4-BE49-F238E27FC236}">
                <a16:creationId xmlns:a16="http://schemas.microsoft.com/office/drawing/2014/main" id="{C3B6E9A7-142A-88B9-F151-60EF4769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89" name="Espace réservé de la date 88">
            <a:extLst>
              <a:ext uri="{FF2B5EF4-FFF2-40B4-BE49-F238E27FC236}">
                <a16:creationId xmlns:a16="http://schemas.microsoft.com/office/drawing/2014/main" id="{6D4146BF-6082-9946-24B5-1E8DC5B9C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F21BD6-68A0-4042-889B-D34668D9227C}"/>
              </a:ext>
            </a:extLst>
          </p:cNvPr>
          <p:cNvSpPr/>
          <p:nvPr/>
        </p:nvSpPr>
        <p:spPr>
          <a:xfrm>
            <a:off x="3043521" y="1880776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Livrables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A95017-7D3F-447C-AA62-4140CC38F212}"/>
              </a:ext>
            </a:extLst>
          </p:cNvPr>
          <p:cNvSpPr/>
          <p:nvPr/>
        </p:nvSpPr>
        <p:spPr>
          <a:xfrm>
            <a:off x="1072205" y="2390568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1 Front end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510A9E-51FA-42D3-91EC-B77CBEABB37E}"/>
              </a:ext>
            </a:extLst>
          </p:cNvPr>
          <p:cNvSpPr/>
          <p:nvPr/>
        </p:nvSpPr>
        <p:spPr>
          <a:xfrm>
            <a:off x="2251811" y="2390568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2- Backend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4A2FC3-43C2-49EA-9849-4DE5220BDFC2}"/>
              </a:ext>
            </a:extLst>
          </p:cNvPr>
          <p:cNvSpPr/>
          <p:nvPr/>
        </p:nvSpPr>
        <p:spPr>
          <a:xfrm>
            <a:off x="3431416" y="2390568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3 Software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48D647-F501-47DF-B529-EDBE4BEA21CC}"/>
              </a:ext>
            </a:extLst>
          </p:cNvPr>
          <p:cNvSpPr/>
          <p:nvPr/>
        </p:nvSpPr>
        <p:spPr>
          <a:xfrm>
            <a:off x="4643809" y="2382294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4 – Test Qualification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5E61C9-AFA5-4C10-AF9E-3FEB0EA8BA5C}"/>
              </a:ext>
            </a:extLst>
          </p:cNvPr>
          <p:cNvSpPr/>
          <p:nvPr/>
        </p:nvSpPr>
        <p:spPr>
          <a:xfrm>
            <a:off x="1669968" y="2836974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1- New detector  </a:t>
            </a:r>
            <a:r>
              <a:rPr lang="fr-FR" sz="729" dirty="0" err="1">
                <a:solidFill>
                  <a:sysClr val="window" lastClr="FFFFFF"/>
                </a:solidFill>
              </a:rPr>
              <a:t>board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00BD437-1C7C-480A-81F8-C59F868EFABE}"/>
              </a:ext>
            </a:extLst>
          </p:cNvPr>
          <p:cNvSpPr/>
          <p:nvPr/>
        </p:nvSpPr>
        <p:spPr>
          <a:xfrm>
            <a:off x="1669968" y="3301010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1.2 </a:t>
            </a:r>
            <a:r>
              <a:rPr lang="fr-FR" sz="729" dirty="0" err="1">
                <a:solidFill>
                  <a:sysClr val="window" lastClr="FFFFFF"/>
                </a:solidFill>
              </a:rPr>
              <a:t>preamplifier</a:t>
            </a:r>
            <a:r>
              <a:rPr lang="fr-FR" sz="729" dirty="0">
                <a:solidFill>
                  <a:sysClr val="window" lastClr="FFFFFF"/>
                </a:solidFill>
              </a:rPr>
              <a:t> / ASIC </a:t>
            </a:r>
            <a:r>
              <a:rPr lang="fr-FR" sz="729" dirty="0" err="1">
                <a:solidFill>
                  <a:sysClr val="window" lastClr="FFFFFF"/>
                </a:solidFill>
              </a:rPr>
              <a:t>board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8744B9B-4284-4C1D-B8C3-33CB8BAE548A}"/>
              </a:ext>
            </a:extLst>
          </p:cNvPr>
          <p:cNvSpPr/>
          <p:nvPr/>
        </p:nvSpPr>
        <p:spPr>
          <a:xfrm>
            <a:off x="1669968" y="3756232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1.3 detector bonding </a:t>
            </a:r>
            <a:r>
              <a:rPr lang="fr-FR" sz="729" dirty="0" err="1">
                <a:solidFill>
                  <a:sysClr val="window" lastClr="FFFFFF"/>
                </a:solidFill>
              </a:rPr>
              <a:t>mecanics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589138-0630-45B0-9A19-6E92A81B7944}"/>
              </a:ext>
            </a:extLst>
          </p:cNvPr>
          <p:cNvSpPr/>
          <p:nvPr/>
        </p:nvSpPr>
        <p:spPr>
          <a:xfrm>
            <a:off x="2834812" y="2845789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2.1 SAMPIC for the </a:t>
            </a:r>
            <a:r>
              <a:rPr lang="fr-FR" sz="729" dirty="0" err="1">
                <a:solidFill>
                  <a:sysClr val="window" lastClr="FFFFFF"/>
                </a:solidFill>
              </a:rPr>
              <a:t>demonstrator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E146E17-3E44-458A-BD16-4AD971A06580}"/>
              </a:ext>
            </a:extLst>
          </p:cNvPr>
          <p:cNvSpPr/>
          <p:nvPr/>
        </p:nvSpPr>
        <p:spPr>
          <a:xfrm>
            <a:off x="2834812" y="3301010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2.2 high channels </a:t>
            </a:r>
            <a:r>
              <a:rPr lang="fr-FR" sz="729" dirty="0" err="1">
                <a:solidFill>
                  <a:sysClr val="window" lastClr="FFFFFF"/>
                </a:solidFill>
              </a:rPr>
              <a:t>low</a:t>
            </a:r>
            <a:r>
              <a:rPr lang="fr-FR" sz="729" dirty="0">
                <a:solidFill>
                  <a:sysClr val="window" lastClr="FFFFFF"/>
                </a:solidFill>
              </a:rPr>
              <a:t> </a:t>
            </a:r>
            <a:r>
              <a:rPr lang="fr-FR" sz="729" dirty="0" err="1">
                <a:solidFill>
                  <a:sysClr val="window" lastClr="FFFFFF"/>
                </a:solidFill>
              </a:rPr>
              <a:t>price</a:t>
            </a:r>
            <a:r>
              <a:rPr lang="fr-FR" sz="729" dirty="0">
                <a:solidFill>
                  <a:sysClr val="window" lastClr="FFFFFF"/>
                </a:solidFill>
              </a:rPr>
              <a:t> modules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936AF7-A70F-4DE8-807E-51C2FE4FF8BD}"/>
              </a:ext>
            </a:extLst>
          </p:cNvPr>
          <p:cNvSpPr/>
          <p:nvPr/>
        </p:nvSpPr>
        <p:spPr>
          <a:xfrm>
            <a:off x="2834812" y="3756232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2.3 Trace </a:t>
            </a:r>
            <a:r>
              <a:rPr lang="fr-FR" sz="729" dirty="0" err="1">
                <a:solidFill>
                  <a:sysClr val="window" lastClr="FFFFFF"/>
                </a:solidFill>
              </a:rPr>
              <a:t>recording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6154AFA-DAF7-4A25-A903-D11F98209B4E}"/>
              </a:ext>
            </a:extLst>
          </p:cNvPr>
          <p:cNvSpPr/>
          <p:nvPr/>
        </p:nvSpPr>
        <p:spPr>
          <a:xfrm>
            <a:off x="2834812" y="4211453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2.4 Test </a:t>
            </a:r>
            <a:r>
              <a:rPr lang="fr-FR" sz="729" dirty="0" err="1">
                <a:solidFill>
                  <a:sysClr val="window" lastClr="FFFFFF"/>
                </a:solidFill>
              </a:rPr>
              <a:t>bench</a:t>
            </a:r>
            <a:r>
              <a:rPr lang="fr-FR" sz="729" dirty="0">
                <a:solidFill>
                  <a:sysClr val="window" lastClr="FFFFFF"/>
                </a:solidFill>
              </a:rPr>
              <a:t> </a:t>
            </a:r>
            <a:r>
              <a:rPr lang="fr-FR" sz="729" dirty="0" err="1">
                <a:solidFill>
                  <a:sysClr val="window" lastClr="FFFFFF"/>
                </a:solidFill>
              </a:rPr>
              <a:t>mechanics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E58902D-8D5F-4427-8EA8-3165B0BCBABA}"/>
              </a:ext>
            </a:extLst>
          </p:cNvPr>
          <p:cNvSpPr/>
          <p:nvPr/>
        </p:nvSpPr>
        <p:spPr>
          <a:xfrm>
            <a:off x="3899672" y="2845789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3.1 New Python interface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8BC7BD-5248-4A57-9B59-25A3D359C9B3}"/>
              </a:ext>
            </a:extLst>
          </p:cNvPr>
          <p:cNvSpPr/>
          <p:nvPr/>
        </p:nvSpPr>
        <p:spPr>
          <a:xfrm>
            <a:off x="4026439" y="3577383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3.2 New </a:t>
            </a:r>
            <a:r>
              <a:rPr lang="fr-FR" sz="729" dirty="0" err="1">
                <a:solidFill>
                  <a:sysClr val="window" lastClr="FFFFFF"/>
                </a:solidFill>
              </a:rPr>
              <a:t>embedded</a:t>
            </a:r>
            <a:r>
              <a:rPr lang="fr-FR" sz="729" dirty="0">
                <a:solidFill>
                  <a:sysClr val="window" lastClr="FFFFFF"/>
                </a:solidFill>
              </a:rPr>
              <a:t> interface</a:t>
            </a:r>
          </a:p>
        </p:txBody>
      </p:sp>
      <p:cxnSp>
        <p:nvCxnSpPr>
          <p:cNvPr id="25" name="Connecteur : en angle 24">
            <a:extLst>
              <a:ext uri="{FF2B5EF4-FFF2-40B4-BE49-F238E27FC236}">
                <a16:creationId xmlns:a16="http://schemas.microsoft.com/office/drawing/2014/main" id="{ADCE48E0-D392-4288-81E7-67A21550A59F}"/>
              </a:ext>
            </a:extLst>
          </p:cNvPr>
          <p:cNvCxnSpPr>
            <a:stCxn id="4" idx="2"/>
            <a:endCxn id="11" idx="0"/>
          </p:cNvCxnSpPr>
          <p:nvPr/>
        </p:nvCxnSpPr>
        <p:spPr>
          <a:xfrm rot="5400000">
            <a:off x="2369712" y="1328862"/>
            <a:ext cx="152094" cy="1971316"/>
          </a:xfrm>
          <a:prstGeom prst="bentConnector3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Connecteur : en angle 26">
            <a:extLst>
              <a:ext uri="{FF2B5EF4-FFF2-40B4-BE49-F238E27FC236}">
                <a16:creationId xmlns:a16="http://schemas.microsoft.com/office/drawing/2014/main" id="{8B63E02C-D42D-425D-84E0-E42F8661E259}"/>
              </a:ext>
            </a:extLst>
          </p:cNvPr>
          <p:cNvCxnSpPr>
            <a:cxnSpLocks/>
            <a:stCxn id="11" idx="2"/>
            <a:endCxn id="15" idx="1"/>
          </p:cNvCxnSpPr>
          <p:nvPr/>
        </p:nvCxnSpPr>
        <p:spPr>
          <a:xfrm rot="16200000" flipH="1">
            <a:off x="1431256" y="2777109"/>
            <a:ext cx="267557" cy="209868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2" name="Connecteur : en angle 31">
            <a:extLst>
              <a:ext uri="{FF2B5EF4-FFF2-40B4-BE49-F238E27FC236}">
                <a16:creationId xmlns:a16="http://schemas.microsoft.com/office/drawing/2014/main" id="{5FA083F6-AC5F-45BD-85D3-A8334E57F1D4}"/>
              </a:ext>
            </a:extLst>
          </p:cNvPr>
          <p:cNvCxnSpPr>
            <a:stCxn id="15" idx="1"/>
            <a:endCxn id="16" idx="1"/>
          </p:cNvCxnSpPr>
          <p:nvPr/>
        </p:nvCxnSpPr>
        <p:spPr>
          <a:xfrm rot="10800000" flipV="1">
            <a:off x="1669968" y="3015821"/>
            <a:ext cx="8415" cy="464038"/>
          </a:xfrm>
          <a:prstGeom prst="bentConnector3">
            <a:avLst>
              <a:gd name="adj1" fmla="val 180000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4" name="Connecteur : en angle 33">
            <a:extLst>
              <a:ext uri="{FF2B5EF4-FFF2-40B4-BE49-F238E27FC236}">
                <a16:creationId xmlns:a16="http://schemas.microsoft.com/office/drawing/2014/main" id="{490F4D77-4E01-4ABB-B086-EC9FC0431047}"/>
              </a:ext>
            </a:extLst>
          </p:cNvPr>
          <p:cNvCxnSpPr>
            <a:stCxn id="16" idx="1"/>
            <a:endCxn id="17" idx="1"/>
          </p:cNvCxnSpPr>
          <p:nvPr/>
        </p:nvCxnSpPr>
        <p:spPr>
          <a:xfrm rot="10800000" flipV="1">
            <a:off x="1669968" y="3479858"/>
            <a:ext cx="8415" cy="455222"/>
          </a:xfrm>
          <a:prstGeom prst="bentConnector3">
            <a:avLst>
              <a:gd name="adj1" fmla="val 180000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E34F9B45-5F6A-4727-ABEB-C68E2DC66F9F}"/>
              </a:ext>
            </a:extLst>
          </p:cNvPr>
          <p:cNvCxnSpPr>
            <a:stCxn id="19" idx="1"/>
            <a:endCxn id="20" idx="1"/>
          </p:cNvCxnSpPr>
          <p:nvPr/>
        </p:nvCxnSpPr>
        <p:spPr>
          <a:xfrm rot="10800000" flipV="1">
            <a:off x="2834812" y="3024636"/>
            <a:ext cx="8415" cy="455222"/>
          </a:xfrm>
          <a:prstGeom prst="bentConnector3">
            <a:avLst>
              <a:gd name="adj1" fmla="val 180000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2" name="Connecteur : en angle 41">
            <a:extLst>
              <a:ext uri="{FF2B5EF4-FFF2-40B4-BE49-F238E27FC236}">
                <a16:creationId xmlns:a16="http://schemas.microsoft.com/office/drawing/2014/main" id="{CC00072B-6CDE-43FD-890A-B83DA1577220}"/>
              </a:ext>
            </a:extLst>
          </p:cNvPr>
          <p:cNvCxnSpPr>
            <a:cxnSpLocks/>
            <a:stCxn id="19" idx="1"/>
            <a:endCxn id="12" idx="2"/>
          </p:cNvCxnSpPr>
          <p:nvPr/>
        </p:nvCxnSpPr>
        <p:spPr>
          <a:xfrm rot="10800000">
            <a:off x="2639706" y="2748266"/>
            <a:ext cx="195106" cy="276373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7" name="Connecteur : en angle 46">
            <a:extLst>
              <a:ext uri="{FF2B5EF4-FFF2-40B4-BE49-F238E27FC236}">
                <a16:creationId xmlns:a16="http://schemas.microsoft.com/office/drawing/2014/main" id="{BB0EC3CE-D1D0-481E-A787-3F94327B41DB}"/>
              </a:ext>
            </a:extLst>
          </p:cNvPr>
          <p:cNvCxnSpPr>
            <a:stCxn id="20" idx="1"/>
            <a:endCxn id="21" idx="1"/>
          </p:cNvCxnSpPr>
          <p:nvPr/>
        </p:nvCxnSpPr>
        <p:spPr>
          <a:xfrm rot="10800000" flipV="1">
            <a:off x="2834812" y="3479858"/>
            <a:ext cx="8415" cy="455222"/>
          </a:xfrm>
          <a:prstGeom prst="bentConnector3">
            <a:avLst>
              <a:gd name="adj1" fmla="val 180000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9" name="Connecteur : en angle 48">
            <a:extLst>
              <a:ext uri="{FF2B5EF4-FFF2-40B4-BE49-F238E27FC236}">
                <a16:creationId xmlns:a16="http://schemas.microsoft.com/office/drawing/2014/main" id="{F23F77DF-B317-47AC-95A7-E7611BE16621}"/>
              </a:ext>
            </a:extLst>
          </p:cNvPr>
          <p:cNvCxnSpPr>
            <a:stCxn id="21" idx="1"/>
            <a:endCxn id="22" idx="1"/>
          </p:cNvCxnSpPr>
          <p:nvPr/>
        </p:nvCxnSpPr>
        <p:spPr>
          <a:xfrm rot="10800000" flipV="1">
            <a:off x="2834812" y="3935081"/>
            <a:ext cx="8415" cy="455221"/>
          </a:xfrm>
          <a:prstGeom prst="bentConnector3">
            <a:avLst>
              <a:gd name="adj1" fmla="val 180000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1" name="Connecteur : en angle 50">
            <a:extLst>
              <a:ext uri="{FF2B5EF4-FFF2-40B4-BE49-F238E27FC236}">
                <a16:creationId xmlns:a16="http://schemas.microsoft.com/office/drawing/2014/main" id="{1A0A2DB8-1543-425C-A4CA-B1342D341C92}"/>
              </a:ext>
            </a:extLst>
          </p:cNvPr>
          <p:cNvCxnSpPr>
            <a:stCxn id="4" idx="2"/>
            <a:endCxn id="12" idx="0"/>
          </p:cNvCxnSpPr>
          <p:nvPr/>
        </p:nvCxnSpPr>
        <p:spPr>
          <a:xfrm rot="5400000">
            <a:off x="2959514" y="1918665"/>
            <a:ext cx="152094" cy="791711"/>
          </a:xfrm>
          <a:prstGeom prst="bentConnector3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3" name="Connecteur : en angle 52">
            <a:extLst>
              <a:ext uri="{FF2B5EF4-FFF2-40B4-BE49-F238E27FC236}">
                <a16:creationId xmlns:a16="http://schemas.microsoft.com/office/drawing/2014/main" id="{3556D4AF-7DA3-408D-8E4F-DEEA11D9BCC5}"/>
              </a:ext>
            </a:extLst>
          </p:cNvPr>
          <p:cNvCxnSpPr>
            <a:stCxn id="4" idx="2"/>
            <a:endCxn id="13" idx="0"/>
          </p:cNvCxnSpPr>
          <p:nvPr/>
        </p:nvCxnSpPr>
        <p:spPr>
          <a:xfrm rot="16200000" flipH="1">
            <a:off x="3549317" y="2120572"/>
            <a:ext cx="152094" cy="387895"/>
          </a:xfrm>
          <a:prstGeom prst="bentConnector3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5" name="Connecteur : en angle 54">
            <a:extLst>
              <a:ext uri="{FF2B5EF4-FFF2-40B4-BE49-F238E27FC236}">
                <a16:creationId xmlns:a16="http://schemas.microsoft.com/office/drawing/2014/main" id="{FF2F2114-931E-4ABE-BAB1-7283C4899D5A}"/>
              </a:ext>
            </a:extLst>
          </p:cNvPr>
          <p:cNvCxnSpPr>
            <a:stCxn id="4" idx="2"/>
            <a:endCxn id="14" idx="0"/>
          </p:cNvCxnSpPr>
          <p:nvPr/>
        </p:nvCxnSpPr>
        <p:spPr>
          <a:xfrm rot="16200000" flipH="1">
            <a:off x="4159650" y="1510240"/>
            <a:ext cx="143821" cy="1600288"/>
          </a:xfrm>
          <a:prstGeom prst="bentConnector3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7" name="Connecteur : en angle 56">
            <a:extLst>
              <a:ext uri="{FF2B5EF4-FFF2-40B4-BE49-F238E27FC236}">
                <a16:creationId xmlns:a16="http://schemas.microsoft.com/office/drawing/2014/main" id="{99D38E47-01A3-4C31-8AAE-FCCA29BDAC8C}"/>
              </a:ext>
            </a:extLst>
          </p:cNvPr>
          <p:cNvCxnSpPr>
            <a:cxnSpLocks/>
            <a:stCxn id="13" idx="2"/>
            <a:endCxn id="23" idx="1"/>
          </p:cNvCxnSpPr>
          <p:nvPr/>
        </p:nvCxnSpPr>
        <p:spPr>
          <a:xfrm rot="16200000" flipH="1">
            <a:off x="3721306" y="2846270"/>
            <a:ext cx="276373" cy="80360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4" name="Connecteur : en angle 63">
            <a:extLst>
              <a:ext uri="{FF2B5EF4-FFF2-40B4-BE49-F238E27FC236}">
                <a16:creationId xmlns:a16="http://schemas.microsoft.com/office/drawing/2014/main" id="{87ABE57E-AD45-4712-9012-856EF676F263}"/>
              </a:ext>
            </a:extLst>
          </p:cNvPr>
          <p:cNvCxnSpPr>
            <a:cxnSpLocks/>
            <a:endCxn id="24" idx="1"/>
          </p:cNvCxnSpPr>
          <p:nvPr/>
        </p:nvCxnSpPr>
        <p:spPr>
          <a:xfrm rot="16200000" flipH="1">
            <a:off x="3552672" y="3282464"/>
            <a:ext cx="740408" cy="207128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3E388A9D-6920-1ACE-8799-70852BB16303}"/>
              </a:ext>
            </a:extLst>
          </p:cNvPr>
          <p:cNvSpPr/>
          <p:nvPr/>
        </p:nvSpPr>
        <p:spPr>
          <a:xfrm>
            <a:off x="5240587" y="2814258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4.1 New Hardware qualification</a:t>
            </a:r>
          </a:p>
        </p:txBody>
      </p:sp>
      <p:cxnSp>
        <p:nvCxnSpPr>
          <p:cNvPr id="30" name="Connecteur : en angle 56">
            <a:extLst>
              <a:ext uri="{FF2B5EF4-FFF2-40B4-BE49-F238E27FC236}">
                <a16:creationId xmlns:a16="http://schemas.microsoft.com/office/drawing/2014/main" id="{B42A07C6-2613-26A2-71DB-ED4263A1B500}"/>
              </a:ext>
            </a:extLst>
          </p:cNvPr>
          <p:cNvCxnSpPr>
            <a:cxnSpLocks/>
          </p:cNvCxnSpPr>
          <p:nvPr/>
        </p:nvCxnSpPr>
        <p:spPr>
          <a:xfrm rot="16200000" flipH="1">
            <a:off x="5063084" y="2797393"/>
            <a:ext cx="276373" cy="80360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ACB2FEE9-BA11-DC6D-C040-EB3886C14F4E}"/>
              </a:ext>
            </a:extLst>
          </p:cNvPr>
          <p:cNvSpPr/>
          <p:nvPr/>
        </p:nvSpPr>
        <p:spPr>
          <a:xfrm>
            <a:off x="5252020" y="3266685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4.2 </a:t>
            </a:r>
            <a:r>
              <a:rPr lang="fr-FR" sz="729" dirty="0" err="1">
                <a:solidFill>
                  <a:sysClr val="window" lastClr="FFFFFF"/>
                </a:solidFill>
              </a:rPr>
              <a:t>Digitiser</a:t>
            </a:r>
            <a:r>
              <a:rPr lang="fr-FR" sz="729" dirty="0">
                <a:solidFill>
                  <a:sysClr val="window" lastClr="FFFFFF"/>
                </a:solidFill>
              </a:rPr>
              <a:t> qualification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66CA5C4-B03F-C78E-74A0-51034619866F}"/>
              </a:ext>
            </a:extLst>
          </p:cNvPr>
          <p:cNvSpPr/>
          <p:nvPr/>
        </p:nvSpPr>
        <p:spPr>
          <a:xfrm>
            <a:off x="5257736" y="3724912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4.3 </a:t>
            </a:r>
            <a:r>
              <a:rPr lang="fr-FR" sz="729" dirty="0" err="1">
                <a:solidFill>
                  <a:sysClr val="window" lastClr="FFFFFF"/>
                </a:solidFill>
              </a:rPr>
              <a:t>accelerator</a:t>
            </a:r>
            <a:r>
              <a:rPr lang="fr-FR" sz="729" dirty="0">
                <a:solidFill>
                  <a:sysClr val="window" lastClr="FFFFFF"/>
                </a:solidFill>
              </a:rPr>
              <a:t>  Tests</a:t>
            </a:r>
          </a:p>
        </p:txBody>
      </p:sp>
      <p:cxnSp>
        <p:nvCxnSpPr>
          <p:cNvPr id="37" name="Connecteur : en angle 56">
            <a:extLst>
              <a:ext uri="{FF2B5EF4-FFF2-40B4-BE49-F238E27FC236}">
                <a16:creationId xmlns:a16="http://schemas.microsoft.com/office/drawing/2014/main" id="{02A546ED-4364-FA76-4662-62140FDA4641}"/>
              </a:ext>
            </a:extLst>
          </p:cNvPr>
          <p:cNvCxnSpPr>
            <a:cxnSpLocks/>
            <a:endCxn id="31" idx="1"/>
          </p:cNvCxnSpPr>
          <p:nvPr/>
        </p:nvCxnSpPr>
        <p:spPr>
          <a:xfrm rot="16200000" flipH="1">
            <a:off x="4971453" y="3164966"/>
            <a:ext cx="469774" cy="91361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39" name="Connecteur : en angle 56">
            <a:extLst>
              <a:ext uri="{FF2B5EF4-FFF2-40B4-BE49-F238E27FC236}">
                <a16:creationId xmlns:a16="http://schemas.microsoft.com/office/drawing/2014/main" id="{4F55DA5A-28D2-6DF9-C878-217F3C11007D}"/>
              </a:ext>
            </a:extLst>
          </p:cNvPr>
          <p:cNvCxnSpPr>
            <a:cxnSpLocks/>
            <a:endCxn id="33" idx="1"/>
          </p:cNvCxnSpPr>
          <p:nvPr/>
        </p:nvCxnSpPr>
        <p:spPr>
          <a:xfrm rot="16200000" flipH="1">
            <a:off x="4850516" y="3496540"/>
            <a:ext cx="717364" cy="97077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Rectangle 47">
            <a:extLst>
              <a:ext uri="{FF2B5EF4-FFF2-40B4-BE49-F238E27FC236}">
                <a16:creationId xmlns:a16="http://schemas.microsoft.com/office/drawing/2014/main" id="{8950E964-DABA-B868-6E19-6136FF5EF6DD}"/>
              </a:ext>
            </a:extLst>
          </p:cNvPr>
          <p:cNvSpPr/>
          <p:nvPr/>
        </p:nvSpPr>
        <p:spPr>
          <a:xfrm>
            <a:off x="1654033" y="4324302"/>
            <a:ext cx="830836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1.4 </a:t>
            </a:r>
            <a:r>
              <a:rPr lang="fr-FR" sz="729" dirty="0" err="1">
                <a:solidFill>
                  <a:sysClr val="window" lastClr="FFFFFF"/>
                </a:solidFill>
              </a:rPr>
              <a:t>Cabling</a:t>
            </a:r>
            <a:r>
              <a:rPr lang="fr-FR" sz="729" dirty="0">
                <a:solidFill>
                  <a:sysClr val="window" lastClr="FFFFFF"/>
                </a:solidFill>
              </a:rPr>
              <a:t> interconnections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68C7F32-CEEB-B7B4-A088-1BB6912C1B49}"/>
              </a:ext>
            </a:extLst>
          </p:cNvPr>
          <p:cNvSpPr/>
          <p:nvPr/>
        </p:nvSpPr>
        <p:spPr>
          <a:xfrm>
            <a:off x="2818462" y="4616263"/>
            <a:ext cx="93290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2.5 </a:t>
            </a:r>
            <a:r>
              <a:rPr lang="fr-FR" sz="729" dirty="0" err="1">
                <a:solidFill>
                  <a:sysClr val="window" lastClr="FFFFFF"/>
                </a:solidFill>
              </a:rPr>
              <a:t>readout</a:t>
            </a:r>
            <a:r>
              <a:rPr lang="fr-FR" sz="800" dirty="0"/>
              <a:t> </a:t>
            </a:r>
            <a:r>
              <a:rPr lang="fr-FR" sz="729" dirty="0" err="1">
                <a:solidFill>
                  <a:sysClr val="window" lastClr="FFFFFF"/>
                </a:solidFill>
              </a:rPr>
              <a:t>electronics</a:t>
            </a:r>
            <a:r>
              <a:rPr lang="fr-FR" sz="729" dirty="0">
                <a:solidFill>
                  <a:sysClr val="window" lastClr="FFFFFF"/>
                </a:solidFill>
              </a:rPr>
              <a:t> for </a:t>
            </a:r>
            <a:r>
              <a:rPr lang="fr-FR" sz="729" dirty="0" err="1">
                <a:solidFill>
                  <a:sysClr val="window" lastClr="FFFFFF"/>
                </a:solidFill>
              </a:rPr>
              <a:t>cylindrical</a:t>
            </a:r>
            <a:r>
              <a:rPr lang="fr-FR" sz="729" dirty="0">
                <a:solidFill>
                  <a:sysClr val="window" lastClr="FFFFFF"/>
                </a:solidFill>
              </a:rPr>
              <a:t> MAD</a:t>
            </a:r>
          </a:p>
        </p:txBody>
      </p:sp>
      <p:cxnSp>
        <p:nvCxnSpPr>
          <p:cNvPr id="52" name="Connecteur : en angle 33">
            <a:extLst>
              <a:ext uri="{FF2B5EF4-FFF2-40B4-BE49-F238E27FC236}">
                <a16:creationId xmlns:a16="http://schemas.microsoft.com/office/drawing/2014/main" id="{445EE7CF-65F6-1B5B-EAFA-59296E795CBB}"/>
              </a:ext>
            </a:extLst>
          </p:cNvPr>
          <p:cNvCxnSpPr>
            <a:cxnSpLocks/>
            <a:endCxn id="48" idx="1"/>
          </p:cNvCxnSpPr>
          <p:nvPr/>
        </p:nvCxnSpPr>
        <p:spPr>
          <a:xfrm rot="5400000">
            <a:off x="1381289" y="4209436"/>
            <a:ext cx="566460" cy="20970"/>
          </a:xfrm>
          <a:prstGeom prst="bentConnector4">
            <a:avLst>
              <a:gd name="adj1" fmla="val 88"/>
              <a:gd name="adj2" fmla="val 754068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9" name="Connecteur : en angle 48">
            <a:extLst>
              <a:ext uri="{FF2B5EF4-FFF2-40B4-BE49-F238E27FC236}">
                <a16:creationId xmlns:a16="http://schemas.microsoft.com/office/drawing/2014/main" id="{BA9DCD7B-DB3B-4F00-E3B2-96BF2273BD27}"/>
              </a:ext>
            </a:extLst>
          </p:cNvPr>
          <p:cNvCxnSpPr/>
          <p:nvPr/>
        </p:nvCxnSpPr>
        <p:spPr>
          <a:xfrm rot="10800000" flipV="1">
            <a:off x="2821273" y="4391914"/>
            <a:ext cx="8415" cy="455221"/>
          </a:xfrm>
          <a:prstGeom prst="bentConnector3">
            <a:avLst>
              <a:gd name="adj1" fmla="val 1598890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78B1E338-4D72-0C63-BCE7-E8045592B37A}"/>
              </a:ext>
            </a:extLst>
          </p:cNvPr>
          <p:cNvSpPr/>
          <p:nvPr/>
        </p:nvSpPr>
        <p:spPr>
          <a:xfrm>
            <a:off x="4026439" y="4109419"/>
            <a:ext cx="932900" cy="489546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3.3 </a:t>
            </a:r>
            <a:r>
              <a:rPr lang="fr-FR" sz="800" dirty="0" err="1"/>
              <a:t>customized</a:t>
            </a:r>
            <a:r>
              <a:rPr lang="fr-FR" sz="800" dirty="0"/>
              <a:t> software for real-time data </a:t>
            </a:r>
            <a:r>
              <a:rPr lang="fr-FR" sz="800" dirty="0" err="1"/>
              <a:t>analysis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cxnSp>
        <p:nvCxnSpPr>
          <p:cNvPr id="68" name="Connecteur : en angle 48">
            <a:extLst>
              <a:ext uri="{FF2B5EF4-FFF2-40B4-BE49-F238E27FC236}">
                <a16:creationId xmlns:a16="http://schemas.microsoft.com/office/drawing/2014/main" id="{4F0282A7-EC4D-7EFB-8C11-15693429FB05}"/>
              </a:ext>
            </a:extLst>
          </p:cNvPr>
          <p:cNvCxnSpPr>
            <a:cxnSpLocks/>
            <a:endCxn id="66" idx="1"/>
          </p:cNvCxnSpPr>
          <p:nvPr/>
        </p:nvCxnSpPr>
        <p:spPr>
          <a:xfrm rot="16200000" flipH="1">
            <a:off x="3604161" y="3931914"/>
            <a:ext cx="649564" cy="194992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Connecteur : en angle 54">
            <a:extLst>
              <a:ext uri="{FF2B5EF4-FFF2-40B4-BE49-F238E27FC236}">
                <a16:creationId xmlns:a16="http://schemas.microsoft.com/office/drawing/2014/main" id="{CCC5DD86-34BC-B855-C8E0-685D5DA7F836}"/>
              </a:ext>
            </a:extLst>
          </p:cNvPr>
          <p:cNvCxnSpPr/>
          <p:nvPr/>
        </p:nvCxnSpPr>
        <p:spPr>
          <a:xfrm rot="16200000" flipH="1">
            <a:off x="5758337" y="1559399"/>
            <a:ext cx="143821" cy="1600288"/>
          </a:xfrm>
          <a:prstGeom prst="bentConnector3">
            <a:avLst>
              <a:gd name="adj1" fmla="val 20091"/>
            </a:avLst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7DFEB634-46CB-281B-1D88-5F0E42635460}"/>
              </a:ext>
            </a:extLst>
          </p:cNvPr>
          <p:cNvSpPr/>
          <p:nvPr/>
        </p:nvSpPr>
        <p:spPr>
          <a:xfrm>
            <a:off x="6236440" y="2419162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5– Detectors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07785FC-B74D-4E27-9D13-86FBEDC89D05}"/>
              </a:ext>
            </a:extLst>
          </p:cNvPr>
          <p:cNvSpPr/>
          <p:nvPr/>
        </p:nvSpPr>
        <p:spPr>
          <a:xfrm>
            <a:off x="6833218" y="2851126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5.1 New detector bonding</a:t>
            </a:r>
          </a:p>
        </p:txBody>
      </p:sp>
      <p:cxnSp>
        <p:nvCxnSpPr>
          <p:cNvPr id="29" name="Connecteur : en angle 56">
            <a:extLst>
              <a:ext uri="{FF2B5EF4-FFF2-40B4-BE49-F238E27FC236}">
                <a16:creationId xmlns:a16="http://schemas.microsoft.com/office/drawing/2014/main" id="{D8AD0654-8490-7D16-4464-53F0C6FAC5F0}"/>
              </a:ext>
            </a:extLst>
          </p:cNvPr>
          <p:cNvCxnSpPr>
            <a:cxnSpLocks/>
          </p:cNvCxnSpPr>
          <p:nvPr/>
        </p:nvCxnSpPr>
        <p:spPr>
          <a:xfrm rot="16200000" flipH="1">
            <a:off x="6655715" y="2834262"/>
            <a:ext cx="276373" cy="80360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16E04A58-7947-0410-99E6-0B9BF42A6672}"/>
              </a:ext>
            </a:extLst>
          </p:cNvPr>
          <p:cNvSpPr/>
          <p:nvPr/>
        </p:nvSpPr>
        <p:spPr>
          <a:xfrm>
            <a:off x="6844907" y="3311164"/>
            <a:ext cx="77579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5.2 detector matrix </a:t>
            </a:r>
            <a:r>
              <a:rPr lang="fr-FR" sz="729" dirty="0" err="1">
                <a:solidFill>
                  <a:sysClr val="window" lastClr="FFFFFF"/>
                </a:solidFill>
              </a:rPr>
              <a:t>choice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cxnSp>
        <p:nvCxnSpPr>
          <p:cNvPr id="45" name="Connecteur : en angle 56">
            <a:extLst>
              <a:ext uri="{FF2B5EF4-FFF2-40B4-BE49-F238E27FC236}">
                <a16:creationId xmlns:a16="http://schemas.microsoft.com/office/drawing/2014/main" id="{2BAD1CEE-3A46-5F87-CB6D-5D2C25380908}"/>
              </a:ext>
            </a:extLst>
          </p:cNvPr>
          <p:cNvCxnSpPr>
            <a:cxnSpLocks/>
            <a:endCxn id="41" idx="1"/>
          </p:cNvCxnSpPr>
          <p:nvPr/>
        </p:nvCxnSpPr>
        <p:spPr>
          <a:xfrm rot="16200000" flipH="1">
            <a:off x="6564340" y="3209446"/>
            <a:ext cx="469774" cy="91361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46" name="Connecteur : en angle 56">
            <a:extLst>
              <a:ext uri="{FF2B5EF4-FFF2-40B4-BE49-F238E27FC236}">
                <a16:creationId xmlns:a16="http://schemas.microsoft.com/office/drawing/2014/main" id="{9B2D5F05-EC11-AB62-228D-84F2759AAE87}"/>
              </a:ext>
            </a:extLst>
          </p:cNvPr>
          <p:cNvCxnSpPr>
            <a:cxnSpLocks/>
            <a:endCxn id="58" idx="1"/>
          </p:cNvCxnSpPr>
          <p:nvPr/>
        </p:nvCxnSpPr>
        <p:spPr>
          <a:xfrm rot="16200000" flipH="1">
            <a:off x="6435705" y="3534331"/>
            <a:ext cx="726786" cy="91618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60E814A4-373B-9191-FFAF-1331764B1631}"/>
              </a:ext>
            </a:extLst>
          </p:cNvPr>
          <p:cNvSpPr/>
          <p:nvPr/>
        </p:nvSpPr>
        <p:spPr>
          <a:xfrm>
            <a:off x="6844907" y="3764684"/>
            <a:ext cx="932900" cy="35769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5.3 3D-cylindrical multi-</a:t>
            </a:r>
            <a:r>
              <a:rPr lang="fr-FR" sz="729" dirty="0" err="1">
                <a:solidFill>
                  <a:sysClr val="window" lastClr="FFFFFF"/>
                </a:solidFill>
              </a:rPr>
              <a:t>array</a:t>
            </a:r>
            <a:r>
              <a:rPr lang="fr-FR" sz="729" dirty="0">
                <a:solidFill>
                  <a:sysClr val="window" lastClr="FFFFFF"/>
                </a:solidFill>
              </a:rPr>
              <a:t> </a:t>
            </a:r>
            <a:r>
              <a:rPr lang="fr-FR" sz="729" dirty="0" err="1">
                <a:solidFill>
                  <a:sysClr val="window" lastClr="FFFFFF"/>
                </a:solidFill>
              </a:rPr>
              <a:t>microdetectors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71E6929-6109-F133-17FF-CB37353B1B4A}"/>
              </a:ext>
            </a:extLst>
          </p:cNvPr>
          <p:cNvSpPr/>
          <p:nvPr/>
        </p:nvSpPr>
        <p:spPr>
          <a:xfrm>
            <a:off x="5261380" y="4231292"/>
            <a:ext cx="1065438" cy="516237"/>
          </a:xfrm>
          <a:prstGeom prst="rect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ctr" anchorCtr="0"/>
          <a:lstStyle/>
          <a:p>
            <a:pPr algn="ctr"/>
            <a:r>
              <a:rPr lang="fr-FR" sz="729" dirty="0">
                <a:solidFill>
                  <a:sysClr val="window" lastClr="FFFFFF"/>
                </a:solidFill>
              </a:rPr>
              <a:t>4.4 the training and support in </a:t>
            </a:r>
            <a:r>
              <a:rPr lang="fr-FR" sz="729" dirty="0" err="1">
                <a:solidFill>
                  <a:sysClr val="window" lastClr="FFFFFF"/>
                </a:solidFill>
              </a:rPr>
              <a:t>experimental</a:t>
            </a:r>
            <a:r>
              <a:rPr lang="fr-FR" sz="729" dirty="0">
                <a:solidFill>
                  <a:sysClr val="window" lastClr="FFFFFF"/>
                </a:solidFill>
              </a:rPr>
              <a:t> tests and in the data </a:t>
            </a:r>
            <a:r>
              <a:rPr lang="fr-FR" sz="729" dirty="0" err="1">
                <a:solidFill>
                  <a:sysClr val="window" lastClr="FFFFFF"/>
                </a:solidFill>
              </a:rPr>
              <a:t>analysis</a:t>
            </a:r>
            <a:endParaRPr lang="fr-FR" sz="729" dirty="0">
              <a:solidFill>
                <a:sysClr val="window" lastClr="FFFFFF"/>
              </a:solidFill>
            </a:endParaRPr>
          </a:p>
        </p:txBody>
      </p:sp>
      <p:cxnSp>
        <p:nvCxnSpPr>
          <p:cNvPr id="67" name="Connecteur : en angle 56">
            <a:extLst>
              <a:ext uri="{FF2B5EF4-FFF2-40B4-BE49-F238E27FC236}">
                <a16:creationId xmlns:a16="http://schemas.microsoft.com/office/drawing/2014/main" id="{47281306-6C29-39AD-9900-098250F175FD}"/>
              </a:ext>
            </a:extLst>
          </p:cNvPr>
          <p:cNvCxnSpPr>
            <a:cxnSpLocks/>
            <a:endCxn id="65" idx="1"/>
          </p:cNvCxnSpPr>
          <p:nvPr/>
        </p:nvCxnSpPr>
        <p:spPr>
          <a:xfrm rot="16200000" flipH="1">
            <a:off x="4814524" y="4042555"/>
            <a:ext cx="796634" cy="97078"/>
          </a:xfrm>
          <a:prstGeom prst="bentConnector2">
            <a:avLst/>
          </a:prstGeom>
          <a:solidFill>
            <a:srgbClr val="8064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3531173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54DD9D-3508-4E82-6AD1-A277EB07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E7FEF-02BB-3C18-B30F-FA7D3A48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66EAEA-1B90-775E-F43F-187852A8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113B7E86-3959-7B6E-97C1-A8F6B9B43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146" y="218914"/>
            <a:ext cx="2443461" cy="33086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z="1391" b="1" dirty="0"/>
              <a:t>Description des tâches - Responsabilités - Organisation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8E8E78-F68B-6383-2B1E-0F0AC29D7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4098"/>
          <a:stretch/>
        </p:blipFill>
        <p:spPr>
          <a:xfrm>
            <a:off x="67012" y="1157536"/>
            <a:ext cx="7772400" cy="3863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35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C8F9214-A536-4C84-DB28-1FB6A0DB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A43EE242-869C-E32C-701D-09AE3703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7743AB1-EB70-49F7-2998-822F1674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37E5A292-6A74-828F-01E0-169BA70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Financial </a:t>
            </a:r>
            <a:r>
              <a:rPr lang="fr-FR" dirty="0" err="1"/>
              <a:t>Request</a:t>
            </a:r>
            <a:r>
              <a:rPr lang="fr-FR" dirty="0"/>
              <a:t> for the R&amp;T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0A396E9-7EC7-E969-7BD2-473EB5DBD0E7}"/>
              </a:ext>
            </a:extLst>
          </p:cNvPr>
          <p:cNvSpPr txBox="1"/>
          <p:nvPr/>
        </p:nvSpPr>
        <p:spPr>
          <a:xfrm>
            <a:off x="402990" y="1157536"/>
            <a:ext cx="7272808" cy="4093428"/>
          </a:xfrm>
          <a:prstGeom prst="rect">
            <a:avLst/>
          </a:prstGeom>
          <a:noFill/>
        </p:spPr>
        <p:txBody>
          <a:bodyPr wrap="square" lIns="90000" rtlCol="0">
            <a:normAutofit/>
          </a:bodyPr>
          <a:lstStyle/>
          <a:p>
            <a:pPr lvl="1" indent="0"/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Total budget : 70 k€ for 3 </a:t>
            </a:r>
            <a:r>
              <a:rPr lang="fr-FR" dirty="0" err="1"/>
              <a:t>years</a:t>
            </a: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Developpement</a:t>
            </a:r>
            <a:r>
              <a:rPr lang="fr-FR" dirty="0"/>
              <a:t> of a </a:t>
            </a:r>
            <a:r>
              <a:rPr lang="fr-FR" dirty="0" err="1"/>
              <a:t>demonstrator</a:t>
            </a:r>
            <a:r>
              <a:rPr lang="fr-FR" dirty="0"/>
              <a:t> of 64 channels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Preamplifiers</a:t>
            </a:r>
            <a:r>
              <a:rPr lang="fr-FR" dirty="0"/>
              <a:t> </a:t>
            </a:r>
            <a:r>
              <a:rPr lang="fr-FR" dirty="0" err="1"/>
              <a:t>purchase</a:t>
            </a:r>
            <a:r>
              <a:rPr lang="fr-FR" dirty="0"/>
              <a:t> </a:t>
            </a:r>
            <a:r>
              <a:rPr lang="fr-FR" dirty="0" err="1"/>
              <a:t>Pcb</a:t>
            </a:r>
            <a:r>
              <a:rPr lang="fr-FR" dirty="0"/>
              <a:t> design and production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missions.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6 </a:t>
            </a:r>
            <a:r>
              <a:rPr lang="fr-FR" dirty="0" err="1"/>
              <a:t>Engineers</a:t>
            </a:r>
            <a:r>
              <a:rPr lang="fr-FR" dirty="0"/>
              <a:t> and 1 </a:t>
            </a:r>
            <a:r>
              <a:rPr lang="fr-FR" dirty="0" err="1"/>
              <a:t>physicist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IJCLAB.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r>
              <a:rPr lang="fr-FR" dirty="0"/>
              <a:t>3 </a:t>
            </a:r>
            <a:r>
              <a:rPr lang="fr-FR" dirty="0" err="1"/>
              <a:t>physicists</a:t>
            </a:r>
            <a:r>
              <a:rPr lang="fr-FR" dirty="0"/>
              <a:t> and 2 </a:t>
            </a:r>
            <a:r>
              <a:rPr lang="fr-FR" dirty="0" err="1"/>
              <a:t>thesis</a:t>
            </a:r>
            <a:r>
              <a:rPr lang="fr-FR" dirty="0"/>
              <a:t> </a:t>
            </a:r>
            <a:r>
              <a:rPr lang="fr-FR" dirty="0" err="1"/>
              <a:t>students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CNM Barcelona</a:t>
            </a:r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pPr marL="844550" lvl="1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423367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54DD9D-3508-4E82-6AD1-A277EB07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E7FEF-02BB-3C18-B30F-FA7D3A48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66EAEA-1B90-775E-F43F-187852A8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36</a:t>
            </a:fld>
            <a:endParaRPr lang="fr-FR"/>
          </a:p>
        </p:txBody>
      </p:sp>
      <p:sp>
        <p:nvSpPr>
          <p:cNvPr id="2" name="Espace réservé du texte 5">
            <a:extLst>
              <a:ext uri="{FF2B5EF4-FFF2-40B4-BE49-F238E27FC236}">
                <a16:creationId xmlns:a16="http://schemas.microsoft.com/office/drawing/2014/main" id="{F5C04B48-9B75-3C5C-FA8B-76AC79919C3C}"/>
              </a:ext>
            </a:extLst>
          </p:cNvPr>
          <p:cNvSpPr txBox="1">
            <a:spLocks/>
          </p:cNvSpPr>
          <p:nvPr/>
        </p:nvSpPr>
        <p:spPr>
          <a:xfrm>
            <a:off x="1383082" y="983946"/>
            <a:ext cx="5312622" cy="698573"/>
          </a:xfrm>
          <a:prstGeom prst="rect">
            <a:avLst/>
          </a:prstGeom>
        </p:spPr>
        <p:txBody>
          <a:bodyPr/>
          <a:lstStyle>
            <a:lvl1pPr marL="201968" indent="-201968" algn="l" defTabSz="807872" rtl="0" eaLnBrk="1" latinLnBrk="0" hangingPunct="1">
              <a:lnSpc>
                <a:spcPct val="90000"/>
              </a:lnSpc>
              <a:spcBef>
                <a:spcPts val="884"/>
              </a:spcBef>
              <a:buFont typeface="Arial" panose="020B0604020202020204" pitchFamily="34" charset="0"/>
              <a:buChar char="•"/>
              <a:defRPr sz="247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5904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21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9841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7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13777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17713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21649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25585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29522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33458" indent="-201968" algn="l" defTabSz="807872" rtl="0" eaLnBrk="1" latinLnBrk="0" hangingPunct="1">
              <a:lnSpc>
                <a:spcPct val="90000"/>
              </a:lnSpc>
              <a:spcBef>
                <a:spcPts val="442"/>
              </a:spcBef>
              <a:buFont typeface="Arial" panose="020B0604020202020204" pitchFamily="34" charset="0"/>
              <a:buChar char="•"/>
              <a:defRPr sz="159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fontAlgn="auto">
              <a:spcAft>
                <a:spcPts val="0"/>
              </a:spcAft>
              <a:buClr>
                <a:srgbClr val="59BFCE"/>
              </a:buClr>
              <a:buFont typeface="Courier New" panose="02070309020205020404" pitchFamily="49" charset="0"/>
              <a:buChar char="o"/>
            </a:pPr>
            <a:r>
              <a:rPr lang="fr-FR" sz="1400" dirty="0"/>
              <a:t>TOTAL IJCLAB : </a:t>
            </a:r>
            <a:r>
              <a:rPr lang="fr-FR" sz="1800" dirty="0"/>
              <a:t>0,9 </a:t>
            </a:r>
            <a:r>
              <a:rPr lang="fr-FR" sz="1400" dirty="0"/>
              <a:t>FTE/2year the </a:t>
            </a:r>
            <a:r>
              <a:rPr lang="fr-FR" sz="1400" dirty="0" err="1"/>
              <a:t>next</a:t>
            </a:r>
            <a:r>
              <a:rPr lang="fr-FR" sz="1400" dirty="0"/>
              <a:t> 3 </a:t>
            </a:r>
            <a:r>
              <a:rPr lang="fr-FR" sz="1400" dirty="0" err="1"/>
              <a:t>years</a:t>
            </a:r>
            <a:endParaRPr lang="fr-FR" sz="1400" dirty="0"/>
          </a:p>
          <a:p>
            <a:pPr marL="285750" indent="-285750" fontAlgn="auto">
              <a:spcAft>
                <a:spcPts val="0"/>
              </a:spcAft>
              <a:buClr>
                <a:srgbClr val="59BFCE"/>
              </a:buClr>
              <a:buFont typeface="Courier New" panose="02070309020205020404" pitchFamily="49" charset="0"/>
              <a:buChar char="o"/>
            </a:pPr>
            <a:r>
              <a:rPr lang="fr-FR" sz="1400" dirty="0"/>
              <a:t>TOTA L CNM : </a:t>
            </a:r>
            <a:r>
              <a:rPr lang="fr-FR" sz="1800" dirty="0"/>
              <a:t>2,45</a:t>
            </a:r>
            <a:r>
              <a:rPr lang="fr-FR" sz="1400" dirty="0"/>
              <a:t> FTE / </a:t>
            </a:r>
            <a:r>
              <a:rPr lang="fr-FR" sz="1400" dirty="0" err="1"/>
              <a:t>year</a:t>
            </a:r>
            <a:r>
              <a:rPr lang="fr-FR" sz="1400" dirty="0"/>
              <a:t> the </a:t>
            </a:r>
            <a:r>
              <a:rPr lang="fr-FR" sz="1400" dirty="0" err="1"/>
              <a:t>next</a:t>
            </a:r>
            <a:r>
              <a:rPr lang="fr-FR" sz="1400" dirty="0"/>
              <a:t> 3 </a:t>
            </a:r>
            <a:r>
              <a:rPr lang="fr-FR" sz="1400" dirty="0" err="1"/>
              <a:t>years</a:t>
            </a:r>
            <a:endParaRPr lang="fr-FR" sz="1400" dirty="0"/>
          </a:p>
          <a:p>
            <a:pPr marL="285750" indent="-285750" fontAlgn="auto">
              <a:spcAft>
                <a:spcPts val="0"/>
              </a:spcAft>
              <a:buClr>
                <a:srgbClr val="59BFCE"/>
              </a:buClr>
              <a:buFont typeface="Courier New" panose="02070309020205020404" pitchFamily="49" charset="0"/>
              <a:buChar char="o"/>
            </a:pPr>
            <a:endParaRPr lang="fr-FR" sz="1400" dirty="0"/>
          </a:p>
          <a:p>
            <a:pPr marL="285750" indent="-285750" fontAlgn="auto">
              <a:spcAft>
                <a:spcPts val="0"/>
              </a:spcAft>
              <a:buClr>
                <a:srgbClr val="59BFCE"/>
              </a:buClr>
              <a:buFont typeface="Courier New" panose="02070309020205020404" pitchFamily="49" charset="0"/>
              <a:buChar char="o"/>
            </a:pPr>
            <a:endParaRPr lang="fr-FR" sz="1400" dirty="0"/>
          </a:p>
          <a:p>
            <a:pPr fontAlgn="auto">
              <a:spcAft>
                <a:spcPts val="0"/>
              </a:spcAft>
            </a:pPr>
            <a:endParaRPr lang="fr-FR" sz="1400" dirty="0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EE20EB4-7881-2C42-9DE7-1785CB455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4087836"/>
              </p:ext>
            </p:extLst>
          </p:nvPr>
        </p:nvGraphicFramePr>
        <p:xfrm>
          <a:off x="236355" y="1682519"/>
          <a:ext cx="7606077" cy="3618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1419">
                  <a:extLst>
                    <a:ext uri="{9D8B030D-6E8A-4147-A177-3AD203B41FA5}">
                      <a16:colId xmlns:a16="http://schemas.microsoft.com/office/drawing/2014/main" val="34124625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6787274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81912138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2110631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377730437"/>
                    </a:ext>
                  </a:extLst>
                </a:gridCol>
                <a:gridCol w="2520282">
                  <a:extLst>
                    <a:ext uri="{9D8B030D-6E8A-4147-A177-3AD203B41FA5}">
                      <a16:colId xmlns:a16="http://schemas.microsoft.com/office/drawing/2014/main" val="3938563421"/>
                    </a:ext>
                  </a:extLst>
                </a:gridCol>
              </a:tblGrid>
              <a:tr h="15622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Name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 err="1">
                          <a:effectLst/>
                        </a:rPr>
                        <a:t>Lab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FTE 2027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FTE 2028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% FTE 2029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 err="1">
                          <a:effectLst/>
                        </a:rPr>
                        <a:t>Function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9641293"/>
                  </a:ext>
                </a:extLst>
              </a:tr>
              <a:tr h="25317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N. </a:t>
                      </a:r>
                      <a:r>
                        <a:rPr lang="fr-FR" sz="1400" dirty="0" err="1">
                          <a:effectLst/>
                        </a:rPr>
                        <a:t>Karkour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Porteur du projet (</a:t>
                      </a:r>
                      <a:r>
                        <a:rPr lang="fr-FR" sz="1100" dirty="0" err="1">
                          <a:effectLst/>
                        </a:rPr>
                        <a:t>Research</a:t>
                      </a:r>
                      <a:r>
                        <a:rPr lang="fr-FR" sz="1100" dirty="0">
                          <a:effectLst/>
                        </a:rPr>
                        <a:t> Project Manager)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13788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 C. </a:t>
                      </a:r>
                      <a:r>
                        <a:rPr lang="fr-FR" sz="1400" dirty="0" err="1">
                          <a:effectLst/>
                        </a:rPr>
                        <a:t>Guardiola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CNM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Scientific PM in </a:t>
                      </a:r>
                      <a:r>
                        <a:rPr lang="fr-FR" sz="1050" dirty="0" err="1">
                          <a:effectLst/>
                        </a:rPr>
                        <a:t>Dosimetry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09256"/>
                  </a:ext>
                </a:extLst>
              </a:tr>
              <a:tr h="373751">
                <a:tc>
                  <a:txBody>
                    <a:bodyPr/>
                    <a:lstStyle/>
                    <a:p>
                      <a:pPr marL="0" marR="0" lvl="0" indent="0" algn="just" defTabSz="80787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Ph. Vallerand</a:t>
                      </a:r>
                      <a:endParaRPr kumimoji="0" lang="fr-FR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just" defTabSz="807872" rtl="0" eaLnBrk="1" latinLnBrk="0" hangingPunct="1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 Porteur du projet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4314898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V. </a:t>
                      </a:r>
                      <a:r>
                        <a:rPr lang="fr-FR" sz="1400" dirty="0" err="1">
                          <a:effectLst/>
                        </a:rPr>
                        <a:t>Alaphilippe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 Ingénieur de recherche électronique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126280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D. Breton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 Ingénieur de recherche électronique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9917429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J. </a:t>
                      </a:r>
                      <a:r>
                        <a:rPr lang="fr-FR" sz="140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Maalmi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 Ingénieur de recherche électronique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4041496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Q. Mouchard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Maitre de </a:t>
                      </a:r>
                      <a:r>
                        <a:rPr lang="fr-FR" sz="105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conference</a:t>
                      </a:r>
                      <a:r>
                        <a:rPr lang="fr-FR" sz="105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Pole Santé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9102172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A. Maia-</a:t>
                      </a:r>
                      <a:r>
                        <a:rPr lang="fr-FR" sz="14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Leite</a:t>
                      </a:r>
                      <a:endParaRPr lang="fr-FR" sz="14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100" dirty="0">
                          <a:effectLst/>
                        </a:rPr>
                        <a:t>IJCLAB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80787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050" dirty="0">
                          <a:effectLst/>
                        </a:rPr>
                        <a:t>Ingénieur de recherche BIMP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3296130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I. Lopez-Paz</a:t>
                      </a: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CSIC CNM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Physicien Expert in HEP instrumentation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474549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 C. </a:t>
                      </a:r>
                      <a:r>
                        <a:rPr lang="fr-FR" sz="1400" dirty="0" err="1">
                          <a:effectLst/>
                        </a:rPr>
                        <a:t>Fleta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CSIC CNM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Physicien </a:t>
                      </a:r>
                      <a:r>
                        <a:rPr lang="fr-FR" sz="1050" dirty="0"/>
                        <a:t>Expert in </a:t>
                      </a:r>
                      <a:r>
                        <a:rPr lang="fr-FR" sz="1050" dirty="0" err="1"/>
                        <a:t>silicon</a:t>
                      </a:r>
                      <a:r>
                        <a:rPr lang="fr-FR" sz="1050" dirty="0"/>
                        <a:t> </a:t>
                      </a:r>
                      <a:r>
                        <a:rPr lang="fr-FR" sz="1050" dirty="0" err="1"/>
                        <a:t>microtechnology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5418963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/>
                        <a:t>Carla </a:t>
                      </a:r>
                      <a:r>
                        <a:rPr lang="fr-FR" sz="1400" dirty="0" err="1"/>
                        <a:t>Riera</a:t>
                      </a:r>
                      <a:r>
                        <a:rPr lang="fr-FR" sz="1400" dirty="0"/>
                        <a:t> 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CSIC CNM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Doctorant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540315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400" dirty="0">
                          <a:effectLst/>
                        </a:rPr>
                        <a:t>Andrea </a:t>
                      </a:r>
                      <a:r>
                        <a:rPr lang="fr-FR" sz="1400" dirty="0" err="1">
                          <a:effectLst/>
                        </a:rPr>
                        <a:t>Sanchís</a:t>
                      </a:r>
                      <a:endParaRPr lang="fr-FR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CSIC CNM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Doctorant</a:t>
                      </a:r>
                      <a:endParaRPr lang="fr-FR" sz="105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76055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07C10D2-CBAA-E1F4-0D8C-8D168F6136B0}"/>
              </a:ext>
            </a:extLst>
          </p:cNvPr>
          <p:cNvSpPr txBox="1"/>
          <p:nvPr/>
        </p:nvSpPr>
        <p:spPr>
          <a:xfrm>
            <a:off x="2117796" y="537206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Human </a:t>
            </a:r>
            <a:r>
              <a:rPr lang="fr-FR" sz="2400" dirty="0" err="1"/>
              <a:t>Resources</a:t>
            </a:r>
            <a:r>
              <a:rPr lang="fr-FR" sz="2400" dirty="0"/>
              <a:t> for 3 </a:t>
            </a:r>
            <a:r>
              <a:rPr lang="fr-FR" sz="2400" dirty="0" err="1"/>
              <a:t>years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5330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E54DD9D-3508-4E82-6AD1-A277EB071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E4E7FEF-02BB-3C18-B30F-FA7D3A489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66EAEA-1B90-775E-F43F-187852A8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37</a:t>
            </a:fld>
            <a:endParaRPr lang="fr-FR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4B178D-000B-B347-DE84-D26B66237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8124411"/>
              </p:ext>
            </p:extLst>
          </p:nvPr>
        </p:nvGraphicFramePr>
        <p:xfrm>
          <a:off x="1591122" y="1174447"/>
          <a:ext cx="4740525" cy="41857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8105">
                  <a:extLst>
                    <a:ext uri="{9D8B030D-6E8A-4147-A177-3AD203B41FA5}">
                      <a16:colId xmlns:a16="http://schemas.microsoft.com/office/drawing/2014/main" val="3408734886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866357040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1558243357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1962011593"/>
                    </a:ext>
                  </a:extLst>
                </a:gridCol>
                <a:gridCol w="948105">
                  <a:extLst>
                    <a:ext uri="{9D8B030D-6E8A-4147-A177-3AD203B41FA5}">
                      <a16:colId xmlns:a16="http://schemas.microsoft.com/office/drawing/2014/main" val="2817085668"/>
                    </a:ext>
                  </a:extLst>
                </a:gridCol>
              </a:tblGrid>
              <a:tr h="3170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300" dirty="0">
                          <a:effectLst/>
                        </a:rPr>
                        <a:t> </a:t>
                      </a:r>
                      <a:endParaRPr lang="fr-FR" sz="5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50" dirty="0">
                          <a:effectLst/>
                        </a:rPr>
                        <a:t>Description</a:t>
                      </a:r>
                      <a:endParaRPr lang="fr-FR" sz="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effectLst/>
                        </a:rPr>
                        <a:t>Demande 2027(k€)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effectLst/>
                        </a:rPr>
                        <a:t>Demande 2028(k€)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dirty="0">
                          <a:effectLst/>
                        </a:rPr>
                        <a:t>Demande 2029(k€)</a:t>
                      </a:r>
                      <a:endParaRPr lang="fr-FR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8479841"/>
                  </a:ext>
                </a:extLst>
              </a:tr>
              <a:tr h="3199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Preamplifiers</a:t>
                      </a: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ASICS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807872" rtl="0" eaLnBrk="1" fontAlgn="auto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Production and </a:t>
                      </a:r>
                      <a:r>
                        <a:rPr kumimoji="0" lang="fr-FR" sz="8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purchase</a:t>
                      </a:r>
                      <a:endParaRPr kumimoji="0" lang="fr-FR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93210467"/>
                  </a:ext>
                </a:extLst>
              </a:tr>
              <a:tr h="4582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Motherboard</a:t>
                      </a: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/ bonding</a:t>
                      </a: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800" dirty="0">
                          <a:effectLst/>
                        </a:rPr>
                        <a:t>prototypes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4226763"/>
                  </a:ext>
                </a:extLst>
              </a:tr>
              <a:tr h="3199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Sous-traitance</a:t>
                      </a: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800" dirty="0">
                          <a:effectLst/>
                        </a:rPr>
                        <a:t>Mécanique 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957930"/>
                  </a:ext>
                </a:extLst>
              </a:tr>
              <a:tr h="5149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Missions</a:t>
                      </a: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800" dirty="0">
                          <a:effectLst/>
                        </a:rPr>
                        <a:t>Missions pour expérience sur le prototype et intégration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fr-FR" sz="12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58736687"/>
                  </a:ext>
                </a:extLst>
              </a:tr>
              <a:tr h="583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Montant demandé pour 3 ans</a:t>
                      </a: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8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25 k€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 k€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 k€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1468841"/>
                  </a:ext>
                </a:extLst>
              </a:tr>
              <a:tr h="3899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Si Detectors  Production (CNM)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fr-FR" sz="8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Manufacturing</a:t>
                      </a:r>
                      <a:endParaRPr kumimoji="0" lang="fr-FR" sz="8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k€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k€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 k€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2566774"/>
                  </a:ext>
                </a:extLst>
              </a:tr>
              <a:tr h="5832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0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acces</a:t>
                      </a:r>
                      <a:r>
                        <a:rPr lang="fr-FR" sz="1000" b="1" kern="1200" dirty="0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plateforme irradiation plus </a:t>
                      </a:r>
                      <a:r>
                        <a:rPr lang="fr-FR" sz="1000" b="1" kern="1200" dirty="0" err="1">
                          <a:solidFill>
                            <a:schemeClr val="lt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material</a:t>
                      </a: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kumimoji="0" lang="fr-FR" sz="10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platform </a:t>
                      </a:r>
                      <a:r>
                        <a:rPr kumimoji="0" lang="fr-FR" sz="1000" b="0" i="0" u="none" strike="noStrike" kern="1200" cap="none" spc="0" normalizeH="0" baseline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access</a:t>
                      </a: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fr-FR" sz="1200" kern="1200" dirty="0">
                          <a:solidFill>
                            <a:schemeClr val="dk1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03975275"/>
                  </a:ext>
                </a:extLst>
              </a:tr>
              <a:tr h="38493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b="1" kern="1200" dirty="0">
                        <a:solidFill>
                          <a:schemeClr val="lt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0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fr-FR" sz="12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16355500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318AA9-75B1-4088-6DAF-6467B6149309}"/>
              </a:ext>
            </a:extLst>
          </p:cNvPr>
          <p:cNvSpPr txBox="1"/>
          <p:nvPr/>
        </p:nvSpPr>
        <p:spPr>
          <a:xfrm>
            <a:off x="2080363" y="661827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Financial </a:t>
            </a:r>
            <a:r>
              <a:rPr lang="fr-FR" sz="2400" dirty="0" err="1"/>
              <a:t>Request</a:t>
            </a:r>
            <a:r>
              <a:rPr lang="fr-FR" sz="2400" dirty="0"/>
              <a:t> for 3 </a:t>
            </a:r>
            <a:r>
              <a:rPr lang="fr-FR" sz="2400" dirty="0" err="1"/>
              <a:t>years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8796744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6C8F9214-A536-4C84-DB28-1FB6A0DB9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A43EE242-869C-E32C-701D-09AE37035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7743AB1-EB70-49F7-2998-822F1674D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9" name="Titre 8">
            <a:extLst>
              <a:ext uri="{FF2B5EF4-FFF2-40B4-BE49-F238E27FC236}">
                <a16:creationId xmlns:a16="http://schemas.microsoft.com/office/drawing/2014/main" id="{37E5A292-6A74-828F-01E0-169BA70F7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Conclusion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A18E7BD-84FC-2B28-0D03-7A62AD0FD86B}"/>
              </a:ext>
            </a:extLst>
          </p:cNvPr>
          <p:cNvSpPr txBox="1"/>
          <p:nvPr/>
        </p:nvSpPr>
        <p:spPr>
          <a:xfrm>
            <a:off x="3315768" y="2854295"/>
            <a:ext cx="1678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0278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4DBA64-ED94-194C-AC93-EB5663E780E4}"/>
              </a:ext>
            </a:extLst>
          </p:cNvPr>
          <p:cNvSpPr txBox="1"/>
          <p:nvPr/>
        </p:nvSpPr>
        <p:spPr>
          <a:xfrm>
            <a:off x="2167186" y="867084"/>
            <a:ext cx="4782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Copyright </a:t>
            </a:r>
            <a:r>
              <a:rPr lang="fr-FR" dirty="0" err="1"/>
              <a:t>from</a:t>
            </a:r>
            <a:r>
              <a:rPr lang="fr-FR" dirty="0"/>
              <a:t> C. </a:t>
            </a:r>
            <a:r>
              <a:rPr lang="fr-FR" dirty="0" err="1"/>
              <a:t>Guardiola</a:t>
            </a:r>
            <a:r>
              <a:rPr lang="fr-FR" dirty="0"/>
              <a:t> CPAN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5305CF-D9FB-A182-C9BD-A3B92039CF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190"/>
          <a:stretch/>
        </p:blipFill>
        <p:spPr>
          <a:xfrm>
            <a:off x="294978" y="1265819"/>
            <a:ext cx="7123448" cy="235651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FBD3820-3955-E052-6CA2-72F8CB378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682"/>
          <a:stretch/>
        </p:blipFill>
        <p:spPr bwMode="auto">
          <a:xfrm rot="5400000">
            <a:off x="91229" y="3535863"/>
            <a:ext cx="2207019" cy="208678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B556069-D834-981A-4EB0-B8A47C90400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9541"/>
          <a:stretch/>
        </p:blipFill>
        <p:spPr bwMode="auto">
          <a:xfrm rot="5400000">
            <a:off x="2618242" y="3370776"/>
            <a:ext cx="1262340" cy="18764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910A532-17C5-C0FB-7FDF-E9C1F1FE3A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10" b="49508"/>
          <a:stretch/>
        </p:blipFill>
        <p:spPr bwMode="auto">
          <a:xfrm>
            <a:off x="4187623" y="3805303"/>
            <a:ext cx="3364161" cy="10793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E453CC-0A55-0BB4-0245-8FDE162A05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926" t="2574" r="50332"/>
          <a:stretch/>
        </p:blipFill>
        <p:spPr bwMode="auto">
          <a:xfrm rot="5400000">
            <a:off x="5265797" y="3322666"/>
            <a:ext cx="891651" cy="38926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CB9B450-E8CA-2FE9-7BFD-A669ED246762}"/>
              </a:ext>
            </a:extLst>
          </p:cNvPr>
          <p:cNvSpPr txBox="1"/>
          <p:nvPr/>
        </p:nvSpPr>
        <p:spPr>
          <a:xfrm>
            <a:off x="2383211" y="5005834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Project </a:t>
            </a:r>
            <a:r>
              <a:rPr lang="fr-FR" sz="1600" dirty="0" err="1"/>
              <a:t>Definition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4268084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4DBA64-ED94-194C-AC93-EB5663E780E4}"/>
              </a:ext>
            </a:extLst>
          </p:cNvPr>
          <p:cNvSpPr txBox="1"/>
          <p:nvPr/>
        </p:nvSpPr>
        <p:spPr>
          <a:xfrm>
            <a:off x="2167186" y="867084"/>
            <a:ext cx="4782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Copyright </a:t>
            </a:r>
            <a:r>
              <a:rPr lang="fr-FR" dirty="0" err="1"/>
              <a:t>from</a:t>
            </a:r>
            <a:r>
              <a:rPr lang="fr-FR" dirty="0"/>
              <a:t> C. </a:t>
            </a:r>
            <a:r>
              <a:rPr lang="fr-FR" dirty="0" err="1"/>
              <a:t>Guardiola</a:t>
            </a:r>
            <a:r>
              <a:rPr lang="fr-FR" dirty="0"/>
              <a:t> CPAN 2026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C589A5-D55F-3212-9A5B-EE289CA61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94" y="1332209"/>
            <a:ext cx="7772400" cy="43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647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14DBA64-ED94-194C-AC93-EB5663E780E4}"/>
              </a:ext>
            </a:extLst>
          </p:cNvPr>
          <p:cNvSpPr txBox="1"/>
          <p:nvPr/>
        </p:nvSpPr>
        <p:spPr>
          <a:xfrm>
            <a:off x="2167186" y="867084"/>
            <a:ext cx="47822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Copyright </a:t>
            </a:r>
            <a:r>
              <a:rPr lang="fr-FR" dirty="0" err="1"/>
              <a:t>from</a:t>
            </a:r>
            <a:r>
              <a:rPr lang="fr-FR" dirty="0"/>
              <a:t> C. </a:t>
            </a:r>
            <a:r>
              <a:rPr lang="fr-FR" dirty="0" err="1"/>
              <a:t>Guardiola</a:t>
            </a:r>
            <a:r>
              <a:rPr lang="fr-FR" dirty="0"/>
              <a:t> CPAN 2026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8659C1-F6C7-2FA4-8043-741DEA921D1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905" r="5895" b="37664"/>
          <a:stretch/>
        </p:blipFill>
        <p:spPr>
          <a:xfrm>
            <a:off x="0" y="1320377"/>
            <a:ext cx="8209375" cy="341873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6CD58FF-2FB6-F19E-EEAD-5CF8E4C80EC2}"/>
              </a:ext>
            </a:extLst>
          </p:cNvPr>
          <p:cNvSpPr txBox="1"/>
          <p:nvPr/>
        </p:nvSpPr>
        <p:spPr>
          <a:xfrm>
            <a:off x="727026" y="4613920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err="1"/>
              <a:t>Traditional</a:t>
            </a:r>
            <a:r>
              <a:rPr lang="fr-FR" sz="1600" dirty="0"/>
              <a:t> DAQ </a:t>
            </a:r>
            <a:r>
              <a:rPr lang="fr-FR" sz="1600" dirty="0" err="1"/>
              <a:t>chain</a:t>
            </a:r>
            <a:r>
              <a:rPr lang="fr-FR" sz="1600" dirty="0"/>
              <a:t> </a:t>
            </a:r>
            <a:r>
              <a:rPr lang="fr-FR" sz="1600" dirty="0" err="1"/>
              <a:t>with</a:t>
            </a:r>
            <a:r>
              <a:rPr lang="fr-FR" sz="1600" dirty="0"/>
              <a:t> 128 channels </a:t>
            </a:r>
            <a:r>
              <a:rPr lang="fr-FR" sz="1600" dirty="0" err="1"/>
              <a:t>ASICs</a:t>
            </a:r>
            <a:r>
              <a:rPr lang="fr-FR" sz="1600" dirty="0"/>
              <a:t> </a:t>
            </a:r>
            <a:r>
              <a:rPr lang="fr-FR" sz="1600" dirty="0" err="1"/>
              <a:t>that</a:t>
            </a:r>
            <a:r>
              <a:rPr lang="fr-FR" sz="1600" dirty="0"/>
              <a:t> </a:t>
            </a:r>
            <a:r>
              <a:rPr lang="fr-FR" sz="1600" dirty="0" err="1"/>
              <a:t>contain</a:t>
            </a:r>
            <a:r>
              <a:rPr lang="fr-FR" sz="1600" dirty="0"/>
              <a:t>  </a:t>
            </a:r>
            <a:r>
              <a:rPr lang="fr-FR" sz="1600" dirty="0" err="1"/>
              <a:t>Preamplifiers</a:t>
            </a:r>
            <a:r>
              <a:rPr lang="fr-FR" sz="1600" dirty="0"/>
              <a:t> </a:t>
            </a:r>
            <a:r>
              <a:rPr lang="fr-FR" sz="1600" dirty="0" err="1"/>
              <a:t>Shaping</a:t>
            </a:r>
            <a:r>
              <a:rPr lang="fr-FR" sz="1600" dirty="0"/>
              <a:t> </a:t>
            </a:r>
            <a:r>
              <a:rPr lang="fr-FR" sz="1600" dirty="0" err="1"/>
              <a:t>Amplifiers</a:t>
            </a:r>
            <a:r>
              <a:rPr lang="fr-FR" sz="1600" dirty="0"/>
              <a:t> and </a:t>
            </a:r>
            <a:r>
              <a:rPr lang="fr-FR" sz="1600" dirty="0" err="1"/>
              <a:t>multiplexed</a:t>
            </a:r>
            <a:r>
              <a:rPr lang="fr-FR" sz="1600" dirty="0"/>
              <a:t> ADC (2k€ /ASIC)</a:t>
            </a:r>
          </a:p>
        </p:txBody>
      </p:sp>
    </p:spTree>
    <p:extLst>
      <p:ext uri="{BB962C8B-B14F-4D97-AF65-F5344CB8AC3E}">
        <p14:creationId xmlns:p14="http://schemas.microsoft.com/office/powerpoint/2010/main" val="1367346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21" name="Titre 8">
            <a:extLst>
              <a:ext uri="{FF2B5EF4-FFF2-40B4-BE49-F238E27FC236}">
                <a16:creationId xmlns:a16="http://schemas.microsoft.com/office/drawing/2014/main" id="{679B249B-E20D-52CE-15EB-96351B0D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365" y="149425"/>
            <a:ext cx="2538054" cy="432048"/>
          </a:xfrm>
        </p:spPr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3" name="Titre 8">
            <a:extLst>
              <a:ext uri="{FF2B5EF4-FFF2-40B4-BE49-F238E27FC236}">
                <a16:creationId xmlns:a16="http://schemas.microsoft.com/office/drawing/2014/main" id="{95D7FB76-EC42-706D-09AA-4B09F53963FD}"/>
              </a:ext>
            </a:extLst>
          </p:cNvPr>
          <p:cNvSpPr txBox="1">
            <a:spLocks/>
          </p:cNvSpPr>
          <p:nvPr/>
        </p:nvSpPr>
        <p:spPr>
          <a:xfrm>
            <a:off x="102210" y="2328603"/>
            <a:ext cx="1808489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80787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1800" b="1" kern="1200" dirty="0" smtClean="0">
                <a:solidFill>
                  <a:srgbClr val="00294B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fr-FR" altLang="fr-FR" dirty="0">
                <a:latin typeface="Arial" panose="020B0604020202020204" pitchFamily="34" charset="0"/>
              </a:rPr>
              <a:t>Consuelo Test report </a:t>
            </a:r>
            <a:r>
              <a:rPr lang="fr-FR" altLang="fr-FR" dirty="0" err="1">
                <a:latin typeface="Arial" panose="020B0604020202020204" pitchFamily="34" charset="0"/>
              </a:rPr>
              <a:t>experiment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BE67347-90D0-E81C-A8BB-A95401C5FC30}"/>
              </a:ext>
            </a:extLst>
          </p:cNvPr>
          <p:cNvSpPr txBox="1"/>
          <p:nvPr/>
        </p:nvSpPr>
        <p:spPr>
          <a:xfrm>
            <a:off x="366986" y="4926222"/>
            <a:ext cx="6984776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 err="1"/>
              <a:t>Bachiller-Perea</a:t>
            </a:r>
            <a:r>
              <a:rPr lang="fr-FR" sz="900" dirty="0"/>
              <a:t>,. </a:t>
            </a:r>
            <a:r>
              <a:rPr lang="fr-FR" sz="900" i="1" dirty="0"/>
              <a:t>et al.</a:t>
            </a:r>
            <a:r>
              <a:rPr lang="fr-FR" sz="900" dirty="0"/>
              <a:t> </a:t>
            </a:r>
            <a:r>
              <a:rPr lang="fr-FR" sz="900" dirty="0" err="1"/>
              <a:t>Microdosimetry</a:t>
            </a:r>
            <a:r>
              <a:rPr lang="fr-FR" sz="900" dirty="0"/>
              <a:t> performance of the first multi-</a:t>
            </a:r>
            <a:r>
              <a:rPr lang="fr-FR" sz="900" dirty="0" err="1"/>
              <a:t>arrays</a:t>
            </a:r>
            <a:r>
              <a:rPr lang="fr-FR" sz="900" dirty="0"/>
              <a:t> of 3D-cylindrical </a:t>
            </a:r>
            <a:r>
              <a:rPr lang="fr-FR" sz="900" dirty="0" err="1"/>
              <a:t>microdetectors</a:t>
            </a:r>
            <a:r>
              <a:rPr lang="fr-FR" sz="900" dirty="0"/>
              <a:t>. </a:t>
            </a:r>
            <a:r>
              <a:rPr lang="fr-FR" sz="900" i="1" dirty="0" err="1"/>
              <a:t>Sci</a:t>
            </a:r>
            <a:r>
              <a:rPr lang="fr-FR" sz="900" i="1" dirty="0"/>
              <a:t> Rep</a:t>
            </a:r>
            <a:r>
              <a:rPr lang="fr-FR" sz="900" dirty="0"/>
              <a:t> </a:t>
            </a:r>
            <a:r>
              <a:rPr lang="fr-FR" sz="900" b="1" dirty="0"/>
              <a:t>12</a:t>
            </a:r>
            <a:r>
              <a:rPr lang="fr-FR" sz="900" dirty="0"/>
              <a:t>, 12240 (2022)</a:t>
            </a:r>
          </a:p>
          <a:p>
            <a:r>
              <a:rPr lang="fr-FR" sz="900" dirty="0" err="1"/>
              <a:t>Bachiller-Perea</a:t>
            </a:r>
            <a:r>
              <a:rPr lang="fr-FR" sz="900" dirty="0"/>
              <a:t> D, et al., (2022) Multi-</a:t>
            </a:r>
            <a:r>
              <a:rPr lang="fr-FR" sz="900" dirty="0" err="1"/>
              <a:t>arrays</a:t>
            </a:r>
            <a:r>
              <a:rPr lang="fr-FR" sz="900" dirty="0"/>
              <a:t> of 3D </a:t>
            </a:r>
            <a:r>
              <a:rPr lang="fr-FR" sz="900" dirty="0" err="1"/>
              <a:t>cylindrical</a:t>
            </a:r>
            <a:r>
              <a:rPr lang="fr-FR" sz="900" dirty="0"/>
              <a:t> </a:t>
            </a:r>
            <a:r>
              <a:rPr lang="fr-FR" sz="900" dirty="0" err="1"/>
              <a:t>microdetectors</a:t>
            </a:r>
            <a:r>
              <a:rPr lang="fr-FR" sz="900" dirty="0"/>
              <a:t> for </a:t>
            </a:r>
            <a:r>
              <a:rPr lang="fr-FR" sz="900" dirty="0" err="1"/>
              <a:t>beam</a:t>
            </a:r>
            <a:r>
              <a:rPr lang="fr-FR" sz="900" dirty="0"/>
              <a:t> </a:t>
            </a:r>
            <a:r>
              <a:rPr lang="fr-FR" sz="900" dirty="0" err="1"/>
              <a:t>characterization</a:t>
            </a:r>
            <a:r>
              <a:rPr lang="fr-FR" sz="900" dirty="0"/>
              <a:t> and </a:t>
            </a:r>
            <a:r>
              <a:rPr lang="fr-FR" sz="900" dirty="0" err="1"/>
              <a:t>microdosimetry</a:t>
            </a:r>
            <a:r>
              <a:rPr lang="fr-FR" sz="900" dirty="0"/>
              <a:t> in proton </a:t>
            </a:r>
            <a:r>
              <a:rPr lang="fr-FR" sz="900" dirty="0" err="1"/>
              <a:t>therapy</a:t>
            </a:r>
            <a:r>
              <a:rPr lang="fr-FR" sz="900" dirty="0"/>
              <a:t>. Front. Phys. 10:958648.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F93F693-ADCA-0DF2-84E1-1B2899D08F8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833" y="632805"/>
            <a:ext cx="5048861" cy="429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0076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D5BC64-0E02-ABE5-B720-E3293B842894}"/>
              </a:ext>
            </a:extLst>
          </p:cNvPr>
          <p:cNvSpPr txBox="1"/>
          <p:nvPr/>
        </p:nvSpPr>
        <p:spPr bwMode="auto">
          <a:xfrm>
            <a:off x="294978" y="1517576"/>
            <a:ext cx="7560840" cy="4032448"/>
          </a:xfrm>
          <a:prstGeom prst="rect">
            <a:avLst/>
          </a:prstGeom>
          <a:noFill/>
        </p:spPr>
        <p:txBody>
          <a:bodyPr wrap="square" rtlCol="0"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fr-FR" dirty="0" err="1"/>
              <a:t>Actual</a:t>
            </a:r>
            <a:r>
              <a:rPr lang="fr-FR" dirty="0"/>
              <a:t> </a:t>
            </a:r>
            <a:r>
              <a:rPr lang="fr-FR" dirty="0" err="1"/>
              <a:t>Microdosimetry</a:t>
            </a:r>
            <a:r>
              <a:rPr lang="fr-FR" dirty="0"/>
              <a:t> </a:t>
            </a:r>
            <a:r>
              <a:rPr lang="fr-FR" dirty="0" err="1"/>
              <a:t>measurement</a:t>
            </a:r>
            <a:r>
              <a:rPr lang="fr-FR" dirty="0"/>
              <a:t> uses </a:t>
            </a:r>
            <a:r>
              <a:rPr lang="fr-FR" dirty="0" err="1"/>
              <a:t>traditional</a:t>
            </a:r>
            <a:r>
              <a:rPr lang="fr-FR" dirty="0"/>
              <a:t> </a:t>
            </a:r>
            <a:r>
              <a:rPr lang="fr-FR" dirty="0" err="1"/>
              <a:t>electronics</a:t>
            </a:r>
            <a:r>
              <a:rPr lang="fr-FR" dirty="0"/>
              <a:t> </a:t>
            </a:r>
            <a:r>
              <a:rPr lang="fr-FR" dirty="0" err="1"/>
              <a:t>where</a:t>
            </a:r>
            <a:r>
              <a:rPr lang="fr-FR" dirty="0"/>
              <a:t> the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diposited</a:t>
            </a:r>
            <a:r>
              <a:rPr lang="fr-FR" dirty="0"/>
              <a:t> in the µm Si detectors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well</a:t>
            </a:r>
            <a:r>
              <a:rPr lang="fr-FR" dirty="0"/>
              <a:t> </a:t>
            </a:r>
            <a:r>
              <a:rPr lang="fr-FR" dirty="0" err="1"/>
              <a:t>measured</a:t>
            </a:r>
            <a:r>
              <a:rPr lang="fr-FR" dirty="0"/>
              <a:t> at </a:t>
            </a:r>
            <a:r>
              <a:rPr lang="fr-FR" dirty="0" err="1"/>
              <a:t>low</a:t>
            </a:r>
            <a:r>
              <a:rPr lang="fr-FR" dirty="0"/>
              <a:t> </a:t>
            </a:r>
            <a:r>
              <a:rPr lang="fr-FR" dirty="0" err="1"/>
              <a:t>intensity</a:t>
            </a:r>
            <a:r>
              <a:rPr lang="fr-FR" dirty="0"/>
              <a:t> </a:t>
            </a:r>
            <a:r>
              <a:rPr lang="fr-FR" dirty="0" err="1"/>
              <a:t>beam</a:t>
            </a:r>
            <a:r>
              <a:rPr lang="fr-FR" dirty="0"/>
              <a:t> 10^8 p/cm</a:t>
            </a:r>
            <a:r>
              <a:rPr lang="fr-FR" baseline="30000" dirty="0"/>
              <a:t>2</a:t>
            </a:r>
            <a:r>
              <a:rPr lang="fr-FR" dirty="0"/>
              <a:t>s.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 -alphas </a:t>
            </a:r>
            <a:r>
              <a:rPr lang="fr-FR" dirty="0" err="1"/>
              <a:t>particles</a:t>
            </a:r>
            <a:r>
              <a:rPr lang="fr-FR" dirty="0"/>
              <a:t> at CMAM (Y. Zhu et al., IEEE Transactions on Radiation and Plasma </a:t>
            </a:r>
            <a:r>
              <a:rPr lang="fr-FR" dirty="0" err="1"/>
              <a:t>Medical</a:t>
            </a:r>
            <a:r>
              <a:rPr lang="fr-FR" dirty="0"/>
              <a:t> Sciences, </a:t>
            </a:r>
            <a:r>
              <a:rPr lang="fr-FR" dirty="0" err="1"/>
              <a:t>doi</a:t>
            </a:r>
            <a:r>
              <a:rPr lang="fr-FR" dirty="0"/>
              <a:t>: 10.1109/TRPMS.2025.3620266) 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-</a:t>
            </a:r>
            <a:r>
              <a:rPr lang="fr-FR" dirty="0" err="1"/>
              <a:t>carbon</a:t>
            </a:r>
            <a:r>
              <a:rPr lang="fr-FR" dirty="0"/>
              <a:t> ions in </a:t>
            </a:r>
            <a:r>
              <a:rPr lang="fr-FR" dirty="0" err="1"/>
              <a:t>clincial</a:t>
            </a:r>
            <a:r>
              <a:rPr lang="fr-FR" dirty="0"/>
              <a:t> hadron </a:t>
            </a:r>
            <a:r>
              <a:rPr lang="fr-FR" dirty="0" err="1"/>
              <a:t>therapy</a:t>
            </a:r>
            <a:r>
              <a:rPr lang="fr-FR" dirty="0"/>
              <a:t> center CNAO (</a:t>
            </a:r>
            <a:r>
              <a:rPr lang="fr-FR" dirty="0" err="1"/>
              <a:t>Pavia</a:t>
            </a:r>
            <a:r>
              <a:rPr lang="fr-FR" dirty="0"/>
              <a:t>, </a:t>
            </a:r>
            <a:r>
              <a:rPr lang="fr-FR" dirty="0" err="1"/>
              <a:t>Italy</a:t>
            </a:r>
            <a:r>
              <a:rPr lang="fr-FR" dirty="0"/>
              <a:t>), </a:t>
            </a:r>
            <a:r>
              <a:rPr lang="fr-FR" dirty="0" err="1"/>
              <a:t>Prieto</a:t>
            </a:r>
            <a:r>
              <a:rPr lang="fr-FR" dirty="0"/>
              <a:t>-Pena J. et al.,  IEEE TRANSACTIONS ON NUCLEAR SCIENCE, VOL. 66, NO. 7, JULY 2019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-more </a:t>
            </a:r>
            <a:r>
              <a:rPr lang="fr-FR" dirty="0" err="1"/>
              <a:t>recently</a:t>
            </a:r>
            <a:r>
              <a:rPr lang="fr-FR" dirty="0"/>
              <a:t> in GANIL </a:t>
            </a:r>
            <a:r>
              <a:rPr lang="fr-FR" dirty="0" err="1"/>
              <a:t>with</a:t>
            </a:r>
            <a:r>
              <a:rPr lang="fr-FR" dirty="0"/>
              <a:t> 12C (</a:t>
            </a:r>
            <a:r>
              <a:rPr lang="fr-FR" dirty="0" err="1"/>
              <a:t>paper</a:t>
            </a:r>
            <a:r>
              <a:rPr lang="fr-FR" dirty="0"/>
              <a:t> </a:t>
            </a:r>
            <a:r>
              <a:rPr lang="fr-FR" dirty="0" err="1"/>
              <a:t>ongoing</a:t>
            </a:r>
            <a:r>
              <a:rPr lang="fr-FR" dirty="0"/>
              <a:t>)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The </a:t>
            </a:r>
            <a:r>
              <a:rPr lang="fr-FR" dirty="0" err="1"/>
              <a:t>energy</a:t>
            </a:r>
            <a:r>
              <a:rPr lang="fr-FR" dirty="0"/>
              <a:t> </a:t>
            </a:r>
            <a:r>
              <a:rPr lang="fr-FR" dirty="0" err="1"/>
              <a:t>deposited</a:t>
            </a:r>
            <a:r>
              <a:rPr lang="fr-FR" dirty="0"/>
              <a:t> in the detectors </a:t>
            </a:r>
            <a:r>
              <a:rPr lang="fr-FR" dirty="0" err="1"/>
              <a:t>is</a:t>
            </a:r>
            <a:r>
              <a:rPr lang="fr-FR" dirty="0"/>
              <a:t> part of the source </a:t>
            </a:r>
            <a:r>
              <a:rPr lang="fr-FR" dirty="0" err="1"/>
              <a:t>energy</a:t>
            </a:r>
            <a:r>
              <a:rPr lang="fr-FR" dirty="0"/>
              <a:t>. The </a:t>
            </a:r>
            <a:r>
              <a:rPr lang="fr-FR" dirty="0" err="1"/>
              <a:t>dynamic</a:t>
            </a:r>
            <a:r>
              <a:rPr lang="fr-FR" dirty="0"/>
              <a:t> range varies </a:t>
            </a:r>
            <a:r>
              <a:rPr lang="fr-FR" dirty="0" err="1"/>
              <a:t>from</a:t>
            </a:r>
            <a:r>
              <a:rPr lang="fr-FR" dirty="0"/>
              <a:t> 20 keV to 400 keV for protons and up to 2 MeV for Carbon</a:t>
            </a:r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5E683E99-52E5-EBB5-9B96-D0309D6E8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0707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1" name="Espace réservé de la date 5">
            <a:extLst>
              <a:ext uri="{FF2B5EF4-FFF2-40B4-BE49-F238E27FC236}">
                <a16:creationId xmlns:a16="http://schemas.microsoft.com/office/drawing/2014/main" id="{4139C9DC-A1F2-4F70-B13A-A46AECE141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1345" y="5714823"/>
            <a:ext cx="1808489" cy="322263"/>
          </a:xfrm>
        </p:spPr>
        <p:txBody>
          <a:bodyPr/>
          <a:lstStyle/>
          <a:p>
            <a:r>
              <a:rPr lang="fr-FR"/>
              <a:t>N. Karkour </a:t>
            </a:r>
            <a:endParaRPr lang="fr-FR" dirty="0"/>
          </a:p>
        </p:txBody>
      </p:sp>
      <p:sp>
        <p:nvSpPr>
          <p:cNvPr id="12" name="Espace réservé du pied de page 6">
            <a:extLst>
              <a:ext uri="{FF2B5EF4-FFF2-40B4-BE49-F238E27FC236}">
                <a16:creationId xmlns:a16="http://schemas.microsoft.com/office/drawing/2014/main" id="{D7B198CC-ECC7-4222-8A15-520EE7450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203372" y="5714823"/>
            <a:ext cx="3672047" cy="322263"/>
          </a:xfrm>
        </p:spPr>
        <p:txBody>
          <a:bodyPr/>
          <a:lstStyle/>
          <a:p>
            <a:r>
              <a:rPr lang="fr-FR"/>
              <a:t>AG GDR Demande R_T_Microdosimetry 2026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7D5BC64-0E02-ABE5-B720-E3293B842894}"/>
              </a:ext>
            </a:extLst>
          </p:cNvPr>
          <p:cNvSpPr txBox="1"/>
          <p:nvPr/>
        </p:nvSpPr>
        <p:spPr bwMode="auto">
          <a:xfrm>
            <a:off x="294978" y="1517576"/>
            <a:ext cx="7560840" cy="4032448"/>
          </a:xfrm>
          <a:prstGeom prst="rect">
            <a:avLst/>
          </a:prstGeom>
          <a:noFill/>
        </p:spPr>
        <p:txBody>
          <a:bodyPr wrap="square" rtlCol="0"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New </a:t>
            </a:r>
            <a:r>
              <a:rPr lang="fr-FR" dirty="0" err="1"/>
              <a:t>clinical</a:t>
            </a:r>
            <a:r>
              <a:rPr lang="fr-FR" dirty="0"/>
              <a:t> </a:t>
            </a:r>
            <a:r>
              <a:rPr lang="fr-FR" dirty="0" err="1"/>
              <a:t>approaches</a:t>
            </a:r>
            <a:r>
              <a:rPr lang="fr-FR" dirty="0"/>
              <a:t> (Flash </a:t>
            </a:r>
            <a:r>
              <a:rPr lang="fr-FR" dirty="0" err="1"/>
              <a:t>therapy</a:t>
            </a:r>
            <a:r>
              <a:rPr lang="fr-FR" dirty="0"/>
              <a:t>) are </a:t>
            </a:r>
            <a:r>
              <a:rPr lang="fr-FR" dirty="0" err="1"/>
              <a:t>using</a:t>
            </a:r>
            <a:r>
              <a:rPr lang="fr-FR" dirty="0"/>
              <a:t> </a:t>
            </a:r>
            <a:r>
              <a:rPr lang="fr-FR" dirty="0" err="1"/>
              <a:t>increasing</a:t>
            </a:r>
            <a:r>
              <a:rPr lang="fr-FR" dirty="0"/>
              <a:t> fluence rates (&gt; 10^8 p/cm2s) or </a:t>
            </a:r>
            <a:r>
              <a:rPr lang="fr-FR" dirty="0" err="1"/>
              <a:t>some</a:t>
            </a:r>
            <a:r>
              <a:rPr lang="fr-FR" dirty="0"/>
              <a:t> </a:t>
            </a:r>
            <a:r>
              <a:rPr lang="fr-FR" dirty="0" err="1"/>
              <a:t>acceleratros</a:t>
            </a:r>
            <a:r>
              <a:rPr lang="fr-FR" dirty="0"/>
              <a:t> (as the HITACHI one or Proteus One </a:t>
            </a:r>
            <a:r>
              <a:rPr lang="fr-FR" dirty="0" err="1"/>
              <a:t>from</a:t>
            </a:r>
            <a:r>
              <a:rPr lang="fr-FR" dirty="0"/>
              <a:t> IBA) up to 10^11 pcm2s   --&gt; </a:t>
            </a:r>
            <a:r>
              <a:rPr lang="fr-FR" dirty="0" err="1"/>
              <a:t>therefore</a:t>
            </a:r>
            <a:r>
              <a:rPr lang="fr-FR" dirty="0"/>
              <a:t> </a:t>
            </a:r>
            <a:r>
              <a:rPr lang="fr-FR" dirty="0" err="1"/>
              <a:t>there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a </a:t>
            </a:r>
            <a:r>
              <a:rPr lang="fr-FR" dirty="0" err="1"/>
              <a:t>need</a:t>
            </a:r>
            <a:r>
              <a:rPr lang="fr-FR" dirty="0"/>
              <a:t> of </a:t>
            </a:r>
            <a:r>
              <a:rPr lang="fr-FR" dirty="0" err="1"/>
              <a:t>creating</a:t>
            </a:r>
            <a:r>
              <a:rPr lang="fr-FR" dirty="0"/>
              <a:t> "</a:t>
            </a:r>
            <a:r>
              <a:rPr lang="fr-FR" dirty="0" err="1"/>
              <a:t>Quality</a:t>
            </a:r>
            <a:r>
              <a:rPr lang="fr-FR" dirty="0"/>
              <a:t> </a:t>
            </a:r>
            <a:r>
              <a:rPr lang="fr-FR" dirty="0" err="1"/>
              <a:t>ASsurance</a:t>
            </a:r>
            <a:r>
              <a:rPr lang="fr-FR" dirty="0"/>
              <a:t>" (QA) </a:t>
            </a:r>
            <a:r>
              <a:rPr lang="fr-FR" dirty="0" err="1"/>
              <a:t>tools</a:t>
            </a:r>
            <a:r>
              <a:rPr lang="fr-FR" dirty="0"/>
              <a:t> able to </a:t>
            </a:r>
            <a:r>
              <a:rPr lang="fr-FR" dirty="0" err="1"/>
              <a:t>reach</a:t>
            </a:r>
            <a:r>
              <a:rPr lang="fr-FR" dirty="0"/>
              <a:t> </a:t>
            </a:r>
            <a:r>
              <a:rPr lang="fr-FR" dirty="0" err="1"/>
              <a:t>those</a:t>
            </a:r>
            <a:r>
              <a:rPr lang="fr-FR" dirty="0"/>
              <a:t> fluence rates. 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The </a:t>
            </a:r>
            <a:r>
              <a:rPr lang="fr-FR" dirty="0" err="1"/>
              <a:t>actual</a:t>
            </a:r>
            <a:r>
              <a:rPr lang="fr-FR" dirty="0"/>
              <a:t> </a:t>
            </a:r>
            <a:r>
              <a:rPr lang="fr-FR" dirty="0" err="1"/>
              <a:t>electronics</a:t>
            </a:r>
            <a:r>
              <a:rPr lang="fr-FR" dirty="0"/>
              <a:t> </a:t>
            </a:r>
            <a:r>
              <a:rPr lang="fr-FR" dirty="0" err="1"/>
              <a:t>cannot</a:t>
            </a:r>
            <a:r>
              <a:rPr lang="fr-FR" dirty="0"/>
              <a:t> </a:t>
            </a:r>
            <a:r>
              <a:rPr lang="fr-FR" dirty="0" err="1"/>
              <a:t>handle</a:t>
            </a:r>
            <a:r>
              <a:rPr lang="fr-FR" dirty="0"/>
              <a:t> </a:t>
            </a:r>
            <a:r>
              <a:rPr lang="fr-FR" dirty="0" err="1"/>
              <a:t>such</a:t>
            </a:r>
            <a:r>
              <a:rPr lang="fr-FR" dirty="0"/>
              <a:t> a rate.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/>
              <a:t>At the time </a:t>
            </a:r>
            <a:r>
              <a:rPr lang="fr-FR" dirty="0" err="1"/>
              <a:t>being</a:t>
            </a:r>
            <a:r>
              <a:rPr lang="fr-FR" dirty="0"/>
              <a:t> </a:t>
            </a:r>
            <a:r>
              <a:rPr lang="fr-FR" dirty="0" err="1"/>
              <a:t>there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no </a:t>
            </a:r>
            <a:r>
              <a:rPr lang="fr-FR" dirty="0" err="1"/>
              <a:t>readout</a:t>
            </a:r>
            <a:r>
              <a:rPr lang="fr-FR" dirty="0"/>
              <a:t> </a:t>
            </a:r>
            <a:r>
              <a:rPr lang="fr-FR" dirty="0" err="1"/>
              <a:t>electronics</a:t>
            </a:r>
            <a:r>
              <a:rPr lang="fr-FR" dirty="0"/>
              <a:t> able to </a:t>
            </a:r>
            <a:r>
              <a:rPr lang="fr-FR" dirty="0" err="1"/>
              <a:t>perform</a:t>
            </a:r>
            <a:r>
              <a:rPr lang="fr-FR" dirty="0"/>
              <a:t> </a:t>
            </a:r>
            <a:r>
              <a:rPr lang="fr-FR" dirty="0" err="1"/>
              <a:t>spectroscopy</a:t>
            </a:r>
            <a:r>
              <a:rPr lang="fr-FR" dirty="0"/>
              <a:t> at </a:t>
            </a:r>
            <a:r>
              <a:rPr lang="fr-FR" dirty="0" err="1"/>
              <a:t>higher</a:t>
            </a:r>
            <a:r>
              <a:rPr lang="fr-FR" dirty="0"/>
              <a:t> rates (and </a:t>
            </a:r>
            <a:r>
              <a:rPr lang="fr-FR" dirty="0" err="1"/>
              <a:t>multichannel</a:t>
            </a:r>
            <a:r>
              <a:rPr lang="fr-FR" dirty="0"/>
              <a:t>) </a:t>
            </a:r>
          </a:p>
          <a:p>
            <a:pPr marL="457200" indent="-457200">
              <a:buFont typeface="+mj-lt"/>
              <a:buAutoNum type="arabicPeriod"/>
            </a:pPr>
            <a:endParaRPr lang="fr-FR" dirty="0"/>
          </a:p>
          <a:p>
            <a:pPr marL="457200" indent="-457200">
              <a:buFont typeface="+mj-lt"/>
              <a:buAutoNum type="arabicPeriod"/>
            </a:pPr>
            <a:r>
              <a:rPr lang="fr-FR" dirty="0" err="1"/>
              <a:t>Hence</a:t>
            </a:r>
            <a:r>
              <a:rPr lang="fr-FR" dirty="0"/>
              <a:t> the new </a:t>
            </a:r>
            <a:r>
              <a:rPr lang="fr-FR" dirty="0" err="1"/>
              <a:t>electronics</a:t>
            </a:r>
            <a:r>
              <a:rPr lang="fr-FR" dirty="0"/>
              <a:t> POC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/>
              <a:t>under</a:t>
            </a:r>
            <a:r>
              <a:rPr lang="fr-FR" dirty="0"/>
              <a:t> R&amp;D. </a:t>
            </a:r>
          </a:p>
        </p:txBody>
      </p:sp>
      <p:sp>
        <p:nvSpPr>
          <p:cNvPr id="6" name="Titre 8">
            <a:extLst>
              <a:ext uri="{FF2B5EF4-FFF2-40B4-BE49-F238E27FC236}">
                <a16:creationId xmlns:a16="http://schemas.microsoft.com/office/drawing/2014/main" id="{5E683E99-52E5-EBB5-9B96-D0309D6E8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altLang="fr-FR" sz="1800" dirty="0">
                <a:latin typeface="Arial" panose="020B0604020202020204" pitchFamily="34" charset="0"/>
              </a:rPr>
              <a:t>Scientific Goals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5665325"/>
      </p:ext>
    </p:extLst>
  </p:cSld>
  <p:clrMapOvr>
    <a:masterClrMapping/>
  </p:clrMapOvr>
</p:sld>
</file>

<file path=ppt/theme/theme1.xml><?xml version="1.0" encoding="utf-8"?>
<a:theme xmlns:a="http://schemas.openxmlformats.org/drawingml/2006/main" name="1_modele-IJCLAb-powerpoi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modele-IJCLAb-powerpoint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147428</TotalTime>
  <Words>1982</Words>
  <Application>Microsoft Macintosh PowerPoint</Application>
  <PresentationFormat>Personnalisé</PresentationFormat>
  <Paragraphs>497</Paragraphs>
  <Slides>38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Calibri Light</vt:lpstr>
      <vt:lpstr>Courier New</vt:lpstr>
      <vt:lpstr>Wingdings</vt:lpstr>
      <vt:lpstr>1_modele-IJCLAb-powerpoint</vt:lpstr>
      <vt:lpstr>2_modele-IJCLAb-powerpoint</vt:lpstr>
      <vt:lpstr>Présentation PowerPoint</vt:lpstr>
      <vt:lpstr>Plan</vt:lpstr>
      <vt:lpstr>Scientific Goals</vt:lpstr>
      <vt:lpstr>Scientific Goals</vt:lpstr>
      <vt:lpstr>Scientific Goals</vt:lpstr>
      <vt:lpstr>Scientific Goals</vt:lpstr>
      <vt:lpstr>Scientific Goals</vt:lpstr>
      <vt:lpstr>Scientific Goals</vt:lpstr>
      <vt:lpstr>Scientific Goals</vt:lpstr>
      <vt:lpstr>New electronic architecture</vt:lpstr>
      <vt:lpstr>New electronic architecture</vt:lpstr>
      <vt:lpstr>New electronic architecture</vt:lpstr>
      <vt:lpstr>New electronic architecture</vt:lpstr>
      <vt:lpstr>New electronic architecture</vt:lpstr>
      <vt:lpstr>New electronic architecture</vt:lpstr>
      <vt:lpstr>New electronic architecture</vt:lpstr>
      <vt:lpstr>Présentation PowerPoint</vt:lpstr>
      <vt:lpstr>First experiment in ALTO September 2025</vt:lpstr>
      <vt:lpstr>SAMPIC 6 MeV 900 pA</vt:lpstr>
      <vt:lpstr>SAMPIC 10 MeV 600pA</vt:lpstr>
      <vt:lpstr>SAMPIC 20 MeV 1,5nA</vt:lpstr>
      <vt:lpstr>First experiment in ALTO September 2025</vt:lpstr>
      <vt:lpstr>Second Experiment in ALTO December 2025</vt:lpstr>
      <vt:lpstr>Second Experiment in ALTO December 2025</vt:lpstr>
      <vt:lpstr>Second Experiment in ALTO December 2025</vt:lpstr>
      <vt:lpstr>New electronic architecture</vt:lpstr>
      <vt:lpstr>SAMPIC 6 MeV 500 pA</vt:lpstr>
      <vt:lpstr>SAMPIC 12 MeV 3 nA</vt:lpstr>
      <vt:lpstr>Conclusion</vt:lpstr>
      <vt:lpstr>Conclusion</vt:lpstr>
      <vt:lpstr>Description des tâches - Responsabilités - Organisation</vt:lpstr>
      <vt:lpstr>Description des tâches - Responsabilités - Organisation</vt:lpstr>
      <vt:lpstr>Description des tâches - Responsabilités - Organisation</vt:lpstr>
      <vt:lpstr>Description des tâches - Responsabilités - Organisation</vt:lpstr>
      <vt:lpstr>Financial Request for the R&amp;T</vt:lpstr>
      <vt:lpstr>Présentation PowerPoint</vt:lpstr>
      <vt:lpstr>Présentation PowerPoint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Luc Petizon</dc:creator>
  <cp:lastModifiedBy>Nabil Karkour</cp:lastModifiedBy>
  <cp:revision>2071</cp:revision>
  <cp:lastPrinted>2025-02-19T17:07:54Z</cp:lastPrinted>
  <dcterms:created xsi:type="dcterms:W3CDTF">2011-03-09T16:37:49Z</dcterms:created>
  <dcterms:modified xsi:type="dcterms:W3CDTF">2026-06-17T09:26:08Z</dcterms:modified>
</cp:coreProperties>
</file>