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2" r:id="rId1"/>
    <p:sldMasterId id="2147483712" r:id="rId2"/>
  </p:sldMasterIdLst>
  <p:notesMasterIdLst>
    <p:notesMasterId r:id="rId28"/>
  </p:notesMasterIdLst>
  <p:sldIdLst>
    <p:sldId id="2147482241" r:id="rId3"/>
    <p:sldId id="2147482321" r:id="rId4"/>
    <p:sldId id="2147482322" r:id="rId5"/>
    <p:sldId id="2147482323" r:id="rId6"/>
    <p:sldId id="2147482269" r:id="rId7"/>
    <p:sldId id="2147482287" r:id="rId8"/>
    <p:sldId id="2147482286" r:id="rId9"/>
    <p:sldId id="2147482309" r:id="rId10"/>
    <p:sldId id="2147482268" r:id="rId11"/>
    <p:sldId id="2147482291" r:id="rId12"/>
    <p:sldId id="2147482273" r:id="rId13"/>
    <p:sldId id="2147482274" r:id="rId14"/>
    <p:sldId id="2147482315" r:id="rId15"/>
    <p:sldId id="2147482314" r:id="rId16"/>
    <p:sldId id="2147482313" r:id="rId17"/>
    <p:sldId id="2147482312" r:id="rId18"/>
    <p:sldId id="2147482316" r:id="rId19"/>
    <p:sldId id="2147482317" r:id="rId20"/>
    <p:sldId id="2147482318" r:id="rId21"/>
    <p:sldId id="2147482320" r:id="rId22"/>
    <p:sldId id="2147482295" r:id="rId23"/>
    <p:sldId id="2147482298" r:id="rId24"/>
    <p:sldId id="2147482306" r:id="rId25"/>
    <p:sldId id="2147482305" r:id="rId26"/>
    <p:sldId id="2147482304" r:id="rId27"/>
  </p:sldIdLst>
  <p:sldSz cx="12192000" cy="6858000"/>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di Microsoft Office" initials="UdMO" lastIdx="1" clrIdx="0">
    <p:extLst>
      <p:ext uri="{19B8F6BF-5375-455C-9EA6-DF929625EA0E}">
        <p15:presenceInfo xmlns:p15="http://schemas.microsoft.com/office/powerpoint/2012/main" userId="Utente di Microsoft Off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AFF"/>
    <a:srgbClr val="044C9F"/>
    <a:srgbClr val="4470A7"/>
    <a:srgbClr val="323F24"/>
    <a:srgbClr val="1C313A"/>
    <a:srgbClr val="B4B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15"/>
    <p:restoredTop sz="93404"/>
  </p:normalViewPr>
  <p:slideViewPr>
    <p:cSldViewPr snapToGrid="0" snapToObjects="1">
      <p:cViewPr varScale="1">
        <p:scale>
          <a:sx n="112" d="100"/>
          <a:sy n="112" d="100"/>
        </p:scale>
        <p:origin x="232" y="232"/>
      </p:cViewPr>
      <p:guideLst/>
    </p:cSldViewPr>
  </p:slideViewPr>
  <p:outlineViewPr>
    <p:cViewPr>
      <p:scale>
        <a:sx n="33" d="100"/>
        <a:sy n="33" d="100"/>
      </p:scale>
      <p:origin x="0" y="-439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2BAD5F4C-A139-7E40-960E-05E94CBA483F}" type="datetimeFigureOut">
              <a:rPr lang="it-IT" smtClean="0"/>
              <a:t>24/03/26</a:t>
            </a:fld>
            <a:endParaRPr lang="it-IT"/>
          </a:p>
        </p:txBody>
      </p:sp>
      <p:sp>
        <p:nvSpPr>
          <p:cNvPr id="4" name="Segnaposto immagin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2"/>
            <a:ext cx="7315200" cy="2700338"/>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B0F83B3-0C21-BA46-891E-E923391B397A}" type="slidenum">
              <a:rPr lang="it-IT" smtClean="0"/>
              <a:t>‹N°›</a:t>
            </a:fld>
            <a:endParaRPr lang="it-IT"/>
          </a:p>
        </p:txBody>
      </p:sp>
    </p:spTree>
    <p:extLst>
      <p:ext uri="{BB962C8B-B14F-4D97-AF65-F5344CB8AC3E}">
        <p14:creationId xmlns:p14="http://schemas.microsoft.com/office/powerpoint/2010/main" val="164136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0F83B3-0C21-BA46-891E-E923391B397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96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5C334-C374-1074-EC14-0C000C7B48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478562F-BAA1-AD61-B4B9-86079D3C3C9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DF486F-1596-48ED-3DE4-A5B87E3CA26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84C38B8-F653-10B1-6ED4-2088D3997F40}"/>
              </a:ext>
            </a:extLst>
          </p:cNvPr>
          <p:cNvSpPr>
            <a:spLocks noGrp="1"/>
          </p:cNvSpPr>
          <p:nvPr>
            <p:ph type="sldNum" sz="quarter" idx="5"/>
          </p:nvPr>
        </p:nvSpPr>
        <p:spPr/>
        <p:txBody>
          <a:bodyPr/>
          <a:lstStyle/>
          <a:p>
            <a:fld id="{EB0F83B3-0C21-BA46-891E-E923391B397A}" type="slidenum">
              <a:rPr lang="it-IT" smtClean="0"/>
              <a:t>2</a:t>
            </a:fld>
            <a:endParaRPr lang="it-IT" dirty="0"/>
          </a:p>
        </p:txBody>
      </p:sp>
    </p:spTree>
    <p:extLst>
      <p:ext uri="{BB962C8B-B14F-4D97-AF65-F5344CB8AC3E}">
        <p14:creationId xmlns:p14="http://schemas.microsoft.com/office/powerpoint/2010/main" val="1374071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projectescape.eu/" TargetMode="External"/><Relationship Id="rId7" Type="http://schemas.openxmlformats.org/officeDocument/2006/relationships/hyperlink" Target="https://twitter.com/ESCAPE_EU" TargetMode="External"/><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s://www.linkedin.com/company/projectescape/" TargetMode="Externa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102777B-9037-D988-3EE8-F9C178E7695D}"/>
              </a:ext>
            </a:extLst>
          </p:cNvPr>
          <p:cNvSpPr>
            <a:spLocks noGrp="1"/>
          </p:cNvSpPr>
          <p:nvPr>
            <p:ph type="title"/>
          </p:nvPr>
        </p:nvSpPr>
        <p:spPr>
          <a:xfrm>
            <a:off x="3154017" y="1546846"/>
            <a:ext cx="8631300" cy="2375798"/>
          </a:xfrm>
          <a:prstGeom prst="rect">
            <a:avLst/>
          </a:prstGeom>
        </p:spPr>
        <p:txBody>
          <a:bodyPr vert="horz" lIns="91440" tIns="45720" rIns="91440" bIns="45720" rtlCol="0" anchor="ctr">
            <a:normAutofit/>
          </a:bodyPr>
          <a:lstStyle>
            <a:lvl1pPr algn="ctr">
              <a:defRPr sz="4400">
                <a:solidFill>
                  <a:schemeClr val="bg1"/>
                </a:solidFill>
              </a:defRPr>
            </a:lvl1pPr>
          </a:lstStyle>
          <a:p>
            <a:r>
              <a:rPr lang="it-IT" dirty="0"/>
              <a:t>Fare clic per modificare lo stile del titolo dello schema</a:t>
            </a:r>
            <a:endParaRPr lang="en-US" dirty="0"/>
          </a:p>
        </p:txBody>
      </p:sp>
      <p:sp>
        <p:nvSpPr>
          <p:cNvPr id="7" name="Sottotitolo 2">
            <a:extLst>
              <a:ext uri="{FF2B5EF4-FFF2-40B4-BE49-F238E27FC236}">
                <a16:creationId xmlns:a16="http://schemas.microsoft.com/office/drawing/2014/main" id="{B3A0DD78-5233-64B4-7C82-DFA9E070E63B}"/>
              </a:ext>
            </a:extLst>
          </p:cNvPr>
          <p:cNvSpPr>
            <a:spLocks noGrp="1"/>
          </p:cNvSpPr>
          <p:nvPr>
            <p:ph type="subTitle" idx="1"/>
          </p:nvPr>
        </p:nvSpPr>
        <p:spPr>
          <a:xfrm>
            <a:off x="3154017" y="4225786"/>
            <a:ext cx="8631300" cy="1655762"/>
          </a:xfrm>
        </p:spPr>
        <p:txBody>
          <a:bodyPr/>
          <a:lstStyle>
            <a:lvl1pPr marL="0" indent="0" algn="ctr">
              <a:buNone/>
              <a:defRPr>
                <a:solidFill>
                  <a:schemeClr val="bg2"/>
                </a:solidFill>
              </a:defRPr>
            </a:lvl1pPr>
          </a:lstStyle>
          <a:p>
            <a:endParaRPr lang="it-IT" dirty="0"/>
          </a:p>
        </p:txBody>
      </p:sp>
    </p:spTree>
    <p:extLst>
      <p:ext uri="{BB962C8B-B14F-4D97-AF65-F5344CB8AC3E}">
        <p14:creationId xmlns:p14="http://schemas.microsoft.com/office/powerpoint/2010/main" val="408229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773A-B3B6-2816-9E1D-82B9AB1CAF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A35E80E-954D-3210-6DD0-DA5E04D349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FE143C8-0C67-8EB9-3363-90281EC447EF}"/>
              </a:ext>
            </a:extLst>
          </p:cNvPr>
          <p:cNvSpPr>
            <a:spLocks noGrp="1"/>
          </p:cNvSpPr>
          <p:nvPr>
            <p:ph type="dt" sz="half" idx="10"/>
          </p:nvPr>
        </p:nvSpPr>
        <p:spPr/>
        <p:txBody>
          <a:bodyPr/>
          <a:lstStyle/>
          <a:p>
            <a:fld id="{E4BD69F2-FE75-4E53-8560-6A3CB4257524}" type="datetimeFigureOut">
              <a:rPr lang="en-IE" smtClean="0"/>
              <a:t>24/03/2026</a:t>
            </a:fld>
            <a:endParaRPr lang="en-IE"/>
          </a:p>
        </p:txBody>
      </p:sp>
      <p:sp>
        <p:nvSpPr>
          <p:cNvPr id="5" name="Footer Placeholder 4">
            <a:extLst>
              <a:ext uri="{FF2B5EF4-FFF2-40B4-BE49-F238E27FC236}">
                <a16:creationId xmlns:a16="http://schemas.microsoft.com/office/drawing/2014/main" id="{CEC4E38D-8D70-0B4F-0B7E-6B8B680DEDA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1BB11D0-D0C6-5C9D-FA6A-F28F9647DC80}"/>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425625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06A5-7A55-C40A-C47A-C18B7C0EE1D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DFB5609-28D9-B8C6-6CE1-D9D326439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2036CB6-3C06-3DB5-1CB8-BA899E81669E}"/>
              </a:ext>
            </a:extLst>
          </p:cNvPr>
          <p:cNvSpPr>
            <a:spLocks noGrp="1"/>
          </p:cNvSpPr>
          <p:nvPr>
            <p:ph type="dt" sz="half" idx="10"/>
          </p:nvPr>
        </p:nvSpPr>
        <p:spPr/>
        <p:txBody>
          <a:bodyPr/>
          <a:lstStyle/>
          <a:p>
            <a:fld id="{E4BD69F2-FE75-4E53-8560-6A3CB4257524}" type="datetimeFigureOut">
              <a:rPr lang="en-IE" smtClean="0"/>
              <a:t>24/03/2026</a:t>
            </a:fld>
            <a:endParaRPr lang="en-IE"/>
          </a:p>
        </p:txBody>
      </p:sp>
      <p:sp>
        <p:nvSpPr>
          <p:cNvPr id="5" name="Footer Placeholder 4">
            <a:extLst>
              <a:ext uri="{FF2B5EF4-FFF2-40B4-BE49-F238E27FC236}">
                <a16:creationId xmlns:a16="http://schemas.microsoft.com/office/drawing/2014/main" id="{48E7AF93-FF60-A934-2A82-2229D4F0629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6A3DB9D-3519-552E-BB14-3ABA7CCDFCBA}"/>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353635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51EF-D0EA-47B8-E80F-E0BD9C934D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2DBDE50F-BEB7-E7C8-0FE0-0677CC0F77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44E3F9-1328-80BE-F55B-BE64F6E86A42}"/>
              </a:ext>
            </a:extLst>
          </p:cNvPr>
          <p:cNvSpPr>
            <a:spLocks noGrp="1"/>
          </p:cNvSpPr>
          <p:nvPr>
            <p:ph type="dt" sz="half" idx="10"/>
          </p:nvPr>
        </p:nvSpPr>
        <p:spPr/>
        <p:txBody>
          <a:bodyPr/>
          <a:lstStyle/>
          <a:p>
            <a:fld id="{E4BD69F2-FE75-4E53-8560-6A3CB4257524}" type="datetimeFigureOut">
              <a:rPr lang="en-IE" smtClean="0"/>
              <a:t>24/03/2026</a:t>
            </a:fld>
            <a:endParaRPr lang="en-IE"/>
          </a:p>
        </p:txBody>
      </p:sp>
      <p:sp>
        <p:nvSpPr>
          <p:cNvPr id="5" name="Footer Placeholder 4">
            <a:extLst>
              <a:ext uri="{FF2B5EF4-FFF2-40B4-BE49-F238E27FC236}">
                <a16:creationId xmlns:a16="http://schemas.microsoft.com/office/drawing/2014/main" id="{BDD3CF4A-3F0C-3C18-279C-50A5FE39BB5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60E24B-C27A-7D21-65D5-7F9D7BE50042}"/>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2500924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722F-6F76-8C4A-FE45-01686E995D0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86EDB1-74F8-11AF-C7F1-A91DDFBE81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A8C46A07-7570-8E27-6295-C3D3500E6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BC8C321-81A8-EA7C-4E9F-C037549FCEC8}"/>
              </a:ext>
            </a:extLst>
          </p:cNvPr>
          <p:cNvSpPr>
            <a:spLocks noGrp="1"/>
          </p:cNvSpPr>
          <p:nvPr>
            <p:ph type="dt" sz="half" idx="10"/>
          </p:nvPr>
        </p:nvSpPr>
        <p:spPr/>
        <p:txBody>
          <a:bodyPr/>
          <a:lstStyle/>
          <a:p>
            <a:fld id="{E4BD69F2-FE75-4E53-8560-6A3CB4257524}" type="datetimeFigureOut">
              <a:rPr lang="en-IE" smtClean="0"/>
              <a:t>24/03/2026</a:t>
            </a:fld>
            <a:endParaRPr lang="en-IE"/>
          </a:p>
        </p:txBody>
      </p:sp>
      <p:sp>
        <p:nvSpPr>
          <p:cNvPr id="6" name="Footer Placeholder 5">
            <a:extLst>
              <a:ext uri="{FF2B5EF4-FFF2-40B4-BE49-F238E27FC236}">
                <a16:creationId xmlns:a16="http://schemas.microsoft.com/office/drawing/2014/main" id="{C036F9E9-E47C-DA57-40C8-C29669F0FCB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9F107E9-CDEA-4587-3DFE-2DA848F726A2}"/>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758918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3293-7322-98BC-8970-7B821E370CCB}"/>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2BD69B2-A25D-1817-0BC6-3AA2C0CCE1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CA1C3A-D0D9-988D-C063-1F98C03304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3FF3C81-4F09-8953-F326-8BAE8FB5D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0A1D54-B6C7-96BF-1CDA-2334EAE167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547C08F-F212-EB20-52D3-989706DBEA85}"/>
              </a:ext>
            </a:extLst>
          </p:cNvPr>
          <p:cNvSpPr>
            <a:spLocks noGrp="1"/>
          </p:cNvSpPr>
          <p:nvPr>
            <p:ph type="dt" sz="half" idx="10"/>
          </p:nvPr>
        </p:nvSpPr>
        <p:spPr/>
        <p:txBody>
          <a:bodyPr/>
          <a:lstStyle/>
          <a:p>
            <a:fld id="{E4BD69F2-FE75-4E53-8560-6A3CB4257524}" type="datetimeFigureOut">
              <a:rPr lang="en-IE" smtClean="0"/>
              <a:t>24/03/2026</a:t>
            </a:fld>
            <a:endParaRPr lang="en-IE"/>
          </a:p>
        </p:txBody>
      </p:sp>
      <p:sp>
        <p:nvSpPr>
          <p:cNvPr id="8" name="Footer Placeholder 7">
            <a:extLst>
              <a:ext uri="{FF2B5EF4-FFF2-40B4-BE49-F238E27FC236}">
                <a16:creationId xmlns:a16="http://schemas.microsoft.com/office/drawing/2014/main" id="{7CB0C5BB-8608-3F74-D428-827587FBBAF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14D2BF0C-4163-6A07-0CEC-D188AA7EF406}"/>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3035026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93A99-559E-FC01-D33B-947B20ED216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1A72EA4-E5C0-E903-C05F-3702DFAAB1FD}"/>
              </a:ext>
            </a:extLst>
          </p:cNvPr>
          <p:cNvSpPr>
            <a:spLocks noGrp="1"/>
          </p:cNvSpPr>
          <p:nvPr>
            <p:ph type="dt" sz="half" idx="10"/>
          </p:nvPr>
        </p:nvSpPr>
        <p:spPr/>
        <p:txBody>
          <a:bodyPr/>
          <a:lstStyle/>
          <a:p>
            <a:fld id="{E4BD69F2-FE75-4E53-8560-6A3CB4257524}" type="datetimeFigureOut">
              <a:rPr lang="en-IE" smtClean="0"/>
              <a:t>24/03/2026</a:t>
            </a:fld>
            <a:endParaRPr lang="en-IE"/>
          </a:p>
        </p:txBody>
      </p:sp>
      <p:sp>
        <p:nvSpPr>
          <p:cNvPr id="4" name="Footer Placeholder 3">
            <a:extLst>
              <a:ext uri="{FF2B5EF4-FFF2-40B4-BE49-F238E27FC236}">
                <a16:creationId xmlns:a16="http://schemas.microsoft.com/office/drawing/2014/main" id="{D0CF6C05-3D23-BA8D-7E9D-37F76C56E4F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29A9DE2-F287-379B-7388-C325611618DD}"/>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2192054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C74C5-0021-66F5-6D8E-F712CB350085}"/>
              </a:ext>
            </a:extLst>
          </p:cNvPr>
          <p:cNvSpPr>
            <a:spLocks noGrp="1"/>
          </p:cNvSpPr>
          <p:nvPr>
            <p:ph type="dt" sz="half" idx="10"/>
          </p:nvPr>
        </p:nvSpPr>
        <p:spPr/>
        <p:txBody>
          <a:bodyPr/>
          <a:lstStyle/>
          <a:p>
            <a:fld id="{E4BD69F2-FE75-4E53-8560-6A3CB4257524}" type="datetimeFigureOut">
              <a:rPr lang="en-IE" smtClean="0"/>
              <a:t>24/03/2026</a:t>
            </a:fld>
            <a:endParaRPr lang="en-IE"/>
          </a:p>
        </p:txBody>
      </p:sp>
      <p:sp>
        <p:nvSpPr>
          <p:cNvPr id="3" name="Footer Placeholder 2">
            <a:extLst>
              <a:ext uri="{FF2B5EF4-FFF2-40B4-BE49-F238E27FC236}">
                <a16:creationId xmlns:a16="http://schemas.microsoft.com/office/drawing/2014/main" id="{5F58412B-F840-F5A6-5C70-DFF7F6A6A18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BC77C21A-F6DD-C534-8351-DF2932580BBB}"/>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2076029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8CE-3CAF-0389-18F5-3A86468A0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77BB412-21E3-4BFD-C1B5-EE769FDCC8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1CF4D94E-A660-95F0-A6AA-410D9E7D3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E27D8-0946-ADDF-C6FF-BC06BFC2FA42}"/>
              </a:ext>
            </a:extLst>
          </p:cNvPr>
          <p:cNvSpPr>
            <a:spLocks noGrp="1"/>
          </p:cNvSpPr>
          <p:nvPr>
            <p:ph type="dt" sz="half" idx="10"/>
          </p:nvPr>
        </p:nvSpPr>
        <p:spPr/>
        <p:txBody>
          <a:bodyPr/>
          <a:lstStyle/>
          <a:p>
            <a:fld id="{E4BD69F2-FE75-4E53-8560-6A3CB4257524}" type="datetimeFigureOut">
              <a:rPr lang="en-IE" smtClean="0"/>
              <a:t>24/03/2026</a:t>
            </a:fld>
            <a:endParaRPr lang="en-IE"/>
          </a:p>
        </p:txBody>
      </p:sp>
      <p:sp>
        <p:nvSpPr>
          <p:cNvPr id="6" name="Footer Placeholder 5">
            <a:extLst>
              <a:ext uri="{FF2B5EF4-FFF2-40B4-BE49-F238E27FC236}">
                <a16:creationId xmlns:a16="http://schemas.microsoft.com/office/drawing/2014/main" id="{F2FE5B23-2C65-E428-3569-54B4C4D2040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73B7F20-FE2A-50A1-5C01-6E93A134D477}"/>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2674678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5907-5051-F6F9-8264-C9EA751D7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C978D22-58D7-4BB2-238D-BAD867788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CB80431-9AAA-E41D-7D07-4FCA6338D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E445F-1A5B-3DB0-A8D4-8DF209850FE3}"/>
              </a:ext>
            </a:extLst>
          </p:cNvPr>
          <p:cNvSpPr>
            <a:spLocks noGrp="1"/>
          </p:cNvSpPr>
          <p:nvPr>
            <p:ph type="dt" sz="half" idx="10"/>
          </p:nvPr>
        </p:nvSpPr>
        <p:spPr/>
        <p:txBody>
          <a:bodyPr/>
          <a:lstStyle/>
          <a:p>
            <a:fld id="{E4BD69F2-FE75-4E53-8560-6A3CB4257524}" type="datetimeFigureOut">
              <a:rPr lang="en-IE" smtClean="0"/>
              <a:t>24/03/2026</a:t>
            </a:fld>
            <a:endParaRPr lang="en-IE"/>
          </a:p>
        </p:txBody>
      </p:sp>
      <p:sp>
        <p:nvSpPr>
          <p:cNvPr id="6" name="Footer Placeholder 5">
            <a:extLst>
              <a:ext uri="{FF2B5EF4-FFF2-40B4-BE49-F238E27FC236}">
                <a16:creationId xmlns:a16="http://schemas.microsoft.com/office/drawing/2014/main" id="{85E856A1-6974-0460-7AA4-5E78570B02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E1CE99C-7464-B7B8-578C-ED5CEF32FD56}"/>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411969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149E-D289-1092-338B-5E17CC16BEB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4F988AE-93C6-3EA8-4875-64CD94D3A5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D6A13F9-3F0D-57CA-3AB1-74E16F54131E}"/>
              </a:ext>
            </a:extLst>
          </p:cNvPr>
          <p:cNvSpPr>
            <a:spLocks noGrp="1"/>
          </p:cNvSpPr>
          <p:nvPr>
            <p:ph type="dt" sz="half" idx="10"/>
          </p:nvPr>
        </p:nvSpPr>
        <p:spPr/>
        <p:txBody>
          <a:bodyPr/>
          <a:lstStyle/>
          <a:p>
            <a:fld id="{E4BD69F2-FE75-4E53-8560-6A3CB4257524}" type="datetimeFigureOut">
              <a:rPr lang="en-IE" smtClean="0"/>
              <a:t>24/03/2026</a:t>
            </a:fld>
            <a:endParaRPr lang="en-IE"/>
          </a:p>
        </p:txBody>
      </p:sp>
      <p:sp>
        <p:nvSpPr>
          <p:cNvPr id="5" name="Footer Placeholder 4">
            <a:extLst>
              <a:ext uri="{FF2B5EF4-FFF2-40B4-BE49-F238E27FC236}">
                <a16:creationId xmlns:a16="http://schemas.microsoft.com/office/drawing/2014/main" id="{80FCDF22-5156-894B-55E9-EB5FDE656B4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C17744D-0EE6-9BEE-469F-42DE310499B5}"/>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202788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6FD81B6-DA68-114A-B20B-31E3CEC17959}"/>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A3CAAE91-AD50-3142-95A3-D1DA430F14DC}" type="datetime1">
              <a:rPr lang="it-IT" smtClean="0"/>
              <a:t>24/03/26</a:t>
            </a:fld>
            <a:endParaRPr lang="it-IT"/>
          </a:p>
        </p:txBody>
      </p:sp>
      <p:sp>
        <p:nvSpPr>
          <p:cNvPr id="13" name="Slide Number Placeholder 5">
            <a:extLst>
              <a:ext uri="{FF2B5EF4-FFF2-40B4-BE49-F238E27FC236}">
                <a16:creationId xmlns:a16="http://schemas.microsoft.com/office/drawing/2014/main" id="{02D015A9-2AD7-244C-B4A1-87AA057A4556}"/>
              </a:ext>
            </a:extLst>
          </p:cNvPr>
          <p:cNvSpPr>
            <a:spLocks noGrp="1"/>
          </p:cNvSpPr>
          <p:nvPr>
            <p:ph type="sldNum" sz="quarter" idx="12"/>
          </p:nvPr>
        </p:nvSpPr>
        <p:spPr>
          <a:xfrm>
            <a:off x="1103476"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
        <p:nvSpPr>
          <p:cNvPr id="7" name="Title Placeholder 1">
            <a:extLst>
              <a:ext uri="{FF2B5EF4-FFF2-40B4-BE49-F238E27FC236}">
                <a16:creationId xmlns:a16="http://schemas.microsoft.com/office/drawing/2014/main" id="{0DAF8BF3-9D15-8AC2-75DB-445D4D289356}"/>
              </a:ext>
            </a:extLst>
          </p:cNvPr>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9" name="Text Placeholder 2">
            <a:extLst>
              <a:ext uri="{FF2B5EF4-FFF2-40B4-BE49-F238E27FC236}">
                <a16:creationId xmlns:a16="http://schemas.microsoft.com/office/drawing/2014/main" id="{1BE3AA2B-D62C-F2E1-9FB3-3B6628AA2A46}"/>
              </a:ext>
            </a:extLst>
          </p:cNvPr>
          <p:cNvSpPr>
            <a:spLocks noGrp="1"/>
          </p:cNvSpPr>
          <p:nvPr>
            <p:ph idx="1"/>
          </p:nvPr>
        </p:nvSpPr>
        <p:spPr>
          <a:xfrm>
            <a:off x="819203" y="1903798"/>
            <a:ext cx="11085383" cy="407293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442212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D359D0-6380-6307-5C53-D64B56B439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9C07BF8-9986-822E-DFE2-DEE551BE3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89B991A-BB26-538F-1723-4E7A616EBEBC}"/>
              </a:ext>
            </a:extLst>
          </p:cNvPr>
          <p:cNvSpPr>
            <a:spLocks noGrp="1"/>
          </p:cNvSpPr>
          <p:nvPr>
            <p:ph type="dt" sz="half" idx="10"/>
          </p:nvPr>
        </p:nvSpPr>
        <p:spPr/>
        <p:txBody>
          <a:bodyPr/>
          <a:lstStyle/>
          <a:p>
            <a:fld id="{E4BD69F2-FE75-4E53-8560-6A3CB4257524}" type="datetimeFigureOut">
              <a:rPr lang="en-IE" smtClean="0"/>
              <a:t>24/03/2026</a:t>
            </a:fld>
            <a:endParaRPr lang="en-IE"/>
          </a:p>
        </p:txBody>
      </p:sp>
      <p:sp>
        <p:nvSpPr>
          <p:cNvPr id="5" name="Footer Placeholder 4">
            <a:extLst>
              <a:ext uri="{FF2B5EF4-FFF2-40B4-BE49-F238E27FC236}">
                <a16:creationId xmlns:a16="http://schemas.microsoft.com/office/drawing/2014/main" id="{0D80BE10-AEAA-14BB-DD6D-B550A6D5A36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0B8AEAC-5D91-3BE8-8923-D8E6509F3B5F}"/>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9363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g title">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6FD81B6-DA68-114A-B20B-31E3CEC17959}"/>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1232AD14-A39A-854A-B341-6BFF3DBF3CAC}" type="datetime1">
              <a:rPr lang="it-IT" smtClean="0"/>
              <a:t>24/03/26</a:t>
            </a:fld>
            <a:endParaRPr lang="it-IT"/>
          </a:p>
        </p:txBody>
      </p:sp>
      <p:sp>
        <p:nvSpPr>
          <p:cNvPr id="13" name="Slide Number Placeholder 5">
            <a:extLst>
              <a:ext uri="{FF2B5EF4-FFF2-40B4-BE49-F238E27FC236}">
                <a16:creationId xmlns:a16="http://schemas.microsoft.com/office/drawing/2014/main" id="{02D015A9-2AD7-244C-B4A1-87AA057A4556}"/>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
        <p:nvSpPr>
          <p:cNvPr id="11" name="Title 1">
            <a:extLst>
              <a:ext uri="{FF2B5EF4-FFF2-40B4-BE49-F238E27FC236}">
                <a16:creationId xmlns:a16="http://schemas.microsoft.com/office/drawing/2014/main" id="{2FC61E61-1AC3-994C-B5EB-49CD1EECE03C}"/>
              </a:ext>
            </a:extLst>
          </p:cNvPr>
          <p:cNvSpPr txBox="1">
            <a:spLocks/>
          </p:cNvSpPr>
          <p:nvPr userDrawn="1"/>
        </p:nvSpPr>
        <p:spPr>
          <a:xfrm>
            <a:off x="3740863" y="188640"/>
            <a:ext cx="8332880" cy="4187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lumMod val="85000"/>
                  </a:schemeClr>
                </a:solidFill>
                <a:latin typeface="Akzidenz-Grotesk BQ" pitchFamily="2" charset="77"/>
                <a:ea typeface="+mj-ea"/>
                <a:cs typeface="+mj-cs"/>
              </a:defRPr>
            </a:lvl1pPr>
          </a:lstStyle>
          <a:p>
            <a:pPr algn="r"/>
            <a:r>
              <a:rPr lang="it-IT" sz="1800" b="0" i="0">
                <a:solidFill>
                  <a:schemeClr val="bg1"/>
                </a:solidFill>
                <a:latin typeface="Akzidenz-Grotesk BQ" pitchFamily="2" charset="77"/>
              </a:rPr>
              <a:t>Title Here</a:t>
            </a:r>
            <a:endParaRPr lang="en-US" sz="1800" b="0" i="0">
              <a:solidFill>
                <a:schemeClr val="bg1"/>
              </a:solidFill>
              <a:latin typeface="Akzidenz-Grotesk BQ" pitchFamily="2" charset="77"/>
            </a:endParaRPr>
          </a:p>
        </p:txBody>
      </p:sp>
      <p:sp>
        <p:nvSpPr>
          <p:cNvPr id="14" name="Title Placeholder 1">
            <a:extLst>
              <a:ext uri="{FF2B5EF4-FFF2-40B4-BE49-F238E27FC236}">
                <a16:creationId xmlns:a16="http://schemas.microsoft.com/office/drawing/2014/main" id="{A52C9722-CD2F-5460-7F63-985EF7B9D852}"/>
              </a:ext>
            </a:extLst>
          </p:cNvPr>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15" name="Text Placeholder 2">
            <a:extLst>
              <a:ext uri="{FF2B5EF4-FFF2-40B4-BE49-F238E27FC236}">
                <a16:creationId xmlns:a16="http://schemas.microsoft.com/office/drawing/2014/main" id="{B046E36B-7653-58BE-84BF-AE7D0DF8C785}"/>
              </a:ext>
            </a:extLst>
          </p:cNvPr>
          <p:cNvSpPr>
            <a:spLocks noGrp="1"/>
          </p:cNvSpPr>
          <p:nvPr>
            <p:ph idx="1"/>
          </p:nvPr>
        </p:nvSpPr>
        <p:spPr>
          <a:xfrm>
            <a:off x="819203" y="1903798"/>
            <a:ext cx="11085383" cy="407293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5479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FC61E61-1AC3-994C-B5EB-49CD1EECE03C}"/>
              </a:ext>
            </a:extLst>
          </p:cNvPr>
          <p:cNvSpPr txBox="1">
            <a:spLocks/>
          </p:cNvSpPr>
          <p:nvPr userDrawn="1"/>
        </p:nvSpPr>
        <p:spPr>
          <a:xfrm>
            <a:off x="3740863" y="188640"/>
            <a:ext cx="8332880" cy="4187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lumMod val="85000"/>
                  </a:schemeClr>
                </a:solidFill>
                <a:latin typeface="Akzidenz-Grotesk BQ" pitchFamily="2" charset="77"/>
                <a:ea typeface="+mj-ea"/>
                <a:cs typeface="+mj-cs"/>
              </a:defRPr>
            </a:lvl1pPr>
          </a:lstStyle>
          <a:p>
            <a:pPr algn="r"/>
            <a:r>
              <a:rPr lang="it-IT" sz="1800" b="0" i="0">
                <a:solidFill>
                  <a:schemeClr val="bg1"/>
                </a:solidFill>
                <a:latin typeface="Akzidenz-Grotesk BQ" pitchFamily="2" charset="77"/>
              </a:rPr>
              <a:t>Title Here</a:t>
            </a:r>
            <a:endParaRPr lang="en-US" sz="1800" b="0" i="0">
              <a:solidFill>
                <a:schemeClr val="bg1"/>
              </a:solidFill>
              <a:latin typeface="Akzidenz-Grotesk BQ" pitchFamily="2" charset="77"/>
            </a:endParaRPr>
          </a:p>
        </p:txBody>
      </p:sp>
      <p:sp>
        <p:nvSpPr>
          <p:cNvPr id="8" name="Title Placeholder 1">
            <a:extLst>
              <a:ext uri="{FF2B5EF4-FFF2-40B4-BE49-F238E27FC236}">
                <a16:creationId xmlns:a16="http://schemas.microsoft.com/office/drawing/2014/main" id="{C3A45D85-78FF-138D-1C33-CC7DD95591E9}"/>
              </a:ext>
            </a:extLst>
          </p:cNvPr>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13" name="Date Placeholder 3">
            <a:extLst>
              <a:ext uri="{FF2B5EF4-FFF2-40B4-BE49-F238E27FC236}">
                <a16:creationId xmlns:a16="http://schemas.microsoft.com/office/drawing/2014/main" id="{C3577AB8-D9BF-79B7-E1BB-979E55F8E181}"/>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10EDCDC3-25EE-BE46-AC08-86028A4F2311}" type="datetime1">
              <a:rPr lang="it-IT" smtClean="0"/>
              <a:t>24/03/26</a:t>
            </a:fld>
            <a:endParaRPr lang="it-IT"/>
          </a:p>
        </p:txBody>
      </p:sp>
      <p:sp>
        <p:nvSpPr>
          <p:cNvPr id="15" name="Slide Number Placeholder 5">
            <a:extLst>
              <a:ext uri="{FF2B5EF4-FFF2-40B4-BE49-F238E27FC236}">
                <a16:creationId xmlns:a16="http://schemas.microsoft.com/office/drawing/2014/main" id="{CD58B1A9-C6B1-9D0A-DF7C-6B5CD7C64A6A}"/>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Tree>
    <p:extLst>
      <p:ext uri="{BB962C8B-B14F-4D97-AF65-F5344CB8AC3E}">
        <p14:creationId xmlns:p14="http://schemas.microsoft.com/office/powerpoint/2010/main" val="165343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E990A91-401C-5553-98D3-8EB1CB88F58C}"/>
              </a:ext>
            </a:extLst>
          </p:cNvPr>
          <p:cNvSpPr>
            <a:spLocks noGrp="1"/>
          </p:cNvSpPr>
          <p:nvPr>
            <p:ph type="title"/>
          </p:nvPr>
        </p:nvSpPr>
        <p:spPr>
          <a:xfrm>
            <a:off x="1103476" y="3071018"/>
            <a:ext cx="10069029" cy="1325563"/>
          </a:xfrm>
          <a:prstGeom prst="rect">
            <a:avLst/>
          </a:prstGeom>
        </p:spPr>
        <p:txBody>
          <a:bodyPr vert="horz" lIns="91440" tIns="45720" rIns="91440" bIns="45720" rtlCol="0" anchor="ctr">
            <a:normAutofit/>
          </a:bodyPr>
          <a:lstStyle>
            <a:lvl1pPr>
              <a:defRPr sz="4400">
                <a:solidFill>
                  <a:schemeClr val="bg1"/>
                </a:solidFill>
              </a:defRPr>
            </a:lvl1pPr>
          </a:lstStyle>
          <a:p>
            <a:r>
              <a:rPr lang="it-IT" dirty="0"/>
              <a:t>Fare clic per modificare lo stile del titolo dello schema</a:t>
            </a:r>
            <a:endParaRPr lang="en-US" dirty="0"/>
          </a:p>
        </p:txBody>
      </p:sp>
      <p:sp>
        <p:nvSpPr>
          <p:cNvPr id="9" name="Date Placeholder 3">
            <a:extLst>
              <a:ext uri="{FF2B5EF4-FFF2-40B4-BE49-F238E27FC236}">
                <a16:creationId xmlns:a16="http://schemas.microsoft.com/office/drawing/2014/main" id="{0274B401-D738-C446-A481-C2BCA4E44F3E}"/>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397D8953-4F4B-4C47-B689-1894E46BB86F}" type="datetime1">
              <a:rPr lang="it-IT" smtClean="0"/>
              <a:t>24/03/26</a:t>
            </a:fld>
            <a:endParaRPr lang="it-IT"/>
          </a:p>
        </p:txBody>
      </p:sp>
      <p:sp>
        <p:nvSpPr>
          <p:cNvPr id="13" name="Slide Number Placeholder 5">
            <a:extLst>
              <a:ext uri="{FF2B5EF4-FFF2-40B4-BE49-F238E27FC236}">
                <a16:creationId xmlns:a16="http://schemas.microsoft.com/office/drawing/2014/main" id="{AA370FB9-7947-EAE2-00D9-705D207254DD}"/>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pic>
        <p:nvPicPr>
          <p:cNvPr id="2" name="Immagine 1">
            <a:extLst>
              <a:ext uri="{FF2B5EF4-FFF2-40B4-BE49-F238E27FC236}">
                <a16:creationId xmlns:a16="http://schemas.microsoft.com/office/drawing/2014/main" id="{22A25D9A-0EFB-E6A3-6484-EF8F51E70F28}"/>
              </a:ext>
            </a:extLst>
          </p:cNvPr>
          <p:cNvPicPr>
            <a:picLocks noChangeAspect="1"/>
          </p:cNvPicPr>
          <p:nvPr userDrawn="1"/>
        </p:nvPicPr>
        <p:blipFill>
          <a:blip r:embed="rId3"/>
          <a:stretch>
            <a:fillRect/>
          </a:stretch>
        </p:blipFill>
        <p:spPr>
          <a:xfrm>
            <a:off x="3334027" y="6392392"/>
            <a:ext cx="432904" cy="324678"/>
          </a:xfrm>
          <a:prstGeom prst="rect">
            <a:avLst/>
          </a:prstGeom>
        </p:spPr>
      </p:pic>
      <p:sp>
        <p:nvSpPr>
          <p:cNvPr id="3" name="CasellaDiTesto 2">
            <a:extLst>
              <a:ext uri="{FF2B5EF4-FFF2-40B4-BE49-F238E27FC236}">
                <a16:creationId xmlns:a16="http://schemas.microsoft.com/office/drawing/2014/main" id="{4D74A8BA-B393-4273-2E34-637A73D93042}"/>
              </a:ext>
            </a:extLst>
          </p:cNvPr>
          <p:cNvSpPr txBox="1"/>
          <p:nvPr userDrawn="1"/>
        </p:nvSpPr>
        <p:spPr>
          <a:xfrm>
            <a:off x="3925957" y="6392392"/>
            <a:ext cx="5426765" cy="338554"/>
          </a:xfrm>
          <a:prstGeom prst="rect">
            <a:avLst/>
          </a:prstGeom>
          <a:noFill/>
        </p:spPr>
        <p:txBody>
          <a:bodyPr wrap="square" rtlCol="0">
            <a:spAutoFit/>
          </a:bodyPr>
          <a:lstStyle/>
          <a:p>
            <a:r>
              <a:rPr lang="it-IT" sz="800" b="0" i="0" u="none" strike="noStrike" kern="1200">
                <a:solidFill>
                  <a:schemeClr val="bg1"/>
                </a:solidFill>
                <a:effectLst/>
                <a:latin typeface="+mn-lt"/>
                <a:ea typeface="+mn-ea"/>
                <a:cs typeface="+mn-cs"/>
              </a:rPr>
              <a:t>ESCAPE - The </a:t>
            </a:r>
            <a:r>
              <a:rPr lang="it-IT" sz="800" b="0" i="0" u="none" strike="noStrike" kern="1200" err="1">
                <a:solidFill>
                  <a:schemeClr val="bg1"/>
                </a:solidFill>
                <a:effectLst/>
                <a:latin typeface="+mn-lt"/>
                <a:ea typeface="+mn-ea"/>
                <a:cs typeface="+mn-cs"/>
              </a:rPr>
              <a:t>European</a:t>
            </a:r>
            <a:r>
              <a:rPr lang="it-IT" sz="800" b="0" i="0" u="none" strike="noStrike" kern="1200">
                <a:solidFill>
                  <a:schemeClr val="bg1"/>
                </a:solidFill>
                <a:effectLst/>
                <a:latin typeface="+mn-lt"/>
                <a:ea typeface="+mn-ea"/>
                <a:cs typeface="+mn-cs"/>
              </a:rPr>
              <a:t> Science Cluster of </a:t>
            </a:r>
            <a:r>
              <a:rPr lang="it-IT" sz="800" b="0" i="0" u="none" strike="noStrike" kern="1200" err="1">
                <a:solidFill>
                  <a:schemeClr val="bg1"/>
                </a:solidFill>
                <a:effectLst/>
                <a:latin typeface="+mn-lt"/>
                <a:ea typeface="+mn-ea"/>
                <a:cs typeface="+mn-cs"/>
              </a:rPr>
              <a:t>Astronomy</a:t>
            </a:r>
            <a:r>
              <a:rPr lang="it-IT" sz="800" b="0" i="0" u="none" strike="noStrike" kern="1200">
                <a:solidFill>
                  <a:schemeClr val="bg1"/>
                </a:solidFill>
                <a:effectLst/>
                <a:latin typeface="+mn-lt"/>
                <a:ea typeface="+mn-ea"/>
                <a:cs typeface="+mn-cs"/>
              </a:rPr>
              <a:t> &amp; </a:t>
            </a:r>
            <a:r>
              <a:rPr lang="it-IT" sz="800" b="0" i="0" u="none" strike="noStrike" kern="1200" err="1">
                <a:solidFill>
                  <a:schemeClr val="bg1"/>
                </a:solidFill>
                <a:effectLst/>
                <a:latin typeface="+mn-lt"/>
                <a:ea typeface="+mn-ea"/>
                <a:cs typeface="+mn-cs"/>
              </a:rPr>
              <a:t>Particle</a:t>
            </a:r>
            <a:r>
              <a:rPr lang="it-IT" sz="800" b="0" i="0" u="none" strike="noStrike" kern="1200">
                <a:solidFill>
                  <a:schemeClr val="bg1"/>
                </a:solidFill>
                <a:effectLst/>
                <a:latin typeface="+mn-lt"/>
                <a:ea typeface="+mn-ea"/>
                <a:cs typeface="+mn-cs"/>
              </a:rPr>
              <a:t> </a:t>
            </a:r>
            <a:r>
              <a:rPr lang="it-IT" sz="800" b="0" i="0" u="none" strike="noStrike" kern="1200" err="1">
                <a:solidFill>
                  <a:schemeClr val="bg1"/>
                </a:solidFill>
                <a:effectLst/>
                <a:latin typeface="+mn-lt"/>
                <a:ea typeface="+mn-ea"/>
                <a:cs typeface="+mn-cs"/>
              </a:rPr>
              <a:t>Physics</a:t>
            </a:r>
            <a:r>
              <a:rPr lang="it-IT" sz="800" b="0" i="0" u="none" strike="noStrike" kern="1200">
                <a:solidFill>
                  <a:schemeClr val="bg1"/>
                </a:solidFill>
                <a:effectLst/>
                <a:latin typeface="+mn-lt"/>
                <a:ea typeface="+mn-ea"/>
                <a:cs typeface="+mn-cs"/>
              </a:rPr>
              <a:t> ESFRI </a:t>
            </a:r>
            <a:r>
              <a:rPr lang="it-IT" sz="800" b="0" i="0" u="none" strike="noStrike" kern="1200" err="1">
                <a:solidFill>
                  <a:schemeClr val="bg1"/>
                </a:solidFill>
                <a:effectLst/>
                <a:latin typeface="+mn-lt"/>
                <a:ea typeface="+mn-ea"/>
                <a:cs typeface="+mn-cs"/>
              </a:rPr>
              <a:t>Research</a:t>
            </a:r>
            <a:r>
              <a:rPr lang="it-IT" sz="800" b="0" i="0" u="none" strike="noStrike" kern="1200">
                <a:solidFill>
                  <a:schemeClr val="bg1"/>
                </a:solidFill>
                <a:effectLst/>
                <a:latin typeface="+mn-lt"/>
                <a:ea typeface="+mn-ea"/>
                <a:cs typeface="+mn-cs"/>
              </a:rPr>
              <a:t> </a:t>
            </a:r>
            <a:r>
              <a:rPr lang="it-IT" sz="800" b="0" i="0" u="none" strike="noStrike" kern="1200" err="1">
                <a:solidFill>
                  <a:schemeClr val="bg1"/>
                </a:solidFill>
                <a:effectLst/>
                <a:latin typeface="+mn-lt"/>
                <a:ea typeface="+mn-ea"/>
                <a:cs typeface="+mn-cs"/>
              </a:rPr>
              <a:t>Infrastructures</a:t>
            </a:r>
            <a:r>
              <a:rPr lang="it-IT" sz="800" b="0" i="0" u="none" strike="noStrike" kern="1200">
                <a:solidFill>
                  <a:schemeClr val="bg1"/>
                </a:solidFill>
                <a:effectLst/>
                <a:latin typeface="+mn-lt"/>
                <a:ea typeface="+mn-ea"/>
                <a:cs typeface="+mn-cs"/>
              </a:rPr>
              <a:t> </a:t>
            </a:r>
            <a:r>
              <a:rPr lang="it-IT" sz="800" b="0" i="0" u="none" strike="noStrike" kern="1200" err="1">
                <a:solidFill>
                  <a:schemeClr val="bg1"/>
                </a:solidFill>
                <a:effectLst/>
                <a:latin typeface="+mn-lt"/>
                <a:ea typeface="+mn-ea"/>
                <a:cs typeface="+mn-cs"/>
              </a:rPr>
              <a:t>has</a:t>
            </a:r>
            <a:r>
              <a:rPr lang="it-IT" sz="800" b="0" i="0" u="none" strike="noStrike" kern="1200">
                <a:solidFill>
                  <a:schemeClr val="bg1"/>
                </a:solidFill>
                <a:effectLst/>
                <a:latin typeface="+mn-lt"/>
                <a:ea typeface="+mn-ea"/>
                <a:cs typeface="+mn-cs"/>
              </a:rPr>
              <a:t> </a:t>
            </a:r>
            <a:r>
              <a:rPr lang="it-IT" sz="800" b="0" i="0" u="none" strike="noStrike" kern="1200" err="1">
                <a:solidFill>
                  <a:schemeClr val="bg1"/>
                </a:solidFill>
                <a:effectLst/>
                <a:latin typeface="+mn-lt"/>
                <a:ea typeface="+mn-ea"/>
                <a:cs typeface="+mn-cs"/>
              </a:rPr>
              <a:t>received</a:t>
            </a:r>
            <a:r>
              <a:rPr lang="it-IT" sz="800" b="0" i="0" u="none" strike="noStrike" kern="1200">
                <a:solidFill>
                  <a:schemeClr val="bg1"/>
                </a:solidFill>
                <a:effectLst/>
                <a:latin typeface="+mn-lt"/>
                <a:ea typeface="+mn-ea"/>
                <a:cs typeface="+mn-cs"/>
              </a:rPr>
              <a:t> funding from the </a:t>
            </a:r>
            <a:r>
              <a:rPr lang="it-IT" sz="800" b="0" i="0" u="none" strike="noStrike" kern="1200" err="1">
                <a:solidFill>
                  <a:schemeClr val="bg1"/>
                </a:solidFill>
                <a:effectLst/>
                <a:latin typeface="+mn-lt"/>
                <a:ea typeface="+mn-ea"/>
                <a:cs typeface="+mn-cs"/>
              </a:rPr>
              <a:t>European</a:t>
            </a:r>
            <a:r>
              <a:rPr lang="it-IT" sz="800" b="0" i="0" u="none" strike="noStrike" kern="1200">
                <a:solidFill>
                  <a:schemeClr val="bg1"/>
                </a:solidFill>
                <a:effectLst/>
                <a:latin typeface="+mn-lt"/>
                <a:ea typeface="+mn-ea"/>
                <a:cs typeface="+mn-cs"/>
              </a:rPr>
              <a:t> </a:t>
            </a:r>
            <a:r>
              <a:rPr lang="it-IT" sz="800" b="0" i="0" u="none" strike="noStrike" kern="1200" err="1">
                <a:solidFill>
                  <a:schemeClr val="bg1"/>
                </a:solidFill>
                <a:effectLst/>
                <a:latin typeface="+mn-lt"/>
                <a:ea typeface="+mn-ea"/>
                <a:cs typeface="+mn-cs"/>
              </a:rPr>
              <a:t>Union’s</a:t>
            </a:r>
            <a:r>
              <a:rPr lang="it-IT" sz="800" b="0" i="0" u="none" strike="noStrike" kern="1200">
                <a:solidFill>
                  <a:schemeClr val="bg1"/>
                </a:solidFill>
                <a:effectLst/>
                <a:latin typeface="+mn-lt"/>
                <a:ea typeface="+mn-ea"/>
                <a:cs typeface="+mn-cs"/>
              </a:rPr>
              <a:t> Horizon 2020 </a:t>
            </a:r>
            <a:r>
              <a:rPr lang="it-IT" sz="800" b="0" i="0" u="none" strike="noStrike" kern="1200" err="1">
                <a:solidFill>
                  <a:schemeClr val="bg1"/>
                </a:solidFill>
                <a:effectLst/>
                <a:latin typeface="+mn-lt"/>
                <a:ea typeface="+mn-ea"/>
                <a:cs typeface="+mn-cs"/>
              </a:rPr>
              <a:t>research</a:t>
            </a:r>
            <a:r>
              <a:rPr lang="it-IT" sz="800" b="0" i="0" u="none" strike="noStrike" kern="1200">
                <a:solidFill>
                  <a:schemeClr val="bg1"/>
                </a:solidFill>
                <a:effectLst/>
                <a:latin typeface="+mn-lt"/>
                <a:ea typeface="+mn-ea"/>
                <a:cs typeface="+mn-cs"/>
              </a:rPr>
              <a:t> and </a:t>
            </a:r>
            <a:r>
              <a:rPr lang="it-IT" sz="800" b="0" i="0" u="none" strike="noStrike" kern="1200" err="1">
                <a:solidFill>
                  <a:schemeClr val="bg1"/>
                </a:solidFill>
                <a:effectLst/>
                <a:latin typeface="+mn-lt"/>
                <a:ea typeface="+mn-ea"/>
                <a:cs typeface="+mn-cs"/>
              </a:rPr>
              <a:t>innovation</a:t>
            </a:r>
            <a:r>
              <a:rPr lang="it-IT" sz="800" b="0" i="0" u="none" strike="noStrike" kern="1200">
                <a:solidFill>
                  <a:schemeClr val="bg1"/>
                </a:solidFill>
                <a:effectLst/>
                <a:latin typeface="+mn-lt"/>
                <a:ea typeface="+mn-ea"/>
                <a:cs typeface="+mn-cs"/>
              </a:rPr>
              <a:t> </a:t>
            </a:r>
            <a:r>
              <a:rPr lang="it-IT" sz="800" b="0" i="0" u="none" strike="noStrike" kern="1200" err="1">
                <a:solidFill>
                  <a:schemeClr val="bg1"/>
                </a:solidFill>
                <a:effectLst/>
                <a:latin typeface="+mn-lt"/>
                <a:ea typeface="+mn-ea"/>
                <a:cs typeface="+mn-cs"/>
              </a:rPr>
              <a:t>programme</a:t>
            </a:r>
            <a:r>
              <a:rPr lang="it-IT" sz="800" b="0" i="0" u="none" strike="noStrike" kern="1200">
                <a:solidFill>
                  <a:schemeClr val="bg1"/>
                </a:solidFill>
                <a:effectLst/>
                <a:latin typeface="+mn-lt"/>
                <a:ea typeface="+mn-ea"/>
                <a:cs typeface="+mn-cs"/>
              </a:rPr>
              <a:t> under Grant Agreement no. 824064.</a:t>
            </a:r>
            <a:endParaRPr lang="it-IT" sz="800">
              <a:solidFill>
                <a:schemeClr val="bg1"/>
              </a:solidFill>
            </a:endParaRPr>
          </a:p>
        </p:txBody>
      </p:sp>
    </p:spTree>
    <p:extLst>
      <p:ext uri="{BB962C8B-B14F-4D97-AF65-F5344CB8AC3E}">
        <p14:creationId xmlns:p14="http://schemas.microsoft.com/office/powerpoint/2010/main" val="415847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B146C0-8E19-B5D7-5C0A-317F4860E281}"/>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76ECB076-05B0-BA42-B610-86994D31C585}" type="datetime1">
              <a:rPr lang="it-IT" smtClean="0"/>
              <a:t>24/03/26</a:t>
            </a:fld>
            <a:endParaRPr lang="it-IT"/>
          </a:p>
        </p:txBody>
      </p:sp>
      <p:sp>
        <p:nvSpPr>
          <p:cNvPr id="9" name="Slide Number Placeholder 5">
            <a:extLst>
              <a:ext uri="{FF2B5EF4-FFF2-40B4-BE49-F238E27FC236}">
                <a16:creationId xmlns:a16="http://schemas.microsoft.com/office/drawing/2014/main" id="{FABFFD2B-3453-662E-AA31-BB4028FFC9DB}"/>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Tree>
    <p:extLst>
      <p:ext uri="{BB962C8B-B14F-4D97-AF65-F5344CB8AC3E}">
        <p14:creationId xmlns:p14="http://schemas.microsoft.com/office/powerpoint/2010/main" val="209600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ouble conten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8A5B6858-CC58-6942-8196-19807DFEA063}"/>
              </a:ext>
            </a:extLst>
          </p:cNvPr>
          <p:cNvSpPr>
            <a:spLocks noGrp="1"/>
          </p:cNvSpPr>
          <p:nvPr>
            <p:ph idx="1" hasCustomPrompt="1"/>
          </p:nvPr>
        </p:nvSpPr>
        <p:spPr>
          <a:xfrm>
            <a:off x="838200" y="1762539"/>
            <a:ext cx="5098774" cy="3785523"/>
          </a:xfrm>
          <a:prstGeom prst="rect">
            <a:avLst/>
          </a:prstGeom>
        </p:spPr>
        <p:txBody>
          <a:bodyPr vert="horz" lIns="91440" tIns="45720" rIns="91440" bIns="45720" rtlCol="0">
            <a:normAutofit/>
          </a:bodyPr>
          <a:lstStyle>
            <a:lvl1pPr>
              <a:defRPr sz="2400">
                <a:solidFill>
                  <a:srgbClr val="323F24"/>
                </a:solidFill>
              </a:defRPr>
            </a:lvl1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Text Placeholder 2">
            <a:extLst>
              <a:ext uri="{FF2B5EF4-FFF2-40B4-BE49-F238E27FC236}">
                <a16:creationId xmlns:a16="http://schemas.microsoft.com/office/drawing/2014/main" id="{22F7F928-25B3-CA40-8763-7CAAF6E01988}"/>
              </a:ext>
            </a:extLst>
          </p:cNvPr>
          <p:cNvSpPr>
            <a:spLocks noGrp="1"/>
          </p:cNvSpPr>
          <p:nvPr>
            <p:ph idx="13" hasCustomPrompt="1"/>
          </p:nvPr>
        </p:nvSpPr>
        <p:spPr>
          <a:xfrm>
            <a:off x="6102410" y="1762539"/>
            <a:ext cx="5240327" cy="3785523"/>
          </a:xfrm>
          <a:prstGeom prst="rect">
            <a:avLst/>
          </a:prstGeom>
        </p:spPr>
        <p:txBody>
          <a:bodyPr vert="horz" lIns="91440" tIns="45720" rIns="91440" bIns="45720" rtlCol="0">
            <a:normAutofit/>
          </a:bodyPr>
          <a:lstStyle>
            <a:lvl1pPr>
              <a:defRPr sz="2400">
                <a:solidFill>
                  <a:srgbClr val="323F24"/>
                </a:solidFill>
              </a:defRPr>
            </a:lvl1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1" name="Title 1">
            <a:extLst>
              <a:ext uri="{FF2B5EF4-FFF2-40B4-BE49-F238E27FC236}">
                <a16:creationId xmlns:a16="http://schemas.microsoft.com/office/drawing/2014/main" id="{2FC61E61-1AC3-994C-B5EB-49CD1EECE03C}"/>
              </a:ext>
            </a:extLst>
          </p:cNvPr>
          <p:cNvSpPr txBox="1">
            <a:spLocks/>
          </p:cNvSpPr>
          <p:nvPr userDrawn="1"/>
        </p:nvSpPr>
        <p:spPr>
          <a:xfrm>
            <a:off x="3740863" y="188640"/>
            <a:ext cx="8332880" cy="4187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lumMod val="85000"/>
                  </a:schemeClr>
                </a:solidFill>
                <a:latin typeface="Akzidenz-Grotesk BQ" pitchFamily="2" charset="77"/>
                <a:ea typeface="+mj-ea"/>
                <a:cs typeface="+mj-cs"/>
              </a:defRPr>
            </a:lvl1pPr>
          </a:lstStyle>
          <a:p>
            <a:pPr algn="r"/>
            <a:r>
              <a:rPr lang="it-IT" sz="1800" b="0" i="0">
                <a:solidFill>
                  <a:schemeClr val="bg1"/>
                </a:solidFill>
                <a:latin typeface="Akzidenz-Grotesk BQ" pitchFamily="2" charset="77"/>
              </a:rPr>
              <a:t>Title Here</a:t>
            </a:r>
            <a:endParaRPr lang="en-US" sz="1800" b="0" i="0">
              <a:solidFill>
                <a:schemeClr val="bg1"/>
              </a:solidFill>
              <a:latin typeface="Akzidenz-Grotesk BQ" pitchFamily="2" charset="77"/>
            </a:endParaRPr>
          </a:p>
        </p:txBody>
      </p:sp>
      <p:sp>
        <p:nvSpPr>
          <p:cNvPr id="12" name="Title Placeholder 1">
            <a:extLst>
              <a:ext uri="{FF2B5EF4-FFF2-40B4-BE49-F238E27FC236}">
                <a16:creationId xmlns:a16="http://schemas.microsoft.com/office/drawing/2014/main" id="{18535BA5-EC5A-D6AF-53F5-C484BE48D7C6}"/>
              </a:ext>
            </a:extLst>
          </p:cNvPr>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17" name="Date Placeholder 3">
            <a:extLst>
              <a:ext uri="{FF2B5EF4-FFF2-40B4-BE49-F238E27FC236}">
                <a16:creationId xmlns:a16="http://schemas.microsoft.com/office/drawing/2014/main" id="{C21AC948-E48B-18C6-5197-BFB01AEE12E4}"/>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F850563A-E7D3-334C-BB19-8F031D22DAC6}" type="datetime1">
              <a:rPr lang="it-IT" smtClean="0"/>
              <a:t>24/03/26</a:t>
            </a:fld>
            <a:endParaRPr lang="it-IT"/>
          </a:p>
        </p:txBody>
      </p:sp>
      <p:sp>
        <p:nvSpPr>
          <p:cNvPr id="19" name="Slide Number Placeholder 5">
            <a:extLst>
              <a:ext uri="{FF2B5EF4-FFF2-40B4-BE49-F238E27FC236}">
                <a16:creationId xmlns:a16="http://schemas.microsoft.com/office/drawing/2014/main" id="{7958AAF7-040D-AC87-0DDC-342CB739E6D1}"/>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Tree>
    <p:extLst>
      <p:ext uri="{BB962C8B-B14F-4D97-AF65-F5344CB8AC3E}">
        <p14:creationId xmlns:p14="http://schemas.microsoft.com/office/powerpoint/2010/main" val="292536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8C8DAB5-C62A-8A6D-E217-C607A332ADB1}"/>
              </a:ext>
            </a:extLst>
          </p:cNvPr>
          <p:cNvSpPr>
            <a:spLocks noGrp="1"/>
          </p:cNvSpPr>
          <p:nvPr>
            <p:ph type="title" hasCustomPrompt="1"/>
          </p:nvPr>
        </p:nvSpPr>
        <p:spPr>
          <a:xfrm>
            <a:off x="1103476" y="3071018"/>
            <a:ext cx="10069029" cy="1325563"/>
          </a:xfrm>
          <a:prstGeom prst="rect">
            <a:avLst/>
          </a:prstGeom>
        </p:spPr>
        <p:txBody>
          <a:bodyPr vert="horz" lIns="91440" tIns="45720" rIns="91440" bIns="45720" rtlCol="0" anchor="ctr">
            <a:normAutofit/>
          </a:bodyPr>
          <a:lstStyle>
            <a:lvl1pPr algn="ctr">
              <a:defRPr sz="4400">
                <a:solidFill>
                  <a:schemeClr val="bg1"/>
                </a:solidFill>
              </a:defRPr>
            </a:lvl1pPr>
          </a:lstStyle>
          <a:p>
            <a:r>
              <a:rPr lang="it-IT" dirty="0"/>
              <a:t>THANKS!</a:t>
            </a:r>
            <a:endParaRPr lang="en-US" dirty="0"/>
          </a:p>
        </p:txBody>
      </p:sp>
      <p:pic>
        <p:nvPicPr>
          <p:cNvPr id="7" name="Immagine 6">
            <a:hlinkClick r:id="rId3"/>
            <a:extLst>
              <a:ext uri="{FF2B5EF4-FFF2-40B4-BE49-F238E27FC236}">
                <a16:creationId xmlns:a16="http://schemas.microsoft.com/office/drawing/2014/main" id="{7FFFF345-651B-39A9-FCDC-CFFE71A42BC6}"/>
              </a:ext>
            </a:extLst>
          </p:cNvPr>
          <p:cNvPicPr>
            <a:picLocks noChangeAspect="1"/>
          </p:cNvPicPr>
          <p:nvPr userDrawn="1"/>
        </p:nvPicPr>
        <p:blipFill>
          <a:blip r:embed="rId4"/>
          <a:stretch>
            <a:fillRect/>
          </a:stretch>
        </p:blipFill>
        <p:spPr>
          <a:xfrm>
            <a:off x="387627" y="6404665"/>
            <a:ext cx="2590800" cy="330200"/>
          </a:xfrm>
          <a:prstGeom prst="rect">
            <a:avLst/>
          </a:prstGeom>
        </p:spPr>
      </p:pic>
      <p:pic>
        <p:nvPicPr>
          <p:cNvPr id="9" name="Immagine 8">
            <a:hlinkClick r:id="rId5"/>
            <a:extLst>
              <a:ext uri="{FF2B5EF4-FFF2-40B4-BE49-F238E27FC236}">
                <a16:creationId xmlns:a16="http://schemas.microsoft.com/office/drawing/2014/main" id="{03E62B1B-1F45-2B70-3F12-44DAFA3B3679}"/>
              </a:ext>
            </a:extLst>
          </p:cNvPr>
          <p:cNvPicPr>
            <a:picLocks noChangeAspect="1"/>
          </p:cNvPicPr>
          <p:nvPr userDrawn="1"/>
        </p:nvPicPr>
        <p:blipFill>
          <a:blip r:embed="rId6"/>
          <a:stretch>
            <a:fillRect/>
          </a:stretch>
        </p:blipFill>
        <p:spPr>
          <a:xfrm>
            <a:off x="8070573" y="6411015"/>
            <a:ext cx="3733800" cy="317500"/>
          </a:xfrm>
          <a:prstGeom prst="rect">
            <a:avLst/>
          </a:prstGeom>
        </p:spPr>
      </p:pic>
      <p:pic>
        <p:nvPicPr>
          <p:cNvPr id="11" name="Immagine 10">
            <a:hlinkClick r:id="rId7"/>
            <a:extLst>
              <a:ext uri="{FF2B5EF4-FFF2-40B4-BE49-F238E27FC236}">
                <a16:creationId xmlns:a16="http://schemas.microsoft.com/office/drawing/2014/main" id="{3C8796AB-9E83-EBFD-CEE6-976E1F8198DE}"/>
              </a:ext>
            </a:extLst>
          </p:cNvPr>
          <p:cNvPicPr>
            <a:picLocks noChangeAspect="1"/>
          </p:cNvPicPr>
          <p:nvPr userDrawn="1"/>
        </p:nvPicPr>
        <p:blipFill>
          <a:blip r:embed="rId8"/>
          <a:stretch>
            <a:fillRect/>
          </a:stretch>
        </p:blipFill>
        <p:spPr>
          <a:xfrm>
            <a:off x="4298950" y="6499363"/>
            <a:ext cx="2451100" cy="292100"/>
          </a:xfrm>
          <a:prstGeom prst="rect">
            <a:avLst/>
          </a:prstGeom>
        </p:spPr>
      </p:pic>
    </p:spTree>
    <p:extLst>
      <p:ext uri="{BB962C8B-B14F-4D97-AF65-F5344CB8AC3E}">
        <p14:creationId xmlns:p14="http://schemas.microsoft.com/office/powerpoint/2010/main" val="44280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76582" y="3221765"/>
            <a:ext cx="8497455" cy="159570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976581" y="5417819"/>
            <a:ext cx="8497456" cy="62405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7444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819203" y="1903798"/>
            <a:ext cx="11085383" cy="407293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10916137" y="6477264"/>
            <a:ext cx="988450" cy="318524"/>
          </a:xfrm>
          <a:prstGeom prst="rect">
            <a:avLst/>
          </a:prstGeom>
        </p:spPr>
        <p:txBody>
          <a:bodyPr vert="horz" lIns="91440" tIns="45720" rIns="91440" bIns="45720" rtlCol="0" anchor="ctr"/>
          <a:lstStyle>
            <a:lvl1pPr algn="r">
              <a:defRPr sz="1200">
                <a:solidFill>
                  <a:schemeClr val="bg1"/>
                </a:solidFill>
              </a:defRPr>
            </a:lvl1pPr>
          </a:lstStyle>
          <a:p>
            <a:fld id="{01B19144-8E75-194A-858E-64FC43EC01A1}" type="datetime1">
              <a:rPr lang="it-IT" smtClean="0"/>
              <a:t>24/03/26</a:t>
            </a:fld>
            <a:endParaRPr lang="it-IT"/>
          </a:p>
        </p:txBody>
      </p:sp>
      <p:sp>
        <p:nvSpPr>
          <p:cNvPr id="5" name="Footer Placeholder 4"/>
          <p:cNvSpPr>
            <a:spLocks noGrp="1"/>
          </p:cNvSpPr>
          <p:nvPr>
            <p:ph type="ftr" sz="quarter" idx="3"/>
          </p:nvPr>
        </p:nvSpPr>
        <p:spPr>
          <a:xfrm>
            <a:off x="3204672" y="6476234"/>
            <a:ext cx="7777373" cy="297875"/>
          </a:xfrm>
          <a:prstGeom prst="rect">
            <a:avLst/>
          </a:prstGeom>
        </p:spPr>
        <p:txBody>
          <a:bodyPr vert="horz" lIns="91440" tIns="45720" rIns="91440" bIns="45720" rtlCol="0" anchor="ctr"/>
          <a:lstStyle>
            <a:lvl1pPr algn="ctr">
              <a:defRPr sz="1200">
                <a:solidFill>
                  <a:schemeClr val="bg1"/>
                </a:solidFill>
              </a:defRPr>
            </a:lvl1pPr>
          </a:lstStyle>
          <a:p>
            <a:endParaRPr lang="it-IT"/>
          </a:p>
        </p:txBody>
      </p:sp>
      <p:sp>
        <p:nvSpPr>
          <p:cNvPr id="6" name="Slide Number Placeholder 5"/>
          <p:cNvSpPr>
            <a:spLocks noGrp="1"/>
          </p:cNvSpPr>
          <p:nvPr>
            <p:ph type="sldNum" sz="quarter" idx="4"/>
          </p:nvPr>
        </p:nvSpPr>
        <p:spPr>
          <a:xfrm>
            <a:off x="293616" y="6476232"/>
            <a:ext cx="1051176" cy="297875"/>
          </a:xfrm>
          <a:prstGeom prst="rect">
            <a:avLst/>
          </a:prstGeom>
        </p:spPr>
        <p:txBody>
          <a:bodyPr vert="horz" lIns="91440" tIns="45720" rIns="91440" bIns="45720" rtlCol="0" anchor="ctr"/>
          <a:lstStyle>
            <a:lvl1pPr algn="l">
              <a:defRPr sz="1200">
                <a:solidFill>
                  <a:schemeClr val="bg1"/>
                </a:solidFill>
              </a:defRPr>
            </a:lvl1pPr>
          </a:lstStyle>
          <a:p>
            <a:fld id="{345175DA-277F-B548-B500-1BF71FE23091}" type="slidenum">
              <a:rPr lang="it-IT" smtClean="0"/>
              <a:pPr/>
              <a:t>‹N°›</a:t>
            </a:fld>
            <a:endParaRPr lang="it-IT"/>
          </a:p>
        </p:txBody>
      </p:sp>
    </p:spTree>
    <p:extLst>
      <p:ext uri="{BB962C8B-B14F-4D97-AF65-F5344CB8AC3E}">
        <p14:creationId xmlns:p14="http://schemas.microsoft.com/office/powerpoint/2010/main" val="126510212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hdr="0" ftr="0"/>
  <p:txStyles>
    <p:title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12"/>
        </a:buBlip>
        <a:defRPr sz="2800" kern="1200">
          <a:solidFill>
            <a:srgbClr val="323F24"/>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12"/>
        </a:buBlip>
        <a:defRPr sz="2400" kern="1200">
          <a:solidFill>
            <a:srgbClr val="323F24"/>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12"/>
        </a:buBlip>
        <a:defRPr sz="2000" kern="1200">
          <a:solidFill>
            <a:srgbClr val="323F24"/>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12"/>
        </a:buBlip>
        <a:defRPr sz="1800" kern="1200">
          <a:solidFill>
            <a:srgbClr val="323F24"/>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12"/>
        </a:buBlip>
        <a:defRPr sz="1800" kern="1200">
          <a:solidFill>
            <a:srgbClr val="323F2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BA8178-2AA6-85A6-0AE9-D3F22C526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9A19CD9-92F6-F79C-07F7-C13B90EE9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91F34F-BC90-115F-8330-DA83C13A95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D69F2-FE75-4E53-8560-6A3CB4257524}" type="datetimeFigureOut">
              <a:rPr lang="en-IE" smtClean="0"/>
              <a:t>24/03/2026</a:t>
            </a:fld>
            <a:endParaRPr lang="en-IE"/>
          </a:p>
        </p:txBody>
      </p:sp>
      <p:sp>
        <p:nvSpPr>
          <p:cNvPr id="5" name="Footer Placeholder 4">
            <a:extLst>
              <a:ext uri="{FF2B5EF4-FFF2-40B4-BE49-F238E27FC236}">
                <a16:creationId xmlns:a16="http://schemas.microsoft.com/office/drawing/2014/main" id="{9893EB19-76F6-AD70-406D-AF4A988BBC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93CC75B-2222-3621-3CF7-9897B5BA00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80988-A3B6-4558-9C78-5EA33C057EE4}" type="slidenum">
              <a:rPr lang="en-IE" smtClean="0"/>
              <a:t>‹N°›</a:t>
            </a:fld>
            <a:endParaRPr lang="en-IE"/>
          </a:p>
        </p:txBody>
      </p:sp>
    </p:spTree>
    <p:extLst>
      <p:ext uri="{BB962C8B-B14F-4D97-AF65-F5344CB8AC3E}">
        <p14:creationId xmlns:p14="http://schemas.microsoft.com/office/powerpoint/2010/main" val="323808142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landscape2024.esfri.eu/"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F9914-6A8C-414A-AF31-0758485B4EDF}"/>
              </a:ext>
            </a:extLst>
          </p:cNvPr>
          <p:cNvSpPr>
            <a:spLocks noGrp="1"/>
          </p:cNvSpPr>
          <p:nvPr>
            <p:ph type="ctrTitle"/>
          </p:nvPr>
        </p:nvSpPr>
        <p:spPr>
          <a:xfrm>
            <a:off x="1552070" y="2780017"/>
            <a:ext cx="9396663" cy="3534830"/>
          </a:xfrm>
        </p:spPr>
        <p:txBody>
          <a:bodyPr>
            <a:noAutofit/>
          </a:bodyPr>
          <a:lstStyle/>
          <a:p>
            <a:br>
              <a:rPr lang="en-GB" sz="3200" b="1" dirty="0">
                <a:solidFill>
                  <a:srgbClr val="FFC000"/>
                </a:solidFill>
              </a:rPr>
            </a:br>
            <a:r>
              <a:rPr lang="en-GB" sz="3200" b="1" i="1" dirty="0">
                <a:solidFill>
                  <a:srgbClr val="FFC000"/>
                </a:solidFill>
              </a:rPr>
              <a:t>Working on the INFRADEV proposal</a:t>
            </a:r>
            <a:br>
              <a:rPr lang="en-GB" sz="3200" b="1" i="1" dirty="0">
                <a:solidFill>
                  <a:srgbClr val="FFC000"/>
                </a:solidFill>
              </a:rPr>
            </a:br>
            <a:r>
              <a:rPr lang="en-GB" sz="3200" b="1" i="1" dirty="0">
                <a:solidFill>
                  <a:srgbClr val="FFC000"/>
                </a:solidFill>
              </a:rPr>
              <a:t>Strategy Board (extended)</a:t>
            </a:r>
            <a:br>
              <a:rPr lang="en-GB" sz="3200" b="1" i="1" dirty="0">
                <a:solidFill>
                  <a:srgbClr val="FFC000"/>
                </a:solidFill>
              </a:rPr>
            </a:br>
            <a:br>
              <a:rPr lang="en-GB" sz="3200" b="1" dirty="0">
                <a:solidFill>
                  <a:srgbClr val="FFC000"/>
                </a:solidFill>
              </a:rPr>
            </a:br>
            <a:endParaRPr lang="en-GB" sz="2800" b="1" dirty="0">
              <a:solidFill>
                <a:srgbClr val="FFC000"/>
              </a:solidFill>
            </a:endParaRPr>
          </a:p>
        </p:txBody>
      </p:sp>
      <p:sp>
        <p:nvSpPr>
          <p:cNvPr id="3" name="Sottotitolo 2">
            <a:extLst>
              <a:ext uri="{FF2B5EF4-FFF2-40B4-BE49-F238E27FC236}">
                <a16:creationId xmlns:a16="http://schemas.microsoft.com/office/drawing/2014/main" id="{BC893D75-00CA-9042-B133-1091B1F6CA98}"/>
              </a:ext>
            </a:extLst>
          </p:cNvPr>
          <p:cNvSpPr>
            <a:spLocks noGrp="1"/>
          </p:cNvSpPr>
          <p:nvPr>
            <p:ph type="subTitle" idx="1"/>
          </p:nvPr>
        </p:nvSpPr>
        <p:spPr>
          <a:xfrm>
            <a:off x="2667000" y="5943028"/>
            <a:ext cx="6858000" cy="743639"/>
          </a:xfrm>
        </p:spPr>
        <p:txBody>
          <a:bodyPr>
            <a:noAutofit/>
          </a:bodyPr>
          <a:lstStyle/>
          <a:p>
            <a:pPr>
              <a:lnSpc>
                <a:spcPct val="100000"/>
              </a:lnSpc>
              <a:spcBef>
                <a:spcPts val="0"/>
              </a:spcBef>
            </a:pPr>
            <a:r>
              <a:rPr lang="it-IT" sz="1400" dirty="0"/>
              <a:t>Giovanni Lamanna</a:t>
            </a:r>
          </a:p>
          <a:p>
            <a:pPr>
              <a:lnSpc>
                <a:spcPct val="100000"/>
              </a:lnSpc>
              <a:spcBef>
                <a:spcPts val="0"/>
              </a:spcBef>
            </a:pPr>
            <a:r>
              <a:rPr lang="en-GB" sz="1400" i="1" dirty="0">
                <a:cs typeface="Avenir Heavy"/>
              </a:rPr>
              <a:t>ESCAPE Director       </a:t>
            </a:r>
            <a:endParaRPr lang="it-IT" sz="1400" dirty="0"/>
          </a:p>
          <a:p>
            <a:r>
              <a:rPr lang="en-GB" sz="1400" dirty="0"/>
              <a:t> 24/3/2026</a:t>
            </a:r>
          </a:p>
        </p:txBody>
      </p:sp>
    </p:spTree>
    <p:extLst>
      <p:ext uri="{BB962C8B-B14F-4D97-AF65-F5344CB8AC3E}">
        <p14:creationId xmlns:p14="http://schemas.microsoft.com/office/powerpoint/2010/main" val="263471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F0AB0EC7-021A-30CC-4689-46E66A0D89D7}"/>
              </a:ext>
            </a:extLst>
          </p:cNvPr>
          <p:cNvGraphicFramePr>
            <a:graphicFrameLocks noGrp="1"/>
          </p:cNvGraphicFramePr>
          <p:nvPr>
            <p:extLst>
              <p:ext uri="{D42A27DB-BD31-4B8C-83A1-F6EECF244321}">
                <p14:modId xmlns:p14="http://schemas.microsoft.com/office/powerpoint/2010/main" val="126858403"/>
              </p:ext>
            </p:extLst>
          </p:nvPr>
        </p:nvGraphicFramePr>
        <p:xfrm>
          <a:off x="1394460" y="1732034"/>
          <a:ext cx="9130075" cy="3628634"/>
        </p:xfrm>
        <a:graphic>
          <a:graphicData uri="http://schemas.openxmlformats.org/drawingml/2006/table">
            <a:tbl>
              <a:tblPr firstRow="1" bandRow="1">
                <a:tableStyleId>{7DF18680-E054-41AD-8BC1-D1AEF772440D}</a:tableStyleId>
              </a:tblPr>
              <a:tblGrid>
                <a:gridCol w="2467164">
                  <a:extLst>
                    <a:ext uri="{9D8B030D-6E8A-4147-A177-3AD203B41FA5}">
                      <a16:colId xmlns:a16="http://schemas.microsoft.com/office/drawing/2014/main" val="620907636"/>
                    </a:ext>
                  </a:extLst>
                </a:gridCol>
                <a:gridCol w="1642267">
                  <a:extLst>
                    <a:ext uri="{9D8B030D-6E8A-4147-A177-3AD203B41FA5}">
                      <a16:colId xmlns:a16="http://schemas.microsoft.com/office/drawing/2014/main" val="3100651676"/>
                    </a:ext>
                  </a:extLst>
                </a:gridCol>
                <a:gridCol w="1642267">
                  <a:extLst>
                    <a:ext uri="{9D8B030D-6E8A-4147-A177-3AD203B41FA5}">
                      <a16:colId xmlns:a16="http://schemas.microsoft.com/office/drawing/2014/main" val="1138221461"/>
                    </a:ext>
                  </a:extLst>
                </a:gridCol>
                <a:gridCol w="1653997">
                  <a:extLst>
                    <a:ext uri="{9D8B030D-6E8A-4147-A177-3AD203B41FA5}">
                      <a16:colId xmlns:a16="http://schemas.microsoft.com/office/drawing/2014/main" val="4164263771"/>
                    </a:ext>
                  </a:extLst>
                </a:gridCol>
                <a:gridCol w="1724380">
                  <a:extLst>
                    <a:ext uri="{9D8B030D-6E8A-4147-A177-3AD203B41FA5}">
                      <a16:colId xmlns:a16="http://schemas.microsoft.com/office/drawing/2014/main" val="2629558526"/>
                    </a:ext>
                  </a:extLst>
                </a:gridCol>
              </a:tblGrid>
              <a:tr h="467206">
                <a:tc>
                  <a:txBody>
                    <a:bodyPr/>
                    <a:lstStyle/>
                    <a:p>
                      <a:pPr algn="ctr"/>
                      <a:r>
                        <a:rPr lang="fr-FR" sz="1400"/>
                        <a:t>EXPECTED OUTCOME</a:t>
                      </a:r>
                      <a:endParaRPr lang="fr-FR" sz="1400">
                        <a:latin typeface="+mn-lt"/>
                      </a:endParaRPr>
                    </a:p>
                  </a:txBody>
                  <a:tcPr/>
                </a:tc>
                <a:tc>
                  <a:txBody>
                    <a:bodyPr/>
                    <a:lstStyle/>
                    <a:p>
                      <a:pPr algn="ctr"/>
                      <a:r>
                        <a:rPr lang="fr-FR" sz="1400"/>
                        <a:t>WP1</a:t>
                      </a:r>
                      <a:endParaRPr lang="fr-FR" sz="1400">
                        <a:latin typeface="+mn-lt"/>
                      </a:endParaRPr>
                    </a:p>
                  </a:txBody>
                  <a:tcPr/>
                </a:tc>
                <a:tc>
                  <a:txBody>
                    <a:bodyPr/>
                    <a:lstStyle/>
                    <a:p>
                      <a:pPr algn="ctr"/>
                      <a:r>
                        <a:rPr lang="fr-FR" sz="1400"/>
                        <a:t>WP2</a:t>
                      </a:r>
                      <a:endParaRPr lang="fr-FR" sz="1400">
                        <a:latin typeface="+mn-lt"/>
                      </a:endParaRPr>
                    </a:p>
                  </a:txBody>
                  <a:tcPr/>
                </a:tc>
                <a:tc>
                  <a:txBody>
                    <a:bodyPr/>
                    <a:lstStyle/>
                    <a:p>
                      <a:pPr algn="ctr"/>
                      <a:r>
                        <a:rPr lang="fr-FR" sz="1400"/>
                        <a:t>WP3</a:t>
                      </a:r>
                      <a:endParaRPr lang="fr-FR" sz="1400">
                        <a:latin typeface="+mn-lt"/>
                      </a:endParaRPr>
                    </a:p>
                  </a:txBody>
                  <a:tcPr/>
                </a:tc>
                <a:tc>
                  <a:txBody>
                    <a:bodyPr/>
                    <a:lstStyle/>
                    <a:p>
                      <a:pPr algn="ctr"/>
                      <a:r>
                        <a:rPr lang="fr-FR" sz="1400"/>
                        <a:t>WP4</a:t>
                      </a:r>
                      <a:endParaRPr lang="fr-FR" sz="1400">
                        <a:latin typeface="+mn-lt"/>
                      </a:endParaRPr>
                    </a:p>
                  </a:txBody>
                  <a:tcPr/>
                </a:tc>
                <a:extLst>
                  <a:ext uri="{0D108BD9-81ED-4DB2-BD59-A6C34878D82A}">
                    <a16:rowId xmlns:a16="http://schemas.microsoft.com/office/drawing/2014/main" val="873025956"/>
                  </a:ext>
                </a:extLst>
              </a:tr>
              <a:tr h="568434">
                <a:tc>
                  <a:txBody>
                    <a:bodyPr/>
                    <a:lstStyle/>
                    <a:p>
                      <a:r>
                        <a:rPr lang="en-GB" sz="1400" b="1" noProof="0"/>
                        <a:t>1. Policy</a:t>
                      </a:r>
                      <a:endParaRPr lang="en-GB" sz="1400" b="1" noProof="0">
                        <a:latin typeface="+mn-lt"/>
                      </a:endParaRPr>
                    </a:p>
                  </a:txBody>
                  <a:tcPr/>
                </a:tc>
                <a:tc>
                  <a:txBody>
                    <a:bodyPr/>
                    <a:lstStyle/>
                    <a:p>
                      <a:pPr algn="ctr"/>
                      <a:r>
                        <a:rPr lang="fr-FR" sz="1600" b="1"/>
                        <a:t>X</a:t>
                      </a:r>
                      <a:endParaRPr lang="fr-FR" sz="1600" b="1">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extLst>
                  <a:ext uri="{0D108BD9-81ED-4DB2-BD59-A6C34878D82A}">
                    <a16:rowId xmlns:a16="http://schemas.microsoft.com/office/drawing/2014/main" val="2613541325"/>
                  </a:ext>
                </a:extLst>
              </a:tr>
              <a:tr h="568434">
                <a:tc>
                  <a:txBody>
                    <a:bodyPr/>
                    <a:lstStyle/>
                    <a:p>
                      <a:r>
                        <a:rPr lang="en-GB" sz="1400" b="1" noProof="0"/>
                        <a:t>2. Improved Coordination</a:t>
                      </a:r>
                      <a:endParaRPr lang="en-GB" sz="1400" b="1" noProof="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a:t>X</a:t>
                      </a:r>
                      <a:endParaRPr lang="fr-FR" sz="1600" b="1">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extLst>
                  <a:ext uri="{0D108BD9-81ED-4DB2-BD59-A6C34878D82A}">
                    <a16:rowId xmlns:a16="http://schemas.microsoft.com/office/drawing/2014/main" val="2209372343"/>
                  </a:ext>
                </a:extLst>
              </a:tr>
              <a:tr h="568434">
                <a:tc>
                  <a:txBody>
                    <a:bodyPr/>
                    <a:lstStyle/>
                    <a:p>
                      <a:r>
                        <a:rPr lang="en-GB" sz="1400" b="1" noProof="0"/>
                        <a:t>3 </a:t>
                      </a:r>
                      <a:r>
                        <a:rPr lang="en-GB" sz="1400" b="1" noProof="0">
                          <a:solidFill>
                            <a:srgbClr val="000000"/>
                          </a:solidFill>
                          <a:effectLst/>
                        </a:rPr>
                        <a:t>P</a:t>
                      </a:r>
                      <a:r>
                        <a:rPr lang="en-GB" sz="1400" b="1" err="1">
                          <a:solidFill>
                            <a:srgbClr val="000000"/>
                          </a:solidFill>
                          <a:effectLst/>
                        </a:rPr>
                        <a:t>ortfolio</a:t>
                      </a:r>
                      <a:r>
                        <a:rPr lang="en-GB" sz="1400" b="1">
                          <a:solidFill>
                            <a:srgbClr val="000000"/>
                          </a:solidFill>
                          <a:effectLst/>
                        </a:rPr>
                        <a:t> of R&amp;I services </a:t>
                      </a:r>
                      <a:endParaRPr lang="en-GB" sz="1400" b="1" noProof="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a:t>X</a:t>
                      </a:r>
                      <a:endParaRPr lang="fr-FR" sz="1600" b="1">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extLst>
                  <a:ext uri="{0D108BD9-81ED-4DB2-BD59-A6C34878D82A}">
                    <a16:rowId xmlns:a16="http://schemas.microsoft.com/office/drawing/2014/main" val="3712663814"/>
                  </a:ext>
                </a:extLst>
              </a:tr>
              <a:tr h="568434">
                <a:tc>
                  <a:txBody>
                    <a:bodyPr/>
                    <a:lstStyle/>
                    <a:p>
                      <a:r>
                        <a:rPr lang="en-GB" sz="1400" b="1" noProof="0"/>
                        <a:t>4 Ris’ awareness and access</a:t>
                      </a:r>
                      <a:endParaRPr lang="en-GB" sz="1400" b="1" noProof="0">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tc>
                  <a:txBody>
                    <a:bodyPr/>
                    <a:lstStyle/>
                    <a:p>
                      <a:pPr algn="ctr"/>
                      <a:r>
                        <a:rPr lang="fr-FR" sz="1600" b="1"/>
                        <a:t>X</a:t>
                      </a:r>
                      <a:endParaRPr lang="fr-FR" sz="1600" b="1">
                        <a:latin typeface="+mn-lt"/>
                      </a:endParaRPr>
                    </a:p>
                  </a:txBody>
                  <a:tcPr/>
                </a:tc>
                <a:tc>
                  <a:txBody>
                    <a:bodyPr/>
                    <a:lstStyle/>
                    <a:p>
                      <a:pPr algn="ctr"/>
                      <a:endParaRPr lang="fr-FR" sz="1600" b="1">
                        <a:latin typeface="+mn-lt"/>
                      </a:endParaRPr>
                    </a:p>
                  </a:txBody>
                  <a:tcPr/>
                </a:tc>
                <a:extLst>
                  <a:ext uri="{0D108BD9-81ED-4DB2-BD59-A6C34878D82A}">
                    <a16:rowId xmlns:a16="http://schemas.microsoft.com/office/drawing/2014/main" val="1463984060"/>
                  </a:ext>
                </a:extLst>
              </a:tr>
              <a:tr h="887692">
                <a:tc>
                  <a:txBody>
                    <a:bodyPr/>
                    <a:lstStyle/>
                    <a:p>
                      <a:r>
                        <a:rPr lang="en-GB" sz="1400" b="1" noProof="0" dirty="0"/>
                        <a:t>Project management and communication</a:t>
                      </a:r>
                      <a:endParaRPr lang="en-GB" sz="1400" b="1" noProof="0" dirty="0">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X</a:t>
                      </a:r>
                    </a:p>
                    <a:p>
                      <a:pPr algn="ctr"/>
                      <a:endParaRPr lang="fr-FR" sz="1600" b="1" dirty="0">
                        <a:latin typeface="+mn-lt"/>
                      </a:endParaRPr>
                    </a:p>
                  </a:txBody>
                  <a:tcPr/>
                </a:tc>
                <a:extLst>
                  <a:ext uri="{0D108BD9-81ED-4DB2-BD59-A6C34878D82A}">
                    <a16:rowId xmlns:a16="http://schemas.microsoft.com/office/drawing/2014/main" val="4221973221"/>
                  </a:ext>
                </a:extLst>
              </a:tr>
            </a:tbl>
          </a:graphicData>
        </a:graphic>
      </p:graphicFrame>
      <p:sp>
        <p:nvSpPr>
          <p:cNvPr id="4" name="ZoneTexte 3">
            <a:extLst>
              <a:ext uri="{FF2B5EF4-FFF2-40B4-BE49-F238E27FC236}">
                <a16:creationId xmlns:a16="http://schemas.microsoft.com/office/drawing/2014/main" id="{13B24A2C-7957-670F-4367-AACACCA5FFA1}"/>
              </a:ext>
            </a:extLst>
          </p:cNvPr>
          <p:cNvSpPr txBox="1"/>
          <p:nvPr/>
        </p:nvSpPr>
        <p:spPr>
          <a:xfrm>
            <a:off x="4147457" y="174562"/>
            <a:ext cx="6096000" cy="523220"/>
          </a:xfrm>
          <a:prstGeom prst="rect">
            <a:avLst/>
          </a:prstGeom>
          <a:noFill/>
        </p:spPr>
        <p:txBody>
          <a:bodyPr wrap="square">
            <a:spAutoFit/>
          </a:bodyPr>
          <a:lstStyle/>
          <a:p>
            <a:r>
              <a:rPr lang="en-GB" sz="2800" b="1">
                <a:solidFill>
                  <a:srgbClr val="002060"/>
                </a:solidFill>
                <a:effectLst/>
                <a:ea typeface="Times New Roman" panose="02020603050405020304" pitchFamily="18" charset="0"/>
                <a:cs typeface="Times New Roman" panose="02020603050405020304" pitchFamily="18" charset="0"/>
              </a:rPr>
              <a:t>“ESCAPE enhance”</a:t>
            </a:r>
            <a:endParaRPr lang="fr-FR" sz="2800"/>
          </a:p>
        </p:txBody>
      </p:sp>
      <p:sp>
        <p:nvSpPr>
          <p:cNvPr id="5" name="Espace réservé du numéro de diapositive 2">
            <a:extLst>
              <a:ext uri="{FF2B5EF4-FFF2-40B4-BE49-F238E27FC236}">
                <a16:creationId xmlns:a16="http://schemas.microsoft.com/office/drawing/2014/main" id="{AACFCA52-04F7-764D-DED3-F055319DC5E4}"/>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pied de page 2">
            <a:extLst>
              <a:ext uri="{FF2B5EF4-FFF2-40B4-BE49-F238E27FC236}">
                <a16:creationId xmlns:a16="http://schemas.microsoft.com/office/drawing/2014/main" id="{B0D6A89E-AF94-CFF3-3F47-D6270A142DE4}"/>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7" name="Espace réservé de la date 1">
            <a:extLst>
              <a:ext uri="{FF2B5EF4-FFF2-40B4-BE49-F238E27FC236}">
                <a16:creationId xmlns:a16="http://schemas.microsoft.com/office/drawing/2014/main" id="{6B5EAB3F-816F-615B-F99E-22024AA8B46E}"/>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87058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B6216-06B5-8D17-737F-28702A27579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503C5C2-C457-31CD-D5CB-6828E438E0BB}"/>
              </a:ext>
            </a:extLst>
          </p:cNvPr>
          <p:cNvSpPr txBox="1"/>
          <p:nvPr/>
        </p:nvSpPr>
        <p:spPr>
          <a:xfrm>
            <a:off x="195943" y="315686"/>
            <a:ext cx="11593286" cy="612327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Proposals should address all of the following aspects:</a:t>
            </a:r>
            <a:endPar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Strengthening the representation of </a:t>
            </a:r>
            <a:r>
              <a:rPr kumimoji="0" lang="en-GB"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a:t>
            </a:r>
            <a:r>
              <a:rPr kumimoji="0" lang="en-GB"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research infrastructures cluster, as a single or coordinated voice</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key EU policy developments and strategic initiatives and contribute to policies in their domain with a research infrastructure component. Coordination with cross-domains fora</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such as the ERIC Forum and </a:t>
            </a:r>
            <a:r>
              <a:rPr kumimoji="0" lang="en-GB"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EIROforum</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should also be ensured.</a:t>
            </a:r>
            <a:endPar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mj-lt"/>
              <a:buAutoNum type="arabicPeriod"/>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Strengthening coordination among research infrastructures to foster complementarities, interoperability, harmonisation, integration and synergies within the domain, </a:t>
            </a:r>
            <a:r>
              <a:rPr kumimoji="0" lang="en-GB"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and where relevant with other domains </a:t>
            </a:r>
            <a:r>
              <a:rPr kumimoji="0" lang="en-GB"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 </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address increasingly complex and multidisciplinary science and technology challenges.</a:t>
            </a:r>
            <a:endPar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mj-lt"/>
              <a:buAutoNum type="arabicPeriod"/>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Developing, optimising and connecting</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catalogues </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of research infrastructures services of European interest. Attention is required to new users, notably researchers and innovators from widening countries and candidate countries, industry (including SMEs, startups and scaleups), early-stage career researchers, and non-expert users. </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Flexibility to address future needs should be considered.</a:t>
            </a:r>
            <a:endPar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mj-lt"/>
              <a:buAutoNum type="arabicPeriod"/>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Developing and implementing </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intermediary services, user support, tools </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and notably AI assisted research infrastructure services navigation. When relevant, resulting data and digital services should be made accessible through EOSC.</a:t>
            </a:r>
            <a:endPar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Elaborating and promoting indicators </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flagging the strategic relevance of specific research infrastructures services to </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key EU R&amp;I priorities and initiatives</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including through common or coordinated impact assessments, and possible validation mechanisms with these initiatives. </a:t>
            </a:r>
            <a:endPar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Espace réservé du numéro de diapositive 2">
            <a:extLst>
              <a:ext uri="{FF2B5EF4-FFF2-40B4-BE49-F238E27FC236}">
                <a16:creationId xmlns:a16="http://schemas.microsoft.com/office/drawing/2014/main" id="{BCBBA13D-F8EF-4A45-0C0A-8184FB0D0835}"/>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Espace réservé du pied de page 2">
            <a:extLst>
              <a:ext uri="{FF2B5EF4-FFF2-40B4-BE49-F238E27FC236}">
                <a16:creationId xmlns:a16="http://schemas.microsoft.com/office/drawing/2014/main" id="{038CA2DF-2BC3-CFC0-B049-B307524B27E9}"/>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2060"/>
                </a:solidFill>
                <a:effectLst/>
                <a:uLnTx/>
                <a:uFillTx/>
                <a:latin typeface="Calibri" panose="020F0502020204030204"/>
                <a:ea typeface="+mn-ea"/>
                <a:cs typeface="+mn-cs"/>
              </a:rPr>
              <a:t>Giovanni Lamanna</a:t>
            </a:r>
          </a:p>
        </p:txBody>
      </p:sp>
      <p:sp>
        <p:nvSpPr>
          <p:cNvPr id="5" name="Espace réservé de la date 1">
            <a:extLst>
              <a:ext uri="{FF2B5EF4-FFF2-40B4-BE49-F238E27FC236}">
                <a16:creationId xmlns:a16="http://schemas.microsoft.com/office/drawing/2014/main" id="{25556FD0-372E-5F8D-EA13-844C6732B93C}"/>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2060"/>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271865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A3798-BAF5-B697-F1A1-2CA9D5EAC3E2}"/>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A647467E-2902-13D6-1059-4D6B35DF3057}"/>
              </a:ext>
            </a:extLst>
          </p:cNvPr>
          <p:cNvSpPr txBox="1"/>
          <p:nvPr/>
        </p:nvSpPr>
        <p:spPr>
          <a:xfrm>
            <a:off x="892629" y="631371"/>
            <a:ext cx="9808028" cy="197804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Proposals should involve, </a:t>
            </a:r>
            <a:r>
              <a:rPr kumimoji="0" lang="en-GB" sz="1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not necessarily as beneficiaries</a:t>
            </a:r>
            <a:r>
              <a:rPr kumimoji="0" lang="en-GB" sz="1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ESFRI Landmarks and Projects and/or ERICs in the domain, other research infrastructures that are international European research organisations and, where relevant, </a:t>
            </a:r>
            <a:r>
              <a:rPr kumimoji="0" lang="en-GB" sz="1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well-established networks </a:t>
            </a:r>
            <a:r>
              <a:rPr kumimoji="0" lang="en-GB" sz="1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of key European research infrastructures </a:t>
            </a:r>
            <a:r>
              <a:rPr kumimoji="0" lang="en-GB" sz="1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 to external users</a:t>
            </a:r>
            <a:r>
              <a:rPr kumimoji="0" lang="en-GB" sz="1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Proposals should elaborate on which key EU priorities and initiatives (such as </a:t>
            </a:r>
            <a:r>
              <a:rPr kumimoji="0" lang="en-GB" sz="1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Horizon Europe partnerships, missions</a:t>
            </a:r>
            <a:r>
              <a:rPr kumimoji="0" lang="en-GB" sz="1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they will consider and </a:t>
            </a:r>
            <a:r>
              <a:rPr kumimoji="0" lang="en-GB" sz="1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nature and objectives </a:t>
            </a:r>
            <a:r>
              <a:rPr kumimoji="0" lang="en-GB" sz="1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of the envisaged </a:t>
            </a:r>
            <a:r>
              <a:rPr kumimoji="0" lang="en-GB" sz="1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coordination mechanisms or joint activities</a:t>
            </a:r>
            <a:r>
              <a:rPr kumimoji="0" lang="en-GB" sz="1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Espace réservé du numéro de diapositive 2">
            <a:extLst>
              <a:ext uri="{FF2B5EF4-FFF2-40B4-BE49-F238E27FC236}">
                <a16:creationId xmlns:a16="http://schemas.microsoft.com/office/drawing/2014/main" id="{C32393A3-0335-055B-0A15-C51663298209}"/>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Espace réservé du pied de page 2">
            <a:extLst>
              <a:ext uri="{FF2B5EF4-FFF2-40B4-BE49-F238E27FC236}">
                <a16:creationId xmlns:a16="http://schemas.microsoft.com/office/drawing/2014/main" id="{263F1A73-4FC0-48DB-41ED-93ACF00E0A86}"/>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2060"/>
                </a:solidFill>
                <a:effectLst/>
                <a:uLnTx/>
                <a:uFillTx/>
                <a:latin typeface="Calibri" panose="020F0502020204030204"/>
                <a:ea typeface="+mn-ea"/>
                <a:cs typeface="+mn-cs"/>
              </a:rPr>
              <a:t>Giovanni Lamanna</a:t>
            </a:r>
          </a:p>
        </p:txBody>
      </p:sp>
      <p:sp>
        <p:nvSpPr>
          <p:cNvPr id="5" name="Espace réservé de la date 1">
            <a:extLst>
              <a:ext uri="{FF2B5EF4-FFF2-40B4-BE49-F238E27FC236}">
                <a16:creationId xmlns:a16="http://schemas.microsoft.com/office/drawing/2014/main" id="{927AE2E2-485D-AF3B-3350-3DFF6668CFF2}"/>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2060"/>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277461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43F95-4085-DB47-D98D-3ABBB80338A4}"/>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D567AF0D-D647-3A4C-5515-7431D5FD67E1}"/>
              </a:ext>
            </a:extLst>
          </p:cNvPr>
          <p:cNvGrpSpPr/>
          <p:nvPr/>
        </p:nvGrpSpPr>
        <p:grpSpPr>
          <a:xfrm>
            <a:off x="3011368" y="247426"/>
            <a:ext cx="1172584" cy="688489"/>
            <a:chOff x="1736333" y="1160980"/>
            <a:chExt cx="1017081" cy="461665"/>
          </a:xfrm>
        </p:grpSpPr>
        <p:sp>
          <p:nvSpPr>
            <p:cNvPr id="3" name="Rectangle 2">
              <a:extLst>
                <a:ext uri="{FF2B5EF4-FFF2-40B4-BE49-F238E27FC236}">
                  <a16:creationId xmlns:a16="http://schemas.microsoft.com/office/drawing/2014/main" id="{BAE69030-2E7E-2538-5B0C-85F3BC227D68}"/>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2E01EDCD-CB8B-4F20-5D73-FC437AC35740}"/>
                </a:ext>
              </a:extLst>
            </p:cNvPr>
            <p:cNvSpPr txBox="1"/>
            <p:nvPr/>
          </p:nvSpPr>
          <p:spPr>
            <a:xfrm>
              <a:off x="1736333" y="1160980"/>
              <a:ext cx="1017081" cy="461665"/>
            </a:xfrm>
            <a:prstGeom prst="rect">
              <a:avLst/>
            </a:prstGeom>
            <a:noFill/>
          </p:spPr>
          <p:txBody>
            <a:bodyPr wrap="square" rtlCol="0">
              <a:spAutoFit/>
            </a:bodyPr>
            <a:lstStyle/>
            <a:p>
              <a:r>
                <a:rPr lang="fr-FR" sz="2400"/>
                <a:t>WP1</a:t>
              </a:r>
            </a:p>
          </p:txBody>
        </p:sp>
      </p:grpSp>
      <p:sp>
        <p:nvSpPr>
          <p:cNvPr id="7" name="ZoneTexte 6">
            <a:extLst>
              <a:ext uri="{FF2B5EF4-FFF2-40B4-BE49-F238E27FC236}">
                <a16:creationId xmlns:a16="http://schemas.microsoft.com/office/drawing/2014/main" id="{B5F067DB-A8F1-2E6B-879F-188625F7B0F1}"/>
              </a:ext>
            </a:extLst>
          </p:cNvPr>
          <p:cNvSpPr txBox="1"/>
          <p:nvPr/>
        </p:nvSpPr>
        <p:spPr>
          <a:xfrm>
            <a:off x="3946477" y="288000"/>
            <a:ext cx="6701065" cy="369332"/>
          </a:xfrm>
          <a:prstGeom prst="rect">
            <a:avLst/>
          </a:prstGeom>
          <a:noFill/>
        </p:spPr>
        <p:txBody>
          <a:bodyPr wrap="none" rtlCol="0">
            <a:spAutoFit/>
          </a:bodyPr>
          <a:lstStyle/>
          <a:p>
            <a:r>
              <a:rPr lang="en-GB" b="1" u="sng" noProof="1">
                <a:solidFill>
                  <a:srgbClr val="004AFF"/>
                </a:solidFill>
              </a:rPr>
              <a:t>POLICY AND COORDINATION</a:t>
            </a:r>
            <a:r>
              <a:rPr lang="en-GB" b="1" noProof="1">
                <a:solidFill>
                  <a:srgbClr val="004AFF"/>
                </a:solidFill>
              </a:rPr>
              <a:t>   (Outcomes  1 &amp; 2; Aspects 1, 2 and 5) </a:t>
            </a:r>
          </a:p>
        </p:txBody>
      </p:sp>
      <p:sp>
        <p:nvSpPr>
          <p:cNvPr id="9" name="ZoneTexte 8">
            <a:extLst>
              <a:ext uri="{FF2B5EF4-FFF2-40B4-BE49-F238E27FC236}">
                <a16:creationId xmlns:a16="http://schemas.microsoft.com/office/drawing/2014/main" id="{FE9DFA51-2282-8F83-C025-15A70F060A9A}"/>
              </a:ext>
            </a:extLst>
          </p:cNvPr>
          <p:cNvSpPr txBox="1"/>
          <p:nvPr/>
        </p:nvSpPr>
        <p:spPr>
          <a:xfrm>
            <a:off x="299223" y="3429000"/>
            <a:ext cx="11240430" cy="2479910"/>
          </a:xfrm>
          <a:prstGeom prst="rect">
            <a:avLst/>
          </a:prstGeom>
          <a:noFill/>
        </p:spPr>
        <p:txBody>
          <a:bodyPr wrap="square">
            <a:spAutoFit/>
          </a:bodyPr>
          <a:lstStyle/>
          <a:p>
            <a:pPr>
              <a:lnSpc>
                <a:spcPct val="115000"/>
              </a:lnSpc>
              <a:spcAft>
                <a:spcPts val="1000"/>
              </a:spcAft>
              <a:buNone/>
            </a:pPr>
            <a:r>
              <a:rPr lang="en-GB" sz="1600" b="1" dirty="0">
                <a:solidFill>
                  <a:srgbClr val="C00000"/>
                </a:solidFill>
                <a:ea typeface="Times New Roman" panose="02020603050405020304" pitchFamily="18" charset="0"/>
                <a:cs typeface="Times New Roman" panose="02020603050405020304" pitchFamily="18" charset="0"/>
              </a:rPr>
              <a:t>Reminder about the aspects 1), 5) and partially 2) to be </a:t>
            </a:r>
            <a:r>
              <a:rPr lang="en-GB" sz="1600" b="1" dirty="0">
                <a:solidFill>
                  <a:srgbClr val="C00000"/>
                </a:solidFill>
                <a:effectLst/>
                <a:ea typeface="Times New Roman" panose="02020603050405020304" pitchFamily="18" charset="0"/>
                <a:cs typeface="Times New Roman" panose="02020603050405020304" pitchFamily="18" charset="0"/>
              </a:rPr>
              <a:t>addressed in the proposal  :</a:t>
            </a:r>
            <a:endParaRPr lang="fr-FR" sz="1600" b="1" dirty="0">
              <a:solidFill>
                <a:srgbClr val="C00000"/>
              </a:solidFill>
              <a:effectLst/>
              <a:ea typeface="Times New Roman" panose="02020603050405020304" pitchFamily="18" charset="0"/>
              <a:cs typeface="Times New Roman" panose="02020603050405020304" pitchFamily="18" charset="0"/>
            </a:endParaRPr>
          </a:p>
          <a:p>
            <a:pPr lvl="0" algn="just">
              <a:lnSpc>
                <a:spcPct val="115000"/>
              </a:lnSpc>
              <a:spcAft>
                <a:spcPts val="1000"/>
              </a:spcAft>
            </a:pPr>
            <a:r>
              <a:rPr lang="en-GB" sz="1400" b="1" dirty="0">
                <a:solidFill>
                  <a:srgbClr val="000000"/>
                </a:solidFill>
                <a:effectLst/>
                <a:ea typeface="Times New Roman" panose="02020603050405020304" pitchFamily="18" charset="0"/>
                <a:cs typeface="Times New Roman" panose="02020603050405020304" pitchFamily="18" charset="0"/>
              </a:rPr>
              <a:t>1) </a:t>
            </a:r>
            <a:r>
              <a:rPr lang="en-GB" sz="1400" dirty="0">
                <a:solidFill>
                  <a:srgbClr val="000000"/>
                </a:solidFill>
                <a:effectLst/>
                <a:ea typeface="Times New Roman" panose="02020603050405020304" pitchFamily="18" charset="0"/>
                <a:cs typeface="Times New Roman" panose="02020603050405020304" pitchFamily="18" charset="0"/>
              </a:rPr>
              <a:t>Strengthening the </a:t>
            </a:r>
            <a:r>
              <a:rPr lang="en-GB" sz="1400" b="1" dirty="0">
                <a:solidFill>
                  <a:srgbClr val="000000"/>
                </a:solidFill>
                <a:effectLst/>
                <a:ea typeface="Times New Roman" panose="02020603050405020304" pitchFamily="18" charset="0"/>
                <a:cs typeface="Times New Roman" panose="02020603050405020304" pitchFamily="18" charset="0"/>
              </a:rPr>
              <a:t>representation </a:t>
            </a:r>
            <a:r>
              <a:rPr lang="en-GB" sz="1400" dirty="0">
                <a:solidFill>
                  <a:srgbClr val="000000"/>
                </a:solidFill>
                <a:effectLst/>
                <a:ea typeface="Times New Roman" panose="02020603050405020304" pitchFamily="18" charset="0"/>
                <a:cs typeface="Times New Roman" panose="02020603050405020304" pitchFamily="18" charset="0"/>
              </a:rPr>
              <a:t>of the </a:t>
            </a:r>
            <a:r>
              <a:rPr lang="en-GB" sz="1400" b="1" dirty="0">
                <a:solidFill>
                  <a:srgbClr val="000000"/>
                </a:solidFill>
                <a:effectLst/>
                <a:ea typeface="Times New Roman" panose="02020603050405020304" pitchFamily="18" charset="0"/>
                <a:cs typeface="Times New Roman" panose="02020603050405020304" pitchFamily="18" charset="0"/>
              </a:rPr>
              <a:t>research infrastructures cluster, as a single or coordinated voice</a:t>
            </a:r>
            <a:r>
              <a:rPr lang="en-GB" sz="1400" dirty="0">
                <a:solidFill>
                  <a:srgbClr val="000000"/>
                </a:solidFill>
                <a:effectLst/>
                <a:ea typeface="Times New Roman" panose="02020603050405020304" pitchFamily="18" charset="0"/>
                <a:cs typeface="Times New Roman" panose="02020603050405020304" pitchFamily="18" charset="0"/>
              </a:rPr>
              <a:t>, in </a:t>
            </a:r>
            <a:r>
              <a:rPr lang="en-GB" sz="1400" u="sng" dirty="0">
                <a:solidFill>
                  <a:srgbClr val="000000"/>
                </a:solidFill>
                <a:effectLst/>
                <a:ea typeface="Times New Roman" panose="02020603050405020304" pitchFamily="18" charset="0"/>
                <a:cs typeface="Times New Roman" panose="02020603050405020304" pitchFamily="18" charset="0"/>
              </a:rPr>
              <a:t>key EU policy developments and strategic initiatives</a:t>
            </a:r>
            <a:r>
              <a:rPr lang="en-GB" sz="1400" dirty="0">
                <a:solidFill>
                  <a:srgbClr val="000000"/>
                </a:solidFill>
                <a:effectLst/>
                <a:ea typeface="Times New Roman" panose="02020603050405020304" pitchFamily="18" charset="0"/>
                <a:cs typeface="Times New Roman" panose="02020603050405020304" pitchFamily="18" charset="0"/>
              </a:rPr>
              <a:t> and contribute to policies in their domain with a research infrastructure component. </a:t>
            </a:r>
            <a:r>
              <a:rPr lang="en-GB" sz="1400" u="sng" dirty="0">
                <a:solidFill>
                  <a:srgbClr val="000000"/>
                </a:solidFill>
                <a:effectLst/>
                <a:ea typeface="Times New Roman" panose="02020603050405020304" pitchFamily="18" charset="0"/>
                <a:cs typeface="Times New Roman" panose="02020603050405020304" pitchFamily="18" charset="0"/>
              </a:rPr>
              <a:t>Coordination with cross-domains fora</a:t>
            </a:r>
            <a:r>
              <a:rPr lang="en-GB" sz="1400" dirty="0">
                <a:solidFill>
                  <a:srgbClr val="000000"/>
                </a:solidFill>
                <a:effectLst/>
                <a:ea typeface="Times New Roman" panose="02020603050405020304" pitchFamily="18" charset="0"/>
                <a:cs typeface="Times New Roman" panose="02020603050405020304" pitchFamily="18" charset="0"/>
              </a:rPr>
              <a:t>, such as the ERIC Forum and </a:t>
            </a:r>
            <a:r>
              <a:rPr lang="en-GB" sz="1400" dirty="0" err="1">
                <a:solidFill>
                  <a:srgbClr val="000000"/>
                </a:solidFill>
                <a:effectLst/>
                <a:ea typeface="Times New Roman" panose="02020603050405020304" pitchFamily="18" charset="0"/>
                <a:cs typeface="Times New Roman" panose="02020603050405020304" pitchFamily="18" charset="0"/>
              </a:rPr>
              <a:t>EIROforum</a:t>
            </a:r>
            <a:r>
              <a:rPr lang="en-GB" sz="1400" dirty="0">
                <a:solidFill>
                  <a:srgbClr val="000000"/>
                </a:solidFill>
                <a:effectLst/>
                <a:ea typeface="Times New Roman" panose="02020603050405020304" pitchFamily="18" charset="0"/>
                <a:cs typeface="Times New Roman" panose="02020603050405020304" pitchFamily="18" charset="0"/>
              </a:rPr>
              <a:t> should also be ensured.</a:t>
            </a:r>
          </a:p>
          <a:p>
            <a:pPr marR="0" lvl="0" algn="just" defTabSz="914400" rtl="0" eaLnBrk="1" fontAlgn="auto" latinLnBrk="0" hangingPunct="1">
              <a:lnSpc>
                <a:spcPct val="115000"/>
              </a:lnSpc>
              <a:spcBef>
                <a:spcPts val="0"/>
              </a:spcBef>
              <a:spcAft>
                <a:spcPts val="1000"/>
              </a:spcAft>
              <a:buClrTx/>
              <a:buSzTx/>
              <a:tabLst/>
              <a:defRPr/>
            </a:pPr>
            <a:r>
              <a:rPr kumimoji="0" lang="en-GB" sz="14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2) Strengthening coordination among research infrastructures </a:t>
            </a:r>
            <a:r>
              <a:rPr kumimoji="0" lang="en-GB" sz="14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to foster complementarities, interoperability, harmonisation, integration and synergies within the domain, </a:t>
            </a:r>
            <a:r>
              <a:rPr kumimoji="0" lang="en-GB" sz="1400" b="0"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and where relevant with other domains </a:t>
            </a:r>
            <a:r>
              <a:rPr kumimoji="0" lang="en-GB" sz="1400" b="1"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to </a:t>
            </a:r>
            <a:r>
              <a:rPr kumimoji="0" lang="en-GB" sz="14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address increasingly complex and multidisciplinary science and technology challenges.</a:t>
            </a:r>
            <a:endParaRPr lang="fr-FR" sz="1400" dirty="0">
              <a:effectLst/>
              <a:ea typeface="Times New Roman" panose="02020603050405020304" pitchFamily="18" charset="0"/>
              <a:cs typeface="Times New Roman" panose="02020603050405020304" pitchFamily="18" charset="0"/>
            </a:endParaRPr>
          </a:p>
          <a:p>
            <a:pPr lvl="0" algn="just">
              <a:lnSpc>
                <a:spcPct val="115000"/>
              </a:lnSpc>
              <a:spcAft>
                <a:spcPts val="1000"/>
              </a:spcAft>
            </a:pPr>
            <a:r>
              <a:rPr lang="en-GB" sz="1400" b="1" dirty="0">
                <a:solidFill>
                  <a:srgbClr val="000000"/>
                </a:solidFill>
                <a:effectLst/>
                <a:ea typeface="Times New Roman" panose="02020603050405020304" pitchFamily="18" charset="0"/>
                <a:cs typeface="Times New Roman" panose="02020603050405020304" pitchFamily="18" charset="0"/>
              </a:rPr>
              <a:t>5) Elaborating and promoting indicators </a:t>
            </a:r>
            <a:r>
              <a:rPr lang="en-GB" sz="1400" dirty="0">
                <a:solidFill>
                  <a:srgbClr val="000000"/>
                </a:solidFill>
                <a:effectLst/>
                <a:ea typeface="Times New Roman" panose="02020603050405020304" pitchFamily="18" charset="0"/>
                <a:cs typeface="Times New Roman" panose="02020603050405020304" pitchFamily="18" charset="0"/>
              </a:rPr>
              <a:t>flagging the strategic relevance of specific research infrastructures services to </a:t>
            </a:r>
            <a:r>
              <a:rPr lang="en-GB" sz="1400" b="1" dirty="0">
                <a:solidFill>
                  <a:srgbClr val="000000"/>
                </a:solidFill>
                <a:effectLst/>
                <a:ea typeface="Times New Roman" panose="02020603050405020304" pitchFamily="18" charset="0"/>
                <a:cs typeface="Times New Roman" panose="02020603050405020304" pitchFamily="18" charset="0"/>
              </a:rPr>
              <a:t>key EU R&amp;I priorities and initiatives</a:t>
            </a:r>
            <a:r>
              <a:rPr lang="en-GB" sz="1400" dirty="0">
                <a:solidFill>
                  <a:srgbClr val="000000"/>
                </a:solidFill>
                <a:effectLst/>
                <a:ea typeface="Times New Roman" panose="02020603050405020304" pitchFamily="18" charset="0"/>
                <a:cs typeface="Times New Roman" panose="02020603050405020304" pitchFamily="18" charset="0"/>
              </a:rPr>
              <a:t>, including through common or coordinated impact assessments, and possible validation mechanisms with these initiatives. </a:t>
            </a:r>
            <a:endParaRPr lang="fr-FR" sz="1400" dirty="0">
              <a:effectLst/>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5E840C4C-09AC-9848-4AEF-FE1722444FC6}"/>
              </a:ext>
            </a:extLst>
          </p:cNvPr>
          <p:cNvSpPr txBox="1"/>
          <p:nvPr/>
        </p:nvSpPr>
        <p:spPr>
          <a:xfrm>
            <a:off x="234174" y="1679726"/>
            <a:ext cx="11370527" cy="1608389"/>
          </a:xfrm>
          <a:prstGeom prst="rect">
            <a:avLst/>
          </a:prstGeom>
          <a:noFill/>
        </p:spPr>
        <p:txBody>
          <a:bodyPr wrap="square">
            <a:spAutoFit/>
          </a:bodyPr>
          <a:lstStyle/>
          <a:p>
            <a:pPr>
              <a:lnSpc>
                <a:spcPct val="115000"/>
              </a:lnSpc>
              <a:spcAft>
                <a:spcPts val="1000"/>
              </a:spcAft>
              <a:buNone/>
            </a:pPr>
            <a:r>
              <a:rPr lang="en-GB" sz="1600" b="1" dirty="0">
                <a:solidFill>
                  <a:srgbClr val="002060"/>
                </a:solidFill>
                <a:ea typeface="Times New Roman" panose="02020603050405020304" pitchFamily="18" charset="0"/>
                <a:cs typeface="Times New Roman" panose="02020603050405020304" pitchFamily="18" charset="0"/>
              </a:rPr>
              <a:t>Reminder about e</a:t>
            </a:r>
            <a:r>
              <a:rPr lang="en-GB" sz="1600" b="1" dirty="0">
                <a:solidFill>
                  <a:srgbClr val="002060"/>
                </a:solidFill>
                <a:effectLst/>
                <a:ea typeface="Times New Roman" panose="02020603050405020304" pitchFamily="18" charset="0"/>
                <a:cs typeface="Times New Roman" panose="02020603050405020304" pitchFamily="18" charset="0"/>
              </a:rPr>
              <a:t>xpected Outcomes 1) &amp; 2): </a:t>
            </a:r>
            <a:endParaRPr lang="fr-FR" sz="1600" b="1" dirty="0">
              <a:solidFill>
                <a:srgbClr val="002060"/>
              </a:solidFill>
              <a:effectLst/>
              <a:ea typeface="Times New Roman" panose="02020603050405020304" pitchFamily="18" charset="0"/>
              <a:cs typeface="Times New Roman" panose="02020603050405020304" pitchFamily="18" charset="0"/>
            </a:endParaRPr>
          </a:p>
          <a:p>
            <a:pPr lvl="0" algn="just">
              <a:lnSpc>
                <a:spcPct val="115000"/>
              </a:lnSpc>
              <a:spcAft>
                <a:spcPts val="1000"/>
              </a:spcAft>
            </a:pPr>
            <a:r>
              <a:rPr lang="en-GB" sz="1400" b="1" dirty="0">
                <a:solidFill>
                  <a:srgbClr val="000000"/>
                </a:solidFill>
                <a:effectLst/>
                <a:ea typeface="Times New Roman" panose="02020603050405020304" pitchFamily="18" charset="0"/>
                <a:cs typeface="Times New Roman" panose="02020603050405020304" pitchFamily="18" charset="0"/>
              </a:rPr>
              <a:t>1) Policy</a:t>
            </a:r>
            <a:r>
              <a:rPr lang="en-GB" sz="1400" dirty="0">
                <a:solidFill>
                  <a:srgbClr val="000000"/>
                </a:solidFill>
                <a:effectLst/>
                <a:ea typeface="Times New Roman" panose="02020603050405020304" pitchFamily="18" charset="0"/>
                <a:cs typeface="Times New Roman" panose="02020603050405020304" pitchFamily="18" charset="0"/>
              </a:rPr>
              <a:t> contribution, </a:t>
            </a:r>
            <a:r>
              <a:rPr lang="en-GB" sz="1400" b="1" dirty="0">
                <a:solidFill>
                  <a:srgbClr val="000000"/>
                </a:solidFill>
                <a:effectLst/>
                <a:ea typeface="Times New Roman" panose="02020603050405020304" pitchFamily="18" charset="0"/>
                <a:cs typeface="Times New Roman" panose="02020603050405020304" pitchFamily="18" charset="0"/>
              </a:rPr>
              <a:t>impact</a:t>
            </a:r>
            <a:r>
              <a:rPr lang="en-GB" sz="1400" dirty="0">
                <a:solidFill>
                  <a:srgbClr val="000000"/>
                </a:solidFill>
                <a:effectLst/>
                <a:ea typeface="Times New Roman" panose="02020603050405020304" pitchFamily="18" charset="0"/>
                <a:cs typeface="Times New Roman" panose="02020603050405020304" pitchFamily="18" charset="0"/>
              </a:rPr>
              <a:t> and </a:t>
            </a:r>
            <a:r>
              <a:rPr lang="en-GB" sz="1400" b="1" dirty="0">
                <a:solidFill>
                  <a:srgbClr val="000000"/>
                </a:solidFill>
                <a:effectLst/>
                <a:ea typeface="Times New Roman" panose="02020603050405020304" pitchFamily="18" charset="0"/>
                <a:cs typeface="Times New Roman" panose="02020603050405020304" pitchFamily="18" charset="0"/>
              </a:rPr>
              <a:t>visibility</a:t>
            </a:r>
            <a:r>
              <a:rPr lang="en-GB" sz="1400" dirty="0">
                <a:solidFill>
                  <a:srgbClr val="000000"/>
                </a:solidFill>
                <a:effectLst/>
                <a:ea typeface="Times New Roman" panose="02020603050405020304" pitchFamily="18" charset="0"/>
                <a:cs typeface="Times New Roman" panose="02020603050405020304" pitchFamily="18" charset="0"/>
              </a:rPr>
              <a:t> of research infrastructures of European interest, by large thematic domain, </a:t>
            </a:r>
            <a:r>
              <a:rPr lang="en-GB" sz="1400" b="1" dirty="0">
                <a:solidFill>
                  <a:srgbClr val="000000"/>
                </a:solidFill>
                <a:effectLst/>
                <a:ea typeface="Times New Roman" panose="02020603050405020304" pitchFamily="18" charset="0"/>
                <a:cs typeface="Times New Roman" panose="02020603050405020304" pitchFamily="18" charset="0"/>
              </a:rPr>
              <a:t>to relevant EU policy and priority initiatives</a:t>
            </a:r>
            <a:r>
              <a:rPr lang="en-GB" sz="1400" dirty="0">
                <a:solidFill>
                  <a:srgbClr val="000000"/>
                </a:solidFill>
                <a:effectLst/>
                <a:ea typeface="Times New Roman" panose="02020603050405020304" pitchFamily="18" charset="0"/>
                <a:cs typeface="Times New Roman" panose="02020603050405020304" pitchFamily="18" charset="0"/>
              </a:rPr>
              <a:t>, including beyond research, at national, regional, European and global level.</a:t>
            </a:r>
            <a:endParaRPr lang="fr-FR" sz="1400" dirty="0">
              <a:effectLst/>
              <a:ea typeface="Times New Roman" panose="02020603050405020304" pitchFamily="18" charset="0"/>
              <a:cs typeface="Times New Roman" panose="02020603050405020304" pitchFamily="18" charset="0"/>
            </a:endParaRPr>
          </a:p>
          <a:p>
            <a:pPr lvl="0" algn="just">
              <a:lnSpc>
                <a:spcPct val="115000"/>
              </a:lnSpc>
              <a:spcAft>
                <a:spcPts val="1000"/>
              </a:spcAft>
            </a:pPr>
            <a:r>
              <a:rPr lang="en-GB" sz="1400" b="1" dirty="0">
                <a:solidFill>
                  <a:srgbClr val="000000"/>
                </a:solidFill>
                <a:effectLst/>
                <a:ea typeface="Times New Roman" panose="02020603050405020304" pitchFamily="18" charset="0"/>
                <a:cs typeface="Times New Roman" panose="02020603050405020304" pitchFamily="18" charset="0"/>
              </a:rPr>
              <a:t>2) Improved coordination, </a:t>
            </a:r>
            <a:r>
              <a:rPr lang="en-GB" sz="1400" dirty="0">
                <a:solidFill>
                  <a:srgbClr val="000000"/>
                </a:solidFill>
                <a:effectLst/>
                <a:ea typeface="Times New Roman" panose="02020603050405020304" pitchFamily="18" charset="0"/>
                <a:cs typeface="Times New Roman" panose="02020603050405020304" pitchFamily="18" charset="0"/>
              </a:rPr>
              <a:t>complementarities, and where applicable, interoperability, harmonisation, integration and synergies among research infrastructures within large thematic domains and, where relevant, across domains.</a:t>
            </a:r>
          </a:p>
        </p:txBody>
      </p:sp>
      <p:sp>
        <p:nvSpPr>
          <p:cNvPr id="6" name="Espace réservé du numéro de diapositive 2">
            <a:extLst>
              <a:ext uri="{FF2B5EF4-FFF2-40B4-BE49-F238E27FC236}">
                <a16:creationId xmlns:a16="http://schemas.microsoft.com/office/drawing/2014/main" id="{7D682732-30DC-950F-6A90-93571E898EE1}"/>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space réservé du pied de page 2">
            <a:extLst>
              <a:ext uri="{FF2B5EF4-FFF2-40B4-BE49-F238E27FC236}">
                <a16:creationId xmlns:a16="http://schemas.microsoft.com/office/drawing/2014/main" id="{4A9EDEE3-539C-A8A9-66B5-B17A08E9F6A7}"/>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10" name="Espace réservé de la date 1">
            <a:extLst>
              <a:ext uri="{FF2B5EF4-FFF2-40B4-BE49-F238E27FC236}">
                <a16:creationId xmlns:a16="http://schemas.microsoft.com/office/drawing/2014/main" id="{6B173E1A-749D-B3C6-08CF-8959799FA0DB}"/>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2842108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5A17F-C0C6-B27D-5E19-B4449399AFD9}"/>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96D801C2-770A-DB39-BB86-EF16B558069A}"/>
              </a:ext>
            </a:extLst>
          </p:cNvPr>
          <p:cNvGrpSpPr/>
          <p:nvPr/>
        </p:nvGrpSpPr>
        <p:grpSpPr>
          <a:xfrm>
            <a:off x="3011368" y="247426"/>
            <a:ext cx="1172584" cy="688489"/>
            <a:chOff x="1736333" y="1160980"/>
            <a:chExt cx="1017081" cy="461665"/>
          </a:xfrm>
        </p:grpSpPr>
        <p:sp>
          <p:nvSpPr>
            <p:cNvPr id="3" name="Rectangle 2">
              <a:extLst>
                <a:ext uri="{FF2B5EF4-FFF2-40B4-BE49-F238E27FC236}">
                  <a16:creationId xmlns:a16="http://schemas.microsoft.com/office/drawing/2014/main" id="{BB69BBE9-2549-5FE9-9B01-835CD35535F6}"/>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9BE4AE10-54CF-238D-88D9-B353FD3B1997}"/>
                </a:ext>
              </a:extLst>
            </p:cNvPr>
            <p:cNvSpPr txBox="1"/>
            <p:nvPr/>
          </p:nvSpPr>
          <p:spPr>
            <a:xfrm>
              <a:off x="1736333" y="1160980"/>
              <a:ext cx="1017081" cy="461665"/>
            </a:xfrm>
            <a:prstGeom prst="rect">
              <a:avLst/>
            </a:prstGeom>
            <a:noFill/>
          </p:spPr>
          <p:txBody>
            <a:bodyPr wrap="square" rtlCol="0">
              <a:spAutoFit/>
            </a:bodyPr>
            <a:lstStyle/>
            <a:p>
              <a:r>
                <a:rPr lang="fr-FR" sz="2400"/>
                <a:t>WP1</a:t>
              </a:r>
            </a:p>
          </p:txBody>
        </p:sp>
      </p:grpSp>
      <p:sp>
        <p:nvSpPr>
          <p:cNvPr id="7" name="ZoneTexte 6">
            <a:extLst>
              <a:ext uri="{FF2B5EF4-FFF2-40B4-BE49-F238E27FC236}">
                <a16:creationId xmlns:a16="http://schemas.microsoft.com/office/drawing/2014/main" id="{DA4F702C-0007-76D0-C701-2678C962914A}"/>
              </a:ext>
            </a:extLst>
          </p:cNvPr>
          <p:cNvSpPr txBox="1"/>
          <p:nvPr/>
        </p:nvSpPr>
        <p:spPr>
          <a:xfrm>
            <a:off x="3946477" y="288000"/>
            <a:ext cx="6701065" cy="369332"/>
          </a:xfrm>
          <a:prstGeom prst="rect">
            <a:avLst/>
          </a:prstGeom>
          <a:noFill/>
        </p:spPr>
        <p:txBody>
          <a:bodyPr wrap="none" rtlCol="0">
            <a:spAutoFit/>
          </a:bodyPr>
          <a:lstStyle/>
          <a:p>
            <a:r>
              <a:rPr lang="en-GB" b="1" u="sng" noProof="1">
                <a:solidFill>
                  <a:srgbClr val="004AFF"/>
                </a:solidFill>
              </a:rPr>
              <a:t>POLICY AND COORDINATION</a:t>
            </a:r>
            <a:r>
              <a:rPr lang="en-GB" b="1" noProof="1">
                <a:solidFill>
                  <a:srgbClr val="004AFF"/>
                </a:solidFill>
              </a:rPr>
              <a:t>   (Outcomes  1 &amp; 2; Aspects 1, 2 and 5) </a:t>
            </a:r>
          </a:p>
        </p:txBody>
      </p:sp>
      <p:sp>
        <p:nvSpPr>
          <p:cNvPr id="8" name="ZoneTexte 7">
            <a:extLst>
              <a:ext uri="{FF2B5EF4-FFF2-40B4-BE49-F238E27FC236}">
                <a16:creationId xmlns:a16="http://schemas.microsoft.com/office/drawing/2014/main" id="{0D43BF2C-620C-108C-6D96-B9110CB50DCE}"/>
              </a:ext>
            </a:extLst>
          </p:cNvPr>
          <p:cNvSpPr txBox="1"/>
          <p:nvPr/>
        </p:nvSpPr>
        <p:spPr>
          <a:xfrm>
            <a:off x="331597" y="1757931"/>
            <a:ext cx="11528806" cy="4770537"/>
          </a:xfrm>
          <a:prstGeom prst="rect">
            <a:avLst/>
          </a:prstGeom>
          <a:noFill/>
        </p:spPr>
        <p:txBody>
          <a:bodyPr wrap="square">
            <a:spAutoFit/>
          </a:bodyPr>
          <a:lstStyle/>
          <a:p>
            <a:pPr algn="just"/>
            <a:r>
              <a:rPr lang="en-GB" sz="1600" b="1" dirty="0">
                <a:solidFill>
                  <a:srgbClr val="002060"/>
                </a:solidFill>
                <a:effectLst/>
                <a:ea typeface="Times New Roman" panose="02020603050405020304" pitchFamily="18" charset="0"/>
                <a:cs typeface="Times New Roman" panose="02020603050405020304" pitchFamily="18" charset="0"/>
              </a:rPr>
              <a:t>TASK 1 – Coordinating and establishing th</a:t>
            </a:r>
            <a:r>
              <a:rPr lang="en-GB" sz="1600" b="1" dirty="0">
                <a:solidFill>
                  <a:srgbClr val="002060"/>
                </a:solidFill>
                <a:ea typeface="Times New Roman" panose="02020603050405020304" pitchFamily="18" charset="0"/>
                <a:cs typeface="Times New Roman" panose="02020603050405020304" pitchFamily="18" charset="0"/>
              </a:rPr>
              <a:t>e political arms of the clusters.</a:t>
            </a:r>
          </a:p>
          <a:p>
            <a:pPr algn="just"/>
            <a:r>
              <a:rPr lang="en-GB" sz="1600" b="1" dirty="0">
                <a:solidFill>
                  <a:srgbClr val="002060"/>
                </a:solidFill>
                <a:effectLst/>
                <a:ea typeface="Times New Roman" panose="02020603050405020304" pitchFamily="18" charset="0"/>
                <a:cs typeface="Times New Roman" panose="02020603050405020304" pitchFamily="18" charset="0"/>
              </a:rPr>
              <a:t>Establishing a PSE coordination structure with two major</a:t>
            </a:r>
            <a:r>
              <a:rPr lang="en-GB" sz="1600" b="1" dirty="0">
                <a:solidFill>
                  <a:srgbClr val="002060"/>
                </a:solidFill>
                <a:ea typeface="Times New Roman" panose="02020603050405020304" pitchFamily="18" charset="0"/>
                <a:cs typeface="Times New Roman" panose="02020603050405020304" pitchFamily="18" charset="0"/>
              </a:rPr>
              <a:t> clusters : </a:t>
            </a:r>
            <a:r>
              <a:rPr lang="en-GB" sz="1600" b="1" dirty="0">
                <a:solidFill>
                  <a:srgbClr val="002060"/>
                </a:solidFill>
                <a:effectLst/>
                <a:ea typeface="Times New Roman" panose="02020603050405020304" pitchFamily="18" charset="0"/>
                <a:cs typeface="Times New Roman" panose="02020603050405020304" pitchFamily="18" charset="0"/>
              </a:rPr>
              <a:t>(1) ESCAPE cluster and (2) “Analytical Physics ESFRI” associations/</a:t>
            </a:r>
            <a:r>
              <a:rPr lang="en-GB" sz="1600" b="1" dirty="0">
                <a:solidFill>
                  <a:srgbClr val="002060"/>
                </a:solidFill>
                <a:ea typeface="Times New Roman" panose="02020603050405020304" pitchFamily="18" charset="0"/>
                <a:cs typeface="Times New Roman" panose="02020603050405020304" pitchFamily="18" charset="0"/>
              </a:rPr>
              <a:t>networks</a:t>
            </a:r>
            <a:r>
              <a:rPr lang="en-GB" sz="1600" b="1" dirty="0">
                <a:solidFill>
                  <a:srgbClr val="002060"/>
                </a:solidFill>
                <a:effectLst/>
                <a:ea typeface="Times New Roman" panose="02020603050405020304" pitchFamily="18" charset="0"/>
                <a:cs typeface="Times New Roman" panose="02020603050405020304" pitchFamily="18" charset="0"/>
              </a:rPr>
              <a:t>. </a:t>
            </a:r>
          </a:p>
          <a:p>
            <a:pPr lvl="1"/>
            <a:r>
              <a:rPr lang="en-GB" sz="1600" b="1" dirty="0">
                <a:solidFill>
                  <a:srgbClr val="002060"/>
                </a:solidFill>
                <a:ea typeface="Times New Roman" panose="02020603050405020304" pitchFamily="18" charset="0"/>
                <a:cs typeface="Times New Roman" panose="02020603050405020304" pitchFamily="18" charset="0"/>
              </a:rPr>
              <a:t>- For each one (at least for ESCAPE…): </a:t>
            </a:r>
          </a:p>
          <a:p>
            <a:pPr marL="1200150" lvl="2" indent="-285750">
              <a:buFont typeface="Arial" panose="020B0604020202020204" pitchFamily="34" charset="0"/>
              <a:buChar char="•"/>
            </a:pPr>
            <a:r>
              <a:rPr lang="en-GB" sz="1600" dirty="0">
                <a:solidFill>
                  <a:srgbClr val="002060"/>
                </a:solidFill>
                <a:ea typeface="Times New Roman" panose="02020603050405020304" pitchFamily="18" charset="0"/>
                <a:cs typeface="Times New Roman" panose="02020603050405020304" pitchFamily="18" charset="0"/>
              </a:rPr>
              <a:t>Supporting/strengthening its ‘strategy board’, ’executive board’, ‘management and secretariat’</a:t>
            </a:r>
          </a:p>
          <a:p>
            <a:pPr marL="1200150" lvl="2" indent="-285750">
              <a:buFont typeface="Arial" panose="020B0604020202020204" pitchFamily="34" charset="0"/>
              <a:buChar char="•"/>
            </a:pPr>
            <a:r>
              <a:rPr lang="en-GB" sz="1600" dirty="0">
                <a:solidFill>
                  <a:srgbClr val="002060"/>
                </a:solidFill>
                <a:ea typeface="Times New Roman" panose="02020603050405020304" pitchFamily="18" charset="0"/>
                <a:cs typeface="Times New Roman" panose="02020603050405020304" pitchFamily="18" charset="0"/>
              </a:rPr>
              <a:t>Establishing road-maps, agenda and planned actions on key EU policy and strategies (where applicable searching for a PSE concertation between the two clusters).</a:t>
            </a:r>
          </a:p>
          <a:p>
            <a:pPr marL="1200150" lvl="2" indent="-285750">
              <a:buFont typeface="Arial" panose="020B0604020202020204" pitchFamily="34" charset="0"/>
              <a:buChar char="•"/>
            </a:pPr>
            <a:r>
              <a:rPr lang="en-GB" sz="1600" dirty="0">
                <a:solidFill>
                  <a:srgbClr val="002060"/>
                </a:solidFill>
                <a:ea typeface="Times New Roman" panose="02020603050405020304" pitchFamily="18" charset="0"/>
                <a:cs typeface="Times New Roman" panose="02020603050405020304" pitchFamily="18" charset="0"/>
              </a:rPr>
              <a:t>Participate in the ‘coordination board’ with the other Science Clusters (ENVRI, LS RI, SSHOC), pre-define an enhanced cross-domain programme of potential synergies, support a common agenda in other fora such as ERIC Forum and </a:t>
            </a:r>
            <a:r>
              <a:rPr lang="en-GB" sz="1600" dirty="0" err="1">
                <a:solidFill>
                  <a:srgbClr val="002060"/>
                </a:solidFill>
                <a:ea typeface="Times New Roman" panose="02020603050405020304" pitchFamily="18" charset="0"/>
                <a:cs typeface="Times New Roman" panose="02020603050405020304" pitchFamily="18" charset="0"/>
              </a:rPr>
              <a:t>EIROForum</a:t>
            </a:r>
            <a:r>
              <a:rPr lang="en-GB" sz="1600" dirty="0">
                <a:solidFill>
                  <a:srgbClr val="002060"/>
                </a:solidFill>
                <a:ea typeface="Times New Roman" panose="02020603050405020304" pitchFamily="18" charset="0"/>
                <a:cs typeface="Times New Roman" panose="02020603050405020304" pitchFamily="18" charset="0"/>
              </a:rPr>
              <a:t>.</a:t>
            </a:r>
          </a:p>
          <a:p>
            <a:pPr marL="1200150" lvl="2" indent="-285750">
              <a:buFont typeface="Arial" panose="020B0604020202020204" pitchFamily="34" charset="0"/>
              <a:buChar char="•"/>
            </a:pPr>
            <a:r>
              <a:rPr lang="en-GB" sz="1600" dirty="0">
                <a:solidFill>
                  <a:srgbClr val="002060"/>
                </a:solidFill>
                <a:ea typeface="Times New Roman" panose="02020603050405020304" pitchFamily="18" charset="0"/>
                <a:cs typeface="Times New Roman" panose="02020603050405020304" pitchFamily="18" charset="0"/>
              </a:rPr>
              <a:t>Drive the enhancement of the ESCAPE Community-based Competence Centre (CCC) fields towards some more technologies, societal and political questions.</a:t>
            </a:r>
            <a:endParaRPr lang="en-GB" sz="1600" b="1" dirty="0">
              <a:solidFill>
                <a:srgbClr val="002060"/>
              </a:solidFill>
              <a:ea typeface="Times New Roman" panose="02020603050405020304" pitchFamily="18" charset="0"/>
              <a:cs typeface="Times New Roman" panose="02020603050405020304" pitchFamily="18" charset="0"/>
            </a:endParaRPr>
          </a:p>
          <a:p>
            <a:pPr lvl="1"/>
            <a:r>
              <a:rPr lang="en-GB" sz="1600" b="1" dirty="0">
                <a:solidFill>
                  <a:srgbClr val="002060"/>
                </a:solidFill>
                <a:ea typeface="Times New Roman" panose="02020603050405020304" pitchFamily="18" charset="0"/>
                <a:cs typeface="Times New Roman" panose="02020603050405020304" pitchFamily="18" charset="0"/>
              </a:rPr>
              <a:t>- For both domains together: </a:t>
            </a:r>
          </a:p>
          <a:p>
            <a:pPr marL="1200150" lvl="2" indent="-285750">
              <a:buFont typeface="Arial" panose="020B0604020202020204" pitchFamily="34" charset="0"/>
              <a:buChar char="•"/>
            </a:pPr>
            <a:r>
              <a:rPr lang="en-GB" sz="1600" dirty="0">
                <a:solidFill>
                  <a:srgbClr val="002060"/>
                </a:solidFill>
                <a:ea typeface="Times New Roman" panose="02020603050405020304" pitchFamily="18" charset="0"/>
                <a:cs typeface="Times New Roman" panose="02020603050405020304" pitchFamily="18" charset="0"/>
              </a:rPr>
              <a:t>Editing common PSE Position Statements.</a:t>
            </a:r>
          </a:p>
          <a:p>
            <a:pPr marL="1200150" lvl="2" indent="-285750">
              <a:buFont typeface="Arial" panose="020B0604020202020204" pitchFamily="34" charset="0"/>
              <a:buChar char="•"/>
            </a:pPr>
            <a:r>
              <a:rPr lang="en-GB" sz="1600" dirty="0">
                <a:solidFill>
                  <a:srgbClr val="002060"/>
                </a:solidFill>
                <a:ea typeface="Times New Roman" panose="02020603050405020304" pitchFamily="18" charset="0"/>
                <a:cs typeface="Times New Roman" panose="02020603050405020304" pitchFamily="18" charset="0"/>
              </a:rPr>
              <a:t>Elaborating and provide access to indicators and impact assessment services on </a:t>
            </a:r>
            <a:r>
              <a:rPr lang="en-GB" sz="1600" dirty="0">
                <a:solidFill>
                  <a:srgbClr val="000000"/>
                </a:solidFill>
                <a:ea typeface="Times New Roman" panose="02020603050405020304" pitchFamily="18" charset="0"/>
                <a:cs typeface="Times New Roman" panose="02020603050405020304" pitchFamily="18" charset="0"/>
              </a:rPr>
              <a:t>key EU R&amp;I priorities and initiatives.</a:t>
            </a:r>
          </a:p>
          <a:p>
            <a:pPr marL="1200150" lvl="2" indent="-285750">
              <a:buFont typeface="Arial" panose="020B0604020202020204" pitchFamily="34" charset="0"/>
              <a:buChar char="•"/>
            </a:pPr>
            <a:r>
              <a:rPr lang="en-GB" sz="1600" dirty="0">
                <a:solidFill>
                  <a:srgbClr val="000000"/>
                </a:solidFill>
                <a:ea typeface="Times New Roman" panose="02020603050405020304" pitchFamily="18" charset="0"/>
                <a:cs typeface="Times New Roman" panose="02020603050405020304" pitchFamily="18" charset="0"/>
              </a:rPr>
              <a:t>Subcontracting topical or general PSE ESFRIs impacts studies at pan-EU and global levels.</a:t>
            </a:r>
          </a:p>
          <a:p>
            <a:pPr marL="1200150" lvl="2" indent="-285750">
              <a:buFont typeface="Arial" panose="020B0604020202020204" pitchFamily="34" charset="0"/>
              <a:buChar char="•"/>
            </a:pPr>
            <a:r>
              <a:rPr lang="en-GB" sz="1600" dirty="0">
                <a:solidFill>
                  <a:srgbClr val="000000"/>
                </a:solidFill>
                <a:ea typeface="Times New Roman" panose="02020603050405020304" pitchFamily="18" charset="0"/>
                <a:cs typeface="Times New Roman" panose="02020603050405020304" pitchFamily="18" charset="0"/>
              </a:rPr>
              <a:t>Harmonisation on access, policy and community/users survey mechanisms.</a:t>
            </a:r>
            <a:endParaRPr lang="en-GB" sz="1600" dirty="0">
              <a:solidFill>
                <a:srgbClr val="002060"/>
              </a:solidFill>
              <a:ea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endParaRPr lang="en-GB" sz="1600" dirty="0">
              <a:solidFill>
                <a:srgbClr val="002060"/>
              </a:solidFill>
              <a:ea typeface="Times New Roman" panose="02020603050405020304" pitchFamily="18" charset="0"/>
              <a:cs typeface="Times New Roman" panose="02020603050405020304" pitchFamily="18" charset="0"/>
            </a:endParaRP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p:txBody>
      </p:sp>
      <p:sp>
        <p:nvSpPr>
          <p:cNvPr id="5" name="Espace réservé du numéro de diapositive 2">
            <a:extLst>
              <a:ext uri="{FF2B5EF4-FFF2-40B4-BE49-F238E27FC236}">
                <a16:creationId xmlns:a16="http://schemas.microsoft.com/office/drawing/2014/main" id="{65724947-E00D-CC32-B29C-8C8A9FBE473F}"/>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pied de page 2">
            <a:extLst>
              <a:ext uri="{FF2B5EF4-FFF2-40B4-BE49-F238E27FC236}">
                <a16:creationId xmlns:a16="http://schemas.microsoft.com/office/drawing/2014/main" id="{FC53C758-1570-1AE7-6241-654C36D842FA}"/>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9" name="Espace réservé de la date 1">
            <a:extLst>
              <a:ext uri="{FF2B5EF4-FFF2-40B4-BE49-F238E27FC236}">
                <a16:creationId xmlns:a16="http://schemas.microsoft.com/office/drawing/2014/main" id="{58F7C17B-0FAE-7FDA-F4A7-7BBD5FEFFEF0}"/>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319388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B9196-F765-5E4D-8A58-5F0D1AEB0D02}"/>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1ECDAF09-D18F-224B-990F-52765058F9E5}"/>
              </a:ext>
            </a:extLst>
          </p:cNvPr>
          <p:cNvGrpSpPr/>
          <p:nvPr/>
        </p:nvGrpSpPr>
        <p:grpSpPr>
          <a:xfrm>
            <a:off x="3011368" y="247426"/>
            <a:ext cx="1172584" cy="688489"/>
            <a:chOff x="1736333" y="1160980"/>
            <a:chExt cx="1017081" cy="461665"/>
          </a:xfrm>
        </p:grpSpPr>
        <p:sp>
          <p:nvSpPr>
            <p:cNvPr id="3" name="Rectangle 2">
              <a:extLst>
                <a:ext uri="{FF2B5EF4-FFF2-40B4-BE49-F238E27FC236}">
                  <a16:creationId xmlns:a16="http://schemas.microsoft.com/office/drawing/2014/main" id="{04514D98-2E0D-5751-B87B-8C43C976535D}"/>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7B0478AA-5D5B-8923-C895-19C3826094A5}"/>
                </a:ext>
              </a:extLst>
            </p:cNvPr>
            <p:cNvSpPr txBox="1"/>
            <p:nvPr/>
          </p:nvSpPr>
          <p:spPr>
            <a:xfrm>
              <a:off x="1736333" y="1160980"/>
              <a:ext cx="1017081" cy="461665"/>
            </a:xfrm>
            <a:prstGeom prst="rect">
              <a:avLst/>
            </a:prstGeom>
            <a:noFill/>
          </p:spPr>
          <p:txBody>
            <a:bodyPr wrap="square" rtlCol="0">
              <a:spAutoFit/>
            </a:bodyPr>
            <a:lstStyle/>
            <a:p>
              <a:r>
                <a:rPr lang="fr-FR" sz="2400"/>
                <a:t>WP1</a:t>
              </a:r>
            </a:p>
          </p:txBody>
        </p:sp>
      </p:grpSp>
      <p:sp>
        <p:nvSpPr>
          <p:cNvPr id="6" name="ZoneTexte 5">
            <a:extLst>
              <a:ext uri="{FF2B5EF4-FFF2-40B4-BE49-F238E27FC236}">
                <a16:creationId xmlns:a16="http://schemas.microsoft.com/office/drawing/2014/main" id="{F4AF6AEA-7AB7-D409-84D1-4B5B0843B2BA}"/>
              </a:ext>
            </a:extLst>
          </p:cNvPr>
          <p:cNvSpPr txBox="1"/>
          <p:nvPr/>
        </p:nvSpPr>
        <p:spPr>
          <a:xfrm>
            <a:off x="804443" y="1585663"/>
            <a:ext cx="11073578" cy="2554545"/>
          </a:xfrm>
          <a:prstGeom prst="rect">
            <a:avLst/>
          </a:prstGeom>
          <a:noFill/>
        </p:spPr>
        <p:txBody>
          <a:bodyPr wrap="square">
            <a:spAutoFit/>
          </a:bodyPr>
          <a:lstStyle/>
          <a:p>
            <a:pPr algn="just"/>
            <a:r>
              <a:rPr lang="en-GB" sz="1600" b="1" dirty="0">
                <a:solidFill>
                  <a:srgbClr val="002060"/>
                </a:solidFill>
                <a:effectLst/>
                <a:ea typeface="Times New Roman" panose="02020603050405020304" pitchFamily="18" charset="0"/>
                <a:cs typeface="Times New Roman" panose="02020603050405020304" pitchFamily="18" charset="0"/>
              </a:rPr>
              <a:t>TASK 2 – Strengthening/improving coordination and enhancing representativeness of thematic ESFRIs. </a:t>
            </a:r>
          </a:p>
          <a:p>
            <a:pPr algn="just"/>
            <a:r>
              <a:rPr lang="en-GB" sz="1600" b="1" dirty="0">
                <a:solidFill>
                  <a:srgbClr val="002060"/>
                </a:solidFill>
                <a:effectLst/>
                <a:ea typeface="Times New Roman" panose="02020603050405020304" pitchFamily="18" charset="0"/>
                <a:cs typeface="Times New Roman" panose="02020603050405020304" pitchFamily="18" charset="0"/>
              </a:rPr>
              <a:t>1) ASTROPHYSICS ESFRIs</a:t>
            </a:r>
          </a:p>
          <a:p>
            <a:pPr algn="just"/>
            <a:r>
              <a:rPr lang="en-GB" sz="1600" dirty="0">
                <a:solidFill>
                  <a:srgbClr val="002060"/>
                </a:solidFill>
                <a:ea typeface="Times New Roman" panose="02020603050405020304" pitchFamily="18" charset="0"/>
                <a:cs typeface="Times New Roman" panose="02020603050405020304" pitchFamily="18" charset="0"/>
              </a:rPr>
              <a:t>     ASTRONET, RADIONET, EUROPLANET, ORP etc. towards a concerted new and larger ‘Cosmo-EU-Assembly’ and then:</a:t>
            </a:r>
          </a:p>
          <a:p>
            <a:pPr marL="742950" lvl="1" indent="-285750" algn="just">
              <a:buFontTx/>
              <a:buChar char="-"/>
            </a:pPr>
            <a:r>
              <a:rPr lang="en-GB" sz="1600" dirty="0">
                <a:solidFill>
                  <a:srgbClr val="002060"/>
                </a:solidFill>
                <a:ea typeface="Times New Roman" panose="02020603050405020304" pitchFamily="18" charset="0"/>
                <a:cs typeface="Times New Roman" panose="02020603050405020304" pitchFamily="18" charset="0"/>
              </a:rPr>
              <a:t>committing in bridging with others for a PSE-INFRASERV project; </a:t>
            </a:r>
          </a:p>
          <a:p>
            <a:pPr marL="742950" lvl="1" indent="-285750" algn="just">
              <a:buFontTx/>
              <a:buChar char="-"/>
            </a:pPr>
            <a:r>
              <a:rPr lang="en-GB" sz="1600" dirty="0">
                <a:solidFill>
                  <a:srgbClr val="002060"/>
                </a:solidFill>
                <a:ea typeface="Times New Roman" panose="02020603050405020304" pitchFamily="18" charset="0"/>
                <a:cs typeface="Times New Roman" panose="02020603050405020304" pitchFamily="18" charset="0"/>
              </a:rPr>
              <a:t>e</a:t>
            </a:r>
            <a:r>
              <a:rPr lang="en-GB" sz="1600" dirty="0">
                <a:solidFill>
                  <a:srgbClr val="002060"/>
                </a:solidFill>
                <a:effectLst/>
                <a:ea typeface="Times New Roman" panose="02020603050405020304" pitchFamily="18" charset="0"/>
                <a:cs typeface="Times New Roman" panose="02020603050405020304" pitchFamily="18" charset="0"/>
              </a:rPr>
              <a:t>ngag</a:t>
            </a:r>
            <a:r>
              <a:rPr lang="en-GB" sz="1600" dirty="0">
                <a:solidFill>
                  <a:srgbClr val="002060"/>
                </a:solidFill>
                <a:ea typeface="Times New Roman" panose="02020603050405020304" pitchFamily="18" charset="0"/>
                <a:cs typeface="Times New Roman" panose="02020603050405020304" pitchFamily="18" charset="0"/>
              </a:rPr>
              <a:t>ing in supporting the ESCAPE’s executive programme and helping the cluster in reaching out further RIs;</a:t>
            </a:r>
          </a:p>
          <a:p>
            <a:pPr marL="742950" lvl="1" indent="-285750" algn="just">
              <a:buFontTx/>
              <a:buChar char="-"/>
            </a:pPr>
            <a:r>
              <a:rPr lang="en-GB" sz="1600" dirty="0">
                <a:solidFill>
                  <a:srgbClr val="002060"/>
                </a:solidFill>
                <a:ea typeface="Times New Roman" panose="02020603050405020304" pitchFamily="18" charset="0"/>
                <a:cs typeface="Times New Roman" panose="02020603050405020304" pitchFamily="18" charset="0"/>
              </a:rPr>
              <a:t>strengthening synergies on access programmes and data services; </a:t>
            </a:r>
          </a:p>
          <a:p>
            <a:pPr marL="742950" lvl="1" indent="-285750" algn="just">
              <a:buFontTx/>
              <a:buChar char="-"/>
            </a:pPr>
            <a:r>
              <a:rPr lang="en-GB" sz="1600" dirty="0">
                <a:solidFill>
                  <a:srgbClr val="002060"/>
                </a:solidFill>
                <a:ea typeface="Times New Roman" panose="02020603050405020304" pitchFamily="18" charset="0"/>
                <a:cs typeface="Times New Roman" panose="02020603050405020304" pitchFamily="18" charset="0"/>
              </a:rPr>
              <a:t>striving to convene the scientific community in joining any pertinent cross-fertilisation WG (within ‘ESCAPE-enhance’ /JENA++ like framework and further when applicable).</a:t>
            </a:r>
          </a:p>
          <a:p>
            <a:pPr marL="742950" lvl="1" indent="-285750" algn="just">
              <a:buFontTx/>
              <a:buChar char="-"/>
            </a:pPr>
            <a:r>
              <a:rPr lang="en-GB" sz="1600" b="1" dirty="0">
                <a:solidFill>
                  <a:srgbClr val="002060"/>
                </a:solidFill>
                <a:ea typeface="Times New Roman" panose="02020603050405020304" pitchFamily="18" charset="0"/>
                <a:cs typeface="Times New Roman" panose="02020603050405020304" pitchFamily="18" charset="0"/>
              </a:rPr>
              <a:t>… to be completed ..</a:t>
            </a:r>
          </a:p>
          <a:p>
            <a:pPr marL="742950" lvl="1" indent="-285750" algn="just">
              <a:buFontTx/>
              <a:buChar char="-"/>
            </a:pPr>
            <a:endParaRPr lang="en-GB" sz="1600" b="1" dirty="0">
              <a:solidFill>
                <a:srgbClr val="002060"/>
              </a:solidFill>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486B4A88-DCB2-0562-7882-B508DEA85027}"/>
              </a:ext>
            </a:extLst>
          </p:cNvPr>
          <p:cNvSpPr txBox="1"/>
          <p:nvPr/>
        </p:nvSpPr>
        <p:spPr>
          <a:xfrm>
            <a:off x="3946477" y="288000"/>
            <a:ext cx="6701065" cy="369332"/>
          </a:xfrm>
          <a:prstGeom prst="rect">
            <a:avLst/>
          </a:prstGeom>
          <a:noFill/>
        </p:spPr>
        <p:txBody>
          <a:bodyPr wrap="none" rtlCol="0">
            <a:spAutoFit/>
          </a:bodyPr>
          <a:lstStyle/>
          <a:p>
            <a:r>
              <a:rPr lang="en-GB" b="1" u="sng" noProof="1">
                <a:solidFill>
                  <a:srgbClr val="004AFF"/>
                </a:solidFill>
              </a:rPr>
              <a:t>POLICY AND COORDINATION</a:t>
            </a:r>
            <a:r>
              <a:rPr lang="en-GB" b="1" noProof="1">
                <a:solidFill>
                  <a:srgbClr val="004AFF"/>
                </a:solidFill>
              </a:rPr>
              <a:t>   (Outcomes  1 &amp; 2; Aspects 1, 2 and 5) </a:t>
            </a:r>
          </a:p>
        </p:txBody>
      </p:sp>
      <p:sp>
        <p:nvSpPr>
          <p:cNvPr id="5" name="ZoneTexte 4">
            <a:extLst>
              <a:ext uri="{FF2B5EF4-FFF2-40B4-BE49-F238E27FC236}">
                <a16:creationId xmlns:a16="http://schemas.microsoft.com/office/drawing/2014/main" id="{30827E26-7539-2579-0F08-8D168AFA6E21}"/>
              </a:ext>
            </a:extLst>
          </p:cNvPr>
          <p:cNvSpPr txBox="1"/>
          <p:nvPr/>
        </p:nvSpPr>
        <p:spPr>
          <a:xfrm>
            <a:off x="804443" y="4019713"/>
            <a:ext cx="11073578" cy="2062103"/>
          </a:xfrm>
          <a:prstGeom prst="rect">
            <a:avLst/>
          </a:prstGeom>
          <a:noFill/>
        </p:spPr>
        <p:txBody>
          <a:bodyPr wrap="square">
            <a:spAutoFit/>
          </a:bodyPr>
          <a:lstStyle/>
          <a:p>
            <a:pPr algn="just"/>
            <a:r>
              <a:rPr lang="en-GB" sz="1600" b="1" dirty="0">
                <a:solidFill>
                  <a:srgbClr val="002060"/>
                </a:solidFill>
                <a:ea typeface="Times New Roman" panose="02020603050405020304" pitchFamily="18" charset="0"/>
                <a:cs typeface="Times New Roman" panose="02020603050405020304" pitchFamily="18" charset="0"/>
              </a:rPr>
              <a:t>2</a:t>
            </a:r>
            <a:r>
              <a:rPr lang="en-GB" sz="1600" b="1" dirty="0">
                <a:solidFill>
                  <a:srgbClr val="002060"/>
                </a:solidFill>
                <a:effectLst/>
                <a:ea typeface="Times New Roman" panose="02020603050405020304" pitchFamily="18" charset="0"/>
                <a:cs typeface="Times New Roman" panose="02020603050405020304" pitchFamily="18" charset="0"/>
              </a:rPr>
              <a:t>) ACCELERATOR-BASED HEP and NUCLEAR PHYS. ESFRIs (?)</a:t>
            </a:r>
          </a:p>
          <a:p>
            <a:pPr algn="just"/>
            <a:r>
              <a:rPr lang="en-GB" sz="1600" dirty="0">
                <a:solidFill>
                  <a:srgbClr val="002060"/>
                </a:solidFill>
                <a:ea typeface="Times New Roman" panose="02020603050405020304" pitchFamily="18" charset="0"/>
                <a:cs typeface="Times New Roman" panose="02020603050405020304" pitchFamily="18" charset="0"/>
              </a:rPr>
              <a:t>     NUPPEC, CERN, ECFA:</a:t>
            </a:r>
          </a:p>
          <a:p>
            <a:pPr marL="742950" lvl="1" indent="-285750" algn="just">
              <a:buFontTx/>
              <a:buChar char="-"/>
            </a:pPr>
            <a:r>
              <a:rPr lang="en-GB" sz="1600" dirty="0">
                <a:solidFill>
                  <a:srgbClr val="002060"/>
                </a:solidFill>
                <a:ea typeface="Times New Roman" panose="02020603050405020304" pitchFamily="18" charset="0"/>
                <a:cs typeface="Times New Roman" panose="02020603050405020304" pitchFamily="18" charset="0"/>
              </a:rPr>
              <a:t>committing in bridging with others for a PSE-INFRASERV project; </a:t>
            </a:r>
          </a:p>
          <a:p>
            <a:pPr marL="742950" lvl="1" indent="-285750" algn="just">
              <a:buFontTx/>
              <a:buChar char="-"/>
            </a:pPr>
            <a:r>
              <a:rPr lang="en-GB" sz="1600" dirty="0">
                <a:solidFill>
                  <a:srgbClr val="002060"/>
                </a:solidFill>
                <a:ea typeface="Times New Roman" panose="02020603050405020304" pitchFamily="18" charset="0"/>
                <a:cs typeface="Times New Roman" panose="02020603050405020304" pitchFamily="18" charset="0"/>
              </a:rPr>
              <a:t>promoting the pan-European ESCAPE cluster towards their communities;</a:t>
            </a:r>
          </a:p>
          <a:p>
            <a:pPr marL="742950" lvl="1" indent="-285750" algn="just">
              <a:buFontTx/>
              <a:buChar char="-"/>
            </a:pPr>
            <a:r>
              <a:rPr lang="en-GB" sz="1600" dirty="0">
                <a:solidFill>
                  <a:srgbClr val="002060"/>
                </a:solidFill>
                <a:ea typeface="Times New Roman" panose="02020603050405020304" pitchFamily="18" charset="0"/>
                <a:cs typeface="Times New Roman" panose="02020603050405020304" pitchFamily="18" charset="0"/>
              </a:rPr>
              <a:t>strengthening synergies with </a:t>
            </a:r>
            <a:r>
              <a:rPr lang="en-GB" sz="1600" dirty="0" err="1">
                <a:solidFill>
                  <a:srgbClr val="002060"/>
                </a:solidFill>
                <a:ea typeface="Times New Roman" panose="02020603050405020304" pitchFamily="18" charset="0"/>
                <a:cs typeface="Times New Roman" panose="02020603050405020304" pitchFamily="18" charset="0"/>
              </a:rPr>
              <a:t>Astrop</a:t>
            </a:r>
            <a:r>
              <a:rPr lang="en-GB" sz="1600" dirty="0">
                <a:solidFill>
                  <a:srgbClr val="002060"/>
                </a:solidFill>
                <a:ea typeface="Times New Roman" panose="02020603050405020304" pitchFamily="18" charset="0"/>
                <a:cs typeface="Times New Roman" panose="02020603050405020304" pitchFamily="18" charset="0"/>
              </a:rPr>
              <a:t>. ESFRIs in the fields of Research and Innovation services; </a:t>
            </a:r>
          </a:p>
          <a:p>
            <a:pPr marL="742950" lvl="1" indent="-285750" algn="just">
              <a:buFontTx/>
              <a:buChar char="-"/>
            </a:pPr>
            <a:r>
              <a:rPr lang="en-GB" sz="1600" dirty="0">
                <a:solidFill>
                  <a:srgbClr val="002060"/>
                </a:solidFill>
                <a:ea typeface="Times New Roman" panose="02020603050405020304" pitchFamily="18" charset="0"/>
                <a:cs typeface="Times New Roman" panose="02020603050405020304" pitchFamily="18" charset="0"/>
              </a:rPr>
              <a:t>deploying and coordinating a federated PSE “access-programme” series of services, pathways, projects and tools (to facilities and technological platforms).</a:t>
            </a:r>
          </a:p>
          <a:p>
            <a:pPr marL="742950" lvl="1" indent="-285750" algn="just">
              <a:buFontTx/>
              <a:buChar char="-"/>
            </a:pPr>
            <a:r>
              <a:rPr lang="en-GB" sz="1600" b="1" dirty="0">
                <a:solidFill>
                  <a:srgbClr val="002060"/>
                </a:solidFill>
                <a:ea typeface="Times New Roman" panose="02020603050405020304" pitchFamily="18" charset="0"/>
                <a:cs typeface="Times New Roman" panose="02020603050405020304" pitchFamily="18" charset="0"/>
              </a:rPr>
              <a:t>… to be completed …</a:t>
            </a:r>
          </a:p>
        </p:txBody>
      </p:sp>
      <p:sp>
        <p:nvSpPr>
          <p:cNvPr id="8" name="Espace réservé du numéro de diapositive 2">
            <a:extLst>
              <a:ext uri="{FF2B5EF4-FFF2-40B4-BE49-F238E27FC236}">
                <a16:creationId xmlns:a16="http://schemas.microsoft.com/office/drawing/2014/main" id="{9AD0B054-4670-B5A0-CF0F-687687401059}"/>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Espace réservé du pied de page 2">
            <a:extLst>
              <a:ext uri="{FF2B5EF4-FFF2-40B4-BE49-F238E27FC236}">
                <a16:creationId xmlns:a16="http://schemas.microsoft.com/office/drawing/2014/main" id="{847C0972-99FD-7F11-656A-A7DDC6A88DF7}"/>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10" name="Espace réservé de la date 1">
            <a:extLst>
              <a:ext uri="{FF2B5EF4-FFF2-40B4-BE49-F238E27FC236}">
                <a16:creationId xmlns:a16="http://schemas.microsoft.com/office/drawing/2014/main" id="{91D978A0-339A-8140-9496-3A8E734CB4AD}"/>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1348915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57607-6A49-1EFF-5B76-B1373E332403}"/>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DF34B22C-83BD-4F78-BEAC-0A365B87DDF6}"/>
              </a:ext>
            </a:extLst>
          </p:cNvPr>
          <p:cNvGrpSpPr/>
          <p:nvPr/>
        </p:nvGrpSpPr>
        <p:grpSpPr>
          <a:xfrm>
            <a:off x="3011368" y="247426"/>
            <a:ext cx="1172584" cy="688489"/>
            <a:chOff x="1736333" y="1160980"/>
            <a:chExt cx="1017081" cy="461665"/>
          </a:xfrm>
        </p:grpSpPr>
        <p:sp>
          <p:nvSpPr>
            <p:cNvPr id="3" name="Rectangle 2">
              <a:extLst>
                <a:ext uri="{FF2B5EF4-FFF2-40B4-BE49-F238E27FC236}">
                  <a16:creationId xmlns:a16="http://schemas.microsoft.com/office/drawing/2014/main" id="{71644EAF-11F3-60EC-0C41-A7E4EEEFCC69}"/>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16948092-AEB9-7C5E-7F75-273FD6F0F983}"/>
                </a:ext>
              </a:extLst>
            </p:cNvPr>
            <p:cNvSpPr txBox="1"/>
            <p:nvPr/>
          </p:nvSpPr>
          <p:spPr>
            <a:xfrm>
              <a:off x="1736333" y="1160980"/>
              <a:ext cx="1017081" cy="461665"/>
            </a:xfrm>
            <a:prstGeom prst="rect">
              <a:avLst/>
            </a:prstGeom>
            <a:noFill/>
          </p:spPr>
          <p:txBody>
            <a:bodyPr wrap="square" rtlCol="0">
              <a:spAutoFit/>
            </a:bodyPr>
            <a:lstStyle/>
            <a:p>
              <a:r>
                <a:rPr lang="fr-FR" sz="2400"/>
                <a:t>WP1</a:t>
              </a:r>
            </a:p>
          </p:txBody>
        </p:sp>
      </p:grpSp>
      <p:sp>
        <p:nvSpPr>
          <p:cNvPr id="6" name="ZoneTexte 5">
            <a:extLst>
              <a:ext uri="{FF2B5EF4-FFF2-40B4-BE49-F238E27FC236}">
                <a16:creationId xmlns:a16="http://schemas.microsoft.com/office/drawing/2014/main" id="{E48D28C1-B71C-6B09-3935-913921B321F2}"/>
              </a:ext>
            </a:extLst>
          </p:cNvPr>
          <p:cNvSpPr txBox="1"/>
          <p:nvPr/>
        </p:nvSpPr>
        <p:spPr>
          <a:xfrm>
            <a:off x="804443" y="1585663"/>
            <a:ext cx="11073578" cy="2062103"/>
          </a:xfrm>
          <a:prstGeom prst="rect">
            <a:avLst/>
          </a:prstGeom>
          <a:noFill/>
        </p:spPr>
        <p:txBody>
          <a:bodyPr wrap="square">
            <a:spAutoFit/>
          </a:bodyPr>
          <a:lstStyle/>
          <a:p>
            <a:pPr algn="just"/>
            <a:r>
              <a:rPr lang="en-GB" sz="1600" b="1" dirty="0">
                <a:solidFill>
                  <a:srgbClr val="002060"/>
                </a:solidFill>
                <a:ea typeface="Times New Roman" panose="02020603050405020304" pitchFamily="18" charset="0"/>
                <a:cs typeface="Times New Roman" panose="02020603050405020304" pitchFamily="18" charset="0"/>
              </a:rPr>
              <a:t>3</a:t>
            </a:r>
            <a:r>
              <a:rPr lang="en-GB" sz="1600" b="1" dirty="0">
                <a:solidFill>
                  <a:srgbClr val="002060"/>
                </a:solidFill>
                <a:effectLst/>
                <a:ea typeface="Times New Roman" panose="02020603050405020304" pitchFamily="18" charset="0"/>
                <a:cs typeface="Times New Roman" panose="02020603050405020304" pitchFamily="18" charset="0"/>
              </a:rPr>
              <a:t>) ASTROPARTICLE ESFRIs </a:t>
            </a:r>
            <a:r>
              <a:rPr lang="en-GB" sz="1600" i="1" dirty="0">
                <a:solidFill>
                  <a:srgbClr val="002060"/>
                </a:solidFill>
                <a:effectLst/>
                <a:ea typeface="Times New Roman" panose="02020603050405020304" pitchFamily="18" charset="0"/>
                <a:cs typeface="Times New Roman" panose="02020603050405020304" pitchFamily="18" charset="0"/>
              </a:rPr>
              <a:t>(if needed and not merged with (1))</a:t>
            </a:r>
          </a:p>
          <a:p>
            <a:pPr algn="just"/>
            <a:r>
              <a:rPr lang="en-GB" sz="1600" dirty="0">
                <a:solidFill>
                  <a:srgbClr val="002060"/>
                </a:solidFill>
                <a:ea typeface="Times New Roman" panose="02020603050405020304" pitchFamily="18" charset="0"/>
                <a:cs typeface="Times New Roman" panose="02020603050405020304" pitchFamily="18" charset="0"/>
              </a:rPr>
              <a:t>     APPEC and individual ESFRIs </a:t>
            </a:r>
          </a:p>
          <a:p>
            <a:pPr lvl="1" algn="just"/>
            <a:r>
              <a:rPr lang="en-GB" sz="1600" dirty="0">
                <a:solidFill>
                  <a:srgbClr val="002060"/>
                </a:solidFill>
                <a:ea typeface="Times New Roman" panose="02020603050405020304" pitchFamily="18" charset="0"/>
                <a:cs typeface="Times New Roman" panose="02020603050405020304" pitchFamily="18" charset="0"/>
              </a:rPr>
              <a:t>-     committing in bridging with others for a PSE-INFRASERV project; </a:t>
            </a:r>
          </a:p>
          <a:p>
            <a:pPr marL="742950" lvl="1" indent="-285750" algn="just">
              <a:buFontTx/>
              <a:buChar char="-"/>
            </a:pPr>
            <a:r>
              <a:rPr lang="en-GB" sz="1600" dirty="0">
                <a:solidFill>
                  <a:srgbClr val="002060"/>
                </a:solidFill>
                <a:ea typeface="Times New Roman" panose="02020603050405020304" pitchFamily="18" charset="0"/>
                <a:cs typeface="Times New Roman" panose="02020603050405020304" pitchFamily="18" charset="0"/>
              </a:rPr>
              <a:t>driving and striving cross-fertilisation WG (within ‘ESCAPE-enhance’/ JENA++ like framework and further when applicable). </a:t>
            </a:r>
          </a:p>
          <a:p>
            <a:pPr marL="742950" lvl="1" indent="-285750" algn="just">
              <a:buFontTx/>
              <a:buChar char="-"/>
            </a:pPr>
            <a:r>
              <a:rPr lang="en-GB" sz="1600" dirty="0">
                <a:solidFill>
                  <a:srgbClr val="002060"/>
                </a:solidFill>
                <a:ea typeface="Times New Roman" panose="02020603050405020304" pitchFamily="18" charset="0"/>
                <a:cs typeface="Times New Roman" panose="02020603050405020304" pitchFamily="18" charset="0"/>
              </a:rPr>
              <a:t>e</a:t>
            </a:r>
            <a:r>
              <a:rPr lang="en-GB" sz="1600" dirty="0">
                <a:solidFill>
                  <a:srgbClr val="002060"/>
                </a:solidFill>
                <a:effectLst/>
                <a:ea typeface="Times New Roman" panose="02020603050405020304" pitchFamily="18" charset="0"/>
                <a:cs typeface="Times New Roman" panose="02020603050405020304" pitchFamily="18" charset="0"/>
              </a:rPr>
              <a:t>ngag</a:t>
            </a:r>
            <a:r>
              <a:rPr lang="en-GB" sz="1600" dirty="0">
                <a:solidFill>
                  <a:srgbClr val="002060"/>
                </a:solidFill>
                <a:ea typeface="Times New Roman" panose="02020603050405020304" pitchFamily="18" charset="0"/>
                <a:cs typeface="Times New Roman" panose="02020603050405020304" pitchFamily="18" charset="0"/>
              </a:rPr>
              <a:t>ing in supporting the ESCAPE’s executive programme and helping the cluster in reaching out further RIs;</a:t>
            </a:r>
          </a:p>
          <a:p>
            <a:pPr marL="742950" lvl="1" indent="-285750" algn="just">
              <a:buFontTx/>
              <a:buChar char="-"/>
            </a:pPr>
            <a:r>
              <a:rPr lang="en-GB" sz="1600" dirty="0">
                <a:solidFill>
                  <a:srgbClr val="002060"/>
                </a:solidFill>
                <a:ea typeface="Times New Roman" panose="02020603050405020304" pitchFamily="18" charset="0"/>
                <a:cs typeface="Times New Roman" panose="02020603050405020304" pitchFamily="18" charset="0"/>
              </a:rPr>
              <a:t>strengthening synergies on access programmes and data services (e.g. Virtual Observatory services); </a:t>
            </a:r>
          </a:p>
          <a:p>
            <a:pPr marL="742950" lvl="1" indent="-285750" algn="just">
              <a:buFontTx/>
              <a:buChar char="-"/>
            </a:pPr>
            <a:r>
              <a:rPr lang="en-GB" sz="1600" b="1" dirty="0">
                <a:solidFill>
                  <a:srgbClr val="002060"/>
                </a:solidFill>
                <a:ea typeface="Times New Roman" panose="02020603050405020304" pitchFamily="18" charset="0"/>
                <a:cs typeface="Times New Roman" panose="02020603050405020304" pitchFamily="18" charset="0"/>
              </a:rPr>
              <a:t>… to be completed ..</a:t>
            </a:r>
          </a:p>
          <a:p>
            <a:pPr marL="742950" lvl="1" indent="-285750" algn="just">
              <a:buFontTx/>
              <a:buChar char="-"/>
            </a:pPr>
            <a:endParaRPr lang="en-GB" sz="1600" b="1" dirty="0">
              <a:solidFill>
                <a:srgbClr val="002060"/>
              </a:solidFill>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74CB09DD-70C6-BCD8-BB8C-EE80B6E4D234}"/>
              </a:ext>
            </a:extLst>
          </p:cNvPr>
          <p:cNvSpPr txBox="1"/>
          <p:nvPr/>
        </p:nvSpPr>
        <p:spPr>
          <a:xfrm>
            <a:off x="3946477" y="288000"/>
            <a:ext cx="6701065" cy="369332"/>
          </a:xfrm>
          <a:prstGeom prst="rect">
            <a:avLst/>
          </a:prstGeom>
          <a:noFill/>
        </p:spPr>
        <p:txBody>
          <a:bodyPr wrap="none" rtlCol="0">
            <a:spAutoFit/>
          </a:bodyPr>
          <a:lstStyle/>
          <a:p>
            <a:r>
              <a:rPr lang="en-GB" b="1" u="sng" noProof="1">
                <a:solidFill>
                  <a:srgbClr val="004AFF"/>
                </a:solidFill>
              </a:rPr>
              <a:t>POLICY AND COORDINATION</a:t>
            </a:r>
            <a:r>
              <a:rPr lang="en-GB" b="1" noProof="1">
                <a:solidFill>
                  <a:srgbClr val="004AFF"/>
                </a:solidFill>
              </a:rPr>
              <a:t>   (Outcomes  1 &amp; 2; Aspects 1, 2 and 5) </a:t>
            </a:r>
          </a:p>
        </p:txBody>
      </p:sp>
      <p:sp>
        <p:nvSpPr>
          <p:cNvPr id="5" name="ZoneTexte 4">
            <a:extLst>
              <a:ext uri="{FF2B5EF4-FFF2-40B4-BE49-F238E27FC236}">
                <a16:creationId xmlns:a16="http://schemas.microsoft.com/office/drawing/2014/main" id="{3F526C26-17B2-C5DC-A49A-0404E9A11D2A}"/>
              </a:ext>
            </a:extLst>
          </p:cNvPr>
          <p:cNvSpPr txBox="1"/>
          <p:nvPr/>
        </p:nvSpPr>
        <p:spPr>
          <a:xfrm>
            <a:off x="804443" y="4019713"/>
            <a:ext cx="11073578" cy="1569660"/>
          </a:xfrm>
          <a:prstGeom prst="rect">
            <a:avLst/>
          </a:prstGeom>
          <a:noFill/>
        </p:spPr>
        <p:txBody>
          <a:bodyPr wrap="square">
            <a:spAutoFit/>
          </a:bodyPr>
          <a:lstStyle/>
          <a:p>
            <a:pPr algn="just"/>
            <a:r>
              <a:rPr lang="en-GB" sz="1600" b="1" dirty="0">
                <a:solidFill>
                  <a:srgbClr val="002060"/>
                </a:solidFill>
                <a:effectLst/>
                <a:ea typeface="Times New Roman" panose="02020603050405020304" pitchFamily="18" charset="0"/>
                <a:cs typeface="Times New Roman" panose="02020603050405020304" pitchFamily="18" charset="0"/>
              </a:rPr>
              <a:t>4) ANALYTICAL PHYISCS ESFRIs (?)</a:t>
            </a:r>
          </a:p>
          <a:p>
            <a:pPr algn="just"/>
            <a:r>
              <a:rPr lang="en-GB" sz="1600" dirty="0">
                <a:solidFill>
                  <a:srgbClr val="002060"/>
                </a:solidFill>
                <a:ea typeface="Times New Roman" panose="02020603050405020304" pitchFamily="18" charset="0"/>
                <a:cs typeface="Times New Roman" panose="02020603050405020304" pitchFamily="18" charset="0"/>
              </a:rPr>
              <a:t>    (list of entities that have contacted GL:) CERIC-ERIC, LENS (ESS, ILL), EMF + others LEAPS (?) :</a:t>
            </a:r>
          </a:p>
          <a:p>
            <a:pPr marL="742950" lvl="1" indent="-285750" algn="just">
              <a:buFontTx/>
              <a:buChar char="-"/>
            </a:pPr>
            <a:r>
              <a:rPr lang="en-GB" sz="1600" dirty="0">
                <a:solidFill>
                  <a:srgbClr val="002060"/>
                </a:solidFill>
                <a:ea typeface="Times New Roman" panose="02020603050405020304" pitchFamily="18" charset="0"/>
                <a:cs typeface="Times New Roman" panose="02020603050405020304" pitchFamily="18" charset="0"/>
              </a:rPr>
              <a:t>committing in bridging with others for a PSE-INFRASERV project; </a:t>
            </a:r>
          </a:p>
          <a:p>
            <a:pPr marL="742950" lvl="1" indent="-285750" algn="just">
              <a:buFontTx/>
              <a:buChar char="-"/>
            </a:pPr>
            <a:r>
              <a:rPr lang="en-GB" sz="1600" dirty="0">
                <a:solidFill>
                  <a:srgbClr val="002060"/>
                </a:solidFill>
                <a:ea typeface="Times New Roman" panose="02020603050405020304" pitchFamily="18" charset="0"/>
                <a:cs typeface="Times New Roman" panose="02020603050405020304" pitchFamily="18" charset="0"/>
              </a:rPr>
              <a:t>NOT asked to join ESCAPE but invited to acknowledge and connect with ESCAPE as the “2-infinities cluster” in the EU ecosystem.</a:t>
            </a:r>
          </a:p>
          <a:p>
            <a:pPr marL="742950" lvl="1" indent="-285750" algn="just">
              <a:buFontTx/>
              <a:buChar char="-"/>
            </a:pPr>
            <a:r>
              <a:rPr lang="en-GB" sz="1600" b="1" dirty="0">
                <a:solidFill>
                  <a:srgbClr val="002060"/>
                </a:solidFill>
                <a:ea typeface="Times New Roman" panose="02020603050405020304" pitchFamily="18" charset="0"/>
                <a:cs typeface="Times New Roman" panose="02020603050405020304" pitchFamily="18" charset="0"/>
              </a:rPr>
              <a:t>… to be completed …</a:t>
            </a:r>
          </a:p>
        </p:txBody>
      </p:sp>
      <p:sp>
        <p:nvSpPr>
          <p:cNvPr id="8" name="Espace réservé du numéro de diapositive 2">
            <a:extLst>
              <a:ext uri="{FF2B5EF4-FFF2-40B4-BE49-F238E27FC236}">
                <a16:creationId xmlns:a16="http://schemas.microsoft.com/office/drawing/2014/main" id="{3B15D86B-08AF-39AA-27C4-08F348EECEC9}"/>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Espace réservé du pied de page 2">
            <a:extLst>
              <a:ext uri="{FF2B5EF4-FFF2-40B4-BE49-F238E27FC236}">
                <a16:creationId xmlns:a16="http://schemas.microsoft.com/office/drawing/2014/main" id="{AF886E94-E1A0-7D38-9A58-8BAC1631222D}"/>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10" name="Espace réservé de la date 1">
            <a:extLst>
              <a:ext uri="{FF2B5EF4-FFF2-40B4-BE49-F238E27FC236}">
                <a16:creationId xmlns:a16="http://schemas.microsoft.com/office/drawing/2014/main" id="{029246F6-C222-B0B8-47F5-5C61167895AD}"/>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2259293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CCE39-E71E-FA75-568C-0EA5EFF8E13E}"/>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CDBB3EAB-3012-A82B-AF8D-8B7CA9069BA0}"/>
              </a:ext>
            </a:extLst>
          </p:cNvPr>
          <p:cNvGrpSpPr/>
          <p:nvPr/>
        </p:nvGrpSpPr>
        <p:grpSpPr>
          <a:xfrm>
            <a:off x="3011368" y="247425"/>
            <a:ext cx="1172584" cy="550791"/>
            <a:chOff x="1736333" y="1160980"/>
            <a:chExt cx="1017081" cy="369332"/>
          </a:xfrm>
        </p:grpSpPr>
        <p:sp>
          <p:nvSpPr>
            <p:cNvPr id="3" name="Rectangle 2">
              <a:extLst>
                <a:ext uri="{FF2B5EF4-FFF2-40B4-BE49-F238E27FC236}">
                  <a16:creationId xmlns:a16="http://schemas.microsoft.com/office/drawing/2014/main" id="{B7328AE8-8DAE-7826-7F4A-4B56A1620F72}"/>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5AC261FC-1EB1-4D18-C74D-7DBFF937E64A}"/>
                </a:ext>
              </a:extLst>
            </p:cNvPr>
            <p:cNvSpPr txBox="1"/>
            <p:nvPr/>
          </p:nvSpPr>
          <p:spPr>
            <a:xfrm>
              <a:off x="1736333" y="1160980"/>
              <a:ext cx="1017081" cy="309569"/>
            </a:xfrm>
            <a:prstGeom prst="rect">
              <a:avLst/>
            </a:prstGeom>
            <a:noFill/>
          </p:spPr>
          <p:txBody>
            <a:bodyPr wrap="square" rtlCol="0">
              <a:spAutoFit/>
            </a:bodyPr>
            <a:lstStyle/>
            <a:p>
              <a:r>
                <a:rPr lang="fr-FR" sz="2400" dirty="0"/>
                <a:t>WP2</a:t>
              </a:r>
            </a:p>
          </p:txBody>
        </p:sp>
      </p:grpSp>
      <p:sp>
        <p:nvSpPr>
          <p:cNvPr id="7" name="ZoneTexte 6">
            <a:extLst>
              <a:ext uri="{FF2B5EF4-FFF2-40B4-BE49-F238E27FC236}">
                <a16:creationId xmlns:a16="http://schemas.microsoft.com/office/drawing/2014/main" id="{7D53B762-4D63-B7E0-8147-3DEDA5054765}"/>
              </a:ext>
            </a:extLst>
          </p:cNvPr>
          <p:cNvSpPr txBox="1"/>
          <p:nvPr/>
        </p:nvSpPr>
        <p:spPr>
          <a:xfrm>
            <a:off x="3946477" y="288000"/>
            <a:ext cx="5964710" cy="369332"/>
          </a:xfrm>
          <a:prstGeom prst="rect">
            <a:avLst/>
          </a:prstGeom>
          <a:noFill/>
        </p:spPr>
        <p:txBody>
          <a:bodyPr wrap="none" rtlCol="0">
            <a:spAutoFit/>
          </a:bodyPr>
          <a:lstStyle/>
          <a:p>
            <a:r>
              <a:rPr lang="en-GB" b="1" u="sng" noProof="1">
                <a:solidFill>
                  <a:srgbClr val="004AFF"/>
                </a:solidFill>
              </a:rPr>
              <a:t>R&amp;I SERVICES’ CATALOGUE </a:t>
            </a:r>
            <a:r>
              <a:rPr lang="en-GB" b="1" noProof="1">
                <a:solidFill>
                  <a:srgbClr val="004AFF"/>
                </a:solidFill>
              </a:rPr>
              <a:t>(Outcome  3; Aspects 2, 3 and 4) </a:t>
            </a:r>
          </a:p>
        </p:txBody>
      </p:sp>
      <p:sp>
        <p:nvSpPr>
          <p:cNvPr id="8" name="ZoneTexte 7">
            <a:extLst>
              <a:ext uri="{FF2B5EF4-FFF2-40B4-BE49-F238E27FC236}">
                <a16:creationId xmlns:a16="http://schemas.microsoft.com/office/drawing/2014/main" id="{38A85B77-8BF3-E339-D69D-2688C91D4ED4}"/>
              </a:ext>
            </a:extLst>
          </p:cNvPr>
          <p:cNvSpPr txBox="1"/>
          <p:nvPr/>
        </p:nvSpPr>
        <p:spPr>
          <a:xfrm>
            <a:off x="299223" y="3429000"/>
            <a:ext cx="11240430" cy="2855910"/>
          </a:xfrm>
          <a:prstGeom prst="rect">
            <a:avLst/>
          </a:prstGeom>
          <a:noFill/>
        </p:spPr>
        <p:txBody>
          <a:bodyPr wrap="square">
            <a:spAutoFit/>
          </a:bodyPr>
          <a:lstStyle/>
          <a:p>
            <a:pPr>
              <a:lnSpc>
                <a:spcPct val="115000"/>
              </a:lnSpc>
              <a:spcAft>
                <a:spcPts val="1000"/>
              </a:spcAft>
              <a:buNone/>
            </a:pPr>
            <a:r>
              <a:rPr lang="en-GB" sz="1600" b="1" dirty="0">
                <a:solidFill>
                  <a:srgbClr val="C00000"/>
                </a:solidFill>
                <a:ea typeface="Times New Roman" panose="02020603050405020304" pitchFamily="18" charset="0"/>
                <a:cs typeface="Times New Roman" panose="02020603050405020304" pitchFamily="18" charset="0"/>
              </a:rPr>
              <a:t>Reminder about the aspects 2), 3) and 4) to be </a:t>
            </a:r>
            <a:r>
              <a:rPr lang="en-GB" sz="1600" b="1" dirty="0">
                <a:solidFill>
                  <a:srgbClr val="C00000"/>
                </a:solidFill>
                <a:effectLst/>
                <a:ea typeface="Times New Roman" panose="02020603050405020304" pitchFamily="18" charset="0"/>
                <a:cs typeface="Times New Roman" panose="02020603050405020304" pitchFamily="18" charset="0"/>
              </a:rPr>
              <a:t>addressed in the proposal  :</a:t>
            </a:r>
            <a:endParaRPr lang="fr-FR" sz="1600" b="1" dirty="0">
              <a:solidFill>
                <a:srgbClr val="C00000"/>
              </a:solidFill>
              <a:effectLst/>
              <a:ea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15000"/>
              </a:lnSpc>
              <a:spcBef>
                <a:spcPts val="0"/>
              </a:spcBef>
              <a:spcAft>
                <a:spcPts val="1000"/>
              </a:spcAft>
              <a:buClrTx/>
              <a:buSzTx/>
              <a:tabLst/>
              <a:defRPr/>
            </a:pPr>
            <a:r>
              <a:rPr kumimoji="0" lang="en-GB" sz="14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2) Strengthening coordination among research infrastructures </a:t>
            </a:r>
            <a:r>
              <a:rPr kumimoji="0" lang="en-GB" sz="14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to foster complementarities, interoperability, harmonisation, integration and synergies within the domain, </a:t>
            </a:r>
            <a:r>
              <a:rPr kumimoji="0" lang="en-GB" sz="1400" b="0"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and where relevant with other domains </a:t>
            </a:r>
            <a:r>
              <a:rPr kumimoji="0" lang="en-GB" sz="1400" b="1"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to </a:t>
            </a:r>
            <a:r>
              <a:rPr kumimoji="0" lang="en-GB" sz="14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address increasingly complex and multidisciplinary science and technology challenges.</a:t>
            </a:r>
          </a:p>
          <a:p>
            <a:pPr lvl="0" algn="just">
              <a:lnSpc>
                <a:spcPct val="115000"/>
              </a:lnSpc>
              <a:spcAft>
                <a:spcPts val="1000"/>
              </a:spcAft>
            </a:pPr>
            <a:r>
              <a:rPr lang="en-GB" sz="1400" b="1" dirty="0">
                <a:solidFill>
                  <a:srgbClr val="000000"/>
                </a:solidFill>
                <a:ea typeface="Times New Roman" panose="02020603050405020304" pitchFamily="18" charset="0"/>
                <a:cs typeface="Times New Roman" panose="02020603050405020304" pitchFamily="18" charset="0"/>
              </a:rPr>
              <a:t>3) </a:t>
            </a:r>
            <a:r>
              <a:rPr lang="en-GB" sz="1400" dirty="0">
                <a:solidFill>
                  <a:srgbClr val="000000"/>
                </a:solidFill>
                <a:ea typeface="Times New Roman" panose="02020603050405020304" pitchFamily="18" charset="0"/>
                <a:cs typeface="Times New Roman" panose="02020603050405020304" pitchFamily="18" charset="0"/>
              </a:rPr>
              <a:t>Developing, optimising and connecting</a:t>
            </a:r>
            <a:r>
              <a:rPr lang="en-GB" sz="1400" b="1" dirty="0">
                <a:solidFill>
                  <a:srgbClr val="000000"/>
                </a:solidFill>
                <a:ea typeface="Times New Roman" panose="02020603050405020304" pitchFamily="18" charset="0"/>
                <a:cs typeface="Times New Roman" panose="02020603050405020304" pitchFamily="18" charset="0"/>
              </a:rPr>
              <a:t> catalogues </a:t>
            </a:r>
            <a:r>
              <a:rPr lang="en-GB" sz="1400" dirty="0">
                <a:solidFill>
                  <a:srgbClr val="000000"/>
                </a:solidFill>
                <a:ea typeface="Times New Roman" panose="02020603050405020304" pitchFamily="18" charset="0"/>
                <a:cs typeface="Times New Roman" panose="02020603050405020304" pitchFamily="18" charset="0"/>
              </a:rPr>
              <a:t>of research infrastructures services of European interest. </a:t>
            </a:r>
            <a:r>
              <a:rPr lang="en-GB" sz="1400" b="1" dirty="0">
                <a:solidFill>
                  <a:srgbClr val="000000"/>
                </a:solidFill>
                <a:ea typeface="Times New Roman" panose="02020603050405020304" pitchFamily="18" charset="0"/>
                <a:cs typeface="Times New Roman" panose="02020603050405020304" pitchFamily="18" charset="0"/>
              </a:rPr>
              <a:t>Attention is required to new users</a:t>
            </a:r>
            <a:r>
              <a:rPr lang="en-GB" sz="1400" dirty="0">
                <a:solidFill>
                  <a:srgbClr val="000000"/>
                </a:solidFill>
                <a:ea typeface="Times New Roman" panose="02020603050405020304" pitchFamily="18" charset="0"/>
                <a:cs typeface="Times New Roman" panose="02020603050405020304" pitchFamily="18" charset="0"/>
              </a:rPr>
              <a:t>, notably researchers and innovators from widening countries and candidate countries, industry (including SMEs, startups and scaleups), early-stage career researchers, and non-expert users. </a:t>
            </a:r>
            <a:r>
              <a:rPr lang="en-GB" sz="1400" b="1" dirty="0">
                <a:solidFill>
                  <a:srgbClr val="000000"/>
                </a:solidFill>
                <a:ea typeface="Times New Roman" panose="02020603050405020304" pitchFamily="18" charset="0"/>
                <a:cs typeface="Times New Roman" panose="02020603050405020304" pitchFamily="18" charset="0"/>
              </a:rPr>
              <a:t>Flexibility to address future needs should be considered.</a:t>
            </a:r>
            <a:endParaRPr lang="fr-FR" sz="1400" b="1" dirty="0">
              <a:ea typeface="Times New Roman" panose="02020603050405020304" pitchFamily="18" charset="0"/>
              <a:cs typeface="Times New Roman" panose="02020603050405020304" pitchFamily="18" charset="0"/>
            </a:endParaRPr>
          </a:p>
          <a:p>
            <a:pPr lvl="0" algn="just">
              <a:lnSpc>
                <a:spcPct val="115000"/>
              </a:lnSpc>
              <a:spcAft>
                <a:spcPts val="1000"/>
              </a:spcAft>
            </a:pPr>
            <a:r>
              <a:rPr lang="en-GB" sz="1400" b="1" dirty="0">
                <a:solidFill>
                  <a:srgbClr val="000000"/>
                </a:solidFill>
                <a:ea typeface="Times New Roman" panose="02020603050405020304" pitchFamily="18" charset="0"/>
                <a:cs typeface="Times New Roman" panose="02020603050405020304" pitchFamily="18" charset="0"/>
              </a:rPr>
              <a:t>4) </a:t>
            </a:r>
            <a:r>
              <a:rPr lang="en-GB" sz="1400" dirty="0">
                <a:solidFill>
                  <a:srgbClr val="000000"/>
                </a:solidFill>
                <a:ea typeface="Times New Roman" panose="02020603050405020304" pitchFamily="18" charset="0"/>
                <a:cs typeface="Times New Roman" panose="02020603050405020304" pitchFamily="18" charset="0"/>
              </a:rPr>
              <a:t>Developing and implementing </a:t>
            </a:r>
            <a:r>
              <a:rPr lang="en-GB" sz="1400" b="1" dirty="0">
                <a:solidFill>
                  <a:srgbClr val="000000"/>
                </a:solidFill>
                <a:ea typeface="Times New Roman" panose="02020603050405020304" pitchFamily="18" charset="0"/>
                <a:cs typeface="Times New Roman" panose="02020603050405020304" pitchFamily="18" charset="0"/>
              </a:rPr>
              <a:t>intermediary services, user support, tools </a:t>
            </a:r>
            <a:r>
              <a:rPr lang="en-GB" sz="1400" dirty="0">
                <a:solidFill>
                  <a:srgbClr val="000000"/>
                </a:solidFill>
                <a:ea typeface="Times New Roman" panose="02020603050405020304" pitchFamily="18" charset="0"/>
                <a:cs typeface="Times New Roman" panose="02020603050405020304" pitchFamily="18" charset="0"/>
              </a:rPr>
              <a:t>and notably AI assisted research infrastructure services navigation. When relevant, resulting data and digital services should be made accessible through EOSC.</a:t>
            </a:r>
            <a:endParaRPr lang="fr-FR" sz="1400" dirty="0">
              <a:ea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15000"/>
              </a:lnSpc>
              <a:spcBef>
                <a:spcPts val="0"/>
              </a:spcBef>
              <a:spcAft>
                <a:spcPts val="1000"/>
              </a:spcAft>
              <a:buClrTx/>
              <a:buSzTx/>
              <a:tabLst/>
              <a:defRPr/>
            </a:pPr>
            <a:endParaRPr lang="fr-FR" sz="1400" dirty="0">
              <a:effectLst/>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55AE493F-D7AE-C040-B28A-3862120E55AD}"/>
              </a:ext>
            </a:extLst>
          </p:cNvPr>
          <p:cNvSpPr txBox="1"/>
          <p:nvPr/>
        </p:nvSpPr>
        <p:spPr>
          <a:xfrm>
            <a:off x="234174" y="1679726"/>
            <a:ext cx="11370527" cy="1232389"/>
          </a:xfrm>
          <a:prstGeom prst="rect">
            <a:avLst/>
          </a:prstGeom>
          <a:noFill/>
        </p:spPr>
        <p:txBody>
          <a:bodyPr wrap="square">
            <a:spAutoFit/>
          </a:bodyPr>
          <a:lstStyle/>
          <a:p>
            <a:pPr>
              <a:lnSpc>
                <a:spcPct val="115000"/>
              </a:lnSpc>
              <a:spcAft>
                <a:spcPts val="1000"/>
              </a:spcAft>
              <a:buNone/>
            </a:pPr>
            <a:r>
              <a:rPr lang="en-GB" sz="1600" b="1" dirty="0">
                <a:solidFill>
                  <a:srgbClr val="002060"/>
                </a:solidFill>
                <a:ea typeface="Times New Roman" panose="02020603050405020304" pitchFamily="18" charset="0"/>
                <a:cs typeface="Times New Roman" panose="02020603050405020304" pitchFamily="18" charset="0"/>
              </a:rPr>
              <a:t>Reminder about e</a:t>
            </a:r>
            <a:r>
              <a:rPr lang="en-GB" sz="1600" b="1" dirty="0">
                <a:solidFill>
                  <a:srgbClr val="002060"/>
                </a:solidFill>
                <a:effectLst/>
                <a:ea typeface="Times New Roman" panose="02020603050405020304" pitchFamily="18" charset="0"/>
                <a:cs typeface="Times New Roman" panose="02020603050405020304" pitchFamily="18" charset="0"/>
              </a:rPr>
              <a:t>xpected Outcome 3): </a:t>
            </a:r>
            <a:endParaRPr lang="fr-FR" sz="1600" b="1" dirty="0">
              <a:solidFill>
                <a:srgbClr val="002060"/>
              </a:solidFill>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startAt="3"/>
            </a:pPr>
            <a:r>
              <a:rPr lang="en-GB" sz="1400" b="1" dirty="0">
                <a:solidFill>
                  <a:srgbClr val="000000"/>
                </a:solidFill>
                <a:ea typeface="Times New Roman" panose="02020603050405020304" pitchFamily="18" charset="0"/>
                <a:cs typeface="Times New Roman" panose="02020603050405020304" pitchFamily="18" charset="0"/>
              </a:rPr>
              <a:t>A European portfolio of R&amp;I services of European interest</a:t>
            </a:r>
            <a:r>
              <a:rPr lang="en-GB" sz="1400" dirty="0">
                <a:solidFill>
                  <a:srgbClr val="000000"/>
                </a:solidFill>
                <a:ea typeface="Times New Roman" panose="02020603050405020304" pitchFamily="18" charset="0"/>
                <a:cs typeface="Times New Roman" panose="02020603050405020304" pitchFamily="18" charset="0"/>
              </a:rPr>
              <a:t>, supported by a common front page and </a:t>
            </a:r>
            <a:r>
              <a:rPr lang="en-GB" sz="1400" b="1" dirty="0">
                <a:solidFill>
                  <a:srgbClr val="000000"/>
                </a:solidFill>
                <a:ea typeface="Times New Roman" panose="02020603050405020304" pitchFamily="18" charset="0"/>
                <a:cs typeface="Times New Roman" panose="02020603050405020304" pitchFamily="18" charset="0"/>
              </a:rPr>
              <a:t>few single-entry point access portals</a:t>
            </a:r>
            <a:r>
              <a:rPr lang="en-GB" sz="1400" dirty="0">
                <a:solidFill>
                  <a:srgbClr val="000000"/>
                </a:solidFill>
                <a:ea typeface="Times New Roman" panose="02020603050405020304" pitchFamily="18" charset="0"/>
                <a:cs typeface="Times New Roman" panose="02020603050405020304" pitchFamily="18" charset="0"/>
              </a:rPr>
              <a:t>, integrated or interoperable catalogues of R&amp;I services and </a:t>
            </a:r>
            <a:r>
              <a:rPr lang="en-GB" sz="1400" b="1" dirty="0">
                <a:solidFill>
                  <a:srgbClr val="000000"/>
                </a:solidFill>
                <a:ea typeface="Times New Roman" panose="02020603050405020304" pitchFamily="18" charset="0"/>
                <a:cs typeface="Times New Roman" panose="02020603050405020304" pitchFamily="18" charset="0"/>
              </a:rPr>
              <a:t>converging access conditions and selection procedures</a:t>
            </a:r>
            <a:r>
              <a:rPr lang="en-GB" sz="1400" dirty="0">
                <a:solidFill>
                  <a:srgbClr val="000000"/>
                </a:solidFill>
                <a:ea typeface="Times New Roman" panose="02020603050405020304" pitchFamily="18" charset="0"/>
                <a:cs typeface="Times New Roman" panose="02020603050405020304" pitchFamily="18" charset="0"/>
              </a:rPr>
              <a:t>, strengthening the European landscape of </a:t>
            </a:r>
            <a:r>
              <a:rPr lang="en-GB" sz="1400" b="1" dirty="0">
                <a:solidFill>
                  <a:srgbClr val="000000"/>
                </a:solidFill>
                <a:ea typeface="Times New Roman" panose="02020603050405020304" pitchFamily="18" charset="0"/>
                <a:cs typeface="Times New Roman" panose="02020603050405020304" pitchFamily="18" charset="0"/>
              </a:rPr>
              <a:t>ESFRI-prioritised infrastructures </a:t>
            </a:r>
            <a:r>
              <a:rPr lang="en-GB" sz="1400" dirty="0">
                <a:solidFill>
                  <a:srgbClr val="000000"/>
                </a:solidFill>
                <a:ea typeface="Times New Roman" panose="02020603050405020304" pitchFamily="18" charset="0"/>
                <a:cs typeface="Times New Roman" panose="02020603050405020304" pitchFamily="18" charset="0"/>
              </a:rPr>
              <a:t>and other </a:t>
            </a:r>
            <a:r>
              <a:rPr lang="en-GB" sz="1400" b="1" dirty="0">
                <a:solidFill>
                  <a:srgbClr val="000000"/>
                </a:solidFill>
                <a:ea typeface="Times New Roman" panose="02020603050405020304" pitchFamily="18" charset="0"/>
                <a:cs typeface="Times New Roman" panose="02020603050405020304" pitchFamily="18" charset="0"/>
              </a:rPr>
              <a:t>world-class research </a:t>
            </a:r>
            <a:r>
              <a:rPr lang="en-GB" sz="1400" dirty="0">
                <a:solidFill>
                  <a:srgbClr val="000000"/>
                </a:solidFill>
                <a:ea typeface="Times New Roman" panose="02020603050405020304" pitchFamily="18" charset="0"/>
                <a:cs typeface="Times New Roman" panose="02020603050405020304" pitchFamily="18" charset="0"/>
              </a:rPr>
              <a:t>infrastructures by large thematic domains.</a:t>
            </a:r>
          </a:p>
        </p:txBody>
      </p:sp>
      <p:sp>
        <p:nvSpPr>
          <p:cNvPr id="5" name="Espace réservé du numéro de diapositive 2">
            <a:extLst>
              <a:ext uri="{FF2B5EF4-FFF2-40B4-BE49-F238E27FC236}">
                <a16:creationId xmlns:a16="http://schemas.microsoft.com/office/drawing/2014/main" id="{560DDD18-C710-0988-7056-E1F5577DF402}"/>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pied de page 2">
            <a:extLst>
              <a:ext uri="{FF2B5EF4-FFF2-40B4-BE49-F238E27FC236}">
                <a16:creationId xmlns:a16="http://schemas.microsoft.com/office/drawing/2014/main" id="{4DD55C10-8C58-19EB-3BF9-49CDDB1C6B9E}"/>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10" name="Espace réservé de la date 1">
            <a:extLst>
              <a:ext uri="{FF2B5EF4-FFF2-40B4-BE49-F238E27FC236}">
                <a16:creationId xmlns:a16="http://schemas.microsoft.com/office/drawing/2014/main" id="{CDE9CCC0-FFC5-86A0-7351-8CC469385C40}"/>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1082282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132F4-0F99-95C5-3ADF-3A640FF8B336}"/>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8AE7A2F4-DA6E-FF75-02E2-C93FE3FA180B}"/>
              </a:ext>
            </a:extLst>
          </p:cNvPr>
          <p:cNvGrpSpPr/>
          <p:nvPr/>
        </p:nvGrpSpPr>
        <p:grpSpPr>
          <a:xfrm>
            <a:off x="3011368" y="247425"/>
            <a:ext cx="1172584" cy="550791"/>
            <a:chOff x="1736333" y="1160980"/>
            <a:chExt cx="1017081" cy="369332"/>
          </a:xfrm>
        </p:grpSpPr>
        <p:sp>
          <p:nvSpPr>
            <p:cNvPr id="3" name="Rectangle 2">
              <a:extLst>
                <a:ext uri="{FF2B5EF4-FFF2-40B4-BE49-F238E27FC236}">
                  <a16:creationId xmlns:a16="http://schemas.microsoft.com/office/drawing/2014/main" id="{AEB6A882-06F6-18F1-E155-E16443B0B174}"/>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020B9CEB-0CD5-D021-CA85-D8B34D9EA8F9}"/>
                </a:ext>
              </a:extLst>
            </p:cNvPr>
            <p:cNvSpPr txBox="1"/>
            <p:nvPr/>
          </p:nvSpPr>
          <p:spPr>
            <a:xfrm>
              <a:off x="1736333" y="1160980"/>
              <a:ext cx="1017081" cy="309569"/>
            </a:xfrm>
            <a:prstGeom prst="rect">
              <a:avLst/>
            </a:prstGeom>
            <a:noFill/>
          </p:spPr>
          <p:txBody>
            <a:bodyPr wrap="square" rtlCol="0">
              <a:spAutoFit/>
            </a:bodyPr>
            <a:lstStyle/>
            <a:p>
              <a:r>
                <a:rPr lang="fr-FR" sz="2400" dirty="0"/>
                <a:t>WP2</a:t>
              </a:r>
            </a:p>
          </p:txBody>
        </p:sp>
      </p:grpSp>
      <p:sp>
        <p:nvSpPr>
          <p:cNvPr id="7" name="ZoneTexte 6">
            <a:extLst>
              <a:ext uri="{FF2B5EF4-FFF2-40B4-BE49-F238E27FC236}">
                <a16:creationId xmlns:a16="http://schemas.microsoft.com/office/drawing/2014/main" id="{4D8E8D53-5B57-F44A-3B74-30717CEC34E1}"/>
              </a:ext>
            </a:extLst>
          </p:cNvPr>
          <p:cNvSpPr txBox="1"/>
          <p:nvPr/>
        </p:nvSpPr>
        <p:spPr>
          <a:xfrm>
            <a:off x="3946477" y="288000"/>
            <a:ext cx="5911811" cy="369332"/>
          </a:xfrm>
          <a:prstGeom prst="rect">
            <a:avLst/>
          </a:prstGeom>
          <a:noFill/>
        </p:spPr>
        <p:txBody>
          <a:bodyPr wrap="none" rtlCol="0">
            <a:spAutoFit/>
          </a:bodyPr>
          <a:lstStyle/>
          <a:p>
            <a:r>
              <a:rPr lang="en-GB" b="1" u="sng" noProof="1">
                <a:solidFill>
                  <a:srgbClr val="004AFF"/>
                </a:solidFill>
              </a:rPr>
              <a:t>R&amp;I SERVICES’ CATALOGUE </a:t>
            </a:r>
            <a:r>
              <a:rPr lang="en-GB" b="1" noProof="1">
                <a:solidFill>
                  <a:srgbClr val="004AFF"/>
                </a:solidFill>
              </a:rPr>
              <a:t>(Outcome  3; Aspects 2, 3 and 4) </a:t>
            </a:r>
          </a:p>
        </p:txBody>
      </p:sp>
      <p:sp>
        <p:nvSpPr>
          <p:cNvPr id="5" name="ZoneTexte 4">
            <a:extLst>
              <a:ext uri="{FF2B5EF4-FFF2-40B4-BE49-F238E27FC236}">
                <a16:creationId xmlns:a16="http://schemas.microsoft.com/office/drawing/2014/main" id="{AABB94BE-AD27-B679-115C-E7012C6B0DAA}"/>
              </a:ext>
            </a:extLst>
          </p:cNvPr>
          <p:cNvSpPr txBox="1"/>
          <p:nvPr/>
        </p:nvSpPr>
        <p:spPr>
          <a:xfrm>
            <a:off x="1175584" y="1190584"/>
            <a:ext cx="11277265" cy="5509200"/>
          </a:xfrm>
          <a:prstGeom prst="rect">
            <a:avLst/>
          </a:prstGeom>
          <a:noFill/>
        </p:spPr>
        <p:txBody>
          <a:bodyPr wrap="square">
            <a:spAutoFit/>
          </a:bodyPr>
          <a:lstStyle/>
          <a:p>
            <a:pPr algn="just"/>
            <a:r>
              <a:rPr lang="en-GB" sz="1600" b="1" dirty="0">
                <a:solidFill>
                  <a:srgbClr val="002060"/>
                </a:solidFill>
                <a:effectLst/>
                <a:ea typeface="Times New Roman" panose="02020603050405020304" pitchFamily="18" charset="0"/>
                <a:cs typeface="Times New Roman" panose="02020603050405020304" pitchFamily="18" charset="0"/>
              </a:rPr>
              <a:t>TASK 1 – Front page and catalogue architectural conception, design, deployment and operation </a:t>
            </a:r>
          </a:p>
          <a:p>
            <a:pPr algn="just"/>
            <a:r>
              <a:rPr lang="en-GB" sz="1600" b="1" dirty="0">
                <a:solidFill>
                  <a:srgbClr val="002060"/>
                </a:solidFill>
                <a:ea typeface="Times New Roman" panose="02020603050405020304" pitchFamily="18" charset="0"/>
                <a:cs typeface="Times New Roman" panose="02020603050405020304" pitchFamily="18" charset="0"/>
              </a:rPr>
              <a:t>                 </a:t>
            </a:r>
            <a:r>
              <a:rPr lang="en-GB" sz="1600" b="1" dirty="0">
                <a:solidFill>
                  <a:srgbClr val="002060"/>
                </a:solidFill>
                <a:effectLst/>
                <a:ea typeface="Times New Roman" panose="02020603050405020304" pitchFamily="18" charset="0"/>
                <a:cs typeface="Times New Roman" panose="02020603050405020304" pitchFamily="18" charset="0"/>
              </a:rPr>
              <a:t>(including </a:t>
            </a:r>
            <a:r>
              <a:rPr lang="en-GB" sz="1600" b="1" dirty="0">
                <a:solidFill>
                  <a:srgbClr val="002060"/>
                </a:solidFill>
                <a:ea typeface="Times New Roman" panose="02020603050405020304" pitchFamily="18" charset="0"/>
                <a:cs typeface="Times New Roman" panose="02020603050405020304" pitchFamily="18" charset="0"/>
              </a:rPr>
              <a:t>AI assisted services navigation</a:t>
            </a:r>
            <a:r>
              <a:rPr lang="en-GB" sz="1600" b="1" dirty="0">
                <a:solidFill>
                  <a:srgbClr val="002060"/>
                </a:solidFill>
                <a:effectLst/>
                <a:ea typeface="Times New Roman" panose="02020603050405020304" pitchFamily="18" charset="0"/>
                <a:cs typeface="Times New Roman" panose="02020603050405020304" pitchFamily="18" charset="0"/>
              </a:rPr>
              <a:t>)</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ffectLst/>
                <a:ea typeface="Times New Roman" panose="02020603050405020304" pitchFamily="18" charset="0"/>
                <a:cs typeface="Times New Roman" panose="02020603050405020304" pitchFamily="18" charset="0"/>
              </a:rPr>
              <a:t>TASK 2 – </a:t>
            </a:r>
            <a:r>
              <a:rPr lang="en-GB" sz="1600" b="1" dirty="0">
                <a:solidFill>
                  <a:srgbClr val="002060"/>
                </a:solidFill>
                <a:ea typeface="Times New Roman" panose="02020603050405020304" pitchFamily="18" charset="0"/>
                <a:cs typeface="Times New Roman" panose="02020603050405020304" pitchFamily="18" charset="0"/>
              </a:rPr>
              <a:t>By subdomain:</a:t>
            </a:r>
          </a:p>
          <a:p>
            <a:pPr marL="742950" lvl="1" indent="-285750" algn="just">
              <a:buFont typeface="Arial" panose="020B0604020202020204" pitchFamily="34" charset="0"/>
              <a:buChar char="•"/>
            </a:pPr>
            <a:r>
              <a:rPr lang="en-GB" sz="1600" b="1" i="1" dirty="0">
                <a:solidFill>
                  <a:srgbClr val="002060"/>
                </a:solidFill>
                <a:ea typeface="Times New Roman" panose="02020603050405020304" pitchFamily="18" charset="0"/>
                <a:cs typeface="Times New Roman" panose="02020603050405020304" pitchFamily="18" charset="0"/>
              </a:rPr>
              <a:t>Perform survey, critical analysis and selection of more impactful multi-RI services.</a:t>
            </a:r>
          </a:p>
          <a:p>
            <a:pPr marL="742950" lvl="1" indent="-285750" algn="just">
              <a:buFont typeface="Arial" panose="020B0604020202020204" pitchFamily="34" charset="0"/>
              <a:buChar char="•"/>
            </a:pPr>
            <a:r>
              <a:rPr lang="en-GB" sz="1600" b="1" i="1" dirty="0">
                <a:solidFill>
                  <a:srgbClr val="002060"/>
                </a:solidFill>
                <a:ea typeface="Times New Roman" panose="02020603050405020304" pitchFamily="18" charset="0"/>
                <a:cs typeface="Times New Roman" panose="02020603050405020304" pitchFamily="18" charset="0"/>
              </a:rPr>
              <a:t>Establish access/selection procedures (as a function of users’ type).</a:t>
            </a:r>
          </a:p>
          <a:p>
            <a:pPr marL="742950" lvl="1" indent="-285750" algn="just">
              <a:buFont typeface="Arial" panose="020B0604020202020204" pitchFamily="34" charset="0"/>
              <a:buChar char="•"/>
            </a:pPr>
            <a:r>
              <a:rPr lang="en-GB" sz="1600" b="1" i="1" dirty="0">
                <a:solidFill>
                  <a:srgbClr val="002060"/>
                </a:solidFill>
                <a:ea typeface="Times New Roman" panose="02020603050405020304" pitchFamily="18" charset="0"/>
                <a:cs typeface="Times New Roman" panose="02020603050405020304" pitchFamily="18" charset="0"/>
              </a:rPr>
              <a:t>Maximize where applicable harmonization, integration and interoperability of RIs.</a:t>
            </a:r>
            <a:endParaRPr lang="en-GB" sz="1600" b="1" dirty="0">
              <a:solidFill>
                <a:srgbClr val="002060"/>
              </a:solidFill>
              <a:ea typeface="Times New Roman" panose="02020603050405020304" pitchFamily="18" charset="0"/>
              <a:cs typeface="Times New Roman" panose="02020603050405020304" pitchFamily="18" charset="0"/>
            </a:endParaRPr>
          </a:p>
          <a:p>
            <a:pPr marL="742950" lvl="1" indent="-285750" algn="just">
              <a:buFontTx/>
              <a:buChar char="-"/>
            </a:pPr>
            <a:endParaRPr lang="en-GB" sz="1600"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a typeface="Times New Roman" panose="02020603050405020304" pitchFamily="18" charset="0"/>
                <a:cs typeface="Times New Roman" panose="02020603050405020304" pitchFamily="18" charset="0"/>
              </a:rPr>
              <a:t>          f</a:t>
            </a:r>
            <a:r>
              <a:rPr lang="en-GB" sz="1600" b="1" dirty="0">
                <a:solidFill>
                  <a:srgbClr val="002060"/>
                </a:solidFill>
                <a:effectLst/>
                <a:ea typeface="Times New Roman" panose="02020603050405020304" pitchFamily="18" charset="0"/>
                <a:cs typeface="Times New Roman" panose="02020603050405020304" pitchFamily="18" charset="0"/>
              </a:rPr>
              <a:t>or </a:t>
            </a:r>
          </a:p>
          <a:p>
            <a:pPr algn="just"/>
            <a:endParaRPr lang="en-GB" sz="1600" b="1" dirty="0">
              <a:solidFill>
                <a:srgbClr val="002060"/>
              </a:solidFill>
              <a:ea typeface="Times New Roman" panose="02020603050405020304" pitchFamily="18" charset="0"/>
              <a:cs typeface="Times New Roman" panose="02020603050405020304" pitchFamily="18" charset="0"/>
            </a:endParaRPr>
          </a:p>
          <a:p>
            <a:pPr lvl="1" algn="just"/>
            <a:r>
              <a:rPr lang="en-GB" sz="1600" b="1" dirty="0">
                <a:solidFill>
                  <a:srgbClr val="002060"/>
                </a:solidFill>
                <a:effectLst/>
                <a:ea typeface="Times New Roman" panose="02020603050405020304" pitchFamily="18" charset="0"/>
                <a:cs typeface="Times New Roman" panose="02020603050405020304" pitchFamily="18" charset="0"/>
              </a:rPr>
              <a:t>TASK 2.1</a:t>
            </a:r>
            <a:r>
              <a:rPr lang="en-GB" sz="1600" b="1" dirty="0">
                <a:solidFill>
                  <a:srgbClr val="002060"/>
                </a:solidFill>
                <a:ea typeface="Times New Roman" panose="02020603050405020304" pitchFamily="18" charset="0"/>
                <a:cs typeface="Times New Roman" panose="02020603050405020304" pitchFamily="18" charset="0"/>
              </a:rPr>
              <a:t> – </a:t>
            </a:r>
            <a:r>
              <a:rPr lang="en-GB" sz="1600" b="1" dirty="0">
                <a:solidFill>
                  <a:srgbClr val="002060"/>
                </a:solidFill>
                <a:effectLst/>
                <a:ea typeface="Times New Roman" panose="02020603050405020304" pitchFamily="18" charset="0"/>
                <a:cs typeface="Times New Roman" panose="02020603050405020304" pitchFamily="18" charset="0"/>
              </a:rPr>
              <a:t>ESFRI and other RIs’ CORE services for </a:t>
            </a:r>
            <a:r>
              <a:rPr lang="en-GB" sz="1600" b="1" dirty="0">
                <a:solidFill>
                  <a:srgbClr val="002060"/>
                </a:solidFill>
                <a:ea typeface="Times New Roman" panose="02020603050405020304" pitchFamily="18" charset="0"/>
                <a:cs typeface="Times New Roman" panose="02020603050405020304" pitchFamily="18" charset="0"/>
              </a:rPr>
              <a:t>s</a:t>
            </a:r>
            <a:r>
              <a:rPr lang="en-GB" sz="1600" b="1" dirty="0">
                <a:solidFill>
                  <a:srgbClr val="002060"/>
                </a:solidFill>
                <a:effectLst/>
                <a:ea typeface="Times New Roman" panose="02020603050405020304" pitchFamily="18" charset="0"/>
                <a:cs typeface="Times New Roman" panose="02020603050405020304" pitchFamily="18" charset="0"/>
              </a:rPr>
              <a:t>cientif</a:t>
            </a:r>
            <a:r>
              <a:rPr lang="en-GB" sz="1600" b="1" dirty="0">
                <a:solidFill>
                  <a:srgbClr val="002060"/>
                </a:solidFill>
                <a:ea typeface="Times New Roman" panose="02020603050405020304" pitchFamily="18" charset="0"/>
                <a:cs typeface="Times New Roman" panose="02020603050405020304" pitchFamily="18" charset="0"/>
              </a:rPr>
              <a:t>ic exploitation /data research </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lvl="1" algn="just"/>
            <a:r>
              <a:rPr lang="en-GB" sz="1600" b="1" dirty="0">
                <a:solidFill>
                  <a:srgbClr val="002060"/>
                </a:solidFill>
                <a:ea typeface="Times New Roman" panose="02020603050405020304" pitchFamily="18" charset="0"/>
                <a:cs typeface="Times New Roman" panose="02020603050405020304" pitchFamily="18" charset="0"/>
              </a:rPr>
              <a:t>TASK 2.2 – ESFRI and other Ris’ technological innovation services based on subdomain Roadmaps (APPEC, </a:t>
            </a:r>
            <a:r>
              <a:rPr lang="en-GB" sz="1600" b="1" dirty="0" err="1">
                <a:solidFill>
                  <a:srgbClr val="002060"/>
                </a:solidFill>
                <a:ea typeface="Times New Roman" panose="02020603050405020304" pitchFamily="18" charset="0"/>
                <a:cs typeface="Times New Roman" panose="02020603050405020304" pitchFamily="18" charset="0"/>
              </a:rPr>
              <a:t>NuPPEC</a:t>
            </a:r>
            <a:r>
              <a:rPr lang="en-GB" sz="1600" b="1" dirty="0">
                <a:solidFill>
                  <a:srgbClr val="002060"/>
                </a:solidFill>
                <a:ea typeface="Times New Roman" panose="02020603050405020304" pitchFamily="18" charset="0"/>
                <a:cs typeface="Times New Roman" panose="02020603050405020304" pitchFamily="18" charset="0"/>
              </a:rPr>
              <a:t>, </a:t>
            </a:r>
            <a:r>
              <a:rPr lang="en-GB" sz="1600" b="1" dirty="0" err="1">
                <a:solidFill>
                  <a:srgbClr val="002060"/>
                </a:solidFill>
                <a:ea typeface="Times New Roman" panose="02020603050405020304" pitchFamily="18" charset="0"/>
                <a:cs typeface="Times New Roman" panose="02020603050405020304" pitchFamily="18" charset="0"/>
              </a:rPr>
              <a:t>ect</a:t>
            </a:r>
            <a:r>
              <a:rPr lang="en-GB" sz="1600" b="1" dirty="0">
                <a:solidFill>
                  <a:srgbClr val="002060"/>
                </a:solidFill>
                <a:ea typeface="Times New Roman" panose="02020603050405020304" pitchFamily="18" charset="0"/>
                <a:cs typeface="Times New Roman" panose="02020603050405020304" pitchFamily="18" charset="0"/>
              </a:rPr>
              <a:t>.)</a:t>
            </a:r>
          </a:p>
          <a:p>
            <a:pPr lvl="1" algn="just"/>
            <a:endParaRPr lang="en-GB" sz="1600" b="1" dirty="0">
              <a:solidFill>
                <a:srgbClr val="002060"/>
              </a:solidFill>
              <a:ea typeface="Times New Roman" panose="02020603050405020304" pitchFamily="18" charset="0"/>
              <a:cs typeface="Times New Roman" panose="02020603050405020304" pitchFamily="18" charset="0"/>
            </a:endParaRPr>
          </a:p>
          <a:p>
            <a:pPr lvl="1" algn="just"/>
            <a:r>
              <a:rPr lang="en-GB" sz="1600" b="1" dirty="0">
                <a:solidFill>
                  <a:srgbClr val="002060"/>
                </a:solidFill>
                <a:ea typeface="Times New Roman" panose="02020603050405020304" pitchFamily="18" charset="0"/>
                <a:cs typeface="Times New Roman" panose="02020603050405020304" pitchFamily="18" charset="0"/>
              </a:rPr>
              <a:t>TASK 2.3 – ESFRI and other Ris’ innovation services based on PSE DIGIT roadmap.</a:t>
            </a:r>
          </a:p>
          <a:p>
            <a:pPr lvl="1" algn="just"/>
            <a:endParaRPr lang="en-GB" sz="1600" b="1" dirty="0">
              <a:solidFill>
                <a:srgbClr val="002060"/>
              </a:solidFill>
              <a:ea typeface="Times New Roman" panose="02020603050405020304" pitchFamily="18" charset="0"/>
              <a:cs typeface="Times New Roman" panose="02020603050405020304" pitchFamily="18" charset="0"/>
            </a:endParaRPr>
          </a:p>
          <a:p>
            <a:pPr lvl="1" algn="just"/>
            <a:r>
              <a:rPr lang="en-GB" sz="1600" b="1" dirty="0">
                <a:solidFill>
                  <a:srgbClr val="002060"/>
                </a:solidFill>
                <a:ea typeface="Times New Roman" panose="02020603050405020304" pitchFamily="18" charset="0"/>
                <a:cs typeface="Times New Roman" panose="02020603050405020304" pitchFamily="18" charset="0"/>
              </a:rPr>
              <a:t>TASK 2.4 – ESFRI and other Ris’ CORE curiosity-driven access and TNA services (based on previous successful practices and </a:t>
            </a:r>
          </a:p>
          <a:p>
            <a:pPr lvl="1" algn="just"/>
            <a:r>
              <a:rPr lang="en-GB" sz="1600" b="1" dirty="0">
                <a:solidFill>
                  <a:srgbClr val="002060"/>
                </a:solidFill>
                <a:ea typeface="Times New Roman" panose="02020603050405020304" pitchFamily="18" charset="0"/>
                <a:cs typeface="Times New Roman" panose="02020603050405020304" pitchFamily="18" charset="0"/>
              </a:rPr>
              <a:t>                    Access2Access framework).</a:t>
            </a:r>
          </a:p>
          <a:p>
            <a:pPr lvl="1" algn="just"/>
            <a:endParaRPr lang="en-GB" sz="1600" b="1" dirty="0">
              <a:solidFill>
                <a:srgbClr val="002060"/>
              </a:solidFill>
              <a:ea typeface="Times New Roman" panose="02020603050405020304" pitchFamily="18" charset="0"/>
              <a:cs typeface="Times New Roman" panose="02020603050405020304" pitchFamily="18" charset="0"/>
            </a:endParaRPr>
          </a:p>
          <a:p>
            <a:pPr algn="just"/>
            <a:r>
              <a:rPr lang="en-GB" sz="1600" b="1" noProof="1">
                <a:solidFill>
                  <a:srgbClr val="002060"/>
                </a:solidFill>
                <a:ea typeface="Times New Roman" panose="02020603050405020304" pitchFamily="18" charset="0"/>
                <a:cs typeface="Times New Roman" panose="02020603050405020304" pitchFamily="18" charset="0"/>
              </a:rPr>
              <a:t>TASK 3 – Leverage a sample of services that would contribute in deploying “pilot” federated activities aligned with EU </a:t>
            </a:r>
          </a:p>
          <a:p>
            <a:pPr algn="just"/>
            <a:r>
              <a:rPr lang="en-GB" sz="1600" b="1" noProof="1">
                <a:solidFill>
                  <a:srgbClr val="002060"/>
                </a:solidFill>
                <a:ea typeface="Times New Roman" panose="02020603050405020304" pitchFamily="18" charset="0"/>
                <a:cs typeface="Times New Roman" panose="02020603050405020304" pitchFamily="18" charset="0"/>
              </a:rPr>
              <a:t>                    priorities and strategy (to be managed by WP3)</a:t>
            </a:r>
            <a:endParaRPr lang="en-GB" sz="1600" noProof="1">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p:txBody>
      </p:sp>
      <p:sp>
        <p:nvSpPr>
          <p:cNvPr id="6" name="Espace réservé du numéro de diapositive 2">
            <a:extLst>
              <a:ext uri="{FF2B5EF4-FFF2-40B4-BE49-F238E27FC236}">
                <a16:creationId xmlns:a16="http://schemas.microsoft.com/office/drawing/2014/main" id="{F641D5C4-1973-58A6-0438-48D03F24B4D4}"/>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space réservé du pied de page 2">
            <a:extLst>
              <a:ext uri="{FF2B5EF4-FFF2-40B4-BE49-F238E27FC236}">
                <a16:creationId xmlns:a16="http://schemas.microsoft.com/office/drawing/2014/main" id="{B22D603F-85D9-348F-0992-D5E056403C3E}"/>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9" name="Espace réservé de la date 1">
            <a:extLst>
              <a:ext uri="{FF2B5EF4-FFF2-40B4-BE49-F238E27FC236}">
                <a16:creationId xmlns:a16="http://schemas.microsoft.com/office/drawing/2014/main" id="{182D73BB-ED55-D811-73D9-BC064FE2F745}"/>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357671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A2B2B-0EE3-69E4-7A05-F64F02CC2416}"/>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FC6C3961-341D-86EB-A86D-4A0F65C659E2}"/>
              </a:ext>
            </a:extLst>
          </p:cNvPr>
          <p:cNvGrpSpPr/>
          <p:nvPr/>
        </p:nvGrpSpPr>
        <p:grpSpPr>
          <a:xfrm>
            <a:off x="3011368" y="247425"/>
            <a:ext cx="1172584" cy="550791"/>
            <a:chOff x="1736333" y="1160980"/>
            <a:chExt cx="1017081" cy="369332"/>
          </a:xfrm>
        </p:grpSpPr>
        <p:sp>
          <p:nvSpPr>
            <p:cNvPr id="3" name="Rectangle 2">
              <a:extLst>
                <a:ext uri="{FF2B5EF4-FFF2-40B4-BE49-F238E27FC236}">
                  <a16:creationId xmlns:a16="http://schemas.microsoft.com/office/drawing/2014/main" id="{72E2945A-6ECD-07F3-43DC-85089D026F2A}"/>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C316D0C6-3D2A-ADFC-3449-DFA91A461969}"/>
                </a:ext>
              </a:extLst>
            </p:cNvPr>
            <p:cNvSpPr txBox="1"/>
            <p:nvPr/>
          </p:nvSpPr>
          <p:spPr>
            <a:xfrm>
              <a:off x="1736333" y="1160980"/>
              <a:ext cx="1017081" cy="309569"/>
            </a:xfrm>
            <a:prstGeom prst="rect">
              <a:avLst/>
            </a:prstGeom>
            <a:noFill/>
          </p:spPr>
          <p:txBody>
            <a:bodyPr wrap="square" rtlCol="0">
              <a:spAutoFit/>
            </a:bodyPr>
            <a:lstStyle/>
            <a:p>
              <a:r>
                <a:rPr lang="fr-FR" sz="2400" dirty="0"/>
                <a:t>WP3</a:t>
              </a:r>
            </a:p>
          </p:txBody>
        </p:sp>
      </p:grpSp>
      <p:sp>
        <p:nvSpPr>
          <p:cNvPr id="7" name="ZoneTexte 6">
            <a:extLst>
              <a:ext uri="{FF2B5EF4-FFF2-40B4-BE49-F238E27FC236}">
                <a16:creationId xmlns:a16="http://schemas.microsoft.com/office/drawing/2014/main" id="{C3D93379-9441-FEF9-A3A6-7B03B45B7F1B}"/>
              </a:ext>
            </a:extLst>
          </p:cNvPr>
          <p:cNvSpPr txBox="1"/>
          <p:nvPr/>
        </p:nvSpPr>
        <p:spPr>
          <a:xfrm>
            <a:off x="3946477" y="288000"/>
            <a:ext cx="5436745" cy="369332"/>
          </a:xfrm>
          <a:prstGeom prst="rect">
            <a:avLst/>
          </a:prstGeom>
          <a:noFill/>
        </p:spPr>
        <p:txBody>
          <a:bodyPr wrap="none" rtlCol="0">
            <a:spAutoFit/>
          </a:bodyPr>
          <a:lstStyle/>
          <a:p>
            <a:r>
              <a:rPr lang="en-GB" b="1" u="sng" noProof="1">
                <a:solidFill>
                  <a:srgbClr val="004AFF"/>
                </a:solidFill>
              </a:rPr>
              <a:t>VIRTUAL COOPERATIVE SPACE </a:t>
            </a:r>
            <a:r>
              <a:rPr lang="en-GB" b="1" noProof="1">
                <a:solidFill>
                  <a:srgbClr val="004AFF"/>
                </a:solidFill>
              </a:rPr>
              <a:t>(Outcome  4; Aspect 4) </a:t>
            </a:r>
          </a:p>
        </p:txBody>
      </p:sp>
      <p:sp>
        <p:nvSpPr>
          <p:cNvPr id="8" name="ZoneTexte 7">
            <a:extLst>
              <a:ext uri="{FF2B5EF4-FFF2-40B4-BE49-F238E27FC236}">
                <a16:creationId xmlns:a16="http://schemas.microsoft.com/office/drawing/2014/main" id="{47BD2E94-F84A-32AB-5173-697C81B87116}"/>
              </a:ext>
            </a:extLst>
          </p:cNvPr>
          <p:cNvSpPr txBox="1"/>
          <p:nvPr/>
        </p:nvSpPr>
        <p:spPr>
          <a:xfrm>
            <a:off x="299223" y="3429000"/>
            <a:ext cx="11240430" cy="1360629"/>
          </a:xfrm>
          <a:prstGeom prst="rect">
            <a:avLst/>
          </a:prstGeom>
          <a:noFill/>
        </p:spPr>
        <p:txBody>
          <a:bodyPr wrap="square">
            <a:spAutoFit/>
          </a:bodyPr>
          <a:lstStyle/>
          <a:p>
            <a:pPr>
              <a:lnSpc>
                <a:spcPct val="115000"/>
              </a:lnSpc>
              <a:spcAft>
                <a:spcPts val="1000"/>
              </a:spcAft>
              <a:buNone/>
            </a:pPr>
            <a:r>
              <a:rPr lang="en-GB" sz="1600" b="1" dirty="0">
                <a:solidFill>
                  <a:srgbClr val="C00000"/>
                </a:solidFill>
                <a:ea typeface="Times New Roman" panose="02020603050405020304" pitchFamily="18" charset="0"/>
                <a:cs typeface="Times New Roman" panose="02020603050405020304" pitchFamily="18" charset="0"/>
              </a:rPr>
              <a:t>Reminder about the aspect 4) to be </a:t>
            </a:r>
            <a:r>
              <a:rPr lang="en-GB" sz="1600" b="1" dirty="0">
                <a:solidFill>
                  <a:srgbClr val="C00000"/>
                </a:solidFill>
                <a:effectLst/>
                <a:ea typeface="Times New Roman" panose="02020603050405020304" pitchFamily="18" charset="0"/>
                <a:cs typeface="Times New Roman" panose="02020603050405020304" pitchFamily="18" charset="0"/>
              </a:rPr>
              <a:t>addressed in the proposal  :</a:t>
            </a:r>
            <a:endParaRPr lang="fr-FR" sz="1600" b="1" dirty="0">
              <a:solidFill>
                <a:srgbClr val="C00000"/>
              </a:solidFill>
              <a:effectLst/>
              <a:ea typeface="Times New Roman" panose="02020603050405020304" pitchFamily="18" charset="0"/>
              <a:cs typeface="Times New Roman" panose="02020603050405020304" pitchFamily="18" charset="0"/>
            </a:endParaRPr>
          </a:p>
          <a:p>
            <a:pPr lvl="0" algn="just">
              <a:lnSpc>
                <a:spcPct val="115000"/>
              </a:lnSpc>
              <a:spcAft>
                <a:spcPts val="1000"/>
              </a:spcAft>
            </a:pPr>
            <a:r>
              <a:rPr lang="en-GB" sz="1400" b="1" dirty="0">
                <a:solidFill>
                  <a:srgbClr val="000000"/>
                </a:solidFill>
                <a:ea typeface="Times New Roman" panose="02020603050405020304" pitchFamily="18" charset="0"/>
                <a:cs typeface="Times New Roman" panose="02020603050405020304" pitchFamily="18" charset="0"/>
              </a:rPr>
              <a:t>4) </a:t>
            </a:r>
            <a:r>
              <a:rPr lang="en-GB" sz="1400" dirty="0">
                <a:solidFill>
                  <a:srgbClr val="000000"/>
                </a:solidFill>
                <a:ea typeface="Times New Roman" panose="02020603050405020304" pitchFamily="18" charset="0"/>
                <a:cs typeface="Times New Roman" panose="02020603050405020304" pitchFamily="18" charset="0"/>
              </a:rPr>
              <a:t>Developing and implementing </a:t>
            </a:r>
            <a:r>
              <a:rPr lang="en-GB" sz="1400" b="1" dirty="0">
                <a:solidFill>
                  <a:srgbClr val="000000"/>
                </a:solidFill>
                <a:ea typeface="Times New Roman" panose="02020603050405020304" pitchFamily="18" charset="0"/>
                <a:cs typeface="Times New Roman" panose="02020603050405020304" pitchFamily="18" charset="0"/>
              </a:rPr>
              <a:t>intermediary services, user support, tools </a:t>
            </a:r>
            <a:r>
              <a:rPr lang="en-GB" sz="1400" dirty="0">
                <a:solidFill>
                  <a:srgbClr val="000000"/>
                </a:solidFill>
                <a:ea typeface="Times New Roman" panose="02020603050405020304" pitchFamily="18" charset="0"/>
                <a:cs typeface="Times New Roman" panose="02020603050405020304" pitchFamily="18" charset="0"/>
              </a:rPr>
              <a:t>and notably AI assisted research infrastructure services navigation. When relevant, resulting data and digital services should be made accessible through EOSC.</a:t>
            </a:r>
            <a:endParaRPr lang="fr-FR" sz="1400" dirty="0">
              <a:ea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15000"/>
              </a:lnSpc>
              <a:spcBef>
                <a:spcPts val="0"/>
              </a:spcBef>
              <a:spcAft>
                <a:spcPts val="1000"/>
              </a:spcAft>
              <a:buClrTx/>
              <a:buSzTx/>
              <a:tabLst/>
              <a:defRPr/>
            </a:pPr>
            <a:endParaRPr lang="fr-FR" sz="1400" dirty="0">
              <a:effectLst/>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E1218211-7CCA-0E45-7421-E0B64E1E905F}"/>
              </a:ext>
            </a:extLst>
          </p:cNvPr>
          <p:cNvSpPr txBox="1"/>
          <p:nvPr/>
        </p:nvSpPr>
        <p:spPr>
          <a:xfrm>
            <a:off x="234174" y="1679726"/>
            <a:ext cx="11370527" cy="1232389"/>
          </a:xfrm>
          <a:prstGeom prst="rect">
            <a:avLst/>
          </a:prstGeom>
          <a:noFill/>
        </p:spPr>
        <p:txBody>
          <a:bodyPr wrap="square">
            <a:spAutoFit/>
          </a:bodyPr>
          <a:lstStyle/>
          <a:p>
            <a:pPr>
              <a:lnSpc>
                <a:spcPct val="115000"/>
              </a:lnSpc>
              <a:spcAft>
                <a:spcPts val="1000"/>
              </a:spcAft>
              <a:buNone/>
            </a:pPr>
            <a:r>
              <a:rPr lang="en-GB" sz="1600" b="1" dirty="0">
                <a:solidFill>
                  <a:srgbClr val="002060"/>
                </a:solidFill>
                <a:ea typeface="Times New Roman" panose="02020603050405020304" pitchFamily="18" charset="0"/>
                <a:cs typeface="Times New Roman" panose="02020603050405020304" pitchFamily="18" charset="0"/>
              </a:rPr>
              <a:t>Reminder about e</a:t>
            </a:r>
            <a:r>
              <a:rPr lang="en-GB" sz="1600" b="1" dirty="0">
                <a:solidFill>
                  <a:srgbClr val="002060"/>
                </a:solidFill>
                <a:effectLst/>
                <a:ea typeface="Times New Roman" panose="02020603050405020304" pitchFamily="18" charset="0"/>
                <a:cs typeface="Times New Roman" panose="02020603050405020304" pitchFamily="18" charset="0"/>
              </a:rPr>
              <a:t>xpected Outcome 4): </a:t>
            </a:r>
            <a:endParaRPr lang="fr-FR" sz="1600" b="1" dirty="0">
              <a:solidFill>
                <a:srgbClr val="002060"/>
              </a:solidFill>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startAt="4"/>
            </a:pPr>
            <a:r>
              <a:rPr lang="en-GB" sz="1400" b="1" dirty="0">
                <a:solidFill>
                  <a:srgbClr val="000000"/>
                </a:solidFill>
                <a:ea typeface="Times New Roman" panose="02020603050405020304" pitchFamily="18" charset="0"/>
                <a:cs typeface="Times New Roman" panose="02020603050405020304" pitchFamily="18" charset="0"/>
              </a:rPr>
              <a:t>Increased awareness, findability and accessibility </a:t>
            </a:r>
            <a:r>
              <a:rPr lang="en-GB" sz="1400" dirty="0">
                <a:solidFill>
                  <a:srgbClr val="000000"/>
                </a:solidFill>
                <a:ea typeface="Times New Roman" panose="02020603050405020304" pitchFamily="18" charset="0"/>
                <a:cs typeface="Times New Roman" panose="02020603050405020304" pitchFamily="18" charset="0"/>
              </a:rPr>
              <a:t>of research infrastructures for European researchers and innovators; simplified and adapted access pathways for new needs or new communities of users (e.g. where relevant, multidisciplinary R&amp;I, EU collaborative research projects, EU operational or deployment programmes, public authorities, and industry, including SMEs, startups and scaleups). </a:t>
            </a:r>
          </a:p>
        </p:txBody>
      </p:sp>
      <p:sp>
        <p:nvSpPr>
          <p:cNvPr id="5" name="Espace réservé du numéro de diapositive 2">
            <a:extLst>
              <a:ext uri="{FF2B5EF4-FFF2-40B4-BE49-F238E27FC236}">
                <a16:creationId xmlns:a16="http://schemas.microsoft.com/office/drawing/2014/main" id="{A65F50A8-3C9E-04F8-02A8-F1FBDDBAE152}"/>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pied de page 2">
            <a:extLst>
              <a:ext uri="{FF2B5EF4-FFF2-40B4-BE49-F238E27FC236}">
                <a16:creationId xmlns:a16="http://schemas.microsoft.com/office/drawing/2014/main" id="{E180EFAD-6F7E-B9C9-A831-15362A2DE8DE}"/>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10" name="Espace réservé de la date 1">
            <a:extLst>
              <a:ext uri="{FF2B5EF4-FFF2-40B4-BE49-F238E27FC236}">
                <a16:creationId xmlns:a16="http://schemas.microsoft.com/office/drawing/2014/main" id="{9606EC68-27C8-1855-13B3-6A7F8DD010CA}"/>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351797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996BD-09DA-B01A-5929-C71086221451}"/>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4CE73AC-5BC6-0662-4495-2DD6FD2BCAD3}"/>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Espace réservé du pied de page 2">
            <a:extLst>
              <a:ext uri="{FF2B5EF4-FFF2-40B4-BE49-F238E27FC236}">
                <a16:creationId xmlns:a16="http://schemas.microsoft.com/office/drawing/2014/main" id="{E428793D-7842-42F2-9EE8-96873D1425F9}"/>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9" name="Espace réservé de la date 1">
            <a:extLst>
              <a:ext uri="{FF2B5EF4-FFF2-40B4-BE49-F238E27FC236}">
                <a16:creationId xmlns:a16="http://schemas.microsoft.com/office/drawing/2014/main" id="{15FE3705-98A8-F241-1F55-493D58AC18B0}"/>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
        <p:nvSpPr>
          <p:cNvPr id="6" name="Google Shape;69;g2bfaa112a08_0_1">
            <a:extLst>
              <a:ext uri="{FF2B5EF4-FFF2-40B4-BE49-F238E27FC236}">
                <a16:creationId xmlns:a16="http://schemas.microsoft.com/office/drawing/2014/main" id="{618F2760-FB4B-857F-3B03-A19782C70B87}"/>
              </a:ext>
            </a:extLst>
          </p:cNvPr>
          <p:cNvSpPr txBox="1">
            <a:spLocks noGrp="1"/>
          </p:cNvSpPr>
          <p:nvPr>
            <p:ph type="title"/>
          </p:nvPr>
        </p:nvSpPr>
        <p:spPr>
          <a:xfrm>
            <a:off x="2023009" y="204075"/>
            <a:ext cx="9889331" cy="2922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lt1"/>
              </a:buClr>
              <a:buSzPct val="100000"/>
              <a:buFont typeface="Calibri"/>
              <a:buNone/>
            </a:pPr>
            <a:r>
              <a:rPr lang="en-GB" b="1" dirty="0">
                <a:latin typeface="+mn-lt"/>
              </a:rPr>
              <a:t>GANIL-Spiral2 joining the ESCAPE Open Collaboration </a:t>
            </a:r>
            <a:endParaRPr b="1" dirty="0">
              <a:latin typeface="+mn-lt"/>
            </a:endParaRPr>
          </a:p>
        </p:txBody>
      </p:sp>
      <p:pic>
        <p:nvPicPr>
          <p:cNvPr id="13" name="Image 12">
            <a:extLst>
              <a:ext uri="{FF2B5EF4-FFF2-40B4-BE49-F238E27FC236}">
                <a16:creationId xmlns:a16="http://schemas.microsoft.com/office/drawing/2014/main" id="{1DF23AEC-4632-5876-2CDD-FB48016661FB}"/>
              </a:ext>
            </a:extLst>
          </p:cNvPr>
          <p:cNvPicPr>
            <a:picLocks noChangeAspect="1"/>
          </p:cNvPicPr>
          <p:nvPr/>
        </p:nvPicPr>
        <p:blipFill>
          <a:blip r:embed="rId3"/>
          <a:stretch>
            <a:fillRect/>
          </a:stretch>
        </p:blipFill>
        <p:spPr>
          <a:xfrm>
            <a:off x="2217234" y="549846"/>
            <a:ext cx="7757532" cy="5744368"/>
          </a:xfrm>
          <a:prstGeom prst="rect">
            <a:avLst/>
          </a:prstGeom>
        </p:spPr>
      </p:pic>
    </p:spTree>
    <p:extLst>
      <p:ext uri="{BB962C8B-B14F-4D97-AF65-F5344CB8AC3E}">
        <p14:creationId xmlns:p14="http://schemas.microsoft.com/office/powerpoint/2010/main" val="2271096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1B464-B213-C0E0-F7AF-6582B4CDC509}"/>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B8FEAEBD-3301-68A9-09E5-A969908FE358}"/>
              </a:ext>
            </a:extLst>
          </p:cNvPr>
          <p:cNvGrpSpPr/>
          <p:nvPr/>
        </p:nvGrpSpPr>
        <p:grpSpPr>
          <a:xfrm>
            <a:off x="3011368" y="247425"/>
            <a:ext cx="1172584" cy="550791"/>
            <a:chOff x="1736333" y="1160980"/>
            <a:chExt cx="1017081" cy="369332"/>
          </a:xfrm>
        </p:grpSpPr>
        <p:sp>
          <p:nvSpPr>
            <p:cNvPr id="3" name="Rectangle 2">
              <a:extLst>
                <a:ext uri="{FF2B5EF4-FFF2-40B4-BE49-F238E27FC236}">
                  <a16:creationId xmlns:a16="http://schemas.microsoft.com/office/drawing/2014/main" id="{968965B8-2047-6EFE-B0C8-4F95673E48C5}"/>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54893530-B723-F7DE-3872-F43629EF88D6}"/>
                </a:ext>
              </a:extLst>
            </p:cNvPr>
            <p:cNvSpPr txBox="1"/>
            <p:nvPr/>
          </p:nvSpPr>
          <p:spPr>
            <a:xfrm>
              <a:off x="1736333" y="1160980"/>
              <a:ext cx="1017081" cy="309569"/>
            </a:xfrm>
            <a:prstGeom prst="rect">
              <a:avLst/>
            </a:prstGeom>
            <a:noFill/>
          </p:spPr>
          <p:txBody>
            <a:bodyPr wrap="square" rtlCol="0">
              <a:spAutoFit/>
            </a:bodyPr>
            <a:lstStyle/>
            <a:p>
              <a:r>
                <a:rPr lang="fr-FR" sz="2400" dirty="0"/>
                <a:t>WP3</a:t>
              </a:r>
            </a:p>
          </p:txBody>
        </p:sp>
      </p:grpSp>
      <p:sp>
        <p:nvSpPr>
          <p:cNvPr id="7" name="ZoneTexte 6">
            <a:extLst>
              <a:ext uri="{FF2B5EF4-FFF2-40B4-BE49-F238E27FC236}">
                <a16:creationId xmlns:a16="http://schemas.microsoft.com/office/drawing/2014/main" id="{16FE384E-FC08-533D-4CB8-E64E332D7A69}"/>
              </a:ext>
            </a:extLst>
          </p:cNvPr>
          <p:cNvSpPr txBox="1"/>
          <p:nvPr/>
        </p:nvSpPr>
        <p:spPr>
          <a:xfrm>
            <a:off x="3946477" y="288000"/>
            <a:ext cx="5436745" cy="369332"/>
          </a:xfrm>
          <a:prstGeom prst="rect">
            <a:avLst/>
          </a:prstGeom>
          <a:noFill/>
        </p:spPr>
        <p:txBody>
          <a:bodyPr wrap="none" rtlCol="0">
            <a:spAutoFit/>
          </a:bodyPr>
          <a:lstStyle/>
          <a:p>
            <a:r>
              <a:rPr lang="en-GB" b="1" u="sng" noProof="1">
                <a:solidFill>
                  <a:srgbClr val="004AFF"/>
                </a:solidFill>
              </a:rPr>
              <a:t>VIRTUAL COOPERATIVE SPACE </a:t>
            </a:r>
            <a:r>
              <a:rPr lang="en-GB" b="1" noProof="1">
                <a:solidFill>
                  <a:srgbClr val="004AFF"/>
                </a:solidFill>
              </a:rPr>
              <a:t>(Outcome  4; Aspect 4) </a:t>
            </a:r>
          </a:p>
        </p:txBody>
      </p:sp>
      <p:sp>
        <p:nvSpPr>
          <p:cNvPr id="5" name="ZoneTexte 4">
            <a:extLst>
              <a:ext uri="{FF2B5EF4-FFF2-40B4-BE49-F238E27FC236}">
                <a16:creationId xmlns:a16="http://schemas.microsoft.com/office/drawing/2014/main" id="{B173EF58-5976-F1FE-319D-71F7ACE0524A}"/>
              </a:ext>
            </a:extLst>
          </p:cNvPr>
          <p:cNvSpPr txBox="1"/>
          <p:nvPr/>
        </p:nvSpPr>
        <p:spPr>
          <a:xfrm>
            <a:off x="1417320" y="838791"/>
            <a:ext cx="10495020" cy="6278642"/>
          </a:xfrm>
          <a:prstGeom prst="rect">
            <a:avLst/>
          </a:prstGeom>
          <a:noFill/>
        </p:spPr>
        <p:txBody>
          <a:bodyPr wrap="square">
            <a:spAutoFit/>
          </a:bodyPr>
          <a:lstStyle/>
          <a:p>
            <a:pPr algn="just"/>
            <a:r>
              <a:rPr lang="en-GB" sz="1600" b="1" dirty="0">
                <a:solidFill>
                  <a:srgbClr val="002060"/>
                </a:solidFill>
                <a:effectLst/>
                <a:ea typeface="Times New Roman" panose="02020603050405020304" pitchFamily="18" charset="0"/>
                <a:cs typeface="Times New Roman" panose="02020603050405020304" pitchFamily="18" charset="0"/>
              </a:rPr>
              <a:t>TASK 1 – Deploy executive working groups enhancing the Community based Competence Centre of ESCAPE and </a:t>
            </a:r>
            <a:r>
              <a:rPr lang="en-GB" sz="1600" b="1" dirty="0">
                <a:solidFill>
                  <a:srgbClr val="002060"/>
                </a:solidFill>
                <a:ea typeface="Times New Roman" panose="02020603050405020304" pitchFamily="18" charset="0"/>
                <a:cs typeface="Times New Roman" panose="02020603050405020304" pitchFamily="18" charset="0"/>
              </a:rPr>
              <a:t>APF </a:t>
            </a:r>
          </a:p>
          <a:p>
            <a:pPr algn="just"/>
            <a:r>
              <a:rPr lang="en-GB" sz="1600" b="1" dirty="0">
                <a:solidFill>
                  <a:srgbClr val="002060"/>
                </a:solidFill>
                <a:effectLst/>
                <a:ea typeface="Times New Roman" panose="02020603050405020304" pitchFamily="18" charset="0"/>
                <a:cs typeface="Times New Roman" panose="02020603050405020304" pitchFamily="18" charset="0"/>
              </a:rPr>
              <a:t>                 (opening at large to </a:t>
            </a:r>
            <a:r>
              <a:rPr lang="en-GB" sz="1600" b="1" dirty="0">
                <a:solidFill>
                  <a:srgbClr val="002060"/>
                </a:solidFill>
                <a:ea typeface="Times New Roman" panose="02020603050405020304" pitchFamily="18" charset="0"/>
                <a:cs typeface="Times New Roman" panose="02020603050405020304" pitchFamily="18" charset="0"/>
              </a:rPr>
              <a:t>diverse </a:t>
            </a:r>
            <a:r>
              <a:rPr lang="en-GB" sz="1600" b="1" dirty="0">
                <a:solidFill>
                  <a:srgbClr val="002060"/>
                </a:solidFill>
                <a:effectLst/>
                <a:ea typeface="Times New Roman" panose="02020603050405020304" pitchFamily="18" charset="0"/>
                <a:cs typeface="Times New Roman" panose="02020603050405020304" pitchFamily="18" charset="0"/>
              </a:rPr>
              <a:t>user profile access requirements and inter Science Clusters’ “knowledge hubs”)</a:t>
            </a:r>
          </a:p>
          <a:p>
            <a:pPr algn="just"/>
            <a:endParaRPr lang="en-GB" sz="1600" b="1" dirty="0">
              <a:solidFill>
                <a:srgbClr val="002060"/>
              </a:solidFill>
              <a:ea typeface="Times New Roman" panose="02020603050405020304" pitchFamily="18" charset="0"/>
              <a:cs typeface="Times New Roman" panose="02020603050405020304" pitchFamily="18" charset="0"/>
            </a:endParaRP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ffectLst/>
                <a:ea typeface="Times New Roman" panose="02020603050405020304" pitchFamily="18" charset="0"/>
                <a:cs typeface="Times New Roman" panose="02020603050405020304" pitchFamily="18" charset="0"/>
              </a:rPr>
              <a:t>TASK 2 – Supporting ESCAPE for JENA</a:t>
            </a:r>
            <a:r>
              <a:rPr lang="en-GB" sz="1600" b="1" dirty="0">
                <a:solidFill>
                  <a:srgbClr val="002060"/>
                </a:solidFill>
                <a:ea typeface="Times New Roman" panose="02020603050405020304" pitchFamily="18" charset="0"/>
                <a:cs typeface="Times New Roman" panose="02020603050405020304" pitchFamily="18" charset="0"/>
              </a:rPr>
              <a:t>++ working </a:t>
            </a:r>
            <a:r>
              <a:rPr lang="en-GB" sz="1600" b="1" dirty="0">
                <a:solidFill>
                  <a:srgbClr val="002060"/>
                </a:solidFill>
                <a:effectLst/>
                <a:ea typeface="Times New Roman" panose="02020603050405020304" pitchFamily="18" charset="0"/>
                <a:cs typeface="Times New Roman" panose="02020603050405020304" pitchFamily="18" charset="0"/>
              </a:rPr>
              <a:t>groups and </a:t>
            </a:r>
            <a:r>
              <a:rPr lang="en-GB" sz="1600" b="1" noProof="1">
                <a:solidFill>
                  <a:srgbClr val="002060"/>
                </a:solidFill>
                <a:ea typeface="Times New Roman" panose="02020603050405020304" pitchFamily="18" charset="0"/>
                <a:cs typeface="Times New Roman" panose="02020603050405020304" pitchFamily="18" charset="0"/>
              </a:rPr>
              <a:t>“pilot” federated activities </a:t>
            </a:r>
            <a:r>
              <a:rPr lang="en-GB" sz="1600" b="1" dirty="0">
                <a:solidFill>
                  <a:srgbClr val="002060"/>
                </a:solidFill>
                <a:ea typeface="Times New Roman" panose="02020603050405020304" pitchFamily="18" charset="0"/>
                <a:cs typeface="Times New Roman" panose="02020603050405020304" pitchFamily="18" charset="0"/>
              </a:rPr>
              <a:t>(or EoI from the community) </a:t>
            </a:r>
          </a:p>
          <a:p>
            <a:pPr algn="just"/>
            <a:r>
              <a:rPr lang="en-GB" sz="1600" b="1" noProof="1">
                <a:solidFill>
                  <a:srgbClr val="002060"/>
                </a:solidFill>
                <a:ea typeface="Times New Roman" panose="02020603050405020304" pitchFamily="18" charset="0"/>
                <a:cs typeface="Times New Roman" panose="02020603050405020304" pitchFamily="18" charset="0"/>
              </a:rPr>
              <a:t>                 aligned with EU priorities and strategy. Ex.:</a:t>
            </a:r>
            <a:endParaRPr lang="en-GB" sz="1600" b="1" dirty="0">
              <a:solidFill>
                <a:srgbClr val="002060"/>
              </a:solidFill>
              <a:effectLst/>
              <a:ea typeface="Times New Roman" panose="02020603050405020304" pitchFamily="18" charset="0"/>
              <a:cs typeface="Times New Roman" panose="02020603050405020304" pitchFamily="18" charset="0"/>
            </a:endParaRPr>
          </a:p>
          <a:p>
            <a:pPr marL="1257300" lvl="2" indent="-342900" algn="just">
              <a:buAutoNum type="arabicParenR"/>
            </a:pPr>
            <a:r>
              <a:rPr lang="en-GB" sz="1400" noProof="1">
                <a:solidFill>
                  <a:srgbClr val="002060"/>
                </a:solidFill>
                <a:ea typeface="Times New Roman" panose="02020603050405020304" pitchFamily="18" charset="0"/>
                <a:cs typeface="Times New Roman" panose="02020603050405020304" pitchFamily="18" charset="0"/>
              </a:rPr>
              <a:t>Digital twin (Monte Carlo generator and hybrid computational optimisation) (</a:t>
            </a:r>
            <a:r>
              <a:rPr lang="en-GB" sz="1400" i="1" noProof="1">
                <a:solidFill>
                  <a:srgbClr val="002060"/>
                </a:solidFill>
                <a:ea typeface="Times New Roman" panose="02020603050405020304" pitchFamily="18" charset="0"/>
                <a:cs typeface="Times New Roman" panose="02020603050405020304" pitchFamily="18" charset="0"/>
              </a:rPr>
              <a:t>to be linked to related EC actions</a:t>
            </a:r>
            <a:r>
              <a:rPr lang="en-GB" sz="1400" noProof="1">
                <a:solidFill>
                  <a:srgbClr val="002060"/>
                </a:solidFill>
                <a:ea typeface="Times New Roman" panose="02020603050405020304" pitchFamily="18" charset="0"/>
                <a:cs typeface="Times New Roman" panose="02020603050405020304" pitchFamily="18" charset="0"/>
              </a:rPr>
              <a:t>) (</a:t>
            </a:r>
            <a:r>
              <a:rPr lang="en-GB" sz="1400" u="sng" noProof="1">
                <a:solidFill>
                  <a:srgbClr val="002060"/>
                </a:solidFill>
                <a:ea typeface="Times New Roman" panose="02020603050405020304" pitchFamily="18" charset="0"/>
                <a:cs typeface="Times New Roman" panose="02020603050405020304" pitchFamily="18" charset="0"/>
              </a:rPr>
              <a:t>as from the internal survey</a:t>
            </a:r>
            <a:r>
              <a:rPr lang="en-GB" sz="1400" noProof="1">
                <a:solidFill>
                  <a:srgbClr val="002060"/>
                </a:solidFill>
                <a:ea typeface="Times New Roman" panose="02020603050405020304" pitchFamily="18" charset="0"/>
                <a:cs typeface="Times New Roman" panose="02020603050405020304" pitchFamily="18" charset="0"/>
              </a:rPr>
              <a:t>)</a:t>
            </a:r>
          </a:p>
          <a:p>
            <a:pPr marL="1257300" lvl="2" indent="-342900" algn="just">
              <a:buAutoNum type="arabicParenR"/>
            </a:pPr>
            <a:r>
              <a:rPr lang="en-GB" sz="1400" noProof="1">
                <a:solidFill>
                  <a:srgbClr val="002060"/>
                </a:solidFill>
                <a:ea typeface="Times New Roman" panose="02020603050405020304" pitchFamily="18" charset="0"/>
                <a:cs typeface="Times New Roman" panose="02020603050405020304" pitchFamily="18" charset="0"/>
              </a:rPr>
              <a:t>REANA, RUCIO, AAI and VO services for data access and pipelines. (</a:t>
            </a:r>
            <a:r>
              <a:rPr lang="en-GB" sz="1400" u="sng" noProof="1">
                <a:solidFill>
                  <a:srgbClr val="002060"/>
                </a:solidFill>
                <a:ea typeface="Times New Roman" panose="02020603050405020304" pitchFamily="18" charset="0"/>
                <a:cs typeface="Times New Roman" panose="02020603050405020304" pitchFamily="18" charset="0"/>
              </a:rPr>
              <a:t>as from the internal survey</a:t>
            </a:r>
            <a:r>
              <a:rPr lang="en-GB" sz="1400" noProof="1">
                <a:solidFill>
                  <a:srgbClr val="002060"/>
                </a:solidFill>
                <a:ea typeface="Times New Roman" panose="02020603050405020304" pitchFamily="18" charset="0"/>
                <a:cs typeface="Times New Roman" panose="02020603050405020304" pitchFamily="18" charset="0"/>
              </a:rPr>
              <a:t>)</a:t>
            </a:r>
          </a:p>
          <a:p>
            <a:pPr marL="1257300" lvl="2" indent="-342900" algn="just">
              <a:buAutoNum type="arabicParenR"/>
            </a:pPr>
            <a:r>
              <a:rPr lang="en-GB" sz="1400" noProof="1">
                <a:solidFill>
                  <a:srgbClr val="002060"/>
                </a:solidFill>
                <a:ea typeface="Times New Roman" panose="02020603050405020304" pitchFamily="18" charset="0"/>
                <a:cs typeface="Times New Roman" panose="02020603050405020304" pitchFamily="18" charset="0"/>
              </a:rPr>
              <a:t>Scientific software catalogue and quality standards. (</a:t>
            </a:r>
            <a:r>
              <a:rPr lang="en-GB" sz="1400" u="sng" noProof="1">
                <a:solidFill>
                  <a:srgbClr val="002060"/>
                </a:solidFill>
                <a:ea typeface="Times New Roman" panose="02020603050405020304" pitchFamily="18" charset="0"/>
                <a:cs typeface="Times New Roman" panose="02020603050405020304" pitchFamily="18" charset="0"/>
              </a:rPr>
              <a:t>as from the internal survey</a:t>
            </a:r>
            <a:r>
              <a:rPr lang="en-GB" sz="1400" noProof="1">
                <a:solidFill>
                  <a:srgbClr val="002060"/>
                </a:solidFill>
                <a:ea typeface="Times New Roman" panose="02020603050405020304" pitchFamily="18" charset="0"/>
                <a:cs typeface="Times New Roman" panose="02020603050405020304" pitchFamily="18" charset="0"/>
              </a:rPr>
              <a:t>)</a:t>
            </a:r>
          </a:p>
          <a:p>
            <a:pPr marL="1257300" lvl="2" indent="-342900" algn="just">
              <a:buAutoNum type="arabicParenR"/>
            </a:pPr>
            <a:r>
              <a:rPr lang="en-GB" sz="1400" noProof="1">
                <a:solidFill>
                  <a:srgbClr val="002060"/>
                </a:solidFill>
                <a:ea typeface="Times New Roman" panose="02020603050405020304" pitchFamily="18" charset="0"/>
                <a:cs typeface="Times New Roman" panose="02020603050405020304" pitchFamily="18" charset="0"/>
              </a:rPr>
              <a:t>And a few more … (</a:t>
            </a:r>
            <a:r>
              <a:rPr lang="en-GB" sz="1400" u="sng" noProof="1">
                <a:solidFill>
                  <a:srgbClr val="002060"/>
                </a:solidFill>
                <a:ea typeface="Times New Roman" panose="02020603050405020304" pitchFamily="18" charset="0"/>
                <a:cs typeface="Times New Roman" panose="02020603050405020304" pitchFamily="18" charset="0"/>
              </a:rPr>
              <a:t>as from the internal survey</a:t>
            </a:r>
            <a:r>
              <a:rPr lang="en-GB" sz="1400" noProof="1">
                <a:solidFill>
                  <a:srgbClr val="002060"/>
                </a:solidFill>
                <a:ea typeface="Times New Roman" panose="02020603050405020304" pitchFamily="18" charset="0"/>
                <a:cs typeface="Times New Roman" panose="02020603050405020304" pitchFamily="18" charset="0"/>
              </a:rPr>
              <a:t>)</a:t>
            </a:r>
          </a:p>
          <a:p>
            <a:pPr lvl="2" algn="just"/>
            <a:r>
              <a:rPr lang="en-GB" sz="1400" noProof="1">
                <a:solidFill>
                  <a:srgbClr val="002060"/>
                </a:solidFill>
                <a:ea typeface="Times New Roman" panose="02020603050405020304" pitchFamily="18" charset="0"/>
                <a:cs typeface="Times New Roman" panose="02020603050405020304" pitchFamily="18" charset="0"/>
              </a:rPr>
              <a:t>2) Further Quantum technology for time synchronisation, computation and cybersecurity</a:t>
            </a:r>
          </a:p>
          <a:p>
            <a:pPr lvl="2" algn="just"/>
            <a:r>
              <a:rPr lang="en-GB" sz="1400" noProof="1">
                <a:solidFill>
                  <a:srgbClr val="002060"/>
                </a:solidFill>
                <a:ea typeface="Times New Roman" panose="02020603050405020304" pitchFamily="18" charset="0"/>
                <a:cs typeface="Times New Roman" panose="02020603050405020304" pitchFamily="18" charset="0"/>
              </a:rPr>
              <a:t>3) New electronics for observatory, sensors and detectors ?? (It may be advantageous to prioritise semiconductors)</a:t>
            </a:r>
          </a:p>
          <a:p>
            <a:pPr lvl="2" algn="just"/>
            <a:r>
              <a:rPr lang="en-GB" sz="1400" noProof="1">
                <a:solidFill>
                  <a:srgbClr val="002060"/>
                </a:solidFill>
                <a:ea typeface="Times New Roman" panose="02020603050405020304" pitchFamily="18" charset="0"/>
                <a:cs typeface="Times New Roman" panose="02020603050405020304" pitchFamily="18" charset="0"/>
              </a:rPr>
              <a:t>4) Vacuum and cryogenics ??</a:t>
            </a:r>
          </a:p>
          <a:p>
            <a:pPr lvl="2" algn="just"/>
            <a:r>
              <a:rPr lang="en-GB" sz="1400" noProof="1">
                <a:solidFill>
                  <a:srgbClr val="002060"/>
                </a:solidFill>
                <a:cs typeface="Times New Roman" panose="02020603050405020304" pitchFamily="18" charset="0"/>
              </a:rPr>
              <a:t>According to a matrix approach where all of the above pilot activities follow a few strategic pathways:    </a:t>
            </a:r>
          </a:p>
          <a:p>
            <a:pPr marL="1200150" lvl="2" indent="-285750" algn="just">
              <a:buFont typeface="Wingdings" pitchFamily="2" charset="2"/>
              <a:buChar char="Ø"/>
            </a:pPr>
            <a:r>
              <a:rPr lang="en-GB" sz="1400" noProof="1">
                <a:cs typeface="Times New Roman" panose="02020603050405020304" pitchFamily="18" charset="0"/>
              </a:rPr>
              <a:t>    Delivering s</a:t>
            </a:r>
            <a:r>
              <a:rPr lang="en-GB" sz="1400" noProof="1"/>
              <a:t>ervices/technologies for reducing the environmental and climate footprint </a:t>
            </a:r>
          </a:p>
          <a:p>
            <a:pPr marL="1200150" lvl="2" indent="-285750" algn="just">
              <a:buFont typeface="Wingdings" pitchFamily="2" charset="2"/>
              <a:buChar char="Ø"/>
            </a:pPr>
            <a:r>
              <a:rPr lang="en-GB" sz="1400" noProof="1">
                <a:cs typeface="Times New Roman" panose="02020603050405020304" pitchFamily="18" charset="0"/>
              </a:rPr>
              <a:t>    </a:t>
            </a:r>
            <a:r>
              <a:rPr lang="en-GB" sz="1400" noProof="1"/>
              <a:t>Enhancing HPC in Europe</a:t>
            </a:r>
          </a:p>
          <a:p>
            <a:pPr marL="1200150" lvl="2" indent="-285750" algn="just">
              <a:buFont typeface="Wingdings" pitchFamily="2" charset="2"/>
              <a:buChar char="Ø"/>
            </a:pPr>
            <a:r>
              <a:rPr lang="en-GB" sz="1400" noProof="1"/>
              <a:t>    Supporting science for AI/Quantum</a:t>
            </a:r>
          </a:p>
          <a:p>
            <a:pPr marL="1200150" lvl="2" indent="-285750" algn="just">
              <a:buFont typeface="Wingdings" pitchFamily="2" charset="2"/>
              <a:buChar char="Ø"/>
            </a:pPr>
            <a:r>
              <a:rPr lang="en-GB" sz="1400" noProof="1"/>
              <a:t>    Mentoring the Digital transition</a:t>
            </a:r>
          </a:p>
          <a:p>
            <a:pPr marL="1200150" lvl="2" indent="-285750" algn="just">
              <a:buFont typeface="Wingdings" pitchFamily="2" charset="2"/>
              <a:buChar char="Ø"/>
            </a:pPr>
            <a:r>
              <a:rPr lang="en-GB" sz="1400" noProof="1"/>
              <a:t>   New adoptions and therefore potential new competitive markets (for semiconductor, photonics, vacuum, new materials…)</a:t>
            </a:r>
          </a:p>
          <a:p>
            <a:pPr marL="1200150" lvl="2" indent="-285750" algn="just">
              <a:buFont typeface="Wingdings" pitchFamily="2" charset="2"/>
              <a:buChar char="Ø"/>
            </a:pPr>
            <a:r>
              <a:rPr lang="en-GB" sz="1400" noProof="1"/>
              <a:t>   Linking to EOSC  (from open science to data sovereignty) </a:t>
            </a:r>
            <a:endParaRPr lang="en-GB" sz="1400"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a typeface="Times New Roman" panose="02020603050405020304" pitchFamily="18" charset="0"/>
                <a:cs typeface="Times New Roman" panose="02020603050405020304" pitchFamily="18" charset="0"/>
              </a:rPr>
              <a:t>TASK 3 - Deploy relevant thematic “technical fora” and “training schemes” </a:t>
            </a:r>
            <a:r>
              <a:rPr lang="en-GB" sz="1600" dirty="0">
                <a:solidFill>
                  <a:srgbClr val="002060"/>
                </a:solidFill>
                <a:ea typeface="Times New Roman" panose="02020603050405020304" pitchFamily="18" charset="0"/>
                <a:cs typeface="Times New Roman" panose="02020603050405020304" pitchFamily="18" charset="0"/>
              </a:rPr>
              <a:t>(for cross-fertilisation purpose and strengthening </a:t>
            </a:r>
          </a:p>
          <a:p>
            <a:pPr algn="just"/>
            <a:r>
              <a:rPr lang="en-GB" sz="1600" dirty="0">
                <a:solidFill>
                  <a:srgbClr val="002060"/>
                </a:solidFill>
                <a:ea typeface="Times New Roman" panose="02020603050405020304" pitchFamily="18" charset="0"/>
                <a:cs typeface="Times New Roman" panose="02020603050405020304" pitchFamily="18" charset="0"/>
              </a:rPr>
              <a:t>               cluster’s identity and offer)</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p:txBody>
      </p:sp>
      <p:sp>
        <p:nvSpPr>
          <p:cNvPr id="6" name="Espace réservé du numéro de diapositive 2">
            <a:extLst>
              <a:ext uri="{FF2B5EF4-FFF2-40B4-BE49-F238E27FC236}">
                <a16:creationId xmlns:a16="http://schemas.microsoft.com/office/drawing/2014/main" id="{E729DDA9-F31B-C25E-4A62-D196D7709A40}"/>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space réservé du pied de page 2">
            <a:extLst>
              <a:ext uri="{FF2B5EF4-FFF2-40B4-BE49-F238E27FC236}">
                <a16:creationId xmlns:a16="http://schemas.microsoft.com/office/drawing/2014/main" id="{1BCF8AC0-E318-EAC0-E9DF-7E41DE1F174C}"/>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9" name="Espace réservé de la date 1">
            <a:extLst>
              <a:ext uri="{FF2B5EF4-FFF2-40B4-BE49-F238E27FC236}">
                <a16:creationId xmlns:a16="http://schemas.microsoft.com/office/drawing/2014/main" id="{5DFE5115-84A3-C8D5-6ED3-FA27BE03E738}"/>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115975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F6452-5898-D5F9-5E4A-546A50A997C6}"/>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794FC5ED-9423-1DCF-BDFB-985A0151EAEE}"/>
              </a:ext>
            </a:extLst>
          </p:cNvPr>
          <p:cNvGrpSpPr/>
          <p:nvPr/>
        </p:nvGrpSpPr>
        <p:grpSpPr>
          <a:xfrm>
            <a:off x="3022385" y="247425"/>
            <a:ext cx="1172584" cy="550791"/>
            <a:chOff x="1736333" y="1160980"/>
            <a:chExt cx="1017081" cy="369332"/>
          </a:xfrm>
        </p:grpSpPr>
        <p:sp>
          <p:nvSpPr>
            <p:cNvPr id="3" name="Rectangle 2">
              <a:extLst>
                <a:ext uri="{FF2B5EF4-FFF2-40B4-BE49-F238E27FC236}">
                  <a16:creationId xmlns:a16="http://schemas.microsoft.com/office/drawing/2014/main" id="{177F2F9C-213C-AB72-1C1B-1D580805715F}"/>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8FB86C57-9348-5EE7-7499-6E2D14C981CD}"/>
                </a:ext>
              </a:extLst>
            </p:cNvPr>
            <p:cNvSpPr txBox="1"/>
            <p:nvPr/>
          </p:nvSpPr>
          <p:spPr>
            <a:xfrm>
              <a:off x="1736333" y="1160980"/>
              <a:ext cx="1017081" cy="309569"/>
            </a:xfrm>
            <a:prstGeom prst="rect">
              <a:avLst/>
            </a:prstGeom>
            <a:noFill/>
          </p:spPr>
          <p:txBody>
            <a:bodyPr wrap="square" rtlCol="0">
              <a:spAutoFit/>
            </a:bodyPr>
            <a:lstStyle/>
            <a:p>
              <a:r>
                <a:rPr lang="fr-FR" sz="2400"/>
                <a:t>WP4</a:t>
              </a:r>
            </a:p>
          </p:txBody>
        </p:sp>
      </p:grpSp>
      <p:sp>
        <p:nvSpPr>
          <p:cNvPr id="6" name="ZoneTexte 5">
            <a:extLst>
              <a:ext uri="{FF2B5EF4-FFF2-40B4-BE49-F238E27FC236}">
                <a16:creationId xmlns:a16="http://schemas.microsoft.com/office/drawing/2014/main" id="{3831CB7F-E584-E600-3270-F1506A89971B}"/>
              </a:ext>
            </a:extLst>
          </p:cNvPr>
          <p:cNvSpPr txBox="1"/>
          <p:nvPr/>
        </p:nvSpPr>
        <p:spPr>
          <a:xfrm>
            <a:off x="1035795" y="1872100"/>
            <a:ext cx="10399713" cy="1815882"/>
          </a:xfrm>
          <a:prstGeom prst="rect">
            <a:avLst/>
          </a:prstGeom>
          <a:noFill/>
        </p:spPr>
        <p:txBody>
          <a:bodyPr wrap="square">
            <a:spAutoFit/>
          </a:bodyPr>
          <a:lstStyle/>
          <a:p>
            <a:pPr algn="just"/>
            <a:r>
              <a:rPr lang="en-GB" sz="1600" b="1">
                <a:solidFill>
                  <a:srgbClr val="002060"/>
                </a:solidFill>
                <a:effectLst/>
                <a:ea typeface="Times New Roman" panose="02020603050405020304" pitchFamily="18" charset="0"/>
                <a:cs typeface="Times New Roman" panose="02020603050405020304" pitchFamily="18" charset="0"/>
              </a:rPr>
              <a:t>TASK 1 – Project coordination</a:t>
            </a:r>
            <a:r>
              <a:rPr lang="en-GB" sz="1600" b="1">
                <a:solidFill>
                  <a:srgbClr val="002060"/>
                </a:solidFill>
                <a:ea typeface="Times New Roman" panose="02020603050405020304" pitchFamily="18" charset="0"/>
                <a:cs typeface="Times New Roman" panose="02020603050405020304" pitchFamily="18" charset="0"/>
              </a:rPr>
              <a:t> </a:t>
            </a:r>
          </a:p>
          <a:p>
            <a:pPr algn="just"/>
            <a:endParaRPr lang="en-GB" sz="1600">
              <a:solidFill>
                <a:srgbClr val="002060"/>
              </a:solidFill>
              <a:ea typeface="Times New Roman" panose="02020603050405020304" pitchFamily="18" charset="0"/>
              <a:cs typeface="Times New Roman" panose="02020603050405020304" pitchFamily="18" charset="0"/>
            </a:endParaRPr>
          </a:p>
          <a:p>
            <a:pPr algn="just"/>
            <a:r>
              <a:rPr lang="en-GB" sz="1600" b="1">
                <a:solidFill>
                  <a:srgbClr val="002060"/>
                </a:solidFill>
                <a:effectLst/>
                <a:ea typeface="Times New Roman" panose="02020603050405020304" pitchFamily="18" charset="0"/>
                <a:cs typeface="Times New Roman" panose="02020603050405020304" pitchFamily="18" charset="0"/>
              </a:rPr>
              <a:t>TASK 2 – Retrieve indicators, produce impact assessment, and deploy validation mechanism </a:t>
            </a:r>
            <a:endParaRPr lang="en-GB" sz="1600">
              <a:solidFill>
                <a:srgbClr val="002060"/>
              </a:solidFill>
              <a:ea typeface="Times New Roman" panose="02020603050405020304" pitchFamily="18" charset="0"/>
              <a:cs typeface="Times New Roman" panose="02020603050405020304" pitchFamily="18" charset="0"/>
            </a:endParaRPr>
          </a:p>
          <a:p>
            <a:pPr algn="just"/>
            <a:endParaRPr lang="en-GB" sz="1600">
              <a:solidFill>
                <a:srgbClr val="002060"/>
              </a:solidFill>
              <a:ea typeface="Times New Roman" panose="02020603050405020304" pitchFamily="18" charset="0"/>
              <a:cs typeface="Times New Roman" panose="02020603050405020304" pitchFamily="18" charset="0"/>
            </a:endParaRPr>
          </a:p>
          <a:p>
            <a:pPr algn="just"/>
            <a:r>
              <a:rPr lang="en-GB" sz="1600" b="1">
                <a:solidFill>
                  <a:srgbClr val="002060"/>
                </a:solidFill>
                <a:ea typeface="Times New Roman" panose="02020603050405020304" pitchFamily="18" charset="0"/>
                <a:cs typeface="Times New Roman" panose="02020603050405020304" pitchFamily="18" charset="0"/>
              </a:rPr>
              <a:t>TASK 3 – Communication</a:t>
            </a:r>
            <a:endParaRPr lang="en-GB" sz="1600">
              <a:solidFill>
                <a:srgbClr val="002060"/>
              </a:solidFill>
              <a:ea typeface="Times New Roman" panose="02020603050405020304" pitchFamily="18" charset="0"/>
              <a:cs typeface="Times New Roman" panose="02020603050405020304" pitchFamily="18" charset="0"/>
            </a:endParaRPr>
          </a:p>
          <a:p>
            <a:pPr algn="just"/>
            <a:endParaRPr lang="en-GB" sz="1600" b="1">
              <a:solidFill>
                <a:srgbClr val="002060"/>
              </a:solidFill>
              <a:ea typeface="Times New Roman" panose="02020603050405020304" pitchFamily="18" charset="0"/>
              <a:cs typeface="Times New Roman" panose="02020603050405020304" pitchFamily="18" charset="0"/>
            </a:endParaRPr>
          </a:p>
          <a:p>
            <a:pPr algn="just"/>
            <a:endParaRPr lang="en-GB" sz="1600" b="1">
              <a:solidFill>
                <a:srgbClr val="002060"/>
              </a:solidFill>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3DA57511-CE49-D1EE-07A1-0CB60BCB5174}"/>
              </a:ext>
            </a:extLst>
          </p:cNvPr>
          <p:cNvSpPr txBox="1"/>
          <p:nvPr/>
        </p:nvSpPr>
        <p:spPr>
          <a:xfrm>
            <a:off x="3957494" y="288000"/>
            <a:ext cx="4073487" cy="369332"/>
          </a:xfrm>
          <a:prstGeom prst="rect">
            <a:avLst/>
          </a:prstGeom>
          <a:noFill/>
        </p:spPr>
        <p:txBody>
          <a:bodyPr wrap="none" rtlCol="0">
            <a:spAutoFit/>
          </a:bodyPr>
          <a:lstStyle/>
          <a:p>
            <a:r>
              <a:rPr lang="fr-FR" b="1" u="sng"/>
              <a:t>MANAGEMENT AND COMMUNICATION </a:t>
            </a:r>
            <a:r>
              <a:rPr lang="fr-FR" b="1"/>
              <a:t> </a:t>
            </a:r>
          </a:p>
        </p:txBody>
      </p:sp>
      <p:sp>
        <p:nvSpPr>
          <p:cNvPr id="5" name="Espace réservé du numéro de diapositive 2">
            <a:extLst>
              <a:ext uri="{FF2B5EF4-FFF2-40B4-BE49-F238E27FC236}">
                <a16:creationId xmlns:a16="http://schemas.microsoft.com/office/drawing/2014/main" id="{B3CDD671-53F6-7F14-5F46-C7ACB66F0E52}"/>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space réservé du pied de page 2">
            <a:extLst>
              <a:ext uri="{FF2B5EF4-FFF2-40B4-BE49-F238E27FC236}">
                <a16:creationId xmlns:a16="http://schemas.microsoft.com/office/drawing/2014/main" id="{2C1A65D3-36C0-926D-1BDD-2DC30A6ED753}"/>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9" name="Espace réservé de la date 1">
            <a:extLst>
              <a:ext uri="{FF2B5EF4-FFF2-40B4-BE49-F238E27FC236}">
                <a16:creationId xmlns:a16="http://schemas.microsoft.com/office/drawing/2014/main" id="{E55BD9A6-A024-C582-4E2A-503E05AA1E11}"/>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3680710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02275C5-86AB-E667-F8D7-5C7C06CEB3D4}"/>
              </a:ext>
            </a:extLst>
          </p:cNvPr>
          <p:cNvPicPr>
            <a:picLocks noChangeAspect="1"/>
          </p:cNvPicPr>
          <p:nvPr/>
        </p:nvPicPr>
        <p:blipFill>
          <a:blip r:embed="rId2"/>
          <a:stretch>
            <a:fillRect/>
          </a:stretch>
        </p:blipFill>
        <p:spPr>
          <a:xfrm>
            <a:off x="232465" y="1049471"/>
            <a:ext cx="11385499" cy="5427529"/>
          </a:xfrm>
          <a:prstGeom prst="rect">
            <a:avLst/>
          </a:prstGeom>
        </p:spPr>
      </p:pic>
      <p:sp>
        <p:nvSpPr>
          <p:cNvPr id="3" name="Espace réservé du numéro de diapositive 2">
            <a:extLst>
              <a:ext uri="{FF2B5EF4-FFF2-40B4-BE49-F238E27FC236}">
                <a16:creationId xmlns:a16="http://schemas.microsoft.com/office/drawing/2014/main" id="{3F62573F-9989-8CA2-BBB1-D85DA050BEED}"/>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pied de page 2">
            <a:extLst>
              <a:ext uri="{FF2B5EF4-FFF2-40B4-BE49-F238E27FC236}">
                <a16:creationId xmlns:a16="http://schemas.microsoft.com/office/drawing/2014/main" id="{1F63B334-42EC-EA75-4038-36BEAB9E111F}"/>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5" name="Espace réservé de la date 1">
            <a:extLst>
              <a:ext uri="{FF2B5EF4-FFF2-40B4-BE49-F238E27FC236}">
                <a16:creationId xmlns:a16="http://schemas.microsoft.com/office/drawing/2014/main" id="{888D6110-F126-6926-00DC-077758FAFB4B}"/>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3742826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0F8E6D75-00AD-6FBA-09C2-A74AE025164B}"/>
              </a:ext>
            </a:extLst>
          </p:cNvPr>
          <p:cNvSpPr txBox="1"/>
          <p:nvPr/>
        </p:nvSpPr>
        <p:spPr>
          <a:xfrm>
            <a:off x="6001406" y="114704"/>
            <a:ext cx="6096000" cy="523220"/>
          </a:xfrm>
          <a:prstGeom prst="rect">
            <a:avLst/>
          </a:prstGeom>
          <a:noFill/>
        </p:spPr>
        <p:txBody>
          <a:bodyPr wrap="square">
            <a:spAutoFit/>
          </a:bodyPr>
          <a:lstStyle/>
          <a:p>
            <a:pPr algn="r"/>
            <a:r>
              <a:rPr lang="en-GB" sz="2800" b="1">
                <a:solidFill>
                  <a:srgbClr val="002060"/>
                </a:solidFill>
                <a:effectLst/>
                <a:ea typeface="Times New Roman" panose="02020603050405020304" pitchFamily="18" charset="0"/>
                <a:cs typeface="Times New Roman" panose="02020603050405020304" pitchFamily="18" charset="0"/>
              </a:rPr>
              <a:t>HORIZON-INFRA-2027-01-SERV-01</a:t>
            </a:r>
            <a:endParaRPr lang="fr-FR" sz="2800" b="1">
              <a:solidFill>
                <a:srgbClr val="002060"/>
              </a:solidFill>
            </a:endParaRPr>
          </a:p>
        </p:txBody>
      </p:sp>
      <p:sp>
        <p:nvSpPr>
          <p:cNvPr id="4" name="ZoneTexte 3">
            <a:extLst>
              <a:ext uri="{FF2B5EF4-FFF2-40B4-BE49-F238E27FC236}">
                <a16:creationId xmlns:a16="http://schemas.microsoft.com/office/drawing/2014/main" id="{D4B7A7BE-79E2-6E29-A4DB-73EC15C8E74A}"/>
              </a:ext>
            </a:extLst>
          </p:cNvPr>
          <p:cNvSpPr txBox="1"/>
          <p:nvPr/>
        </p:nvSpPr>
        <p:spPr>
          <a:xfrm>
            <a:off x="1723696" y="637924"/>
            <a:ext cx="9869214" cy="5421099"/>
          </a:xfrm>
          <a:prstGeom prst="rect">
            <a:avLst/>
          </a:prstGeom>
          <a:noFill/>
        </p:spPr>
        <p:txBody>
          <a:bodyPr wrap="square">
            <a:spAutoFit/>
          </a:bodyPr>
          <a:lstStyle/>
          <a:p>
            <a:pPr algn="just">
              <a:lnSpc>
                <a:spcPct val="115000"/>
              </a:lnSpc>
              <a:spcAft>
                <a:spcPts val="1000"/>
              </a:spcAft>
            </a:pPr>
            <a:r>
              <a:rPr lang="en-GB" sz="1600" b="1">
                <a:solidFill>
                  <a:srgbClr val="002060"/>
                </a:solidFill>
                <a:effectLst/>
                <a:ea typeface="Times New Roman" panose="02020603050405020304" pitchFamily="18" charset="0"/>
                <a:cs typeface="Times New Roman" panose="02020603050405020304" pitchFamily="18" charset="0"/>
              </a:rPr>
              <a:t>NEXT PRIORITY FOR ESCAPE</a:t>
            </a:r>
          </a:p>
          <a:p>
            <a:pPr algn="just">
              <a:lnSpc>
                <a:spcPct val="115000"/>
              </a:lnSpc>
              <a:spcAft>
                <a:spcPts val="1000"/>
              </a:spcAft>
            </a:pPr>
            <a:r>
              <a:rPr lang="en-GB" sz="1400" b="1">
                <a:solidFill>
                  <a:srgbClr val="000000"/>
                </a:solidFill>
                <a:effectLst/>
                <a:ea typeface="Times New Roman" panose="02020603050405020304" pitchFamily="18" charset="0"/>
                <a:cs typeface="Times New Roman" panose="02020603050405020304" pitchFamily="18" charset="0"/>
              </a:rPr>
              <a:t>Access includes ad hoc users’ training and scientific and technical support </a:t>
            </a:r>
            <a:r>
              <a:rPr lang="en-GB" sz="1400">
                <a:solidFill>
                  <a:srgbClr val="000000"/>
                </a:solidFill>
                <a:effectLst/>
                <a:ea typeface="Times New Roman" panose="02020603050405020304" pitchFamily="18" charset="0"/>
                <a:cs typeface="Times New Roman" panose="02020603050405020304" pitchFamily="18" charset="0"/>
              </a:rPr>
              <a:t>(see Specific Features for Research Infrastructures). Additional training courses, including skills for data stewardship, may also be supported. In addition, proposals should better exploit the training potential of successful transnational access user projects by inviting researchers, notably early-stage career researchers, or research infrastructure technicians from widening and candidate countries to team up with selected user groups. Proposals should reserve </a:t>
            </a:r>
            <a:r>
              <a:rPr lang="en-GB" sz="1400" b="1">
                <a:solidFill>
                  <a:srgbClr val="000000"/>
                </a:solidFill>
                <a:effectLst/>
                <a:ea typeface="Times New Roman" panose="02020603050405020304" pitchFamily="18" charset="0"/>
                <a:cs typeface="Times New Roman" panose="02020603050405020304" pitchFamily="18" charset="0"/>
              </a:rPr>
              <a:t>sufficient resources for this purpose and should proactively advertise these opportunities. </a:t>
            </a:r>
            <a:r>
              <a:rPr lang="en-GB" sz="1400">
                <a:solidFill>
                  <a:srgbClr val="000000"/>
                </a:solidFill>
                <a:effectLst/>
                <a:ea typeface="Times New Roman" panose="02020603050405020304" pitchFamily="18" charset="0"/>
                <a:cs typeface="Times New Roman" panose="02020603050405020304" pitchFamily="18" charset="0"/>
              </a:rPr>
              <a:t>(which should be arranged after the selection of user projects and have no impact on their evaluation).</a:t>
            </a:r>
            <a:endParaRPr lang="fr-FR" sz="1400">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en-GB" sz="1400" b="1">
                <a:solidFill>
                  <a:srgbClr val="000000"/>
                </a:solidFill>
                <a:effectLst/>
                <a:ea typeface="Times New Roman" panose="02020603050405020304" pitchFamily="18" charset="0"/>
                <a:cs typeface="Times New Roman" panose="02020603050405020304" pitchFamily="18" charset="0"/>
              </a:rPr>
              <a:t>Access provision to existing services </a:t>
            </a:r>
            <a:r>
              <a:rPr lang="en-GB" sz="1400">
                <a:solidFill>
                  <a:srgbClr val="000000"/>
                </a:solidFill>
                <a:effectLst/>
                <a:ea typeface="Times New Roman" panose="02020603050405020304" pitchFamily="18" charset="0"/>
                <a:cs typeface="Times New Roman" panose="02020603050405020304" pitchFamily="18" charset="0"/>
              </a:rPr>
              <a:t>should be clear in the proposed activities and reflected in </a:t>
            </a:r>
            <a:r>
              <a:rPr lang="en-GB" sz="1400" b="1">
                <a:solidFill>
                  <a:srgbClr val="000000"/>
                </a:solidFill>
                <a:effectLst/>
                <a:ea typeface="Times New Roman" panose="02020603050405020304" pitchFamily="18" charset="0"/>
                <a:cs typeface="Times New Roman" panose="02020603050405020304" pitchFamily="18" charset="0"/>
              </a:rPr>
              <a:t>the allocated resources.</a:t>
            </a:r>
            <a:endParaRPr lang="fr-FR" sz="1400" b="1">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en-GB" sz="1400">
                <a:solidFill>
                  <a:srgbClr val="000000"/>
                </a:solidFill>
                <a:effectLst/>
                <a:ea typeface="Times New Roman" panose="02020603050405020304" pitchFamily="18" charset="0"/>
                <a:cs typeface="Times New Roman" panose="02020603050405020304" pitchFamily="18" charset="0"/>
              </a:rPr>
              <a:t>The improvement and development of services can also be supported, provided that the resulting services are offered already under the actions </a:t>
            </a:r>
            <a:r>
              <a:rPr lang="en-GB" sz="1400" b="1">
                <a:solidFill>
                  <a:srgbClr val="000000"/>
                </a:solidFill>
                <a:effectLst/>
                <a:ea typeface="Times New Roman" panose="02020603050405020304" pitchFamily="18" charset="0"/>
                <a:cs typeface="Times New Roman" panose="02020603050405020304" pitchFamily="18" charset="0"/>
              </a:rPr>
              <a:t>(short-term R&amp;D) </a:t>
            </a:r>
            <a:r>
              <a:rPr lang="en-GB" sz="1400">
                <a:solidFill>
                  <a:srgbClr val="000000"/>
                </a:solidFill>
                <a:effectLst/>
                <a:ea typeface="Times New Roman" panose="02020603050405020304" pitchFamily="18" charset="0"/>
                <a:cs typeface="Times New Roman" panose="02020603050405020304" pitchFamily="18" charset="0"/>
              </a:rPr>
              <a:t>and that the </a:t>
            </a:r>
            <a:r>
              <a:rPr lang="en-GB" sz="1400" b="1">
                <a:solidFill>
                  <a:srgbClr val="000000"/>
                </a:solidFill>
                <a:effectLst/>
                <a:ea typeface="Times New Roman" panose="02020603050405020304" pitchFamily="18" charset="0"/>
                <a:cs typeface="Times New Roman" panose="02020603050405020304" pitchFamily="18" charset="0"/>
              </a:rPr>
              <a:t>long-term sustainability </a:t>
            </a:r>
            <a:r>
              <a:rPr lang="en-GB" sz="1400">
                <a:solidFill>
                  <a:srgbClr val="000000"/>
                </a:solidFill>
                <a:effectLst/>
                <a:ea typeface="Times New Roman" panose="02020603050405020304" pitchFamily="18" charset="0"/>
                <a:cs typeface="Times New Roman" panose="02020603050405020304" pitchFamily="18" charset="0"/>
              </a:rPr>
              <a:t>of such services is ensured.</a:t>
            </a:r>
            <a:endParaRPr lang="fr-FR" sz="1400">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en-GB" sz="1400">
                <a:solidFill>
                  <a:srgbClr val="C00000"/>
                </a:solidFill>
                <a:effectLst/>
                <a:ea typeface="Times New Roman" panose="02020603050405020304" pitchFamily="18" charset="0"/>
                <a:cs typeface="Times New Roman" panose="02020603050405020304" pitchFamily="18" charset="0"/>
              </a:rPr>
              <a:t>Data management (and related ethics issues), interoperability, as well as the </a:t>
            </a:r>
            <a:r>
              <a:rPr lang="en-GB" sz="1400" b="1">
                <a:solidFill>
                  <a:srgbClr val="C00000"/>
                </a:solidFill>
                <a:effectLst/>
                <a:ea typeface="Times New Roman" panose="02020603050405020304" pitchFamily="18" charset="0"/>
                <a:cs typeface="Times New Roman" panose="02020603050405020304" pitchFamily="18" charset="0"/>
              </a:rPr>
              <a:t>connection of digital services (e.g. data services) to the European Open Science Cloud, </a:t>
            </a:r>
            <a:r>
              <a:rPr lang="en-GB" sz="1400">
                <a:solidFill>
                  <a:srgbClr val="C00000"/>
                </a:solidFill>
                <a:effectLst/>
                <a:ea typeface="Times New Roman" panose="02020603050405020304" pitchFamily="18" charset="0"/>
                <a:cs typeface="Times New Roman" panose="02020603050405020304" pitchFamily="18" charset="0"/>
              </a:rPr>
              <a:t>should be addressed where relevant. Proposals should take </a:t>
            </a:r>
            <a:r>
              <a:rPr lang="en-GB" sz="1400" b="1">
                <a:solidFill>
                  <a:srgbClr val="C00000"/>
                </a:solidFill>
                <a:effectLst/>
                <a:ea typeface="Times New Roman" panose="02020603050405020304" pitchFamily="18" charset="0"/>
                <a:cs typeface="Times New Roman" panose="02020603050405020304" pitchFamily="18" charset="0"/>
              </a:rPr>
              <a:t>due account of major European or international initiatives relevant in the domain. </a:t>
            </a:r>
            <a:r>
              <a:rPr lang="en-GB" sz="1400">
                <a:solidFill>
                  <a:srgbClr val="C00000"/>
                </a:solidFill>
                <a:effectLst/>
                <a:ea typeface="Times New Roman" panose="02020603050405020304" pitchFamily="18" charset="0"/>
                <a:cs typeface="Times New Roman" panose="02020603050405020304" pitchFamily="18" charset="0"/>
              </a:rPr>
              <a:t>When appropriate, they should foster the use and deployment of (open) global standards.</a:t>
            </a:r>
            <a:endParaRPr lang="fr-FR" sz="1400">
              <a:solidFill>
                <a:srgbClr val="C00000"/>
              </a:solidFill>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en-GB" sz="1400">
                <a:solidFill>
                  <a:srgbClr val="000000"/>
                </a:solidFill>
                <a:effectLst/>
                <a:ea typeface="Times New Roman" panose="02020603050405020304" pitchFamily="18" charset="0"/>
                <a:cs typeface="Times New Roman" panose="02020603050405020304" pitchFamily="18" charset="0"/>
              </a:rPr>
              <a:t>Proposals should include an </a:t>
            </a:r>
            <a:r>
              <a:rPr lang="en-GB" sz="1400" b="1">
                <a:solidFill>
                  <a:srgbClr val="000000"/>
                </a:solidFill>
                <a:effectLst/>
                <a:ea typeface="Times New Roman" panose="02020603050405020304" pitchFamily="18" charset="0"/>
                <a:cs typeface="Times New Roman" panose="02020603050405020304" pitchFamily="18" charset="0"/>
              </a:rPr>
              <a:t>outreach and engagement plan to </a:t>
            </a:r>
            <a:r>
              <a:rPr lang="en-GB" sz="1400">
                <a:solidFill>
                  <a:srgbClr val="000000"/>
                </a:solidFill>
                <a:effectLst/>
                <a:ea typeface="Times New Roman" panose="02020603050405020304" pitchFamily="18" charset="0"/>
                <a:cs typeface="Times New Roman" panose="02020603050405020304" pitchFamily="18" charset="0"/>
              </a:rPr>
              <a:t>actively advertise their services to the research communities, notably from widening countries and candidate countries and to relevant industries, including SMEs and, if applicable, provide dedicated support for the development of research partnerships and collaborations with researchers from widening countries and candidate countries. Proposals are expected to exploit synergies and to ensure complementarity and coherence with other EU grants supporting access provision.</a:t>
            </a:r>
            <a:endParaRPr lang="fr-FR" sz="1400">
              <a:effectLst/>
              <a:ea typeface="Times New Roman" panose="02020603050405020304" pitchFamily="18" charset="0"/>
              <a:cs typeface="Times New Roman" panose="02020603050405020304" pitchFamily="18" charset="0"/>
            </a:endParaRPr>
          </a:p>
        </p:txBody>
      </p:sp>
      <p:sp>
        <p:nvSpPr>
          <p:cNvPr id="2" name="Espace réservé du numéro de diapositive 2">
            <a:extLst>
              <a:ext uri="{FF2B5EF4-FFF2-40B4-BE49-F238E27FC236}">
                <a16:creationId xmlns:a16="http://schemas.microsoft.com/office/drawing/2014/main" id="{5BBD15B1-A977-4184-F132-6DB7661E1132}"/>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0F8B3CC4-F91A-7544-9068-15DB8C3BDE44}"/>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5" name="Espace réservé de la date 1">
            <a:extLst>
              <a:ext uri="{FF2B5EF4-FFF2-40B4-BE49-F238E27FC236}">
                <a16:creationId xmlns:a16="http://schemas.microsoft.com/office/drawing/2014/main" id="{E1D714BA-D91F-5833-7760-735E34DF7CA0}"/>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1929535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874A60-DDA6-EF66-9109-30957BFFA29F}"/>
              </a:ext>
            </a:extLst>
          </p:cNvPr>
          <p:cNvSpPr txBox="1"/>
          <p:nvPr/>
        </p:nvSpPr>
        <p:spPr>
          <a:xfrm>
            <a:off x="1860329" y="1336053"/>
            <a:ext cx="9312165" cy="1661993"/>
          </a:xfrm>
          <a:prstGeom prst="rect">
            <a:avLst/>
          </a:prstGeom>
          <a:noFill/>
        </p:spPr>
        <p:txBody>
          <a:bodyPr wrap="square">
            <a:spAutoFit/>
          </a:bodyPr>
          <a:lstStyle/>
          <a:p>
            <a:pPr marL="457200" indent="-457200" algn="just"/>
            <a:r>
              <a:rPr lang="en-GB" sz="1800">
                <a:solidFill>
                  <a:srgbClr val="000000"/>
                </a:solidFill>
                <a:effectLst/>
                <a:ea typeface="Times New Roman" panose="02020603050405020304" pitchFamily="18" charset="0"/>
              </a:rPr>
              <a:t>To ensure a holistic view from design to implementation of possible access schemes, proposals </a:t>
            </a:r>
            <a:endParaRPr lang="en-GB">
              <a:solidFill>
                <a:srgbClr val="000000"/>
              </a:solidFill>
              <a:ea typeface="Times New Roman" panose="02020603050405020304" pitchFamily="18" charset="0"/>
            </a:endParaRPr>
          </a:p>
          <a:p>
            <a:pPr marL="457200" indent="-457200" algn="just"/>
            <a:r>
              <a:rPr lang="en-GB" sz="1800">
                <a:solidFill>
                  <a:srgbClr val="000000"/>
                </a:solidFill>
                <a:effectLst/>
                <a:ea typeface="Times New Roman" panose="02020603050405020304" pitchFamily="18" charset="0"/>
              </a:rPr>
              <a:t>should ensure strong and continuous collaboration with the cross-domain preparatory action on </a:t>
            </a:r>
            <a:endParaRPr lang="en-GB">
              <a:solidFill>
                <a:srgbClr val="000000"/>
              </a:solidFill>
              <a:ea typeface="Times New Roman" panose="02020603050405020304" pitchFamily="18" charset="0"/>
            </a:endParaRPr>
          </a:p>
          <a:p>
            <a:pPr marL="457200" indent="-457200" algn="just"/>
            <a:r>
              <a:rPr lang="en-GB" sz="1800">
                <a:solidFill>
                  <a:srgbClr val="000000"/>
                </a:solidFill>
                <a:effectLst/>
                <a:ea typeface="Times New Roman" panose="02020603050405020304" pitchFamily="18" charset="0"/>
              </a:rPr>
              <a:t>access HORIZON-INFRA-2025-01-DEV-05, with the </a:t>
            </a:r>
            <a:r>
              <a:rPr lang="en-GB" sz="1800" b="1">
                <a:solidFill>
                  <a:srgbClr val="FF0000"/>
                </a:solidFill>
                <a:effectLst/>
                <a:ea typeface="Times New Roman" panose="02020603050405020304" pitchFamily="18" charset="0"/>
              </a:rPr>
              <a:t>pilots </a:t>
            </a:r>
            <a:r>
              <a:rPr lang="en-GB" sz="1800">
                <a:solidFill>
                  <a:srgbClr val="000000"/>
                </a:solidFill>
                <a:effectLst/>
                <a:ea typeface="Times New Roman" panose="02020603050405020304" pitchFamily="18" charset="0"/>
              </a:rPr>
              <a:t>under topic </a:t>
            </a:r>
            <a:r>
              <a:rPr lang="en-GB" sz="1800">
                <a:solidFill>
                  <a:srgbClr val="FF0000"/>
                </a:solidFill>
                <a:effectLst/>
                <a:ea typeface="Times New Roman" panose="02020603050405020304" pitchFamily="18" charset="0"/>
              </a:rPr>
              <a:t>HORIZON-INFRA-2026-</a:t>
            </a:r>
          </a:p>
          <a:p>
            <a:pPr marL="457200" indent="-457200" algn="just"/>
            <a:r>
              <a:rPr lang="en-GB" sz="1800">
                <a:solidFill>
                  <a:srgbClr val="FF0000"/>
                </a:solidFill>
                <a:effectLst/>
                <a:ea typeface="Times New Roman" panose="02020603050405020304" pitchFamily="18" charset="0"/>
              </a:rPr>
              <a:t>01-DEV-02</a:t>
            </a:r>
            <a:r>
              <a:rPr lang="en-GB" sz="1800">
                <a:solidFill>
                  <a:srgbClr val="000000"/>
                </a:solidFill>
                <a:effectLst/>
                <a:ea typeface="Times New Roman" panose="02020603050405020304" pitchFamily="18" charset="0"/>
              </a:rPr>
              <a:t>, e.g. making use of the catalogues of services, navigation tool and links to key EU </a:t>
            </a:r>
            <a:endParaRPr lang="en-GB">
              <a:solidFill>
                <a:srgbClr val="000000"/>
              </a:solidFill>
              <a:ea typeface="Times New Roman" panose="02020603050405020304" pitchFamily="18" charset="0"/>
            </a:endParaRPr>
          </a:p>
          <a:p>
            <a:pPr marL="457200" indent="-457200" algn="just"/>
            <a:r>
              <a:rPr lang="en-GB" sz="1800">
                <a:solidFill>
                  <a:srgbClr val="000000"/>
                </a:solidFill>
                <a:effectLst/>
                <a:ea typeface="Times New Roman" panose="02020603050405020304" pitchFamily="18" charset="0"/>
              </a:rPr>
              <a:t>initiatives, and with the actions supported under topic</a:t>
            </a:r>
            <a:r>
              <a:rPr lang="en-GB" sz="1800">
                <a:solidFill>
                  <a:srgbClr val="000000"/>
                </a:solidFill>
                <a:effectLst/>
                <a:ea typeface="Times New Roman" panose="02020603050405020304" pitchFamily="18" charset="0"/>
                <a:cs typeface="Times New Roman" panose="02020603050405020304" pitchFamily="18" charset="0"/>
              </a:rPr>
              <a:t> </a:t>
            </a:r>
            <a:r>
              <a:rPr lang="en-GB" sz="1800">
                <a:solidFill>
                  <a:srgbClr val="FF0000"/>
                </a:solidFill>
                <a:effectLst/>
                <a:ea typeface="Times New Roman" panose="02020603050405020304" pitchFamily="18" charset="0"/>
                <a:cs typeface="Times New Roman" panose="02020603050405020304" pitchFamily="18" charset="0"/>
              </a:rPr>
              <a:t>HORIZON-INFRA-2027-01-SERV-01</a:t>
            </a:r>
            <a:r>
              <a:rPr lang="en-GB" sz="1800">
                <a:solidFill>
                  <a:srgbClr val="000000"/>
                </a:solidFill>
                <a:effectLst/>
                <a:ea typeface="Times New Roman" panose="02020603050405020304" pitchFamily="18" charset="0"/>
                <a:cs typeface="Times New Roman" panose="02020603050405020304" pitchFamily="18" charset="0"/>
              </a:rPr>
              <a:t>.</a:t>
            </a:r>
            <a:r>
              <a:rPr lang="en-GB" sz="1800">
                <a:solidFill>
                  <a:srgbClr val="000000"/>
                </a:solidFill>
                <a:effectLst/>
                <a:ea typeface="Times New Roman" panose="02020603050405020304" pitchFamily="18" charset="0"/>
              </a:rPr>
              <a:t> </a:t>
            </a:r>
            <a:r>
              <a:rPr lang="en-GB" sz="1200" baseline="30000">
                <a:effectLst/>
                <a:ea typeface="Times New Roman" panose="02020603050405020304" pitchFamily="18" charset="0"/>
                <a:cs typeface="Times New Roman" panose="02020603050405020304" pitchFamily="18" charset="0"/>
              </a:rPr>
              <a:t>	</a:t>
            </a:r>
            <a:endParaRPr lang="fr-FR" sz="1200">
              <a:effectLst/>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CFF78B5B-97E0-F988-9903-3FD4F725F341}"/>
              </a:ext>
            </a:extLst>
          </p:cNvPr>
          <p:cNvSpPr txBox="1"/>
          <p:nvPr/>
        </p:nvSpPr>
        <p:spPr>
          <a:xfrm>
            <a:off x="1860329" y="2998046"/>
            <a:ext cx="9312165" cy="2031325"/>
          </a:xfrm>
          <a:prstGeom prst="rect">
            <a:avLst/>
          </a:prstGeom>
          <a:noFill/>
        </p:spPr>
        <p:txBody>
          <a:bodyPr wrap="square">
            <a:spAutoFit/>
          </a:bodyPr>
          <a:lstStyle/>
          <a:p>
            <a:pPr>
              <a:spcAft>
                <a:spcPts val="1000"/>
              </a:spcAft>
            </a:pPr>
            <a:r>
              <a:rPr lang="en-GB" sz="1800">
                <a:solidFill>
                  <a:srgbClr val="000000"/>
                </a:solidFill>
                <a:effectLst/>
                <a:ea typeface="Times New Roman" panose="02020603050405020304" pitchFamily="18" charset="0"/>
                <a:cs typeface="Times New Roman" panose="02020603050405020304" pitchFamily="18" charset="0"/>
              </a:rPr>
              <a:t>This collaboration should </a:t>
            </a:r>
            <a:r>
              <a:rPr lang="en-GB" sz="1800">
                <a:solidFill>
                  <a:srgbClr val="FF0000"/>
                </a:solidFill>
                <a:effectLst/>
                <a:ea typeface="Times New Roman" panose="02020603050405020304" pitchFamily="18" charset="0"/>
                <a:cs typeface="Times New Roman" panose="02020603050405020304" pitchFamily="18" charset="0"/>
              </a:rPr>
              <a:t>ensure a common front page to all above actions</a:t>
            </a:r>
            <a:r>
              <a:rPr lang="en-GB" sz="1800">
                <a:solidFill>
                  <a:srgbClr val="000000"/>
                </a:solidFill>
                <a:effectLst/>
                <a:ea typeface="Times New Roman" panose="02020603050405020304" pitchFamily="18" charset="0"/>
                <a:cs typeface="Times New Roman" panose="02020603050405020304" pitchFamily="18" charset="0"/>
              </a:rPr>
              <a:t>, set up by one of the pilots, highlighting the common objectives of EU supported access, the main conditions and requirements, providing preliminary guidance on access opportunities and directing to the </a:t>
            </a:r>
            <a:r>
              <a:rPr lang="en-GB" sz="1800">
                <a:solidFill>
                  <a:srgbClr val="FF0000"/>
                </a:solidFill>
                <a:effectLst/>
                <a:ea typeface="Times New Roman" panose="02020603050405020304" pitchFamily="18" charset="0"/>
                <a:cs typeface="Times New Roman" panose="02020603050405020304" pitchFamily="18" charset="0"/>
              </a:rPr>
              <a:t>single-entry point portal of each pilot</a:t>
            </a:r>
            <a:r>
              <a:rPr lang="en-GB" sz="1800">
                <a:solidFill>
                  <a:srgbClr val="000000"/>
                </a:solidFill>
                <a:effectLst/>
                <a:ea typeface="Times New Roman" panose="02020603050405020304" pitchFamily="18" charset="0"/>
                <a:cs typeface="Times New Roman" panose="02020603050405020304" pitchFamily="18" charset="0"/>
              </a:rPr>
              <a:t>. The collaboration should also promote, the implementation of simplified access pathways, good practices on call conditions, converging access modalities and selection process, as well as effective governance of the set of projects acting as an access programme with appropriate advisory bodies.</a:t>
            </a:r>
            <a:endParaRPr lang="fr-FR" sz="1800">
              <a:effectLst/>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0F8E6D75-00AD-6FBA-09C2-A74AE025164B}"/>
              </a:ext>
            </a:extLst>
          </p:cNvPr>
          <p:cNvSpPr txBox="1"/>
          <p:nvPr/>
        </p:nvSpPr>
        <p:spPr>
          <a:xfrm>
            <a:off x="6001406" y="114704"/>
            <a:ext cx="6096000" cy="523220"/>
          </a:xfrm>
          <a:prstGeom prst="rect">
            <a:avLst/>
          </a:prstGeom>
          <a:noFill/>
        </p:spPr>
        <p:txBody>
          <a:bodyPr wrap="square">
            <a:spAutoFit/>
          </a:bodyPr>
          <a:lstStyle/>
          <a:p>
            <a:pPr algn="r"/>
            <a:r>
              <a:rPr lang="en-GB" sz="2800" b="1">
                <a:solidFill>
                  <a:srgbClr val="002060"/>
                </a:solidFill>
                <a:effectLst/>
                <a:ea typeface="Times New Roman" panose="02020603050405020304" pitchFamily="18" charset="0"/>
                <a:cs typeface="Times New Roman" panose="02020603050405020304" pitchFamily="18" charset="0"/>
              </a:rPr>
              <a:t>HORIZON-INFRA-2027-01-SERV-02</a:t>
            </a:r>
            <a:endParaRPr lang="fr-FR" sz="2800" b="1">
              <a:solidFill>
                <a:srgbClr val="002060"/>
              </a:solidFill>
            </a:endParaRPr>
          </a:p>
        </p:txBody>
      </p:sp>
      <p:sp>
        <p:nvSpPr>
          <p:cNvPr id="2" name="Espace réservé du numéro de diapositive 2">
            <a:extLst>
              <a:ext uri="{FF2B5EF4-FFF2-40B4-BE49-F238E27FC236}">
                <a16:creationId xmlns:a16="http://schemas.microsoft.com/office/drawing/2014/main" id="{9E115A59-143A-9D57-A0E7-FE75126FD069}"/>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pied de page 2">
            <a:extLst>
              <a:ext uri="{FF2B5EF4-FFF2-40B4-BE49-F238E27FC236}">
                <a16:creationId xmlns:a16="http://schemas.microsoft.com/office/drawing/2014/main" id="{2EDA7DB4-999C-5942-4337-ECD6EF285DF6}"/>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6" name="Espace réservé de la date 1">
            <a:extLst>
              <a:ext uri="{FF2B5EF4-FFF2-40B4-BE49-F238E27FC236}">
                <a16:creationId xmlns:a16="http://schemas.microsoft.com/office/drawing/2014/main" id="{73EE3006-C7A9-A04B-F684-1B339D6971E4}"/>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3464396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078D85C-C872-C250-CCD2-249E6AA2DDB3}"/>
              </a:ext>
            </a:extLst>
          </p:cNvPr>
          <p:cNvSpPr txBox="1"/>
          <p:nvPr/>
        </p:nvSpPr>
        <p:spPr>
          <a:xfrm>
            <a:off x="6001406" y="114704"/>
            <a:ext cx="6096000" cy="523220"/>
          </a:xfrm>
          <a:prstGeom prst="rect">
            <a:avLst/>
          </a:prstGeom>
          <a:noFill/>
        </p:spPr>
        <p:txBody>
          <a:bodyPr wrap="square">
            <a:spAutoFit/>
          </a:bodyPr>
          <a:lstStyle/>
          <a:p>
            <a:pPr algn="r"/>
            <a:r>
              <a:rPr lang="en-GB" sz="2800" b="1" dirty="0">
                <a:solidFill>
                  <a:srgbClr val="002060"/>
                </a:solidFill>
                <a:effectLst/>
                <a:ea typeface="Times New Roman" panose="02020603050405020304" pitchFamily="18" charset="0"/>
                <a:cs typeface="Times New Roman" panose="02020603050405020304" pitchFamily="18" charset="0"/>
              </a:rPr>
              <a:t>Conclusions</a:t>
            </a:r>
            <a:endParaRPr lang="fr-FR" sz="2800" b="1" dirty="0">
              <a:solidFill>
                <a:srgbClr val="002060"/>
              </a:solidFill>
            </a:endParaRPr>
          </a:p>
        </p:txBody>
      </p:sp>
      <p:sp>
        <p:nvSpPr>
          <p:cNvPr id="4" name="Espace réservé du numéro de diapositive 2">
            <a:extLst>
              <a:ext uri="{FF2B5EF4-FFF2-40B4-BE49-F238E27FC236}">
                <a16:creationId xmlns:a16="http://schemas.microsoft.com/office/drawing/2014/main" id="{505D0268-2568-DCDC-8191-05F6E979CA94}"/>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pied de page 2">
            <a:extLst>
              <a:ext uri="{FF2B5EF4-FFF2-40B4-BE49-F238E27FC236}">
                <a16:creationId xmlns:a16="http://schemas.microsoft.com/office/drawing/2014/main" id="{069A9A61-010B-7508-2F67-4AE58254671F}"/>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6" name="Espace réservé de la date 1">
            <a:extLst>
              <a:ext uri="{FF2B5EF4-FFF2-40B4-BE49-F238E27FC236}">
                <a16:creationId xmlns:a16="http://schemas.microsoft.com/office/drawing/2014/main" id="{CE3C60E7-10B6-F62F-EEF1-B2698D62D8DF}"/>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
        <p:nvSpPr>
          <p:cNvPr id="7" name="Rectangle 1">
            <a:extLst>
              <a:ext uri="{FF2B5EF4-FFF2-40B4-BE49-F238E27FC236}">
                <a16:creationId xmlns:a16="http://schemas.microsoft.com/office/drawing/2014/main" id="{1E907994-648D-42A6-C8F8-84D239424CD3}"/>
              </a:ext>
            </a:extLst>
          </p:cNvPr>
          <p:cNvSpPr>
            <a:spLocks noChangeArrowheads="1"/>
          </p:cNvSpPr>
          <p:nvPr/>
        </p:nvSpPr>
        <p:spPr bwMode="auto">
          <a:xfrm>
            <a:off x="1428750" y="3315103"/>
            <a:ext cx="100241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b="0" i="0" u="none" strike="noStrike" cap="none" normalizeH="0" baseline="0" noProof="1">
                <a:ln>
                  <a:noFill/>
                </a:ln>
                <a:solidFill>
                  <a:srgbClr val="002060"/>
                </a:solidFill>
                <a:effectLst/>
                <a:latin typeface="+mn-lt"/>
              </a:rPr>
              <a:t>Next steps …</a:t>
            </a:r>
          </a:p>
        </p:txBody>
      </p:sp>
    </p:spTree>
    <p:extLst>
      <p:ext uri="{BB962C8B-B14F-4D97-AF65-F5344CB8AC3E}">
        <p14:creationId xmlns:p14="http://schemas.microsoft.com/office/powerpoint/2010/main" val="324121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3287D-2898-EB48-A996-8CB814647E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73F75E-DE04-1E74-1446-51FD1ECA00BC}"/>
              </a:ext>
            </a:extLst>
          </p:cNvPr>
          <p:cNvSpPr>
            <a:spLocks noChangeArrowheads="1"/>
          </p:cNvSpPr>
          <p:nvPr/>
        </p:nvSpPr>
        <p:spPr bwMode="auto">
          <a:xfrm>
            <a:off x="1466384" y="782122"/>
            <a:ext cx="9863255"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lvl="0" indent="-342900">
              <a:spcBef>
                <a:spcPts val="600"/>
              </a:spcBef>
              <a:spcAft>
                <a:spcPts val="600"/>
              </a:spcAft>
              <a:buFont typeface="Wingdings" pitchFamily="2" charset="2"/>
              <a:buChar char="v"/>
            </a:pPr>
            <a:r>
              <a:rPr lang="en-GB" noProof="1">
                <a:solidFill>
                  <a:srgbClr val="002060"/>
                </a:solidFill>
                <a:latin typeface="+mn-lt"/>
              </a:rPr>
              <a:t>Work on the INFRA-2027-SERV proposal is due to begin shortly, albeit somewhat ahead of schedule.</a:t>
            </a:r>
          </a:p>
          <a:p>
            <a:pPr marL="342900" lvl="0" indent="-342900">
              <a:spcBef>
                <a:spcPts val="600"/>
              </a:spcBef>
              <a:spcAft>
                <a:spcPts val="600"/>
              </a:spcAft>
              <a:buFont typeface="Wingdings" pitchFamily="2" charset="2"/>
              <a:buChar char="v"/>
            </a:pPr>
            <a:r>
              <a:rPr lang="en-GB" noProof="1">
                <a:solidFill>
                  <a:srgbClr val="002060"/>
                </a:solidFill>
                <a:latin typeface="+mn-lt"/>
              </a:rPr>
              <a:t>It should not be forgotten that INFRA-2026-DEV is not aimed at the same ‘access’ services envisaged by INFRA-2027-SERV.</a:t>
            </a:r>
          </a:p>
          <a:p>
            <a:pPr marL="342900" lvl="0" indent="-342900">
              <a:spcBef>
                <a:spcPts val="600"/>
              </a:spcBef>
              <a:spcAft>
                <a:spcPts val="600"/>
              </a:spcAft>
              <a:buFont typeface="Wingdings" pitchFamily="2" charset="2"/>
              <a:buChar char="v"/>
            </a:pPr>
            <a:r>
              <a:rPr lang="en-GB" noProof="1">
                <a:solidFill>
                  <a:srgbClr val="002060"/>
                </a:solidFill>
                <a:latin typeface="+mn-lt"/>
              </a:rPr>
              <a:t>Links have been established with analytical physics facilities, such as CERIC-ERIC (also involved in Access2Access), the LENS network which includes ESS and ILL, and the LEAPS network together with G.Rossi.  </a:t>
            </a:r>
          </a:p>
          <a:p>
            <a:pPr marL="342900" lvl="0" indent="-342900">
              <a:spcBef>
                <a:spcPts val="600"/>
              </a:spcBef>
              <a:spcAft>
                <a:spcPts val="600"/>
              </a:spcAft>
              <a:buFont typeface="Wingdings" pitchFamily="2" charset="2"/>
              <a:buChar char="v"/>
            </a:pPr>
            <a:r>
              <a:rPr lang="en-GB" noProof="1">
                <a:solidFill>
                  <a:srgbClr val="002060"/>
                </a:solidFill>
                <a:latin typeface="+mn-lt"/>
              </a:rPr>
              <a:t>Our proposal to join forces to submit a single proposal has been forwarded by me as you have prposed during our last meeting. It is welcomed. Formal confirmation is still pending -&gt; We are trying to organise a coordination meeting for next week (1</a:t>
            </a:r>
            <a:r>
              <a:rPr lang="en-GB" baseline="30000" noProof="1">
                <a:solidFill>
                  <a:srgbClr val="002060"/>
                </a:solidFill>
                <a:latin typeface="+mn-lt"/>
              </a:rPr>
              <a:t>st</a:t>
            </a:r>
            <a:r>
              <a:rPr lang="en-GB" noProof="1">
                <a:solidFill>
                  <a:srgbClr val="002060"/>
                </a:solidFill>
                <a:latin typeface="+mn-lt"/>
              </a:rPr>
              <a:t> April or a few days later).</a:t>
            </a:r>
          </a:p>
          <a:p>
            <a:pPr marL="342900" lvl="0" indent="-342900">
              <a:spcBef>
                <a:spcPts val="600"/>
              </a:spcBef>
              <a:spcAft>
                <a:spcPts val="600"/>
              </a:spcAft>
              <a:buFont typeface="Wingdings" pitchFamily="2" charset="2"/>
              <a:buChar char="v"/>
            </a:pPr>
            <a:r>
              <a:rPr lang="en-GB" noProof="1">
                <a:solidFill>
                  <a:srgbClr val="002060"/>
                </a:solidFill>
                <a:latin typeface="+mn-lt"/>
              </a:rPr>
              <a:t>Some colleagues invited today will be unavailable due to other meetings taking place at the same time. In future, we will set dates for the presentation of periodic progress reports to the ESCAPE SB and for more intensive meetings with a small drafting group.</a:t>
            </a:r>
          </a:p>
          <a:p>
            <a:pPr marL="342900" lvl="0" indent="-342900">
              <a:spcBef>
                <a:spcPts val="600"/>
              </a:spcBef>
              <a:spcAft>
                <a:spcPts val="600"/>
              </a:spcAft>
              <a:buFont typeface="Wingdings" pitchFamily="2" charset="2"/>
              <a:buChar char="v"/>
            </a:pPr>
            <a:r>
              <a:rPr lang="en-GB" noProof="1">
                <a:solidFill>
                  <a:srgbClr val="002060"/>
                </a:solidFill>
                <a:latin typeface="+mn-lt"/>
              </a:rPr>
              <a:t>The national institutes are gathering their views and meeting within the various relevant sub-domains (Astronomy, High-Energy Physics, Nuclear Physics) these days, which is a very positive step forward. Further meetings are scheduled for next week. (I remain available for any clarification or discussion that may be required.)</a:t>
            </a:r>
            <a:endParaRPr kumimoji="0" lang="en-GB" b="0" i="0" u="none" strike="noStrike" cap="none" normalizeH="0" baseline="0" noProof="1">
              <a:ln>
                <a:noFill/>
              </a:ln>
              <a:solidFill>
                <a:srgbClr val="002060"/>
              </a:solidFill>
              <a:effectLst/>
              <a:latin typeface="+mn-lt"/>
            </a:endParaRPr>
          </a:p>
        </p:txBody>
      </p:sp>
      <p:sp>
        <p:nvSpPr>
          <p:cNvPr id="3" name="ZoneTexte 2">
            <a:extLst>
              <a:ext uri="{FF2B5EF4-FFF2-40B4-BE49-F238E27FC236}">
                <a16:creationId xmlns:a16="http://schemas.microsoft.com/office/drawing/2014/main" id="{EA641ADD-CCD5-2912-D229-2398F123A24D}"/>
              </a:ext>
            </a:extLst>
          </p:cNvPr>
          <p:cNvSpPr txBox="1"/>
          <p:nvPr/>
        </p:nvSpPr>
        <p:spPr>
          <a:xfrm>
            <a:off x="6001406" y="114704"/>
            <a:ext cx="6096000" cy="523220"/>
          </a:xfrm>
          <a:prstGeom prst="rect">
            <a:avLst/>
          </a:prstGeom>
          <a:noFill/>
        </p:spPr>
        <p:txBody>
          <a:bodyPr wrap="square">
            <a:spAutoFit/>
          </a:bodyPr>
          <a:lstStyle/>
          <a:p>
            <a:pPr algn="r"/>
            <a:r>
              <a:rPr lang="en-GB" sz="2800" b="1" dirty="0">
                <a:solidFill>
                  <a:srgbClr val="002060"/>
                </a:solidFill>
                <a:effectLst/>
                <a:ea typeface="Times New Roman" panose="02020603050405020304" pitchFamily="18" charset="0"/>
                <a:cs typeface="Times New Roman" panose="02020603050405020304" pitchFamily="18" charset="0"/>
              </a:rPr>
              <a:t>Progresses and considerations </a:t>
            </a:r>
            <a:endParaRPr lang="fr-FR" sz="2800" b="1" dirty="0">
              <a:solidFill>
                <a:srgbClr val="002060"/>
              </a:solidFill>
            </a:endParaRPr>
          </a:p>
        </p:txBody>
      </p:sp>
      <p:sp>
        <p:nvSpPr>
          <p:cNvPr id="6" name="Espace réservé du numéro de diapositive 2">
            <a:extLst>
              <a:ext uri="{FF2B5EF4-FFF2-40B4-BE49-F238E27FC236}">
                <a16:creationId xmlns:a16="http://schemas.microsoft.com/office/drawing/2014/main" id="{907CEA4D-845D-4F08-DCF4-C4F330517B76}"/>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Espace réservé du pied de page 2">
            <a:extLst>
              <a:ext uri="{FF2B5EF4-FFF2-40B4-BE49-F238E27FC236}">
                <a16:creationId xmlns:a16="http://schemas.microsoft.com/office/drawing/2014/main" id="{E3E1C45B-8E4B-2071-F061-5ED709DAFD13}"/>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8" name="Espace réservé de la date 1">
            <a:extLst>
              <a:ext uri="{FF2B5EF4-FFF2-40B4-BE49-F238E27FC236}">
                <a16:creationId xmlns:a16="http://schemas.microsoft.com/office/drawing/2014/main" id="{D4DEEC78-0E0C-88EE-6393-77CEE483EA09}"/>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49162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D9FFE-2682-747A-7B3D-9992C7933DD5}"/>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60C8A086-9890-85DA-DF02-6A92F2D9134A}"/>
              </a:ext>
            </a:extLst>
          </p:cNvPr>
          <p:cNvSpPr txBox="1"/>
          <p:nvPr/>
        </p:nvSpPr>
        <p:spPr>
          <a:xfrm>
            <a:off x="6001406" y="114704"/>
            <a:ext cx="6096000" cy="523220"/>
          </a:xfrm>
          <a:prstGeom prst="rect">
            <a:avLst/>
          </a:prstGeom>
          <a:noFill/>
        </p:spPr>
        <p:txBody>
          <a:bodyPr wrap="square">
            <a:spAutoFit/>
          </a:bodyPr>
          <a:lstStyle/>
          <a:p>
            <a:pPr algn="r"/>
            <a:r>
              <a:rPr lang="en-GB" sz="2800" b="1" dirty="0">
                <a:solidFill>
                  <a:srgbClr val="002060"/>
                </a:solidFill>
                <a:effectLst/>
                <a:ea typeface="Times New Roman" panose="02020603050405020304" pitchFamily="18" charset="0"/>
                <a:cs typeface="Times New Roman" panose="02020603050405020304" pitchFamily="18" charset="0"/>
              </a:rPr>
              <a:t>Preamble</a:t>
            </a:r>
            <a:endParaRPr lang="fr-FR" sz="2800" b="1" dirty="0">
              <a:solidFill>
                <a:srgbClr val="002060"/>
              </a:solidFill>
            </a:endParaRPr>
          </a:p>
        </p:txBody>
      </p:sp>
      <p:sp>
        <p:nvSpPr>
          <p:cNvPr id="4" name="Espace réservé du numéro de diapositive 2">
            <a:extLst>
              <a:ext uri="{FF2B5EF4-FFF2-40B4-BE49-F238E27FC236}">
                <a16:creationId xmlns:a16="http://schemas.microsoft.com/office/drawing/2014/main" id="{1E42952C-D59B-CDA2-1ED2-97EBC3CAB684}"/>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pied de page 2">
            <a:extLst>
              <a:ext uri="{FF2B5EF4-FFF2-40B4-BE49-F238E27FC236}">
                <a16:creationId xmlns:a16="http://schemas.microsoft.com/office/drawing/2014/main" id="{4CE001F0-3ECB-8D0C-0A6F-3E3289EF6E5A}"/>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6" name="Espace réservé de la date 1">
            <a:extLst>
              <a:ext uri="{FF2B5EF4-FFF2-40B4-BE49-F238E27FC236}">
                <a16:creationId xmlns:a16="http://schemas.microsoft.com/office/drawing/2014/main" id="{D7954233-874C-2192-5FDD-7C5FBCA24321}"/>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
        <p:nvSpPr>
          <p:cNvPr id="7" name="Rectangle 1">
            <a:extLst>
              <a:ext uri="{FF2B5EF4-FFF2-40B4-BE49-F238E27FC236}">
                <a16:creationId xmlns:a16="http://schemas.microsoft.com/office/drawing/2014/main" id="{1662DFBD-36CA-36FE-3A29-B80887FD56A0}"/>
              </a:ext>
            </a:extLst>
          </p:cNvPr>
          <p:cNvSpPr>
            <a:spLocks noChangeArrowheads="1"/>
          </p:cNvSpPr>
          <p:nvPr/>
        </p:nvSpPr>
        <p:spPr bwMode="auto">
          <a:xfrm>
            <a:off x="1428750" y="1006779"/>
            <a:ext cx="1002411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2000" b="0" i="0" u="none" strike="noStrike" cap="none" normalizeH="0" baseline="0" noProof="1">
                <a:ln>
                  <a:noFill/>
                </a:ln>
                <a:solidFill>
                  <a:srgbClr val="002060"/>
                </a:solidFill>
                <a:effectLst/>
                <a:latin typeface="+mn-lt"/>
              </a:rPr>
              <a:t>For most of our RIs, it is difficult to ensure significant participation in ESCAPE’s technical initiatives whilst they remain focused on the construction and commissioning of their facilities. Alternatively, such </a:t>
            </a:r>
            <a:r>
              <a:rPr kumimoji="0" lang="en-GB" sz="2000" b="1" i="0" u="none" strike="noStrike" cap="none" normalizeH="0" baseline="0" noProof="1">
                <a:ln>
                  <a:noFill/>
                </a:ln>
                <a:solidFill>
                  <a:srgbClr val="002060"/>
                </a:solidFill>
                <a:effectLst/>
                <a:latin typeface="+mn-lt"/>
              </a:rPr>
              <a:t>technical initiatives would be of considerable interest if aligned with the needs, priorities or programme of the RIs</a:t>
            </a:r>
            <a:r>
              <a:rPr kumimoji="0" lang="en-GB" sz="2000" b="0" i="0" u="none" strike="noStrike" cap="none" normalizeH="0" baseline="0" noProof="1">
                <a:ln>
                  <a:noFill/>
                </a:ln>
                <a:solidFill>
                  <a:srgbClr val="002060"/>
                </a:solidFill>
                <a:effectLst/>
                <a:latin typeface="+mn-lt"/>
              </a:rPr>
              <a:t>.</a:t>
            </a:r>
          </a:p>
          <a:p>
            <a:pPr marR="0" lvl="0" algn="just" defTabSz="914400" rtl="0" eaLnBrk="0" fontAlgn="base" latinLnBrk="0" hangingPunct="0">
              <a:lnSpc>
                <a:spcPct val="100000"/>
              </a:lnSpc>
              <a:spcBef>
                <a:spcPct val="0"/>
              </a:spcBef>
              <a:spcAft>
                <a:spcPct val="0"/>
              </a:spcAft>
              <a:buClrTx/>
              <a:buSzTx/>
              <a:tabLst/>
            </a:pPr>
            <a:endParaRPr kumimoji="0" lang="en-GB" sz="2000" b="0" i="0" u="none" strike="noStrike" cap="none" normalizeH="0" baseline="0" noProof="1">
              <a:ln>
                <a:noFill/>
              </a:ln>
              <a:solidFill>
                <a:srgbClr val="002060"/>
              </a:solidFill>
              <a:effectLst/>
              <a:latin typeface="+mn-lt"/>
            </a:endParaRPr>
          </a:p>
          <a:p>
            <a:pPr marL="342900" lvl="0" indent="-342900" algn="just">
              <a:buFont typeface="Arial" panose="020B0604020202020204" pitchFamily="34" charset="0"/>
              <a:buChar char="•"/>
            </a:pPr>
            <a:r>
              <a:rPr lang="en-GB" sz="2000" b="1" noProof="1">
                <a:solidFill>
                  <a:srgbClr val="002060"/>
                </a:solidFill>
                <a:latin typeface="+mn-lt"/>
              </a:rPr>
              <a:t>Data production, access and preservation are a priority</a:t>
            </a:r>
            <a:r>
              <a:rPr lang="en-GB" sz="2000" noProof="1">
                <a:solidFill>
                  <a:srgbClr val="002060"/>
                </a:solidFill>
                <a:latin typeface="+mn-lt"/>
              </a:rPr>
              <a:t>, and in this regard ESCAPE must help meet the needs of the RIs and drive innovation to address their data challenges.</a:t>
            </a:r>
          </a:p>
          <a:p>
            <a:pPr lvl="0" algn="just"/>
            <a:endParaRPr lang="en-GB" sz="2000" noProof="1">
              <a:solidFill>
                <a:srgbClr val="002060"/>
              </a:solidFill>
              <a:latin typeface="+mn-lt"/>
            </a:endParaRPr>
          </a:p>
          <a:p>
            <a:pPr marL="342900" lvl="0" indent="-342900" algn="just">
              <a:buFont typeface="Arial" panose="020B0604020202020204" pitchFamily="34" charset="0"/>
              <a:buChar char="•"/>
            </a:pPr>
            <a:r>
              <a:rPr lang="en-GB" sz="2000" noProof="1">
                <a:solidFill>
                  <a:srgbClr val="002060"/>
                </a:solidFill>
                <a:latin typeface="+mn-lt"/>
              </a:rPr>
              <a:t>All </a:t>
            </a:r>
            <a:r>
              <a:rPr kumimoji="0" lang="en-GB" sz="2000" b="0" i="0" u="none" strike="noStrike" cap="none" normalizeH="0" baseline="0" noProof="1">
                <a:ln>
                  <a:noFill/>
                </a:ln>
                <a:solidFill>
                  <a:srgbClr val="002060"/>
                </a:solidFill>
                <a:effectLst/>
                <a:latin typeface="+mn-lt"/>
              </a:rPr>
              <a:t>RI directorates provide clear guidance on the need to ‘give absolute priority’ to the achievement of key objectives, and the </a:t>
            </a:r>
            <a:r>
              <a:rPr kumimoji="0" lang="en-GB" sz="2000" b="1" i="0" u="none" strike="noStrike" cap="none" normalizeH="0" baseline="0" noProof="1">
                <a:ln>
                  <a:noFill/>
                </a:ln>
                <a:solidFill>
                  <a:srgbClr val="002060"/>
                </a:solidFill>
                <a:effectLst/>
                <a:latin typeface="+mn-lt"/>
              </a:rPr>
              <a:t>ESCAPE scientific programme will continue to support these priorities</a:t>
            </a:r>
            <a:r>
              <a:rPr lang="en-GB" sz="2000" noProof="1">
                <a:solidFill>
                  <a:srgbClr val="002060"/>
                </a:solidFill>
                <a:latin typeface="+mn-lt"/>
              </a:rPr>
              <a:t>. </a:t>
            </a:r>
            <a:r>
              <a:rPr kumimoji="0" lang="en-GB" sz="2000" b="0" i="0" u="none" strike="noStrike" cap="none" normalizeH="0" baseline="0" noProof="1">
                <a:ln>
                  <a:noFill/>
                </a:ln>
                <a:solidFill>
                  <a:srgbClr val="002060"/>
                </a:solidFill>
                <a:effectLst/>
                <a:latin typeface="+mn-lt"/>
              </a:rPr>
              <a:t> </a:t>
            </a:r>
          </a:p>
          <a:p>
            <a:pPr lvl="0" algn="just"/>
            <a:endParaRPr kumimoji="0" lang="en-GB" sz="2000" b="0" i="0" u="none" strike="noStrike" cap="none" normalizeH="0" baseline="0" noProof="1">
              <a:ln>
                <a:noFill/>
              </a:ln>
              <a:solidFill>
                <a:srgbClr val="002060"/>
              </a:solidFill>
              <a:effectLst/>
              <a:latin typeface="+mn-lt"/>
            </a:endParaRPr>
          </a:p>
          <a:p>
            <a:pPr marL="342900" lvl="0" indent="-342900" algn="just">
              <a:buFont typeface="Arial" panose="020B0604020202020204" pitchFamily="34" charset="0"/>
              <a:buChar char="•"/>
            </a:pPr>
            <a:r>
              <a:rPr kumimoji="0" lang="en-GB" sz="2000" b="0" i="0" u="none" strike="noStrike" cap="none" normalizeH="0" baseline="0" noProof="1">
                <a:ln>
                  <a:noFill/>
                </a:ln>
                <a:solidFill>
                  <a:srgbClr val="002060"/>
                </a:solidFill>
                <a:effectLst/>
                <a:latin typeface="+mn-lt"/>
              </a:rPr>
              <a:t>ESCAPE will never distract the scientific community’s focus, aims to achieve economies of scale for the national institutions supporting the partner RIs, and reinforces a framework of cross-fertilisation that is both required and appreciated by the researchers and technologists involved.</a:t>
            </a:r>
          </a:p>
        </p:txBody>
      </p:sp>
    </p:spTree>
    <p:extLst>
      <p:ext uri="{BB962C8B-B14F-4D97-AF65-F5344CB8AC3E}">
        <p14:creationId xmlns:p14="http://schemas.microsoft.com/office/powerpoint/2010/main" val="374732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86A1C-8161-405C-52A5-AD0E2E6FFED9}"/>
            </a:ext>
          </a:extLst>
        </p:cNvPr>
        <p:cNvGrpSpPr/>
        <p:nvPr/>
      </p:nvGrpSpPr>
      <p:grpSpPr>
        <a:xfrm>
          <a:off x="0" y="0"/>
          <a:ext cx="0" cy="0"/>
          <a:chOff x="0" y="0"/>
          <a:chExt cx="0" cy="0"/>
        </a:xfrm>
      </p:grpSpPr>
      <p:sp>
        <p:nvSpPr>
          <p:cNvPr id="4" name="Titolo 4">
            <a:extLst>
              <a:ext uri="{FF2B5EF4-FFF2-40B4-BE49-F238E27FC236}">
                <a16:creationId xmlns:a16="http://schemas.microsoft.com/office/drawing/2014/main" id="{0994C176-DAE8-D8D1-B6FC-A17688650014}"/>
              </a:ext>
            </a:extLst>
          </p:cNvPr>
          <p:cNvSpPr txBox="1">
            <a:spLocks/>
          </p:cNvSpPr>
          <p:nvPr/>
        </p:nvSpPr>
        <p:spPr>
          <a:xfrm>
            <a:off x="1843311" y="127710"/>
            <a:ext cx="10069029" cy="753245"/>
          </a:xfrm>
          <a:prstGeom prst="rect">
            <a:avLst/>
          </a:prstGeom>
        </p:spPr>
        <p:txBody>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44C9F"/>
                </a:solidFill>
                <a:effectLst/>
                <a:uLnTx/>
                <a:uFillTx/>
                <a:latin typeface="Calibri" panose="020F0502020204030204"/>
                <a:ea typeface="+mj-ea"/>
                <a:cs typeface="+mj-cs"/>
              </a:rPr>
              <a:t>Preparing the Horizon-Europe 2026 calls</a:t>
            </a:r>
            <a:endParaRPr kumimoji="0" lang="it-IT" sz="3200" b="1" i="0" u="none" strike="noStrike" kern="1200" cap="none" spc="0" normalizeH="0" baseline="0" noProof="0">
              <a:ln>
                <a:noFill/>
              </a:ln>
              <a:solidFill>
                <a:srgbClr val="044C9F"/>
              </a:solidFill>
              <a:effectLst/>
              <a:uLnTx/>
              <a:uFillTx/>
              <a:latin typeface="Calibri" panose="020F0502020204030204"/>
              <a:ea typeface="+mj-ea"/>
              <a:cs typeface="+mj-cs"/>
            </a:endParaRPr>
          </a:p>
        </p:txBody>
      </p:sp>
      <p:sp>
        <p:nvSpPr>
          <p:cNvPr id="5" name="Content Placeholder 4">
            <a:extLst>
              <a:ext uri="{FF2B5EF4-FFF2-40B4-BE49-F238E27FC236}">
                <a16:creationId xmlns:a16="http://schemas.microsoft.com/office/drawing/2014/main" id="{A09BD5A2-18EF-C37C-B005-A0C02A314F87}"/>
              </a:ext>
            </a:extLst>
          </p:cNvPr>
          <p:cNvSpPr txBox="1">
            <a:spLocks/>
          </p:cNvSpPr>
          <p:nvPr/>
        </p:nvSpPr>
        <p:spPr>
          <a:xfrm>
            <a:off x="792754" y="1586256"/>
            <a:ext cx="10312140" cy="1366945"/>
          </a:xfrm>
          <a:prstGeom prst="rect">
            <a:avLst/>
          </a:prstGeom>
        </p:spPr>
        <p:txBody>
          <a:bodyPr>
            <a:normAutofit/>
          </a:bodyPr>
          <a:lstStyle>
            <a:lvl1pPr marL="228600" indent="-228600" algn="l" defTabSz="914400" rtl="0" eaLnBrk="1" latinLnBrk="0" hangingPunct="1">
              <a:lnSpc>
                <a:spcPct val="90000"/>
              </a:lnSpc>
              <a:spcBef>
                <a:spcPts val="1000"/>
              </a:spcBef>
              <a:buSzPct val="100000"/>
              <a:buFontTx/>
              <a:buBlip>
                <a:blip r:embed="rId2"/>
              </a:buBlip>
              <a:defRPr sz="2800" kern="1200">
                <a:solidFill>
                  <a:srgbClr val="323F24"/>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2"/>
              </a:buBlip>
              <a:defRPr sz="2400" kern="1200">
                <a:solidFill>
                  <a:srgbClr val="323F24"/>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2"/>
              </a:buBlip>
              <a:defRPr sz="2000" kern="1200">
                <a:solidFill>
                  <a:srgbClr val="323F24"/>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2"/>
              </a:buBlip>
              <a:defRPr sz="1800" kern="1200">
                <a:solidFill>
                  <a:srgbClr val="323F24"/>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2"/>
              </a:buBlip>
              <a:defRPr sz="1800" kern="1200">
                <a:solidFill>
                  <a:srgbClr val="323F2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Pct val="100000"/>
              <a:buFontTx/>
              <a:buNone/>
              <a:tabLst/>
              <a:defRPr/>
            </a:pPr>
            <a:r>
              <a:rPr kumimoji="0" lang="en-GB" sz="1800" b="1" i="0" u="none" strike="noStrike" kern="1200" cap="none" spc="0" normalizeH="0" baseline="0" noProof="0">
                <a:ln>
                  <a:noFill/>
                </a:ln>
                <a:solidFill>
                  <a:srgbClr val="002060"/>
                </a:solidFill>
                <a:effectLst/>
                <a:uLnTx/>
                <a:uFillTx/>
                <a:latin typeface="Calibri" panose="020F0502020204030204"/>
                <a:ea typeface="Times New Roman" panose="02020603050405020304" pitchFamily="18" charset="0"/>
                <a:cs typeface="+mn-cs"/>
              </a:rPr>
              <a:t>2) </a:t>
            </a:r>
            <a:r>
              <a:rPr kumimoji="0" lang="en-GB" sz="1800" b="1" i="0" u="sng" strike="noStrike" kern="1200" cap="none" spc="0" normalizeH="0" baseline="0" noProof="0">
                <a:ln>
                  <a:noFill/>
                </a:ln>
                <a:solidFill>
                  <a:srgbClr val="002060"/>
                </a:solidFill>
                <a:effectLst/>
                <a:uLnTx/>
                <a:uFillTx/>
                <a:latin typeface="Calibri" panose="020F0502020204030204"/>
                <a:ea typeface="Times New Roman" panose="02020603050405020304" pitchFamily="18" charset="0"/>
                <a:cs typeface="+mn-cs"/>
              </a:rPr>
              <a:t>HORIZON-INFRA-2026-DEV-01-02</a:t>
            </a:r>
            <a:r>
              <a:rPr kumimoji="0" lang="en-GB" sz="1800" b="1" i="0" u="none" strike="noStrike" kern="1200" cap="none" spc="0" normalizeH="0" baseline="0" noProof="0">
                <a:ln>
                  <a:noFill/>
                </a:ln>
                <a:solidFill>
                  <a:srgbClr val="002060"/>
                </a:solidFill>
                <a:effectLst/>
                <a:uLnTx/>
                <a:uFillTx/>
                <a:latin typeface="Calibri" panose="020F0502020204030204"/>
                <a:ea typeface="Times New Roman" panose="02020603050405020304" pitchFamily="18" charset="0"/>
                <a:cs typeface="+mn-cs"/>
              </a:rPr>
              <a:t>: Consolidation of the research infrastructure landscape – </a:t>
            </a:r>
            <a:r>
              <a:rPr kumimoji="0" lang="en-GB" sz="1800" b="1" i="0" u="none" strike="noStrike" kern="1200" cap="none" spc="0" normalizeH="0" baseline="0" noProof="0">
                <a:ln>
                  <a:noFill/>
                </a:ln>
                <a:solidFill>
                  <a:srgbClr val="FF0000"/>
                </a:solidFill>
                <a:effectLst/>
                <a:uLnTx/>
                <a:uFillTx/>
                <a:latin typeface="Calibri" panose="020F0502020204030204"/>
                <a:ea typeface="Times New Roman" panose="02020603050405020304" pitchFamily="18" charset="0"/>
                <a:cs typeface="+mn-cs"/>
              </a:rPr>
              <a:t>pilots</a:t>
            </a:r>
            <a:r>
              <a:rPr kumimoji="0" lang="en-GB" sz="1800" b="1" i="0" u="none" strike="noStrike" kern="1200" cap="none" spc="0" normalizeH="0" baseline="0" noProof="0">
                <a:ln>
                  <a:noFill/>
                </a:ln>
                <a:solidFill>
                  <a:srgbClr val="002060"/>
                </a:solidFill>
                <a:effectLst/>
                <a:uLnTx/>
                <a:uFillTx/>
                <a:latin typeface="Calibri" panose="020F0502020204030204"/>
                <a:ea typeface="Times New Roman" panose="02020603050405020304" pitchFamily="18" charset="0"/>
                <a:cs typeface="+mn-cs"/>
              </a:rPr>
              <a:t> for strategic coordination, synergies and simplified access pathways, by </a:t>
            </a:r>
            <a:r>
              <a:rPr kumimoji="0" lang="en-GB" sz="1800" b="1" i="0" u="none" strike="noStrike" kern="1200" cap="none" spc="0" normalizeH="0" baseline="0" noProof="0">
                <a:ln>
                  <a:noFill/>
                </a:ln>
                <a:solidFill>
                  <a:srgbClr val="FF0000"/>
                </a:solidFill>
                <a:effectLst/>
                <a:uLnTx/>
                <a:uFillTx/>
                <a:latin typeface="Calibri" panose="020F0502020204030204"/>
                <a:ea typeface="Times New Roman" panose="02020603050405020304" pitchFamily="18" charset="0"/>
                <a:cs typeface="+mn-cs"/>
              </a:rPr>
              <a:t>large thematic clusters </a:t>
            </a:r>
            <a:r>
              <a:rPr kumimoji="0" lang="en-GB" sz="1800" b="1" i="0" u="none" strike="noStrike" kern="1200" cap="none" spc="0" normalizeH="0" baseline="0" noProof="0">
                <a:ln>
                  <a:noFill/>
                </a:ln>
                <a:solidFill>
                  <a:srgbClr val="002060"/>
                </a:solidFill>
                <a:effectLst/>
                <a:uLnTx/>
                <a:uFillTx/>
                <a:latin typeface="Calibri" panose="020F0502020204030204"/>
                <a:ea typeface="Times New Roman" panose="02020603050405020304" pitchFamily="18" charset="0"/>
                <a:cs typeface="+mn-cs"/>
              </a:rPr>
              <a:t>of pan-European research infrastructures (8 MEur).</a:t>
            </a:r>
            <a:endParaRPr kumimoji="0" lang="fr-FR" sz="1800" b="1" i="0" u="none" strike="noStrike" kern="1200" cap="none" spc="0" normalizeH="0" baseline="0" noProof="0">
              <a:ln>
                <a:noFill/>
              </a:ln>
              <a:solidFill>
                <a:srgbClr val="002060"/>
              </a:solidFill>
              <a:effectLst/>
              <a:uLnTx/>
              <a:uFillTx/>
              <a:latin typeface="Calibri" panose="020F0502020204030204"/>
              <a:ea typeface="Times New Roman" panose="02020603050405020304" pitchFamily="18" charset="0"/>
              <a:cs typeface="+mn-cs"/>
            </a:endParaRPr>
          </a:p>
        </p:txBody>
      </p:sp>
      <p:sp>
        <p:nvSpPr>
          <p:cNvPr id="2" name="ZoneTexte 1">
            <a:extLst>
              <a:ext uri="{FF2B5EF4-FFF2-40B4-BE49-F238E27FC236}">
                <a16:creationId xmlns:a16="http://schemas.microsoft.com/office/drawing/2014/main" id="{A3C5AF0A-9349-EDD6-3943-EA4BC3739A5C}"/>
              </a:ext>
            </a:extLst>
          </p:cNvPr>
          <p:cNvSpPr txBox="1"/>
          <p:nvPr/>
        </p:nvSpPr>
        <p:spPr>
          <a:xfrm>
            <a:off x="792753" y="3011013"/>
            <a:ext cx="10477501" cy="1978042"/>
          </a:xfrm>
          <a:prstGeom prst="rect">
            <a:avLst/>
          </a:prstGeom>
          <a:noFill/>
        </p:spPr>
        <p:txBody>
          <a:bodyPr wrap="square">
            <a:spAutoFit/>
          </a:bodyPr>
          <a:lstStyle/>
          <a:p>
            <a:pPr algn="just">
              <a:lnSpc>
                <a:spcPct val="115000"/>
              </a:lnSpc>
              <a:spcAft>
                <a:spcPts val="1000"/>
              </a:spcAft>
              <a:buNone/>
            </a:pPr>
            <a:r>
              <a:rPr lang="en-GB" sz="1800">
                <a:solidFill>
                  <a:srgbClr val="000000"/>
                </a:solidFill>
                <a:effectLst/>
                <a:ea typeface="Times New Roman" panose="02020603050405020304" pitchFamily="18" charset="0"/>
                <a:cs typeface="Times New Roman" panose="02020603050405020304" pitchFamily="18" charset="0"/>
              </a:rPr>
              <a:t>Proposals should involve, not necessarily as beneficiaries, </a:t>
            </a:r>
            <a:r>
              <a:rPr lang="en-GB" sz="1800" b="1">
                <a:solidFill>
                  <a:srgbClr val="000000"/>
                </a:solidFill>
                <a:effectLst/>
                <a:ea typeface="Times New Roman" panose="02020603050405020304" pitchFamily="18" charset="0"/>
                <a:cs typeface="Times New Roman" panose="02020603050405020304" pitchFamily="18" charset="0"/>
              </a:rPr>
              <a:t>ESFRI Landmarks and Projects and/or ERICs </a:t>
            </a:r>
            <a:r>
              <a:rPr lang="en-GB" sz="1800">
                <a:solidFill>
                  <a:srgbClr val="000000"/>
                </a:solidFill>
                <a:effectLst/>
                <a:ea typeface="Times New Roman" panose="02020603050405020304" pitchFamily="18" charset="0"/>
                <a:cs typeface="Times New Roman" panose="02020603050405020304" pitchFamily="18" charset="0"/>
              </a:rPr>
              <a:t>in the domain, other research infrastructures that are </a:t>
            </a:r>
            <a:r>
              <a:rPr lang="en-GB" sz="1800" b="1">
                <a:solidFill>
                  <a:srgbClr val="000000"/>
                </a:solidFill>
                <a:effectLst/>
                <a:ea typeface="Times New Roman" panose="02020603050405020304" pitchFamily="18" charset="0"/>
                <a:cs typeface="Times New Roman" panose="02020603050405020304" pitchFamily="18" charset="0"/>
              </a:rPr>
              <a:t>international European research organisations </a:t>
            </a:r>
            <a:r>
              <a:rPr lang="en-GB" sz="1800">
                <a:solidFill>
                  <a:srgbClr val="000000"/>
                </a:solidFill>
                <a:effectLst/>
                <a:ea typeface="Times New Roman" panose="02020603050405020304" pitchFamily="18" charset="0"/>
                <a:cs typeface="Times New Roman" panose="02020603050405020304" pitchFamily="18" charset="0"/>
              </a:rPr>
              <a:t>and, where relevant, </a:t>
            </a:r>
            <a:r>
              <a:rPr lang="en-GB" sz="1800" b="1">
                <a:solidFill>
                  <a:srgbClr val="000000"/>
                </a:solidFill>
                <a:effectLst/>
                <a:ea typeface="Times New Roman" panose="02020603050405020304" pitchFamily="18" charset="0"/>
                <a:cs typeface="Times New Roman" panose="02020603050405020304" pitchFamily="18" charset="0"/>
              </a:rPr>
              <a:t>well-established networks </a:t>
            </a:r>
            <a:r>
              <a:rPr lang="en-GB" sz="1800">
                <a:solidFill>
                  <a:srgbClr val="000000"/>
                </a:solidFill>
                <a:effectLst/>
                <a:ea typeface="Times New Roman" panose="02020603050405020304" pitchFamily="18" charset="0"/>
                <a:cs typeface="Times New Roman" panose="02020603050405020304" pitchFamily="18" charset="0"/>
              </a:rPr>
              <a:t>of key European research infrastructures </a:t>
            </a:r>
            <a:r>
              <a:rPr lang="en-GB" sz="1800" b="1">
                <a:solidFill>
                  <a:srgbClr val="000000"/>
                </a:solidFill>
                <a:effectLst/>
                <a:ea typeface="Times New Roman" panose="02020603050405020304" pitchFamily="18" charset="0"/>
                <a:cs typeface="Times New Roman" panose="02020603050405020304" pitchFamily="18" charset="0"/>
              </a:rPr>
              <a:t>open to external users</a:t>
            </a:r>
            <a:r>
              <a:rPr lang="en-GB" sz="1800">
                <a:solidFill>
                  <a:srgbClr val="000000"/>
                </a:solidFill>
                <a:effectLst/>
                <a:ea typeface="Times New Roman" panose="02020603050405020304" pitchFamily="18" charset="0"/>
                <a:cs typeface="Times New Roman" panose="02020603050405020304" pitchFamily="18" charset="0"/>
              </a:rPr>
              <a:t>. Proposals should elaborate on which key EU priorities and initiatives (such as </a:t>
            </a:r>
            <a:r>
              <a:rPr lang="en-GB" sz="1800" b="1">
                <a:solidFill>
                  <a:srgbClr val="000000"/>
                </a:solidFill>
                <a:effectLst/>
                <a:ea typeface="Times New Roman" panose="02020603050405020304" pitchFamily="18" charset="0"/>
                <a:cs typeface="Times New Roman" panose="02020603050405020304" pitchFamily="18" charset="0"/>
              </a:rPr>
              <a:t>Horizon Europe partnerships, missions</a:t>
            </a:r>
            <a:r>
              <a:rPr lang="en-GB" sz="1800">
                <a:solidFill>
                  <a:srgbClr val="000000"/>
                </a:solidFill>
                <a:effectLst/>
                <a:ea typeface="Times New Roman" panose="02020603050405020304" pitchFamily="18" charset="0"/>
                <a:cs typeface="Times New Roman" panose="02020603050405020304" pitchFamily="18" charset="0"/>
              </a:rPr>
              <a:t>) they will consider and </a:t>
            </a:r>
            <a:r>
              <a:rPr lang="en-GB" sz="1800" b="1">
                <a:solidFill>
                  <a:srgbClr val="000000"/>
                </a:solidFill>
                <a:effectLst/>
                <a:ea typeface="Times New Roman" panose="02020603050405020304" pitchFamily="18" charset="0"/>
                <a:cs typeface="Times New Roman" panose="02020603050405020304" pitchFamily="18" charset="0"/>
              </a:rPr>
              <a:t>the nature and objectives </a:t>
            </a:r>
            <a:r>
              <a:rPr lang="en-GB" sz="1800">
                <a:solidFill>
                  <a:srgbClr val="000000"/>
                </a:solidFill>
                <a:effectLst/>
                <a:ea typeface="Times New Roman" panose="02020603050405020304" pitchFamily="18" charset="0"/>
                <a:cs typeface="Times New Roman" panose="02020603050405020304" pitchFamily="18" charset="0"/>
              </a:rPr>
              <a:t>of the envisaged </a:t>
            </a:r>
            <a:r>
              <a:rPr lang="en-GB" sz="1800" b="1">
                <a:solidFill>
                  <a:srgbClr val="000000"/>
                </a:solidFill>
                <a:effectLst/>
                <a:ea typeface="Times New Roman" panose="02020603050405020304" pitchFamily="18" charset="0"/>
                <a:cs typeface="Times New Roman" panose="02020603050405020304" pitchFamily="18" charset="0"/>
              </a:rPr>
              <a:t>coordination mechanisms or joint activities</a:t>
            </a:r>
            <a:r>
              <a:rPr lang="en-GB" sz="1800">
                <a:solidFill>
                  <a:srgbClr val="000000"/>
                </a:solidFill>
                <a:effectLst/>
                <a:ea typeface="Times New Roman" panose="02020603050405020304" pitchFamily="18" charset="0"/>
                <a:cs typeface="Times New Roman" panose="02020603050405020304" pitchFamily="18" charset="0"/>
              </a:rPr>
              <a:t>.</a:t>
            </a:r>
            <a:endParaRPr lang="fr-FR" sz="1800">
              <a:effectLst/>
              <a:ea typeface="Times New Roman" panose="02020603050405020304" pitchFamily="18" charset="0"/>
              <a:cs typeface="Times New Roman" panose="02020603050405020304" pitchFamily="18" charset="0"/>
            </a:endParaRPr>
          </a:p>
        </p:txBody>
      </p:sp>
      <p:sp>
        <p:nvSpPr>
          <p:cNvPr id="6" name="Espace réservé du numéro de diapositive 2">
            <a:extLst>
              <a:ext uri="{FF2B5EF4-FFF2-40B4-BE49-F238E27FC236}">
                <a16:creationId xmlns:a16="http://schemas.microsoft.com/office/drawing/2014/main" id="{E66420F6-4DC5-13D5-E6AF-403EE1B303A1}"/>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space réservé du pied de page 2">
            <a:extLst>
              <a:ext uri="{FF2B5EF4-FFF2-40B4-BE49-F238E27FC236}">
                <a16:creationId xmlns:a16="http://schemas.microsoft.com/office/drawing/2014/main" id="{9D392E79-8A2A-A498-EA45-B07B1EE1B9F1}"/>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9" name="Espace réservé de la date 1">
            <a:extLst>
              <a:ext uri="{FF2B5EF4-FFF2-40B4-BE49-F238E27FC236}">
                <a16:creationId xmlns:a16="http://schemas.microsoft.com/office/drawing/2014/main" id="{8E2DF3AF-327A-CDE5-7579-63E95093CB73}"/>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169289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9F1628E-4E8B-6C4D-B341-8FD81FDA1E5C}"/>
              </a:ext>
            </a:extLst>
          </p:cNvPr>
          <p:cNvSpPr txBox="1"/>
          <p:nvPr/>
        </p:nvSpPr>
        <p:spPr>
          <a:xfrm>
            <a:off x="476348" y="1273235"/>
            <a:ext cx="11049000" cy="4815164"/>
          </a:xfrm>
          <a:prstGeom prst="rect">
            <a:avLst/>
          </a:prstGeom>
          <a:noFill/>
        </p:spPr>
        <p:txBody>
          <a:bodyPr wrap="square">
            <a:spAutoFit/>
          </a:bodyPr>
          <a:lstStyle/>
          <a:p>
            <a:pPr algn="r">
              <a:lnSpc>
                <a:spcPct val="115000"/>
              </a:lnSpc>
              <a:spcAft>
                <a:spcPts val="1000"/>
              </a:spcAft>
              <a:buNone/>
            </a:pPr>
            <a:r>
              <a:rPr lang="en-GB" sz="2400" b="1" u="sng">
                <a:solidFill>
                  <a:srgbClr val="044C9F"/>
                </a:solidFill>
                <a:effectLst/>
                <a:ea typeface="Times New Roman" panose="02020603050405020304" pitchFamily="18" charset="0"/>
                <a:cs typeface="Times New Roman" panose="02020603050405020304" pitchFamily="18" charset="0"/>
              </a:rPr>
              <a:t>Scope</a:t>
            </a:r>
            <a:r>
              <a:rPr lang="en-GB" sz="2400" b="1">
                <a:solidFill>
                  <a:srgbClr val="044C9F"/>
                </a:solidFill>
                <a:effectLst/>
                <a:ea typeface="Times New Roman" panose="02020603050405020304" pitchFamily="18" charset="0"/>
                <a:cs typeface="Times New Roman" panose="02020603050405020304" pitchFamily="18" charset="0"/>
              </a:rPr>
              <a:t>: </a:t>
            </a:r>
          </a:p>
          <a:p>
            <a:pPr algn="just">
              <a:lnSpc>
                <a:spcPct val="115000"/>
              </a:lnSpc>
              <a:spcAft>
                <a:spcPts val="1000"/>
              </a:spcAft>
              <a:buNone/>
            </a:pPr>
            <a:r>
              <a:rPr lang="en-GB" sz="1800">
                <a:solidFill>
                  <a:srgbClr val="000000"/>
                </a:solidFill>
                <a:effectLst/>
                <a:ea typeface="Times New Roman" panose="02020603050405020304" pitchFamily="18" charset="0"/>
                <a:cs typeface="Times New Roman" panose="02020603050405020304" pitchFamily="18" charset="0"/>
              </a:rPr>
              <a:t>This topic aims at equipping large </a:t>
            </a:r>
            <a:r>
              <a:rPr lang="en-GB" sz="1800" b="1">
                <a:solidFill>
                  <a:srgbClr val="000000"/>
                </a:solidFill>
                <a:effectLst/>
                <a:ea typeface="Times New Roman" panose="02020603050405020304" pitchFamily="18" charset="0"/>
                <a:cs typeface="Times New Roman" panose="02020603050405020304" pitchFamily="18" charset="0"/>
              </a:rPr>
              <a:t>thematic clusters of research infrastructures </a:t>
            </a:r>
            <a:r>
              <a:rPr lang="en-GB" sz="1800">
                <a:solidFill>
                  <a:srgbClr val="000000"/>
                </a:solidFill>
                <a:effectLst/>
                <a:ea typeface="Times New Roman" panose="02020603050405020304" pitchFamily="18" charset="0"/>
                <a:cs typeface="Times New Roman" panose="02020603050405020304" pitchFamily="18" charset="0"/>
              </a:rPr>
              <a:t>of European interest with a </a:t>
            </a:r>
            <a:r>
              <a:rPr lang="en-GB" sz="1800" b="1">
                <a:solidFill>
                  <a:srgbClr val="000000"/>
                </a:solidFill>
                <a:effectLst/>
                <a:ea typeface="Times New Roman" panose="02020603050405020304" pitchFamily="18" charset="0"/>
                <a:cs typeface="Times New Roman" panose="02020603050405020304" pitchFamily="18" charset="0"/>
              </a:rPr>
              <a:t>policy arm combined with a technical arm</a:t>
            </a:r>
            <a:r>
              <a:rPr lang="en-GB" sz="1800">
                <a:solidFill>
                  <a:srgbClr val="000000"/>
                </a:solidFill>
                <a:effectLst/>
                <a:ea typeface="Times New Roman" panose="02020603050405020304" pitchFamily="18" charset="0"/>
                <a:cs typeface="Times New Roman" panose="02020603050405020304" pitchFamily="18" charset="0"/>
              </a:rPr>
              <a:t>, to increase awareness, findability and accessibility, </a:t>
            </a:r>
            <a:r>
              <a:rPr lang="en-GB" sz="1800" b="1">
                <a:solidFill>
                  <a:srgbClr val="000000"/>
                </a:solidFill>
                <a:effectLst/>
                <a:ea typeface="Times New Roman" panose="02020603050405020304" pitchFamily="18" charset="0"/>
                <a:cs typeface="Times New Roman" panose="02020603050405020304" pitchFamily="18" charset="0"/>
              </a:rPr>
              <a:t>better matching user needs. </a:t>
            </a:r>
            <a:r>
              <a:rPr lang="en-GB" sz="1800">
                <a:solidFill>
                  <a:srgbClr val="000000"/>
                </a:solidFill>
                <a:effectLst/>
                <a:ea typeface="Times New Roman" panose="02020603050405020304" pitchFamily="18" charset="0"/>
                <a:cs typeface="Times New Roman" panose="02020603050405020304" pitchFamily="18" charset="0"/>
              </a:rPr>
              <a:t>This thematic clustering is aligned with ESFRI approach: </a:t>
            </a:r>
            <a:r>
              <a:rPr lang="en-GB" sz="1800" u="sng">
                <a:solidFill>
                  <a:srgbClr val="000000"/>
                </a:solidFill>
                <a:effectLst/>
                <a:ea typeface="Times New Roman" panose="02020603050405020304" pitchFamily="18" charset="0"/>
                <a:cs typeface="Times New Roman" panose="02020603050405020304" pitchFamily="18" charset="0"/>
              </a:rPr>
              <a:t>proposals should explicitly state which ESFRI domain they address</a:t>
            </a:r>
            <a:r>
              <a:rPr lang="en-GB" sz="1800" u="sng">
                <a:solidFill>
                  <a:srgbClr val="FF0000"/>
                </a:solidFill>
                <a:effectLst/>
                <a:ea typeface="Times New Roman" panose="02020603050405020304" pitchFamily="18" charset="0"/>
                <a:cs typeface="Times New Roman" panose="02020603050405020304" pitchFamily="18" charset="0"/>
              </a:rPr>
              <a:t>*</a:t>
            </a:r>
            <a:r>
              <a:rPr lang="en-GB" sz="1800">
                <a:solidFill>
                  <a:srgbClr val="000000"/>
                </a:solidFill>
                <a:effectLst/>
                <a:ea typeface="Times New Roman" panose="02020603050405020304" pitchFamily="18" charset="0"/>
                <a:cs typeface="Times New Roman" panose="02020603050405020304" pitchFamily="18" charset="0"/>
              </a:rPr>
              <a:t>. </a:t>
            </a:r>
            <a:r>
              <a:rPr lang="en-GB" sz="1800" b="1">
                <a:solidFill>
                  <a:srgbClr val="000000"/>
                </a:solidFill>
                <a:effectLst/>
                <a:ea typeface="Times New Roman" panose="02020603050405020304" pitchFamily="18" charset="0"/>
                <a:cs typeface="Times New Roman" panose="02020603050405020304" pitchFamily="18" charset="0"/>
              </a:rPr>
              <a:t>Proposals should foresee close collaboration across projects under this topic to ensure, where applicable, policy coordination, technical interoperability and other synergies.</a:t>
            </a:r>
          </a:p>
          <a:p>
            <a:r>
              <a:rPr lang="en-GB" b="1">
                <a:solidFill>
                  <a:srgbClr val="FF0000"/>
                </a:solidFill>
              </a:rPr>
              <a:t>Building on the clusters under Horizon 2020 and Horizon Europe</a:t>
            </a:r>
            <a:r>
              <a:rPr lang="en-GB"/>
              <a:t>, on the development of catalogues of services, and on new access pathways and improved services such as under Horizon Europe INFRASERV projects.</a:t>
            </a:r>
          </a:p>
          <a:p>
            <a:endParaRPr lang="en-GB"/>
          </a:p>
          <a:p>
            <a:endParaRPr lang="fr-FR"/>
          </a:p>
          <a:p>
            <a:r>
              <a:rPr lang="en-GB" baseline="30000"/>
              <a:t>	</a:t>
            </a:r>
          </a:p>
          <a:p>
            <a:endParaRPr lang="en-GB" sz="1800" b="1">
              <a:solidFill>
                <a:srgbClr val="000000"/>
              </a:solidFill>
              <a:effectLst/>
              <a:ea typeface="Times New Roman" panose="02020603050405020304" pitchFamily="18" charset="0"/>
              <a:cs typeface="Times New Roman" panose="02020603050405020304" pitchFamily="18" charset="0"/>
            </a:endParaRPr>
          </a:p>
          <a:p>
            <a:pPr algn="r">
              <a:lnSpc>
                <a:spcPct val="115000"/>
              </a:lnSpc>
              <a:spcAft>
                <a:spcPts val="1000"/>
              </a:spcAft>
              <a:buNone/>
            </a:pPr>
            <a:r>
              <a:rPr lang="en-US" sz="1400" i="1">
                <a:solidFill>
                  <a:srgbClr val="FF0000"/>
                </a:solidFill>
                <a:ea typeface="Times New Roman" panose="02020603050405020304" pitchFamily="18" charset="0"/>
                <a:cs typeface="Times New Roman" panose="02020603050405020304" pitchFamily="18" charset="0"/>
              </a:rPr>
              <a:t>*</a:t>
            </a:r>
            <a:r>
              <a:rPr lang="en-GB" sz="1600" i="1"/>
              <a:t>ESFRI domains: 1. Data, Computing and Digital Research Infrastructures; 2. Energy; 3. Environment; 4. Health &amp; Food; </a:t>
            </a:r>
            <a:r>
              <a:rPr lang="en-GB" sz="1600" b="1" i="1"/>
              <a:t>5. </a:t>
            </a:r>
            <a:r>
              <a:rPr lang="en-GB" sz="1600" b="1" i="1">
                <a:solidFill>
                  <a:srgbClr val="FF0000"/>
                </a:solidFill>
              </a:rPr>
              <a:t>Physical Sciences and Engineering</a:t>
            </a:r>
            <a:r>
              <a:rPr lang="en-GB" sz="1600" i="1"/>
              <a:t>; 6. Social Sciences &amp; Humanities. See ESFRI Landscape Analysis 2024 </a:t>
            </a:r>
            <a:r>
              <a:rPr lang="en-GB" sz="1600" i="1" u="sng">
                <a:hlinkClick r:id="rId2"/>
              </a:rPr>
              <a:t>https://landscape2024.esfri.eu/</a:t>
            </a:r>
            <a:r>
              <a:rPr lang="fr-FR" sz="1400" i="1"/>
              <a:t> </a:t>
            </a:r>
            <a:endParaRPr lang="fr-FR" sz="1400" i="1">
              <a:solidFill>
                <a:srgbClr val="C00000"/>
              </a:solidFill>
              <a:effectLst/>
              <a:ea typeface="Times New Roman" panose="02020603050405020304" pitchFamily="18" charset="0"/>
              <a:cs typeface="Times New Roman" panose="02020603050405020304" pitchFamily="18" charset="0"/>
            </a:endParaRPr>
          </a:p>
          <a:p>
            <a:pPr marL="457200" indent="-457200" algn="just">
              <a:buNone/>
            </a:pPr>
            <a:r>
              <a:rPr lang="en-GB" sz="1200" baseline="30000">
                <a:effectLst/>
                <a:ea typeface="Times New Roman" panose="02020603050405020304" pitchFamily="18" charset="0"/>
                <a:cs typeface="Times New Roman" panose="02020603050405020304" pitchFamily="18" charset="0"/>
              </a:rPr>
              <a:t>	</a:t>
            </a:r>
            <a:endParaRPr lang="fr-FR" sz="1200">
              <a:effectLst/>
              <a:ea typeface="Times New Roman" panose="02020603050405020304" pitchFamily="18" charset="0"/>
              <a:cs typeface="Times New Roman" panose="02020603050405020304" pitchFamily="18" charset="0"/>
            </a:endParaRPr>
          </a:p>
        </p:txBody>
      </p:sp>
      <p:sp>
        <p:nvSpPr>
          <p:cNvPr id="2" name="Titolo 4">
            <a:extLst>
              <a:ext uri="{FF2B5EF4-FFF2-40B4-BE49-F238E27FC236}">
                <a16:creationId xmlns:a16="http://schemas.microsoft.com/office/drawing/2014/main" id="{A6A53E79-5542-94EF-A68B-FD19EA51FA4B}"/>
              </a:ext>
            </a:extLst>
          </p:cNvPr>
          <p:cNvSpPr txBox="1">
            <a:spLocks/>
          </p:cNvSpPr>
          <p:nvPr/>
        </p:nvSpPr>
        <p:spPr>
          <a:xfrm>
            <a:off x="1843311" y="127710"/>
            <a:ext cx="10069029" cy="753245"/>
          </a:xfrm>
          <a:prstGeom prst="rect">
            <a:avLst/>
          </a:prstGeom>
        </p:spPr>
        <p:txBody>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lvl="0" algn="r">
              <a:defRPr/>
            </a:pPr>
            <a:r>
              <a:rPr lang="en-GB" sz="2800" b="1">
                <a:latin typeface="+mn-lt"/>
                <a:ea typeface="Times New Roman" panose="02020603050405020304" pitchFamily="18" charset="0"/>
              </a:rPr>
              <a:t>HORIZON-INFRA-2026-DEV-01-02 </a:t>
            </a:r>
            <a:endParaRPr kumimoji="0" lang="it-IT" sz="2800" b="1" i="0" strike="noStrike" kern="1200" cap="none" spc="0" normalizeH="0" baseline="0" noProof="0">
              <a:ln>
                <a:noFill/>
              </a:ln>
              <a:effectLst/>
              <a:uLnTx/>
              <a:uFillTx/>
              <a:latin typeface="+mn-lt"/>
              <a:ea typeface="+mj-ea"/>
              <a:cs typeface="+mj-cs"/>
            </a:endParaRPr>
          </a:p>
        </p:txBody>
      </p:sp>
      <p:sp>
        <p:nvSpPr>
          <p:cNvPr id="4" name="Espace réservé du numéro de diapositive 2">
            <a:extLst>
              <a:ext uri="{FF2B5EF4-FFF2-40B4-BE49-F238E27FC236}">
                <a16:creationId xmlns:a16="http://schemas.microsoft.com/office/drawing/2014/main" id="{FD729646-B643-4C95-A063-4C4077945505}"/>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pied de page 2">
            <a:extLst>
              <a:ext uri="{FF2B5EF4-FFF2-40B4-BE49-F238E27FC236}">
                <a16:creationId xmlns:a16="http://schemas.microsoft.com/office/drawing/2014/main" id="{1254556A-83A3-5FB9-422A-E33FFF3F7B0A}"/>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6" name="Espace réservé de la date 1">
            <a:extLst>
              <a:ext uri="{FF2B5EF4-FFF2-40B4-BE49-F238E27FC236}">
                <a16:creationId xmlns:a16="http://schemas.microsoft.com/office/drawing/2014/main" id="{C2372DB0-A48F-1F74-080F-CE3DFA8AC60D}"/>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1906573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DAFDA-321C-E6C2-00A7-495BE1DCBC6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BE37121-A9B1-32CD-A205-74FFAC9116D5}"/>
              </a:ext>
            </a:extLst>
          </p:cNvPr>
          <p:cNvSpPr txBox="1"/>
          <p:nvPr/>
        </p:nvSpPr>
        <p:spPr>
          <a:xfrm>
            <a:off x="654716" y="1048700"/>
            <a:ext cx="10722429" cy="2818528"/>
          </a:xfrm>
          <a:prstGeom prst="rect">
            <a:avLst/>
          </a:prstGeom>
          <a:noFill/>
        </p:spPr>
        <p:txBody>
          <a:bodyPr wrap="square">
            <a:spAutoFit/>
          </a:bodyPr>
          <a:lstStyle/>
          <a:p>
            <a:pPr algn="r">
              <a:lnSpc>
                <a:spcPct val="115000"/>
              </a:lnSpc>
              <a:spcAft>
                <a:spcPts val="1000"/>
              </a:spcAft>
              <a:buNone/>
            </a:pPr>
            <a:r>
              <a:rPr lang="en-GB" sz="2400" b="1" u="sng">
                <a:solidFill>
                  <a:srgbClr val="044C9F"/>
                </a:solidFill>
                <a:effectLst/>
                <a:ea typeface="Times New Roman" panose="02020603050405020304" pitchFamily="18" charset="0"/>
                <a:cs typeface="Times New Roman" panose="02020603050405020304" pitchFamily="18" charset="0"/>
              </a:rPr>
              <a:t>Expected Outcome</a:t>
            </a:r>
            <a:r>
              <a:rPr lang="en-GB" sz="2400" b="1">
                <a:solidFill>
                  <a:srgbClr val="044C9F"/>
                </a:solidFill>
                <a:effectLst/>
                <a:ea typeface="Times New Roman" panose="02020603050405020304" pitchFamily="18" charset="0"/>
                <a:cs typeface="Times New Roman" panose="02020603050405020304" pitchFamily="18" charset="0"/>
              </a:rPr>
              <a:t>: </a:t>
            </a:r>
            <a:endParaRPr lang="fr-FR" sz="2400" b="1">
              <a:solidFill>
                <a:srgbClr val="044C9F"/>
              </a:solidFill>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b="1">
                <a:solidFill>
                  <a:srgbClr val="000000"/>
                </a:solidFill>
                <a:effectLst/>
                <a:ea typeface="Times New Roman" panose="02020603050405020304" pitchFamily="18" charset="0"/>
                <a:cs typeface="Times New Roman" panose="02020603050405020304" pitchFamily="18" charset="0"/>
              </a:rPr>
              <a:t>Policy</a:t>
            </a:r>
            <a:r>
              <a:rPr lang="en-GB" sz="1800">
                <a:solidFill>
                  <a:srgbClr val="000000"/>
                </a:solidFill>
                <a:effectLst/>
                <a:ea typeface="Times New Roman" panose="02020603050405020304" pitchFamily="18" charset="0"/>
                <a:cs typeface="Times New Roman" panose="02020603050405020304" pitchFamily="18" charset="0"/>
              </a:rPr>
              <a:t> contribution, </a:t>
            </a:r>
            <a:r>
              <a:rPr lang="en-GB" sz="1800" b="1">
                <a:solidFill>
                  <a:srgbClr val="000000"/>
                </a:solidFill>
                <a:effectLst/>
                <a:ea typeface="Times New Roman" panose="02020603050405020304" pitchFamily="18" charset="0"/>
                <a:cs typeface="Times New Roman" panose="02020603050405020304" pitchFamily="18" charset="0"/>
              </a:rPr>
              <a:t>impact</a:t>
            </a:r>
            <a:r>
              <a:rPr lang="en-GB" sz="1800">
                <a:solidFill>
                  <a:srgbClr val="000000"/>
                </a:solidFill>
                <a:effectLst/>
                <a:ea typeface="Times New Roman" panose="02020603050405020304" pitchFamily="18" charset="0"/>
                <a:cs typeface="Times New Roman" panose="02020603050405020304" pitchFamily="18" charset="0"/>
              </a:rPr>
              <a:t> and </a:t>
            </a:r>
            <a:r>
              <a:rPr lang="en-GB" sz="1800" b="1">
                <a:solidFill>
                  <a:srgbClr val="000000"/>
                </a:solidFill>
                <a:effectLst/>
                <a:ea typeface="Times New Roman" panose="02020603050405020304" pitchFamily="18" charset="0"/>
                <a:cs typeface="Times New Roman" panose="02020603050405020304" pitchFamily="18" charset="0"/>
              </a:rPr>
              <a:t>visibility</a:t>
            </a:r>
            <a:r>
              <a:rPr lang="en-GB" sz="1800">
                <a:solidFill>
                  <a:srgbClr val="000000"/>
                </a:solidFill>
                <a:effectLst/>
                <a:ea typeface="Times New Roman" panose="02020603050405020304" pitchFamily="18" charset="0"/>
                <a:cs typeface="Times New Roman" panose="02020603050405020304" pitchFamily="18" charset="0"/>
              </a:rPr>
              <a:t> of research infrastructures of European interest, by large thematic domain, </a:t>
            </a:r>
            <a:r>
              <a:rPr lang="en-GB" sz="1800" b="1">
                <a:solidFill>
                  <a:srgbClr val="000000"/>
                </a:solidFill>
                <a:effectLst/>
                <a:ea typeface="Times New Roman" panose="02020603050405020304" pitchFamily="18" charset="0"/>
                <a:cs typeface="Times New Roman" panose="02020603050405020304" pitchFamily="18" charset="0"/>
              </a:rPr>
              <a:t>to relevant EU policy and priority initiatives</a:t>
            </a:r>
            <a:r>
              <a:rPr lang="en-GB" sz="1800">
                <a:solidFill>
                  <a:srgbClr val="000000"/>
                </a:solidFill>
                <a:effectLst/>
                <a:ea typeface="Times New Roman" panose="02020603050405020304" pitchFamily="18" charset="0"/>
                <a:cs typeface="Times New Roman" panose="02020603050405020304" pitchFamily="18" charset="0"/>
              </a:rPr>
              <a:t>, including beyond research, at national, regional, European and global level.</a:t>
            </a:r>
          </a:p>
          <a:p>
            <a:pPr lvl="0" algn="just">
              <a:lnSpc>
                <a:spcPct val="115000"/>
              </a:lnSpc>
              <a:spcAft>
                <a:spcPts val="1000"/>
              </a:spcAft>
            </a:pPr>
            <a:r>
              <a:rPr lang="fr-FR" sz="1600">
                <a:solidFill>
                  <a:srgbClr val="C00000"/>
                </a:solidFill>
                <a:effectLst/>
                <a:ea typeface="Times New Roman" panose="02020603050405020304" pitchFamily="18" charset="0"/>
                <a:cs typeface="Times New Roman" panose="02020603050405020304" pitchFamily="18" charset="0"/>
              </a:rPr>
              <a:t>Listing the EU </a:t>
            </a:r>
            <a:r>
              <a:rPr lang="fr-FR" sz="1600" err="1">
                <a:solidFill>
                  <a:srgbClr val="C00000"/>
                </a:solidFill>
                <a:effectLst/>
                <a:ea typeface="Times New Roman" panose="02020603050405020304" pitchFamily="18" charset="0"/>
                <a:cs typeface="Times New Roman" panose="02020603050405020304" pitchFamily="18" charset="0"/>
              </a:rPr>
              <a:t>policy</a:t>
            </a:r>
            <a:r>
              <a:rPr lang="fr-FR" sz="1600">
                <a:solidFill>
                  <a:srgbClr val="C00000"/>
                </a:solidFill>
                <a:effectLst/>
                <a:ea typeface="Times New Roman" panose="02020603050405020304" pitchFamily="18" charset="0"/>
                <a:cs typeface="Times New Roman" panose="02020603050405020304" pitchFamily="18" charset="0"/>
              </a:rPr>
              <a:t> and </a:t>
            </a:r>
            <a:r>
              <a:rPr lang="fr-FR" sz="1600" err="1">
                <a:solidFill>
                  <a:srgbClr val="C00000"/>
                </a:solidFill>
                <a:effectLst/>
                <a:ea typeface="Times New Roman" panose="02020603050405020304" pitchFamily="18" charset="0"/>
                <a:cs typeface="Times New Roman" panose="02020603050405020304" pitchFamily="18" charset="0"/>
              </a:rPr>
              <a:t>priority</a:t>
            </a:r>
            <a:r>
              <a:rPr lang="fr-FR" sz="1600">
                <a:solidFill>
                  <a:srgbClr val="C00000"/>
                </a:solidFill>
                <a:effectLst/>
                <a:ea typeface="Times New Roman" panose="02020603050405020304" pitchFamily="18" charset="0"/>
                <a:cs typeface="Times New Roman" panose="02020603050405020304" pitchFamily="18" charset="0"/>
              </a:rPr>
              <a:t> initiatives: …</a:t>
            </a:r>
          </a:p>
          <a:p>
            <a:pPr lvl="0" algn="just">
              <a:lnSpc>
                <a:spcPct val="115000"/>
              </a:lnSpc>
              <a:spcAft>
                <a:spcPts val="1000"/>
              </a:spcAft>
            </a:pPr>
            <a:r>
              <a:rPr lang="fr-FR" sz="1600">
                <a:solidFill>
                  <a:srgbClr val="C00000"/>
                </a:solidFill>
                <a:ea typeface="Times New Roman" panose="02020603050405020304" pitchFamily="18" charset="0"/>
                <a:cs typeface="Times New Roman" panose="02020603050405020304" pitchFamily="18" charset="0"/>
              </a:rPr>
              <a:t>Point out the </a:t>
            </a:r>
            <a:r>
              <a:rPr lang="fr-FR" sz="1600" err="1">
                <a:solidFill>
                  <a:srgbClr val="C00000"/>
                </a:solidFill>
                <a:ea typeface="Times New Roman" panose="02020603050405020304" pitchFamily="18" charset="0"/>
                <a:cs typeface="Times New Roman" panose="02020603050405020304" pitchFamily="18" charset="0"/>
              </a:rPr>
              <a:t>RIs</a:t>
            </a:r>
            <a:r>
              <a:rPr lang="fr-FR" sz="1600">
                <a:solidFill>
                  <a:srgbClr val="C00000"/>
                </a:solidFill>
                <a:ea typeface="Times New Roman" panose="02020603050405020304" pitchFamily="18" charset="0"/>
                <a:cs typeface="Times New Roman" panose="02020603050405020304" pitchFamily="18" charset="0"/>
              </a:rPr>
              <a:t>’ contributions on </a:t>
            </a:r>
            <a:r>
              <a:rPr lang="fr-FR" sz="1600" err="1">
                <a:solidFill>
                  <a:srgbClr val="C00000"/>
                </a:solidFill>
                <a:ea typeface="Times New Roman" panose="02020603050405020304" pitchFamily="18" charset="0"/>
                <a:cs typeface="Times New Roman" panose="02020603050405020304" pitchFamily="18" charset="0"/>
              </a:rPr>
              <a:t>them</a:t>
            </a:r>
            <a:r>
              <a:rPr lang="fr-FR" sz="1600">
                <a:solidFill>
                  <a:srgbClr val="C00000"/>
                </a:solidFill>
                <a:ea typeface="Times New Roman" panose="02020603050405020304" pitchFamily="18" charset="0"/>
                <a:cs typeface="Times New Roman" panose="02020603050405020304" pitchFamily="18" charset="0"/>
              </a:rPr>
              <a:t>: …</a:t>
            </a:r>
          </a:p>
          <a:p>
            <a:pPr lvl="0" algn="just">
              <a:lnSpc>
                <a:spcPct val="115000"/>
              </a:lnSpc>
              <a:spcAft>
                <a:spcPts val="1000"/>
              </a:spcAft>
            </a:pPr>
            <a:r>
              <a:rPr lang="fr-FR" sz="1600">
                <a:solidFill>
                  <a:srgbClr val="C00000"/>
                </a:solidFill>
                <a:ea typeface="Times New Roman" panose="02020603050405020304" pitchFamily="18" charset="0"/>
                <a:cs typeface="Times New Roman" panose="02020603050405020304" pitchFamily="18" charset="0"/>
              </a:rPr>
              <a:t>Combine </a:t>
            </a:r>
            <a:r>
              <a:rPr lang="fr-FR" sz="1600" err="1">
                <a:solidFill>
                  <a:srgbClr val="C00000"/>
                </a:solidFill>
                <a:ea typeface="Times New Roman" panose="02020603050405020304" pitchFamily="18" charset="0"/>
                <a:cs typeface="Times New Roman" panose="02020603050405020304" pitchFamily="18" charset="0"/>
              </a:rPr>
              <a:t>with</a:t>
            </a:r>
            <a:r>
              <a:rPr lang="fr-FR" sz="1600">
                <a:solidFill>
                  <a:srgbClr val="C00000"/>
                </a:solidFill>
                <a:effectLst/>
                <a:ea typeface="Times New Roman" panose="02020603050405020304" pitchFamily="18" charset="0"/>
                <a:cs typeface="Times New Roman" panose="02020603050405020304" pitchFamily="18" charset="0"/>
              </a:rPr>
              <a:t> </a:t>
            </a:r>
            <a:r>
              <a:rPr lang="fr-FR" sz="1600" err="1">
                <a:solidFill>
                  <a:srgbClr val="C00000"/>
                </a:solidFill>
                <a:effectLst/>
                <a:ea typeface="Times New Roman" panose="02020603050405020304" pitchFamily="18" charset="0"/>
                <a:cs typeface="Times New Roman" panose="02020603050405020304" pitchFamily="18" charset="0"/>
              </a:rPr>
              <a:t>community-based</a:t>
            </a:r>
            <a:r>
              <a:rPr lang="fr-FR" sz="1600">
                <a:solidFill>
                  <a:srgbClr val="C00000"/>
                </a:solidFill>
                <a:effectLst/>
                <a:ea typeface="Times New Roman" panose="02020603050405020304" pitchFamily="18" charset="0"/>
                <a:cs typeface="Times New Roman" panose="02020603050405020304" pitchFamily="18" charset="0"/>
              </a:rPr>
              <a:t> </a:t>
            </a:r>
            <a:r>
              <a:rPr lang="fr-FR" sz="1600" err="1">
                <a:solidFill>
                  <a:srgbClr val="C00000"/>
                </a:solidFill>
                <a:effectLst/>
                <a:ea typeface="Times New Roman" panose="02020603050405020304" pitchFamily="18" charset="0"/>
                <a:cs typeface="Times New Roman" panose="02020603050405020304" pitchFamily="18" charset="0"/>
              </a:rPr>
              <a:t>interests</a:t>
            </a:r>
            <a:r>
              <a:rPr lang="fr-FR" sz="1600">
                <a:solidFill>
                  <a:srgbClr val="C00000"/>
                </a:solidFill>
                <a:effectLst/>
                <a:ea typeface="Times New Roman" panose="02020603050405020304" pitchFamily="18" charset="0"/>
                <a:cs typeface="Times New Roman" panose="02020603050405020304" pitchFamily="18" charset="0"/>
              </a:rPr>
              <a:t> and expectations: …</a:t>
            </a:r>
          </a:p>
        </p:txBody>
      </p:sp>
      <p:sp>
        <p:nvSpPr>
          <p:cNvPr id="2" name="Titolo 4">
            <a:extLst>
              <a:ext uri="{FF2B5EF4-FFF2-40B4-BE49-F238E27FC236}">
                <a16:creationId xmlns:a16="http://schemas.microsoft.com/office/drawing/2014/main" id="{5623247D-58EA-43BD-A7FC-A5C75A2AB374}"/>
              </a:ext>
            </a:extLst>
          </p:cNvPr>
          <p:cNvSpPr txBox="1">
            <a:spLocks/>
          </p:cNvSpPr>
          <p:nvPr/>
        </p:nvSpPr>
        <p:spPr>
          <a:xfrm>
            <a:off x="1843311" y="127710"/>
            <a:ext cx="10069029" cy="753245"/>
          </a:xfrm>
          <a:prstGeom prst="rect">
            <a:avLst/>
          </a:prstGeom>
        </p:spPr>
        <p:txBody>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lvl="0" algn="r">
              <a:defRPr/>
            </a:pPr>
            <a:r>
              <a:rPr lang="en-GB" sz="2800" b="1">
                <a:latin typeface="+mn-lt"/>
                <a:ea typeface="Times New Roman" panose="02020603050405020304" pitchFamily="18" charset="0"/>
              </a:rPr>
              <a:t>HORIZON-INFRA-2026-DEV-01-02 </a:t>
            </a:r>
            <a:endParaRPr kumimoji="0" lang="it-IT" sz="2800" b="1" i="0" strike="noStrike" kern="1200" cap="none" spc="0" normalizeH="0" baseline="0" noProof="0">
              <a:ln>
                <a:noFill/>
              </a:ln>
              <a:effectLst/>
              <a:uLnTx/>
              <a:uFillTx/>
              <a:latin typeface="+mn-lt"/>
              <a:ea typeface="+mj-ea"/>
              <a:cs typeface="+mj-cs"/>
            </a:endParaRPr>
          </a:p>
        </p:txBody>
      </p:sp>
      <p:sp>
        <p:nvSpPr>
          <p:cNvPr id="4" name="Espace réservé du numéro de diapositive 2">
            <a:extLst>
              <a:ext uri="{FF2B5EF4-FFF2-40B4-BE49-F238E27FC236}">
                <a16:creationId xmlns:a16="http://schemas.microsoft.com/office/drawing/2014/main" id="{0AC4AE85-5B7A-E29A-720F-A6E7ABA1165C}"/>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pied de page 2">
            <a:extLst>
              <a:ext uri="{FF2B5EF4-FFF2-40B4-BE49-F238E27FC236}">
                <a16:creationId xmlns:a16="http://schemas.microsoft.com/office/drawing/2014/main" id="{8D7C78A3-6BA8-125C-FFA5-85B324E93DB0}"/>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6" name="Espace réservé de la date 1">
            <a:extLst>
              <a:ext uri="{FF2B5EF4-FFF2-40B4-BE49-F238E27FC236}">
                <a16:creationId xmlns:a16="http://schemas.microsoft.com/office/drawing/2014/main" id="{EC094F55-FD1D-6CD3-012B-AE21D8BADE60}"/>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117370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92220-8AC1-4918-72AD-8AF792B2936A}"/>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F759178-D3BD-96CB-688C-70CF24083200}"/>
              </a:ext>
            </a:extLst>
          </p:cNvPr>
          <p:cNvSpPr txBox="1"/>
          <p:nvPr/>
        </p:nvSpPr>
        <p:spPr>
          <a:xfrm>
            <a:off x="654716" y="1048700"/>
            <a:ext cx="10722429" cy="4760599"/>
          </a:xfrm>
          <a:prstGeom prst="rect">
            <a:avLst/>
          </a:prstGeom>
          <a:noFill/>
        </p:spPr>
        <p:txBody>
          <a:bodyPr wrap="square">
            <a:spAutoFit/>
          </a:bodyPr>
          <a:lstStyle/>
          <a:p>
            <a:pPr algn="r">
              <a:lnSpc>
                <a:spcPct val="115000"/>
              </a:lnSpc>
              <a:spcAft>
                <a:spcPts val="1000"/>
              </a:spcAft>
              <a:buNone/>
            </a:pPr>
            <a:r>
              <a:rPr lang="en-GB" sz="2400" b="1" u="sng" dirty="0">
                <a:solidFill>
                  <a:srgbClr val="044C9F"/>
                </a:solidFill>
                <a:effectLst/>
                <a:ea typeface="Times New Roman" panose="02020603050405020304" pitchFamily="18" charset="0"/>
                <a:cs typeface="Times New Roman" panose="02020603050405020304" pitchFamily="18" charset="0"/>
              </a:rPr>
              <a:t>Expected Outcome</a:t>
            </a:r>
            <a:r>
              <a:rPr lang="en-GB" sz="2400" b="1" dirty="0">
                <a:solidFill>
                  <a:srgbClr val="044C9F"/>
                </a:solidFill>
                <a:effectLst/>
                <a:ea typeface="Times New Roman" panose="02020603050405020304" pitchFamily="18" charset="0"/>
                <a:cs typeface="Times New Roman" panose="02020603050405020304" pitchFamily="18" charset="0"/>
              </a:rPr>
              <a:t>: </a:t>
            </a:r>
            <a:endParaRPr lang="fr-FR" sz="2400" b="1" dirty="0">
              <a:solidFill>
                <a:srgbClr val="044C9F"/>
              </a:solidFill>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b="1" dirty="0">
                <a:solidFill>
                  <a:srgbClr val="000000"/>
                </a:solidFill>
                <a:effectLst/>
                <a:ea typeface="Times New Roman" panose="02020603050405020304" pitchFamily="18" charset="0"/>
                <a:cs typeface="Times New Roman" panose="02020603050405020304" pitchFamily="18" charset="0"/>
              </a:rPr>
              <a:t>Policy</a:t>
            </a:r>
            <a:r>
              <a:rPr lang="en-GB" sz="1800" dirty="0">
                <a:solidFill>
                  <a:srgbClr val="000000"/>
                </a:solidFill>
                <a:effectLst/>
                <a:ea typeface="Times New Roman" panose="02020603050405020304" pitchFamily="18" charset="0"/>
                <a:cs typeface="Times New Roman" panose="02020603050405020304" pitchFamily="18" charset="0"/>
              </a:rPr>
              <a:t> contribution, </a:t>
            </a:r>
            <a:r>
              <a:rPr lang="en-GB" sz="1800" b="1" dirty="0">
                <a:solidFill>
                  <a:srgbClr val="000000"/>
                </a:solidFill>
                <a:effectLst/>
                <a:ea typeface="Times New Roman" panose="02020603050405020304" pitchFamily="18" charset="0"/>
                <a:cs typeface="Times New Roman" panose="02020603050405020304" pitchFamily="18" charset="0"/>
              </a:rPr>
              <a:t>impact</a:t>
            </a:r>
            <a:r>
              <a:rPr lang="en-GB" sz="1800" dirty="0">
                <a:solidFill>
                  <a:srgbClr val="000000"/>
                </a:solidFill>
                <a:effectLst/>
                <a:ea typeface="Times New Roman" panose="02020603050405020304" pitchFamily="18" charset="0"/>
                <a:cs typeface="Times New Roman" panose="02020603050405020304" pitchFamily="18" charset="0"/>
              </a:rPr>
              <a:t> and </a:t>
            </a:r>
            <a:r>
              <a:rPr lang="en-GB" sz="1800" b="1" dirty="0">
                <a:solidFill>
                  <a:srgbClr val="000000"/>
                </a:solidFill>
                <a:effectLst/>
                <a:ea typeface="Times New Roman" panose="02020603050405020304" pitchFamily="18" charset="0"/>
                <a:cs typeface="Times New Roman" panose="02020603050405020304" pitchFamily="18" charset="0"/>
              </a:rPr>
              <a:t>visibility</a:t>
            </a:r>
            <a:r>
              <a:rPr lang="en-GB" sz="1800" dirty="0">
                <a:solidFill>
                  <a:srgbClr val="000000"/>
                </a:solidFill>
                <a:effectLst/>
                <a:ea typeface="Times New Roman" panose="02020603050405020304" pitchFamily="18" charset="0"/>
                <a:cs typeface="Times New Roman" panose="02020603050405020304" pitchFamily="18" charset="0"/>
              </a:rPr>
              <a:t> of research infrastructures of European interest, by large thematic domain, </a:t>
            </a:r>
            <a:r>
              <a:rPr lang="en-GB" sz="1800" b="1" dirty="0">
                <a:solidFill>
                  <a:srgbClr val="000000"/>
                </a:solidFill>
                <a:effectLst/>
                <a:ea typeface="Times New Roman" panose="02020603050405020304" pitchFamily="18" charset="0"/>
                <a:cs typeface="Times New Roman" panose="02020603050405020304" pitchFamily="18" charset="0"/>
              </a:rPr>
              <a:t>to relevant EU policy and priority initiatives</a:t>
            </a:r>
            <a:r>
              <a:rPr lang="en-GB" sz="1800" dirty="0">
                <a:solidFill>
                  <a:srgbClr val="000000"/>
                </a:solidFill>
                <a:effectLst/>
                <a:ea typeface="Times New Roman" panose="02020603050405020304" pitchFamily="18" charset="0"/>
                <a:cs typeface="Times New Roman" panose="02020603050405020304" pitchFamily="18" charset="0"/>
              </a:rPr>
              <a:t>, including beyond research, at national, regional, European and global level.</a:t>
            </a:r>
          </a:p>
          <a:p>
            <a:pPr lvl="0" algn="just">
              <a:lnSpc>
                <a:spcPct val="115000"/>
              </a:lnSpc>
              <a:spcAft>
                <a:spcPts val="1000"/>
              </a:spcAft>
            </a:pPr>
            <a:r>
              <a:rPr lang="fr-FR" sz="1600" dirty="0">
                <a:solidFill>
                  <a:srgbClr val="C00000"/>
                </a:solidFill>
                <a:effectLst/>
                <a:ea typeface="Times New Roman" panose="02020603050405020304" pitchFamily="18" charset="0"/>
                <a:cs typeface="Times New Roman" panose="02020603050405020304" pitchFamily="18" charset="0"/>
              </a:rPr>
              <a:t>Listing the EU </a:t>
            </a:r>
            <a:r>
              <a:rPr lang="fr-FR" sz="1600" dirty="0" err="1">
                <a:solidFill>
                  <a:srgbClr val="C00000"/>
                </a:solidFill>
                <a:effectLst/>
                <a:ea typeface="Times New Roman" panose="02020603050405020304" pitchFamily="18" charset="0"/>
                <a:cs typeface="Times New Roman" panose="02020603050405020304" pitchFamily="18" charset="0"/>
              </a:rPr>
              <a:t>policy</a:t>
            </a:r>
            <a:r>
              <a:rPr lang="fr-FR" sz="1600" dirty="0">
                <a:solidFill>
                  <a:srgbClr val="C00000"/>
                </a:solidFill>
                <a:effectLst/>
                <a:ea typeface="Times New Roman" panose="02020603050405020304" pitchFamily="18" charset="0"/>
                <a:cs typeface="Times New Roman" panose="02020603050405020304" pitchFamily="18" charset="0"/>
              </a:rPr>
              <a:t> and </a:t>
            </a:r>
            <a:r>
              <a:rPr lang="fr-FR" sz="1600" dirty="0" err="1">
                <a:solidFill>
                  <a:srgbClr val="C00000"/>
                </a:solidFill>
                <a:effectLst/>
                <a:ea typeface="Times New Roman" panose="02020603050405020304" pitchFamily="18" charset="0"/>
                <a:cs typeface="Times New Roman" panose="02020603050405020304" pitchFamily="18" charset="0"/>
              </a:rPr>
              <a:t>priority</a:t>
            </a:r>
            <a:r>
              <a:rPr lang="fr-FR" sz="1600" dirty="0">
                <a:solidFill>
                  <a:srgbClr val="C00000"/>
                </a:solidFill>
                <a:effectLst/>
                <a:ea typeface="Times New Roman" panose="02020603050405020304" pitchFamily="18" charset="0"/>
                <a:cs typeface="Times New Roman" panose="02020603050405020304" pitchFamily="18" charset="0"/>
              </a:rPr>
              <a:t> initiatives: …</a:t>
            </a:r>
          </a:p>
          <a:p>
            <a:pPr lvl="0" algn="just">
              <a:lnSpc>
                <a:spcPct val="115000"/>
              </a:lnSpc>
              <a:spcAft>
                <a:spcPts val="1000"/>
              </a:spcAft>
            </a:pPr>
            <a:r>
              <a:rPr lang="fr-FR" sz="1600" dirty="0">
                <a:solidFill>
                  <a:srgbClr val="C00000"/>
                </a:solidFill>
                <a:ea typeface="Times New Roman" panose="02020603050405020304" pitchFamily="18" charset="0"/>
                <a:cs typeface="Times New Roman" panose="02020603050405020304" pitchFamily="18" charset="0"/>
              </a:rPr>
              <a:t>Point out the Ris’ contributions on </a:t>
            </a:r>
            <a:r>
              <a:rPr lang="fr-FR" sz="1600" dirty="0" err="1">
                <a:solidFill>
                  <a:srgbClr val="C00000"/>
                </a:solidFill>
                <a:ea typeface="Times New Roman" panose="02020603050405020304" pitchFamily="18" charset="0"/>
                <a:cs typeface="Times New Roman" panose="02020603050405020304" pitchFamily="18" charset="0"/>
              </a:rPr>
              <a:t>them</a:t>
            </a:r>
            <a:r>
              <a:rPr lang="fr-FR" sz="1600" dirty="0">
                <a:solidFill>
                  <a:srgbClr val="C00000"/>
                </a:solidFill>
                <a:ea typeface="Times New Roman" panose="02020603050405020304" pitchFamily="18" charset="0"/>
                <a:cs typeface="Times New Roman" panose="02020603050405020304" pitchFamily="18" charset="0"/>
              </a:rPr>
              <a:t>: …</a:t>
            </a:r>
          </a:p>
          <a:p>
            <a:pPr lvl="0" algn="just">
              <a:lnSpc>
                <a:spcPct val="115000"/>
              </a:lnSpc>
              <a:spcAft>
                <a:spcPts val="1000"/>
              </a:spcAft>
            </a:pPr>
            <a:r>
              <a:rPr lang="fr-FR" sz="1600" dirty="0">
                <a:solidFill>
                  <a:srgbClr val="C00000"/>
                </a:solidFill>
                <a:ea typeface="Times New Roman" panose="02020603050405020304" pitchFamily="18" charset="0"/>
                <a:cs typeface="Times New Roman" panose="02020603050405020304" pitchFamily="18" charset="0"/>
              </a:rPr>
              <a:t>Combine </a:t>
            </a:r>
            <a:r>
              <a:rPr lang="fr-FR" sz="1600" dirty="0" err="1">
                <a:solidFill>
                  <a:srgbClr val="C00000"/>
                </a:solidFill>
                <a:ea typeface="Times New Roman" panose="02020603050405020304" pitchFamily="18" charset="0"/>
                <a:cs typeface="Times New Roman" panose="02020603050405020304" pitchFamily="18" charset="0"/>
              </a:rPr>
              <a:t>with</a:t>
            </a:r>
            <a:r>
              <a:rPr lang="fr-FR" sz="1600" dirty="0">
                <a:solidFill>
                  <a:srgbClr val="C00000"/>
                </a:solidFill>
                <a:effectLst/>
                <a:ea typeface="Times New Roman" panose="02020603050405020304" pitchFamily="18" charset="0"/>
                <a:cs typeface="Times New Roman" panose="02020603050405020304" pitchFamily="18" charset="0"/>
              </a:rPr>
              <a:t> </a:t>
            </a:r>
            <a:r>
              <a:rPr lang="fr-FR" sz="1600" dirty="0" err="1">
                <a:solidFill>
                  <a:srgbClr val="C00000"/>
                </a:solidFill>
                <a:effectLst/>
                <a:ea typeface="Times New Roman" panose="02020603050405020304" pitchFamily="18" charset="0"/>
                <a:cs typeface="Times New Roman" panose="02020603050405020304" pitchFamily="18" charset="0"/>
              </a:rPr>
              <a:t>community-based</a:t>
            </a:r>
            <a:r>
              <a:rPr lang="fr-FR" sz="1600" dirty="0">
                <a:solidFill>
                  <a:srgbClr val="C00000"/>
                </a:solidFill>
                <a:effectLst/>
                <a:ea typeface="Times New Roman" panose="02020603050405020304" pitchFamily="18" charset="0"/>
                <a:cs typeface="Times New Roman" panose="02020603050405020304" pitchFamily="18" charset="0"/>
              </a:rPr>
              <a:t> </a:t>
            </a:r>
            <a:r>
              <a:rPr lang="fr-FR" sz="1600" dirty="0" err="1">
                <a:solidFill>
                  <a:srgbClr val="C00000"/>
                </a:solidFill>
                <a:effectLst/>
                <a:ea typeface="Times New Roman" panose="02020603050405020304" pitchFamily="18" charset="0"/>
                <a:cs typeface="Times New Roman" panose="02020603050405020304" pitchFamily="18" charset="0"/>
              </a:rPr>
              <a:t>interests</a:t>
            </a:r>
            <a:r>
              <a:rPr lang="fr-FR" sz="1600" dirty="0">
                <a:solidFill>
                  <a:srgbClr val="C00000"/>
                </a:solidFill>
                <a:effectLst/>
                <a:ea typeface="Times New Roman" panose="02020603050405020304" pitchFamily="18" charset="0"/>
                <a:cs typeface="Times New Roman" panose="02020603050405020304" pitchFamily="18" charset="0"/>
              </a:rPr>
              <a:t> and expectations: …</a:t>
            </a:r>
          </a:p>
          <a:p>
            <a:pPr lvl="0" algn="just">
              <a:lnSpc>
                <a:spcPct val="115000"/>
              </a:lnSpc>
              <a:spcAft>
                <a:spcPts val="1000"/>
              </a:spcAft>
            </a:pPr>
            <a:endParaRPr lang="fr-FR" sz="1800" dirty="0">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startAt="2"/>
            </a:pPr>
            <a:r>
              <a:rPr lang="en-GB" sz="1800" b="1" dirty="0">
                <a:solidFill>
                  <a:srgbClr val="000000"/>
                </a:solidFill>
                <a:effectLst/>
                <a:ea typeface="Times New Roman" panose="02020603050405020304" pitchFamily="18" charset="0"/>
                <a:cs typeface="Times New Roman" panose="02020603050405020304" pitchFamily="18" charset="0"/>
              </a:rPr>
              <a:t>Improved coordination, </a:t>
            </a:r>
            <a:r>
              <a:rPr lang="en-GB" sz="1800" dirty="0">
                <a:solidFill>
                  <a:srgbClr val="000000"/>
                </a:solidFill>
                <a:effectLst/>
                <a:ea typeface="Times New Roman" panose="02020603050405020304" pitchFamily="18" charset="0"/>
                <a:cs typeface="Times New Roman" panose="02020603050405020304" pitchFamily="18" charset="0"/>
              </a:rPr>
              <a:t>complementarities, and where applicable, interoperability, harmonisation, integration and synergies among research infrastructures within large thematic domains and, where relevant, across domains.</a:t>
            </a:r>
          </a:p>
          <a:p>
            <a:pPr lvl="0" algn="just">
              <a:lnSpc>
                <a:spcPct val="115000"/>
              </a:lnSpc>
              <a:spcAft>
                <a:spcPts val="1000"/>
              </a:spcAft>
            </a:pPr>
            <a:r>
              <a:rPr lang="en-GB" sz="1600" dirty="0">
                <a:solidFill>
                  <a:srgbClr val="C00000"/>
                </a:solidFill>
                <a:ea typeface="Times New Roman" panose="02020603050405020304" pitchFamily="18" charset="0"/>
                <a:cs typeface="Times New Roman" panose="02020603050405020304" pitchFamily="18" charset="0"/>
              </a:rPr>
              <a:t>Cross-fertilisation or complementarities. Overlapping is not required, but coordination is a must.</a:t>
            </a:r>
            <a:endParaRPr lang="fr-FR" sz="1600" dirty="0">
              <a:solidFill>
                <a:srgbClr val="C00000"/>
              </a:solidFill>
              <a:effectLst/>
              <a:ea typeface="Times New Roman" panose="02020603050405020304" pitchFamily="18" charset="0"/>
              <a:cs typeface="Times New Roman" panose="02020603050405020304" pitchFamily="18" charset="0"/>
            </a:endParaRPr>
          </a:p>
        </p:txBody>
      </p:sp>
      <p:sp>
        <p:nvSpPr>
          <p:cNvPr id="2" name="Titolo 4">
            <a:extLst>
              <a:ext uri="{FF2B5EF4-FFF2-40B4-BE49-F238E27FC236}">
                <a16:creationId xmlns:a16="http://schemas.microsoft.com/office/drawing/2014/main" id="{620C10FF-D4FE-074B-8803-481164F8E135}"/>
              </a:ext>
            </a:extLst>
          </p:cNvPr>
          <p:cNvSpPr txBox="1">
            <a:spLocks/>
          </p:cNvSpPr>
          <p:nvPr/>
        </p:nvSpPr>
        <p:spPr>
          <a:xfrm>
            <a:off x="1843311" y="127710"/>
            <a:ext cx="10069029" cy="753245"/>
          </a:xfrm>
          <a:prstGeom prst="rect">
            <a:avLst/>
          </a:prstGeom>
        </p:spPr>
        <p:txBody>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lvl="0" algn="r">
              <a:defRPr/>
            </a:pPr>
            <a:r>
              <a:rPr lang="en-GB" sz="2800" b="1">
                <a:latin typeface="+mn-lt"/>
                <a:ea typeface="Times New Roman" panose="02020603050405020304" pitchFamily="18" charset="0"/>
              </a:rPr>
              <a:t>HORIZON-INFRA-2026-DEV-01-02 </a:t>
            </a:r>
            <a:endParaRPr kumimoji="0" lang="it-IT" sz="2800" b="1" i="0" strike="noStrike" kern="1200" cap="none" spc="0" normalizeH="0" baseline="0" noProof="0">
              <a:ln>
                <a:noFill/>
              </a:ln>
              <a:effectLst/>
              <a:uLnTx/>
              <a:uFillTx/>
              <a:latin typeface="+mn-lt"/>
              <a:ea typeface="+mj-ea"/>
              <a:cs typeface="+mj-cs"/>
            </a:endParaRPr>
          </a:p>
        </p:txBody>
      </p:sp>
      <p:sp>
        <p:nvSpPr>
          <p:cNvPr id="4" name="Espace réservé du numéro de diapositive 2">
            <a:extLst>
              <a:ext uri="{FF2B5EF4-FFF2-40B4-BE49-F238E27FC236}">
                <a16:creationId xmlns:a16="http://schemas.microsoft.com/office/drawing/2014/main" id="{DADBD635-FF56-63BE-8B4D-18704262EB19}"/>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pied de page 2">
            <a:extLst>
              <a:ext uri="{FF2B5EF4-FFF2-40B4-BE49-F238E27FC236}">
                <a16:creationId xmlns:a16="http://schemas.microsoft.com/office/drawing/2014/main" id="{1CFB709D-543C-B848-5520-807424EC5670}"/>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6" name="Espace réservé de la date 1">
            <a:extLst>
              <a:ext uri="{FF2B5EF4-FFF2-40B4-BE49-F238E27FC236}">
                <a16:creationId xmlns:a16="http://schemas.microsoft.com/office/drawing/2014/main" id="{D748D600-7C4B-2E65-06C2-29475D7A0BBC}"/>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1307481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6E6A12F-3D3F-D9FD-859C-CE27317F5037}"/>
              </a:ext>
            </a:extLst>
          </p:cNvPr>
          <p:cNvSpPr txBox="1"/>
          <p:nvPr/>
        </p:nvSpPr>
        <p:spPr>
          <a:xfrm>
            <a:off x="1029288" y="271465"/>
            <a:ext cx="10722429" cy="6096862"/>
          </a:xfrm>
          <a:prstGeom prst="rect">
            <a:avLst/>
          </a:prstGeom>
          <a:noFill/>
        </p:spPr>
        <p:txBody>
          <a:bodyPr wrap="square">
            <a:spAutoFit/>
          </a:bodyPr>
          <a:lstStyle/>
          <a:p>
            <a:pPr algn="r">
              <a:lnSpc>
                <a:spcPct val="115000"/>
              </a:lnSpc>
              <a:spcAft>
                <a:spcPts val="1000"/>
              </a:spcAft>
              <a:buNone/>
            </a:pPr>
            <a:endParaRPr lang="en-GB" sz="2400" b="1" u="sng" dirty="0">
              <a:solidFill>
                <a:srgbClr val="044C9F"/>
              </a:solidFill>
              <a:effectLst/>
              <a:ea typeface="Times New Roman" panose="02020603050405020304" pitchFamily="18" charset="0"/>
              <a:cs typeface="Times New Roman" panose="02020603050405020304" pitchFamily="18" charset="0"/>
            </a:endParaRPr>
          </a:p>
          <a:p>
            <a:pPr algn="r">
              <a:lnSpc>
                <a:spcPct val="115000"/>
              </a:lnSpc>
              <a:spcAft>
                <a:spcPts val="1000"/>
              </a:spcAft>
              <a:buNone/>
            </a:pPr>
            <a:r>
              <a:rPr lang="en-GB" sz="2400" b="1" u="sng" dirty="0">
                <a:solidFill>
                  <a:srgbClr val="044C9F"/>
                </a:solidFill>
                <a:effectLst/>
                <a:ea typeface="Times New Roman" panose="02020603050405020304" pitchFamily="18" charset="0"/>
                <a:cs typeface="Times New Roman" panose="02020603050405020304" pitchFamily="18" charset="0"/>
              </a:rPr>
              <a:t>Expected Outcome</a:t>
            </a:r>
            <a:r>
              <a:rPr lang="en-GB" sz="2400" b="1" dirty="0">
                <a:solidFill>
                  <a:srgbClr val="044C9F"/>
                </a:solidFill>
                <a:effectLst/>
                <a:ea typeface="Times New Roman" panose="02020603050405020304" pitchFamily="18" charset="0"/>
                <a:cs typeface="Times New Roman" panose="02020603050405020304" pitchFamily="18" charset="0"/>
              </a:rPr>
              <a:t>: </a:t>
            </a:r>
            <a:endParaRPr lang="fr-FR" sz="2400" b="1" dirty="0">
              <a:solidFill>
                <a:srgbClr val="044C9F"/>
              </a:solidFill>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startAt="3"/>
            </a:pPr>
            <a:r>
              <a:rPr lang="en-GB" sz="1800" b="1" dirty="0">
                <a:solidFill>
                  <a:srgbClr val="000000"/>
                </a:solidFill>
                <a:effectLst/>
                <a:ea typeface="Times New Roman" panose="02020603050405020304" pitchFamily="18" charset="0"/>
                <a:cs typeface="Times New Roman" panose="02020603050405020304" pitchFamily="18" charset="0"/>
              </a:rPr>
              <a:t>A European portfolio of R&amp;I services of European interest</a:t>
            </a:r>
            <a:r>
              <a:rPr lang="en-GB" sz="1800" dirty="0">
                <a:solidFill>
                  <a:srgbClr val="000000"/>
                </a:solidFill>
                <a:effectLst/>
                <a:ea typeface="Times New Roman" panose="02020603050405020304" pitchFamily="18" charset="0"/>
                <a:cs typeface="Times New Roman" panose="02020603050405020304" pitchFamily="18" charset="0"/>
              </a:rPr>
              <a:t>, supported by a common front page and </a:t>
            </a:r>
            <a:r>
              <a:rPr lang="en-GB" sz="1800" b="1" dirty="0">
                <a:solidFill>
                  <a:srgbClr val="000000"/>
                </a:solidFill>
                <a:effectLst/>
                <a:ea typeface="Times New Roman" panose="02020603050405020304" pitchFamily="18" charset="0"/>
                <a:cs typeface="Times New Roman" panose="02020603050405020304" pitchFamily="18" charset="0"/>
              </a:rPr>
              <a:t>few single-entry point access portals</a:t>
            </a:r>
            <a:r>
              <a:rPr lang="en-GB" sz="1800" dirty="0">
                <a:solidFill>
                  <a:srgbClr val="000000"/>
                </a:solidFill>
                <a:effectLst/>
                <a:ea typeface="Times New Roman" panose="02020603050405020304" pitchFamily="18" charset="0"/>
                <a:cs typeface="Times New Roman" panose="02020603050405020304" pitchFamily="18" charset="0"/>
              </a:rPr>
              <a:t>, integrated or interoperable catalogues of R&amp;I services and converging access conditions and selection procedures, strengthening the European landscape of ESFRI-prioritised infrastructures and other world-class research infrastructures by large thematic domains.</a:t>
            </a:r>
          </a:p>
          <a:p>
            <a:pPr lvl="0" algn="just">
              <a:lnSpc>
                <a:spcPct val="115000"/>
              </a:lnSpc>
              <a:spcAft>
                <a:spcPts val="1000"/>
              </a:spcAft>
            </a:pPr>
            <a:r>
              <a:rPr lang="en-GB" sz="1600" dirty="0">
                <a:solidFill>
                  <a:srgbClr val="C00000"/>
                </a:solidFill>
                <a:ea typeface="Times New Roman" panose="02020603050405020304" pitchFamily="18" charset="0"/>
                <a:cs typeface="Times New Roman" panose="02020603050405020304" pitchFamily="18" charset="0"/>
              </a:rPr>
              <a:t>This is almost a survey and a compilation of a “directory of skills and services”. Strategically, the technology platforms (cooperating with industries) will position us on TIs future funding. Data access services (such as ACME and other Astro-services legacy) would fit in. Competence Centres can be part of it. Innovation initiatives on nuclear physics (Spiral2-FAIR-CERN), environment (KM3NET), HEP/CERN transversal actions for society and multi-domain could be linked to therein; technology programmes (ESO et al.), physics for health, digital twin capacity, GEANT, CORSIKA and other simulators, RTA, green computing, HPC through multi-language code programming. It would be very large in size, but definitely relevant.</a:t>
            </a:r>
            <a:endParaRPr lang="fr-FR" sz="1800" dirty="0">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startAt="4"/>
            </a:pPr>
            <a:r>
              <a:rPr lang="en-GB" sz="1800" b="1" dirty="0">
                <a:solidFill>
                  <a:srgbClr val="000000"/>
                </a:solidFill>
                <a:effectLst/>
                <a:ea typeface="Times New Roman" panose="02020603050405020304" pitchFamily="18" charset="0"/>
                <a:cs typeface="Times New Roman" panose="02020603050405020304" pitchFamily="18" charset="0"/>
              </a:rPr>
              <a:t>Increased awareness, findability and accessibility </a:t>
            </a:r>
            <a:r>
              <a:rPr lang="en-GB" sz="1800" dirty="0">
                <a:solidFill>
                  <a:srgbClr val="000000"/>
                </a:solidFill>
                <a:effectLst/>
                <a:ea typeface="Times New Roman" panose="02020603050405020304" pitchFamily="18" charset="0"/>
                <a:cs typeface="Times New Roman" panose="02020603050405020304" pitchFamily="18" charset="0"/>
              </a:rPr>
              <a:t>of research infrastructures for European researchers and innovators; simplified and adapted access pathways for new needs or new communities of users (e.g. where relevant, multidisciplinary R&amp;I, EU collaborative research projects, EU operational or deployment programmes, public authorities, and industry, including SMEs, startups and scaleups). </a:t>
            </a:r>
          </a:p>
          <a:p>
            <a:pPr lvl="0" algn="just">
              <a:lnSpc>
                <a:spcPct val="115000"/>
              </a:lnSpc>
              <a:spcAft>
                <a:spcPts val="1000"/>
              </a:spcAft>
            </a:pPr>
            <a:r>
              <a:rPr lang="en-GB" sz="1600" dirty="0">
                <a:solidFill>
                  <a:srgbClr val="C00000"/>
                </a:solidFill>
                <a:ea typeface="Times New Roman" panose="02020603050405020304" pitchFamily="18" charset="0"/>
                <a:cs typeface="Times New Roman" panose="02020603050405020304" pitchFamily="18" charset="0"/>
              </a:rPr>
              <a:t>Based on the point above, one needs to make the access oriented to a virtual cooperative space (VCS) for external inquiring.</a:t>
            </a:r>
            <a:endParaRPr lang="fr-FR" sz="1600" dirty="0">
              <a:effectLst/>
              <a:ea typeface="Times New Roman" panose="02020603050405020304" pitchFamily="18" charset="0"/>
              <a:cs typeface="Times New Roman" panose="02020603050405020304" pitchFamily="18" charset="0"/>
            </a:endParaRPr>
          </a:p>
        </p:txBody>
      </p:sp>
      <p:sp>
        <p:nvSpPr>
          <p:cNvPr id="2" name="Titolo 4">
            <a:extLst>
              <a:ext uri="{FF2B5EF4-FFF2-40B4-BE49-F238E27FC236}">
                <a16:creationId xmlns:a16="http://schemas.microsoft.com/office/drawing/2014/main" id="{A65FAC83-EBC7-BAA5-477C-6DB24AD64FDF}"/>
              </a:ext>
            </a:extLst>
          </p:cNvPr>
          <p:cNvSpPr txBox="1">
            <a:spLocks/>
          </p:cNvSpPr>
          <p:nvPr/>
        </p:nvSpPr>
        <p:spPr>
          <a:xfrm>
            <a:off x="1843311" y="127710"/>
            <a:ext cx="10069029" cy="753245"/>
          </a:xfrm>
          <a:prstGeom prst="rect">
            <a:avLst/>
          </a:prstGeom>
        </p:spPr>
        <p:txBody>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lvl="0" algn="r">
              <a:defRPr/>
            </a:pPr>
            <a:r>
              <a:rPr lang="en-GB" sz="2800" b="1">
                <a:latin typeface="+mn-lt"/>
                <a:ea typeface="Times New Roman" panose="02020603050405020304" pitchFamily="18" charset="0"/>
              </a:rPr>
              <a:t>HORIZON-INFRA-2026-DEV-01-02 </a:t>
            </a:r>
            <a:endParaRPr kumimoji="0" lang="it-IT" sz="2800" b="1" i="0" strike="noStrike" kern="1200" cap="none" spc="0" normalizeH="0" baseline="0" noProof="0">
              <a:ln>
                <a:noFill/>
              </a:ln>
              <a:effectLst/>
              <a:uLnTx/>
              <a:uFillTx/>
              <a:latin typeface="+mn-lt"/>
              <a:ea typeface="+mj-ea"/>
              <a:cs typeface="+mj-cs"/>
            </a:endParaRPr>
          </a:p>
        </p:txBody>
      </p:sp>
      <p:sp>
        <p:nvSpPr>
          <p:cNvPr id="4" name="Espace réservé du numéro de diapositive 2">
            <a:extLst>
              <a:ext uri="{FF2B5EF4-FFF2-40B4-BE49-F238E27FC236}">
                <a16:creationId xmlns:a16="http://schemas.microsoft.com/office/drawing/2014/main" id="{EBB9E6FB-C7AA-7B7F-762D-107C450C32A8}"/>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pied de page 2">
            <a:extLst>
              <a:ext uri="{FF2B5EF4-FFF2-40B4-BE49-F238E27FC236}">
                <a16:creationId xmlns:a16="http://schemas.microsoft.com/office/drawing/2014/main" id="{98C39F9B-BF37-ECD3-0E9F-7918894A573F}"/>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6" name="Espace réservé de la date 1">
            <a:extLst>
              <a:ext uri="{FF2B5EF4-FFF2-40B4-BE49-F238E27FC236}">
                <a16:creationId xmlns:a16="http://schemas.microsoft.com/office/drawing/2014/main" id="{471DC058-6EB4-2017-B11B-A53D1EB06A73}"/>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24/3/2026</a:t>
            </a:r>
          </a:p>
        </p:txBody>
      </p:sp>
    </p:spTree>
    <p:extLst>
      <p:ext uri="{BB962C8B-B14F-4D97-AF65-F5344CB8AC3E}">
        <p14:creationId xmlns:p14="http://schemas.microsoft.com/office/powerpoint/2010/main" val="4161980338"/>
      </p:ext>
    </p:extLst>
  </p:cSld>
  <p:clrMapOvr>
    <a:masterClrMapping/>
  </p:clrMapOvr>
</p:sld>
</file>

<file path=ppt/theme/theme1.xml><?xml version="1.0" encoding="utf-8"?>
<a:theme xmlns:a="http://schemas.openxmlformats.org/drawingml/2006/main" name="Master slid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54DA08B1-08B8-D64A-BEB6-3A14DF16D9BF}" vid="{B91F2F48-C348-3945-841E-BD1B15A5CC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slide</Template>
  <TotalTime>40357</TotalTime>
  <Words>3902</Words>
  <Application>Microsoft Macintosh PowerPoint</Application>
  <PresentationFormat>Grand écran</PresentationFormat>
  <Paragraphs>293</Paragraphs>
  <Slides>25</Slides>
  <Notes>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25</vt:i4>
      </vt:variant>
    </vt:vector>
  </HeadingPairs>
  <TitlesOfParts>
    <vt:vector size="34" baseType="lpstr">
      <vt:lpstr>Akzidenz-Grotesk BQ</vt:lpstr>
      <vt:lpstr>Arial</vt:lpstr>
      <vt:lpstr>Avenir Heavy</vt:lpstr>
      <vt:lpstr>Calibri</vt:lpstr>
      <vt:lpstr>Calibri Light</vt:lpstr>
      <vt:lpstr>Times New Roman</vt:lpstr>
      <vt:lpstr>Wingdings</vt:lpstr>
      <vt:lpstr>Master slide</vt:lpstr>
      <vt:lpstr>Office Theme</vt:lpstr>
      <vt:lpstr> Working on the INFRADEV proposal Strategy Board (extended)  </vt:lpstr>
      <vt:lpstr>GANIL-Spiral2 joining the ESCAPE Open Collaboration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 Schillaci</dc:creator>
  <cp:lastModifiedBy>Giovanni Lamanna</cp:lastModifiedBy>
  <cp:revision>436</cp:revision>
  <cp:lastPrinted>2025-07-04T09:39:48Z</cp:lastPrinted>
  <dcterms:created xsi:type="dcterms:W3CDTF">2020-09-17T09:10:54Z</dcterms:created>
  <dcterms:modified xsi:type="dcterms:W3CDTF">2026-03-24T11:49:38Z</dcterms:modified>
</cp:coreProperties>
</file>