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5143500" cx="9144000"/>
  <p:notesSz cx="6858000" cy="9144000"/>
  <p:embeddedFontLst>
    <p:embeddedFont>
      <p:font typeface="Roboto Serif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Serif-bold.fntdata"/><Relationship Id="rId30" Type="http://schemas.openxmlformats.org/officeDocument/2006/relationships/font" Target="fonts/RobotoSerif-regular.fntdata"/><Relationship Id="rId11" Type="http://schemas.openxmlformats.org/officeDocument/2006/relationships/slide" Target="slides/slide6.xml"/><Relationship Id="rId33" Type="http://schemas.openxmlformats.org/officeDocument/2006/relationships/font" Target="fonts/RobotoSerif-boldItalic.fntdata"/><Relationship Id="rId10" Type="http://schemas.openxmlformats.org/officeDocument/2006/relationships/slide" Target="slides/slide5.xml"/><Relationship Id="rId32" Type="http://schemas.openxmlformats.org/officeDocument/2006/relationships/font" Target="fonts/RobotoSerif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d20df5d623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d20df5d623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d20df5d623_1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d20df5d623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96a9059f0c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96a9059f0c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d20df5d623_1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d20df5d623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d20df5d623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d20df5d623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d20df5d623_1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d20df5d623_1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d20df5d623_1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3d20df5d623_1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d20df5d623_1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d20df5d623_1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d20df5d623_1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3d20df5d623_1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d20df5d623_1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d20df5d623_1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d1bcf2ca54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d1bcf2ca5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d20df5d623_1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d20df5d623_1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d20df5d623_1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3d20df5d623_1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d39d16eef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3d39d16eef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d39d16eeff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3d39d16eeff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d25f1a44b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d25f1a44b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d1c5e63f7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d1c5e63f7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d1c5e63f76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d1c5e63f76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d1c5e63f76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d1c5e63f76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d1c5e63f76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d1c5e63f76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d1c5e63f76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d1c5e63f76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d1c5e63f76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d1c5e63f76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d1c5e63f76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d1c5e63f76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4205258" y="4739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0" l="0" r="56984" t="0"/>
          <a:stretch/>
        </p:blipFill>
        <p:spPr>
          <a:xfrm>
            <a:off x="231026" y="4532950"/>
            <a:ext cx="1522026" cy="57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title="logo_cnrs_bleu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5181" y="4532952"/>
            <a:ext cx="585963" cy="57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 title="lapp_baseline_fond_clai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13966" y="4532950"/>
            <a:ext cx="1549210" cy="577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1" name="Google Shape;81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2" name="Google Shape;82;p11"/>
          <p:cNvSpPr txBox="1"/>
          <p:nvPr>
            <p:ph idx="12" type="sldNum"/>
          </p:nvPr>
        </p:nvSpPr>
        <p:spPr>
          <a:xfrm>
            <a:off x="4205258" y="4739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cxnSp>
        <p:nvCxnSpPr>
          <p:cNvPr id="83" name="Google Shape;83;p11"/>
          <p:cNvCxnSpPr/>
          <p:nvPr/>
        </p:nvCxnSpPr>
        <p:spPr>
          <a:xfrm>
            <a:off x="74000" y="4752761"/>
            <a:ext cx="8996400" cy="186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84" name="Google Shape;84;p11"/>
          <p:cNvPicPr preferRelativeResize="0"/>
          <p:nvPr/>
        </p:nvPicPr>
        <p:blipFill rotWithShape="1">
          <a:blip r:embed="rId2">
            <a:alphaModFix/>
          </a:blip>
          <a:srcRect b="0" l="0" r="56984" t="0"/>
          <a:stretch/>
        </p:blipFill>
        <p:spPr>
          <a:xfrm>
            <a:off x="240282" y="4819722"/>
            <a:ext cx="778950" cy="29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1" title="logo_cnrs_bleu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15691" y="4822411"/>
            <a:ext cx="299898" cy="29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1" title="lapp_baseline_fond_clai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3173" y="4809498"/>
            <a:ext cx="792873" cy="29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/>
          <p:nvPr>
            <p:ph idx="12" type="sldNum"/>
          </p:nvPr>
        </p:nvSpPr>
        <p:spPr>
          <a:xfrm>
            <a:off x="4205258" y="4739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cxnSp>
        <p:nvCxnSpPr>
          <p:cNvPr id="89" name="Google Shape;89;p12"/>
          <p:cNvCxnSpPr/>
          <p:nvPr/>
        </p:nvCxnSpPr>
        <p:spPr>
          <a:xfrm>
            <a:off x="74000" y="4752761"/>
            <a:ext cx="8996400" cy="186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90" name="Google Shape;90;p12"/>
          <p:cNvPicPr preferRelativeResize="0"/>
          <p:nvPr/>
        </p:nvPicPr>
        <p:blipFill rotWithShape="1">
          <a:blip r:embed="rId2">
            <a:alphaModFix/>
          </a:blip>
          <a:srcRect b="0" l="0" r="56984" t="0"/>
          <a:stretch/>
        </p:blipFill>
        <p:spPr>
          <a:xfrm>
            <a:off x="240282" y="4819722"/>
            <a:ext cx="778950" cy="29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2" title="lapp_baseline_fond_clai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3173" y="4809498"/>
            <a:ext cx="792873" cy="29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2" title="logo_cnrs_bleu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15691" y="4822411"/>
            <a:ext cx="299898" cy="29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4205258" y="4739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cxnSp>
        <p:nvCxnSpPr>
          <p:cNvPr id="19" name="Google Shape;19;p3"/>
          <p:cNvCxnSpPr/>
          <p:nvPr/>
        </p:nvCxnSpPr>
        <p:spPr>
          <a:xfrm flipH="1" rot="10800000">
            <a:off x="74000" y="4741961"/>
            <a:ext cx="9013200" cy="108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0" name="Google Shape;20;p3"/>
          <p:cNvPicPr preferRelativeResize="0"/>
          <p:nvPr/>
        </p:nvPicPr>
        <p:blipFill rotWithShape="1">
          <a:blip r:embed="rId2">
            <a:alphaModFix/>
          </a:blip>
          <a:srcRect b="0" l="0" r="56984" t="0"/>
          <a:stretch/>
        </p:blipFill>
        <p:spPr>
          <a:xfrm>
            <a:off x="240282" y="4819722"/>
            <a:ext cx="778950" cy="29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" title="logo_cnrs_bleu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15691" y="4822411"/>
            <a:ext cx="299898" cy="29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 title="lapp_baseline_fond_clai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3173" y="4809498"/>
            <a:ext cx="792873" cy="29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erif"/>
              <a:buNone/>
              <a:defRPr sz="2000">
                <a:solidFill>
                  <a:schemeClr val="accent1"/>
                </a:solidFill>
                <a:latin typeface="Roboto Serif"/>
                <a:ea typeface="Roboto Serif"/>
                <a:cs typeface="Roboto Serif"/>
                <a:sym typeface="Roboto Serif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4205258" y="4739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cxnSp>
        <p:nvCxnSpPr>
          <p:cNvPr id="27" name="Google Shape;27;p4"/>
          <p:cNvCxnSpPr/>
          <p:nvPr/>
        </p:nvCxnSpPr>
        <p:spPr>
          <a:xfrm flipH="1" rot="10800000">
            <a:off x="74000" y="4741961"/>
            <a:ext cx="9000600" cy="108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8" name="Google Shape;28;p4"/>
          <p:cNvPicPr preferRelativeResize="0"/>
          <p:nvPr/>
        </p:nvPicPr>
        <p:blipFill rotWithShape="1">
          <a:blip r:embed="rId2">
            <a:alphaModFix/>
          </a:blip>
          <a:srcRect b="0" l="0" r="56984" t="0"/>
          <a:stretch/>
        </p:blipFill>
        <p:spPr>
          <a:xfrm>
            <a:off x="240282" y="4819722"/>
            <a:ext cx="778950" cy="29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4" title="logo_cnrs_bleu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15691" y="4822411"/>
            <a:ext cx="299898" cy="29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4" title="lapp_baseline_fond_clai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3173" y="4809498"/>
            <a:ext cx="792873" cy="29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4205258" y="4739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cxnSp>
        <p:nvCxnSpPr>
          <p:cNvPr id="36" name="Google Shape;36;p5"/>
          <p:cNvCxnSpPr/>
          <p:nvPr/>
        </p:nvCxnSpPr>
        <p:spPr>
          <a:xfrm>
            <a:off x="74000" y="4752761"/>
            <a:ext cx="8996400" cy="186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7" name="Google Shape;37;p5"/>
          <p:cNvPicPr preferRelativeResize="0"/>
          <p:nvPr/>
        </p:nvPicPr>
        <p:blipFill rotWithShape="1">
          <a:blip r:embed="rId2">
            <a:alphaModFix/>
          </a:blip>
          <a:srcRect b="0" l="0" r="56984" t="0"/>
          <a:stretch/>
        </p:blipFill>
        <p:spPr>
          <a:xfrm>
            <a:off x="240282" y="4819722"/>
            <a:ext cx="778950" cy="29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5" title="logo_cnrs_bleu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15691" y="4822411"/>
            <a:ext cx="299898" cy="29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5" title="lapp_baseline_fond_clai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3173" y="4809498"/>
            <a:ext cx="792873" cy="29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2" type="sldNum"/>
          </p:nvPr>
        </p:nvSpPr>
        <p:spPr>
          <a:xfrm>
            <a:off x="4205258" y="4739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cxnSp>
        <p:nvCxnSpPr>
          <p:cNvPr id="43" name="Google Shape;43;p6"/>
          <p:cNvCxnSpPr/>
          <p:nvPr/>
        </p:nvCxnSpPr>
        <p:spPr>
          <a:xfrm>
            <a:off x="74000" y="4752761"/>
            <a:ext cx="8996400" cy="186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4" name="Google Shape;44;p6"/>
          <p:cNvPicPr preferRelativeResize="0"/>
          <p:nvPr/>
        </p:nvPicPr>
        <p:blipFill rotWithShape="1">
          <a:blip r:embed="rId2">
            <a:alphaModFix/>
          </a:blip>
          <a:srcRect b="0" l="0" r="56984" t="0"/>
          <a:stretch/>
        </p:blipFill>
        <p:spPr>
          <a:xfrm>
            <a:off x="240282" y="4819722"/>
            <a:ext cx="778950" cy="29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6" title="logo_cnrs_bleu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15691" y="4822411"/>
            <a:ext cx="299898" cy="29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6" title="lapp_baseline_fond_clai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3173" y="4809498"/>
            <a:ext cx="792873" cy="29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9" name="Google Shape;49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0" name="Google Shape;50;p7"/>
          <p:cNvSpPr txBox="1"/>
          <p:nvPr>
            <p:ph idx="12" type="sldNum"/>
          </p:nvPr>
        </p:nvSpPr>
        <p:spPr>
          <a:xfrm>
            <a:off x="4205258" y="4739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cxnSp>
        <p:nvCxnSpPr>
          <p:cNvPr id="51" name="Google Shape;51;p7"/>
          <p:cNvCxnSpPr/>
          <p:nvPr/>
        </p:nvCxnSpPr>
        <p:spPr>
          <a:xfrm>
            <a:off x="74000" y="4752761"/>
            <a:ext cx="8996400" cy="186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2" name="Google Shape;52;p7"/>
          <p:cNvPicPr preferRelativeResize="0"/>
          <p:nvPr/>
        </p:nvPicPr>
        <p:blipFill rotWithShape="1">
          <a:blip r:embed="rId2">
            <a:alphaModFix/>
          </a:blip>
          <a:srcRect b="0" l="0" r="56984" t="0"/>
          <a:stretch/>
        </p:blipFill>
        <p:spPr>
          <a:xfrm>
            <a:off x="240282" y="4819722"/>
            <a:ext cx="778950" cy="29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7" title="logo_cnrs_bleu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15691" y="4822411"/>
            <a:ext cx="299898" cy="29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7" title="lapp_baseline_fond_clai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3173" y="4809498"/>
            <a:ext cx="792873" cy="29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4205258" y="4739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cxnSp>
        <p:nvCxnSpPr>
          <p:cNvPr id="58" name="Google Shape;58;p8"/>
          <p:cNvCxnSpPr/>
          <p:nvPr/>
        </p:nvCxnSpPr>
        <p:spPr>
          <a:xfrm>
            <a:off x="74000" y="4752761"/>
            <a:ext cx="8996400" cy="186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9" name="Google Shape;59;p8"/>
          <p:cNvPicPr preferRelativeResize="0"/>
          <p:nvPr/>
        </p:nvPicPr>
        <p:blipFill rotWithShape="1">
          <a:blip r:embed="rId2">
            <a:alphaModFix/>
          </a:blip>
          <a:srcRect b="0" l="0" r="56984" t="0"/>
          <a:stretch/>
        </p:blipFill>
        <p:spPr>
          <a:xfrm>
            <a:off x="240282" y="4819722"/>
            <a:ext cx="778950" cy="29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8" title="logo_cnrs_bleu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15691" y="4822411"/>
            <a:ext cx="299898" cy="29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8" title="lapp_baseline_fond_clai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3173" y="4809498"/>
            <a:ext cx="792873" cy="29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5" name="Google Shape;65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6" name="Google Shape;66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7" name="Google Shape;67;p9"/>
          <p:cNvSpPr txBox="1"/>
          <p:nvPr>
            <p:ph idx="12" type="sldNum"/>
          </p:nvPr>
        </p:nvSpPr>
        <p:spPr>
          <a:xfrm>
            <a:off x="4205258" y="4739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cxnSp>
        <p:nvCxnSpPr>
          <p:cNvPr id="68" name="Google Shape;68;p9"/>
          <p:cNvCxnSpPr/>
          <p:nvPr/>
        </p:nvCxnSpPr>
        <p:spPr>
          <a:xfrm>
            <a:off x="74000" y="4752761"/>
            <a:ext cx="8996400" cy="186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9" name="Google Shape;69;p9"/>
          <p:cNvPicPr preferRelativeResize="0"/>
          <p:nvPr/>
        </p:nvPicPr>
        <p:blipFill rotWithShape="1">
          <a:blip r:embed="rId2">
            <a:alphaModFix/>
          </a:blip>
          <a:srcRect b="0" l="0" r="56984" t="0"/>
          <a:stretch/>
        </p:blipFill>
        <p:spPr>
          <a:xfrm>
            <a:off x="240282" y="4819722"/>
            <a:ext cx="778950" cy="29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9" title="logo_cnrs_bleu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15691" y="4822411"/>
            <a:ext cx="299898" cy="29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9" title="lapp_baseline_fond_clai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3173" y="4809498"/>
            <a:ext cx="792873" cy="29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74" name="Google Shape;74;p10"/>
          <p:cNvSpPr txBox="1"/>
          <p:nvPr>
            <p:ph idx="12" type="sldNum"/>
          </p:nvPr>
        </p:nvSpPr>
        <p:spPr>
          <a:xfrm>
            <a:off x="4205258" y="4739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cxnSp>
        <p:nvCxnSpPr>
          <p:cNvPr id="75" name="Google Shape;75;p10"/>
          <p:cNvCxnSpPr/>
          <p:nvPr/>
        </p:nvCxnSpPr>
        <p:spPr>
          <a:xfrm>
            <a:off x="74000" y="4752761"/>
            <a:ext cx="8996400" cy="186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76" name="Google Shape;76;p10"/>
          <p:cNvPicPr preferRelativeResize="0"/>
          <p:nvPr/>
        </p:nvPicPr>
        <p:blipFill rotWithShape="1">
          <a:blip r:embed="rId2">
            <a:alphaModFix/>
          </a:blip>
          <a:srcRect b="0" l="0" r="56984" t="0"/>
          <a:stretch/>
        </p:blipFill>
        <p:spPr>
          <a:xfrm>
            <a:off x="240282" y="4819722"/>
            <a:ext cx="778950" cy="29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0" title="logo_cnrs_bleu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15691" y="4822411"/>
            <a:ext cx="299898" cy="29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0" title="lapp_baseline_fond_clai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3173" y="4809498"/>
            <a:ext cx="792873" cy="29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erif"/>
              <a:buNone/>
              <a:defRPr sz="2000">
                <a:solidFill>
                  <a:schemeClr val="accent1"/>
                </a:solidFill>
                <a:latin typeface="Roboto Serif"/>
                <a:ea typeface="Roboto Serif"/>
                <a:cs typeface="Roboto Serif"/>
                <a:sym typeface="Roboto Serif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Times New Roman"/>
              <a:buNone/>
              <a:defRPr sz="28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Times New Roman"/>
              <a:buNone/>
              <a:defRPr sz="28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Times New Roman"/>
              <a:buNone/>
              <a:defRPr sz="28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Times New Roman"/>
              <a:buNone/>
              <a:defRPr sz="28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Times New Roman"/>
              <a:buNone/>
              <a:defRPr sz="28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Times New Roman"/>
              <a:buNone/>
              <a:defRPr sz="28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Times New Roman"/>
              <a:buNone/>
              <a:defRPr sz="28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Times New Roman"/>
              <a:buNone/>
              <a:defRPr sz="28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05258" y="47394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</a:defRPr>
            </a:lvl1pPr>
            <a:lvl2pPr lvl="1" algn="r">
              <a:buNone/>
              <a:defRPr sz="1000">
                <a:solidFill>
                  <a:schemeClr val="accent1"/>
                </a:solidFill>
              </a:defRPr>
            </a:lvl2pPr>
            <a:lvl3pPr lvl="2" algn="r">
              <a:buNone/>
              <a:defRPr sz="1000">
                <a:solidFill>
                  <a:schemeClr val="accent1"/>
                </a:solidFill>
              </a:defRPr>
            </a:lvl3pPr>
            <a:lvl4pPr lvl="3" algn="r">
              <a:buNone/>
              <a:defRPr sz="1000">
                <a:solidFill>
                  <a:schemeClr val="accent1"/>
                </a:solidFill>
              </a:defRPr>
            </a:lvl4pPr>
            <a:lvl5pPr lvl="4" algn="r">
              <a:buNone/>
              <a:defRPr sz="1000">
                <a:solidFill>
                  <a:schemeClr val="accent1"/>
                </a:solidFill>
              </a:defRPr>
            </a:lvl5pPr>
            <a:lvl6pPr lvl="5" algn="r">
              <a:buNone/>
              <a:defRPr sz="1000">
                <a:solidFill>
                  <a:schemeClr val="accent1"/>
                </a:solidFill>
              </a:defRPr>
            </a:lvl6pPr>
            <a:lvl7pPr lvl="6" algn="r">
              <a:buNone/>
              <a:defRPr sz="1000">
                <a:solidFill>
                  <a:schemeClr val="accent1"/>
                </a:solidFill>
              </a:defRPr>
            </a:lvl7pPr>
            <a:lvl8pPr lvl="7" algn="r">
              <a:buNone/>
              <a:defRPr sz="1000">
                <a:solidFill>
                  <a:schemeClr val="accent1"/>
                </a:solidFill>
              </a:defRPr>
            </a:lvl8pPr>
            <a:lvl9pPr lvl="8" algn="r">
              <a:buNone/>
              <a:defRPr sz="1000"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Relationship Id="rId4" Type="http://schemas.openxmlformats.org/officeDocument/2006/relationships/image" Target="../media/image17.png"/><Relationship Id="rId5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jpg"/><Relationship Id="rId4" Type="http://schemas.openxmlformats.org/officeDocument/2006/relationships/image" Target="../media/image2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8.jpg"/><Relationship Id="rId4" Type="http://schemas.openxmlformats.org/officeDocument/2006/relationships/image" Target="../media/image2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jpg"/><Relationship Id="rId4" Type="http://schemas.openxmlformats.org/officeDocument/2006/relationships/image" Target="../media/image26.jpg"/><Relationship Id="rId5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1.gif"/><Relationship Id="rId4" Type="http://schemas.openxmlformats.org/officeDocument/2006/relationships/image" Target="../media/image27.jpg"/><Relationship Id="rId5" Type="http://schemas.openxmlformats.org/officeDocument/2006/relationships/image" Target="../media/image34.jpg"/><Relationship Id="rId6" Type="http://schemas.openxmlformats.org/officeDocument/2006/relationships/image" Target="../media/image33.jpg"/><Relationship Id="rId7" Type="http://schemas.openxmlformats.org/officeDocument/2006/relationships/image" Target="../media/image5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2.gif"/><Relationship Id="rId4" Type="http://schemas.openxmlformats.org/officeDocument/2006/relationships/image" Target="../media/image3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jpg"/><Relationship Id="rId4" Type="http://schemas.openxmlformats.org/officeDocument/2006/relationships/image" Target="../media/image3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5.jpg"/><Relationship Id="rId4" Type="http://schemas.openxmlformats.org/officeDocument/2006/relationships/image" Target="../media/image36.jpg"/><Relationship Id="rId5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9.jpg"/><Relationship Id="rId4" Type="http://schemas.openxmlformats.org/officeDocument/2006/relationships/image" Target="../media/image46.jpg"/><Relationship Id="rId5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github.com/dune-lardon/lardon" TargetMode="External"/><Relationship Id="rId4" Type="http://schemas.openxmlformats.org/officeDocument/2006/relationships/image" Target="../media/image8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jpg"/><Relationship Id="rId4" Type="http://schemas.openxmlformats.org/officeDocument/2006/relationships/image" Target="../media/image37.gif"/><Relationship Id="rId5" Type="http://schemas.openxmlformats.org/officeDocument/2006/relationships/image" Target="../media/image45.gif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jpg"/><Relationship Id="rId4" Type="http://schemas.openxmlformats.org/officeDocument/2006/relationships/image" Target="../media/image44.gif"/><Relationship Id="rId5" Type="http://schemas.openxmlformats.org/officeDocument/2006/relationships/image" Target="../media/image39.gif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0.jpg"/><Relationship Id="rId4" Type="http://schemas.openxmlformats.org/officeDocument/2006/relationships/image" Target="../media/image47.jpg"/><Relationship Id="rId5" Type="http://schemas.openxmlformats.org/officeDocument/2006/relationships/image" Target="../media/image48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1.jpg"/><Relationship Id="rId4" Type="http://schemas.openxmlformats.org/officeDocument/2006/relationships/image" Target="../media/image38.jpg"/><Relationship Id="rId5" Type="http://schemas.openxmlformats.org/officeDocument/2006/relationships/image" Target="../media/image4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gif"/><Relationship Id="rId4" Type="http://schemas.openxmlformats.org/officeDocument/2006/relationships/image" Target="../media/image13.jpg"/><Relationship Id="rId5" Type="http://schemas.openxmlformats.org/officeDocument/2006/relationships/image" Target="../media/image6.jpg"/><Relationship Id="rId6" Type="http://schemas.openxmlformats.org/officeDocument/2006/relationships/image" Target="../media/image9.jpg"/><Relationship Id="rId7" Type="http://schemas.openxmlformats.org/officeDocument/2006/relationships/image" Target="../media/image1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2.jpg"/><Relationship Id="rId4" Type="http://schemas.openxmlformats.org/officeDocument/2006/relationships/image" Target="../media/image2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Relationship Id="rId4" Type="http://schemas.openxmlformats.org/officeDocument/2006/relationships/image" Target="../media/image1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g"/><Relationship Id="rId4" Type="http://schemas.openxmlformats.org/officeDocument/2006/relationships/image" Target="../media/image22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/>
          <p:nvPr>
            <p:ph type="ctrTitle"/>
          </p:nvPr>
        </p:nvSpPr>
        <p:spPr>
          <a:xfrm>
            <a:off x="311700" y="948250"/>
            <a:ext cx="8520600" cy="96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500"/>
              <a:t>Space charge effect in ProtoDUNE-VD</a:t>
            </a:r>
            <a:endParaRPr sz="2500"/>
          </a:p>
        </p:txBody>
      </p:sp>
      <p:sp>
        <p:nvSpPr>
          <p:cNvPr id="98" name="Google Shape;98;p13"/>
          <p:cNvSpPr txBox="1"/>
          <p:nvPr/>
        </p:nvSpPr>
        <p:spPr>
          <a:xfrm>
            <a:off x="1612350" y="2176000"/>
            <a:ext cx="59193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DUNE France Analysis meeting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01/04/2026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A. Lopez Moreno - L. Manzanillas - </a:t>
            </a:r>
            <a:r>
              <a:rPr b="1" lang="fr"/>
              <a:t>M. Martin</a:t>
            </a:r>
            <a:r>
              <a:rPr b="1" lang="fr"/>
              <a:t> </a:t>
            </a:r>
            <a:r>
              <a:rPr lang="fr"/>
              <a:t>- L. Zambelli</a:t>
            </a:r>
            <a:r>
              <a:rPr b="1" lang="fr"/>
              <a:t>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2" title="Space_charge_track3d_heatmap_DeltaX_XZaxis_ACA_LArSoftaxis_run_39350_page-000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2205" y="1081645"/>
            <a:ext cx="3674100" cy="2451353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2"/>
          <p:cNvSpPr txBox="1"/>
          <p:nvPr>
            <p:ph type="title"/>
          </p:nvPr>
        </p:nvSpPr>
        <p:spPr>
          <a:xfrm>
            <a:off x="311700" y="216425"/>
            <a:ext cx="7025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22"/>
              <a:t>Results for Anode-Cathode-Anode tracks</a:t>
            </a:r>
            <a:endParaRPr sz="2022"/>
          </a:p>
        </p:txBody>
      </p:sp>
      <p:sp>
        <p:nvSpPr>
          <p:cNvPr id="194" name="Google Shape;194;p22"/>
          <p:cNvSpPr txBox="1"/>
          <p:nvPr>
            <p:ph idx="12" type="sldNum"/>
          </p:nvPr>
        </p:nvSpPr>
        <p:spPr>
          <a:xfrm>
            <a:off x="4205258" y="4739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95" name="Google Shape;195;p22"/>
          <p:cNvSpPr txBox="1"/>
          <p:nvPr/>
        </p:nvSpPr>
        <p:spPr>
          <a:xfrm>
            <a:off x="311700" y="3620575"/>
            <a:ext cx="8509800" cy="10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</a:rPr>
              <a:t>→ </a:t>
            </a:r>
            <a:r>
              <a:rPr lang="fr" sz="1200">
                <a:solidFill>
                  <a:schemeClr val="dk1"/>
                </a:solidFill>
              </a:rPr>
              <a:t>The differences along the vertical axis are less important and show that the space charge shifts the positions </a:t>
            </a:r>
            <a:r>
              <a:rPr lang="fr" sz="1200">
                <a:solidFill>
                  <a:schemeClr val="dk1"/>
                </a:solidFill>
              </a:rPr>
              <a:t>differently</a:t>
            </a:r>
            <a:r>
              <a:rPr lang="fr" sz="1200">
                <a:solidFill>
                  <a:schemeClr val="dk1"/>
                </a:solidFill>
              </a:rPr>
              <a:t> according to the location in the </a:t>
            </a:r>
            <a:r>
              <a:rPr lang="fr" sz="1200">
                <a:solidFill>
                  <a:schemeClr val="dk1"/>
                </a:solidFill>
              </a:rPr>
              <a:t>detector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</a:rPr>
              <a:t>→ The flow of argon is not uniform at the center of the detector due to different components (ex :  ARAPUCAs) and the </a:t>
            </a:r>
            <a:r>
              <a:rPr lang="fr" sz="1200">
                <a:solidFill>
                  <a:schemeClr val="dk1"/>
                </a:solidFill>
              </a:rPr>
              <a:t>electric</a:t>
            </a:r>
            <a:r>
              <a:rPr lang="fr" sz="1200">
                <a:solidFill>
                  <a:schemeClr val="dk1"/>
                </a:solidFill>
              </a:rPr>
              <a:t> </a:t>
            </a:r>
            <a:r>
              <a:rPr lang="fr" sz="1200">
                <a:solidFill>
                  <a:schemeClr val="dk1"/>
                </a:solidFill>
              </a:rPr>
              <a:t>field lines are modified according to the number of accumulated ions </a:t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196" name="Google Shape;19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84925" y="1999950"/>
            <a:ext cx="682499" cy="682499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2"/>
          <p:cNvSpPr txBox="1"/>
          <p:nvPr/>
        </p:nvSpPr>
        <p:spPr>
          <a:xfrm>
            <a:off x="4247925" y="2716398"/>
            <a:ext cx="1250100" cy="7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</a:rPr>
              <a:t>Color </a:t>
            </a:r>
            <a:r>
              <a:rPr lang="fr" sz="1200">
                <a:solidFill>
                  <a:schemeClr val="dk1"/>
                </a:solidFill>
              </a:rPr>
              <a:t>scale</a:t>
            </a:r>
            <a:r>
              <a:rPr lang="fr" sz="1200">
                <a:solidFill>
                  <a:schemeClr val="dk1"/>
                </a:solidFill>
              </a:rPr>
              <a:t> is reduced to (-10,10)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98" name="Google Shape;198;p22"/>
          <p:cNvSpPr txBox="1"/>
          <p:nvPr/>
        </p:nvSpPr>
        <p:spPr>
          <a:xfrm>
            <a:off x="593000" y="712350"/>
            <a:ext cx="8147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</a:rPr>
              <a:t>Average vertical differences of all the Anode-Cathode-Anode tracks : Δx</a:t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199" name="Google Shape;199;p22" title="Space_charge_track3d_heatmap_DeltaX_XYaxis_ACA_LArSoftaxis_run_39350_page-0001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3005" y="1096956"/>
            <a:ext cx="3674100" cy="2451353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2"/>
          <p:cNvSpPr txBox="1"/>
          <p:nvPr/>
        </p:nvSpPr>
        <p:spPr>
          <a:xfrm>
            <a:off x="4008475" y="1266450"/>
            <a:ext cx="1618800" cy="8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</a:rPr>
              <a:t>Color description :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Red </a:t>
            </a:r>
            <a:r>
              <a:rPr lang="fr" sz="1200">
                <a:solidFill>
                  <a:schemeClr val="dk1"/>
                </a:solidFill>
              </a:rPr>
              <a:t>: up shift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</a:rPr>
              <a:t>Blue</a:t>
            </a:r>
            <a:r>
              <a:rPr lang="fr" sz="1200">
                <a:solidFill>
                  <a:schemeClr val="dk1"/>
                </a:solidFill>
              </a:rPr>
              <a:t> : </a:t>
            </a:r>
            <a:r>
              <a:rPr lang="fr" sz="1200">
                <a:solidFill>
                  <a:schemeClr val="dk1"/>
                </a:solidFill>
              </a:rPr>
              <a:t>down </a:t>
            </a:r>
            <a:r>
              <a:rPr lang="fr" sz="1200">
                <a:solidFill>
                  <a:schemeClr val="dk1"/>
                </a:solidFill>
              </a:rPr>
              <a:t>shift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3"/>
          <p:cNvSpPr txBox="1"/>
          <p:nvPr>
            <p:ph type="title"/>
          </p:nvPr>
        </p:nvSpPr>
        <p:spPr>
          <a:xfrm>
            <a:off x="311700" y="216425"/>
            <a:ext cx="637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244"/>
              <a:t>S</a:t>
            </a:r>
            <a:r>
              <a:rPr lang="fr" sz="2244"/>
              <a:t>pace charge computation for both </a:t>
            </a:r>
            <a:r>
              <a:rPr lang="fr" sz="2244"/>
              <a:t>volumes</a:t>
            </a:r>
            <a:endParaRPr sz="2244"/>
          </a:p>
        </p:txBody>
      </p:sp>
      <p:sp>
        <p:nvSpPr>
          <p:cNvPr id="206" name="Google Shape;206;p23"/>
          <p:cNvSpPr txBox="1"/>
          <p:nvPr>
            <p:ph idx="12" type="sldNum"/>
          </p:nvPr>
        </p:nvSpPr>
        <p:spPr>
          <a:xfrm>
            <a:off x="4205258" y="4739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07" name="Google Shape;207;p23"/>
          <p:cNvSpPr/>
          <p:nvPr/>
        </p:nvSpPr>
        <p:spPr>
          <a:xfrm>
            <a:off x="311300" y="2629225"/>
            <a:ext cx="4319700" cy="5172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8" name="Google Shape;208;p23" title="anode_to_anode_track_PDVD_2barycenters_2fit_lines_page-000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400" y="941532"/>
            <a:ext cx="4267200" cy="2847093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3"/>
          <p:cNvSpPr txBox="1"/>
          <p:nvPr/>
        </p:nvSpPr>
        <p:spPr>
          <a:xfrm>
            <a:off x="311700" y="789125"/>
            <a:ext cx="4930500" cy="3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chemeClr val="dk1"/>
                </a:solidFill>
              </a:rPr>
              <a:t>Do we obtain the same results if we separate the two volumes ?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</a:rPr>
              <a:t>Space charge is computed by comparing the expected positions with the reconstructed positions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</a:rPr>
              <a:t>How the expected positions are calculated :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</a:rPr>
              <a:t>→Hits of the track in the first 50cm near the anode planes are selected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chemeClr val="dk1"/>
                </a:solidFill>
              </a:rPr>
              <a:t>→Two directions are computed (top and bottom) with two reference points and two covariances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</a:rPr>
              <a:t>→The reconstructed positions are projected on the fitted straight line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</a:rPr>
              <a:t>→The difference between the reconstructed position and the expected position is calculated for each axis at each position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24" title="anode_to_anode_track_PDVD_reconstructed_expected_positions_and_diff_second_method_page-000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5481" y="50140"/>
            <a:ext cx="2304500" cy="1537558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4"/>
          <p:cNvSpPr txBox="1"/>
          <p:nvPr>
            <p:ph type="title"/>
          </p:nvPr>
        </p:nvSpPr>
        <p:spPr>
          <a:xfrm>
            <a:off x="311700" y="216425"/>
            <a:ext cx="638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22"/>
              <a:t>Space charge computation for both volumes</a:t>
            </a:r>
            <a:endParaRPr sz="2022"/>
          </a:p>
        </p:txBody>
      </p:sp>
      <p:sp>
        <p:nvSpPr>
          <p:cNvPr id="216" name="Google Shape;216;p24"/>
          <p:cNvSpPr txBox="1"/>
          <p:nvPr>
            <p:ph idx="12" type="sldNum"/>
          </p:nvPr>
        </p:nvSpPr>
        <p:spPr>
          <a:xfrm>
            <a:off x="4205258" y="4739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217" name="Google Shape;217;p24" title="anode_to_anode_track_PDVD_reconstructed_expected_positions_and_diff_second_method_zoom_page-0001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0454" y="1537568"/>
            <a:ext cx="4267200" cy="284707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4"/>
          <p:cNvSpPr/>
          <p:nvPr/>
        </p:nvSpPr>
        <p:spPr>
          <a:xfrm>
            <a:off x="8227700" y="689675"/>
            <a:ext cx="196200" cy="249000"/>
          </a:xfrm>
          <a:prstGeom prst="rect">
            <a:avLst/>
          </a:prstGeom>
          <a:solidFill>
            <a:srgbClr val="00FF00">
              <a:alpha val="20910"/>
            </a:srgbClr>
          </a:solidFill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4"/>
          <p:cNvSpPr/>
          <p:nvPr/>
        </p:nvSpPr>
        <p:spPr>
          <a:xfrm rot="455773">
            <a:off x="8179682" y="952772"/>
            <a:ext cx="476539" cy="1785473"/>
          </a:xfrm>
          <a:custGeom>
            <a:rect b="b" l="l" r="r" t="t"/>
            <a:pathLst>
              <a:path extrusionOk="0" h="67047" w="19872">
                <a:moveTo>
                  <a:pt x="2682" y="0"/>
                </a:moveTo>
                <a:cubicBezTo>
                  <a:pt x="5332" y="4885"/>
                  <a:pt x="16250" y="20050"/>
                  <a:pt x="18581" y="29309"/>
                </a:cubicBezTo>
                <a:cubicBezTo>
                  <a:pt x="20912" y="38568"/>
                  <a:pt x="19763" y="49263"/>
                  <a:pt x="16666" y="55553"/>
                </a:cubicBezTo>
                <a:cubicBezTo>
                  <a:pt x="13569" y="61843"/>
                  <a:pt x="2778" y="65131"/>
                  <a:pt x="0" y="67047"/>
                </a:cubicBezTo>
              </a:path>
            </a:pathLst>
          </a:custGeom>
          <a:noFill/>
          <a:ln cap="flat" cmpd="sng" w="19050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220" name="Google Shape;220;p24"/>
          <p:cNvSpPr txBox="1"/>
          <p:nvPr/>
        </p:nvSpPr>
        <p:spPr>
          <a:xfrm>
            <a:off x="311700" y="789125"/>
            <a:ext cx="4992000" cy="36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chemeClr val="dk1"/>
                </a:solidFill>
              </a:rPr>
              <a:t>Do we obtain the same results if we separate the two volumes ?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</a:rPr>
              <a:t>Space charge is computed by comparing the expected positions with the reconstructed positions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</a:rPr>
              <a:t>How the expected positions are calculated :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</a:rPr>
              <a:t>→Hits of the track in the first 50cm near the anode planes are selected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</a:rPr>
              <a:t>→Two directions are computed (top and bottom) with two reference points and two covariances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chemeClr val="dk1"/>
                </a:solidFill>
              </a:rPr>
              <a:t>→The reconstructed positions are projected on the fitted straight lines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chemeClr val="dk1"/>
                </a:solidFill>
              </a:rPr>
              <a:t>→The difference between the reconstructed position and the expected position is calculated for each axis at each position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5"/>
          <p:cNvSpPr txBox="1"/>
          <p:nvPr>
            <p:ph type="title"/>
          </p:nvPr>
        </p:nvSpPr>
        <p:spPr>
          <a:xfrm>
            <a:off x="311700" y="216425"/>
            <a:ext cx="7025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22"/>
              <a:t>Results for both volumes</a:t>
            </a:r>
            <a:endParaRPr sz="2022"/>
          </a:p>
        </p:txBody>
      </p:sp>
      <p:sp>
        <p:nvSpPr>
          <p:cNvPr id="226" name="Google Shape;226;p25"/>
          <p:cNvSpPr txBox="1"/>
          <p:nvPr>
            <p:ph idx="12" type="sldNum"/>
          </p:nvPr>
        </p:nvSpPr>
        <p:spPr>
          <a:xfrm>
            <a:off x="4205258" y="4739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27" name="Google Shape;227;p25"/>
          <p:cNvSpPr txBox="1"/>
          <p:nvPr/>
        </p:nvSpPr>
        <p:spPr>
          <a:xfrm>
            <a:off x="592875" y="3768175"/>
            <a:ext cx="78933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</a:rPr>
              <a:t>→ The two different methods show very close results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228" name="Google Shape;228;p25"/>
          <p:cNvSpPr txBox="1"/>
          <p:nvPr/>
        </p:nvSpPr>
        <p:spPr>
          <a:xfrm>
            <a:off x="622575" y="742300"/>
            <a:ext cx="8337900" cy="2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</a:rPr>
              <a:t>Average horizontal differences of all the Anode-Cathode-Anode tracks : Δy and Δz</a:t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229" name="Google Shape;229;p25" title="Space_charge_track3d_heatmap_DeltaZ_XZaxis_ACA_LArSoftaxis_run_39350_2ndMethod_page-000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2204" y="1272356"/>
            <a:ext cx="3779750" cy="2521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5" title="Space_charge_track3d_heatmap_DeltaY_XYaxis_ACA_LArSoftaxis_run_39350_2ndMethod_page-0001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229" y="1272356"/>
            <a:ext cx="3779750" cy="2521843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5"/>
          <p:cNvSpPr txBox="1"/>
          <p:nvPr/>
        </p:nvSpPr>
        <p:spPr>
          <a:xfrm>
            <a:off x="4008475" y="1799850"/>
            <a:ext cx="1618800" cy="7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</a:rPr>
              <a:t>Color description :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Red </a:t>
            </a:r>
            <a:r>
              <a:rPr lang="fr" sz="1200">
                <a:solidFill>
                  <a:schemeClr val="dk1"/>
                </a:solidFill>
              </a:rPr>
              <a:t>: right shift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</a:rPr>
              <a:t>Blue</a:t>
            </a:r>
            <a:r>
              <a:rPr lang="fr" sz="1200">
                <a:solidFill>
                  <a:schemeClr val="dk1"/>
                </a:solidFill>
              </a:rPr>
              <a:t> : left shift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26" title="Space_charge_track3d_heatmap_DeltaX_XZaxis_ACA_LArSoftaxis_run_39350_2ndMethod_page-000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2204" y="1304356"/>
            <a:ext cx="3779750" cy="2521843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6"/>
          <p:cNvSpPr txBox="1"/>
          <p:nvPr>
            <p:ph type="title"/>
          </p:nvPr>
        </p:nvSpPr>
        <p:spPr>
          <a:xfrm>
            <a:off x="311700" y="216425"/>
            <a:ext cx="7025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22"/>
              <a:t>Results for both volumes</a:t>
            </a:r>
            <a:endParaRPr sz="2022"/>
          </a:p>
        </p:txBody>
      </p:sp>
      <p:sp>
        <p:nvSpPr>
          <p:cNvPr id="238" name="Google Shape;238;p26"/>
          <p:cNvSpPr txBox="1"/>
          <p:nvPr>
            <p:ph idx="12" type="sldNum"/>
          </p:nvPr>
        </p:nvSpPr>
        <p:spPr>
          <a:xfrm>
            <a:off x="4205258" y="4739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39" name="Google Shape;239;p26"/>
          <p:cNvSpPr txBox="1"/>
          <p:nvPr/>
        </p:nvSpPr>
        <p:spPr>
          <a:xfrm>
            <a:off x="592875" y="3768175"/>
            <a:ext cx="78933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</a:rPr>
              <a:t>→The precise comparison between the two methods is complex but they both show similar trends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240" name="Google Shape;240;p26"/>
          <p:cNvSpPr txBox="1"/>
          <p:nvPr/>
        </p:nvSpPr>
        <p:spPr>
          <a:xfrm>
            <a:off x="593000" y="712350"/>
            <a:ext cx="8147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</a:rPr>
              <a:t>Average vertical differences of all the Anode-Cathode-Anode tracks : Δx</a:t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241" name="Google Shape;241;p26" title="Space_charge_track3d_heatmap_DeltaX_XYaxis_ACA_LArSoftaxis_run_39350_2ndMethod_page-0001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179" y="1232381"/>
            <a:ext cx="3779750" cy="2521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84925" y="2152350"/>
            <a:ext cx="682499" cy="682499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6"/>
          <p:cNvSpPr txBox="1"/>
          <p:nvPr/>
        </p:nvSpPr>
        <p:spPr>
          <a:xfrm>
            <a:off x="4247925" y="2868798"/>
            <a:ext cx="1250100" cy="7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</a:rPr>
              <a:t>Color scale is reduced to (-10,10)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244" name="Google Shape;244;p26"/>
          <p:cNvSpPr txBox="1"/>
          <p:nvPr/>
        </p:nvSpPr>
        <p:spPr>
          <a:xfrm>
            <a:off x="4008475" y="1418850"/>
            <a:ext cx="1618800" cy="8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</a:rPr>
              <a:t>Color description :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Red </a:t>
            </a:r>
            <a:r>
              <a:rPr lang="fr" sz="1200">
                <a:solidFill>
                  <a:schemeClr val="dk1"/>
                </a:solidFill>
              </a:rPr>
              <a:t>: up shift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0000FF"/>
                </a:solidFill>
              </a:rPr>
              <a:t>Blue</a:t>
            </a:r>
            <a:r>
              <a:rPr lang="fr" sz="1200">
                <a:solidFill>
                  <a:schemeClr val="dk1"/>
                </a:solidFill>
              </a:rPr>
              <a:t> : down shift</a:t>
            </a:r>
            <a:endParaRPr sz="12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27" title="animation_anode_crosser_track_PDVD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525" y="1316787"/>
            <a:ext cx="3513925" cy="2509925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7"/>
          <p:cNvSpPr txBox="1"/>
          <p:nvPr>
            <p:ph type="title"/>
          </p:nvPr>
        </p:nvSpPr>
        <p:spPr>
          <a:xfrm>
            <a:off x="311700" y="140225"/>
            <a:ext cx="3591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Second selection</a:t>
            </a:r>
            <a:endParaRPr/>
          </a:p>
        </p:txBody>
      </p:sp>
      <p:sp>
        <p:nvSpPr>
          <p:cNvPr id="251" name="Google Shape;251;p27"/>
          <p:cNvSpPr txBox="1"/>
          <p:nvPr>
            <p:ph idx="12" type="sldNum"/>
          </p:nvPr>
        </p:nvSpPr>
        <p:spPr>
          <a:xfrm>
            <a:off x="4205258" y="4739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52" name="Google Shape;252;p27"/>
          <p:cNvSpPr txBox="1"/>
          <p:nvPr/>
        </p:nvSpPr>
        <p:spPr>
          <a:xfrm>
            <a:off x="456225" y="577250"/>
            <a:ext cx="4297800" cy="10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chemeClr val="dk1"/>
                </a:solidFill>
              </a:rPr>
              <a:t>Selection extended to </a:t>
            </a:r>
            <a:r>
              <a:rPr b="1" lang="fr" sz="1200">
                <a:solidFill>
                  <a:schemeClr val="dk1"/>
                </a:solidFill>
              </a:rPr>
              <a:t>Anode crosser tracks </a:t>
            </a:r>
            <a:r>
              <a:rPr lang="fr" sz="1200">
                <a:solidFill>
                  <a:schemeClr val="dk1"/>
                </a:solidFill>
              </a:rPr>
              <a:t>:</a:t>
            </a:r>
            <a:r>
              <a:rPr b="1" lang="fr" sz="1200">
                <a:solidFill>
                  <a:schemeClr val="dk1"/>
                </a:solidFill>
              </a:rPr>
              <a:t> </a:t>
            </a:r>
            <a:r>
              <a:rPr lang="fr" sz="1200">
                <a:solidFill>
                  <a:schemeClr val="dk1"/>
                </a:solidFill>
              </a:rPr>
              <a:t>Go through either the </a:t>
            </a:r>
            <a:r>
              <a:rPr b="1" lang="fr" sz="1200">
                <a:solidFill>
                  <a:schemeClr val="dk1"/>
                </a:solidFill>
              </a:rPr>
              <a:t>top anode</a:t>
            </a:r>
            <a:r>
              <a:rPr lang="fr" sz="1200">
                <a:solidFill>
                  <a:schemeClr val="dk1"/>
                </a:solidFill>
              </a:rPr>
              <a:t> planes, or the </a:t>
            </a:r>
            <a:r>
              <a:rPr b="1" lang="fr" sz="1200">
                <a:solidFill>
                  <a:schemeClr val="dk1"/>
                </a:solidFill>
              </a:rPr>
              <a:t>bottom anode</a:t>
            </a:r>
            <a:r>
              <a:rPr lang="fr" sz="1200">
                <a:solidFill>
                  <a:schemeClr val="dk1"/>
                </a:solidFill>
              </a:rPr>
              <a:t> planes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</a:rPr>
              <a:t>→The entry point is known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253" name="Google Shape;253;p27"/>
          <p:cNvSpPr txBox="1"/>
          <p:nvPr/>
        </p:nvSpPr>
        <p:spPr>
          <a:xfrm>
            <a:off x="4988275" y="311300"/>
            <a:ext cx="35835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</a:rPr>
              <a:t>Example of selected tracks :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254" name="Google Shape;254;p27"/>
          <p:cNvSpPr txBox="1"/>
          <p:nvPr/>
        </p:nvSpPr>
        <p:spPr>
          <a:xfrm>
            <a:off x="311700" y="3511700"/>
            <a:ext cx="4442400" cy="12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</a:rPr>
              <a:t>→ Lardon allows us to select them via boolean variables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chemeClr val="dk1"/>
                </a:solidFill>
              </a:rPr>
              <a:t>Additional selection :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</a:rPr>
              <a:t>The number of hits in the tracks has to be &gt; 30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</a:rPr>
              <a:t>A sanity check is done to verify if the tracks go through each anode planes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255" name="Google Shape;255;p27" title="anode_crosser_track_PDVD_1_page-0001.jpg"/>
          <p:cNvPicPr preferRelativeResize="0"/>
          <p:nvPr/>
        </p:nvPicPr>
        <p:blipFill rotWithShape="1">
          <a:blip r:embed="rId4">
            <a:alphaModFix/>
          </a:blip>
          <a:srcRect b="0" l="9741" r="8198" t="0"/>
          <a:stretch/>
        </p:blipFill>
        <p:spPr>
          <a:xfrm>
            <a:off x="4961525" y="805600"/>
            <a:ext cx="1718050" cy="139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7" title="anode_crosser_track_PDVD_2_page-0001.jpg"/>
          <p:cNvPicPr preferRelativeResize="0"/>
          <p:nvPr/>
        </p:nvPicPr>
        <p:blipFill rotWithShape="1">
          <a:blip r:embed="rId5">
            <a:alphaModFix/>
          </a:blip>
          <a:srcRect b="0" l="10477" r="11568" t="0"/>
          <a:stretch/>
        </p:blipFill>
        <p:spPr>
          <a:xfrm>
            <a:off x="6867575" y="796022"/>
            <a:ext cx="1632275" cy="139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7" title="anode_crosser_track_PDVD_3_page-0001.jpg"/>
          <p:cNvPicPr preferRelativeResize="0"/>
          <p:nvPr/>
        </p:nvPicPr>
        <p:blipFill rotWithShape="1">
          <a:blip r:embed="rId6">
            <a:alphaModFix/>
          </a:blip>
          <a:srcRect b="0" l="12162" r="9878" t="0"/>
          <a:stretch/>
        </p:blipFill>
        <p:spPr>
          <a:xfrm>
            <a:off x="4988275" y="2671575"/>
            <a:ext cx="1632275" cy="139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7" title="anode_crosser_track_PDVD_4_page-0001.jpg"/>
          <p:cNvPicPr preferRelativeResize="0"/>
          <p:nvPr/>
        </p:nvPicPr>
        <p:blipFill rotWithShape="1">
          <a:blip r:embed="rId7">
            <a:alphaModFix/>
          </a:blip>
          <a:srcRect b="0" l="11242" r="9197" t="0"/>
          <a:stretch/>
        </p:blipFill>
        <p:spPr>
          <a:xfrm>
            <a:off x="6905900" y="2651275"/>
            <a:ext cx="1665875" cy="139692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7"/>
          <p:cNvSpPr txBox="1"/>
          <p:nvPr/>
        </p:nvSpPr>
        <p:spPr>
          <a:xfrm>
            <a:off x="4988275" y="4223975"/>
            <a:ext cx="3401100" cy="4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chemeClr val="dk1"/>
                </a:solidFill>
              </a:rPr>
              <a:t>Number of selected tracks : </a:t>
            </a:r>
            <a:r>
              <a:rPr b="1" lang="fr" sz="1200">
                <a:solidFill>
                  <a:schemeClr val="dk1"/>
                </a:solidFill>
              </a:rPr>
              <a:t>262 555 </a:t>
            </a:r>
            <a:r>
              <a:rPr lang="fr" sz="1200">
                <a:solidFill>
                  <a:schemeClr val="dk1"/>
                </a:solidFill>
              </a:rPr>
              <a:t>(out of 500 000 tracks)</a:t>
            </a:r>
            <a:r>
              <a:rPr lang="fr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28" title="EventDisplay_Space_charge_track3d_anode_crosser_withFit_2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02350"/>
            <a:ext cx="4477500" cy="279843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8"/>
          <p:cNvSpPr txBox="1"/>
          <p:nvPr>
            <p:ph type="title"/>
          </p:nvPr>
        </p:nvSpPr>
        <p:spPr>
          <a:xfrm>
            <a:off x="311700" y="216425"/>
            <a:ext cx="5277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22"/>
              <a:t>Space charge computation</a:t>
            </a:r>
            <a:endParaRPr sz="2022"/>
          </a:p>
        </p:txBody>
      </p:sp>
      <p:sp>
        <p:nvSpPr>
          <p:cNvPr id="266" name="Google Shape;266;p28"/>
          <p:cNvSpPr txBox="1"/>
          <p:nvPr>
            <p:ph idx="12" type="sldNum"/>
          </p:nvPr>
        </p:nvSpPr>
        <p:spPr>
          <a:xfrm>
            <a:off x="4205258" y="4739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67" name="Google Shape;267;p28"/>
          <p:cNvSpPr txBox="1"/>
          <p:nvPr/>
        </p:nvSpPr>
        <p:spPr>
          <a:xfrm>
            <a:off x="4698533" y="110575"/>
            <a:ext cx="1317000" cy="3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Top Anodes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68" name="Google Shape;268;p28"/>
          <p:cNvSpPr txBox="1"/>
          <p:nvPr/>
        </p:nvSpPr>
        <p:spPr>
          <a:xfrm>
            <a:off x="7715224" y="148025"/>
            <a:ext cx="1543800" cy="3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Cathode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69" name="Google Shape;269;p28"/>
          <p:cNvSpPr txBox="1"/>
          <p:nvPr/>
        </p:nvSpPr>
        <p:spPr>
          <a:xfrm>
            <a:off x="311850" y="3533500"/>
            <a:ext cx="4477500" cy="11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</a:rPr>
              <a:t>→ The differences becomes increasingly significant as one moves away from the anode plane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270" name="Google Shape;270;p28" title="anode_crosser_track_PDVD_diff_each_axis_page-0001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3050" y="507113"/>
            <a:ext cx="4049574" cy="4049574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28"/>
          <p:cNvSpPr txBox="1"/>
          <p:nvPr/>
        </p:nvSpPr>
        <p:spPr>
          <a:xfrm>
            <a:off x="311700" y="752325"/>
            <a:ext cx="45252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chemeClr val="dk1"/>
                </a:solidFill>
              </a:rPr>
              <a:t>The same method is applied here :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</a:rPr>
              <a:t>first </a:t>
            </a:r>
            <a:r>
              <a:rPr lang="fr" sz="1200">
                <a:solidFill>
                  <a:schemeClr val="dk1"/>
                </a:solidFill>
              </a:rPr>
              <a:t>50cm</a:t>
            </a:r>
            <a:r>
              <a:rPr lang="fr" sz="1200">
                <a:solidFill>
                  <a:schemeClr val="dk1"/>
                </a:solidFill>
              </a:rPr>
              <a:t> hits selection →Direction fit→Projection→Differences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9"/>
          <p:cNvSpPr txBox="1"/>
          <p:nvPr>
            <p:ph type="title"/>
          </p:nvPr>
        </p:nvSpPr>
        <p:spPr>
          <a:xfrm>
            <a:off x="311700" y="216425"/>
            <a:ext cx="7025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Results for Anode crosser tracks</a:t>
            </a:r>
            <a:endParaRPr/>
          </a:p>
        </p:txBody>
      </p:sp>
      <p:sp>
        <p:nvSpPr>
          <p:cNvPr id="277" name="Google Shape;277;p29"/>
          <p:cNvSpPr txBox="1"/>
          <p:nvPr>
            <p:ph idx="12" type="sldNum"/>
          </p:nvPr>
        </p:nvSpPr>
        <p:spPr>
          <a:xfrm>
            <a:off x="4205258" y="4739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78" name="Google Shape;278;p29"/>
          <p:cNvSpPr txBox="1"/>
          <p:nvPr/>
        </p:nvSpPr>
        <p:spPr>
          <a:xfrm>
            <a:off x="592875" y="3615775"/>
            <a:ext cx="7893300" cy="11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</a:rPr>
              <a:t>→ </a:t>
            </a:r>
            <a:r>
              <a:rPr lang="fr" sz="1200">
                <a:solidFill>
                  <a:schemeClr val="dk1"/>
                </a:solidFill>
              </a:rPr>
              <a:t>The differences along the horizontal axis show that the space charge shifts the positions towards the center of the volume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</a:rPr>
              <a:t>→ As for the Anode-Cathode-Anode tracks, the modification of the electric field lines is more important near the </a:t>
            </a:r>
            <a:r>
              <a:rPr lang="fr" sz="1200">
                <a:solidFill>
                  <a:schemeClr val="dk1"/>
                </a:solidFill>
              </a:rPr>
              <a:t>field</a:t>
            </a:r>
            <a:r>
              <a:rPr lang="fr" sz="1200">
                <a:solidFill>
                  <a:schemeClr val="dk1"/>
                </a:solidFill>
              </a:rPr>
              <a:t> cage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279" name="Google Shape;279;p29"/>
          <p:cNvSpPr txBox="1"/>
          <p:nvPr/>
        </p:nvSpPr>
        <p:spPr>
          <a:xfrm>
            <a:off x="622575" y="742300"/>
            <a:ext cx="8337900" cy="2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</a:rPr>
              <a:t>Average horizontal differences of all the Anode crosser tracks : Δy and Δz</a:t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280" name="Google Shape;280;p29" title="Space_charge_track3d_heatmap_DeltaZ_XZaxis_Anode_crosser_LArSoftaxis_run_39350_page-000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2200" y="1129150"/>
            <a:ext cx="3779775" cy="2521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9" title="Space_charge_track3d_heatmap_DeltaY_XYaxis_Anode_crosser_LArSoftaxis_run_39350_page-0001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475" y="1093912"/>
            <a:ext cx="3779766" cy="2521849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9"/>
          <p:cNvSpPr txBox="1"/>
          <p:nvPr/>
        </p:nvSpPr>
        <p:spPr>
          <a:xfrm>
            <a:off x="4008475" y="1647450"/>
            <a:ext cx="1618800" cy="7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</a:rPr>
              <a:t>Color description :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Red </a:t>
            </a:r>
            <a:r>
              <a:rPr lang="fr" sz="1200">
                <a:solidFill>
                  <a:schemeClr val="dk1"/>
                </a:solidFill>
              </a:rPr>
              <a:t>: right shift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</a:rPr>
              <a:t>Blue</a:t>
            </a:r>
            <a:r>
              <a:rPr lang="fr" sz="1200">
                <a:solidFill>
                  <a:schemeClr val="dk1"/>
                </a:solidFill>
              </a:rPr>
              <a:t> : left shift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30" title="Space_charge_track3d_heatmap_DeltaX_XZaxis_Anode_crosser_LArSoftaxis_run_39350_page-000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1229" y="1170131"/>
            <a:ext cx="3779750" cy="2521843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0"/>
          <p:cNvSpPr txBox="1"/>
          <p:nvPr>
            <p:ph type="title"/>
          </p:nvPr>
        </p:nvSpPr>
        <p:spPr>
          <a:xfrm>
            <a:off x="311700" y="216425"/>
            <a:ext cx="7025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9500"/>
              <a:buFont typeface="Arial"/>
              <a:buNone/>
            </a:pPr>
            <a:r>
              <a:rPr lang="fr" sz="2222"/>
              <a:t>Results for Anode crosser tracks</a:t>
            </a:r>
            <a:endParaRPr sz="2222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22"/>
          </a:p>
        </p:txBody>
      </p:sp>
      <p:sp>
        <p:nvSpPr>
          <p:cNvPr id="289" name="Google Shape;289;p30"/>
          <p:cNvSpPr txBox="1"/>
          <p:nvPr>
            <p:ph idx="12" type="sldNum"/>
          </p:nvPr>
        </p:nvSpPr>
        <p:spPr>
          <a:xfrm>
            <a:off x="4205258" y="4739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90" name="Google Shape;290;p30"/>
          <p:cNvSpPr txBox="1"/>
          <p:nvPr/>
        </p:nvSpPr>
        <p:spPr>
          <a:xfrm>
            <a:off x="592875" y="3615775"/>
            <a:ext cx="7893300" cy="10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</a:rPr>
              <a:t>→ </a:t>
            </a:r>
            <a:r>
              <a:rPr lang="fr" sz="1200">
                <a:solidFill>
                  <a:schemeClr val="dk1"/>
                </a:solidFill>
              </a:rPr>
              <a:t>The differences along the vertical axis are less important and show that the space charge shifts the positions towards the cathode plane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</a:rPr>
              <a:t>→ Unlike the Anode-Cathode-Anode tracks, The space charge effect is uniform and reversed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291" name="Google Shape;291;p30"/>
          <p:cNvSpPr txBox="1"/>
          <p:nvPr/>
        </p:nvSpPr>
        <p:spPr>
          <a:xfrm>
            <a:off x="593000" y="712350"/>
            <a:ext cx="8147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</a:rPr>
              <a:t>Average vertical differences of all the Anode crosser tracks : Δx</a:t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292" name="Google Shape;292;p30" title="Space_charge_track3d_heatmap_DeltaX_XYaxis_Anode_crosser_LArSoftaxis_run_39350_page-0001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179" y="1093931"/>
            <a:ext cx="3779750" cy="2521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84925" y="1999950"/>
            <a:ext cx="682499" cy="682499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30"/>
          <p:cNvSpPr txBox="1"/>
          <p:nvPr/>
        </p:nvSpPr>
        <p:spPr>
          <a:xfrm>
            <a:off x="4247925" y="2716398"/>
            <a:ext cx="1250100" cy="7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</a:rPr>
              <a:t>Color scale is reduced to (-10,10)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295" name="Google Shape;295;p30"/>
          <p:cNvSpPr txBox="1"/>
          <p:nvPr/>
        </p:nvSpPr>
        <p:spPr>
          <a:xfrm>
            <a:off x="4008475" y="1266450"/>
            <a:ext cx="1618800" cy="8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</a:rPr>
              <a:t>Color description :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FF0000"/>
                </a:solidFill>
              </a:rPr>
              <a:t>Red </a:t>
            </a:r>
            <a:r>
              <a:rPr lang="fr" sz="1200">
                <a:solidFill>
                  <a:schemeClr val="dk1"/>
                </a:solidFill>
              </a:rPr>
              <a:t>: up shift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0000FF"/>
                </a:solidFill>
              </a:rPr>
              <a:t>Blue</a:t>
            </a:r>
            <a:r>
              <a:rPr lang="fr" sz="1200">
                <a:solidFill>
                  <a:schemeClr val="dk1"/>
                </a:solidFill>
              </a:rPr>
              <a:t> : down shift</a:t>
            </a:r>
            <a:endParaRPr sz="12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1"/>
          <p:cNvSpPr txBox="1"/>
          <p:nvPr>
            <p:ph type="title"/>
          </p:nvPr>
        </p:nvSpPr>
        <p:spPr>
          <a:xfrm>
            <a:off x="311700" y="216425"/>
            <a:ext cx="7025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22"/>
              <a:t>Topography of the selected tracks</a:t>
            </a:r>
            <a:endParaRPr sz="2022"/>
          </a:p>
        </p:txBody>
      </p:sp>
      <p:sp>
        <p:nvSpPr>
          <p:cNvPr id="301" name="Google Shape;301;p31"/>
          <p:cNvSpPr txBox="1"/>
          <p:nvPr>
            <p:ph idx="12" type="sldNum"/>
          </p:nvPr>
        </p:nvSpPr>
        <p:spPr>
          <a:xfrm>
            <a:off x="4205258" y="4739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302" name="Google Shape;302;p31" title="Hist2D_YZ_LArSoftaxis_hits_anode_crosser_-25_x_25_runs_42951_39350_page-000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125" y="1382674"/>
            <a:ext cx="3398281" cy="2267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31" title="Hist2D_YZ_LArSoftaxis_hits_ACA_-25_x_25_runs_42951_39350_page-0001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5000" y="1382674"/>
            <a:ext cx="3398275" cy="2267308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1"/>
          <p:cNvSpPr txBox="1"/>
          <p:nvPr/>
        </p:nvSpPr>
        <p:spPr>
          <a:xfrm>
            <a:off x="431025" y="957825"/>
            <a:ext cx="8543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</a:rPr>
              <a:t>Hits of the selected tracks for -25 &lt; x &lt; 25 →hits located around the cathode plane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305" name="Google Shape;305;p31"/>
          <p:cNvSpPr txBox="1"/>
          <p:nvPr/>
        </p:nvSpPr>
        <p:spPr>
          <a:xfrm>
            <a:off x="431025" y="3788288"/>
            <a:ext cx="8543700" cy="8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</a:rPr>
              <a:t>The selected Anode-Cathode-Anode tracks are mostly in the center of the detector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</a:rPr>
              <a:t>The selected Anode crosser tracks are all over the ZY plane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</a:rPr>
              <a:t>Different components are involved in the space charge effect →Field cage at the edge of the active volume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306" name="Google Shape;306;p31"/>
          <p:cNvSpPr txBox="1"/>
          <p:nvPr/>
        </p:nvSpPr>
        <p:spPr>
          <a:xfrm>
            <a:off x="454100" y="3477175"/>
            <a:ext cx="3792900" cy="3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</a:rPr>
              <a:t>Anode crosser tracks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307" name="Google Shape;307;p31"/>
          <p:cNvSpPr txBox="1"/>
          <p:nvPr/>
        </p:nvSpPr>
        <p:spPr>
          <a:xfrm>
            <a:off x="4820413" y="3477175"/>
            <a:ext cx="3792900" cy="3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</a:rPr>
              <a:t>Anode-Cathode-Anode tracks</a:t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308" name="Google Shape;308;p31" title="detector_planes_CRPs_PDVD_page-0001.jpg"/>
          <p:cNvPicPr preferRelativeResize="0"/>
          <p:nvPr/>
        </p:nvPicPr>
        <p:blipFill rotWithShape="1">
          <a:blip r:embed="rId5">
            <a:alphaModFix/>
          </a:blip>
          <a:srcRect b="0" l="19518" r="13891" t="0"/>
          <a:stretch/>
        </p:blipFill>
        <p:spPr>
          <a:xfrm>
            <a:off x="6920250" y="110150"/>
            <a:ext cx="1287375" cy="1381976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31"/>
          <p:cNvSpPr/>
          <p:nvPr/>
        </p:nvSpPr>
        <p:spPr>
          <a:xfrm rot="976126">
            <a:off x="7102245" y="684743"/>
            <a:ext cx="963792" cy="232788"/>
          </a:xfrm>
          <a:prstGeom prst="cube">
            <a:avLst>
              <a:gd fmla="val 64331" name="adj"/>
            </a:avLst>
          </a:prstGeom>
          <a:solidFill>
            <a:srgbClr val="0089FF">
              <a:alpha val="31360"/>
            </a:srgbClr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Study goal and parameters </a:t>
            </a:r>
            <a:endParaRPr/>
          </a:p>
        </p:txBody>
      </p:sp>
      <p:sp>
        <p:nvSpPr>
          <p:cNvPr id="104" name="Google Shape;104;p14"/>
          <p:cNvSpPr txBox="1"/>
          <p:nvPr>
            <p:ph idx="12" type="sldNum"/>
          </p:nvPr>
        </p:nvSpPr>
        <p:spPr>
          <a:xfrm>
            <a:off x="4205258" y="4739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05" name="Google Shape;105;p14"/>
          <p:cNvSpPr txBox="1"/>
          <p:nvPr/>
        </p:nvSpPr>
        <p:spPr>
          <a:xfrm>
            <a:off x="456225" y="1644050"/>
            <a:ext cx="4297800" cy="21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chemeClr val="dk1"/>
                </a:solidFill>
              </a:rPr>
              <a:t>→Characterize the space charge in ProtoDUNE-VD by using cosmic muon tracks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chemeClr val="dk1"/>
                </a:solidFill>
              </a:rPr>
              <a:t>Parameters :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u="sng">
                <a:solidFill>
                  <a:schemeClr val="hlink"/>
                </a:solidFill>
                <a:hlinkClick r:id="rId3"/>
              </a:rPr>
              <a:t>Lardon</a:t>
            </a:r>
            <a:r>
              <a:rPr lang="fr" sz="1200">
                <a:solidFill>
                  <a:schemeClr val="dk1"/>
                </a:solidFill>
              </a:rPr>
              <a:t> as the data reconstruction software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chemeClr val="dk1"/>
                </a:solidFill>
              </a:rPr>
              <a:t>Run 39350</a:t>
            </a:r>
            <a:r>
              <a:rPr lang="fr" sz="1200">
                <a:solidFill>
                  <a:schemeClr val="dk1"/>
                </a:solidFill>
              </a:rPr>
              <a:t> :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chemeClr val="dk1"/>
                </a:solidFill>
              </a:rPr>
              <a:t>→ </a:t>
            </a:r>
            <a:r>
              <a:rPr lang="fr" sz="1200">
                <a:solidFill>
                  <a:schemeClr val="dk1"/>
                </a:solidFill>
              </a:rPr>
              <a:t>Cosmics run before CRP2 incident (2025-09-09 to 2025-09-15) </a:t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106" name="Google Shape;106;p14" title="detector_planes_CRPs_PDVD_page-0001.jpg"/>
          <p:cNvPicPr preferRelativeResize="0"/>
          <p:nvPr/>
        </p:nvPicPr>
        <p:blipFill rotWithShape="1">
          <a:blip r:embed="rId4">
            <a:alphaModFix/>
          </a:blip>
          <a:srcRect b="0" l="19518" r="13891" t="0"/>
          <a:stretch/>
        </p:blipFill>
        <p:spPr>
          <a:xfrm>
            <a:off x="5445225" y="797425"/>
            <a:ext cx="2806400" cy="3012626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4"/>
          <p:cNvSpPr txBox="1"/>
          <p:nvPr/>
        </p:nvSpPr>
        <p:spPr>
          <a:xfrm>
            <a:off x="5445375" y="3543950"/>
            <a:ext cx="2806500" cy="2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</a:rPr>
              <a:t>PDVD representation used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08" name="Google Shape;108;p14"/>
          <p:cNvSpPr txBox="1"/>
          <p:nvPr/>
        </p:nvSpPr>
        <p:spPr>
          <a:xfrm rot="955382">
            <a:off x="5723019" y="2111155"/>
            <a:ext cx="2322616" cy="1868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rgbClr val="FF0000"/>
                </a:solidFill>
              </a:rPr>
              <a:t>Cathode plane</a:t>
            </a:r>
            <a:endParaRPr sz="1000">
              <a:solidFill>
                <a:srgbClr val="FF0000"/>
              </a:solidFill>
            </a:endParaRPr>
          </a:p>
        </p:txBody>
      </p:sp>
      <p:sp>
        <p:nvSpPr>
          <p:cNvPr id="109" name="Google Shape;109;p14"/>
          <p:cNvSpPr txBox="1"/>
          <p:nvPr/>
        </p:nvSpPr>
        <p:spPr>
          <a:xfrm rot="1221608">
            <a:off x="6037118" y="2593357"/>
            <a:ext cx="1016614" cy="282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rgbClr val="FF0000"/>
                </a:solidFill>
              </a:rPr>
              <a:t>CRP5</a:t>
            </a:r>
            <a:endParaRPr sz="1000">
              <a:solidFill>
                <a:srgbClr val="FF0000"/>
              </a:solidFill>
            </a:endParaRPr>
          </a:p>
        </p:txBody>
      </p:sp>
      <p:sp>
        <p:nvSpPr>
          <p:cNvPr id="110" name="Google Shape;110;p14"/>
          <p:cNvSpPr txBox="1"/>
          <p:nvPr/>
        </p:nvSpPr>
        <p:spPr>
          <a:xfrm rot="1221608">
            <a:off x="6711518" y="2831957"/>
            <a:ext cx="1016614" cy="282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rgbClr val="FF0000"/>
                </a:solidFill>
              </a:rPr>
              <a:t>CRP4</a:t>
            </a:r>
            <a:endParaRPr sz="1000">
              <a:solidFill>
                <a:srgbClr val="FF0000"/>
              </a:solidFill>
            </a:endParaRPr>
          </a:p>
        </p:txBody>
      </p:sp>
      <p:sp>
        <p:nvSpPr>
          <p:cNvPr id="111" name="Google Shape;111;p14"/>
          <p:cNvSpPr txBox="1"/>
          <p:nvPr/>
        </p:nvSpPr>
        <p:spPr>
          <a:xfrm rot="839222">
            <a:off x="5973122" y="1221999"/>
            <a:ext cx="1016540" cy="28260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rgbClr val="FF0000"/>
                </a:solidFill>
              </a:rPr>
              <a:t>CRP2</a:t>
            </a:r>
            <a:endParaRPr sz="1000">
              <a:solidFill>
                <a:srgbClr val="FF0000"/>
              </a:solidFill>
            </a:endParaRPr>
          </a:p>
        </p:txBody>
      </p:sp>
      <p:sp>
        <p:nvSpPr>
          <p:cNvPr id="112" name="Google Shape;112;p14"/>
          <p:cNvSpPr txBox="1"/>
          <p:nvPr/>
        </p:nvSpPr>
        <p:spPr>
          <a:xfrm rot="839222">
            <a:off x="6824722" y="1394899"/>
            <a:ext cx="1016540" cy="28260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rgbClr val="FF0000"/>
                </a:solidFill>
              </a:rPr>
              <a:t>CRP3</a:t>
            </a:r>
            <a:endParaRPr sz="1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2"/>
          <p:cNvSpPr txBox="1"/>
          <p:nvPr>
            <p:ph type="title"/>
          </p:nvPr>
        </p:nvSpPr>
        <p:spPr>
          <a:xfrm>
            <a:off x="311700" y="216425"/>
            <a:ext cx="7025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22"/>
              <a:t>Evolution of the </a:t>
            </a:r>
            <a:r>
              <a:rPr lang="fr" sz="2022"/>
              <a:t>space</a:t>
            </a:r>
            <a:r>
              <a:rPr lang="fr" sz="2022"/>
              <a:t> charge</a:t>
            </a:r>
            <a:endParaRPr sz="2022"/>
          </a:p>
        </p:txBody>
      </p:sp>
      <p:sp>
        <p:nvSpPr>
          <p:cNvPr id="315" name="Google Shape;315;p32"/>
          <p:cNvSpPr txBox="1"/>
          <p:nvPr>
            <p:ph idx="12" type="sldNum"/>
          </p:nvPr>
        </p:nvSpPr>
        <p:spPr>
          <a:xfrm>
            <a:off x="4205258" y="4739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316" name="Google Shape;316;p32" title="detector_planes_CRPs_PDVD_page-0001.jpg"/>
          <p:cNvPicPr preferRelativeResize="0"/>
          <p:nvPr/>
        </p:nvPicPr>
        <p:blipFill rotWithShape="1">
          <a:blip r:embed="rId3">
            <a:alphaModFix/>
          </a:blip>
          <a:srcRect b="0" l="19518" r="13891" t="0"/>
          <a:stretch/>
        </p:blipFill>
        <p:spPr>
          <a:xfrm>
            <a:off x="5986375" y="43100"/>
            <a:ext cx="1287375" cy="13819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7" name="Google Shape;317;p32"/>
          <p:cNvCxnSpPr/>
          <p:nvPr/>
        </p:nvCxnSpPr>
        <p:spPr>
          <a:xfrm flipH="1" rot="10800000">
            <a:off x="6805325" y="967500"/>
            <a:ext cx="119700" cy="220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318" name="Google Shape;318;p32"/>
          <p:cNvSpPr txBox="1"/>
          <p:nvPr/>
        </p:nvSpPr>
        <p:spPr>
          <a:xfrm>
            <a:off x="6422175" y="723663"/>
            <a:ext cx="1024800" cy="3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</a:rPr>
              <a:t>z range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319" name="Google Shape;319;p32"/>
          <p:cNvSpPr txBox="1"/>
          <p:nvPr/>
        </p:nvSpPr>
        <p:spPr>
          <a:xfrm>
            <a:off x="728700" y="4379456"/>
            <a:ext cx="7686600" cy="4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</a:rPr>
              <a:t>The ranges at the center of the active volume show similar trends between the two selections</a:t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320" name="Google Shape;320;p32" title="Space_charge_track3d_heatmap_DeltaX_XYaxis_ACA_LArSoftaxis_run_39350.gif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6327" y="1355502"/>
            <a:ext cx="4005649" cy="2670433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32"/>
          <p:cNvSpPr txBox="1"/>
          <p:nvPr/>
        </p:nvSpPr>
        <p:spPr>
          <a:xfrm>
            <a:off x="682700" y="3934375"/>
            <a:ext cx="3792900" cy="3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</a:rPr>
              <a:t>Anode-Cathode-Anode tracks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322" name="Google Shape;322;p32"/>
          <p:cNvSpPr txBox="1"/>
          <p:nvPr/>
        </p:nvSpPr>
        <p:spPr>
          <a:xfrm>
            <a:off x="4744213" y="3934375"/>
            <a:ext cx="3792900" cy="3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</a:rPr>
              <a:t>Anode crosser tracks</a:t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323" name="Google Shape;323;p32" title="Space_charge_track3d_heatmap_DeltaX_XYaxis_Anode_crosser_LArSoftaxis_run_39350.gif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0925" y="1355503"/>
            <a:ext cx="4005649" cy="267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3"/>
          <p:cNvSpPr txBox="1"/>
          <p:nvPr>
            <p:ph type="title"/>
          </p:nvPr>
        </p:nvSpPr>
        <p:spPr>
          <a:xfrm>
            <a:off x="311700" y="216425"/>
            <a:ext cx="7025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22"/>
              <a:t>Evolution of the space charge</a:t>
            </a:r>
            <a:endParaRPr sz="2022"/>
          </a:p>
        </p:txBody>
      </p:sp>
      <p:sp>
        <p:nvSpPr>
          <p:cNvPr id="329" name="Google Shape;329;p33"/>
          <p:cNvSpPr txBox="1"/>
          <p:nvPr>
            <p:ph idx="12" type="sldNum"/>
          </p:nvPr>
        </p:nvSpPr>
        <p:spPr>
          <a:xfrm>
            <a:off x="4205258" y="4739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330" name="Google Shape;330;p33" title="detector_planes_CRPs_PDVD_page-0001.jpg"/>
          <p:cNvPicPr preferRelativeResize="0"/>
          <p:nvPr/>
        </p:nvPicPr>
        <p:blipFill rotWithShape="1">
          <a:blip r:embed="rId3">
            <a:alphaModFix/>
          </a:blip>
          <a:srcRect b="0" l="19518" r="13891" t="0"/>
          <a:stretch/>
        </p:blipFill>
        <p:spPr>
          <a:xfrm>
            <a:off x="5986375" y="43100"/>
            <a:ext cx="1287375" cy="13819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1" name="Google Shape;331;p33"/>
          <p:cNvCxnSpPr/>
          <p:nvPr/>
        </p:nvCxnSpPr>
        <p:spPr>
          <a:xfrm rot="10800000">
            <a:off x="6388675" y="919650"/>
            <a:ext cx="522000" cy="2010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332" name="Google Shape;332;p33"/>
          <p:cNvSpPr txBox="1"/>
          <p:nvPr/>
        </p:nvSpPr>
        <p:spPr>
          <a:xfrm>
            <a:off x="6268925" y="699713"/>
            <a:ext cx="1024800" cy="3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</a:rPr>
              <a:t>y</a:t>
            </a:r>
            <a:r>
              <a:rPr lang="fr" sz="1200">
                <a:solidFill>
                  <a:schemeClr val="dk1"/>
                </a:solidFill>
              </a:rPr>
              <a:t> range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333" name="Google Shape;333;p33"/>
          <p:cNvSpPr txBox="1"/>
          <p:nvPr/>
        </p:nvSpPr>
        <p:spPr>
          <a:xfrm>
            <a:off x="728700" y="4360300"/>
            <a:ext cx="7686600" cy="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</a:rPr>
              <a:t>The ranges at the center of the active volume show similar tendencies between the two selections</a:t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334" name="Google Shape;334;p33" title="Space_charge_track3d_heatmap_DeltaX_XZaxis_ACA_LArSoftaxis_run_39350.gif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8350" y="1325896"/>
            <a:ext cx="3865800" cy="257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33" title="Space_charge_track3d_heatmap_DeltaX_XZaxis_Anode_crosser_LArSoftaxis_run_39350.gif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29325" y="1325909"/>
            <a:ext cx="3865800" cy="257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33"/>
          <p:cNvSpPr txBox="1"/>
          <p:nvPr/>
        </p:nvSpPr>
        <p:spPr>
          <a:xfrm>
            <a:off x="454100" y="3858175"/>
            <a:ext cx="3792900" cy="3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</a:rPr>
              <a:t>Anode-Cathode-Anode tracks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337" name="Google Shape;337;p33"/>
          <p:cNvSpPr txBox="1"/>
          <p:nvPr/>
        </p:nvSpPr>
        <p:spPr>
          <a:xfrm>
            <a:off x="4515613" y="3858175"/>
            <a:ext cx="3792900" cy="3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</a:rPr>
              <a:t>Anode crosser tracks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4"/>
          <p:cNvSpPr txBox="1"/>
          <p:nvPr>
            <p:ph type="title"/>
          </p:nvPr>
        </p:nvSpPr>
        <p:spPr>
          <a:xfrm>
            <a:off x="311700" y="216425"/>
            <a:ext cx="7025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22"/>
              <a:t>Space charge on the cathode plane</a:t>
            </a:r>
            <a:endParaRPr sz="2022"/>
          </a:p>
        </p:txBody>
      </p:sp>
      <p:sp>
        <p:nvSpPr>
          <p:cNvPr id="343" name="Google Shape;343;p34"/>
          <p:cNvSpPr txBox="1"/>
          <p:nvPr>
            <p:ph idx="12" type="sldNum"/>
          </p:nvPr>
        </p:nvSpPr>
        <p:spPr>
          <a:xfrm>
            <a:off x="4205258" y="4739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344" name="Google Shape;344;p34" title="Space_charge_track3d_heatmap_DeltaX_YZaxis_wProjection_onCathodePlane_BotVol_LArSoftaxis_run_39350_ACtracks_page-0001.jpg"/>
          <p:cNvPicPr preferRelativeResize="0"/>
          <p:nvPr/>
        </p:nvPicPr>
        <p:blipFill rotWithShape="1">
          <a:blip r:embed="rId3">
            <a:alphaModFix/>
          </a:blip>
          <a:srcRect b="0" l="22758" r="22258" t="0"/>
          <a:stretch/>
        </p:blipFill>
        <p:spPr>
          <a:xfrm>
            <a:off x="560750" y="747675"/>
            <a:ext cx="2461600" cy="298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34" title="Space_charge_track3d_heatmap_DeltaY_YZaxis_wProjection_onCathodePlane_BotVol_LArSoftaxis_run_39350_ACtracks_page-0001.jpg"/>
          <p:cNvPicPr preferRelativeResize="0"/>
          <p:nvPr/>
        </p:nvPicPr>
        <p:blipFill rotWithShape="1">
          <a:blip r:embed="rId4">
            <a:alphaModFix/>
          </a:blip>
          <a:srcRect b="0" l="21827" r="24052" t="0"/>
          <a:stretch/>
        </p:blipFill>
        <p:spPr>
          <a:xfrm>
            <a:off x="3439000" y="747675"/>
            <a:ext cx="2422750" cy="298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34" title="Space_charge_track3d_heatmap_DeltaZ_YZaxis_wProjection_onCathodePlane_BotVol_LArSoftaxis_run_39350_ACtracks_page-0001.jpg"/>
          <p:cNvPicPr preferRelativeResize="0"/>
          <p:nvPr/>
        </p:nvPicPr>
        <p:blipFill rotWithShape="1">
          <a:blip r:embed="rId5">
            <a:alphaModFix/>
          </a:blip>
          <a:srcRect b="0" l="22061" r="21559" t="0"/>
          <a:stretch/>
        </p:blipFill>
        <p:spPr>
          <a:xfrm>
            <a:off x="6197100" y="773525"/>
            <a:ext cx="2523875" cy="298685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34"/>
          <p:cNvSpPr txBox="1"/>
          <p:nvPr/>
        </p:nvSpPr>
        <p:spPr>
          <a:xfrm>
            <a:off x="311700" y="3621852"/>
            <a:ext cx="2710500" cy="10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</a:rPr>
              <a:t>P</a:t>
            </a:r>
            <a:r>
              <a:rPr lang="fr" sz="1200">
                <a:solidFill>
                  <a:schemeClr val="dk1"/>
                </a:solidFill>
              </a:rPr>
              <a:t>ositive Δx at the edges →up shift → Anode crosser tracks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chemeClr val="dk1"/>
                </a:solidFill>
              </a:rPr>
              <a:t>Negative Δx at the center → down shift →Anode-Cathode-Anode tracks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348" name="Google Shape;348;p34"/>
          <p:cNvSpPr txBox="1"/>
          <p:nvPr/>
        </p:nvSpPr>
        <p:spPr>
          <a:xfrm>
            <a:off x="3439000" y="3913625"/>
            <a:ext cx="5358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</a:rPr>
              <a:t>Both </a:t>
            </a:r>
            <a:r>
              <a:rPr lang="fr" sz="1200">
                <a:solidFill>
                  <a:schemeClr val="dk1"/>
                </a:solidFill>
              </a:rPr>
              <a:t>Δy and Δz show shift toward the center of the volume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5"/>
          <p:cNvSpPr txBox="1"/>
          <p:nvPr>
            <p:ph type="title"/>
          </p:nvPr>
        </p:nvSpPr>
        <p:spPr>
          <a:xfrm>
            <a:off x="311700" y="216425"/>
            <a:ext cx="7025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22"/>
              <a:t>Space charge on the cathode plane</a:t>
            </a:r>
            <a:endParaRPr sz="2022"/>
          </a:p>
        </p:txBody>
      </p:sp>
      <p:sp>
        <p:nvSpPr>
          <p:cNvPr id="354" name="Google Shape;354;p35"/>
          <p:cNvSpPr txBox="1"/>
          <p:nvPr>
            <p:ph idx="12" type="sldNum"/>
          </p:nvPr>
        </p:nvSpPr>
        <p:spPr>
          <a:xfrm>
            <a:off x="4205258" y="4739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355" name="Google Shape;355;p35" title="Space_charge_track3d_heatmap_DeltaX_YZaxis_wProjection_onCathodePlane_TopVol_LArSoftaxis_run_39350_ACtracks_page-0001.jpg"/>
          <p:cNvPicPr preferRelativeResize="0"/>
          <p:nvPr/>
        </p:nvPicPr>
        <p:blipFill rotWithShape="1">
          <a:blip r:embed="rId3">
            <a:alphaModFix/>
          </a:blip>
          <a:srcRect b="0" l="22012" r="21805" t="0"/>
          <a:stretch/>
        </p:blipFill>
        <p:spPr>
          <a:xfrm>
            <a:off x="550750" y="697325"/>
            <a:ext cx="2515166" cy="298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35" title="Space_charge_track3d_heatmap_DeltaY_YZaxis_wProjection_onCathodePlane_TopVol_LArSoftaxis_run_39350_ACtracks_page-0001.jpg"/>
          <p:cNvPicPr preferRelativeResize="0"/>
          <p:nvPr/>
        </p:nvPicPr>
        <p:blipFill rotWithShape="1">
          <a:blip r:embed="rId4">
            <a:alphaModFix/>
          </a:blip>
          <a:srcRect b="0" l="22569" r="23192" t="0"/>
          <a:stretch/>
        </p:blipFill>
        <p:spPr>
          <a:xfrm>
            <a:off x="3462524" y="697325"/>
            <a:ext cx="2428100" cy="298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35" title="Space_charge_track3d_heatmap_DeltaZ_YZaxis_wProjection_onCathodePlane_TopVol_LArSoftaxis_run_39350_ACtracks_page-0001.jpg"/>
          <p:cNvPicPr preferRelativeResize="0"/>
          <p:nvPr/>
        </p:nvPicPr>
        <p:blipFill rotWithShape="1">
          <a:blip r:embed="rId5">
            <a:alphaModFix/>
          </a:blip>
          <a:srcRect b="0" l="21638" r="20165" t="0"/>
          <a:stretch/>
        </p:blipFill>
        <p:spPr>
          <a:xfrm>
            <a:off x="6120475" y="697325"/>
            <a:ext cx="2605275" cy="2986850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35"/>
          <p:cNvSpPr txBox="1"/>
          <p:nvPr/>
        </p:nvSpPr>
        <p:spPr>
          <a:xfrm>
            <a:off x="311700" y="3621852"/>
            <a:ext cx="2710500" cy="10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</a:rPr>
              <a:t>Negative</a:t>
            </a:r>
            <a:r>
              <a:rPr lang="fr" sz="1200">
                <a:solidFill>
                  <a:schemeClr val="dk1"/>
                </a:solidFill>
              </a:rPr>
              <a:t> Δx at the edges →down shift → Anode crosser tracks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</a:rPr>
              <a:t>Positive Δx at the center → up shift →Anode-Cathode-Anode tracks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359" name="Google Shape;359;p35"/>
          <p:cNvSpPr txBox="1"/>
          <p:nvPr/>
        </p:nvSpPr>
        <p:spPr>
          <a:xfrm>
            <a:off x="3439000" y="3913625"/>
            <a:ext cx="5358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</a:rPr>
              <a:t>Both Δy and Δz show shift toward the center of the volume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6"/>
          <p:cNvSpPr txBox="1"/>
          <p:nvPr>
            <p:ph type="title"/>
          </p:nvPr>
        </p:nvSpPr>
        <p:spPr>
          <a:xfrm>
            <a:off x="311700" y="216425"/>
            <a:ext cx="7025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22"/>
              <a:t>Conclusion and perspective</a:t>
            </a:r>
            <a:endParaRPr sz="2022"/>
          </a:p>
        </p:txBody>
      </p:sp>
      <p:sp>
        <p:nvSpPr>
          <p:cNvPr id="365" name="Google Shape;365;p36"/>
          <p:cNvSpPr txBox="1"/>
          <p:nvPr>
            <p:ph idx="12" type="sldNum"/>
          </p:nvPr>
        </p:nvSpPr>
        <p:spPr>
          <a:xfrm>
            <a:off x="4205258" y="4739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66" name="Google Shape;366;p36"/>
          <p:cNvSpPr txBox="1"/>
          <p:nvPr/>
        </p:nvSpPr>
        <p:spPr>
          <a:xfrm>
            <a:off x="386250" y="1010500"/>
            <a:ext cx="8371500" cy="33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</a:rPr>
              <a:t>Cosmic muon tracks allowed us to do a first </a:t>
            </a:r>
            <a:r>
              <a:rPr lang="fr" sz="1200">
                <a:solidFill>
                  <a:schemeClr val="dk1"/>
                </a:solidFill>
              </a:rPr>
              <a:t>characterization</a:t>
            </a:r>
            <a:r>
              <a:rPr lang="fr" sz="1200">
                <a:solidFill>
                  <a:schemeClr val="dk1"/>
                </a:solidFill>
              </a:rPr>
              <a:t> of space charge effect in PDVD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fr" sz="1200">
                <a:solidFill>
                  <a:schemeClr val="dk1"/>
                </a:solidFill>
              </a:rPr>
              <a:t>Anode-Cathode-Anode tracks show space charge effect pushing</a:t>
            </a:r>
            <a:r>
              <a:rPr lang="fr" sz="1200">
                <a:solidFill>
                  <a:schemeClr val="dk1"/>
                </a:solidFill>
              </a:rPr>
              <a:t> horizontally the </a:t>
            </a:r>
            <a:r>
              <a:rPr lang="fr" sz="1200">
                <a:solidFill>
                  <a:schemeClr val="dk1"/>
                </a:solidFill>
              </a:rPr>
              <a:t>hits </a:t>
            </a:r>
            <a:r>
              <a:rPr lang="fr" sz="1200">
                <a:solidFill>
                  <a:schemeClr val="dk1"/>
                </a:solidFill>
              </a:rPr>
              <a:t>towards</a:t>
            </a:r>
            <a:r>
              <a:rPr lang="fr" sz="1200">
                <a:solidFill>
                  <a:schemeClr val="dk1"/>
                </a:solidFill>
              </a:rPr>
              <a:t> the center of the active volume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fr" sz="1200">
                <a:solidFill>
                  <a:schemeClr val="dk1"/>
                </a:solidFill>
              </a:rPr>
              <a:t>The vertical differences are less uniform </a:t>
            </a:r>
            <a:r>
              <a:rPr lang="fr" sz="1200">
                <a:solidFill>
                  <a:schemeClr val="dk1"/>
                </a:solidFill>
              </a:rPr>
              <a:t>and smaller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</a:rPr>
              <a:t>→More statistics of Anode-Cathode-Anode tracks might help us to characterize better the space charge effect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</a:rPr>
              <a:t>The study has been then extended to Anode crosser tracks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fr" sz="1200">
                <a:solidFill>
                  <a:schemeClr val="dk1"/>
                </a:solidFill>
              </a:rPr>
              <a:t>Same trend in the horizontal axis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fr" sz="1200">
                <a:solidFill>
                  <a:schemeClr val="dk1"/>
                </a:solidFill>
              </a:rPr>
              <a:t>Some regions show different trends compared to Anode-Cathode-Cathode tracks (under investigation)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</a:rPr>
              <a:t>→By scanning different regions along the horizontal axis,  the two cases show similar results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</a:rPr>
              <a:t>To improve our study, we plan to :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fr" sz="1200">
                <a:solidFill>
                  <a:schemeClr val="dk1"/>
                </a:solidFill>
              </a:rPr>
              <a:t>Remove the stopping muons by looking at the dQ/dx</a:t>
            </a:r>
            <a:r>
              <a:rPr lang="fr" sz="1200">
                <a:solidFill>
                  <a:schemeClr val="dk1"/>
                </a:solidFill>
              </a:rPr>
              <a:t> (only affect the top volume)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fr" sz="1200">
                <a:solidFill>
                  <a:schemeClr val="dk1"/>
                </a:solidFill>
              </a:rPr>
              <a:t>Matching light with the charge to have a better spatial resolution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5" title="animation_anode_to_anode_track_PDVD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550" y="1356493"/>
            <a:ext cx="3320924" cy="2372082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5"/>
          <p:cNvSpPr txBox="1"/>
          <p:nvPr>
            <p:ph type="title"/>
          </p:nvPr>
        </p:nvSpPr>
        <p:spPr>
          <a:xfrm>
            <a:off x="311700" y="140225"/>
            <a:ext cx="3591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Selected tracks</a:t>
            </a:r>
            <a:endParaRPr/>
          </a:p>
        </p:txBody>
      </p:sp>
      <p:sp>
        <p:nvSpPr>
          <p:cNvPr id="119" name="Google Shape;119;p15"/>
          <p:cNvSpPr txBox="1"/>
          <p:nvPr>
            <p:ph idx="12" type="sldNum"/>
          </p:nvPr>
        </p:nvSpPr>
        <p:spPr>
          <a:xfrm>
            <a:off x="4205258" y="4739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20" name="Google Shape;120;p15"/>
          <p:cNvSpPr txBox="1"/>
          <p:nvPr/>
        </p:nvSpPr>
        <p:spPr>
          <a:xfrm>
            <a:off x="456225" y="501050"/>
            <a:ext cx="4297800" cy="10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chemeClr val="dk1"/>
                </a:solidFill>
              </a:rPr>
              <a:t>Anode-Cathode-Anode tracks </a:t>
            </a:r>
            <a:r>
              <a:rPr lang="fr" sz="1200">
                <a:solidFill>
                  <a:schemeClr val="dk1"/>
                </a:solidFill>
              </a:rPr>
              <a:t>:</a:t>
            </a:r>
            <a:r>
              <a:rPr b="1" lang="fr" sz="1200">
                <a:solidFill>
                  <a:schemeClr val="dk1"/>
                </a:solidFill>
              </a:rPr>
              <a:t> </a:t>
            </a:r>
            <a:r>
              <a:rPr lang="fr" sz="1200">
                <a:solidFill>
                  <a:schemeClr val="dk1"/>
                </a:solidFill>
              </a:rPr>
              <a:t>Go through the </a:t>
            </a:r>
            <a:r>
              <a:rPr b="1" lang="fr" sz="1200">
                <a:solidFill>
                  <a:schemeClr val="dk1"/>
                </a:solidFill>
              </a:rPr>
              <a:t>top anode</a:t>
            </a:r>
            <a:r>
              <a:rPr lang="fr" sz="1200">
                <a:solidFill>
                  <a:schemeClr val="dk1"/>
                </a:solidFill>
              </a:rPr>
              <a:t> planes, the </a:t>
            </a:r>
            <a:r>
              <a:rPr b="1" lang="fr" sz="1200">
                <a:solidFill>
                  <a:schemeClr val="dk1"/>
                </a:solidFill>
              </a:rPr>
              <a:t>cathode</a:t>
            </a:r>
            <a:r>
              <a:rPr lang="fr" sz="1200">
                <a:solidFill>
                  <a:schemeClr val="dk1"/>
                </a:solidFill>
              </a:rPr>
              <a:t> plane and the </a:t>
            </a:r>
            <a:r>
              <a:rPr b="1" lang="fr" sz="1200">
                <a:solidFill>
                  <a:schemeClr val="dk1"/>
                </a:solidFill>
              </a:rPr>
              <a:t>bottom</a:t>
            </a:r>
            <a:r>
              <a:rPr b="1" lang="fr" sz="1200">
                <a:solidFill>
                  <a:schemeClr val="dk1"/>
                </a:solidFill>
              </a:rPr>
              <a:t> anode</a:t>
            </a:r>
            <a:r>
              <a:rPr lang="fr" sz="1200">
                <a:solidFill>
                  <a:schemeClr val="dk1"/>
                </a:solidFill>
              </a:rPr>
              <a:t> planes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</a:rPr>
              <a:t>→The entry point and the exit point are known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121" name="Google Shape;121;p15" title="anode_to_anode_track_PDVD_7_page-0001.jpg"/>
          <p:cNvPicPr preferRelativeResize="0"/>
          <p:nvPr/>
        </p:nvPicPr>
        <p:blipFill rotWithShape="1">
          <a:blip r:embed="rId4">
            <a:alphaModFix/>
          </a:blip>
          <a:srcRect b="0" l="10696" r="9247" t="0"/>
          <a:stretch/>
        </p:blipFill>
        <p:spPr>
          <a:xfrm>
            <a:off x="6895425" y="2651275"/>
            <a:ext cx="1676200" cy="139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5" title="anode_to_anode_track_PDVD_3_page-0001.jpg"/>
          <p:cNvPicPr preferRelativeResize="0"/>
          <p:nvPr/>
        </p:nvPicPr>
        <p:blipFill rotWithShape="1">
          <a:blip r:embed="rId5">
            <a:alphaModFix/>
          </a:blip>
          <a:srcRect b="0" l="12060" r="9979" t="0"/>
          <a:stretch/>
        </p:blipFill>
        <p:spPr>
          <a:xfrm>
            <a:off x="4988263" y="2651275"/>
            <a:ext cx="1632275" cy="139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5" title="anode_to_anode_track_PDVD_2_page-0001.jpg"/>
          <p:cNvPicPr preferRelativeResize="0"/>
          <p:nvPr/>
        </p:nvPicPr>
        <p:blipFill rotWithShape="1">
          <a:blip r:embed="rId6">
            <a:alphaModFix/>
          </a:blip>
          <a:srcRect b="0" l="12065" r="7878" t="0"/>
          <a:stretch/>
        </p:blipFill>
        <p:spPr>
          <a:xfrm>
            <a:off x="6895425" y="826025"/>
            <a:ext cx="1676200" cy="139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5" title="anode_to_anode_track_PDVD_1_page-0001.jpg"/>
          <p:cNvPicPr preferRelativeResize="0"/>
          <p:nvPr/>
        </p:nvPicPr>
        <p:blipFill rotWithShape="1">
          <a:blip r:embed="rId7">
            <a:alphaModFix/>
          </a:blip>
          <a:srcRect b="0" l="10143" r="9799" t="0"/>
          <a:stretch/>
        </p:blipFill>
        <p:spPr>
          <a:xfrm>
            <a:off x="4966300" y="826025"/>
            <a:ext cx="1676200" cy="139692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5"/>
          <p:cNvSpPr txBox="1"/>
          <p:nvPr/>
        </p:nvSpPr>
        <p:spPr>
          <a:xfrm>
            <a:off x="4988275" y="311300"/>
            <a:ext cx="35835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</a:rPr>
              <a:t>Example of selected tracks :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26" name="Google Shape;126;p15"/>
          <p:cNvSpPr txBox="1"/>
          <p:nvPr/>
        </p:nvSpPr>
        <p:spPr>
          <a:xfrm>
            <a:off x="311700" y="3511700"/>
            <a:ext cx="4442400" cy="12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</a:rPr>
              <a:t>→ Lardon allows us to select them via boolean variables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chemeClr val="dk1"/>
                </a:solidFill>
              </a:rPr>
              <a:t>Additional selection :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</a:rPr>
              <a:t>The number of hits in the tracks has to be &gt; 30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</a:rPr>
              <a:t>A sanity check is done to verify if the tracks go through each anode planes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27" name="Google Shape;127;p15"/>
          <p:cNvSpPr txBox="1"/>
          <p:nvPr/>
        </p:nvSpPr>
        <p:spPr>
          <a:xfrm>
            <a:off x="4988275" y="4223975"/>
            <a:ext cx="3401100" cy="4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chemeClr val="dk1"/>
                </a:solidFill>
              </a:rPr>
              <a:t>Number of selected tracks : 3396 </a:t>
            </a:r>
            <a:r>
              <a:rPr lang="fr" sz="1200">
                <a:solidFill>
                  <a:schemeClr val="dk1"/>
                </a:solidFill>
              </a:rPr>
              <a:t>(out of more than 2 million of tracks) 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6"/>
          <p:cNvSpPr txBox="1"/>
          <p:nvPr>
            <p:ph type="title"/>
          </p:nvPr>
        </p:nvSpPr>
        <p:spPr>
          <a:xfrm>
            <a:off x="311700" y="216425"/>
            <a:ext cx="5277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Space charge computation</a:t>
            </a:r>
            <a:endParaRPr/>
          </a:p>
        </p:txBody>
      </p:sp>
      <p:sp>
        <p:nvSpPr>
          <p:cNvPr id="133" name="Google Shape;133;p16"/>
          <p:cNvSpPr txBox="1"/>
          <p:nvPr>
            <p:ph idx="12" type="sldNum"/>
          </p:nvPr>
        </p:nvSpPr>
        <p:spPr>
          <a:xfrm>
            <a:off x="4205258" y="4739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34" name="Google Shape;134;p16"/>
          <p:cNvSpPr txBox="1"/>
          <p:nvPr/>
        </p:nvSpPr>
        <p:spPr>
          <a:xfrm>
            <a:off x="311700" y="1063200"/>
            <a:ext cx="4309800" cy="32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chemeClr val="dk1"/>
                </a:solidFill>
              </a:rPr>
              <a:t>Space charge is computed by comparing the expected positions with the reconstructed positions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</a:rPr>
              <a:t>How the expected positions are calculated :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chemeClr val="dk1"/>
                </a:solidFill>
              </a:rPr>
              <a:t>→Hits of the track in the first 50cm near the anode planes are selected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chemeClr val="dk1"/>
                </a:solidFill>
              </a:rPr>
              <a:t>→A direction is computed with a reference point (barycenter) and the covariance of the hits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</a:rPr>
              <a:t>→The reconstructed positions are projected on the fitted straight line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</a:rPr>
              <a:t>→The difference between the reconstructed position and the expected position is calculated for each axis at each position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135" name="Google Shape;135;p16" title="anode_to_anode_track_PDVD_selected_hits_fit_page-0001(1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4" y="1063218"/>
            <a:ext cx="4267200" cy="2847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7"/>
          <p:cNvSpPr txBox="1"/>
          <p:nvPr>
            <p:ph type="title"/>
          </p:nvPr>
        </p:nvSpPr>
        <p:spPr>
          <a:xfrm>
            <a:off x="311700" y="216425"/>
            <a:ext cx="5277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22"/>
              <a:t>Space charge computation</a:t>
            </a:r>
            <a:endParaRPr sz="2022"/>
          </a:p>
        </p:txBody>
      </p:sp>
      <p:sp>
        <p:nvSpPr>
          <p:cNvPr id="141" name="Google Shape;141;p17"/>
          <p:cNvSpPr txBox="1"/>
          <p:nvPr>
            <p:ph idx="12" type="sldNum"/>
          </p:nvPr>
        </p:nvSpPr>
        <p:spPr>
          <a:xfrm>
            <a:off x="4205258" y="4739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42" name="Google Shape;142;p17"/>
          <p:cNvSpPr txBox="1"/>
          <p:nvPr/>
        </p:nvSpPr>
        <p:spPr>
          <a:xfrm>
            <a:off x="311700" y="1063200"/>
            <a:ext cx="4391100" cy="30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chemeClr val="dk1"/>
                </a:solidFill>
              </a:rPr>
              <a:t>Space charge is computed by comparing the expected positions with the reconstructed positions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</a:rPr>
              <a:t>How the expected positions are calculated :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</a:rPr>
              <a:t>→Hits of the track in the first 50cm near the anode planes are selected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chemeClr val="dk1"/>
                </a:solidFill>
              </a:rPr>
              <a:t>→A direction is computed </a:t>
            </a:r>
            <a:r>
              <a:rPr b="1" lang="fr" sz="1200">
                <a:solidFill>
                  <a:schemeClr val="dk1"/>
                </a:solidFill>
              </a:rPr>
              <a:t>with</a:t>
            </a:r>
            <a:r>
              <a:rPr b="1" lang="fr" sz="1200">
                <a:solidFill>
                  <a:schemeClr val="dk1"/>
                </a:solidFill>
              </a:rPr>
              <a:t> a reference point (barycenter) and the covariance of the hits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</a:rPr>
              <a:t>→The reconstructed positions are projected on the fitted straight line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chemeClr val="dk1"/>
                </a:solidFill>
              </a:rPr>
              <a:t>→The difference between the reconstructed position and the expected position is calculated for each axis at each position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143" name="Google Shape;143;p17" title="anode_to_anode_track_PDVD_barycenter_fit_line_page-0001(1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4" y="1063218"/>
            <a:ext cx="4267200" cy="2847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8" title="anode_to_anode_track_PDVD_reconstructed_expected_positions_page-000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5926" y="100576"/>
            <a:ext cx="2304500" cy="1537548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8"/>
          <p:cNvSpPr txBox="1"/>
          <p:nvPr>
            <p:ph type="title"/>
          </p:nvPr>
        </p:nvSpPr>
        <p:spPr>
          <a:xfrm>
            <a:off x="311700" y="216425"/>
            <a:ext cx="5277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22"/>
              <a:t>Space charge computation</a:t>
            </a:r>
            <a:endParaRPr sz="2022"/>
          </a:p>
        </p:txBody>
      </p:sp>
      <p:sp>
        <p:nvSpPr>
          <p:cNvPr id="150" name="Google Shape;150;p18"/>
          <p:cNvSpPr txBox="1"/>
          <p:nvPr>
            <p:ph idx="12" type="sldNum"/>
          </p:nvPr>
        </p:nvSpPr>
        <p:spPr>
          <a:xfrm>
            <a:off x="4205258" y="4739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51" name="Google Shape;151;p18"/>
          <p:cNvSpPr txBox="1"/>
          <p:nvPr/>
        </p:nvSpPr>
        <p:spPr>
          <a:xfrm>
            <a:off x="311700" y="1063200"/>
            <a:ext cx="4442400" cy="30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chemeClr val="dk1"/>
                </a:solidFill>
              </a:rPr>
              <a:t>Space charge is computed by comparing the expected positions with the reconstructed positions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</a:rPr>
              <a:t>How the expected positions are calculated :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</a:rPr>
              <a:t>→Hits of the track in the first 50cm near the anode planes are selected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chemeClr val="dk1"/>
                </a:solidFill>
              </a:rPr>
              <a:t>→A direction is computed with a reference point (barycenter) and the covariance of the hits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chemeClr val="dk1"/>
                </a:solidFill>
              </a:rPr>
              <a:t>→The reconstructed positions are projected on the fitted straight line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chemeClr val="dk1"/>
                </a:solidFill>
              </a:rPr>
              <a:t>→The difference between the reconstructed position and the expected position is calculated for each axis at each position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52" name="Google Shape;152;p18"/>
          <p:cNvSpPr/>
          <p:nvPr/>
        </p:nvSpPr>
        <p:spPr>
          <a:xfrm>
            <a:off x="8227700" y="689675"/>
            <a:ext cx="196200" cy="249000"/>
          </a:xfrm>
          <a:prstGeom prst="rect">
            <a:avLst/>
          </a:prstGeom>
          <a:solidFill>
            <a:srgbClr val="00FF00">
              <a:alpha val="20910"/>
            </a:srgbClr>
          </a:solidFill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3" name="Google Shape;153;p18" title="anode_to_anode_track_PDVD_reconstructed_expected_positions_zoom_page-0001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3950" y="1537548"/>
            <a:ext cx="4267200" cy="2847078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8"/>
          <p:cNvSpPr/>
          <p:nvPr/>
        </p:nvSpPr>
        <p:spPr>
          <a:xfrm rot="455773">
            <a:off x="8179682" y="952772"/>
            <a:ext cx="476539" cy="1785473"/>
          </a:xfrm>
          <a:custGeom>
            <a:rect b="b" l="l" r="r" t="t"/>
            <a:pathLst>
              <a:path extrusionOk="0" h="67047" w="19872">
                <a:moveTo>
                  <a:pt x="2682" y="0"/>
                </a:moveTo>
                <a:cubicBezTo>
                  <a:pt x="5332" y="4885"/>
                  <a:pt x="16250" y="20050"/>
                  <a:pt x="18581" y="29309"/>
                </a:cubicBezTo>
                <a:cubicBezTo>
                  <a:pt x="20912" y="38568"/>
                  <a:pt x="19763" y="49263"/>
                  <a:pt x="16666" y="55553"/>
                </a:cubicBezTo>
                <a:cubicBezTo>
                  <a:pt x="13569" y="61843"/>
                  <a:pt x="2778" y="65131"/>
                  <a:pt x="0" y="67047"/>
                </a:cubicBezTo>
              </a:path>
            </a:pathLst>
          </a:custGeom>
          <a:noFill/>
          <a:ln cap="flat" cmpd="sng" w="19050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9" title="anode_to_anode_track_PDVD_reconstructed_expected_positions_and_diff_page-000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5925" y="98039"/>
            <a:ext cx="2304500" cy="1537548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9"/>
          <p:cNvSpPr txBox="1"/>
          <p:nvPr>
            <p:ph type="title"/>
          </p:nvPr>
        </p:nvSpPr>
        <p:spPr>
          <a:xfrm>
            <a:off x="311700" y="216425"/>
            <a:ext cx="5277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22"/>
              <a:t>Space charge computation</a:t>
            </a:r>
            <a:endParaRPr sz="2022"/>
          </a:p>
        </p:txBody>
      </p:sp>
      <p:sp>
        <p:nvSpPr>
          <p:cNvPr id="161" name="Google Shape;161;p19"/>
          <p:cNvSpPr txBox="1"/>
          <p:nvPr>
            <p:ph idx="12" type="sldNum"/>
          </p:nvPr>
        </p:nvSpPr>
        <p:spPr>
          <a:xfrm>
            <a:off x="4205258" y="4739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62" name="Google Shape;162;p19"/>
          <p:cNvSpPr txBox="1"/>
          <p:nvPr/>
        </p:nvSpPr>
        <p:spPr>
          <a:xfrm>
            <a:off x="311700" y="1063200"/>
            <a:ext cx="4472700" cy="31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chemeClr val="dk1"/>
                </a:solidFill>
              </a:rPr>
              <a:t>Space charge is computed by comparing the expected positions with the reconstructed positions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</a:rPr>
              <a:t>How the expected positions are calculated :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</a:rPr>
              <a:t>→Hits of the track in the first 50cm near the anode planes are selected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chemeClr val="dk1"/>
                </a:solidFill>
              </a:rPr>
              <a:t>→A direction is computed with a reference point (barycenter) and the covariance of the hits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</a:rPr>
              <a:t>→The reconstructed positions are projected on the fitted straight line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200">
                <a:solidFill>
                  <a:schemeClr val="dk1"/>
                </a:solidFill>
              </a:rPr>
              <a:t>→The difference between the reconstructed position and the expected position is calculated for each axis at each position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163" name="Google Shape;163;p19" title="anode_to_anode_track_PDVD_reconstructed_expected_positions_and_diff_zoom_page-0001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0279" y="1537555"/>
            <a:ext cx="4267200" cy="284707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9"/>
          <p:cNvSpPr/>
          <p:nvPr/>
        </p:nvSpPr>
        <p:spPr>
          <a:xfrm>
            <a:off x="8227700" y="689675"/>
            <a:ext cx="196200" cy="249000"/>
          </a:xfrm>
          <a:prstGeom prst="rect">
            <a:avLst/>
          </a:prstGeom>
          <a:solidFill>
            <a:srgbClr val="00FF00">
              <a:alpha val="20910"/>
            </a:srgbClr>
          </a:solidFill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9"/>
          <p:cNvSpPr/>
          <p:nvPr/>
        </p:nvSpPr>
        <p:spPr>
          <a:xfrm rot="455773">
            <a:off x="8179682" y="952772"/>
            <a:ext cx="476539" cy="1785473"/>
          </a:xfrm>
          <a:custGeom>
            <a:rect b="b" l="l" r="r" t="t"/>
            <a:pathLst>
              <a:path extrusionOk="0" h="67047" w="19872">
                <a:moveTo>
                  <a:pt x="2682" y="0"/>
                </a:moveTo>
                <a:cubicBezTo>
                  <a:pt x="5332" y="4885"/>
                  <a:pt x="16250" y="20050"/>
                  <a:pt x="18581" y="29309"/>
                </a:cubicBezTo>
                <a:cubicBezTo>
                  <a:pt x="20912" y="38568"/>
                  <a:pt x="19763" y="49263"/>
                  <a:pt x="16666" y="55553"/>
                </a:cubicBezTo>
                <a:cubicBezTo>
                  <a:pt x="13569" y="61843"/>
                  <a:pt x="2778" y="65131"/>
                  <a:pt x="0" y="67047"/>
                </a:cubicBezTo>
              </a:path>
            </a:pathLst>
          </a:custGeom>
          <a:noFill/>
          <a:ln cap="flat" cmpd="sng" w="19050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0" title="anode_to_anode_track_PDVD_diff_each_axis_page-000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3950" y="405150"/>
            <a:ext cx="4049574" cy="4049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0" title="EventDisplay_Space_charge_track3d_anode_to_anode_withFit_2.gif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900" y="941538"/>
            <a:ext cx="4477400" cy="279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0"/>
          <p:cNvSpPr txBox="1"/>
          <p:nvPr>
            <p:ph type="title"/>
          </p:nvPr>
        </p:nvSpPr>
        <p:spPr>
          <a:xfrm>
            <a:off x="311700" y="216425"/>
            <a:ext cx="5277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22"/>
              <a:t>Space charge computation</a:t>
            </a:r>
            <a:endParaRPr sz="2022"/>
          </a:p>
        </p:txBody>
      </p:sp>
      <p:sp>
        <p:nvSpPr>
          <p:cNvPr id="173" name="Google Shape;173;p20"/>
          <p:cNvSpPr txBox="1"/>
          <p:nvPr>
            <p:ph idx="12" type="sldNum"/>
          </p:nvPr>
        </p:nvSpPr>
        <p:spPr>
          <a:xfrm>
            <a:off x="4205258" y="4739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74" name="Google Shape;174;p20"/>
          <p:cNvSpPr txBox="1"/>
          <p:nvPr/>
        </p:nvSpPr>
        <p:spPr>
          <a:xfrm>
            <a:off x="4698533" y="110575"/>
            <a:ext cx="1317000" cy="3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Top Anodes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5" name="Google Shape;175;p20"/>
          <p:cNvSpPr txBox="1"/>
          <p:nvPr/>
        </p:nvSpPr>
        <p:spPr>
          <a:xfrm>
            <a:off x="7600299" y="148025"/>
            <a:ext cx="1543800" cy="3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Bottom</a:t>
            </a:r>
            <a:r>
              <a:rPr lang="fr">
                <a:solidFill>
                  <a:schemeClr val="dk1"/>
                </a:solidFill>
              </a:rPr>
              <a:t> Anodes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6" name="Google Shape;176;p20"/>
          <p:cNvSpPr txBox="1"/>
          <p:nvPr/>
        </p:nvSpPr>
        <p:spPr>
          <a:xfrm>
            <a:off x="311850" y="3457300"/>
            <a:ext cx="43866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</a:rPr>
              <a:t>→ Along the track, the differences become more and more important </a:t>
            </a:r>
            <a:r>
              <a:rPr lang="fr" sz="1200">
                <a:solidFill>
                  <a:schemeClr val="dk1"/>
                </a:solidFill>
              </a:rPr>
              <a:t>when</a:t>
            </a:r>
            <a:r>
              <a:rPr lang="fr" sz="1200">
                <a:solidFill>
                  <a:schemeClr val="dk1"/>
                </a:solidFill>
              </a:rPr>
              <a:t> moving toward the cathode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1"/>
          <p:cNvSpPr txBox="1"/>
          <p:nvPr>
            <p:ph type="title"/>
          </p:nvPr>
        </p:nvSpPr>
        <p:spPr>
          <a:xfrm>
            <a:off x="311700" y="216425"/>
            <a:ext cx="7025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22"/>
              <a:t>Results for Anode-Cathode-Anode tracks</a:t>
            </a:r>
            <a:endParaRPr sz="2022"/>
          </a:p>
        </p:txBody>
      </p:sp>
      <p:sp>
        <p:nvSpPr>
          <p:cNvPr id="182" name="Google Shape;182;p21"/>
          <p:cNvSpPr txBox="1"/>
          <p:nvPr>
            <p:ph idx="12" type="sldNum"/>
          </p:nvPr>
        </p:nvSpPr>
        <p:spPr>
          <a:xfrm>
            <a:off x="4205258" y="4739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83" name="Google Shape;183;p21"/>
          <p:cNvSpPr txBox="1"/>
          <p:nvPr/>
        </p:nvSpPr>
        <p:spPr>
          <a:xfrm>
            <a:off x="592875" y="3691975"/>
            <a:ext cx="78933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</a:rPr>
              <a:t>→ The differences along the horizontal axis show that the space charge shifts the positions towards the center of the volume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</a:rPr>
              <a:t>→ The modification of the electric field lines by the space charge effect is more significant at the edge of the detector, near the</a:t>
            </a:r>
            <a:r>
              <a:rPr lang="fr" sz="1200">
                <a:solidFill>
                  <a:schemeClr val="dk1"/>
                </a:solidFill>
              </a:rPr>
              <a:t> field cage</a:t>
            </a:r>
            <a:r>
              <a:rPr lang="fr" sz="1200">
                <a:solidFill>
                  <a:schemeClr val="dk1"/>
                </a:solidFill>
              </a:rPr>
              <a:t> and the cathode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84" name="Google Shape;184;p21"/>
          <p:cNvSpPr txBox="1"/>
          <p:nvPr/>
        </p:nvSpPr>
        <p:spPr>
          <a:xfrm>
            <a:off x="622575" y="742300"/>
            <a:ext cx="8337900" cy="2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</a:rPr>
              <a:t>Average horizontal differences of all the Anode-Cathode-Anode tracks : </a:t>
            </a:r>
            <a:r>
              <a:rPr lang="fr" sz="1200">
                <a:solidFill>
                  <a:schemeClr val="dk1"/>
                </a:solidFill>
              </a:rPr>
              <a:t>Δy and Δz</a:t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185" name="Google Shape;185;p21" title="Space_charge_track3d_heatmap_DeltaY_XYaxis_ACA_LArSoftaxis_run_39350_page-000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101" y="1153054"/>
            <a:ext cx="3674100" cy="2451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1" title="Space_charge_track3d_heatmap_DeltaZ_XZaxis_ACA_LArSoftaxis_run_39350_page-0001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2200" y="1231477"/>
            <a:ext cx="3674100" cy="2451351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1"/>
          <p:cNvSpPr txBox="1"/>
          <p:nvPr/>
        </p:nvSpPr>
        <p:spPr>
          <a:xfrm>
            <a:off x="4008475" y="1647450"/>
            <a:ext cx="1618800" cy="7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</a:rPr>
              <a:t>Color description :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FF0000"/>
                </a:solidFill>
              </a:rPr>
              <a:t>Red </a:t>
            </a:r>
            <a:r>
              <a:rPr lang="fr" sz="1200">
                <a:solidFill>
                  <a:schemeClr val="dk1"/>
                </a:solidFill>
              </a:rPr>
              <a:t>: right shift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FF"/>
                </a:solidFill>
              </a:rPr>
              <a:t>Blue</a:t>
            </a:r>
            <a:r>
              <a:rPr lang="fr" sz="1200">
                <a:solidFill>
                  <a:schemeClr val="dk1"/>
                </a:solidFill>
              </a:rPr>
              <a:t> : left shift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