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3" r:id="rId4"/>
    <p:sldId id="274" r:id="rId5"/>
    <p:sldId id="257" r:id="rId6"/>
    <p:sldId id="258" r:id="rId7"/>
    <p:sldId id="266" r:id="rId8"/>
    <p:sldId id="275" r:id="rId9"/>
    <p:sldId id="264" r:id="rId10"/>
    <p:sldId id="276" r:id="rId11"/>
    <p:sldId id="287" r:id="rId12"/>
    <p:sldId id="268" r:id="rId13"/>
    <p:sldId id="278" r:id="rId14"/>
    <p:sldId id="265" r:id="rId15"/>
    <p:sldId id="279" r:id="rId16"/>
    <p:sldId id="260" r:id="rId17"/>
    <p:sldId id="280" r:id="rId18"/>
    <p:sldId id="281" r:id="rId19"/>
    <p:sldId id="285" r:id="rId20"/>
    <p:sldId id="269" r:id="rId21"/>
    <p:sldId id="282" r:id="rId22"/>
    <p:sldId id="289" r:id="rId23"/>
    <p:sldId id="291" r:id="rId24"/>
    <p:sldId id="290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C208-9199-45CB-BD8F-E25973FF5525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436427" y="4674206"/>
            <a:ext cx="273564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No! Mercy! Mercy!</a:t>
            </a:r>
            <a:endParaRPr lang="en-US" sz="3200" b="1" dirty="0"/>
          </a:p>
        </p:txBody>
      </p:sp>
      <p:pic>
        <p:nvPicPr>
          <p:cNvPr id="4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A1E67D1A-5E33-8118-8ABA-2259FAF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Are you ready to speak English?</a:t>
            </a:r>
            <a:br>
              <a:rPr lang="en-GB" sz="4000" b="1" dirty="0"/>
            </a:br>
            <a:r>
              <a:rPr lang="en-GB" sz="4000" b="1" dirty="0"/>
              <a:t>I believe in you.</a:t>
            </a:r>
          </a:p>
        </p:txBody>
      </p:sp>
    </p:spTree>
    <p:extLst>
      <p:ext uri="{BB962C8B-B14F-4D97-AF65-F5344CB8AC3E}">
        <p14:creationId xmlns:p14="http://schemas.microsoft.com/office/powerpoint/2010/main" val="35391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03591" y="2564904"/>
            <a:ext cx="4536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Calorimeter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Tracker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Vertex Locator (VELO)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Signal</a:t>
            </a:r>
            <a:endParaRPr lang="en-US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00808" y="686759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these technical words?</a:t>
            </a:r>
          </a:p>
        </p:txBody>
      </p:sp>
    </p:spTree>
    <p:extLst>
      <p:ext uri="{BB962C8B-B14F-4D97-AF65-F5344CB8AC3E}">
        <p14:creationId xmlns:p14="http://schemas.microsoft.com/office/powerpoint/2010/main" val="2552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Do you like multiple choice questions?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41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</a:t>
            </a:r>
            <a:r>
              <a:rPr lang="fr-FR" b="1" dirty="0" err="1">
                <a:solidFill>
                  <a:srgbClr val="0070C0"/>
                </a:solidFill>
              </a:rPr>
              <a:t>LHCb</a:t>
            </a:r>
            <a:r>
              <a:rPr lang="fr-FR" b="1" dirty="0">
                <a:solidFill>
                  <a:srgbClr val="0070C0"/>
                </a:solidFill>
              </a:rPr>
              <a:t>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1980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Collide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73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</a:t>
            </a:r>
            <a:r>
              <a:rPr lang="fr-FR" b="1" dirty="0" err="1">
                <a:solidFill>
                  <a:srgbClr val="0070C0"/>
                </a:solidFill>
              </a:rPr>
              <a:t>LHCb</a:t>
            </a:r>
            <a:r>
              <a:rPr lang="fr-FR" b="1" dirty="0">
                <a:solidFill>
                  <a:srgbClr val="0070C0"/>
                </a:solidFill>
              </a:rPr>
              <a:t>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2040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Collide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20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one kaon and one pion.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Decays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106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Decays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one kaon and one pion.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07882" y="2996952"/>
            <a:ext cx="4328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0.511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1 860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91 000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14 000 000 MeV/c²</a:t>
            </a:r>
          </a:p>
        </p:txBody>
      </p:sp>
    </p:spTree>
    <p:extLst>
      <p:ext uri="{BB962C8B-B14F-4D97-AF65-F5344CB8AC3E}">
        <p14:creationId xmlns:p14="http://schemas.microsoft.com/office/powerpoint/2010/main" val="369746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CC72A-8C5D-BB34-A8B3-404978B59718}"/>
              </a:ext>
            </a:extLst>
          </p:cNvPr>
          <p:cNvSpPr txBox="1"/>
          <p:nvPr/>
        </p:nvSpPr>
        <p:spPr>
          <a:xfrm>
            <a:off x="2407882" y="2996952"/>
            <a:ext cx="4328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0.511 MeV/c²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1 860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91 000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14 000 000 MeV/c²</a:t>
            </a:r>
          </a:p>
        </p:txBody>
      </p:sp>
    </p:spTree>
    <p:extLst>
      <p:ext uri="{BB962C8B-B14F-4D97-AF65-F5344CB8AC3E}">
        <p14:creationId xmlns:p14="http://schemas.microsoft.com/office/powerpoint/2010/main" val="26771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F23EDB-77C4-8430-423D-2D86EE90E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27716" r="59450" b="37400"/>
          <a:stretch/>
        </p:blipFill>
        <p:spPr>
          <a:xfrm>
            <a:off x="473580" y="2564904"/>
            <a:ext cx="4912744" cy="3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6FA70B-969B-6EA6-30D4-02604AA8C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27716" r="59450" b="37400"/>
          <a:stretch/>
        </p:blipFill>
        <p:spPr>
          <a:xfrm>
            <a:off x="473580" y="2564904"/>
            <a:ext cx="4912744" cy="3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132856"/>
            <a:ext cx="5832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Students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Modena (Italy)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Cagliari (Italy)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Colmar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b="1" dirty="0" err="1"/>
              <a:t>Moderators</a:t>
            </a:r>
            <a:r>
              <a:rPr lang="fr-FR" sz="2800" b="1" dirty="0"/>
              <a:t> at CERN</a:t>
            </a:r>
            <a:r>
              <a:rPr lang="en-US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Surprise!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Participants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fr-FR" dirty="0"/>
          </a:p>
          <a:p>
            <a:r>
              <a:rPr lang="fr-FR" dirty="0"/>
              <a:t>2024-02-21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For </a:t>
            </a:r>
            <a:r>
              <a:rPr lang="fr-FR" dirty="0" err="1"/>
              <a:t>getting</a:t>
            </a:r>
            <a:r>
              <a:rPr lang="fr-FR" dirty="0"/>
              <a:t> an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, I </a:t>
            </a:r>
            <a:r>
              <a:rPr lang="fr-FR" dirty="0" err="1"/>
              <a:t>need</a:t>
            </a:r>
            <a:r>
              <a:rPr lang="fr-FR" dirty="0"/>
              <a:t> a lot of …………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events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statistics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661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getting an accurate measure, I need a lot of 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events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statistics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125909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Are you able to describe and explain a plot?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0953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0070-7268-BD0A-A45D-A26A9C4A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9D25F4D-D46C-18EC-DFBC-B27F864E48F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distribution of the D</a:t>
            </a:r>
            <a:r>
              <a:rPr lang="en-US" sz="4000" baseline="30000" dirty="0"/>
              <a:t>0</a:t>
            </a:r>
            <a:r>
              <a:rPr lang="en-US" sz="4000" dirty="0"/>
              <a:t> meson candidates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33E535-E7AF-D04A-5D3C-623AE9211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27716" r="59450" b="37400"/>
          <a:stretch/>
        </p:blipFill>
        <p:spPr>
          <a:xfrm>
            <a:off x="2115628" y="2060848"/>
            <a:ext cx="4912744" cy="34003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AE72A6-A184-836B-A58C-77C8E102B5DB}"/>
              </a:ext>
            </a:extLst>
          </p:cNvPr>
          <p:cNvSpPr/>
          <p:nvPr/>
        </p:nvSpPr>
        <p:spPr>
          <a:xfrm>
            <a:off x="2987824" y="4653136"/>
            <a:ext cx="367240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042C4D-8C32-EFAC-F443-41649A6A30AC}"/>
              </a:ext>
            </a:extLst>
          </p:cNvPr>
          <p:cNvSpPr txBox="1"/>
          <p:nvPr/>
        </p:nvSpPr>
        <p:spPr>
          <a:xfrm>
            <a:off x="5292080" y="3429000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Signal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6104EB-54CF-22E9-7D33-CEC7C7C65DB3}"/>
              </a:ext>
            </a:extLst>
          </p:cNvPr>
          <p:cNvSpPr txBox="1"/>
          <p:nvPr/>
        </p:nvSpPr>
        <p:spPr>
          <a:xfrm>
            <a:off x="6660730" y="4653136"/>
            <a:ext cx="104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EE9FE1C-5169-9FFD-1103-DDE774EA8A49}"/>
              </a:ext>
            </a:extLst>
          </p:cNvPr>
          <p:cNvSpPr txBox="1"/>
          <p:nvPr/>
        </p:nvSpPr>
        <p:spPr>
          <a:xfrm>
            <a:off x="1317706" y="5915890"/>
            <a:ext cx="6508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can cause the background in the invariant mass distributions?</a:t>
            </a:r>
            <a:r>
              <a:rPr lang="en-US" dirty="0"/>
              <a:t> 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61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Life-time of the D</a:t>
            </a:r>
            <a:r>
              <a:rPr lang="en-US" sz="4000" baseline="30000" dirty="0"/>
              <a:t>0</a:t>
            </a:r>
            <a:r>
              <a:rPr lang="en-US" sz="4000" dirty="0"/>
              <a:t> meson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3C13E3-585D-DFC4-82A1-F0A055C4C1BE}"/>
              </a:ext>
            </a:extLst>
          </p:cNvPr>
          <p:cNvSpPr txBox="1"/>
          <p:nvPr/>
        </p:nvSpPr>
        <p:spPr>
          <a:xfrm>
            <a:off x="1022913" y="5949280"/>
            <a:ext cx="709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Did the 2 measurements of lifetime agree with the world average value</a:t>
            </a:r>
            <a:r>
              <a:rPr lang="fr-FR" dirty="0"/>
              <a:t>?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36ACAA5-17E2-CB09-9392-10D6A092392C}"/>
              </a:ext>
            </a:extLst>
          </p:cNvPr>
          <p:cNvGrpSpPr/>
          <p:nvPr/>
        </p:nvGrpSpPr>
        <p:grpSpPr>
          <a:xfrm>
            <a:off x="770885" y="1844824"/>
            <a:ext cx="7602231" cy="3977763"/>
            <a:chOff x="1434265" y="1844824"/>
            <a:chExt cx="7602231" cy="397776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07597B3-12DE-2D9C-4B4E-350D362BE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475" t="43000" r="3538" b="27716"/>
            <a:stretch/>
          </p:blipFill>
          <p:spPr>
            <a:xfrm>
              <a:off x="1434265" y="1844824"/>
              <a:ext cx="6275471" cy="397776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03A70493-F6F2-7524-277A-1B26C27CE0B4}"/>
                    </a:ext>
                  </a:extLst>
                </p:cNvPr>
                <p:cNvSpPr txBox="1"/>
                <p:nvPr/>
              </p:nvSpPr>
              <p:spPr>
                <a:xfrm rot="16200000">
                  <a:off x="694798" y="2839198"/>
                  <a:ext cx="1854482" cy="3125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/>
                    <a:t>D</a:t>
                  </a:r>
                  <a:r>
                    <a:rPr lang="fr-FR" sz="1400" b="1" baseline="30000" dirty="0"/>
                    <a:t>0</a:t>
                  </a:r>
                  <a:r>
                    <a:rPr lang="fr-FR" sz="1400" b="1" dirty="0"/>
                    <a:t> life-time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sup>
                      </m:sSup>
                      <m:r>
                        <a:rPr lang="fr-FR" sz="14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fr-FR" sz="1400" b="1" dirty="0"/>
                    <a:t> </a:t>
                  </a:r>
                </a:p>
              </p:txBody>
            </p:sp>
          </mc:Choice>
          <mc:Fallback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03A70493-F6F2-7524-277A-1B26C27CE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94798" y="2839198"/>
                  <a:ext cx="1854482" cy="312586"/>
                </a:xfrm>
                <a:prstGeom prst="rect">
                  <a:avLst/>
                </a:prstGeom>
                <a:blipFill>
                  <a:blip r:embed="rId3"/>
                  <a:stretch>
                    <a:fillRect l="-1961" r="-19608" b="-9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58C7F23-F787-81A5-0132-B9F1A3D85E40}"/>
                </a:ext>
              </a:extLst>
            </p:cNvPr>
            <p:cNvSpPr txBox="1"/>
            <p:nvPr/>
          </p:nvSpPr>
          <p:spPr>
            <a:xfrm>
              <a:off x="7308304" y="4149080"/>
              <a:ext cx="17281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world average value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97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145" y="112474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Have you any questions for the CERN researchers 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120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Outlines</a:t>
            </a:r>
            <a:r>
              <a:rPr lang="fr-FR" dirty="0"/>
              <a:t>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2451" r="43271" b="8644"/>
          <a:stretch/>
        </p:blipFill>
        <p:spPr bwMode="auto">
          <a:xfrm>
            <a:off x="843618" y="2622123"/>
            <a:ext cx="7456765" cy="24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Let’s test your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20601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0414" y="2924944"/>
            <a:ext cx="535724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40414" y="2924944"/>
            <a:ext cx="5431986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Large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Hadron</a:t>
            </a:r>
          </a:p>
          <a:p>
            <a:pPr algn="l">
              <a:lnSpc>
                <a:spcPct val="150000"/>
              </a:lnSpc>
            </a:pPr>
            <a:r>
              <a:rPr lang="fr-FR" dirty="0" err="1"/>
              <a:t>Collider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HCb">
            <a:extLst>
              <a:ext uri="{FF2B5EF4-FFF2-40B4-BE49-F238E27FC236}">
                <a16:creationId xmlns:a16="http://schemas.microsoft.com/office/drawing/2014/main" id="{0A0C1248-044B-5B10-F847-BE94022A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4" y="2492896"/>
            <a:ext cx="6846032" cy="36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8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HCb">
            <a:extLst>
              <a:ext uri="{FF2B5EF4-FFF2-40B4-BE49-F238E27FC236}">
                <a16:creationId xmlns:a16="http://schemas.microsoft.com/office/drawing/2014/main" id="{5951E367-5099-FD79-125B-FDA4864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4" y="2492896"/>
            <a:ext cx="6846032" cy="36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160" y="2967335"/>
            <a:ext cx="670568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39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LHCb</a:t>
            </a:r>
            <a:endParaRPr lang="fr-FR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61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2078" y="2204864"/>
            <a:ext cx="16905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Kaon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Meson</a:t>
            </a:r>
            <a:endParaRPr lang="fr-FR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3688" y="54868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 name of these particles?</a:t>
            </a:r>
          </a:p>
        </p:txBody>
      </p:sp>
    </p:spTree>
    <p:extLst>
      <p:ext uri="{BB962C8B-B14F-4D97-AF65-F5344CB8AC3E}">
        <p14:creationId xmlns:p14="http://schemas.microsoft.com/office/powerpoint/2010/main" val="3478221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386</Words>
  <Application>Microsoft Office PowerPoint</Application>
  <PresentationFormat>Affichage à l'écran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Thème Office</vt:lpstr>
      <vt:lpstr>Are you ready to speak English? I believe in you.</vt:lpstr>
      <vt:lpstr>Présentation PowerPoint</vt:lpstr>
      <vt:lpstr>Présentation PowerPoint</vt:lpstr>
      <vt:lpstr>Let’s test your pronunciation.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 you like multiple choice questions?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Are you able to describe and explain a plot?</vt:lpstr>
      <vt:lpstr>Présentation PowerPoint</vt:lpstr>
      <vt:lpstr>Présentation PowerPoint</vt:lpstr>
      <vt:lpstr>Have you any questions for the CERN researchers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speaking English?</dc:title>
  <dc:creator>Administrateur</dc:creator>
  <cp:lastModifiedBy>Eric Conte</cp:lastModifiedBy>
  <cp:revision>157</cp:revision>
  <dcterms:created xsi:type="dcterms:W3CDTF">2017-03-15T18:11:12Z</dcterms:created>
  <dcterms:modified xsi:type="dcterms:W3CDTF">2024-02-15T08:47:38Z</dcterms:modified>
</cp:coreProperties>
</file>