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89" r:id="rId3"/>
    <p:sldId id="308" r:id="rId4"/>
    <p:sldId id="273" r:id="rId5"/>
    <p:sldId id="294" r:id="rId6"/>
    <p:sldId id="270" r:id="rId7"/>
    <p:sldId id="286" r:id="rId8"/>
    <p:sldId id="309" r:id="rId9"/>
    <p:sldId id="310" r:id="rId10"/>
    <p:sldId id="287" r:id="rId11"/>
    <p:sldId id="304" r:id="rId12"/>
    <p:sldId id="276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A513-07D5-B159-B1FD-D4F06575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0374C6-B123-5EAA-00D7-D6F4F045D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AFFDA7-4BDF-F0BA-1A7E-071BF904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6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24D9-11CE-2B84-C0B5-8FC8DC73A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41C161-4DA3-4194-D580-21392EE0D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C7972FC-6318-6324-B8AD-E36E6811E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A1B66-5CDA-2A6E-FAD8-E4C86A15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B388911-E9B5-4D51-FA25-15386EFE5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FFD02C0-6403-2FE2-B699-4A7633AB2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1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81B1-D54E-F51C-ACC5-70A0EE09C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3535626-7174-77FF-609F-6EF7AE367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46AB96E-D974-79FB-0419-7D6662D97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49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85A98-7417-3D37-F243-31CAE919D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D44E17-79C9-7270-1026-5CC8E37A2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477A09C-17F6-BEA7-94E5-E6EC33620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8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903B-A7E3-FFB6-CE37-607FC916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515E5DC-57BE-2C71-098A-C8F6CCD4F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1A58B4-46BB-778F-2293-2ADF3619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90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</a:t>
            </a:r>
            <a:r>
              <a:rPr lang="fr-FR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LHCb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98117" y="5984208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2024 @ Colmar</a:t>
            </a:r>
          </a:p>
        </p:txBody>
      </p:sp>
      <p:pic>
        <p:nvPicPr>
          <p:cNvPr id="3" name="Picture 2" descr="CERN - Expériences LHC : LHCb">
            <a:extLst>
              <a:ext uri="{FF2B5EF4-FFF2-40B4-BE49-F238E27FC236}">
                <a16:creationId xmlns:a16="http://schemas.microsoft.com/office/drawing/2014/main" id="{3C483E2A-B219-5495-4DBF-B1EC7A26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45" y="1905000"/>
            <a:ext cx="4787694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5C5D95-DF94-D851-E8F6-FA4D2A25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12" y="5492016"/>
            <a:ext cx="1903497" cy="11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Choisir une vue particulière du détecteur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7FEA5B-604D-F08B-4990-AD4CE9B2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64" r="88041" b="21913"/>
          <a:stretch/>
        </p:blipFill>
        <p:spPr>
          <a:xfrm>
            <a:off x="631596" y="2626839"/>
            <a:ext cx="2466975" cy="3785534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D8AC312-D949-8524-063C-B2813DC56887}"/>
              </a:ext>
            </a:extLst>
          </p:cNvPr>
          <p:cNvSpPr/>
          <p:nvPr/>
        </p:nvSpPr>
        <p:spPr>
          <a:xfrm>
            <a:off x="0" y="436228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D048D0-FB04-E211-A83A-D21B792F2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167" r="88144" b="18330"/>
          <a:stretch/>
        </p:blipFill>
        <p:spPr>
          <a:xfrm>
            <a:off x="3248683" y="2762056"/>
            <a:ext cx="3057849" cy="32648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621A4C-3005-A0DE-2202-F57057217542}"/>
              </a:ext>
            </a:extLst>
          </p:cNvPr>
          <p:cNvSpPr txBox="1"/>
          <p:nvPr/>
        </p:nvSpPr>
        <p:spPr>
          <a:xfrm>
            <a:off x="6456644" y="2950589"/>
            <a:ext cx="226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Vue du début = RESET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F6798B-812F-3E6B-E648-A0A4977C6BC4}"/>
              </a:ext>
            </a:extLst>
          </p:cNvPr>
          <p:cNvSpPr txBox="1"/>
          <p:nvPr/>
        </p:nvSpPr>
        <p:spPr>
          <a:xfrm>
            <a:off x="6456644" y="3687451"/>
            <a:ext cx="15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Vue du dessus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241D15F-7ADD-EFB7-5BE0-263EB477EFA1}"/>
              </a:ext>
            </a:extLst>
          </p:cNvPr>
          <p:cNvSpPr txBox="1"/>
          <p:nvPr/>
        </p:nvSpPr>
        <p:spPr>
          <a:xfrm>
            <a:off x="6456644" y="4519606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Vue de côté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6AC98F-B58E-2A73-2187-9AF7782C5673}"/>
              </a:ext>
            </a:extLst>
          </p:cNvPr>
          <p:cNvSpPr txBox="1"/>
          <p:nvPr/>
        </p:nvSpPr>
        <p:spPr>
          <a:xfrm>
            <a:off x="6456644" y="5351761"/>
            <a:ext cx="12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Vue de face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28897D3-898D-EED0-ED47-538DCFC0055A}"/>
              </a:ext>
            </a:extLst>
          </p:cNvPr>
          <p:cNvCxnSpPr>
            <a:cxnSpLocks/>
          </p:cNvCxnSpPr>
          <p:nvPr/>
        </p:nvCxnSpPr>
        <p:spPr>
          <a:xfrm>
            <a:off x="5891752" y="3135255"/>
            <a:ext cx="564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662AA85-2B04-EAB4-2006-A320A19AC8D2}"/>
              </a:ext>
            </a:extLst>
          </p:cNvPr>
          <p:cNvCxnSpPr>
            <a:cxnSpLocks/>
          </p:cNvCxnSpPr>
          <p:nvPr/>
        </p:nvCxnSpPr>
        <p:spPr>
          <a:xfrm>
            <a:off x="5891752" y="3872117"/>
            <a:ext cx="564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4EEFF34-5BFF-7E00-FCFA-F6AE69B44330}"/>
              </a:ext>
            </a:extLst>
          </p:cNvPr>
          <p:cNvCxnSpPr>
            <a:cxnSpLocks/>
          </p:cNvCxnSpPr>
          <p:nvPr/>
        </p:nvCxnSpPr>
        <p:spPr>
          <a:xfrm>
            <a:off x="5891752" y="4722397"/>
            <a:ext cx="564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DAC672C-7F64-7395-7D8F-45D333EC5430}"/>
              </a:ext>
            </a:extLst>
          </p:cNvPr>
          <p:cNvCxnSpPr>
            <a:cxnSpLocks/>
          </p:cNvCxnSpPr>
          <p:nvPr/>
        </p:nvCxnSpPr>
        <p:spPr>
          <a:xfrm>
            <a:off x="5891752" y="5536427"/>
            <a:ext cx="564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11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334813" y="3296137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B3D722-10A4-72E5-2D61-BB8D78229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6" r="31753" b="4617"/>
          <a:stretch/>
        </p:blipFill>
        <p:spPr>
          <a:xfrm>
            <a:off x="904973" y="936576"/>
            <a:ext cx="7334054" cy="54769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406F27-629E-50BF-B008-1E3F0889CC73}"/>
              </a:ext>
            </a:extLst>
          </p:cNvPr>
          <p:cNvSpPr/>
          <p:nvPr/>
        </p:nvSpPr>
        <p:spPr>
          <a:xfrm>
            <a:off x="3506771" y="5533534"/>
            <a:ext cx="3289955" cy="23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traces reconstruites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0705DC-CBF4-EBE5-EC57-29F1C87561C0}"/>
              </a:ext>
            </a:extLst>
          </p:cNvPr>
          <p:cNvSpPr txBox="1"/>
          <p:nvPr/>
        </p:nvSpPr>
        <p:spPr>
          <a:xfrm>
            <a:off x="3403076" y="5175316"/>
            <a:ext cx="346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Traces</a:t>
            </a:r>
          </a:p>
          <a:p>
            <a:r>
              <a:rPr lang="fr-FR" dirty="0"/>
              <a:t>+ identification réalisée par le RICH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9D3E9D-A66F-97E2-87BA-5AD3A8DB7689}"/>
              </a:ext>
            </a:extLst>
          </p:cNvPr>
          <p:cNvSpPr/>
          <p:nvPr/>
        </p:nvSpPr>
        <p:spPr>
          <a:xfrm>
            <a:off x="904973" y="4892511"/>
            <a:ext cx="1225485" cy="125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5E9B2DC-011F-9876-E8B6-0C1B3DDA6B24}"/>
              </a:ext>
            </a:extLst>
          </p:cNvPr>
          <p:cNvCxnSpPr/>
          <p:nvPr/>
        </p:nvCxnSpPr>
        <p:spPr>
          <a:xfrm>
            <a:off x="1074656" y="5948314"/>
            <a:ext cx="62216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D073D77-5294-E5DB-DCD9-DC6114C1373B}"/>
              </a:ext>
            </a:extLst>
          </p:cNvPr>
          <p:cNvSpPr txBox="1"/>
          <p:nvPr/>
        </p:nvSpPr>
        <p:spPr>
          <a:xfrm>
            <a:off x="1696825" y="5763648"/>
            <a:ext cx="35063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Erreur: le D</a:t>
            </a:r>
            <a:r>
              <a:rPr lang="fr-FR" baseline="30000" dirty="0">
                <a:solidFill>
                  <a:srgbClr val="00B050"/>
                </a:solidFill>
              </a:rPr>
              <a:t>0</a:t>
            </a:r>
            <a:r>
              <a:rPr lang="fr-FR" dirty="0">
                <a:solidFill>
                  <a:srgbClr val="00B050"/>
                </a:solidFill>
              </a:rPr>
              <a:t> ne laisse pas de traces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E368F-2EC6-C387-2AB7-B709B7576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A4E24443-8B6D-EE84-58C9-FFE1CD93FA0E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910C99D-82BA-378C-6268-C2FA64A7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traces reconstruites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E69FB2-2CF9-A794-D3DF-0A4FEC593FB1}"/>
              </a:ext>
            </a:extLst>
          </p:cNvPr>
          <p:cNvSpPr txBox="1"/>
          <p:nvPr/>
        </p:nvSpPr>
        <p:spPr>
          <a:xfrm>
            <a:off x="499621" y="1319753"/>
            <a:ext cx="77793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Quelques conseils pour mieux observer les traces :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4CC0C6-0FD2-C336-4964-486DFC7A5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37583" r="88763" b="29935"/>
          <a:stretch/>
        </p:blipFill>
        <p:spPr>
          <a:xfrm>
            <a:off x="1216057" y="3067201"/>
            <a:ext cx="1819374" cy="32570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DC3AD30-A501-A5D6-58FD-D40FC318B311}"/>
              </a:ext>
            </a:extLst>
          </p:cNvPr>
          <p:cNvSpPr txBox="1"/>
          <p:nvPr/>
        </p:nvSpPr>
        <p:spPr>
          <a:xfrm>
            <a:off x="742361" y="2270421"/>
            <a:ext cx="3245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un effet de transparence sur le détecteur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2A48E95-E5B5-0FEF-479A-FBA0F27AB54C}"/>
              </a:ext>
            </a:extLst>
          </p:cNvPr>
          <p:cNvSpPr/>
          <p:nvPr/>
        </p:nvSpPr>
        <p:spPr>
          <a:xfrm>
            <a:off x="499621" y="560662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E3A588-529E-EBCB-BE2E-54B50EC24387}"/>
              </a:ext>
            </a:extLst>
          </p:cNvPr>
          <p:cNvSpPr txBox="1"/>
          <p:nvPr/>
        </p:nvSpPr>
        <p:spPr>
          <a:xfrm>
            <a:off x="4665483" y="2270421"/>
            <a:ext cx="3245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Masquer totalement le détecteur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7DFCC2F-E22E-C1B3-2C3D-CD7D11BFA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37583" r="88763" b="29935"/>
          <a:stretch/>
        </p:blipFill>
        <p:spPr>
          <a:xfrm>
            <a:off x="5497397" y="3067201"/>
            <a:ext cx="1819374" cy="3257013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3DBA3F8-F136-AA4E-CB97-3330877BC504}"/>
              </a:ext>
            </a:extLst>
          </p:cNvPr>
          <p:cNvSpPr/>
          <p:nvPr/>
        </p:nvSpPr>
        <p:spPr>
          <a:xfrm>
            <a:off x="4762107" y="369893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1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FD8B0-8054-BADB-82B1-00C0E225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92695165-00BA-2919-E3D2-1E8542BF85FC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353BA8D-4DFC-74B5-D03E-87D7F5CF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vertex déplacés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959AEB-D7BE-C902-5558-E0DCE3DD9F76}"/>
              </a:ext>
            </a:extLst>
          </p:cNvPr>
          <p:cNvSpPr txBox="1"/>
          <p:nvPr/>
        </p:nvSpPr>
        <p:spPr>
          <a:xfrm>
            <a:off x="499621" y="1319753"/>
            <a:ext cx="6191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Comment observer les vertex déplacés ?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285EE5-F707-19FE-3EEA-4ADACABCF7D8}"/>
              </a:ext>
            </a:extLst>
          </p:cNvPr>
          <p:cNvSpPr txBox="1"/>
          <p:nvPr/>
        </p:nvSpPr>
        <p:spPr>
          <a:xfrm>
            <a:off x="742361" y="2270421"/>
            <a:ext cx="6780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Méthode 1 : zoomer sur le Vertex Locator (VELO)</a:t>
            </a:r>
          </a:p>
        </p:txBody>
      </p:sp>
      <p:pic>
        <p:nvPicPr>
          <p:cNvPr id="3" name="Picture 2" descr="LHCb — Wikipédia">
            <a:extLst>
              <a:ext uri="{FF2B5EF4-FFF2-40B4-BE49-F238E27FC236}">
                <a16:creationId xmlns:a16="http://schemas.microsoft.com/office/drawing/2014/main" id="{EC97B6A7-EE89-8B02-46DB-8A2AE2609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8" r="14639"/>
          <a:stretch/>
        </p:blipFill>
        <p:spPr bwMode="auto">
          <a:xfrm>
            <a:off x="1442301" y="2790202"/>
            <a:ext cx="5703216" cy="34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0F883A9-2198-E5BE-3B81-276956F55EEF}"/>
              </a:ext>
            </a:extLst>
          </p:cNvPr>
          <p:cNvSpPr/>
          <p:nvPr/>
        </p:nvSpPr>
        <p:spPr>
          <a:xfrm>
            <a:off x="1659118" y="3930977"/>
            <a:ext cx="989814" cy="8012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500FA6-0A6D-DD64-9FB0-CE21C6C84917}"/>
              </a:ext>
            </a:extLst>
          </p:cNvPr>
          <p:cNvSpPr txBox="1"/>
          <p:nvPr/>
        </p:nvSpPr>
        <p:spPr>
          <a:xfrm>
            <a:off x="1885361" y="6391373"/>
            <a:ext cx="360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Retour d’expérience : pas pratique !!</a:t>
            </a:r>
          </a:p>
        </p:txBody>
      </p:sp>
    </p:spTree>
    <p:extLst>
      <p:ext uri="{BB962C8B-B14F-4D97-AF65-F5344CB8AC3E}">
        <p14:creationId xmlns:p14="http://schemas.microsoft.com/office/powerpoint/2010/main" val="373492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33271-9F41-9A70-BE00-C19298D7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5AB95233-0067-9213-BE73-032DB2D6635E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911D0E9-D27C-0F17-FD44-10685AEB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vertex déplacés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04F559-C8B2-A3F4-C9A0-86B9932C8390}"/>
              </a:ext>
            </a:extLst>
          </p:cNvPr>
          <p:cNvSpPr txBox="1"/>
          <p:nvPr/>
        </p:nvSpPr>
        <p:spPr>
          <a:xfrm>
            <a:off x="499621" y="1319753"/>
            <a:ext cx="6191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Comment observer les vertex déplacés ?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45C0B7-62E8-56DA-4282-BDCB3E4E856D}"/>
              </a:ext>
            </a:extLst>
          </p:cNvPr>
          <p:cNvSpPr txBox="1"/>
          <p:nvPr/>
        </p:nvSpPr>
        <p:spPr>
          <a:xfrm>
            <a:off x="742361" y="2270421"/>
            <a:ext cx="6780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Méthode 2 : utiliser le zoom automatique sur le VELO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08B0A8-0C38-7E17-AE04-D9476E30C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6" t="19988" r="31546" b="4501"/>
          <a:stretch/>
        </p:blipFill>
        <p:spPr>
          <a:xfrm>
            <a:off x="3318235" y="2753494"/>
            <a:ext cx="5203596" cy="38838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E00718-7AA7-147E-8324-11987E0B9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37583" r="88763" b="29935"/>
          <a:stretch/>
        </p:blipFill>
        <p:spPr>
          <a:xfrm>
            <a:off x="1216057" y="3067201"/>
            <a:ext cx="1819374" cy="3257013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982379B-EDF1-5C9D-99F8-1FBBF898F5B5}"/>
              </a:ext>
            </a:extLst>
          </p:cNvPr>
          <p:cNvSpPr/>
          <p:nvPr/>
        </p:nvSpPr>
        <p:spPr>
          <a:xfrm>
            <a:off x="499621" y="34290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78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E4739B3-EC2D-E11F-B5BF-1C34A81DC283}"/>
              </a:ext>
            </a:extLst>
          </p:cNvPr>
          <p:cNvGrpSpPr/>
          <p:nvPr/>
        </p:nvGrpSpPr>
        <p:grpSpPr>
          <a:xfrm>
            <a:off x="177458" y="2985871"/>
            <a:ext cx="4545204" cy="3077107"/>
            <a:chOff x="177458" y="2985871"/>
            <a:chExt cx="4545204" cy="3077107"/>
          </a:xfrm>
        </p:grpSpPr>
        <p:grpSp>
          <p:nvGrpSpPr>
            <p:cNvPr id="2" name="Groupe 1"/>
            <p:cNvGrpSpPr/>
            <p:nvPr/>
          </p:nvGrpSpPr>
          <p:grpSpPr>
            <a:xfrm>
              <a:off x="177458" y="2985871"/>
              <a:ext cx="4545204" cy="3077107"/>
              <a:chOff x="389403" y="3254246"/>
              <a:chExt cx="4032347" cy="272990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47" b="-624"/>
              <a:stretch/>
            </p:blipFill>
            <p:spPr bwMode="auto">
              <a:xfrm>
                <a:off x="389403" y="3674544"/>
                <a:ext cx="4032347" cy="230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12"/>
              <p:cNvSpPr txBox="1">
                <a:spLocks noChangeArrowheads="1"/>
              </p:cNvSpPr>
              <p:nvPr/>
            </p:nvSpPr>
            <p:spPr bwMode="auto">
              <a:xfrm>
                <a:off x="2034478" y="5437083"/>
                <a:ext cx="13205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/>
                  <a:t>LHC</a:t>
                </a:r>
              </a:p>
            </p:txBody>
          </p:sp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>
                <a:off x="1370952" y="3254246"/>
                <a:ext cx="1320569" cy="327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 err="1"/>
                  <a:t>LHCb</a:t>
                </a:r>
                <a:endParaRPr lang="en-US" b="1" dirty="0"/>
              </a:p>
            </p:txBody>
          </p:sp>
        </p:grpSp>
        <p:pic>
          <p:nvPicPr>
            <p:cNvPr id="4" name="Picture 2" descr="CERN - Expériences LHC : LHCb">
              <a:extLst>
                <a:ext uri="{FF2B5EF4-FFF2-40B4-BE49-F238E27FC236}">
                  <a16:creationId xmlns:a16="http://schemas.microsoft.com/office/drawing/2014/main" id="{D5850107-0C15-E8A1-15DD-6495784F4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1" y="3399477"/>
              <a:ext cx="1405757" cy="110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AD3ED39-40EF-24C1-155C-27613D4A0AEC}"/>
              </a:ext>
            </a:extLst>
          </p:cNvPr>
          <p:cNvGrpSpPr/>
          <p:nvPr/>
        </p:nvGrpSpPr>
        <p:grpSpPr>
          <a:xfrm>
            <a:off x="5040900" y="2868001"/>
            <a:ext cx="4166734" cy="3668761"/>
            <a:chOff x="5040900" y="2868001"/>
            <a:chExt cx="4166734" cy="3668761"/>
          </a:xfrm>
        </p:grpSpPr>
        <p:grpSp>
          <p:nvGrpSpPr>
            <p:cNvPr id="23" name="Groupe 22"/>
            <p:cNvGrpSpPr/>
            <p:nvPr/>
          </p:nvGrpSpPr>
          <p:grpSpPr>
            <a:xfrm>
              <a:off x="6336728" y="2868001"/>
              <a:ext cx="2870906" cy="3619663"/>
              <a:chOff x="6336728" y="2868001"/>
              <a:chExt cx="2870906" cy="3619663"/>
            </a:xfrm>
          </p:grpSpPr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7435936" y="4733338"/>
                <a:ext cx="1771698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 err="1"/>
                  <a:t>Données</a:t>
                </a:r>
                <a:r>
                  <a:rPr lang="en-US" b="1" dirty="0"/>
                  <a:t> </a:t>
                </a:r>
                <a:r>
                  <a:rPr lang="en-US" b="1" dirty="0" err="1"/>
                  <a:t>analysables</a:t>
                </a:r>
                <a:r>
                  <a:rPr lang="en-US" b="1" dirty="0"/>
                  <a:t> par des </a:t>
                </a:r>
                <a:r>
                  <a:rPr lang="en-US" b="1" dirty="0" err="1"/>
                  <a:t>lycéens</a:t>
                </a:r>
                <a:endParaRPr lang="en-US" b="1" dirty="0"/>
              </a:p>
              <a:p>
                <a:pPr algn="ctr" eaLnBrk="1" hangingPunct="1"/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Étude</a:t>
                </a:r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qualitative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Flèche en arc 18"/>
              <p:cNvSpPr/>
              <p:nvPr/>
            </p:nvSpPr>
            <p:spPr>
              <a:xfrm rot="4324067">
                <a:off x="6300750" y="2903979"/>
                <a:ext cx="1975566" cy="190360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60919"/>
                  <a:gd name="adj5" fmla="val 125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49F990A-0F07-D646-ED58-46AA5C3CC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30" t="9542" r="33521" b="4736"/>
            <a:stretch/>
          </p:blipFill>
          <p:spPr>
            <a:xfrm>
              <a:off x="5040900" y="4772211"/>
              <a:ext cx="2395036" cy="1764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A7665-FF7C-C180-90A8-69150B44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2B91ECCF-F6C8-2B65-9917-EEA5529A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Démarrer le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6F506CB0-B22E-AF4C-6BC7-949F18B7D526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3794452C-92E3-E76F-22AF-8C6805E7E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ACB5E7-3A84-EB82-1125-1F94B4E23861}"/>
              </a:ext>
            </a:extLst>
          </p:cNvPr>
          <p:cNvSpPr txBox="1"/>
          <p:nvPr/>
        </p:nvSpPr>
        <p:spPr>
          <a:xfrm>
            <a:off x="518474" y="1677971"/>
            <a:ext cx="545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l’icône </a:t>
            </a:r>
            <a:r>
              <a:rPr lang="fr-FR" b="1" dirty="0" err="1"/>
              <a:t>LHCb</a:t>
            </a:r>
            <a:r>
              <a:rPr lang="fr-FR" b="1" dirty="0"/>
              <a:t> qui se trouve sur le bureau.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C56E2C-9591-4B37-C029-45ED6835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14" y="1270262"/>
            <a:ext cx="1753386" cy="10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72D09A-CCFC-727C-C4E7-681FCD887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0" t="15956" r="33918" b="4868"/>
          <a:stretch/>
        </p:blipFill>
        <p:spPr>
          <a:xfrm>
            <a:off x="339364" y="2431607"/>
            <a:ext cx="3082565" cy="407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4806D4-1897-E676-E8C1-62EF59341462}"/>
              </a:ext>
            </a:extLst>
          </p:cNvPr>
          <p:cNvSpPr txBox="1"/>
          <p:nvPr/>
        </p:nvSpPr>
        <p:spPr>
          <a:xfrm>
            <a:off x="3807429" y="3512608"/>
            <a:ext cx="4469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fr-FR" b="1" dirty="0"/>
              <a:t>Remplissez la page web de la manière suivante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Firstname</a:t>
            </a:r>
            <a:r>
              <a:rPr lang="fr-FR" dirty="0"/>
              <a:t> &amp; </a:t>
            </a:r>
            <a:r>
              <a:rPr lang="fr-FR" dirty="0" err="1"/>
              <a:t>Surname</a:t>
            </a:r>
            <a:r>
              <a:rPr lang="fr-FR" dirty="0"/>
              <a:t> = « Test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Grade = Lycéen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Combination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Save.</a:t>
            </a:r>
          </a:p>
          <a:p>
            <a:pPr marL="342900" indent="-342900">
              <a:buAutoNum type="arabicPeriod" startAt="3"/>
            </a:pPr>
            <a:endParaRPr lang="fr-FR" b="1" dirty="0"/>
          </a:p>
          <a:p>
            <a:pPr marL="342900" indent="-342900">
              <a:buAutoNum type="arabicPeriod" startAt="3"/>
            </a:pPr>
            <a:r>
              <a:rPr lang="fr-FR" b="1" dirty="0"/>
              <a:t>Appuyez sur Event Display.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627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E02081-88F3-4BFD-3E66-FE89EEF7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50" y="2360434"/>
            <a:ext cx="6023728" cy="338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Evènement en cours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Changement de vue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du détecteur </a:t>
            </a:r>
            <a:r>
              <a:rPr lang="fr-FR" b="1" dirty="0" err="1">
                <a:solidFill>
                  <a:srgbClr val="00B050"/>
                </a:solidFill>
              </a:rPr>
              <a:t>LHCb</a:t>
            </a:r>
            <a:r>
              <a:rPr lang="fr-FR" b="1" dirty="0">
                <a:solidFill>
                  <a:srgbClr val="00B050"/>
                </a:solidFill>
              </a:rPr>
              <a:t> en 3D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Histogramme de la masse reconstruite des candidats D</a:t>
            </a:r>
            <a:r>
              <a:rPr lang="fr-FR" b="1" baseline="30000" dirty="0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091729" y="4067878"/>
            <a:ext cx="456719" cy="2112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Propriétés de la trace sélectionnée</a:t>
            </a:r>
          </a:p>
        </p:txBody>
      </p:sp>
      <p:cxnSp>
        <p:nvCxnSpPr>
          <p:cNvPr id="14" name="Connecteur droit 13"/>
          <p:cNvCxnSpPr>
            <a:cxnSpLocks/>
          </p:cNvCxnSpPr>
          <p:nvPr/>
        </p:nvCxnSpPr>
        <p:spPr>
          <a:xfrm flipV="1">
            <a:off x="6785811" y="2029487"/>
            <a:ext cx="218304" cy="8398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>
            <a:cxnSpLocks/>
          </p:cNvCxnSpPr>
          <p:nvPr/>
        </p:nvCxnSpPr>
        <p:spPr>
          <a:xfrm>
            <a:off x="1093509" y="2053922"/>
            <a:ext cx="556611" cy="11371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pic>
        <p:nvPicPr>
          <p:cNvPr id="4098" name="Picture 2" descr="LHCb — Wikipédia">
            <a:extLst>
              <a:ext uri="{FF2B5EF4-FFF2-40B4-BE49-F238E27FC236}">
                <a16:creationId xmlns:a16="http://schemas.microsoft.com/office/drawing/2014/main" id="{8115D356-8EC0-C485-33A3-0268BF618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/>
          <a:stretch/>
        </p:blipFill>
        <p:spPr bwMode="auto">
          <a:xfrm>
            <a:off x="0" y="878395"/>
            <a:ext cx="9144000" cy="56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ED71EA5-8F41-B3F1-5CFD-00C7C73D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1" t="23473" r="34319" b="10234"/>
          <a:stretch/>
        </p:blipFill>
        <p:spPr>
          <a:xfrm>
            <a:off x="3412502" y="1874838"/>
            <a:ext cx="5465937" cy="3803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3" y="4513136"/>
            <a:ext cx="24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1. Cliquez sur la vue 3D du détecteur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Jouez avec la molette de la souris pour zoomer ou dézoomer.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Modifier le sens de défilement de la souris sur Windows">
            <a:extLst>
              <a:ext uri="{FF2B5EF4-FFF2-40B4-BE49-F238E27FC236}">
                <a16:creationId xmlns:a16="http://schemas.microsoft.com/office/drawing/2014/main" id="{D85299D5-E99C-2933-9617-95EB9667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78" y="5395171"/>
            <a:ext cx="1682311" cy="11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D0CE-6C2F-465C-35C2-66A60311D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BCBB3E-F1BE-5D33-72CA-7CCFD5DCD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1" t="23473" r="34319" b="10234"/>
          <a:stretch/>
        </p:blipFill>
        <p:spPr>
          <a:xfrm>
            <a:off x="3412502" y="1874838"/>
            <a:ext cx="5465937" cy="3803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168F8642-8147-5FDC-DAD7-A543600E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F1194B0-4C15-A529-B8ED-4C8CA66AB3E9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363A95-A458-CB19-8A91-29C6257D4776}"/>
              </a:ext>
            </a:extLst>
          </p:cNvPr>
          <p:cNvSpPr txBox="1"/>
          <p:nvPr/>
        </p:nvSpPr>
        <p:spPr>
          <a:xfrm>
            <a:off x="117566" y="1040004"/>
            <a:ext cx="317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d’effectuer des rotations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>
            <a:extLst>
              <a:ext uri="{FF2B5EF4-FFF2-40B4-BE49-F238E27FC236}">
                <a16:creationId xmlns:a16="http://schemas.microsoft.com/office/drawing/2014/main" id="{D3455D01-9685-E9FA-ACA0-C83284BE3C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FEE24C-42ED-0E41-B913-AFFBB6AADBA9}"/>
              </a:ext>
            </a:extLst>
          </p:cNvPr>
          <p:cNvSpPr/>
          <p:nvPr/>
        </p:nvSpPr>
        <p:spPr>
          <a:xfrm>
            <a:off x="168813" y="4513136"/>
            <a:ext cx="24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1. Cliquez sur la vue 3D du détecteur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A7443-C78F-53FB-966A-98CD50C3A658}"/>
              </a:ext>
            </a:extLst>
          </p:cNvPr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Laissez appuyer sur le bouton gauche de la souris + bougez la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>
            <a:extLst>
              <a:ext uri="{FF2B5EF4-FFF2-40B4-BE49-F238E27FC236}">
                <a16:creationId xmlns:a16="http://schemas.microsoft.com/office/drawing/2014/main" id="{F088A7BD-43DC-CA4C-FFBB-84D25377D4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DE60DA08-48B7-1B4D-51F1-DF0FB774E1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8A97B1A9-A9EF-7563-453E-88907C316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9537D72-05C5-119B-CAF2-7CE908B5188C}"/>
              </a:ext>
            </a:extLst>
          </p:cNvPr>
          <p:cNvSpPr/>
          <p:nvPr/>
        </p:nvSpPr>
        <p:spPr>
          <a:xfrm>
            <a:off x="3412502" y="4317827"/>
            <a:ext cx="433641" cy="1036948"/>
          </a:xfrm>
          <a:custGeom>
            <a:avLst/>
            <a:gdLst>
              <a:gd name="connsiteX0" fmla="*/ 424214 w 433641"/>
              <a:gd name="connsiteY0" fmla="*/ 0 h 1036948"/>
              <a:gd name="connsiteX1" fmla="*/ 8 w 433641"/>
              <a:gd name="connsiteY1" fmla="*/ 499621 h 1036948"/>
              <a:gd name="connsiteX2" fmla="*/ 433641 w 433641"/>
              <a:gd name="connsiteY2" fmla="*/ 1036948 h 103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641" h="1036948">
                <a:moveTo>
                  <a:pt x="424214" y="0"/>
                </a:moveTo>
                <a:cubicBezTo>
                  <a:pt x="211325" y="163398"/>
                  <a:pt x="-1563" y="326796"/>
                  <a:pt x="8" y="499621"/>
                </a:cubicBezTo>
                <a:cubicBezTo>
                  <a:pt x="1579" y="672446"/>
                  <a:pt x="217610" y="854697"/>
                  <a:pt x="433641" y="10369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8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01139-2759-F25C-0AAA-C0C34FD6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A82AEE-A0DC-5C6F-016E-26CB6870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1" t="23473" r="34319" b="10234"/>
          <a:stretch/>
        </p:blipFill>
        <p:spPr>
          <a:xfrm>
            <a:off x="3412502" y="1874838"/>
            <a:ext cx="5465937" cy="3803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4635D11F-B5BA-C959-0D54-029B555C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0807E1B2-A463-2F0D-BFB0-726167C66660}"/>
              </a:ext>
            </a:extLst>
          </p:cNvPr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A5B1B0-32C7-F0E6-D1B6-EFC15A8B02D3}"/>
              </a:ext>
            </a:extLst>
          </p:cNvPr>
          <p:cNvSpPr txBox="1"/>
          <p:nvPr/>
        </p:nvSpPr>
        <p:spPr>
          <a:xfrm>
            <a:off x="117566" y="1040004"/>
            <a:ext cx="317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d’effectuer des translations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>
            <a:extLst>
              <a:ext uri="{FF2B5EF4-FFF2-40B4-BE49-F238E27FC236}">
                <a16:creationId xmlns:a16="http://schemas.microsoft.com/office/drawing/2014/main" id="{F788F5B3-B0AC-5BC3-42D5-BD5349DCEF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D612A0-1DB4-97C6-0AF5-191F73F03744}"/>
              </a:ext>
            </a:extLst>
          </p:cNvPr>
          <p:cNvSpPr/>
          <p:nvPr/>
        </p:nvSpPr>
        <p:spPr>
          <a:xfrm>
            <a:off x="168813" y="4513136"/>
            <a:ext cx="24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1. Cliquez sur la vue 3D du détecteur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27E4C4-28D4-47B7-4F6A-0C8D52B9826A}"/>
              </a:ext>
            </a:extLst>
          </p:cNvPr>
          <p:cNvSpPr/>
          <p:nvPr/>
        </p:nvSpPr>
        <p:spPr>
          <a:xfrm>
            <a:off x="168811" y="5474399"/>
            <a:ext cx="275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 MAJUSCULE 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>
            <a:extLst>
              <a:ext uri="{FF2B5EF4-FFF2-40B4-BE49-F238E27FC236}">
                <a16:creationId xmlns:a16="http://schemas.microsoft.com/office/drawing/2014/main" id="{5197F918-E228-73BB-9839-837252953B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3D20AE74-1CA3-AB3F-94FB-D9AF55B3E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>
            <a:extLst>
              <a:ext uri="{FF2B5EF4-FFF2-40B4-BE49-F238E27FC236}">
                <a16:creationId xmlns:a16="http://schemas.microsoft.com/office/drawing/2014/main" id="{41DE8CD7-60FF-4D46-736A-6451037BF1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0409050-EB6A-3F1C-78AE-45D1B72CE1CB}"/>
              </a:ext>
            </a:extLst>
          </p:cNvPr>
          <p:cNvCxnSpPr/>
          <p:nvPr/>
        </p:nvCxnSpPr>
        <p:spPr>
          <a:xfrm>
            <a:off x="6521451" y="5474399"/>
            <a:ext cx="1557320" cy="0"/>
          </a:xfrm>
          <a:prstGeom prst="line">
            <a:avLst/>
          </a:pr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032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4757</TotalTime>
  <Words>371</Words>
  <Application>Microsoft Office PowerPoint</Application>
  <PresentationFormat>Affichage à l'écran (4:3)</PresentationFormat>
  <Paragraphs>83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Levenim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244</cp:revision>
  <dcterms:created xsi:type="dcterms:W3CDTF">2013-03-01T10:27:03Z</dcterms:created>
  <dcterms:modified xsi:type="dcterms:W3CDTF">2024-02-20T14:41:12Z</dcterms:modified>
</cp:coreProperties>
</file>