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5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5B96BC4-AFCD-4C44-B8B5-DACCAC2862B0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0FA9555-FCAD-4D21-B407-FD5322256685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30B2788-D297-4BFE-A8DA-CE409D34DC35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C073093-56BD-4A59-9755-0A2F207A9C45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316EB93-BE18-4040-BD9D-32FD42BD67D7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664F0F1-F828-4125-898C-F0D0F879824C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43BA1F4-06F7-4545-8C15-939CA8CD4391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82A7F97-6E81-4370-B250-5D21E157F6D4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E99F57D-01CE-4F8E-B151-AB5223EE2F00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D3F02D9-225A-4E26-86A8-E70AF227E390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2FA0849-89E6-4786-9AFD-791D7093C95F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CA3AC79-C635-495C-9F17-0BAD192A704F}" type="slidenum">
              <a:t>‹N°›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43C32AD-2CB0-4261-B41E-6FA1BF7AD64C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FDDAA30-CB13-471F-92CB-F3FA6A82DFD2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0CD6C74-0C7A-44E0-88C9-3A7E1A2625EF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93D533C-76D6-4796-AD56-96288D45CB0A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C20C342-4B94-4B8C-8698-5C122E92036D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D70CEF2E-D3FA-4B89-8DFA-3E9D1C38F39A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3218CAD-595E-4461-8B19-32754309AF86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DA44C6A-B35C-4C21-A364-58B2C5F4A113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F99D255-CE3A-4304-A9E9-282E216F52A5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3A00973-17D5-48A6-9F81-B437CDACEAFF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3C48C56-0450-4FF2-8DDF-218FEC67C8E5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D6DE0412-4BC9-455A-8F22-8AC10C4F42F6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3714255-B36A-43D2-8B68-653705F20390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DB231334-E6AE-4E53-BA75-7256B06D214C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198617C-9B79-4528-BA84-57CB3AB25275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9BD8281-6E29-434C-BDFC-759E26D67485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6E3CF4B-9D90-4D84-A4EE-64B190EA8633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0" name="PlaceHolder 6"/>
          <p:cNvSpPr>
            <a:spLocks noGrp="1"/>
          </p:cNvSpPr>
          <p:nvPr>
            <p:ph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1" name="PlaceHolder 7"/>
          <p:cNvSpPr>
            <a:spLocks noGrp="1"/>
          </p:cNvSpPr>
          <p:nvPr>
            <p:ph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D484350-711E-4556-B430-F5F4FF79F8F5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4DF07CB-895A-4224-B46D-B2CB1D9369BD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D00A590-79DD-4C6A-B2BC-5B4A8F987423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2DAF737-1B83-4A69-B356-83E3E4B4423B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ED7B736-394A-4D9F-8621-732136AFE449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58B2112-F902-4E9A-B094-DCE267D3CDD8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BF1F49C-3482-4750-AEFF-07C2A940BD1F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fr-FR" sz="1400" b="0" strike="noStrike" spc="-1">
                <a:latin typeface="Times New Roman"/>
              </a:defRPr>
            </a:lvl1pPr>
          </a:lstStyle>
          <a:p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20000" y="7362720"/>
            <a:ext cx="3195000" cy="52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buNone/>
              <a:defRPr lang="fr-FR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fr-FR" sz="1400" b="0" strike="noStrike" spc="-1">
                <a:latin typeface="Times New Roman"/>
              </a:rPr>
              <a:t>Eric.Chabert@iphc.cnrs.fr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695360" y="7355160"/>
            <a:ext cx="2348280" cy="52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fr-FR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0C37881C-9AFE-4DAA-B241-C8A39DA0B388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900000" y="720000"/>
            <a:ext cx="8280000" cy="10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900000" y="1980000"/>
            <a:ext cx="8280000" cy="438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Cliquez pour éditer le format du plan de texte</a:t>
            </a:r>
          </a:p>
          <a:p>
            <a:pPr marL="864000" lvl="1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niveau de plan</a:t>
            </a:r>
          </a:p>
          <a:p>
            <a:pPr marL="1296000" lvl="2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Troisième niveau de plan</a:t>
            </a:r>
          </a:p>
          <a:p>
            <a:pPr marL="1728000" lvl="3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Quatrième niveau de plan</a:t>
            </a:r>
          </a:p>
          <a:p>
            <a:pPr marL="2160000" lvl="4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Cinquième niveau de plan</a:t>
            </a:r>
          </a:p>
          <a:p>
            <a:pPr marL="2592000" lvl="5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Sixième niveau de plan</a:t>
            </a:r>
          </a:p>
          <a:p>
            <a:pPr marL="3024000" lvl="6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Septième niveau de plan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D9A09A5E-E217-455F-B428-510648606F09}" type="slidenum">
              <a:rPr lang="en-US" sz="1400" b="0" strike="noStrike" spc="-1">
                <a:latin typeface="Times New Roman"/>
              </a:rPr>
              <a:t>‹N°›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3280" y="302760"/>
            <a:ext cx="9068400" cy="1256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2000"/>
              </a:lnSpc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fr-FR" sz="199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03280" y="1764000"/>
            <a:ext cx="9068400" cy="438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77280">
              <a:lnSpc>
                <a:spcPct val="116000"/>
              </a:lnSpc>
              <a:spcAft>
                <a:spcPts val="1568"/>
              </a:spcAft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60" algn="l"/>
                <a:tab pos="3700440" algn="l"/>
                <a:tab pos="4149720" algn="l"/>
                <a:tab pos="4598640" algn="l"/>
                <a:tab pos="5047920" algn="l"/>
                <a:tab pos="5497200" algn="l"/>
                <a:tab pos="5946480" algn="l"/>
                <a:tab pos="6395760" algn="l"/>
                <a:tab pos="6845040" algn="l"/>
                <a:tab pos="7294320" algn="l"/>
                <a:tab pos="7743600" algn="l"/>
                <a:tab pos="8192880" algn="l"/>
                <a:tab pos="8642160" algn="l"/>
              </a:tabLst>
            </a:pPr>
            <a:r>
              <a:rPr lang="fr-FR" sz="3530" b="0" strike="noStrike" spc="-1">
                <a:solidFill>
                  <a:srgbClr val="000000"/>
                </a:solidFill>
                <a:latin typeface="Comic Sans MS"/>
              </a:rPr>
              <a:t>Cliquez pour éditer le format du plan de texte</a:t>
            </a:r>
          </a:p>
          <a:p>
            <a:pPr marL="817920" lvl="1">
              <a:lnSpc>
                <a:spcPct val="116000"/>
              </a:lnSpc>
              <a:spcAft>
                <a:spcPts val="1250"/>
              </a:spcAft>
              <a:buClr>
                <a:srgbClr val="000000"/>
              </a:buClr>
              <a:buFont typeface="Times New Roman"/>
              <a:buChar char="–"/>
              <a:tabLst>
                <a:tab pos="0" algn="l"/>
                <a:tab pos="155520" algn="l"/>
                <a:tab pos="604800" algn="l"/>
                <a:tab pos="1054080" algn="l"/>
                <a:tab pos="1503360" algn="l"/>
                <a:tab pos="1952280" algn="l"/>
                <a:tab pos="2401560" algn="l"/>
                <a:tab pos="2850840" algn="l"/>
                <a:tab pos="3300120" algn="l"/>
                <a:tab pos="3749400" algn="l"/>
                <a:tab pos="4198680" algn="l"/>
                <a:tab pos="4647960" algn="l"/>
                <a:tab pos="5097240" algn="l"/>
                <a:tab pos="5546520" algn="l"/>
                <a:tab pos="5995800" algn="l"/>
                <a:tab pos="6445080" algn="l"/>
                <a:tab pos="6894360" algn="l"/>
                <a:tab pos="7343640" algn="l"/>
                <a:tab pos="7792920" algn="l"/>
                <a:tab pos="8242200" algn="l"/>
                <a:tab pos="8691480" algn="l"/>
              </a:tabLst>
            </a:pPr>
            <a:r>
              <a:rPr lang="fr-FR" sz="2650" b="0" strike="noStrike" spc="-1">
                <a:solidFill>
                  <a:srgbClr val="000000"/>
                </a:solidFill>
                <a:latin typeface="Comic Sans MS"/>
              </a:rPr>
              <a:t>Second niveau de plan</a:t>
            </a:r>
          </a:p>
          <a:p>
            <a:pPr marL="1259280" lvl="2">
              <a:lnSpc>
                <a:spcPct val="116000"/>
              </a:lnSpc>
              <a:spcAft>
                <a:spcPts val="933"/>
              </a:spcAft>
              <a:buClr>
                <a:srgbClr val="000000"/>
              </a:buClr>
              <a:buFont typeface="Times New Roman"/>
              <a:buChar char="•"/>
              <a:tabLst>
                <a:tab pos="0" algn="l"/>
                <a:tab pos="204480" algn="l"/>
                <a:tab pos="653760" algn="l"/>
                <a:tab pos="1103040" algn="l"/>
                <a:tab pos="1552320" algn="l"/>
                <a:tab pos="2001600" algn="l"/>
                <a:tab pos="2450880" algn="l"/>
                <a:tab pos="2900160" algn="l"/>
                <a:tab pos="3349440" algn="l"/>
                <a:tab pos="3798720" algn="l"/>
                <a:tab pos="4248000" algn="l"/>
                <a:tab pos="4697280" algn="l"/>
                <a:tab pos="5146560" algn="l"/>
                <a:tab pos="5595840" algn="l"/>
                <a:tab pos="6045120" algn="l"/>
                <a:tab pos="6494400" algn="l"/>
                <a:tab pos="6943680" algn="l"/>
                <a:tab pos="7392960" algn="l"/>
                <a:tab pos="7842240" algn="l"/>
                <a:tab pos="8291160" algn="l"/>
                <a:tab pos="8740440" algn="l"/>
              </a:tabLst>
            </a:pPr>
            <a:r>
              <a:rPr lang="fr-FR" sz="2210" b="0" strike="noStrike" spc="-1">
                <a:solidFill>
                  <a:srgbClr val="000000"/>
                </a:solidFill>
                <a:latin typeface="Comic Sans MS"/>
              </a:rPr>
              <a:t>Troisième niveau de plan</a:t>
            </a:r>
          </a:p>
          <a:p>
            <a:pPr marL="1763280" lvl="3">
              <a:lnSpc>
                <a:spcPct val="116000"/>
              </a:lnSpc>
              <a:spcAft>
                <a:spcPts val="629"/>
              </a:spcAft>
              <a:buClr>
                <a:srgbClr val="000000"/>
              </a:buClr>
              <a:buFont typeface="Times New Roman"/>
              <a:buChar char="–"/>
              <a:tabLst>
                <a:tab pos="0" algn="l"/>
                <a:tab pos="196560" algn="l"/>
                <a:tab pos="645840" algn="l"/>
                <a:tab pos="1095120" algn="l"/>
                <a:tab pos="1544400" algn="l"/>
                <a:tab pos="1993680" algn="l"/>
                <a:tab pos="2442960" algn="l"/>
                <a:tab pos="2892240" algn="l"/>
                <a:tab pos="3341520" algn="l"/>
                <a:tab pos="3790800" algn="l"/>
                <a:tab pos="4240080" algn="l"/>
                <a:tab pos="4689360" algn="l"/>
                <a:tab pos="5138640" algn="l"/>
                <a:tab pos="5587920" algn="l"/>
                <a:tab pos="6037200" algn="l"/>
                <a:tab pos="6486480" algn="l"/>
                <a:tab pos="6935760" algn="l"/>
                <a:tab pos="7385040" algn="l"/>
                <a:tab pos="7833960" algn="l"/>
                <a:tab pos="8283240" algn="l"/>
                <a:tab pos="8732520" algn="l"/>
              </a:tabLst>
            </a:pPr>
            <a:r>
              <a:rPr lang="fr-FR" sz="2210" b="0" strike="noStrike" spc="-1">
                <a:solidFill>
                  <a:srgbClr val="000000"/>
                </a:solidFill>
                <a:latin typeface="Comic Sans MS"/>
              </a:rPr>
              <a:t>Quatrième niveau de plan</a:t>
            </a:r>
          </a:p>
          <a:p>
            <a:pPr marL="2266920" lvl="4">
              <a:lnSpc>
                <a:spcPct val="116000"/>
              </a:lnSpc>
              <a:spcAft>
                <a:spcPts val="315"/>
              </a:spcAft>
              <a:buClr>
                <a:srgbClr val="000000"/>
              </a:buClr>
              <a:buFont typeface="Times New Roman"/>
              <a:buChar char="»"/>
              <a:tabLst>
                <a:tab pos="0" algn="l"/>
                <a:tab pos="188640" algn="l"/>
                <a:tab pos="637920" algn="l"/>
                <a:tab pos="1087200" algn="l"/>
                <a:tab pos="1536480" algn="l"/>
                <a:tab pos="1985760" algn="l"/>
                <a:tab pos="2435040" algn="l"/>
                <a:tab pos="2884320" algn="l"/>
                <a:tab pos="3333600" algn="l"/>
                <a:tab pos="3782880" algn="l"/>
                <a:tab pos="4232160" algn="l"/>
                <a:tab pos="4681440" algn="l"/>
                <a:tab pos="5130720" algn="l"/>
                <a:tab pos="5580000" algn="l"/>
                <a:tab pos="6029280" algn="l"/>
                <a:tab pos="6478560" algn="l"/>
                <a:tab pos="6927840" algn="l"/>
                <a:tab pos="7376760" algn="l"/>
                <a:tab pos="7826040" algn="l"/>
                <a:tab pos="8275320" algn="l"/>
                <a:tab pos="8724600" algn="l"/>
              </a:tabLst>
            </a:pPr>
            <a:r>
              <a:rPr lang="fr-FR" sz="2210" b="0" strike="noStrike" spc="-1">
                <a:solidFill>
                  <a:srgbClr val="000000"/>
                </a:solidFill>
                <a:latin typeface="Comic Sans MS"/>
              </a:rPr>
              <a:t>Cinquième niveau de plan</a:t>
            </a:r>
          </a:p>
          <a:p>
            <a:pPr marL="2266920" lvl="5">
              <a:lnSpc>
                <a:spcPct val="116000"/>
              </a:lnSpc>
              <a:spcAft>
                <a:spcPts val="315"/>
              </a:spcAft>
              <a:buClr>
                <a:srgbClr val="000000"/>
              </a:buClr>
              <a:buFont typeface="Times New Roman"/>
              <a:buChar char="»"/>
              <a:tabLst>
                <a:tab pos="0" algn="l"/>
                <a:tab pos="188640" algn="l"/>
                <a:tab pos="637920" algn="l"/>
                <a:tab pos="1087200" algn="l"/>
                <a:tab pos="1536480" algn="l"/>
                <a:tab pos="1985760" algn="l"/>
                <a:tab pos="2435040" algn="l"/>
                <a:tab pos="2884320" algn="l"/>
                <a:tab pos="3333600" algn="l"/>
                <a:tab pos="3782880" algn="l"/>
                <a:tab pos="4232160" algn="l"/>
                <a:tab pos="4681440" algn="l"/>
                <a:tab pos="5130720" algn="l"/>
                <a:tab pos="5580000" algn="l"/>
                <a:tab pos="6029280" algn="l"/>
                <a:tab pos="6478560" algn="l"/>
                <a:tab pos="6927840" algn="l"/>
                <a:tab pos="7376760" algn="l"/>
                <a:tab pos="7826040" algn="l"/>
                <a:tab pos="8275320" algn="l"/>
                <a:tab pos="8724600" algn="l"/>
              </a:tabLst>
            </a:pPr>
            <a:r>
              <a:rPr lang="fr-FR" sz="2210" b="0" strike="noStrike" spc="-1">
                <a:solidFill>
                  <a:srgbClr val="000000"/>
                </a:solidFill>
                <a:latin typeface="Comic Sans MS"/>
              </a:rPr>
              <a:t>Sixième niveau de plan</a:t>
            </a:r>
          </a:p>
          <a:p>
            <a:pPr marL="2266920" lvl="6">
              <a:lnSpc>
                <a:spcPct val="116000"/>
              </a:lnSpc>
              <a:spcAft>
                <a:spcPts val="315"/>
              </a:spcAft>
              <a:buClr>
                <a:srgbClr val="000000"/>
              </a:buClr>
              <a:buFont typeface="Times New Roman"/>
              <a:buChar char="»"/>
              <a:tabLst>
                <a:tab pos="0" algn="l"/>
                <a:tab pos="188640" algn="l"/>
                <a:tab pos="637920" algn="l"/>
                <a:tab pos="1087200" algn="l"/>
                <a:tab pos="1536480" algn="l"/>
                <a:tab pos="1985760" algn="l"/>
                <a:tab pos="2435040" algn="l"/>
                <a:tab pos="2884320" algn="l"/>
                <a:tab pos="3333600" algn="l"/>
                <a:tab pos="3782880" algn="l"/>
                <a:tab pos="4232160" algn="l"/>
                <a:tab pos="4681440" algn="l"/>
                <a:tab pos="5130720" algn="l"/>
                <a:tab pos="5580000" algn="l"/>
                <a:tab pos="6029280" algn="l"/>
                <a:tab pos="6478560" algn="l"/>
                <a:tab pos="6927840" algn="l"/>
                <a:tab pos="7376760" algn="l"/>
                <a:tab pos="7826040" algn="l"/>
                <a:tab pos="8275320" algn="l"/>
                <a:tab pos="8724600" algn="l"/>
              </a:tabLst>
            </a:pPr>
            <a:r>
              <a:rPr lang="fr-FR" sz="2210" b="0" strike="noStrike" spc="-1">
                <a:solidFill>
                  <a:srgbClr val="000000"/>
                </a:solidFill>
                <a:latin typeface="Comic Sans MS"/>
              </a:rPr>
              <a:t>Septième niveau de plan</a:t>
            </a:r>
          </a:p>
        </p:txBody>
      </p:sp>
      <p:sp>
        <p:nvSpPr>
          <p:cNvPr id="122" name="PlaceHolder 3"/>
          <p:cNvSpPr>
            <a:spLocks noGrp="1"/>
          </p:cNvSpPr>
          <p:nvPr>
            <p:ph type="dt" idx="7"/>
          </p:nvPr>
        </p:nvSpPr>
        <p:spPr>
          <a:xfrm>
            <a:off x="504000" y="7006680"/>
            <a:ext cx="2348640" cy="402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>
              <a:lnSpc>
                <a:spcPct val="100000"/>
              </a:lnSpc>
              <a:defRPr lang="fr-FR" sz="1800" b="0" strike="noStrike" spc="-1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22/03/2012</a:t>
            </a:r>
            <a:endParaRPr lang="fr-FR" sz="1800" b="0" strike="noStrike" spc="-1">
              <a:latin typeface="Times New Roman"/>
            </a:endParaRPr>
          </a:p>
        </p:txBody>
      </p:sp>
      <p:sp>
        <p:nvSpPr>
          <p:cNvPr id="123" name="Forme libre : forme 122"/>
          <p:cNvSpPr/>
          <p:nvPr/>
        </p:nvSpPr>
        <p:spPr>
          <a:xfrm>
            <a:off x="3443760" y="7007040"/>
            <a:ext cx="3192120" cy="402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PlaceHolder 4"/>
          <p:cNvSpPr>
            <a:spLocks noGrp="1"/>
          </p:cNvSpPr>
          <p:nvPr>
            <p:ph type="sldNum" idx="8"/>
          </p:nvPr>
        </p:nvSpPr>
        <p:spPr>
          <a:xfrm>
            <a:off x="7223760" y="7006680"/>
            <a:ext cx="2348640" cy="402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>
              <a:lnSpc>
                <a:spcPct val="100000"/>
              </a:lnSpc>
              <a:defRPr lang="fr-FR" sz="1800" b="0" strike="noStrike" spc="-1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>
              <a:lnSpc>
                <a:spcPct val="100000"/>
              </a:lnSpc>
            </a:pPr>
            <a:fld id="{D4C54D46-8D04-4924-AE08-E31C2E78ADA0}" type="slidenum"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‹N°›</a:t>
            </a:fld>
            <a:endParaRPr lang="fr-FR" sz="1800" b="0" strike="noStrike" spc="-1">
              <a:latin typeface="Times New Roman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ftr" idx="9"/>
          </p:nvPr>
        </p:nvSpPr>
        <p:spPr>
          <a:xfrm>
            <a:off x="3447000" y="6886800"/>
            <a:ext cx="3194640" cy="52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ctr">
              <a:buNone/>
              <a:defRPr lang="fr-FR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1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Forme libre : forme 161"/>
          <p:cNvSpPr/>
          <p:nvPr/>
        </p:nvSpPr>
        <p:spPr>
          <a:xfrm>
            <a:off x="252000" y="180000"/>
            <a:ext cx="9720000" cy="2052000"/>
          </a:xfrm>
          <a:custGeom>
            <a:avLst/>
            <a:gdLst/>
            <a:ahLst/>
            <a:cxnLst/>
            <a:rect l="0" t="0" r="r" b="b"/>
            <a:pathLst>
              <a:path w="27002" h="5702">
                <a:moveTo>
                  <a:pt x="950" y="0"/>
                </a:moveTo>
                <a:lnTo>
                  <a:pt x="950" y="0"/>
                </a:lnTo>
                <a:cubicBezTo>
                  <a:pt x="783" y="0"/>
                  <a:pt x="620" y="44"/>
                  <a:pt x="475" y="127"/>
                </a:cubicBezTo>
                <a:cubicBezTo>
                  <a:pt x="331" y="211"/>
                  <a:pt x="211" y="331"/>
                  <a:pt x="127" y="475"/>
                </a:cubicBezTo>
                <a:cubicBezTo>
                  <a:pt x="44" y="620"/>
                  <a:pt x="0" y="783"/>
                  <a:pt x="0" y="950"/>
                </a:cubicBezTo>
                <a:lnTo>
                  <a:pt x="0" y="4750"/>
                </a:lnTo>
                <a:lnTo>
                  <a:pt x="0" y="4751"/>
                </a:lnTo>
                <a:cubicBezTo>
                  <a:pt x="0" y="4918"/>
                  <a:pt x="44" y="5081"/>
                  <a:pt x="127" y="5226"/>
                </a:cubicBezTo>
                <a:cubicBezTo>
                  <a:pt x="211" y="5370"/>
                  <a:pt x="331" y="5490"/>
                  <a:pt x="475" y="5574"/>
                </a:cubicBezTo>
                <a:cubicBezTo>
                  <a:pt x="620" y="5657"/>
                  <a:pt x="783" y="5701"/>
                  <a:pt x="950" y="5701"/>
                </a:cubicBezTo>
                <a:lnTo>
                  <a:pt x="26050" y="5700"/>
                </a:lnTo>
                <a:lnTo>
                  <a:pt x="26051" y="5701"/>
                </a:lnTo>
                <a:cubicBezTo>
                  <a:pt x="26218" y="5701"/>
                  <a:pt x="26381" y="5657"/>
                  <a:pt x="26526" y="5574"/>
                </a:cubicBezTo>
                <a:cubicBezTo>
                  <a:pt x="26670" y="5490"/>
                  <a:pt x="26790" y="5370"/>
                  <a:pt x="26874" y="5226"/>
                </a:cubicBezTo>
                <a:cubicBezTo>
                  <a:pt x="26957" y="5081"/>
                  <a:pt x="27001" y="4918"/>
                  <a:pt x="27001" y="4751"/>
                </a:cubicBezTo>
                <a:lnTo>
                  <a:pt x="27001" y="950"/>
                </a:lnTo>
                <a:lnTo>
                  <a:pt x="27001" y="950"/>
                </a:lnTo>
                <a:lnTo>
                  <a:pt x="27001" y="950"/>
                </a:lnTo>
                <a:cubicBezTo>
                  <a:pt x="27001" y="783"/>
                  <a:pt x="26957" y="620"/>
                  <a:pt x="26874" y="475"/>
                </a:cubicBezTo>
                <a:cubicBezTo>
                  <a:pt x="26790" y="331"/>
                  <a:pt x="26670" y="211"/>
                  <a:pt x="26526" y="127"/>
                </a:cubicBezTo>
                <a:cubicBezTo>
                  <a:pt x="26381" y="44"/>
                  <a:pt x="26218" y="0"/>
                  <a:pt x="26051" y="0"/>
                </a:cubicBezTo>
                <a:lnTo>
                  <a:pt x="950" y="0"/>
                </a:lnTo>
              </a:path>
            </a:pathLst>
          </a:custGeom>
          <a:gradFill rotWithShape="0">
            <a:gsLst>
              <a:gs pos="0">
                <a:srgbClr val="800000"/>
              </a:gs>
              <a:gs pos="5000">
                <a:srgbClr val="800000"/>
              </a:gs>
              <a:gs pos="50000">
                <a:srgbClr val="000080"/>
              </a:gs>
              <a:gs pos="95000">
                <a:srgbClr val="800000"/>
              </a:gs>
              <a:gs pos="100000">
                <a:srgbClr val="800000"/>
              </a:gs>
            </a:gsLst>
            <a:lin ang="3600000"/>
          </a:gra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76680" rIns="90000" bIns="45000" anchor="ctr">
            <a:noAutofit/>
          </a:bodyPr>
          <a:lstStyle/>
          <a:p>
            <a:pPr algn="ctr">
              <a:lnSpc>
                <a:spcPct val="93000"/>
              </a:lnSpc>
            </a:pPr>
            <a:r>
              <a:rPr lang="fr-FR" sz="4800" b="1" strike="noStrike" spc="-1">
                <a:solidFill>
                  <a:srgbClr val="FFFFFF"/>
                </a:solidFill>
                <a:latin typeface="Arial"/>
              </a:rPr>
              <a:t>De la création …                 </a:t>
            </a:r>
            <a:endParaRPr lang="fr-FR" sz="4800" b="1" strike="noStrike" spc="-1"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lang="fr-FR" sz="4800" b="1" strike="noStrike" spc="-1">
                <a:solidFill>
                  <a:srgbClr val="FFFFFF"/>
                </a:solidFill>
                <a:latin typeface="Arial"/>
              </a:rPr>
              <a:t>                 … à la détection</a:t>
            </a:r>
            <a:endParaRPr lang="fr-FR" sz="4800" b="1" strike="noStrike" spc="-1"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lang="fr-FR" sz="4800" b="1" strike="noStrike" spc="-1">
                <a:solidFill>
                  <a:srgbClr val="FFFFFF"/>
                </a:solidFill>
                <a:latin typeface="Arial"/>
              </a:rPr>
              <a:t>de particules</a:t>
            </a:r>
            <a:endParaRPr lang="fr-FR" sz="4800" b="1" strike="noStrike" spc="-1">
              <a:latin typeface="Arial"/>
            </a:endParaRPr>
          </a:p>
        </p:txBody>
      </p:sp>
      <p:pic>
        <p:nvPicPr>
          <p:cNvPr id="163" name="Image 162"/>
          <p:cNvPicPr/>
          <p:nvPr/>
        </p:nvPicPr>
        <p:blipFill>
          <a:blip r:embed="rId2"/>
          <a:stretch/>
        </p:blipFill>
        <p:spPr>
          <a:xfrm>
            <a:off x="784800" y="6228000"/>
            <a:ext cx="1555200" cy="1152000"/>
          </a:xfrm>
          <a:prstGeom prst="rect">
            <a:avLst/>
          </a:prstGeom>
          <a:ln w="0">
            <a:noFill/>
          </a:ln>
        </p:spPr>
      </p:pic>
      <p:pic>
        <p:nvPicPr>
          <p:cNvPr id="164" name="Image 163"/>
          <p:cNvPicPr/>
          <p:nvPr/>
        </p:nvPicPr>
        <p:blipFill>
          <a:blip r:embed="rId3"/>
          <a:stretch/>
        </p:blipFill>
        <p:spPr>
          <a:xfrm>
            <a:off x="3502440" y="5904000"/>
            <a:ext cx="5533560" cy="1609200"/>
          </a:xfrm>
          <a:prstGeom prst="rect">
            <a:avLst/>
          </a:prstGeom>
          <a:ln w="0">
            <a:noFill/>
          </a:ln>
        </p:spPr>
      </p:pic>
      <p:pic>
        <p:nvPicPr>
          <p:cNvPr id="165" name="Image 164"/>
          <p:cNvPicPr/>
          <p:nvPr/>
        </p:nvPicPr>
        <p:blipFill>
          <a:blip r:embed="rId4"/>
          <a:stretch/>
        </p:blipFill>
        <p:spPr>
          <a:xfrm>
            <a:off x="63720" y="2448000"/>
            <a:ext cx="4400280" cy="3295440"/>
          </a:xfrm>
          <a:prstGeom prst="rect">
            <a:avLst/>
          </a:prstGeom>
          <a:ln w="0">
            <a:noFill/>
          </a:ln>
        </p:spPr>
      </p:pic>
      <p:sp>
        <p:nvSpPr>
          <p:cNvPr id="166" name="ZoneTexte 165"/>
          <p:cNvSpPr txBox="1"/>
          <p:nvPr/>
        </p:nvSpPr>
        <p:spPr>
          <a:xfrm>
            <a:off x="1093680" y="5285160"/>
            <a:ext cx="2340000" cy="402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FR" sz="2200" b="1" strike="noStrike" spc="-1">
                <a:solidFill>
                  <a:srgbClr val="FFFFFF"/>
                </a:solidFill>
                <a:latin typeface="Arial"/>
              </a:rPr>
              <a:t>LHC</a:t>
            </a:r>
            <a:endParaRPr lang="fr-FR" sz="2200" b="0" strike="noStrike" spc="-1">
              <a:latin typeface="Arial"/>
            </a:endParaRPr>
          </a:p>
        </p:txBody>
      </p:sp>
      <p:pic>
        <p:nvPicPr>
          <p:cNvPr id="167" name="Image 166"/>
          <p:cNvPicPr/>
          <p:nvPr/>
        </p:nvPicPr>
        <p:blipFill>
          <a:blip r:embed="rId5"/>
          <a:stretch/>
        </p:blipFill>
        <p:spPr>
          <a:xfrm>
            <a:off x="4644000" y="2520000"/>
            <a:ext cx="5248800" cy="2743200"/>
          </a:xfrm>
          <a:prstGeom prst="rect">
            <a:avLst/>
          </a:prstGeom>
          <a:ln w="0">
            <a:noFill/>
          </a:ln>
        </p:spPr>
      </p:pic>
      <p:sp>
        <p:nvSpPr>
          <p:cNvPr id="168" name="ZoneTexte 167"/>
          <p:cNvSpPr txBox="1"/>
          <p:nvPr/>
        </p:nvSpPr>
        <p:spPr>
          <a:xfrm>
            <a:off x="5558400" y="5292000"/>
            <a:ext cx="3420000" cy="402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FR" sz="2200" b="1" strike="noStrike" spc="-1">
                <a:solidFill>
                  <a:srgbClr val="000000"/>
                </a:solidFill>
                <a:latin typeface="Arial"/>
              </a:rPr>
              <a:t>Détecteur ATLAS</a:t>
            </a:r>
            <a:endParaRPr lang="fr-FR" sz="2200" b="0" strike="noStrike" spc="-1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2720FC3-EB73-4254-A698-17062569778B}" type="slidenum">
              <a:rPr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Image 318"/>
          <p:cNvPicPr/>
          <p:nvPr/>
        </p:nvPicPr>
        <p:blipFill>
          <a:blip r:embed="rId2"/>
          <a:srcRect l="51201" r="8534" b="46078"/>
          <a:stretch/>
        </p:blipFill>
        <p:spPr>
          <a:xfrm>
            <a:off x="4176000" y="3168360"/>
            <a:ext cx="941400" cy="1151640"/>
          </a:xfrm>
          <a:prstGeom prst="rect">
            <a:avLst/>
          </a:prstGeom>
          <a:ln w="0">
            <a:noFill/>
          </a:ln>
        </p:spPr>
      </p:pic>
      <p:sp>
        <p:nvSpPr>
          <p:cNvPr id="320" name="Forme libre : forme 319"/>
          <p:cNvSpPr/>
          <p:nvPr/>
        </p:nvSpPr>
        <p:spPr>
          <a:xfrm>
            <a:off x="180000" y="108360"/>
            <a:ext cx="9720360" cy="720720"/>
          </a:xfrm>
          <a:custGeom>
            <a:avLst/>
            <a:gdLst/>
            <a:ahLst/>
            <a:cxnLst/>
            <a:rect l="0" t="0" r="r" b="b"/>
            <a:pathLst>
              <a:path w="27003" h="2004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8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8"/>
                  <a:pt x="0" y="275"/>
                  <a:pt x="0" y="334"/>
                </a:cubicBezTo>
                <a:lnTo>
                  <a:pt x="0" y="1669"/>
                </a:lnTo>
                <a:lnTo>
                  <a:pt x="0" y="1669"/>
                </a:lnTo>
                <a:cubicBezTo>
                  <a:pt x="0" y="1728"/>
                  <a:pt x="15" y="1785"/>
                  <a:pt x="45" y="1836"/>
                </a:cubicBezTo>
                <a:cubicBezTo>
                  <a:pt x="74" y="1887"/>
                  <a:pt x="116" y="1929"/>
                  <a:pt x="167" y="1958"/>
                </a:cubicBezTo>
                <a:cubicBezTo>
                  <a:pt x="218" y="1988"/>
                  <a:pt x="275" y="2003"/>
                  <a:pt x="334" y="2003"/>
                </a:cubicBezTo>
                <a:lnTo>
                  <a:pt x="26668" y="2003"/>
                </a:lnTo>
                <a:lnTo>
                  <a:pt x="26668" y="2003"/>
                </a:lnTo>
                <a:cubicBezTo>
                  <a:pt x="26727" y="2003"/>
                  <a:pt x="26784" y="1988"/>
                  <a:pt x="26835" y="1958"/>
                </a:cubicBezTo>
                <a:cubicBezTo>
                  <a:pt x="26886" y="1929"/>
                  <a:pt x="26928" y="1887"/>
                  <a:pt x="26957" y="1836"/>
                </a:cubicBezTo>
                <a:cubicBezTo>
                  <a:pt x="26987" y="1785"/>
                  <a:pt x="27002" y="1728"/>
                  <a:pt x="27002" y="1669"/>
                </a:cubicBezTo>
                <a:lnTo>
                  <a:pt x="27002" y="333"/>
                </a:lnTo>
                <a:lnTo>
                  <a:pt x="27002" y="334"/>
                </a:lnTo>
                <a:lnTo>
                  <a:pt x="27002" y="334"/>
                </a:lnTo>
                <a:cubicBezTo>
                  <a:pt x="27002" y="275"/>
                  <a:pt x="26987" y="218"/>
                  <a:pt x="26957" y="167"/>
                </a:cubicBezTo>
                <a:cubicBezTo>
                  <a:pt x="26928" y="116"/>
                  <a:pt x="26886" y="74"/>
                  <a:pt x="26835" y="45"/>
                </a:cubicBezTo>
                <a:cubicBezTo>
                  <a:pt x="26784" y="15"/>
                  <a:pt x="26727" y="0"/>
                  <a:pt x="26668" y="0"/>
                </a:cubicBezTo>
                <a:lnTo>
                  <a:pt x="333" y="0"/>
                </a:lnTo>
              </a:path>
            </a:pathLst>
          </a:custGeom>
          <a:gradFill rotWithShape="0">
            <a:gsLst>
              <a:gs pos="0">
                <a:srgbClr val="800000"/>
              </a:gs>
              <a:gs pos="5000">
                <a:srgbClr val="800000"/>
              </a:gs>
              <a:gs pos="50000">
                <a:srgbClr val="000080"/>
              </a:gs>
              <a:gs pos="95000">
                <a:srgbClr val="800000"/>
              </a:gs>
              <a:gs pos="100000">
                <a:srgbClr val="800000"/>
              </a:gs>
            </a:gsLst>
            <a:lin ang="3600000"/>
          </a:gra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76680" rIns="90000" bIns="45000" anchor="ctr">
            <a:noAutofit/>
          </a:bodyPr>
          <a:lstStyle/>
          <a:p>
            <a:pPr algn="ctr">
              <a:lnSpc>
                <a:spcPct val="93000"/>
              </a:lnSpc>
            </a:pPr>
            <a:r>
              <a:rPr lang="fr-FR" sz="3600" b="1" strike="noStrike" spc="-1">
                <a:solidFill>
                  <a:srgbClr val="FFFFFF"/>
                </a:solidFill>
                <a:latin typeface="Arial"/>
              </a:rPr>
              <a:t>A quoi ressemble une collision de protons ?</a:t>
            </a:r>
            <a:endParaRPr lang="fr-FR" sz="3600" b="1" strike="noStrike" spc="-1">
              <a:latin typeface="Arial"/>
            </a:endParaRPr>
          </a:p>
        </p:txBody>
      </p:sp>
      <p:pic>
        <p:nvPicPr>
          <p:cNvPr id="321" name="Image 320"/>
          <p:cNvPicPr/>
          <p:nvPr/>
        </p:nvPicPr>
        <p:blipFill>
          <a:blip r:embed="rId3"/>
          <a:stretch/>
        </p:blipFill>
        <p:spPr>
          <a:xfrm>
            <a:off x="36360" y="900360"/>
            <a:ext cx="1051560" cy="1454040"/>
          </a:xfrm>
          <a:prstGeom prst="rect">
            <a:avLst/>
          </a:prstGeom>
          <a:ln w="0">
            <a:noFill/>
          </a:ln>
        </p:spPr>
      </p:pic>
      <p:sp>
        <p:nvSpPr>
          <p:cNvPr id="322" name="Forme libre : forme 321"/>
          <p:cNvSpPr/>
          <p:nvPr/>
        </p:nvSpPr>
        <p:spPr>
          <a:xfrm>
            <a:off x="1043640" y="1079640"/>
            <a:ext cx="9000000" cy="900000"/>
          </a:xfrm>
          <a:custGeom>
            <a:avLst/>
            <a:gdLst/>
            <a:ahLst/>
            <a:cxnLst/>
            <a:rect l="0" t="0" r="r" b="b"/>
            <a:pathLst>
              <a:path w="25002" h="2502">
                <a:moveTo>
                  <a:pt x="416" y="0"/>
                </a:moveTo>
                <a:lnTo>
                  <a:pt x="417" y="0"/>
                </a:lnTo>
                <a:cubicBezTo>
                  <a:pt x="344" y="0"/>
                  <a:pt x="272" y="19"/>
                  <a:pt x="208" y="56"/>
                </a:cubicBezTo>
                <a:cubicBezTo>
                  <a:pt x="145" y="92"/>
                  <a:pt x="92" y="145"/>
                  <a:pt x="56" y="208"/>
                </a:cubicBezTo>
                <a:cubicBezTo>
                  <a:pt x="19" y="272"/>
                  <a:pt x="0" y="344"/>
                  <a:pt x="0" y="417"/>
                </a:cubicBezTo>
                <a:lnTo>
                  <a:pt x="0" y="2084"/>
                </a:lnTo>
                <a:lnTo>
                  <a:pt x="0" y="2084"/>
                </a:lnTo>
                <a:cubicBezTo>
                  <a:pt x="0" y="2157"/>
                  <a:pt x="19" y="2229"/>
                  <a:pt x="56" y="2293"/>
                </a:cubicBezTo>
                <a:cubicBezTo>
                  <a:pt x="92" y="2356"/>
                  <a:pt x="145" y="2409"/>
                  <a:pt x="208" y="2445"/>
                </a:cubicBezTo>
                <a:cubicBezTo>
                  <a:pt x="272" y="2482"/>
                  <a:pt x="344" y="2501"/>
                  <a:pt x="417" y="2501"/>
                </a:cubicBezTo>
                <a:lnTo>
                  <a:pt x="24584" y="2501"/>
                </a:lnTo>
                <a:lnTo>
                  <a:pt x="24584" y="2501"/>
                </a:lnTo>
                <a:cubicBezTo>
                  <a:pt x="24657" y="2501"/>
                  <a:pt x="24729" y="2482"/>
                  <a:pt x="24793" y="2445"/>
                </a:cubicBezTo>
                <a:cubicBezTo>
                  <a:pt x="24856" y="2409"/>
                  <a:pt x="24909" y="2356"/>
                  <a:pt x="24945" y="2293"/>
                </a:cubicBezTo>
                <a:cubicBezTo>
                  <a:pt x="24982" y="2229"/>
                  <a:pt x="25001" y="2157"/>
                  <a:pt x="25001" y="2084"/>
                </a:cubicBezTo>
                <a:lnTo>
                  <a:pt x="25001" y="416"/>
                </a:lnTo>
                <a:lnTo>
                  <a:pt x="25001" y="417"/>
                </a:lnTo>
                <a:lnTo>
                  <a:pt x="25001" y="417"/>
                </a:lnTo>
                <a:cubicBezTo>
                  <a:pt x="25001" y="344"/>
                  <a:pt x="24982" y="272"/>
                  <a:pt x="24945" y="208"/>
                </a:cubicBezTo>
                <a:cubicBezTo>
                  <a:pt x="24909" y="145"/>
                  <a:pt x="24856" y="92"/>
                  <a:pt x="24793" y="56"/>
                </a:cubicBezTo>
                <a:cubicBezTo>
                  <a:pt x="24729" y="19"/>
                  <a:pt x="24657" y="0"/>
                  <a:pt x="24584" y="0"/>
                </a:cubicBezTo>
                <a:lnTo>
                  <a:pt x="416" y="0"/>
                </a:lnTo>
              </a:path>
            </a:pathLst>
          </a:custGeom>
          <a:solidFill>
            <a:srgbClr val="E6E6FF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buNone/>
            </a:pPr>
            <a:r>
              <a:rPr lang="fr-FR" sz="2200" b="1" strike="noStrike" spc="-1">
                <a:solidFill>
                  <a:srgbClr val="008000"/>
                </a:solidFill>
                <a:latin typeface="Arial"/>
              </a:rPr>
              <a:t>Que se passe-t-il lors d'une collision de protons ?</a:t>
            </a:r>
          </a:p>
          <a:p>
            <a:pPr algn="ctr">
              <a:buNone/>
            </a:pPr>
            <a:r>
              <a:rPr lang="fr-FR" sz="2200" b="1" strike="noStrike" spc="-1">
                <a:solidFill>
                  <a:srgbClr val="008000"/>
                </a:solidFill>
                <a:latin typeface="Arial"/>
              </a:rPr>
              <a:t>Quelle illustration représente le mieux cette collision ?</a:t>
            </a:r>
          </a:p>
        </p:txBody>
      </p:sp>
      <p:pic>
        <p:nvPicPr>
          <p:cNvPr id="323" name="Image 322"/>
          <p:cNvPicPr/>
          <p:nvPr/>
        </p:nvPicPr>
        <p:blipFill>
          <a:blip r:embed="rId2"/>
          <a:srcRect r="8534"/>
          <a:stretch/>
        </p:blipFill>
        <p:spPr>
          <a:xfrm>
            <a:off x="1097280" y="3257280"/>
            <a:ext cx="2142720" cy="2142720"/>
          </a:xfrm>
          <a:prstGeom prst="rect">
            <a:avLst/>
          </a:prstGeom>
          <a:ln w="0">
            <a:noFill/>
          </a:ln>
        </p:spPr>
      </p:pic>
      <p:pic>
        <p:nvPicPr>
          <p:cNvPr id="324" name="Image 323"/>
          <p:cNvPicPr/>
          <p:nvPr/>
        </p:nvPicPr>
        <p:blipFill>
          <a:blip r:embed="rId2"/>
          <a:srcRect l="8534" r="5123"/>
          <a:stretch/>
        </p:blipFill>
        <p:spPr>
          <a:xfrm>
            <a:off x="7040880" y="3240000"/>
            <a:ext cx="1919880" cy="2142720"/>
          </a:xfrm>
          <a:prstGeom prst="rect">
            <a:avLst/>
          </a:prstGeom>
          <a:ln w="0">
            <a:noFill/>
          </a:ln>
        </p:spPr>
      </p:pic>
      <p:pic>
        <p:nvPicPr>
          <p:cNvPr id="325" name="Image 324"/>
          <p:cNvPicPr/>
          <p:nvPr/>
        </p:nvPicPr>
        <p:blipFill>
          <a:blip r:embed="rId2"/>
          <a:srcRect l="5123" t="46078" r="49488" b="5123"/>
          <a:stretch/>
        </p:blipFill>
        <p:spPr>
          <a:xfrm>
            <a:off x="3097440" y="4330440"/>
            <a:ext cx="1060200" cy="1042200"/>
          </a:xfrm>
          <a:prstGeom prst="rect">
            <a:avLst/>
          </a:prstGeom>
          <a:ln w="0">
            <a:noFill/>
          </a:ln>
        </p:spPr>
      </p:pic>
      <p:pic>
        <p:nvPicPr>
          <p:cNvPr id="326" name="Image 325"/>
          <p:cNvPicPr/>
          <p:nvPr/>
        </p:nvPicPr>
        <p:blipFill>
          <a:blip r:embed="rId2"/>
          <a:srcRect l="51201" t="46078" r="8534"/>
          <a:stretch/>
        </p:blipFill>
        <p:spPr>
          <a:xfrm>
            <a:off x="4140000" y="4320000"/>
            <a:ext cx="941400" cy="1151640"/>
          </a:xfrm>
          <a:prstGeom prst="rect">
            <a:avLst/>
          </a:prstGeom>
          <a:ln w="0">
            <a:noFill/>
          </a:ln>
        </p:spPr>
      </p:pic>
      <p:pic>
        <p:nvPicPr>
          <p:cNvPr id="327" name="Image 326"/>
          <p:cNvPicPr/>
          <p:nvPr/>
        </p:nvPicPr>
        <p:blipFill>
          <a:blip r:embed="rId2"/>
          <a:srcRect r="49488" b="46078"/>
          <a:stretch/>
        </p:blipFill>
        <p:spPr>
          <a:xfrm>
            <a:off x="2996640" y="3168360"/>
            <a:ext cx="1179360" cy="1151640"/>
          </a:xfrm>
          <a:prstGeom prst="rect">
            <a:avLst/>
          </a:prstGeom>
          <a:ln w="0">
            <a:noFill/>
          </a:ln>
        </p:spPr>
      </p:pic>
      <p:pic>
        <p:nvPicPr>
          <p:cNvPr id="328" name="Image 327"/>
          <p:cNvPicPr/>
          <p:nvPr/>
        </p:nvPicPr>
        <p:blipFill>
          <a:blip r:embed="rId2"/>
          <a:srcRect l="5123" t="46078" r="49488" b="5123"/>
          <a:stretch/>
        </p:blipFill>
        <p:spPr>
          <a:xfrm>
            <a:off x="4897800" y="4330440"/>
            <a:ext cx="1060200" cy="1042200"/>
          </a:xfrm>
          <a:prstGeom prst="rect">
            <a:avLst/>
          </a:prstGeom>
          <a:ln w="0">
            <a:noFill/>
          </a:ln>
        </p:spPr>
      </p:pic>
      <p:pic>
        <p:nvPicPr>
          <p:cNvPr id="329" name="Image 328"/>
          <p:cNvPicPr/>
          <p:nvPr/>
        </p:nvPicPr>
        <p:blipFill>
          <a:blip r:embed="rId2"/>
          <a:srcRect l="51201" t="46078" r="8534"/>
          <a:stretch/>
        </p:blipFill>
        <p:spPr>
          <a:xfrm>
            <a:off x="5940360" y="4320000"/>
            <a:ext cx="941400" cy="1151640"/>
          </a:xfrm>
          <a:prstGeom prst="rect">
            <a:avLst/>
          </a:prstGeom>
          <a:ln w="0">
            <a:noFill/>
          </a:ln>
        </p:spPr>
      </p:pic>
      <p:pic>
        <p:nvPicPr>
          <p:cNvPr id="330" name="Image 329"/>
          <p:cNvPicPr/>
          <p:nvPr/>
        </p:nvPicPr>
        <p:blipFill>
          <a:blip r:embed="rId2"/>
          <a:srcRect r="49488" b="46078"/>
          <a:stretch/>
        </p:blipFill>
        <p:spPr>
          <a:xfrm>
            <a:off x="4797000" y="3168360"/>
            <a:ext cx="1179360" cy="1151640"/>
          </a:xfrm>
          <a:prstGeom prst="rect">
            <a:avLst/>
          </a:prstGeom>
          <a:ln w="0">
            <a:noFill/>
          </a:ln>
        </p:spPr>
      </p:pic>
      <p:pic>
        <p:nvPicPr>
          <p:cNvPr id="331" name="Image 330"/>
          <p:cNvPicPr/>
          <p:nvPr/>
        </p:nvPicPr>
        <p:blipFill>
          <a:blip r:embed="rId2"/>
          <a:srcRect l="51201" r="8534" b="46078"/>
          <a:stretch/>
        </p:blipFill>
        <p:spPr>
          <a:xfrm>
            <a:off x="5976360" y="3168360"/>
            <a:ext cx="941400" cy="1151640"/>
          </a:xfrm>
          <a:prstGeom prst="rect">
            <a:avLst/>
          </a:prstGeom>
          <a:ln w="0">
            <a:noFill/>
          </a:ln>
        </p:spPr>
      </p:pic>
      <p:sp>
        <p:nvSpPr>
          <p:cNvPr id="332" name="ZoneTexte 331"/>
          <p:cNvSpPr txBox="1"/>
          <p:nvPr/>
        </p:nvSpPr>
        <p:spPr>
          <a:xfrm>
            <a:off x="108000" y="7164000"/>
            <a:ext cx="180000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1" strike="noStrike" spc="-1">
                <a:latin typeface="Arial"/>
              </a:rPr>
              <a:t>Réponse A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C92494C-5778-4034-8509-EEEFE112CDB5}" type="slidenum">
              <a:rPr/>
              <a:t>10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1329139659792 0 L 0.183999005682312 0 E">
                                      <p:cBhvr>
                                        <p:cTn id="6" dur="500" fill="hold"/>
                                        <p:tgtEl>
                                          <p:spTgt spid="323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915541100447 -0.00419047619047619 L -0.192844112529018 -0.00419047619047619 E">
                                      <p:cBhvr>
                                        <p:cTn id="8" dur="500" fill="hold"/>
                                        <p:tgtEl>
                                          <p:spTgt spid="32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6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217437527172 -0.0353338612527576 L 0.0027380999863045 -0.509639975169671 E">
                                      <p:cBhvr>
                                        <p:cTn id="13" dur="500" fill="hold"/>
                                        <p:tgtEl>
                                          <p:spTgt spid="319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6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4877698442901 0.0121177868626466 L -0.34185978442037 -0.131666020082632 E">
                                      <p:cBhvr>
                                        <p:cTn id="17" dur="500" fill="hold"/>
                                        <p:tgtEl>
                                          <p:spTgt spid="327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9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848098637808 0.00223523334219724 L -0.011322506002421 0.332966745130596 E">
                                      <p:cBhvr>
                                        <p:cTn id="21" dur="1000" fill="hold"/>
                                        <p:tgtEl>
                                          <p:spTgt spid="32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9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9979212392939 -0.00295526938903017 L -0.381945432780254 0.253026380960697 E">
                                      <p:cBhvr>
                                        <p:cTn id="25" dur="500" fill="hold"/>
                                        <p:tgtEl>
                                          <p:spTgt spid="325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6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63266220843265 0.0224287213425747 L 0.383352591520388 0.0061871700849951 E">
                                      <p:cBhvr>
                                        <p:cTn id="33" dur="500" fill="hold"/>
                                        <p:tgtEl>
                                          <p:spTgt spid="331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6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7250291216638 0.010464386346347 L 0.501006106892168 -0.132746747598049 E">
                                      <p:cBhvr>
                                        <p:cTn id="37" dur="500" fill="hold"/>
                                        <p:tgtEl>
                                          <p:spTgt spid="330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9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3570201438584 -0.00960112593040391 L 0.283980092129359 0.133778998375335 E">
                                      <p:cBhvr>
                                        <p:cTn id="41" dur="500" fill="hold"/>
                                        <p:tgtEl>
                                          <p:spTgt spid="329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9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0865600634344 0.00181901991158797 L 0.25728888595216 0.370863161673027 E">
                                      <p:cBhvr>
                                        <p:cTn id="45" dur="1000" fill="hold"/>
                                        <p:tgtEl>
                                          <p:spTgt spid="328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Forme libre : forme 332"/>
          <p:cNvSpPr/>
          <p:nvPr/>
        </p:nvSpPr>
        <p:spPr>
          <a:xfrm>
            <a:off x="180000" y="108360"/>
            <a:ext cx="9720360" cy="720720"/>
          </a:xfrm>
          <a:custGeom>
            <a:avLst/>
            <a:gdLst/>
            <a:ahLst/>
            <a:cxnLst/>
            <a:rect l="0" t="0" r="r" b="b"/>
            <a:pathLst>
              <a:path w="27003" h="2004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8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8"/>
                  <a:pt x="0" y="275"/>
                  <a:pt x="0" y="334"/>
                </a:cubicBezTo>
                <a:lnTo>
                  <a:pt x="0" y="1669"/>
                </a:lnTo>
                <a:lnTo>
                  <a:pt x="0" y="1669"/>
                </a:lnTo>
                <a:cubicBezTo>
                  <a:pt x="0" y="1728"/>
                  <a:pt x="15" y="1785"/>
                  <a:pt x="45" y="1836"/>
                </a:cubicBezTo>
                <a:cubicBezTo>
                  <a:pt x="74" y="1887"/>
                  <a:pt x="116" y="1929"/>
                  <a:pt x="167" y="1958"/>
                </a:cubicBezTo>
                <a:cubicBezTo>
                  <a:pt x="218" y="1988"/>
                  <a:pt x="275" y="2003"/>
                  <a:pt x="334" y="2003"/>
                </a:cubicBezTo>
                <a:lnTo>
                  <a:pt x="26668" y="2003"/>
                </a:lnTo>
                <a:lnTo>
                  <a:pt x="26668" y="2003"/>
                </a:lnTo>
                <a:cubicBezTo>
                  <a:pt x="26727" y="2003"/>
                  <a:pt x="26784" y="1988"/>
                  <a:pt x="26835" y="1958"/>
                </a:cubicBezTo>
                <a:cubicBezTo>
                  <a:pt x="26886" y="1929"/>
                  <a:pt x="26928" y="1887"/>
                  <a:pt x="26957" y="1836"/>
                </a:cubicBezTo>
                <a:cubicBezTo>
                  <a:pt x="26987" y="1785"/>
                  <a:pt x="27002" y="1728"/>
                  <a:pt x="27002" y="1669"/>
                </a:cubicBezTo>
                <a:lnTo>
                  <a:pt x="27002" y="333"/>
                </a:lnTo>
                <a:lnTo>
                  <a:pt x="27002" y="334"/>
                </a:lnTo>
                <a:lnTo>
                  <a:pt x="27002" y="334"/>
                </a:lnTo>
                <a:cubicBezTo>
                  <a:pt x="27002" y="275"/>
                  <a:pt x="26987" y="218"/>
                  <a:pt x="26957" y="167"/>
                </a:cubicBezTo>
                <a:cubicBezTo>
                  <a:pt x="26928" y="116"/>
                  <a:pt x="26886" y="74"/>
                  <a:pt x="26835" y="45"/>
                </a:cubicBezTo>
                <a:cubicBezTo>
                  <a:pt x="26784" y="15"/>
                  <a:pt x="26727" y="0"/>
                  <a:pt x="26668" y="0"/>
                </a:cubicBezTo>
                <a:lnTo>
                  <a:pt x="333" y="0"/>
                </a:lnTo>
              </a:path>
            </a:pathLst>
          </a:custGeom>
          <a:gradFill rotWithShape="0">
            <a:gsLst>
              <a:gs pos="0">
                <a:srgbClr val="800000"/>
              </a:gs>
              <a:gs pos="5000">
                <a:srgbClr val="800000"/>
              </a:gs>
              <a:gs pos="50000">
                <a:srgbClr val="000080"/>
              </a:gs>
              <a:gs pos="95000">
                <a:srgbClr val="800000"/>
              </a:gs>
              <a:gs pos="100000">
                <a:srgbClr val="800000"/>
              </a:gs>
            </a:gsLst>
            <a:lin ang="3600000"/>
          </a:gra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76680" rIns="90000" bIns="45000" anchor="ctr">
            <a:noAutofit/>
          </a:bodyPr>
          <a:lstStyle/>
          <a:p>
            <a:pPr algn="ctr">
              <a:lnSpc>
                <a:spcPct val="93000"/>
              </a:lnSpc>
            </a:pPr>
            <a:r>
              <a:rPr lang="fr-FR" sz="3600" b="1" strike="noStrike" spc="-1">
                <a:solidFill>
                  <a:srgbClr val="FFFFFF"/>
                </a:solidFill>
                <a:latin typeface="Arial"/>
              </a:rPr>
              <a:t>A quoi ressemble une collision de protons ?</a:t>
            </a:r>
            <a:endParaRPr lang="fr-FR" sz="3600" b="1" strike="noStrike" spc="-1">
              <a:latin typeface="Arial"/>
            </a:endParaRPr>
          </a:p>
        </p:txBody>
      </p:sp>
      <p:pic>
        <p:nvPicPr>
          <p:cNvPr id="334" name="Image 333"/>
          <p:cNvPicPr/>
          <p:nvPr/>
        </p:nvPicPr>
        <p:blipFill>
          <a:blip r:embed="rId2"/>
          <a:stretch/>
        </p:blipFill>
        <p:spPr>
          <a:xfrm>
            <a:off x="36360" y="900360"/>
            <a:ext cx="1051560" cy="1454040"/>
          </a:xfrm>
          <a:prstGeom prst="rect">
            <a:avLst/>
          </a:prstGeom>
          <a:ln w="0">
            <a:noFill/>
          </a:ln>
        </p:spPr>
      </p:pic>
      <p:sp>
        <p:nvSpPr>
          <p:cNvPr id="335" name="Forme libre : forme 334"/>
          <p:cNvSpPr/>
          <p:nvPr/>
        </p:nvSpPr>
        <p:spPr>
          <a:xfrm>
            <a:off x="1043640" y="1079640"/>
            <a:ext cx="9000000" cy="900000"/>
          </a:xfrm>
          <a:custGeom>
            <a:avLst/>
            <a:gdLst/>
            <a:ahLst/>
            <a:cxnLst/>
            <a:rect l="0" t="0" r="r" b="b"/>
            <a:pathLst>
              <a:path w="25002" h="2502">
                <a:moveTo>
                  <a:pt x="416" y="0"/>
                </a:moveTo>
                <a:lnTo>
                  <a:pt x="417" y="0"/>
                </a:lnTo>
                <a:cubicBezTo>
                  <a:pt x="344" y="0"/>
                  <a:pt x="272" y="19"/>
                  <a:pt x="208" y="56"/>
                </a:cubicBezTo>
                <a:cubicBezTo>
                  <a:pt x="145" y="92"/>
                  <a:pt x="92" y="145"/>
                  <a:pt x="56" y="208"/>
                </a:cubicBezTo>
                <a:cubicBezTo>
                  <a:pt x="19" y="272"/>
                  <a:pt x="0" y="344"/>
                  <a:pt x="0" y="417"/>
                </a:cubicBezTo>
                <a:lnTo>
                  <a:pt x="0" y="2084"/>
                </a:lnTo>
                <a:lnTo>
                  <a:pt x="0" y="2084"/>
                </a:lnTo>
                <a:cubicBezTo>
                  <a:pt x="0" y="2157"/>
                  <a:pt x="19" y="2229"/>
                  <a:pt x="56" y="2293"/>
                </a:cubicBezTo>
                <a:cubicBezTo>
                  <a:pt x="92" y="2356"/>
                  <a:pt x="145" y="2409"/>
                  <a:pt x="208" y="2445"/>
                </a:cubicBezTo>
                <a:cubicBezTo>
                  <a:pt x="272" y="2482"/>
                  <a:pt x="344" y="2501"/>
                  <a:pt x="417" y="2501"/>
                </a:cubicBezTo>
                <a:lnTo>
                  <a:pt x="24584" y="2501"/>
                </a:lnTo>
                <a:lnTo>
                  <a:pt x="24584" y="2501"/>
                </a:lnTo>
                <a:cubicBezTo>
                  <a:pt x="24657" y="2501"/>
                  <a:pt x="24729" y="2482"/>
                  <a:pt x="24793" y="2445"/>
                </a:cubicBezTo>
                <a:cubicBezTo>
                  <a:pt x="24856" y="2409"/>
                  <a:pt x="24909" y="2356"/>
                  <a:pt x="24945" y="2293"/>
                </a:cubicBezTo>
                <a:cubicBezTo>
                  <a:pt x="24982" y="2229"/>
                  <a:pt x="25001" y="2157"/>
                  <a:pt x="25001" y="2084"/>
                </a:cubicBezTo>
                <a:lnTo>
                  <a:pt x="25001" y="416"/>
                </a:lnTo>
                <a:lnTo>
                  <a:pt x="25001" y="417"/>
                </a:lnTo>
                <a:lnTo>
                  <a:pt x="25001" y="417"/>
                </a:lnTo>
                <a:cubicBezTo>
                  <a:pt x="25001" y="344"/>
                  <a:pt x="24982" y="272"/>
                  <a:pt x="24945" y="208"/>
                </a:cubicBezTo>
                <a:cubicBezTo>
                  <a:pt x="24909" y="145"/>
                  <a:pt x="24856" y="92"/>
                  <a:pt x="24793" y="56"/>
                </a:cubicBezTo>
                <a:cubicBezTo>
                  <a:pt x="24729" y="19"/>
                  <a:pt x="24657" y="0"/>
                  <a:pt x="24584" y="0"/>
                </a:cubicBezTo>
                <a:lnTo>
                  <a:pt x="416" y="0"/>
                </a:lnTo>
              </a:path>
            </a:pathLst>
          </a:custGeom>
          <a:solidFill>
            <a:srgbClr val="E6E6FF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buNone/>
            </a:pPr>
            <a:r>
              <a:rPr lang="fr-FR" sz="2200" b="1" strike="noStrike" spc="-1">
                <a:solidFill>
                  <a:srgbClr val="008000"/>
                </a:solidFill>
                <a:latin typeface="Arial"/>
              </a:rPr>
              <a:t>Que se passe-t-il lors d'une collision de protons ?</a:t>
            </a:r>
          </a:p>
          <a:p>
            <a:pPr algn="ctr">
              <a:buNone/>
            </a:pPr>
            <a:r>
              <a:rPr lang="fr-FR" sz="2200" b="1" strike="noStrike" spc="-1">
                <a:solidFill>
                  <a:srgbClr val="008000"/>
                </a:solidFill>
                <a:latin typeface="Arial"/>
              </a:rPr>
              <a:t>Quelle illustration représente le mieux cette collision ?</a:t>
            </a:r>
          </a:p>
        </p:txBody>
      </p:sp>
      <p:sp>
        <p:nvSpPr>
          <p:cNvPr id="336" name="Ellipse 335"/>
          <p:cNvSpPr/>
          <p:nvPr/>
        </p:nvSpPr>
        <p:spPr>
          <a:xfrm>
            <a:off x="4680000" y="3924000"/>
            <a:ext cx="540000" cy="540000"/>
          </a:xfrm>
          <a:prstGeom prst="ellipse">
            <a:avLst/>
          </a:prstGeom>
          <a:solidFill>
            <a:srgbClr val="00008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37" name="Ellipse 336"/>
          <p:cNvSpPr/>
          <p:nvPr/>
        </p:nvSpPr>
        <p:spPr>
          <a:xfrm>
            <a:off x="4500000" y="4212000"/>
            <a:ext cx="360000" cy="360000"/>
          </a:xfrm>
          <a:prstGeom prst="ellipse">
            <a:avLst/>
          </a:prstGeom>
          <a:solidFill>
            <a:srgbClr val="77216F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38" name="Ellipse 337"/>
          <p:cNvSpPr/>
          <p:nvPr/>
        </p:nvSpPr>
        <p:spPr>
          <a:xfrm>
            <a:off x="5148000" y="4104000"/>
            <a:ext cx="360000" cy="360000"/>
          </a:xfrm>
          <a:prstGeom prst="ellipse">
            <a:avLst/>
          </a:prstGeom>
          <a:solidFill>
            <a:srgbClr val="77216F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39" name="Ellipse 338"/>
          <p:cNvSpPr/>
          <p:nvPr/>
        </p:nvSpPr>
        <p:spPr>
          <a:xfrm>
            <a:off x="4860000" y="3780000"/>
            <a:ext cx="720000" cy="720000"/>
          </a:xfrm>
          <a:prstGeom prst="ellipse">
            <a:avLst/>
          </a:prstGeom>
          <a:solidFill>
            <a:srgbClr val="00808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40" name="Ellipse 339"/>
          <p:cNvSpPr/>
          <p:nvPr/>
        </p:nvSpPr>
        <p:spPr>
          <a:xfrm>
            <a:off x="4680000" y="3780000"/>
            <a:ext cx="720000" cy="720000"/>
          </a:xfrm>
          <a:prstGeom prst="ellipse">
            <a:avLst/>
          </a:prstGeom>
          <a:solidFill>
            <a:srgbClr val="00808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41" name="Ellipse 340"/>
          <p:cNvSpPr/>
          <p:nvPr/>
        </p:nvSpPr>
        <p:spPr>
          <a:xfrm>
            <a:off x="4680000" y="4140000"/>
            <a:ext cx="540000" cy="540000"/>
          </a:xfrm>
          <a:prstGeom prst="ellipse">
            <a:avLst/>
          </a:prstGeom>
          <a:solidFill>
            <a:srgbClr val="00008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42" name="Ellipse 341"/>
          <p:cNvSpPr/>
          <p:nvPr/>
        </p:nvSpPr>
        <p:spPr>
          <a:xfrm>
            <a:off x="4680000" y="4140000"/>
            <a:ext cx="540000" cy="540000"/>
          </a:xfrm>
          <a:prstGeom prst="ellipse">
            <a:avLst/>
          </a:prstGeom>
          <a:solidFill>
            <a:srgbClr val="00008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43" name="Ellipse 342"/>
          <p:cNvSpPr/>
          <p:nvPr/>
        </p:nvSpPr>
        <p:spPr>
          <a:xfrm>
            <a:off x="5040000" y="3960000"/>
            <a:ext cx="540000" cy="540000"/>
          </a:xfrm>
          <a:prstGeom prst="ellipse">
            <a:avLst/>
          </a:prstGeom>
          <a:solidFill>
            <a:srgbClr val="00008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44" name="Ellipse 343"/>
          <p:cNvSpPr/>
          <p:nvPr/>
        </p:nvSpPr>
        <p:spPr>
          <a:xfrm>
            <a:off x="4968000" y="4248000"/>
            <a:ext cx="216000" cy="1800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45" name="Ellipse 344"/>
          <p:cNvSpPr/>
          <p:nvPr/>
        </p:nvSpPr>
        <p:spPr>
          <a:xfrm>
            <a:off x="4824000" y="4032000"/>
            <a:ext cx="216000" cy="1800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46" name="Ellipse 345"/>
          <p:cNvSpPr/>
          <p:nvPr/>
        </p:nvSpPr>
        <p:spPr>
          <a:xfrm>
            <a:off x="5255640" y="4175640"/>
            <a:ext cx="216000" cy="1800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47" name="Ellipse 346"/>
          <p:cNvSpPr/>
          <p:nvPr/>
        </p:nvSpPr>
        <p:spPr>
          <a:xfrm>
            <a:off x="4715640" y="4319640"/>
            <a:ext cx="216000" cy="1800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48" name="Ellipse 347"/>
          <p:cNvSpPr/>
          <p:nvPr/>
        </p:nvSpPr>
        <p:spPr>
          <a:xfrm>
            <a:off x="4895640" y="3815640"/>
            <a:ext cx="216000" cy="1800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49" name="Rectangle 348"/>
          <p:cNvSpPr/>
          <p:nvPr/>
        </p:nvSpPr>
        <p:spPr>
          <a:xfrm>
            <a:off x="3240000" y="3600000"/>
            <a:ext cx="2520000" cy="180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pic>
        <p:nvPicPr>
          <p:cNvPr id="350" name="Image 349"/>
          <p:cNvPicPr/>
          <p:nvPr/>
        </p:nvPicPr>
        <p:blipFill>
          <a:blip r:embed="rId3"/>
          <a:srcRect l="8534" r="5123"/>
          <a:stretch/>
        </p:blipFill>
        <p:spPr>
          <a:xfrm>
            <a:off x="7040880" y="3240000"/>
            <a:ext cx="1919880" cy="2142720"/>
          </a:xfrm>
          <a:prstGeom prst="rect">
            <a:avLst/>
          </a:prstGeom>
          <a:ln w="0">
            <a:noFill/>
          </a:ln>
        </p:spPr>
      </p:pic>
      <p:pic>
        <p:nvPicPr>
          <p:cNvPr id="351" name="Image 350"/>
          <p:cNvPicPr/>
          <p:nvPr/>
        </p:nvPicPr>
        <p:blipFill>
          <a:blip r:embed="rId3"/>
          <a:srcRect r="8534"/>
          <a:stretch/>
        </p:blipFill>
        <p:spPr>
          <a:xfrm>
            <a:off x="1097280" y="3257280"/>
            <a:ext cx="2142720" cy="2142720"/>
          </a:xfrm>
          <a:prstGeom prst="rect">
            <a:avLst/>
          </a:prstGeom>
          <a:ln w="0">
            <a:noFill/>
          </a:ln>
        </p:spPr>
      </p:pic>
      <p:sp>
        <p:nvSpPr>
          <p:cNvPr id="352" name="Forme libre : forme 351"/>
          <p:cNvSpPr/>
          <p:nvPr/>
        </p:nvSpPr>
        <p:spPr>
          <a:xfrm>
            <a:off x="4068000" y="3384000"/>
            <a:ext cx="1980000" cy="1620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1464" y="4340"/>
                </a:moveTo>
                <a:lnTo>
                  <a:pt x="9722" y="1887"/>
                </a:lnTo>
                <a:lnTo>
                  <a:pt x="8548" y="6383"/>
                </a:lnTo>
                <a:lnTo>
                  <a:pt x="4503" y="3626"/>
                </a:lnTo>
                <a:lnTo>
                  <a:pt x="5373" y="7816"/>
                </a:lnTo>
                <a:lnTo>
                  <a:pt x="1174" y="8270"/>
                </a:lnTo>
                <a:lnTo>
                  <a:pt x="3934" y="11592"/>
                </a:lnTo>
                <a:lnTo>
                  <a:pt x="0" y="12875"/>
                </a:lnTo>
                <a:lnTo>
                  <a:pt x="3329" y="15372"/>
                </a:lnTo>
                <a:lnTo>
                  <a:pt x="1283" y="17824"/>
                </a:lnTo>
                <a:lnTo>
                  <a:pt x="4804" y="18239"/>
                </a:lnTo>
                <a:lnTo>
                  <a:pt x="4918" y="21600"/>
                </a:lnTo>
                <a:lnTo>
                  <a:pt x="7525" y="18125"/>
                </a:lnTo>
                <a:lnTo>
                  <a:pt x="8698" y="19712"/>
                </a:lnTo>
                <a:lnTo>
                  <a:pt x="9871" y="17371"/>
                </a:lnTo>
                <a:lnTo>
                  <a:pt x="11614" y="18844"/>
                </a:lnTo>
                <a:lnTo>
                  <a:pt x="12178" y="15937"/>
                </a:lnTo>
                <a:lnTo>
                  <a:pt x="14943" y="17371"/>
                </a:lnTo>
                <a:lnTo>
                  <a:pt x="14640" y="14348"/>
                </a:lnTo>
                <a:lnTo>
                  <a:pt x="18878" y="15632"/>
                </a:lnTo>
                <a:lnTo>
                  <a:pt x="16382" y="12311"/>
                </a:lnTo>
                <a:lnTo>
                  <a:pt x="18270" y="11292"/>
                </a:lnTo>
                <a:lnTo>
                  <a:pt x="16986" y="9404"/>
                </a:lnTo>
                <a:lnTo>
                  <a:pt x="21600" y="6646"/>
                </a:lnTo>
                <a:lnTo>
                  <a:pt x="16382" y="6533"/>
                </a:lnTo>
                <a:lnTo>
                  <a:pt x="18005" y="3172"/>
                </a:lnTo>
                <a:lnTo>
                  <a:pt x="14524" y="5778"/>
                </a:lnTo>
                <a:lnTo>
                  <a:pt x="14789" y="0"/>
                </a:lnTo>
                <a:lnTo>
                  <a:pt x="11464" y="434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53" name="ZoneTexte 352"/>
          <p:cNvSpPr txBox="1"/>
          <p:nvPr/>
        </p:nvSpPr>
        <p:spPr>
          <a:xfrm>
            <a:off x="108000" y="7164000"/>
            <a:ext cx="180000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1" strike="noStrike" spc="-1">
                <a:latin typeface="Arial"/>
              </a:rPr>
              <a:t>Réponse B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10D97A7-59F4-466C-A5CF-C202415CB46E}" type="slidenum">
              <a:rPr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1329139659792 0 L 0.183999005682312 0 E">
                                      <p:cBhvr>
                                        <p:cTn id="6" dur="500" fill="hold"/>
                                        <p:tgtEl>
                                          <p:spTgt spid="351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915541100447 -0.00419047619047619 L -0.192844112529018 -0.00419047619047619 E">
                                      <p:cBhvr>
                                        <p:cTn id="8" dur="500" fill="hold"/>
                                        <p:tgtEl>
                                          <p:spTgt spid="350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1"/>
                            </p:stCondLst>
                            <p:childTnLst>
                              <p:par>
                                <p:cTn id="15" presetID="5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1"/>
                            </p:stCondLst>
                            <p:childTnLst>
                              <p:par>
                                <p:cTn id="21" presetID="1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2"/>
                            </p:stCondLst>
                            <p:childTnLst>
                              <p:par>
                                <p:cTn id="24" presetID="1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3"/>
                            </p:stCondLst>
                            <p:childTnLst>
                              <p:par>
                                <p:cTn id="27" presetID="49" presetClass="pat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109346976527 0.00176551932595309 L 0.329379438917102 0.369752480447349 E">
                                      <p:cBhvr>
                                        <p:cTn id="28" dur="500" fill="hold"/>
                                        <p:tgtEl>
                                          <p:spTgt spid="339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6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4300723064434 0.00269286281029201 L -0.38215466593668 -0.277195711640911 E">
                                      <p:cBhvr>
                                        <p:cTn id="30" dur="500" fill="hold"/>
                                        <p:tgtEl>
                                          <p:spTgt spid="340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6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5115633672522 -0.00120822155892243 L 0.44218362627197 -0.358182884346544 E">
                                      <p:cBhvr>
                                        <p:cTn id="32" dur="500" fill="hold"/>
                                        <p:tgtEl>
                                          <p:spTgt spid="343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9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5672940776681 9.36260248611125E-005 L 0.0950938190262232 0.335043692144935 E">
                                      <p:cBhvr>
                                        <p:cTn id="34" dur="500" fill="hold"/>
                                        <p:tgtEl>
                                          <p:spTgt spid="341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9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831637372803 0.00120822155892243 L -0.408186401480111 0.358182884346544 E">
                                      <p:cBhvr>
                                        <p:cTn id="36" dur="500" fill="hold"/>
                                        <p:tgtEl>
                                          <p:spTgt spid="33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6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3331 E">
                                      <p:cBhvr>
                                        <p:cTn id="38" dur="500" fill="hold"/>
                                        <p:tgtEl>
                                          <p:spTgt spid="340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6761690800286 -0.00469913477160229 L 0.440448177235742 0.235545165678014 E">
                                      <p:cBhvr>
                                        <p:cTn id="40" dur="500" fill="hold"/>
                                        <p:tgtEl>
                                          <p:spTgt spid="338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9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2531008703204 0.00243427664638988 L -0.295382214125243 0.383635995768315 E">
                                      <p:cBhvr>
                                        <p:cTn id="42" dur="500" fill="hold"/>
                                        <p:tgtEl>
                                          <p:spTgt spid="337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6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135626498519 -0.00142891147466651 L -0.257167626347486 -0.362764444402463 E">
                                      <p:cBhvr>
                                        <p:cTn id="44" dur="500" fill="hold"/>
                                        <p:tgtEl>
                                          <p:spTgt spid="348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9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5781683626272 0.00343964181811307 L -0.239813135985199 0.404507547134167 E">
                                      <p:cBhvr>
                                        <p:cTn id="46" dur="500" fill="hold"/>
                                        <p:tgtEl>
                                          <p:spTgt spid="347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9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0220883913231 -0.0179605924358635 L 0.437011988144009 -0.0397649431367363 E">
                                      <p:cBhvr>
                                        <p:cTn id="48" dur="500" fill="hold"/>
                                        <p:tgtEl>
                                          <p:spTgt spid="34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6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058071702316 0.00837730003400464 L -0.458514423530745 -0.159185831412702 E">
                                      <p:cBhvr>
                                        <p:cTn id="50" dur="500" fill="hold"/>
                                        <p:tgtEl>
                                          <p:spTgt spid="345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9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101568842154 -0.0139502777043111 L -0.458614954029715 0.0434898704046548 E">
                                      <p:cBhvr>
                                        <p:cTn id="52" dur="500" fill="hold"/>
                                        <p:tgtEl>
                                          <p:spTgt spid="34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9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077328248598 0.000316545131673376 L 0.226987945779607 0.339671530585256 E">
                                      <p:cBhvr>
                                        <p:cTn id="54" dur="500" fill="hold"/>
                                        <p:tgtEl>
                                          <p:spTgt spid="342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Forme libre : forme 353"/>
          <p:cNvSpPr/>
          <p:nvPr/>
        </p:nvSpPr>
        <p:spPr>
          <a:xfrm>
            <a:off x="180000" y="108360"/>
            <a:ext cx="9720360" cy="720720"/>
          </a:xfrm>
          <a:custGeom>
            <a:avLst/>
            <a:gdLst/>
            <a:ahLst/>
            <a:cxnLst/>
            <a:rect l="0" t="0" r="r" b="b"/>
            <a:pathLst>
              <a:path w="27003" h="2004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8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8"/>
                  <a:pt x="0" y="275"/>
                  <a:pt x="0" y="334"/>
                </a:cubicBezTo>
                <a:lnTo>
                  <a:pt x="0" y="1669"/>
                </a:lnTo>
                <a:lnTo>
                  <a:pt x="0" y="1669"/>
                </a:lnTo>
                <a:cubicBezTo>
                  <a:pt x="0" y="1728"/>
                  <a:pt x="15" y="1785"/>
                  <a:pt x="45" y="1836"/>
                </a:cubicBezTo>
                <a:cubicBezTo>
                  <a:pt x="74" y="1887"/>
                  <a:pt x="116" y="1929"/>
                  <a:pt x="167" y="1958"/>
                </a:cubicBezTo>
                <a:cubicBezTo>
                  <a:pt x="218" y="1988"/>
                  <a:pt x="275" y="2003"/>
                  <a:pt x="334" y="2003"/>
                </a:cubicBezTo>
                <a:lnTo>
                  <a:pt x="26668" y="2003"/>
                </a:lnTo>
                <a:lnTo>
                  <a:pt x="26668" y="2003"/>
                </a:lnTo>
                <a:cubicBezTo>
                  <a:pt x="26727" y="2003"/>
                  <a:pt x="26784" y="1988"/>
                  <a:pt x="26835" y="1958"/>
                </a:cubicBezTo>
                <a:cubicBezTo>
                  <a:pt x="26886" y="1929"/>
                  <a:pt x="26928" y="1887"/>
                  <a:pt x="26957" y="1836"/>
                </a:cubicBezTo>
                <a:cubicBezTo>
                  <a:pt x="26987" y="1785"/>
                  <a:pt x="27002" y="1728"/>
                  <a:pt x="27002" y="1669"/>
                </a:cubicBezTo>
                <a:lnTo>
                  <a:pt x="27002" y="333"/>
                </a:lnTo>
                <a:lnTo>
                  <a:pt x="27002" y="334"/>
                </a:lnTo>
                <a:lnTo>
                  <a:pt x="27002" y="334"/>
                </a:lnTo>
                <a:cubicBezTo>
                  <a:pt x="27002" y="275"/>
                  <a:pt x="26987" y="218"/>
                  <a:pt x="26957" y="167"/>
                </a:cubicBezTo>
                <a:cubicBezTo>
                  <a:pt x="26928" y="116"/>
                  <a:pt x="26886" y="74"/>
                  <a:pt x="26835" y="45"/>
                </a:cubicBezTo>
                <a:cubicBezTo>
                  <a:pt x="26784" y="15"/>
                  <a:pt x="26727" y="0"/>
                  <a:pt x="26668" y="0"/>
                </a:cubicBezTo>
                <a:lnTo>
                  <a:pt x="333" y="0"/>
                </a:lnTo>
              </a:path>
            </a:pathLst>
          </a:custGeom>
          <a:gradFill rotWithShape="0">
            <a:gsLst>
              <a:gs pos="0">
                <a:srgbClr val="800000"/>
              </a:gs>
              <a:gs pos="5000">
                <a:srgbClr val="800000"/>
              </a:gs>
              <a:gs pos="50000">
                <a:srgbClr val="000080"/>
              </a:gs>
              <a:gs pos="95000">
                <a:srgbClr val="800000"/>
              </a:gs>
              <a:gs pos="100000">
                <a:srgbClr val="800000"/>
              </a:gs>
            </a:gsLst>
            <a:lin ang="3600000"/>
          </a:gra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76680" rIns="90000" bIns="45000" anchor="ctr">
            <a:noAutofit/>
          </a:bodyPr>
          <a:lstStyle/>
          <a:p>
            <a:pPr algn="ctr">
              <a:lnSpc>
                <a:spcPct val="93000"/>
              </a:lnSpc>
            </a:pPr>
            <a:r>
              <a:rPr lang="fr-FR" sz="3600" b="1" strike="noStrike" spc="-1">
                <a:solidFill>
                  <a:srgbClr val="FFFFFF"/>
                </a:solidFill>
                <a:latin typeface="Arial"/>
              </a:rPr>
              <a:t>Collision proton-proton</a:t>
            </a:r>
            <a:endParaRPr lang="fr-FR" sz="3600" b="1" strike="noStrike" spc="-1">
              <a:latin typeface="Arial"/>
            </a:endParaRPr>
          </a:p>
        </p:txBody>
      </p:sp>
      <p:sp>
        <p:nvSpPr>
          <p:cNvPr id="355" name="ZoneTexte 354"/>
          <p:cNvSpPr txBox="1"/>
          <p:nvPr/>
        </p:nvSpPr>
        <p:spPr>
          <a:xfrm>
            <a:off x="360000" y="3392640"/>
            <a:ext cx="10044000" cy="378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fr-FR" sz="1800" b="0" strike="noStrike" spc="-1">
                <a:latin typeface="Arial"/>
              </a:rPr>
              <a:t> </a:t>
            </a:r>
            <a:r>
              <a:rPr lang="fr-FR" sz="2600" b="0" strike="noStrike" spc="-1">
                <a:latin typeface="Arial"/>
              </a:rPr>
              <a:t>Une collision de  « protons », ne produit pas des «</a:t>
            </a:r>
            <a:r>
              <a:rPr lang="fr-FR" sz="2600" b="1" i="1" strike="noStrike" spc="-1">
                <a:latin typeface="Arial"/>
              </a:rPr>
              <a:t> bouts </a:t>
            </a:r>
            <a:r>
              <a:rPr lang="fr-FR" sz="2600" b="0" strike="noStrike" spc="-1">
                <a:latin typeface="Arial"/>
              </a:rPr>
              <a:t>» de protons .</a:t>
            </a:r>
          </a:p>
          <a:p>
            <a:pPr>
              <a:buSzPct val="100000"/>
              <a:buBlip>
                <a:blip r:embed="rId3"/>
              </a:buBlip>
            </a:pPr>
            <a:endParaRPr lang="fr-FR" sz="2600" b="0" strike="noStrike" spc="-1">
              <a:latin typeface="Arial"/>
            </a:endParaRPr>
          </a:p>
          <a:p>
            <a:pPr>
              <a:buSzPct val="100000"/>
              <a:buBlip>
                <a:blip r:embed="rId3"/>
              </a:buBlip>
            </a:pPr>
            <a:endParaRPr lang="fr-FR" sz="2600" b="0" strike="noStrike" spc="-1">
              <a:latin typeface="Arial"/>
            </a:endParaRPr>
          </a:p>
          <a:p>
            <a:pPr>
              <a:buSzPct val="100000"/>
              <a:buBlip>
                <a:blip r:embed="rId3"/>
              </a:buBlip>
            </a:pPr>
            <a:endParaRPr lang="fr-FR" sz="2600" b="0" strike="noStrike" spc="-1">
              <a:latin typeface="Arial"/>
            </a:endParaRPr>
          </a:p>
          <a:p>
            <a:pPr>
              <a:buSzPct val="100000"/>
              <a:buBlip>
                <a:blip r:embed="rId3"/>
              </a:buBlip>
            </a:pPr>
            <a:r>
              <a:rPr lang="fr-FR" sz="2600" b="0" strike="noStrike" spc="-1">
                <a:latin typeface="Arial"/>
              </a:rPr>
              <a:t> La collision permet de </a:t>
            </a:r>
            <a:r>
              <a:rPr lang="fr-FR" sz="2600" b="1" strike="noStrike" spc="-1">
                <a:solidFill>
                  <a:srgbClr val="FF0000"/>
                </a:solidFill>
                <a:latin typeface="Arial"/>
              </a:rPr>
              <a:t>créer de nouvelles particules</a:t>
            </a:r>
            <a:r>
              <a:rPr lang="fr-FR" sz="2600" b="0" strike="noStrike" spc="-1">
                <a:latin typeface="Arial"/>
              </a:rPr>
              <a:t> : </a:t>
            </a:r>
          </a:p>
          <a:p>
            <a:pPr marL="432000" lvl="1" indent="-216000">
              <a:buSzPct val="100000"/>
              <a:buBlip>
                <a:blip r:embed="rId4"/>
              </a:buBlip>
            </a:pPr>
            <a:r>
              <a:rPr lang="fr-FR" sz="2600" b="0" strike="noStrike" spc="-1">
                <a:latin typeface="Arial"/>
              </a:rPr>
              <a:t>De </a:t>
            </a:r>
            <a:r>
              <a:rPr lang="fr-FR" sz="2600" b="0" strike="noStrike" spc="-1">
                <a:solidFill>
                  <a:srgbClr val="0000FF"/>
                </a:solidFill>
                <a:latin typeface="Arial"/>
              </a:rPr>
              <a:t>nature différente</a:t>
            </a:r>
            <a:r>
              <a:rPr lang="fr-FR" sz="2600" b="0" strike="noStrike" spc="-1">
                <a:latin typeface="Arial"/>
              </a:rPr>
              <a:t> à celle des protons</a:t>
            </a:r>
          </a:p>
          <a:p>
            <a:pPr marL="432000" lvl="1" indent="-216000">
              <a:buSzPct val="100000"/>
              <a:buBlip>
                <a:blip r:embed="rId4"/>
              </a:buBlip>
            </a:pPr>
            <a:r>
              <a:rPr lang="fr-FR" sz="2600" b="0" strike="noStrike" spc="-1">
                <a:solidFill>
                  <a:srgbClr val="0000FF"/>
                </a:solidFill>
                <a:latin typeface="Arial"/>
              </a:rPr>
              <a:t>Beaucoup plus que 2 particules</a:t>
            </a:r>
            <a:r>
              <a:rPr lang="fr-FR" sz="2600" b="0" strike="noStrike" spc="-1">
                <a:latin typeface="Arial"/>
              </a:rPr>
              <a:t> après la collision</a:t>
            </a:r>
          </a:p>
          <a:p>
            <a:pPr marL="432000" lvl="1" indent="-216000">
              <a:buSzPct val="100000"/>
              <a:buBlip>
                <a:blip r:embed="rId5"/>
              </a:buBlip>
            </a:pPr>
            <a:endParaRPr lang="fr-FR" sz="2600" b="0" strike="noStrike" spc="-1">
              <a:latin typeface="Arial"/>
            </a:endParaRPr>
          </a:p>
          <a:p>
            <a:pPr>
              <a:buSzPct val="100000"/>
              <a:buBlip>
                <a:blip r:embed="rId5"/>
              </a:buBlip>
            </a:pPr>
            <a:endParaRPr lang="fr-FR" sz="2600" b="0" strike="noStrike" spc="-1">
              <a:latin typeface="Arial"/>
            </a:endParaRPr>
          </a:p>
        </p:txBody>
      </p:sp>
      <p:pic>
        <p:nvPicPr>
          <p:cNvPr id="356" name="Image 355"/>
          <p:cNvPicPr/>
          <p:nvPr/>
        </p:nvPicPr>
        <p:blipFill>
          <a:blip r:embed="rId6"/>
          <a:stretch/>
        </p:blipFill>
        <p:spPr>
          <a:xfrm>
            <a:off x="36360" y="900720"/>
            <a:ext cx="1051560" cy="1454040"/>
          </a:xfrm>
          <a:prstGeom prst="rect">
            <a:avLst/>
          </a:prstGeom>
          <a:ln w="0">
            <a:noFill/>
          </a:ln>
        </p:spPr>
      </p:pic>
      <p:sp>
        <p:nvSpPr>
          <p:cNvPr id="357" name="Forme libre : forme 356"/>
          <p:cNvSpPr/>
          <p:nvPr/>
        </p:nvSpPr>
        <p:spPr>
          <a:xfrm>
            <a:off x="1043640" y="1080000"/>
            <a:ext cx="9000000" cy="900000"/>
          </a:xfrm>
          <a:custGeom>
            <a:avLst/>
            <a:gdLst/>
            <a:ahLst/>
            <a:cxnLst/>
            <a:rect l="0" t="0" r="r" b="b"/>
            <a:pathLst>
              <a:path w="25002" h="2502">
                <a:moveTo>
                  <a:pt x="416" y="0"/>
                </a:moveTo>
                <a:lnTo>
                  <a:pt x="417" y="0"/>
                </a:lnTo>
                <a:cubicBezTo>
                  <a:pt x="344" y="0"/>
                  <a:pt x="272" y="19"/>
                  <a:pt x="208" y="56"/>
                </a:cubicBezTo>
                <a:cubicBezTo>
                  <a:pt x="145" y="92"/>
                  <a:pt x="92" y="145"/>
                  <a:pt x="56" y="208"/>
                </a:cubicBezTo>
                <a:cubicBezTo>
                  <a:pt x="19" y="272"/>
                  <a:pt x="0" y="344"/>
                  <a:pt x="0" y="417"/>
                </a:cubicBezTo>
                <a:lnTo>
                  <a:pt x="0" y="2084"/>
                </a:lnTo>
                <a:lnTo>
                  <a:pt x="0" y="2084"/>
                </a:lnTo>
                <a:cubicBezTo>
                  <a:pt x="0" y="2157"/>
                  <a:pt x="19" y="2229"/>
                  <a:pt x="56" y="2293"/>
                </a:cubicBezTo>
                <a:cubicBezTo>
                  <a:pt x="92" y="2356"/>
                  <a:pt x="145" y="2409"/>
                  <a:pt x="208" y="2445"/>
                </a:cubicBezTo>
                <a:cubicBezTo>
                  <a:pt x="272" y="2482"/>
                  <a:pt x="344" y="2501"/>
                  <a:pt x="417" y="2501"/>
                </a:cubicBezTo>
                <a:lnTo>
                  <a:pt x="24584" y="2501"/>
                </a:lnTo>
                <a:lnTo>
                  <a:pt x="24584" y="2501"/>
                </a:lnTo>
                <a:cubicBezTo>
                  <a:pt x="24657" y="2501"/>
                  <a:pt x="24729" y="2482"/>
                  <a:pt x="24793" y="2445"/>
                </a:cubicBezTo>
                <a:cubicBezTo>
                  <a:pt x="24856" y="2409"/>
                  <a:pt x="24909" y="2356"/>
                  <a:pt x="24945" y="2293"/>
                </a:cubicBezTo>
                <a:cubicBezTo>
                  <a:pt x="24982" y="2229"/>
                  <a:pt x="25001" y="2157"/>
                  <a:pt x="25001" y="2084"/>
                </a:cubicBezTo>
                <a:lnTo>
                  <a:pt x="25001" y="416"/>
                </a:lnTo>
                <a:lnTo>
                  <a:pt x="25001" y="417"/>
                </a:lnTo>
                <a:lnTo>
                  <a:pt x="25001" y="417"/>
                </a:lnTo>
                <a:cubicBezTo>
                  <a:pt x="25001" y="344"/>
                  <a:pt x="24982" y="272"/>
                  <a:pt x="24945" y="208"/>
                </a:cubicBezTo>
                <a:cubicBezTo>
                  <a:pt x="24909" y="145"/>
                  <a:pt x="24856" y="92"/>
                  <a:pt x="24793" y="56"/>
                </a:cubicBezTo>
                <a:cubicBezTo>
                  <a:pt x="24729" y="19"/>
                  <a:pt x="24657" y="0"/>
                  <a:pt x="24584" y="0"/>
                </a:cubicBezTo>
                <a:lnTo>
                  <a:pt x="416" y="0"/>
                </a:lnTo>
              </a:path>
            </a:pathLst>
          </a:custGeom>
          <a:solidFill>
            <a:srgbClr val="E6E6FF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buNone/>
            </a:pPr>
            <a:r>
              <a:rPr lang="fr-FR" sz="2200" b="1" strike="noStrike" spc="-1">
                <a:solidFill>
                  <a:srgbClr val="008000"/>
                </a:solidFill>
                <a:latin typeface="Arial"/>
              </a:rPr>
              <a:t>Que se passe-t-il lors d'une collision de protons ?</a:t>
            </a:r>
          </a:p>
          <a:p>
            <a:pPr algn="ctr">
              <a:buNone/>
            </a:pPr>
            <a:r>
              <a:rPr lang="fr-FR" sz="2200" b="1" strike="noStrike" spc="-1">
                <a:solidFill>
                  <a:srgbClr val="008000"/>
                </a:solidFill>
                <a:latin typeface="Arial"/>
              </a:rPr>
              <a:t>Quelle illustration représente le mieux cette collision ?</a:t>
            </a:r>
          </a:p>
        </p:txBody>
      </p:sp>
      <p:sp>
        <p:nvSpPr>
          <p:cNvPr id="358" name="ZoneTexte 357"/>
          <p:cNvSpPr txBox="1"/>
          <p:nvPr/>
        </p:nvSpPr>
        <p:spPr>
          <a:xfrm>
            <a:off x="1080000" y="2160000"/>
            <a:ext cx="1800000" cy="430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latin typeface="Arial"/>
              </a:rPr>
              <a:t>Réponse B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5DC8CD3-856A-4D3E-9FEB-12429FF45A8E}" type="slidenum">
              <a:rPr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Organigramme : Procédé 358"/>
          <p:cNvSpPr/>
          <p:nvPr/>
        </p:nvSpPr>
        <p:spPr>
          <a:xfrm>
            <a:off x="180000" y="4140000"/>
            <a:ext cx="3420000" cy="2160000"/>
          </a:xfrm>
          <a:prstGeom prst="flowChartProcess">
            <a:avLst/>
          </a:prstGeom>
          <a:solidFill>
            <a:srgbClr val="FFFF0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60" name="Forme libre : forme 359"/>
          <p:cNvSpPr/>
          <p:nvPr/>
        </p:nvSpPr>
        <p:spPr>
          <a:xfrm>
            <a:off x="180000" y="108360"/>
            <a:ext cx="9720360" cy="720720"/>
          </a:xfrm>
          <a:custGeom>
            <a:avLst/>
            <a:gdLst/>
            <a:ahLst/>
            <a:cxnLst/>
            <a:rect l="0" t="0" r="r" b="b"/>
            <a:pathLst>
              <a:path w="27003" h="2004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8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8"/>
                  <a:pt x="0" y="275"/>
                  <a:pt x="0" y="334"/>
                </a:cubicBezTo>
                <a:lnTo>
                  <a:pt x="0" y="1669"/>
                </a:lnTo>
                <a:lnTo>
                  <a:pt x="0" y="1669"/>
                </a:lnTo>
                <a:cubicBezTo>
                  <a:pt x="0" y="1728"/>
                  <a:pt x="15" y="1785"/>
                  <a:pt x="45" y="1836"/>
                </a:cubicBezTo>
                <a:cubicBezTo>
                  <a:pt x="74" y="1887"/>
                  <a:pt x="116" y="1929"/>
                  <a:pt x="167" y="1958"/>
                </a:cubicBezTo>
                <a:cubicBezTo>
                  <a:pt x="218" y="1988"/>
                  <a:pt x="275" y="2003"/>
                  <a:pt x="334" y="2003"/>
                </a:cubicBezTo>
                <a:lnTo>
                  <a:pt x="26668" y="2003"/>
                </a:lnTo>
                <a:lnTo>
                  <a:pt x="26668" y="2003"/>
                </a:lnTo>
                <a:cubicBezTo>
                  <a:pt x="26727" y="2003"/>
                  <a:pt x="26784" y="1988"/>
                  <a:pt x="26835" y="1958"/>
                </a:cubicBezTo>
                <a:cubicBezTo>
                  <a:pt x="26886" y="1929"/>
                  <a:pt x="26928" y="1887"/>
                  <a:pt x="26957" y="1836"/>
                </a:cubicBezTo>
                <a:cubicBezTo>
                  <a:pt x="26987" y="1785"/>
                  <a:pt x="27002" y="1728"/>
                  <a:pt x="27002" y="1669"/>
                </a:cubicBezTo>
                <a:lnTo>
                  <a:pt x="27002" y="333"/>
                </a:lnTo>
                <a:lnTo>
                  <a:pt x="27002" y="334"/>
                </a:lnTo>
                <a:lnTo>
                  <a:pt x="27002" y="334"/>
                </a:lnTo>
                <a:cubicBezTo>
                  <a:pt x="27002" y="275"/>
                  <a:pt x="26987" y="218"/>
                  <a:pt x="26957" y="167"/>
                </a:cubicBezTo>
                <a:cubicBezTo>
                  <a:pt x="26928" y="116"/>
                  <a:pt x="26886" y="74"/>
                  <a:pt x="26835" y="45"/>
                </a:cubicBezTo>
                <a:cubicBezTo>
                  <a:pt x="26784" y="15"/>
                  <a:pt x="26727" y="0"/>
                  <a:pt x="26668" y="0"/>
                </a:cubicBezTo>
                <a:lnTo>
                  <a:pt x="333" y="0"/>
                </a:lnTo>
              </a:path>
            </a:pathLst>
          </a:custGeom>
          <a:gradFill rotWithShape="0">
            <a:gsLst>
              <a:gs pos="0">
                <a:srgbClr val="800000"/>
              </a:gs>
              <a:gs pos="5000">
                <a:srgbClr val="800000"/>
              </a:gs>
              <a:gs pos="50000">
                <a:srgbClr val="000080"/>
              </a:gs>
              <a:gs pos="95000">
                <a:srgbClr val="800000"/>
              </a:gs>
              <a:gs pos="100000">
                <a:srgbClr val="800000"/>
              </a:gs>
            </a:gsLst>
            <a:lin ang="3600000"/>
          </a:gra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76680" rIns="90000" bIns="45000" anchor="ctr">
            <a:noAutofit/>
          </a:bodyPr>
          <a:lstStyle/>
          <a:p>
            <a:pPr algn="ctr">
              <a:lnSpc>
                <a:spcPct val="93000"/>
              </a:lnSpc>
            </a:pPr>
            <a:r>
              <a:rPr lang="fr-FR" sz="3600" b="1" strike="noStrike" spc="-1">
                <a:solidFill>
                  <a:srgbClr val="FFFFFF"/>
                </a:solidFill>
                <a:latin typeface="Arial"/>
              </a:rPr>
              <a:t>Collisions : transformation de l'énergie</a:t>
            </a:r>
            <a:endParaRPr lang="fr-FR" sz="3600" b="1" strike="noStrike" spc="-1">
              <a:latin typeface="Arial"/>
            </a:endParaRPr>
          </a:p>
        </p:txBody>
      </p:sp>
      <p:pic>
        <p:nvPicPr>
          <p:cNvPr id="361" name="Image 360"/>
          <p:cNvPicPr/>
          <p:nvPr/>
        </p:nvPicPr>
        <p:blipFill>
          <a:blip r:embed="rId2"/>
          <a:stretch/>
        </p:blipFill>
        <p:spPr>
          <a:xfrm>
            <a:off x="3960000" y="2235960"/>
            <a:ext cx="2526120" cy="1364040"/>
          </a:xfrm>
          <a:prstGeom prst="rect">
            <a:avLst/>
          </a:prstGeom>
          <a:ln w="0">
            <a:noFill/>
          </a:ln>
        </p:spPr>
      </p:pic>
      <p:pic>
        <p:nvPicPr>
          <p:cNvPr id="362" name="Image 361"/>
          <p:cNvPicPr/>
          <p:nvPr/>
        </p:nvPicPr>
        <p:blipFill>
          <a:blip r:embed="rId3"/>
          <a:stretch/>
        </p:blipFill>
        <p:spPr>
          <a:xfrm>
            <a:off x="4500000" y="900000"/>
            <a:ext cx="1440000" cy="1335600"/>
          </a:xfrm>
          <a:prstGeom prst="rect">
            <a:avLst/>
          </a:prstGeom>
          <a:ln w="0">
            <a:noFill/>
          </a:ln>
        </p:spPr>
      </p:pic>
      <p:pic>
        <p:nvPicPr>
          <p:cNvPr id="363" name="Image 362"/>
          <p:cNvPicPr/>
          <p:nvPr/>
        </p:nvPicPr>
        <p:blipFill>
          <a:blip r:embed="rId4"/>
          <a:stretch/>
        </p:blipFill>
        <p:spPr>
          <a:xfrm>
            <a:off x="360000" y="4373640"/>
            <a:ext cx="3072240" cy="1746360"/>
          </a:xfrm>
          <a:prstGeom prst="rect">
            <a:avLst/>
          </a:prstGeom>
          <a:ln w="0">
            <a:noFill/>
          </a:ln>
        </p:spPr>
      </p:pic>
      <p:sp>
        <p:nvSpPr>
          <p:cNvPr id="364" name="Rectangle 363"/>
          <p:cNvSpPr/>
          <p:nvPr/>
        </p:nvSpPr>
        <p:spPr>
          <a:xfrm>
            <a:off x="4248000" y="2556000"/>
            <a:ext cx="576000" cy="720000"/>
          </a:xfrm>
          <a:prstGeom prst="rect">
            <a:avLst/>
          </a:prstGeom>
          <a:noFill/>
          <a:ln w="5472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pic>
        <p:nvPicPr>
          <p:cNvPr id="365" name="Image 364"/>
          <p:cNvPicPr/>
          <p:nvPr/>
        </p:nvPicPr>
        <p:blipFill>
          <a:blip r:embed="rId5"/>
          <a:stretch/>
        </p:blipFill>
        <p:spPr>
          <a:xfrm>
            <a:off x="7034760" y="4428000"/>
            <a:ext cx="1353240" cy="1134000"/>
          </a:xfrm>
          <a:prstGeom prst="rect">
            <a:avLst/>
          </a:prstGeom>
          <a:ln w="0">
            <a:noFill/>
          </a:ln>
        </p:spPr>
      </p:pic>
      <p:sp>
        <p:nvSpPr>
          <p:cNvPr id="366" name="Rectangle 365"/>
          <p:cNvSpPr/>
          <p:nvPr/>
        </p:nvSpPr>
        <p:spPr>
          <a:xfrm>
            <a:off x="5292000" y="2556000"/>
            <a:ext cx="576000" cy="720000"/>
          </a:xfrm>
          <a:prstGeom prst="rect">
            <a:avLst/>
          </a:prstGeom>
          <a:noFill/>
          <a:ln w="5472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67" name="Rectangle 366"/>
          <p:cNvSpPr/>
          <p:nvPr/>
        </p:nvSpPr>
        <p:spPr>
          <a:xfrm>
            <a:off x="6912000" y="4248000"/>
            <a:ext cx="1656000" cy="1620000"/>
          </a:xfrm>
          <a:prstGeom prst="rect">
            <a:avLst/>
          </a:prstGeom>
          <a:noFill/>
          <a:ln w="5472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68" name="ZoneTexte 367"/>
          <p:cNvSpPr txBox="1"/>
          <p:nvPr/>
        </p:nvSpPr>
        <p:spPr>
          <a:xfrm>
            <a:off x="5904000" y="5976000"/>
            <a:ext cx="3780000" cy="715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FR" sz="2200" b="1" strike="noStrike" spc="-1">
                <a:solidFill>
                  <a:srgbClr val="FF0000"/>
                </a:solidFill>
                <a:latin typeface="Arial"/>
              </a:rPr>
              <a:t>Boson de Higgs</a:t>
            </a:r>
            <a:endParaRPr lang="fr-FR" sz="2200" b="0" strike="noStrike" spc="-1">
              <a:latin typeface="Arial"/>
            </a:endParaRPr>
          </a:p>
          <a:p>
            <a:pPr algn="ctr">
              <a:buNone/>
            </a:pPr>
            <a:r>
              <a:rPr lang="fr-FR" sz="2200" b="0" strike="noStrike" spc="-1">
                <a:latin typeface="Arial"/>
              </a:rPr>
              <a:t>~ 125 x la masse du proton</a:t>
            </a:r>
          </a:p>
        </p:txBody>
      </p:sp>
      <p:sp>
        <p:nvSpPr>
          <p:cNvPr id="369" name="Forme libre : forme 368"/>
          <p:cNvSpPr/>
          <p:nvPr/>
        </p:nvSpPr>
        <p:spPr>
          <a:xfrm rot="16800000">
            <a:off x="2125080" y="2734560"/>
            <a:ext cx="2058480" cy="2350800"/>
          </a:xfrm>
          <a:custGeom>
            <a:avLst/>
            <a:gdLst/>
            <a:ahLst/>
            <a:cxnLst/>
            <a:rect l="0" t="0" r="r" b="b"/>
            <a:pathLst>
              <a:path w="4288" h="4884">
                <a:moveTo>
                  <a:pt x="2169" y="3265"/>
                </a:moveTo>
                <a:lnTo>
                  <a:pt x="2166" y="3181"/>
                </a:lnTo>
                <a:lnTo>
                  <a:pt x="2161" y="3097"/>
                </a:lnTo>
                <a:lnTo>
                  <a:pt x="2152" y="3013"/>
                </a:lnTo>
                <a:lnTo>
                  <a:pt x="2139" y="2930"/>
                </a:lnTo>
                <a:lnTo>
                  <a:pt x="2123" y="2848"/>
                </a:lnTo>
                <a:lnTo>
                  <a:pt x="2101" y="2767"/>
                </a:lnTo>
                <a:lnTo>
                  <a:pt x="2077" y="2688"/>
                </a:lnTo>
                <a:lnTo>
                  <a:pt x="2050" y="2610"/>
                </a:lnTo>
                <a:lnTo>
                  <a:pt x="2019" y="2533"/>
                </a:lnTo>
                <a:lnTo>
                  <a:pt x="1986" y="2458"/>
                </a:lnTo>
                <a:lnTo>
                  <a:pt x="1949" y="2386"/>
                </a:lnTo>
                <a:lnTo>
                  <a:pt x="1908" y="2315"/>
                </a:lnTo>
                <a:lnTo>
                  <a:pt x="1864" y="2247"/>
                </a:lnTo>
                <a:lnTo>
                  <a:pt x="1817" y="2182"/>
                </a:lnTo>
                <a:lnTo>
                  <a:pt x="1769" y="2120"/>
                </a:lnTo>
                <a:lnTo>
                  <a:pt x="1717" y="2060"/>
                </a:lnTo>
                <a:lnTo>
                  <a:pt x="1662" y="2004"/>
                </a:lnTo>
                <a:lnTo>
                  <a:pt x="1605" y="1950"/>
                </a:lnTo>
                <a:lnTo>
                  <a:pt x="1544" y="1901"/>
                </a:lnTo>
                <a:lnTo>
                  <a:pt x="1483" y="1854"/>
                </a:lnTo>
                <a:lnTo>
                  <a:pt x="1420" y="1811"/>
                </a:lnTo>
                <a:lnTo>
                  <a:pt x="1355" y="1772"/>
                </a:lnTo>
                <a:lnTo>
                  <a:pt x="1288" y="1737"/>
                </a:lnTo>
                <a:lnTo>
                  <a:pt x="1220" y="1706"/>
                </a:lnTo>
                <a:lnTo>
                  <a:pt x="1150" y="1679"/>
                </a:lnTo>
                <a:lnTo>
                  <a:pt x="1079" y="1655"/>
                </a:lnTo>
                <a:lnTo>
                  <a:pt x="1006" y="1636"/>
                </a:lnTo>
                <a:lnTo>
                  <a:pt x="935" y="1621"/>
                </a:lnTo>
                <a:lnTo>
                  <a:pt x="862" y="1611"/>
                </a:lnTo>
                <a:lnTo>
                  <a:pt x="787" y="1604"/>
                </a:lnTo>
                <a:lnTo>
                  <a:pt x="714" y="1601"/>
                </a:lnTo>
                <a:lnTo>
                  <a:pt x="641" y="1604"/>
                </a:lnTo>
                <a:lnTo>
                  <a:pt x="567" y="1610"/>
                </a:lnTo>
                <a:lnTo>
                  <a:pt x="494" y="1621"/>
                </a:lnTo>
                <a:lnTo>
                  <a:pt x="420" y="1636"/>
                </a:lnTo>
                <a:lnTo>
                  <a:pt x="350" y="1654"/>
                </a:lnTo>
                <a:lnTo>
                  <a:pt x="0" y="103"/>
                </a:lnTo>
                <a:lnTo>
                  <a:pt x="140" y="66"/>
                </a:lnTo>
                <a:lnTo>
                  <a:pt x="284" y="37"/>
                </a:lnTo>
                <a:lnTo>
                  <a:pt x="427" y="16"/>
                </a:lnTo>
                <a:lnTo>
                  <a:pt x="571" y="4"/>
                </a:lnTo>
                <a:lnTo>
                  <a:pt x="716" y="0"/>
                </a:lnTo>
                <a:lnTo>
                  <a:pt x="861" y="4"/>
                </a:lnTo>
                <a:lnTo>
                  <a:pt x="1005" y="17"/>
                </a:lnTo>
                <a:lnTo>
                  <a:pt x="1149" y="38"/>
                </a:lnTo>
                <a:lnTo>
                  <a:pt x="1291" y="67"/>
                </a:lnTo>
                <a:lnTo>
                  <a:pt x="1432" y="105"/>
                </a:lnTo>
                <a:lnTo>
                  <a:pt x="1571" y="151"/>
                </a:lnTo>
                <a:lnTo>
                  <a:pt x="1707" y="204"/>
                </a:lnTo>
                <a:lnTo>
                  <a:pt x="1843" y="266"/>
                </a:lnTo>
                <a:lnTo>
                  <a:pt x="1974" y="334"/>
                </a:lnTo>
                <a:lnTo>
                  <a:pt x="2101" y="411"/>
                </a:lnTo>
                <a:lnTo>
                  <a:pt x="2227" y="495"/>
                </a:lnTo>
                <a:lnTo>
                  <a:pt x="2348" y="587"/>
                </a:lnTo>
                <a:lnTo>
                  <a:pt x="2465" y="683"/>
                </a:lnTo>
                <a:lnTo>
                  <a:pt x="2577" y="789"/>
                </a:lnTo>
                <a:lnTo>
                  <a:pt x="2684" y="900"/>
                </a:lnTo>
                <a:lnTo>
                  <a:pt x="2786" y="1017"/>
                </a:lnTo>
                <a:lnTo>
                  <a:pt x="2883" y="1140"/>
                </a:lnTo>
                <a:lnTo>
                  <a:pt x="2974" y="1268"/>
                </a:lnTo>
                <a:lnTo>
                  <a:pt x="3060" y="1401"/>
                </a:lnTo>
                <a:lnTo>
                  <a:pt x="3140" y="1539"/>
                </a:lnTo>
                <a:lnTo>
                  <a:pt x="3213" y="1682"/>
                </a:lnTo>
                <a:lnTo>
                  <a:pt x="3280" y="1828"/>
                </a:lnTo>
                <a:lnTo>
                  <a:pt x="3341" y="1978"/>
                </a:lnTo>
                <a:lnTo>
                  <a:pt x="3394" y="2132"/>
                </a:lnTo>
                <a:lnTo>
                  <a:pt x="3441" y="2288"/>
                </a:lnTo>
                <a:lnTo>
                  <a:pt x="3481" y="2447"/>
                </a:lnTo>
                <a:lnTo>
                  <a:pt x="3514" y="2607"/>
                </a:lnTo>
                <a:lnTo>
                  <a:pt x="3539" y="2771"/>
                </a:lnTo>
                <a:lnTo>
                  <a:pt x="3557" y="2935"/>
                </a:lnTo>
                <a:lnTo>
                  <a:pt x="3567" y="3100"/>
                </a:lnTo>
                <a:lnTo>
                  <a:pt x="3572" y="3264"/>
                </a:lnTo>
                <a:lnTo>
                  <a:pt x="4287" y="3265"/>
                </a:lnTo>
                <a:lnTo>
                  <a:pt x="2870" y="4883"/>
                </a:lnTo>
                <a:lnTo>
                  <a:pt x="1454" y="3265"/>
                </a:lnTo>
                <a:lnTo>
                  <a:pt x="2169" y="3265"/>
                </a:lnTo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70" name="Forme libre : forme 369"/>
          <p:cNvSpPr/>
          <p:nvPr/>
        </p:nvSpPr>
        <p:spPr>
          <a:xfrm>
            <a:off x="5737320" y="2552760"/>
            <a:ext cx="2099160" cy="2350800"/>
          </a:xfrm>
          <a:custGeom>
            <a:avLst/>
            <a:gdLst/>
            <a:ahLst/>
            <a:cxnLst/>
            <a:rect l="0" t="0" r="r" b="b"/>
            <a:pathLst>
              <a:path w="4374" h="4884">
                <a:moveTo>
                  <a:pt x="2213" y="3265"/>
                </a:moveTo>
                <a:lnTo>
                  <a:pt x="2211" y="3181"/>
                </a:lnTo>
                <a:lnTo>
                  <a:pt x="2205" y="3097"/>
                </a:lnTo>
                <a:lnTo>
                  <a:pt x="2196" y="3013"/>
                </a:lnTo>
                <a:lnTo>
                  <a:pt x="2183" y="2930"/>
                </a:lnTo>
                <a:lnTo>
                  <a:pt x="2166" y="2848"/>
                </a:lnTo>
                <a:lnTo>
                  <a:pt x="2145" y="2767"/>
                </a:lnTo>
                <a:lnTo>
                  <a:pt x="2121" y="2688"/>
                </a:lnTo>
                <a:lnTo>
                  <a:pt x="2093" y="2610"/>
                </a:lnTo>
                <a:lnTo>
                  <a:pt x="2061" y="2533"/>
                </a:lnTo>
                <a:lnTo>
                  <a:pt x="2027" y="2458"/>
                </a:lnTo>
                <a:lnTo>
                  <a:pt x="1988" y="2386"/>
                </a:lnTo>
                <a:lnTo>
                  <a:pt x="1947" y="2315"/>
                </a:lnTo>
                <a:lnTo>
                  <a:pt x="1903" y="2248"/>
                </a:lnTo>
                <a:lnTo>
                  <a:pt x="1855" y="2182"/>
                </a:lnTo>
                <a:lnTo>
                  <a:pt x="1805" y="2120"/>
                </a:lnTo>
                <a:lnTo>
                  <a:pt x="1752" y="2060"/>
                </a:lnTo>
                <a:lnTo>
                  <a:pt x="1696" y="2004"/>
                </a:lnTo>
                <a:lnTo>
                  <a:pt x="1638" y="1950"/>
                </a:lnTo>
                <a:lnTo>
                  <a:pt x="1577" y="1901"/>
                </a:lnTo>
                <a:lnTo>
                  <a:pt x="1514" y="1854"/>
                </a:lnTo>
                <a:lnTo>
                  <a:pt x="1449" y="1811"/>
                </a:lnTo>
                <a:lnTo>
                  <a:pt x="1383" y="1772"/>
                </a:lnTo>
                <a:lnTo>
                  <a:pt x="1314" y="1737"/>
                </a:lnTo>
                <a:lnTo>
                  <a:pt x="1245" y="1706"/>
                </a:lnTo>
                <a:lnTo>
                  <a:pt x="1173" y="1679"/>
                </a:lnTo>
                <a:lnTo>
                  <a:pt x="1101" y="1655"/>
                </a:lnTo>
                <a:lnTo>
                  <a:pt x="1028" y="1636"/>
                </a:lnTo>
                <a:lnTo>
                  <a:pt x="954" y="1621"/>
                </a:lnTo>
                <a:lnTo>
                  <a:pt x="879" y="1611"/>
                </a:lnTo>
                <a:lnTo>
                  <a:pt x="804" y="1604"/>
                </a:lnTo>
                <a:lnTo>
                  <a:pt x="729" y="1602"/>
                </a:lnTo>
                <a:lnTo>
                  <a:pt x="654" y="1604"/>
                </a:lnTo>
                <a:lnTo>
                  <a:pt x="579" y="1610"/>
                </a:lnTo>
                <a:lnTo>
                  <a:pt x="504" y="1621"/>
                </a:lnTo>
                <a:lnTo>
                  <a:pt x="430" y="1636"/>
                </a:lnTo>
                <a:lnTo>
                  <a:pt x="357" y="1655"/>
                </a:lnTo>
                <a:lnTo>
                  <a:pt x="0" y="103"/>
                </a:lnTo>
                <a:lnTo>
                  <a:pt x="144" y="66"/>
                </a:lnTo>
                <a:lnTo>
                  <a:pt x="289" y="37"/>
                </a:lnTo>
                <a:lnTo>
                  <a:pt x="436" y="16"/>
                </a:lnTo>
                <a:lnTo>
                  <a:pt x="583" y="4"/>
                </a:lnTo>
                <a:lnTo>
                  <a:pt x="731" y="0"/>
                </a:lnTo>
                <a:lnTo>
                  <a:pt x="878" y="4"/>
                </a:lnTo>
                <a:lnTo>
                  <a:pt x="1025" y="17"/>
                </a:lnTo>
                <a:lnTo>
                  <a:pt x="1172" y="38"/>
                </a:lnTo>
                <a:lnTo>
                  <a:pt x="1317" y="67"/>
                </a:lnTo>
                <a:lnTo>
                  <a:pt x="1461" y="105"/>
                </a:lnTo>
                <a:lnTo>
                  <a:pt x="1603" y="150"/>
                </a:lnTo>
                <a:lnTo>
                  <a:pt x="1743" y="204"/>
                </a:lnTo>
                <a:lnTo>
                  <a:pt x="1880" y="265"/>
                </a:lnTo>
                <a:lnTo>
                  <a:pt x="2014" y="335"/>
                </a:lnTo>
                <a:lnTo>
                  <a:pt x="2145" y="411"/>
                </a:lnTo>
                <a:lnTo>
                  <a:pt x="2272" y="495"/>
                </a:lnTo>
                <a:lnTo>
                  <a:pt x="2395" y="586"/>
                </a:lnTo>
                <a:lnTo>
                  <a:pt x="2514" y="684"/>
                </a:lnTo>
                <a:lnTo>
                  <a:pt x="2629" y="789"/>
                </a:lnTo>
                <a:lnTo>
                  <a:pt x="2738" y="900"/>
                </a:lnTo>
                <a:lnTo>
                  <a:pt x="2842" y="1017"/>
                </a:lnTo>
                <a:lnTo>
                  <a:pt x="2941" y="1139"/>
                </a:lnTo>
                <a:lnTo>
                  <a:pt x="3035" y="1267"/>
                </a:lnTo>
                <a:lnTo>
                  <a:pt x="3122" y="1401"/>
                </a:lnTo>
                <a:lnTo>
                  <a:pt x="3203" y="1539"/>
                </a:lnTo>
                <a:lnTo>
                  <a:pt x="3278" y="1681"/>
                </a:lnTo>
                <a:lnTo>
                  <a:pt x="3346" y="1828"/>
                </a:lnTo>
                <a:lnTo>
                  <a:pt x="3408" y="1978"/>
                </a:lnTo>
                <a:lnTo>
                  <a:pt x="3463" y="2132"/>
                </a:lnTo>
                <a:lnTo>
                  <a:pt x="3510" y="2288"/>
                </a:lnTo>
                <a:lnTo>
                  <a:pt x="3551" y="2447"/>
                </a:lnTo>
                <a:lnTo>
                  <a:pt x="3584" y="2608"/>
                </a:lnTo>
                <a:lnTo>
                  <a:pt x="3610" y="2771"/>
                </a:lnTo>
                <a:lnTo>
                  <a:pt x="3629" y="2935"/>
                </a:lnTo>
                <a:lnTo>
                  <a:pt x="3640" y="3100"/>
                </a:lnTo>
                <a:lnTo>
                  <a:pt x="3644" y="3265"/>
                </a:lnTo>
                <a:lnTo>
                  <a:pt x="4373" y="3265"/>
                </a:lnTo>
                <a:lnTo>
                  <a:pt x="2928" y="4883"/>
                </a:lnTo>
                <a:lnTo>
                  <a:pt x="1484" y="3265"/>
                </a:lnTo>
                <a:lnTo>
                  <a:pt x="2213" y="3265"/>
                </a:ln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71" name="Forme libre : forme 370"/>
          <p:cNvSpPr/>
          <p:nvPr/>
        </p:nvSpPr>
        <p:spPr>
          <a:xfrm>
            <a:off x="72000" y="6660000"/>
            <a:ext cx="9900000" cy="720000"/>
          </a:xfrm>
          <a:custGeom>
            <a:avLst/>
            <a:gdLst/>
            <a:ahLst/>
            <a:cxnLst/>
            <a:rect l="0" t="0" r="r" b="b"/>
            <a:pathLst>
              <a:path w="27502" h="2002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7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7"/>
                  <a:pt x="0" y="275"/>
                  <a:pt x="0" y="334"/>
                </a:cubicBezTo>
                <a:lnTo>
                  <a:pt x="0" y="1667"/>
                </a:lnTo>
                <a:lnTo>
                  <a:pt x="0" y="1668"/>
                </a:lnTo>
                <a:cubicBezTo>
                  <a:pt x="0" y="1726"/>
                  <a:pt x="15" y="1784"/>
                  <a:pt x="45" y="1834"/>
                </a:cubicBezTo>
                <a:cubicBezTo>
                  <a:pt x="74" y="1885"/>
                  <a:pt x="116" y="1927"/>
                  <a:pt x="167" y="1956"/>
                </a:cubicBezTo>
                <a:cubicBezTo>
                  <a:pt x="217" y="1986"/>
                  <a:pt x="275" y="2001"/>
                  <a:pt x="334" y="2001"/>
                </a:cubicBezTo>
                <a:lnTo>
                  <a:pt x="27167" y="2001"/>
                </a:lnTo>
                <a:lnTo>
                  <a:pt x="27168" y="2001"/>
                </a:lnTo>
                <a:cubicBezTo>
                  <a:pt x="27226" y="2001"/>
                  <a:pt x="27284" y="1986"/>
                  <a:pt x="27334" y="1956"/>
                </a:cubicBezTo>
                <a:cubicBezTo>
                  <a:pt x="27385" y="1927"/>
                  <a:pt x="27427" y="1885"/>
                  <a:pt x="27456" y="1834"/>
                </a:cubicBezTo>
                <a:cubicBezTo>
                  <a:pt x="27486" y="1784"/>
                  <a:pt x="27501" y="1726"/>
                  <a:pt x="27501" y="1668"/>
                </a:cubicBezTo>
                <a:lnTo>
                  <a:pt x="27501" y="333"/>
                </a:lnTo>
                <a:lnTo>
                  <a:pt x="27501" y="334"/>
                </a:lnTo>
                <a:lnTo>
                  <a:pt x="27501" y="334"/>
                </a:lnTo>
                <a:cubicBezTo>
                  <a:pt x="27501" y="275"/>
                  <a:pt x="27486" y="217"/>
                  <a:pt x="27456" y="167"/>
                </a:cubicBezTo>
                <a:cubicBezTo>
                  <a:pt x="27427" y="116"/>
                  <a:pt x="27385" y="74"/>
                  <a:pt x="27334" y="45"/>
                </a:cubicBezTo>
                <a:cubicBezTo>
                  <a:pt x="27284" y="15"/>
                  <a:pt x="27226" y="0"/>
                  <a:pt x="27168" y="0"/>
                </a:cubicBezTo>
                <a:lnTo>
                  <a:pt x="333" y="0"/>
                </a:ln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buNone/>
            </a:pPr>
            <a:r>
              <a:rPr lang="fr-FR" sz="2200" b="0" strike="noStrike" spc="-1">
                <a:latin typeface="Arial"/>
              </a:rPr>
              <a:t>«</a:t>
            </a:r>
            <a:r>
              <a:rPr lang="fr-FR" sz="2200" b="0" i="1" strike="noStrike" spc="-1">
                <a:latin typeface="Arial"/>
              </a:rPr>
              <a:t> Devise du LHC </a:t>
            </a:r>
            <a:r>
              <a:rPr lang="fr-FR" sz="2200" b="0" strike="noStrike" spc="-1">
                <a:latin typeface="Arial"/>
              </a:rPr>
              <a:t>» : </a:t>
            </a:r>
          </a:p>
          <a:p>
            <a:pPr algn="ctr">
              <a:buNone/>
            </a:pPr>
            <a:r>
              <a:rPr lang="fr-FR" sz="2200" b="1" strike="noStrike" spc="-1">
                <a:latin typeface="Arial"/>
              </a:rPr>
              <a:t>battre des records d'énergie pour produire des particules très massives !!</a:t>
            </a:r>
            <a:endParaRPr lang="fr-FR" sz="2200" b="0" strike="noStrike" spc="-1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3C00F6B-B10D-47DF-B63D-25D8F257CEBB}" type="slidenum">
              <a:rPr/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Forme libre : forme 371"/>
          <p:cNvSpPr/>
          <p:nvPr/>
        </p:nvSpPr>
        <p:spPr>
          <a:xfrm>
            <a:off x="179640" y="108000"/>
            <a:ext cx="9720360" cy="720720"/>
          </a:xfrm>
          <a:custGeom>
            <a:avLst/>
            <a:gdLst/>
            <a:ahLst/>
            <a:cxnLst/>
            <a:rect l="0" t="0" r="r" b="b"/>
            <a:pathLst>
              <a:path w="27003" h="2004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8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8"/>
                  <a:pt x="0" y="275"/>
                  <a:pt x="0" y="334"/>
                </a:cubicBezTo>
                <a:lnTo>
                  <a:pt x="0" y="1669"/>
                </a:lnTo>
                <a:lnTo>
                  <a:pt x="0" y="1669"/>
                </a:lnTo>
                <a:cubicBezTo>
                  <a:pt x="0" y="1728"/>
                  <a:pt x="15" y="1785"/>
                  <a:pt x="45" y="1836"/>
                </a:cubicBezTo>
                <a:cubicBezTo>
                  <a:pt x="74" y="1887"/>
                  <a:pt x="116" y="1929"/>
                  <a:pt x="167" y="1958"/>
                </a:cubicBezTo>
                <a:cubicBezTo>
                  <a:pt x="218" y="1988"/>
                  <a:pt x="275" y="2003"/>
                  <a:pt x="334" y="2003"/>
                </a:cubicBezTo>
                <a:lnTo>
                  <a:pt x="26668" y="2003"/>
                </a:lnTo>
                <a:lnTo>
                  <a:pt x="26668" y="2003"/>
                </a:lnTo>
                <a:cubicBezTo>
                  <a:pt x="26727" y="2003"/>
                  <a:pt x="26784" y="1988"/>
                  <a:pt x="26835" y="1958"/>
                </a:cubicBezTo>
                <a:cubicBezTo>
                  <a:pt x="26886" y="1929"/>
                  <a:pt x="26928" y="1887"/>
                  <a:pt x="26957" y="1836"/>
                </a:cubicBezTo>
                <a:cubicBezTo>
                  <a:pt x="26987" y="1785"/>
                  <a:pt x="27002" y="1728"/>
                  <a:pt x="27002" y="1669"/>
                </a:cubicBezTo>
                <a:lnTo>
                  <a:pt x="27002" y="333"/>
                </a:lnTo>
                <a:lnTo>
                  <a:pt x="27002" y="334"/>
                </a:lnTo>
                <a:lnTo>
                  <a:pt x="27002" y="334"/>
                </a:lnTo>
                <a:cubicBezTo>
                  <a:pt x="27002" y="275"/>
                  <a:pt x="26987" y="218"/>
                  <a:pt x="26957" y="167"/>
                </a:cubicBezTo>
                <a:cubicBezTo>
                  <a:pt x="26928" y="116"/>
                  <a:pt x="26886" y="74"/>
                  <a:pt x="26835" y="45"/>
                </a:cubicBezTo>
                <a:cubicBezTo>
                  <a:pt x="26784" y="15"/>
                  <a:pt x="26727" y="0"/>
                  <a:pt x="26668" y="0"/>
                </a:cubicBezTo>
                <a:lnTo>
                  <a:pt x="333" y="0"/>
                </a:lnTo>
              </a:path>
            </a:pathLst>
          </a:custGeom>
          <a:gradFill rotWithShape="0">
            <a:gsLst>
              <a:gs pos="0">
                <a:srgbClr val="800000"/>
              </a:gs>
              <a:gs pos="5000">
                <a:srgbClr val="800000"/>
              </a:gs>
              <a:gs pos="50000">
                <a:srgbClr val="000080"/>
              </a:gs>
              <a:gs pos="95000">
                <a:srgbClr val="800000"/>
              </a:gs>
              <a:gs pos="100000">
                <a:srgbClr val="800000"/>
              </a:gs>
            </a:gsLst>
            <a:lin ang="3600000"/>
          </a:gra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76680" rIns="90000" bIns="45000" anchor="ctr">
            <a:noAutofit/>
          </a:bodyPr>
          <a:lstStyle/>
          <a:p>
            <a:pPr algn="ctr">
              <a:lnSpc>
                <a:spcPct val="93000"/>
              </a:lnSpc>
            </a:pPr>
            <a:r>
              <a:rPr lang="fr-FR" sz="3600" b="1" strike="noStrike" spc="-1">
                <a:solidFill>
                  <a:srgbClr val="FFFFFF"/>
                </a:solidFill>
                <a:latin typeface="Arial"/>
              </a:rPr>
              <a:t>Le CERN</a:t>
            </a:r>
            <a:endParaRPr lang="fr-FR" sz="3600" b="1" strike="noStrike" spc="-1">
              <a:latin typeface="Arial"/>
            </a:endParaRPr>
          </a:p>
        </p:txBody>
      </p:sp>
      <p:pic>
        <p:nvPicPr>
          <p:cNvPr id="373" name="Content Placeholder 11"/>
          <p:cNvPicPr/>
          <p:nvPr/>
        </p:nvPicPr>
        <p:blipFill>
          <a:blip r:embed="rId2"/>
          <a:stretch/>
        </p:blipFill>
        <p:spPr>
          <a:xfrm>
            <a:off x="6958800" y="943200"/>
            <a:ext cx="1681200" cy="1576800"/>
          </a:xfrm>
          <a:prstGeom prst="rect">
            <a:avLst/>
          </a:prstGeom>
          <a:ln w="9360">
            <a:noFill/>
          </a:ln>
        </p:spPr>
      </p:pic>
      <p:sp>
        <p:nvSpPr>
          <p:cNvPr id="374" name="Text Box 21"/>
          <p:cNvSpPr/>
          <p:nvPr/>
        </p:nvSpPr>
        <p:spPr>
          <a:xfrm>
            <a:off x="540000" y="1064160"/>
            <a:ext cx="4930920" cy="1095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r>
              <a:rPr lang="fr-FR" sz="2200" b="1" strike="noStrike" spc="-1">
                <a:solidFill>
                  <a:srgbClr val="FF0000"/>
                </a:solidFill>
                <a:latin typeface="Arial"/>
              </a:rPr>
              <a:t>Le plus grand laboratoire au monde</a:t>
            </a:r>
            <a:endParaRPr lang="fr-FR" sz="2200" b="0" strike="noStrike" spc="-1">
              <a:latin typeface="Arial"/>
            </a:endParaRPr>
          </a:p>
          <a:p>
            <a:r>
              <a:rPr lang="fr-FR" sz="2200" b="0" strike="noStrike" spc="-1">
                <a:solidFill>
                  <a:srgbClr val="000000"/>
                </a:solidFill>
                <a:latin typeface="Arial"/>
              </a:rPr>
              <a:t>        - 100 nationalités.</a:t>
            </a:r>
            <a:endParaRPr lang="fr-FR" sz="2200" b="0" strike="noStrike" spc="-1">
              <a:latin typeface="Arial"/>
            </a:endParaRPr>
          </a:p>
          <a:p>
            <a:r>
              <a:rPr lang="fr-FR" sz="2200" b="0" strike="noStrike" spc="-1">
                <a:solidFill>
                  <a:srgbClr val="000000"/>
                </a:solidFill>
                <a:latin typeface="Arial"/>
              </a:rPr>
              <a:t>        - 10 000 scientifiques.</a:t>
            </a:r>
            <a:endParaRPr lang="fr-FR" sz="2200" b="0" strike="noStrike" spc="-1">
              <a:latin typeface="Arial"/>
            </a:endParaRPr>
          </a:p>
        </p:txBody>
      </p:sp>
      <p:pic>
        <p:nvPicPr>
          <p:cNvPr id="375" name="Image 374"/>
          <p:cNvPicPr/>
          <p:nvPr/>
        </p:nvPicPr>
        <p:blipFill>
          <a:blip r:embed="rId3"/>
          <a:srcRect t="10046" b="20092"/>
          <a:stretch/>
        </p:blipFill>
        <p:spPr>
          <a:xfrm>
            <a:off x="720000" y="2160000"/>
            <a:ext cx="4500000" cy="2248920"/>
          </a:xfrm>
          <a:prstGeom prst="rect">
            <a:avLst/>
          </a:prstGeom>
          <a:ln w="0">
            <a:noFill/>
          </a:ln>
        </p:spPr>
      </p:pic>
      <p:sp>
        <p:nvSpPr>
          <p:cNvPr id="376" name="ZoneTexte 375"/>
          <p:cNvSpPr txBox="1"/>
          <p:nvPr/>
        </p:nvSpPr>
        <p:spPr>
          <a:xfrm>
            <a:off x="5400000" y="2704680"/>
            <a:ext cx="4680000" cy="715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FR" sz="2200" b="0" strike="noStrike" spc="-1">
                <a:latin typeface="Arial"/>
              </a:rPr>
              <a:t>Situé sur la frontière franco-suisse, près de Genève</a:t>
            </a:r>
          </a:p>
        </p:txBody>
      </p:sp>
      <p:grpSp>
        <p:nvGrpSpPr>
          <p:cNvPr id="377" name="Groupe 376"/>
          <p:cNvGrpSpPr/>
          <p:nvPr/>
        </p:nvGrpSpPr>
        <p:grpSpPr>
          <a:xfrm>
            <a:off x="6645240" y="3326760"/>
            <a:ext cx="3290400" cy="4124880"/>
            <a:chOff x="6645240" y="3326760"/>
            <a:chExt cx="3290400" cy="4124880"/>
          </a:xfrm>
        </p:grpSpPr>
        <p:grpSp>
          <p:nvGrpSpPr>
            <p:cNvPr id="378" name="Groupe 377"/>
            <p:cNvGrpSpPr/>
            <p:nvPr/>
          </p:nvGrpSpPr>
          <p:grpSpPr>
            <a:xfrm>
              <a:off x="6732000" y="3326760"/>
              <a:ext cx="3203640" cy="4124880"/>
              <a:chOff x="6732000" y="3326760"/>
              <a:chExt cx="3203640" cy="4124880"/>
            </a:xfrm>
          </p:grpSpPr>
          <p:pic>
            <p:nvPicPr>
              <p:cNvPr id="379" name="Image 378"/>
              <p:cNvPicPr/>
              <p:nvPr/>
            </p:nvPicPr>
            <p:blipFill>
              <a:blip r:embed="rId4"/>
              <a:stretch/>
            </p:blipFill>
            <p:spPr>
              <a:xfrm>
                <a:off x="7920000" y="6371640"/>
                <a:ext cx="1688400" cy="108000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380" name="Forme libre : forme 379"/>
              <p:cNvSpPr/>
              <p:nvPr/>
            </p:nvSpPr>
            <p:spPr>
              <a:xfrm>
                <a:off x="6732000" y="3420000"/>
                <a:ext cx="3203640" cy="3959640"/>
              </a:xfrm>
              <a:custGeom>
                <a:avLst/>
                <a:gdLst/>
                <a:ahLst/>
                <a:cxnLst/>
                <a:rect l="0" t="0" r="r" b="b"/>
                <a:pathLst>
                  <a:path w="8901" h="11001">
                    <a:moveTo>
                      <a:pt x="1483" y="0"/>
                    </a:moveTo>
                    <a:lnTo>
                      <a:pt x="1483" y="0"/>
                    </a:lnTo>
                    <a:cubicBezTo>
                      <a:pt x="1223" y="0"/>
                      <a:pt x="967" y="69"/>
                      <a:pt x="742" y="199"/>
                    </a:cubicBezTo>
                    <a:cubicBezTo>
                      <a:pt x="516" y="329"/>
                      <a:pt x="329" y="516"/>
                      <a:pt x="199" y="742"/>
                    </a:cubicBezTo>
                    <a:cubicBezTo>
                      <a:pt x="69" y="967"/>
                      <a:pt x="0" y="1223"/>
                      <a:pt x="0" y="1483"/>
                    </a:cubicBezTo>
                    <a:lnTo>
                      <a:pt x="0" y="9516"/>
                    </a:lnTo>
                    <a:lnTo>
                      <a:pt x="0" y="9517"/>
                    </a:lnTo>
                    <a:cubicBezTo>
                      <a:pt x="0" y="9777"/>
                      <a:pt x="69" y="10033"/>
                      <a:pt x="199" y="10258"/>
                    </a:cubicBezTo>
                    <a:cubicBezTo>
                      <a:pt x="329" y="10484"/>
                      <a:pt x="516" y="10671"/>
                      <a:pt x="742" y="10801"/>
                    </a:cubicBezTo>
                    <a:cubicBezTo>
                      <a:pt x="967" y="10931"/>
                      <a:pt x="1223" y="11000"/>
                      <a:pt x="1483" y="11000"/>
                    </a:cubicBezTo>
                    <a:lnTo>
                      <a:pt x="7416" y="11000"/>
                    </a:lnTo>
                    <a:lnTo>
                      <a:pt x="7417" y="11000"/>
                    </a:lnTo>
                    <a:cubicBezTo>
                      <a:pt x="7677" y="11000"/>
                      <a:pt x="7933" y="10931"/>
                      <a:pt x="8158" y="10801"/>
                    </a:cubicBezTo>
                    <a:cubicBezTo>
                      <a:pt x="8384" y="10671"/>
                      <a:pt x="8571" y="10484"/>
                      <a:pt x="8701" y="10258"/>
                    </a:cubicBezTo>
                    <a:cubicBezTo>
                      <a:pt x="8831" y="10033"/>
                      <a:pt x="8900" y="9777"/>
                      <a:pt x="8900" y="9517"/>
                    </a:cubicBezTo>
                    <a:lnTo>
                      <a:pt x="8900" y="1483"/>
                    </a:lnTo>
                    <a:lnTo>
                      <a:pt x="8900" y="1483"/>
                    </a:lnTo>
                    <a:lnTo>
                      <a:pt x="8900" y="1483"/>
                    </a:lnTo>
                    <a:cubicBezTo>
                      <a:pt x="8900" y="1223"/>
                      <a:pt x="8831" y="967"/>
                      <a:pt x="8701" y="742"/>
                    </a:cubicBezTo>
                    <a:cubicBezTo>
                      <a:pt x="8571" y="516"/>
                      <a:pt x="8384" y="329"/>
                      <a:pt x="8158" y="199"/>
                    </a:cubicBezTo>
                    <a:cubicBezTo>
                      <a:pt x="7933" y="69"/>
                      <a:pt x="7677" y="0"/>
                      <a:pt x="7417" y="0"/>
                    </a:cubicBezTo>
                    <a:lnTo>
                      <a:pt x="1483" y="0"/>
                    </a:lnTo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ctr">
                <a:noAutofit/>
              </a:bodyPr>
              <a:lstStyle/>
              <a:p>
                <a:pPr algn="ctr">
                  <a:buNone/>
                </a:pPr>
                <a:r>
                  <a:rPr lang="fr-FR" sz="2200" b="1" strike="noStrike" spc="-1">
                    <a:latin typeface="Arial"/>
                  </a:rPr>
                  <a:t>Applications</a:t>
                </a:r>
                <a:endParaRPr lang="fr-FR" sz="2200" b="0" strike="noStrike" spc="-1">
                  <a:latin typeface="Arial"/>
                </a:endParaRPr>
              </a:p>
              <a:p>
                <a:pPr algn="ctr">
                  <a:buNone/>
                </a:pPr>
                <a:endParaRPr lang="fr-FR" sz="2200" b="0" strike="noStrike" spc="-1">
                  <a:latin typeface="Arial"/>
                </a:endParaRPr>
              </a:p>
              <a:p>
                <a:pPr algn="ctr">
                  <a:buNone/>
                </a:pPr>
                <a:endParaRPr lang="fr-FR" sz="1800" b="0" strike="noStrike" spc="-1">
                  <a:latin typeface="Arial"/>
                </a:endParaRPr>
              </a:p>
              <a:p>
                <a:pPr algn="ctr">
                  <a:buNone/>
                </a:pPr>
                <a:endParaRPr lang="fr-FR" sz="1800" b="0" strike="noStrike" spc="-1">
                  <a:latin typeface="Arial"/>
                </a:endParaRPr>
              </a:p>
              <a:p>
                <a:pPr algn="ctr">
                  <a:buNone/>
                </a:pPr>
                <a:endParaRPr lang="fr-FR" sz="1800" b="0" strike="noStrike" spc="-1">
                  <a:latin typeface="Arial"/>
                </a:endParaRPr>
              </a:p>
              <a:p>
                <a:pPr algn="ctr">
                  <a:buNone/>
                </a:pPr>
                <a:endParaRPr lang="fr-FR" sz="1800" b="0" strike="noStrike" spc="-1">
                  <a:latin typeface="Arial"/>
                </a:endParaRPr>
              </a:p>
              <a:p>
                <a:pPr algn="ctr">
                  <a:buNone/>
                </a:pPr>
                <a:endParaRPr lang="fr-FR" sz="1800" b="0" strike="noStrike" spc="-1">
                  <a:latin typeface="Arial"/>
                </a:endParaRPr>
              </a:p>
              <a:p>
                <a:pPr algn="ctr">
                  <a:buNone/>
                </a:pPr>
                <a:endParaRPr lang="fr-FR" sz="1800" b="0" strike="noStrike" spc="-1">
                  <a:latin typeface="Arial"/>
                </a:endParaRPr>
              </a:p>
              <a:p>
                <a:pPr algn="ctr">
                  <a:buNone/>
                </a:pPr>
                <a:endParaRPr lang="fr-FR" sz="1800" b="0" strike="noStrike" spc="-1">
                  <a:latin typeface="Arial"/>
                </a:endParaRPr>
              </a:p>
              <a:p>
                <a:pPr algn="ctr">
                  <a:buNone/>
                </a:pPr>
                <a:endParaRPr lang="fr-FR" sz="1800" b="0" strike="noStrike" spc="-1">
                  <a:latin typeface="Arial"/>
                </a:endParaRPr>
              </a:p>
              <a:p>
                <a:pPr algn="ctr">
                  <a:buNone/>
                </a:pPr>
                <a:endParaRPr lang="fr-FR" sz="1800" b="0" strike="noStrike" spc="-1">
                  <a:latin typeface="Arial"/>
                </a:endParaRPr>
              </a:p>
              <a:p>
                <a:pPr algn="ctr">
                  <a:buNone/>
                </a:pPr>
                <a:endParaRPr lang="fr-FR" sz="1800" b="0" strike="noStrike" spc="-1">
                  <a:latin typeface="Arial"/>
                </a:endParaRPr>
              </a:p>
              <a:p>
                <a:pPr algn="ctr">
                  <a:buNone/>
                </a:pPr>
                <a:endParaRPr lang="fr-FR" sz="1800" b="0" strike="noStrike" spc="-1">
                  <a:latin typeface="Arial"/>
                </a:endParaRPr>
              </a:p>
              <a:p>
                <a:pPr algn="ctr">
                  <a:buNone/>
                </a:pPr>
                <a:endParaRPr lang="fr-FR" sz="1800" b="0" strike="noStrike" spc="-1">
                  <a:latin typeface="Arial"/>
                </a:endParaRPr>
              </a:p>
            </p:txBody>
          </p:sp>
          <p:pic>
            <p:nvPicPr>
              <p:cNvPr id="381" name="Image 380"/>
              <p:cNvPicPr/>
              <p:nvPr/>
            </p:nvPicPr>
            <p:blipFill>
              <a:blip r:embed="rId4"/>
              <a:stretch/>
            </p:blipFill>
            <p:spPr>
              <a:xfrm>
                <a:off x="7560000" y="3960000"/>
                <a:ext cx="1688400" cy="10800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382" name="Image 381"/>
              <p:cNvPicPr/>
              <p:nvPr/>
            </p:nvPicPr>
            <p:blipFill>
              <a:blip r:embed="rId5"/>
              <a:stretch/>
            </p:blipFill>
            <p:spPr>
              <a:xfrm>
                <a:off x="7920000" y="5184000"/>
                <a:ext cx="1362600" cy="204840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383" name="ZoneTexte 382"/>
              <p:cNvSpPr txBox="1"/>
              <p:nvPr/>
            </p:nvSpPr>
            <p:spPr>
              <a:xfrm rot="18000000">
                <a:off x="6503400" y="3941280"/>
                <a:ext cx="1620000" cy="34632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lIns="90000" tIns="45000" rIns="90000" bIns="45000" anchor="t">
                <a:noAutofit/>
              </a:bodyPr>
              <a:lstStyle/>
              <a:p>
                <a:r>
                  <a:rPr lang="fr-FR" sz="1800" b="1" strike="noStrike" spc="-1">
                    <a:solidFill>
                      <a:srgbClr val="FF0000"/>
                    </a:solidFill>
                    <a:latin typeface="Arial"/>
                  </a:rPr>
                  <a:t>web</a:t>
                </a:r>
                <a:endParaRPr lang="fr-FR" sz="1800" b="0" strike="noStrike" spc="-1">
                  <a:latin typeface="Arial"/>
                </a:endParaRPr>
              </a:p>
            </p:txBody>
          </p:sp>
        </p:grpSp>
        <p:sp>
          <p:nvSpPr>
            <p:cNvPr id="384" name="ZoneTexte 383"/>
            <p:cNvSpPr txBox="1"/>
            <p:nvPr/>
          </p:nvSpPr>
          <p:spPr>
            <a:xfrm rot="18000000">
              <a:off x="6283440" y="5723640"/>
              <a:ext cx="2046960" cy="3463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fr-FR" sz="1800" b="1" strike="noStrike" spc="-1">
                  <a:solidFill>
                    <a:srgbClr val="FF0000"/>
                  </a:solidFill>
                  <a:latin typeface="Arial"/>
                </a:rPr>
                <a:t>hadronthérapie</a:t>
              </a:r>
              <a:endParaRPr lang="fr-FR" sz="1800" b="0" strike="noStrike" spc="-1">
                <a:latin typeface="Arial"/>
              </a:endParaRPr>
            </a:p>
          </p:txBody>
        </p:sp>
      </p:grpSp>
      <p:grpSp>
        <p:nvGrpSpPr>
          <p:cNvPr id="385" name="Groupe 384"/>
          <p:cNvGrpSpPr/>
          <p:nvPr/>
        </p:nvGrpSpPr>
        <p:grpSpPr>
          <a:xfrm>
            <a:off x="216000" y="4500000"/>
            <a:ext cx="3060000" cy="2880000"/>
            <a:chOff x="216000" y="4500000"/>
            <a:chExt cx="3060000" cy="2880000"/>
          </a:xfrm>
        </p:grpSpPr>
        <p:sp>
          <p:nvSpPr>
            <p:cNvPr id="386" name="Forme libre : forme 385"/>
            <p:cNvSpPr/>
            <p:nvPr/>
          </p:nvSpPr>
          <p:spPr>
            <a:xfrm>
              <a:off x="216000" y="4500000"/>
              <a:ext cx="3060000" cy="2880000"/>
            </a:xfrm>
            <a:custGeom>
              <a:avLst/>
              <a:gdLst/>
              <a:ahLst/>
              <a:cxnLst/>
              <a:rect l="0" t="0" r="r" b="b"/>
              <a:pathLst>
                <a:path w="8502" h="8002">
                  <a:moveTo>
                    <a:pt x="1333" y="0"/>
                  </a:moveTo>
                  <a:lnTo>
                    <a:pt x="1333" y="0"/>
                  </a:lnTo>
                  <a:cubicBezTo>
                    <a:pt x="1099" y="0"/>
                    <a:pt x="869" y="62"/>
                    <a:pt x="667" y="179"/>
                  </a:cubicBezTo>
                  <a:cubicBezTo>
                    <a:pt x="464" y="296"/>
                    <a:pt x="296" y="464"/>
                    <a:pt x="179" y="667"/>
                  </a:cubicBezTo>
                  <a:cubicBezTo>
                    <a:pt x="62" y="869"/>
                    <a:pt x="0" y="1099"/>
                    <a:pt x="0" y="1334"/>
                  </a:cubicBezTo>
                  <a:lnTo>
                    <a:pt x="0" y="6667"/>
                  </a:lnTo>
                  <a:lnTo>
                    <a:pt x="0" y="6668"/>
                  </a:lnTo>
                  <a:cubicBezTo>
                    <a:pt x="0" y="6902"/>
                    <a:pt x="62" y="7132"/>
                    <a:pt x="179" y="7334"/>
                  </a:cubicBezTo>
                  <a:cubicBezTo>
                    <a:pt x="296" y="7537"/>
                    <a:pt x="464" y="7705"/>
                    <a:pt x="667" y="7822"/>
                  </a:cubicBezTo>
                  <a:cubicBezTo>
                    <a:pt x="869" y="7939"/>
                    <a:pt x="1099" y="8001"/>
                    <a:pt x="1334" y="8001"/>
                  </a:cubicBezTo>
                  <a:lnTo>
                    <a:pt x="7167" y="8001"/>
                  </a:lnTo>
                  <a:lnTo>
                    <a:pt x="7168" y="8001"/>
                  </a:lnTo>
                  <a:cubicBezTo>
                    <a:pt x="7402" y="8001"/>
                    <a:pt x="7632" y="7939"/>
                    <a:pt x="7834" y="7822"/>
                  </a:cubicBezTo>
                  <a:cubicBezTo>
                    <a:pt x="8037" y="7705"/>
                    <a:pt x="8205" y="7537"/>
                    <a:pt x="8322" y="7334"/>
                  </a:cubicBezTo>
                  <a:cubicBezTo>
                    <a:pt x="8439" y="7132"/>
                    <a:pt x="8501" y="6902"/>
                    <a:pt x="8501" y="6668"/>
                  </a:cubicBezTo>
                  <a:lnTo>
                    <a:pt x="8501" y="1333"/>
                  </a:lnTo>
                  <a:lnTo>
                    <a:pt x="8501" y="1334"/>
                  </a:lnTo>
                  <a:lnTo>
                    <a:pt x="8501" y="1334"/>
                  </a:lnTo>
                  <a:cubicBezTo>
                    <a:pt x="8501" y="1099"/>
                    <a:pt x="8439" y="869"/>
                    <a:pt x="8322" y="667"/>
                  </a:cubicBezTo>
                  <a:cubicBezTo>
                    <a:pt x="8205" y="464"/>
                    <a:pt x="8037" y="296"/>
                    <a:pt x="7834" y="179"/>
                  </a:cubicBezTo>
                  <a:cubicBezTo>
                    <a:pt x="7632" y="62"/>
                    <a:pt x="7402" y="0"/>
                    <a:pt x="7168" y="0"/>
                  </a:cubicBezTo>
                  <a:lnTo>
                    <a:pt x="1333" y="0"/>
                  </a:lnTo>
                </a:path>
              </a:pathLst>
            </a:custGeom>
            <a:solidFill>
              <a:srgbClr val="FFFFCC"/>
            </a:solidFill>
            <a:ln w="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>
                <a:buNone/>
              </a:pPr>
              <a:r>
                <a:rPr lang="fr-FR" sz="2200" b="1" strike="noStrike" spc="-1">
                  <a:latin typeface="Arial"/>
                </a:rPr>
                <a:t>Découvertes</a:t>
              </a:r>
              <a:endParaRPr lang="fr-FR" sz="2200" b="0" strike="noStrike" spc="-1">
                <a:latin typeface="Arial"/>
              </a:endParaRPr>
            </a:p>
            <a:p>
              <a:pPr algn="ctr">
                <a:buNone/>
              </a:pPr>
              <a:endParaRPr lang="fr-FR" sz="2200" b="0" strike="noStrike" spc="-1">
                <a:latin typeface="Arial"/>
              </a:endParaRPr>
            </a:p>
            <a:p>
              <a:pPr algn="ctr">
                <a:buNone/>
              </a:pPr>
              <a:endParaRPr lang="fr-FR" sz="1800" b="0" strike="noStrike" spc="-1">
                <a:latin typeface="Arial"/>
              </a:endParaRPr>
            </a:p>
            <a:p>
              <a:pPr algn="ctr">
                <a:buNone/>
              </a:pPr>
              <a:endParaRPr lang="fr-FR" sz="1800" b="0" strike="noStrike" spc="-1">
                <a:latin typeface="Arial"/>
              </a:endParaRPr>
            </a:p>
            <a:p>
              <a:pPr algn="ctr">
                <a:buNone/>
              </a:pPr>
              <a:endParaRPr lang="fr-FR" sz="1800" b="0" strike="noStrike" spc="-1">
                <a:latin typeface="Arial"/>
              </a:endParaRPr>
            </a:p>
            <a:p>
              <a:pPr algn="ctr">
                <a:buNone/>
              </a:pPr>
              <a:endParaRPr lang="fr-FR" sz="1800" b="0" strike="noStrike" spc="-1">
                <a:latin typeface="Arial"/>
              </a:endParaRPr>
            </a:p>
            <a:p>
              <a:pPr algn="ctr">
                <a:buNone/>
              </a:pPr>
              <a:endParaRPr lang="fr-FR" sz="1800" b="0" strike="noStrike" spc="-1">
                <a:latin typeface="Arial"/>
              </a:endParaRPr>
            </a:p>
            <a:p>
              <a:pPr algn="ctr">
                <a:buNone/>
              </a:pPr>
              <a:endParaRPr lang="fr-FR" sz="1800" b="0" strike="noStrike" spc="-1">
                <a:latin typeface="Arial"/>
              </a:endParaRPr>
            </a:p>
            <a:p>
              <a:pPr algn="ctr">
                <a:buNone/>
              </a:pPr>
              <a:endParaRPr lang="fr-FR" sz="1800" b="0" strike="noStrike" spc="-1">
                <a:latin typeface="Arial"/>
              </a:endParaRPr>
            </a:p>
            <a:p>
              <a:pPr algn="ctr">
                <a:buNone/>
              </a:pPr>
              <a:endParaRPr lang="fr-FR" sz="1800" b="0" strike="noStrike" spc="-1">
                <a:latin typeface="Arial"/>
              </a:endParaRPr>
            </a:p>
          </p:txBody>
        </p:sp>
        <p:pic>
          <p:nvPicPr>
            <p:cNvPr id="387" name="Image 386"/>
            <p:cNvPicPr/>
            <p:nvPr/>
          </p:nvPicPr>
          <p:blipFill>
            <a:blip r:embed="rId6"/>
            <a:stretch/>
          </p:blipFill>
          <p:spPr>
            <a:xfrm>
              <a:off x="397800" y="4967280"/>
              <a:ext cx="2734200" cy="23407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388" name="Groupe 387"/>
          <p:cNvGrpSpPr/>
          <p:nvPr/>
        </p:nvGrpSpPr>
        <p:grpSpPr>
          <a:xfrm>
            <a:off x="3527640" y="4500000"/>
            <a:ext cx="3060360" cy="2880000"/>
            <a:chOff x="3527640" y="4500000"/>
            <a:chExt cx="3060360" cy="2880000"/>
          </a:xfrm>
        </p:grpSpPr>
        <p:sp>
          <p:nvSpPr>
            <p:cNvPr id="389" name="Forme libre : forme 388"/>
            <p:cNvSpPr/>
            <p:nvPr/>
          </p:nvSpPr>
          <p:spPr>
            <a:xfrm>
              <a:off x="3527640" y="4500000"/>
              <a:ext cx="3060000" cy="2879640"/>
            </a:xfrm>
            <a:custGeom>
              <a:avLst/>
              <a:gdLst/>
              <a:ahLst/>
              <a:cxnLst/>
              <a:rect l="0" t="0" r="r" b="b"/>
              <a:pathLst>
                <a:path w="8502" h="8001">
                  <a:moveTo>
                    <a:pt x="1333" y="0"/>
                  </a:moveTo>
                  <a:lnTo>
                    <a:pt x="1333" y="0"/>
                  </a:lnTo>
                  <a:cubicBezTo>
                    <a:pt x="1099" y="0"/>
                    <a:pt x="869" y="62"/>
                    <a:pt x="667" y="179"/>
                  </a:cubicBezTo>
                  <a:cubicBezTo>
                    <a:pt x="464" y="296"/>
                    <a:pt x="296" y="464"/>
                    <a:pt x="179" y="667"/>
                  </a:cubicBezTo>
                  <a:cubicBezTo>
                    <a:pt x="62" y="869"/>
                    <a:pt x="0" y="1099"/>
                    <a:pt x="0" y="1333"/>
                  </a:cubicBezTo>
                  <a:lnTo>
                    <a:pt x="0" y="6666"/>
                  </a:lnTo>
                  <a:lnTo>
                    <a:pt x="0" y="6667"/>
                  </a:lnTo>
                  <a:cubicBezTo>
                    <a:pt x="0" y="6901"/>
                    <a:pt x="62" y="7131"/>
                    <a:pt x="179" y="7333"/>
                  </a:cubicBezTo>
                  <a:cubicBezTo>
                    <a:pt x="296" y="7536"/>
                    <a:pt x="464" y="7704"/>
                    <a:pt x="667" y="7821"/>
                  </a:cubicBezTo>
                  <a:cubicBezTo>
                    <a:pt x="869" y="7938"/>
                    <a:pt x="1099" y="8000"/>
                    <a:pt x="1333" y="8000"/>
                  </a:cubicBezTo>
                  <a:lnTo>
                    <a:pt x="7167" y="8000"/>
                  </a:lnTo>
                  <a:lnTo>
                    <a:pt x="7168" y="8000"/>
                  </a:lnTo>
                  <a:cubicBezTo>
                    <a:pt x="7402" y="8000"/>
                    <a:pt x="7632" y="7938"/>
                    <a:pt x="7834" y="7821"/>
                  </a:cubicBezTo>
                  <a:cubicBezTo>
                    <a:pt x="8037" y="7704"/>
                    <a:pt x="8205" y="7536"/>
                    <a:pt x="8322" y="7333"/>
                  </a:cubicBezTo>
                  <a:cubicBezTo>
                    <a:pt x="8439" y="7131"/>
                    <a:pt x="8501" y="6901"/>
                    <a:pt x="8501" y="6667"/>
                  </a:cubicBezTo>
                  <a:lnTo>
                    <a:pt x="8501" y="1333"/>
                  </a:lnTo>
                  <a:lnTo>
                    <a:pt x="8501" y="1333"/>
                  </a:lnTo>
                  <a:lnTo>
                    <a:pt x="8501" y="1333"/>
                  </a:lnTo>
                  <a:cubicBezTo>
                    <a:pt x="8501" y="1099"/>
                    <a:pt x="8439" y="869"/>
                    <a:pt x="8322" y="667"/>
                  </a:cubicBezTo>
                  <a:cubicBezTo>
                    <a:pt x="8205" y="464"/>
                    <a:pt x="8037" y="296"/>
                    <a:pt x="7834" y="179"/>
                  </a:cubicBezTo>
                  <a:cubicBezTo>
                    <a:pt x="7632" y="62"/>
                    <a:pt x="7402" y="0"/>
                    <a:pt x="7168" y="0"/>
                  </a:cubicBezTo>
                  <a:lnTo>
                    <a:pt x="1333" y="0"/>
                  </a:lnTo>
                </a:path>
              </a:pathLst>
            </a:custGeom>
            <a:solidFill>
              <a:srgbClr val="FFFFCC"/>
            </a:solidFill>
            <a:ln w="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>
                <a:buNone/>
              </a:pPr>
              <a:r>
                <a:rPr lang="fr-FR" sz="2200" b="1" strike="noStrike" spc="-1">
                  <a:latin typeface="Arial"/>
                </a:rPr>
                <a:t>Prix Nobel</a:t>
              </a:r>
              <a:endParaRPr lang="fr-FR" sz="2200" b="0" strike="noStrike" spc="-1">
                <a:latin typeface="Arial"/>
              </a:endParaRPr>
            </a:p>
            <a:p>
              <a:pPr algn="ctr">
                <a:buNone/>
              </a:pPr>
              <a:endParaRPr lang="fr-FR" sz="2200" b="0" strike="noStrike" spc="-1">
                <a:latin typeface="Arial"/>
              </a:endParaRPr>
            </a:p>
            <a:p>
              <a:pPr algn="ctr">
                <a:buNone/>
              </a:pPr>
              <a:endParaRPr lang="fr-FR" sz="1800" b="0" strike="noStrike" spc="-1">
                <a:latin typeface="Arial"/>
              </a:endParaRPr>
            </a:p>
            <a:p>
              <a:pPr algn="ctr">
                <a:buNone/>
              </a:pPr>
              <a:endParaRPr lang="fr-FR" sz="1800" b="0" strike="noStrike" spc="-1">
                <a:latin typeface="Arial"/>
              </a:endParaRPr>
            </a:p>
            <a:p>
              <a:pPr algn="ctr">
                <a:buNone/>
              </a:pPr>
              <a:endParaRPr lang="fr-FR" sz="1800" b="0" strike="noStrike" spc="-1">
                <a:latin typeface="Arial"/>
              </a:endParaRPr>
            </a:p>
            <a:p>
              <a:pPr algn="ctr">
                <a:buNone/>
              </a:pPr>
              <a:endParaRPr lang="fr-FR" sz="1800" b="0" strike="noStrike" spc="-1">
                <a:latin typeface="Arial"/>
              </a:endParaRPr>
            </a:p>
            <a:p>
              <a:pPr algn="ctr">
                <a:buNone/>
              </a:pPr>
              <a:endParaRPr lang="fr-FR" sz="1800" b="0" strike="noStrike" spc="-1">
                <a:latin typeface="Arial"/>
              </a:endParaRPr>
            </a:p>
            <a:p>
              <a:pPr algn="ctr">
                <a:buNone/>
              </a:pPr>
              <a:endParaRPr lang="fr-FR" sz="1800" b="0" strike="noStrike" spc="-1">
                <a:latin typeface="Arial"/>
              </a:endParaRPr>
            </a:p>
            <a:p>
              <a:pPr algn="ctr">
                <a:buNone/>
              </a:pPr>
              <a:endParaRPr lang="fr-FR" sz="1800" b="0" strike="noStrike" spc="-1">
                <a:latin typeface="Arial"/>
              </a:endParaRPr>
            </a:p>
            <a:p>
              <a:pPr algn="ctr">
                <a:buNone/>
              </a:pPr>
              <a:endParaRPr lang="fr-FR" sz="1800" b="0" strike="noStrike" spc="-1">
                <a:latin typeface="Arial"/>
              </a:endParaRPr>
            </a:p>
          </p:txBody>
        </p:sp>
        <p:pic>
          <p:nvPicPr>
            <p:cNvPr id="390" name="Image 389"/>
            <p:cNvPicPr/>
            <p:nvPr/>
          </p:nvPicPr>
          <p:blipFill>
            <a:blip r:embed="rId7"/>
            <a:srcRect t="5220" b="10458"/>
            <a:stretch/>
          </p:blipFill>
          <p:spPr>
            <a:xfrm>
              <a:off x="3559320" y="4941000"/>
              <a:ext cx="3028680" cy="1618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91" name="Image 390"/>
            <p:cNvPicPr/>
            <p:nvPr/>
          </p:nvPicPr>
          <p:blipFill>
            <a:blip r:embed="rId8"/>
            <a:stretch/>
          </p:blipFill>
          <p:spPr>
            <a:xfrm>
              <a:off x="4284000" y="6557040"/>
              <a:ext cx="1454040" cy="8229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7987074-3836-4D17-B71D-78CBE9B5F822}" type="slidenum">
              <a:rPr/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Forme libre : forme 391"/>
          <p:cNvSpPr/>
          <p:nvPr/>
        </p:nvSpPr>
        <p:spPr>
          <a:xfrm>
            <a:off x="179640" y="108000"/>
            <a:ext cx="9720360" cy="720720"/>
          </a:xfrm>
          <a:custGeom>
            <a:avLst/>
            <a:gdLst/>
            <a:ahLst/>
            <a:cxnLst/>
            <a:rect l="0" t="0" r="r" b="b"/>
            <a:pathLst>
              <a:path w="27003" h="2004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8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8"/>
                  <a:pt x="0" y="275"/>
                  <a:pt x="0" y="334"/>
                </a:cubicBezTo>
                <a:lnTo>
                  <a:pt x="0" y="1669"/>
                </a:lnTo>
                <a:lnTo>
                  <a:pt x="0" y="1669"/>
                </a:lnTo>
                <a:cubicBezTo>
                  <a:pt x="0" y="1728"/>
                  <a:pt x="15" y="1785"/>
                  <a:pt x="45" y="1836"/>
                </a:cubicBezTo>
                <a:cubicBezTo>
                  <a:pt x="74" y="1887"/>
                  <a:pt x="116" y="1929"/>
                  <a:pt x="167" y="1958"/>
                </a:cubicBezTo>
                <a:cubicBezTo>
                  <a:pt x="218" y="1988"/>
                  <a:pt x="275" y="2003"/>
                  <a:pt x="334" y="2003"/>
                </a:cubicBezTo>
                <a:lnTo>
                  <a:pt x="26668" y="2003"/>
                </a:lnTo>
                <a:lnTo>
                  <a:pt x="26668" y="2003"/>
                </a:lnTo>
                <a:cubicBezTo>
                  <a:pt x="26727" y="2003"/>
                  <a:pt x="26784" y="1988"/>
                  <a:pt x="26835" y="1958"/>
                </a:cubicBezTo>
                <a:cubicBezTo>
                  <a:pt x="26886" y="1929"/>
                  <a:pt x="26928" y="1887"/>
                  <a:pt x="26957" y="1836"/>
                </a:cubicBezTo>
                <a:cubicBezTo>
                  <a:pt x="26987" y="1785"/>
                  <a:pt x="27002" y="1728"/>
                  <a:pt x="27002" y="1669"/>
                </a:cubicBezTo>
                <a:lnTo>
                  <a:pt x="27002" y="333"/>
                </a:lnTo>
                <a:lnTo>
                  <a:pt x="27002" y="334"/>
                </a:lnTo>
                <a:lnTo>
                  <a:pt x="27002" y="334"/>
                </a:lnTo>
                <a:cubicBezTo>
                  <a:pt x="27002" y="275"/>
                  <a:pt x="26987" y="218"/>
                  <a:pt x="26957" y="167"/>
                </a:cubicBezTo>
                <a:cubicBezTo>
                  <a:pt x="26928" y="116"/>
                  <a:pt x="26886" y="74"/>
                  <a:pt x="26835" y="45"/>
                </a:cubicBezTo>
                <a:cubicBezTo>
                  <a:pt x="26784" y="15"/>
                  <a:pt x="26727" y="0"/>
                  <a:pt x="26668" y="0"/>
                </a:cubicBezTo>
                <a:lnTo>
                  <a:pt x="333" y="0"/>
                </a:lnTo>
              </a:path>
            </a:pathLst>
          </a:custGeom>
          <a:gradFill rotWithShape="0">
            <a:gsLst>
              <a:gs pos="0">
                <a:srgbClr val="800000"/>
              </a:gs>
              <a:gs pos="5000">
                <a:srgbClr val="800000"/>
              </a:gs>
              <a:gs pos="50000">
                <a:srgbClr val="000080"/>
              </a:gs>
              <a:gs pos="95000">
                <a:srgbClr val="800000"/>
              </a:gs>
              <a:gs pos="100000">
                <a:srgbClr val="800000"/>
              </a:gs>
            </a:gsLst>
            <a:lin ang="3600000"/>
          </a:gra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76680" rIns="90000" bIns="45000" anchor="ctr">
            <a:noAutofit/>
          </a:bodyPr>
          <a:lstStyle/>
          <a:p>
            <a:pPr algn="ctr">
              <a:lnSpc>
                <a:spcPct val="93000"/>
              </a:lnSpc>
            </a:pPr>
            <a:r>
              <a:rPr lang="fr-FR" sz="4000" b="1" strike="noStrike" spc="-1">
                <a:solidFill>
                  <a:srgbClr val="FFFFFF"/>
                </a:solidFill>
                <a:latin typeface="Arial"/>
              </a:rPr>
              <a:t>Le LHC</a:t>
            </a:r>
            <a:endParaRPr lang="fr-FR" sz="4000" b="1" strike="noStrike" spc="-1">
              <a:latin typeface="Arial"/>
            </a:endParaRPr>
          </a:p>
        </p:txBody>
      </p:sp>
      <p:sp>
        <p:nvSpPr>
          <p:cNvPr id="393" name="ZoneTexte 392"/>
          <p:cNvSpPr txBox="1"/>
          <p:nvPr/>
        </p:nvSpPr>
        <p:spPr>
          <a:xfrm>
            <a:off x="1628640" y="5823360"/>
            <a:ext cx="6759360" cy="1361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800000"/>
                </a:solidFill>
                <a:latin typeface="Comic Sans MS"/>
              </a:rPr>
              <a:t>L</a:t>
            </a:r>
            <a:r>
              <a:rPr lang="fr-FR" sz="2400" b="1" strike="noStrike" spc="-1">
                <a:latin typeface="Comic Sans MS"/>
              </a:rPr>
              <a:t>arge :</a:t>
            </a:r>
            <a:r>
              <a:rPr lang="fr-FR" sz="2400" b="0" strike="noStrike" spc="-1">
                <a:latin typeface="Comic Sans MS"/>
              </a:rPr>
              <a:t>   anneau</a:t>
            </a:r>
            <a:r>
              <a:rPr lang="fr-FR" sz="2400" b="0" strike="noStrike" spc="-1">
                <a:latin typeface="Arial"/>
              </a:rPr>
              <a:t> de </a:t>
            </a:r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27 km de circonférence</a:t>
            </a:r>
            <a:r>
              <a:rPr lang="fr-FR" sz="2400" b="0" strike="noStrike" spc="-1">
                <a:latin typeface="Arial"/>
              </a:rPr>
              <a:t> </a:t>
            </a:r>
          </a:p>
          <a:p>
            <a:r>
              <a:rPr lang="fr-FR" sz="2400" b="1" strike="noStrike" spc="-1">
                <a:solidFill>
                  <a:srgbClr val="800000"/>
                </a:solidFill>
                <a:latin typeface="Comic Sans MS"/>
              </a:rPr>
              <a:t>H</a:t>
            </a:r>
            <a:r>
              <a:rPr lang="fr-FR" sz="2400" b="1" strike="noStrike" spc="-1">
                <a:latin typeface="Comic Sans MS"/>
              </a:rPr>
              <a:t>adron</a:t>
            </a:r>
            <a:r>
              <a:rPr lang="fr-FR" sz="2400" b="0" strike="noStrike" spc="-1">
                <a:latin typeface="Comic Sans MS"/>
              </a:rPr>
              <a:t> :</a:t>
            </a:r>
            <a:r>
              <a:rPr lang="fr-FR" sz="2400" b="0" i="1" strike="noStrike" spc="-1">
                <a:latin typeface="Comic Sans MS"/>
              </a:rPr>
              <a:t> =</a:t>
            </a:r>
            <a:r>
              <a:rPr lang="fr-FR" sz="2400" b="0" strike="noStrike" spc="-1">
                <a:latin typeface="Arial"/>
              </a:rPr>
              <a:t> </a:t>
            </a:r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protons</a:t>
            </a:r>
            <a:r>
              <a:rPr lang="fr-FR" sz="2400" b="0" strike="noStrike" spc="-1">
                <a:latin typeface="Arial"/>
              </a:rPr>
              <a:t> </a:t>
            </a:r>
          </a:p>
          <a:p>
            <a:r>
              <a:rPr lang="fr-FR" sz="2400" b="1" strike="noStrike" spc="-1">
                <a:solidFill>
                  <a:srgbClr val="800000"/>
                </a:solidFill>
                <a:latin typeface="Comic Sans MS"/>
              </a:rPr>
              <a:t>C</a:t>
            </a:r>
            <a:r>
              <a:rPr lang="fr-FR" sz="2400" b="1" strike="noStrike" spc="-1">
                <a:latin typeface="Comic Sans MS"/>
              </a:rPr>
              <a:t>ollider</a:t>
            </a:r>
            <a:r>
              <a:rPr lang="fr-FR" sz="2400" b="0" strike="noStrike" spc="-1">
                <a:latin typeface="Comic Sans MS"/>
              </a:rPr>
              <a:t> : </a:t>
            </a:r>
            <a:r>
              <a:rPr lang="fr-FR" sz="2400" b="0" strike="noStrike" spc="-1">
                <a:latin typeface="Arial"/>
              </a:rPr>
              <a:t>production de </a:t>
            </a:r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collisions frontales</a:t>
            </a:r>
            <a:r>
              <a:rPr lang="fr-FR" sz="2400" b="0" strike="noStrike" spc="-1">
                <a:latin typeface="Arial"/>
              </a:rPr>
              <a:t> </a:t>
            </a:r>
          </a:p>
        </p:txBody>
      </p:sp>
      <p:pic>
        <p:nvPicPr>
          <p:cNvPr id="394" name="Picture 3"/>
          <p:cNvPicPr/>
          <p:nvPr/>
        </p:nvPicPr>
        <p:blipFill>
          <a:blip r:embed="rId2"/>
          <a:srcRect t="5021" b="10037"/>
          <a:stretch/>
        </p:blipFill>
        <p:spPr>
          <a:xfrm>
            <a:off x="1223640" y="1008360"/>
            <a:ext cx="7452000" cy="4752000"/>
          </a:xfrm>
          <a:prstGeom prst="rect">
            <a:avLst/>
          </a:prstGeom>
          <a:ln w="0">
            <a:noFill/>
          </a:ln>
        </p:spPr>
      </p:pic>
      <p:sp>
        <p:nvSpPr>
          <p:cNvPr id="395" name="Connecteur droit 394"/>
          <p:cNvSpPr/>
          <p:nvPr/>
        </p:nvSpPr>
        <p:spPr>
          <a:xfrm>
            <a:off x="1080000" y="3240000"/>
            <a:ext cx="0" cy="2340000"/>
          </a:xfrm>
          <a:prstGeom prst="line">
            <a:avLst/>
          </a:prstGeom>
          <a:ln w="0">
            <a:solidFill>
              <a:srgbClr val="000000"/>
            </a:solidFill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96" name="ZoneTexte 395"/>
          <p:cNvSpPr txBox="1"/>
          <p:nvPr/>
        </p:nvSpPr>
        <p:spPr>
          <a:xfrm>
            <a:off x="180000" y="4320000"/>
            <a:ext cx="90000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100 m</a:t>
            </a: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3712EED-1DA7-4499-8DCE-67D6F7A6A4E5}" type="slidenum">
              <a:rPr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Forme libre : forme 396"/>
          <p:cNvSpPr/>
          <p:nvPr/>
        </p:nvSpPr>
        <p:spPr>
          <a:xfrm>
            <a:off x="174960" y="103320"/>
            <a:ext cx="9720360" cy="720720"/>
          </a:xfrm>
          <a:custGeom>
            <a:avLst/>
            <a:gdLst/>
            <a:ahLst/>
            <a:cxnLst/>
            <a:rect l="0" t="0" r="r" b="b"/>
            <a:pathLst>
              <a:path w="27003" h="2004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8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8"/>
                  <a:pt x="0" y="275"/>
                  <a:pt x="0" y="334"/>
                </a:cubicBezTo>
                <a:lnTo>
                  <a:pt x="0" y="1669"/>
                </a:lnTo>
                <a:lnTo>
                  <a:pt x="0" y="1669"/>
                </a:lnTo>
                <a:cubicBezTo>
                  <a:pt x="0" y="1728"/>
                  <a:pt x="15" y="1785"/>
                  <a:pt x="45" y="1836"/>
                </a:cubicBezTo>
                <a:cubicBezTo>
                  <a:pt x="74" y="1887"/>
                  <a:pt x="116" y="1929"/>
                  <a:pt x="167" y="1958"/>
                </a:cubicBezTo>
                <a:cubicBezTo>
                  <a:pt x="218" y="1988"/>
                  <a:pt x="275" y="2003"/>
                  <a:pt x="334" y="2003"/>
                </a:cubicBezTo>
                <a:lnTo>
                  <a:pt x="26668" y="2003"/>
                </a:lnTo>
                <a:lnTo>
                  <a:pt x="26668" y="2003"/>
                </a:lnTo>
                <a:cubicBezTo>
                  <a:pt x="26727" y="2003"/>
                  <a:pt x="26784" y="1988"/>
                  <a:pt x="26835" y="1958"/>
                </a:cubicBezTo>
                <a:cubicBezTo>
                  <a:pt x="26886" y="1929"/>
                  <a:pt x="26928" y="1887"/>
                  <a:pt x="26957" y="1836"/>
                </a:cubicBezTo>
                <a:cubicBezTo>
                  <a:pt x="26987" y="1785"/>
                  <a:pt x="27002" y="1728"/>
                  <a:pt x="27002" y="1669"/>
                </a:cubicBezTo>
                <a:lnTo>
                  <a:pt x="27002" y="333"/>
                </a:lnTo>
                <a:lnTo>
                  <a:pt x="27002" y="334"/>
                </a:lnTo>
                <a:lnTo>
                  <a:pt x="27002" y="334"/>
                </a:lnTo>
                <a:cubicBezTo>
                  <a:pt x="27002" y="275"/>
                  <a:pt x="26987" y="218"/>
                  <a:pt x="26957" y="167"/>
                </a:cubicBezTo>
                <a:cubicBezTo>
                  <a:pt x="26928" y="116"/>
                  <a:pt x="26886" y="74"/>
                  <a:pt x="26835" y="45"/>
                </a:cubicBezTo>
                <a:cubicBezTo>
                  <a:pt x="26784" y="15"/>
                  <a:pt x="26727" y="0"/>
                  <a:pt x="26668" y="0"/>
                </a:cubicBezTo>
                <a:lnTo>
                  <a:pt x="333" y="0"/>
                </a:lnTo>
              </a:path>
            </a:pathLst>
          </a:custGeom>
          <a:gradFill rotWithShape="0">
            <a:gsLst>
              <a:gs pos="0">
                <a:srgbClr val="800000"/>
              </a:gs>
              <a:gs pos="5000">
                <a:srgbClr val="800000"/>
              </a:gs>
              <a:gs pos="50000">
                <a:srgbClr val="000080"/>
              </a:gs>
              <a:gs pos="95000">
                <a:srgbClr val="800000"/>
              </a:gs>
              <a:gs pos="100000">
                <a:srgbClr val="800000"/>
              </a:gs>
            </a:gsLst>
            <a:lin ang="3600000"/>
          </a:gra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76680" rIns="90000" bIns="45000" anchor="ctr">
            <a:noAutofit/>
          </a:bodyPr>
          <a:lstStyle/>
          <a:p>
            <a:pPr algn="ctr">
              <a:lnSpc>
                <a:spcPct val="93000"/>
              </a:lnSpc>
            </a:pPr>
            <a:r>
              <a:rPr lang="fr-FR" sz="3600" b="1" strike="noStrike" spc="-1">
                <a:solidFill>
                  <a:srgbClr val="FFFFFF"/>
                </a:solidFill>
                <a:latin typeface="Arial"/>
              </a:rPr>
              <a:t>Une collision au LHC ...</a:t>
            </a:r>
            <a:endParaRPr lang="fr-FR" sz="3600" b="1" strike="noStrike" spc="-1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9529D03-D762-473A-9069-EEAC26C9F950}" type="slidenum">
              <a:rPr/>
              <a:t>16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Forme libre : forme 168"/>
          <p:cNvSpPr/>
          <p:nvPr/>
        </p:nvSpPr>
        <p:spPr>
          <a:xfrm>
            <a:off x="180000" y="108360"/>
            <a:ext cx="9720360" cy="971640"/>
          </a:xfrm>
          <a:custGeom>
            <a:avLst/>
            <a:gdLst/>
            <a:ahLst/>
            <a:cxnLst/>
            <a:rect l="0" t="0" r="r" b="b"/>
            <a:pathLst>
              <a:path w="27003" h="2701">
                <a:moveTo>
                  <a:pt x="450" y="0"/>
                </a:moveTo>
                <a:lnTo>
                  <a:pt x="450" y="0"/>
                </a:lnTo>
                <a:cubicBezTo>
                  <a:pt x="371" y="0"/>
                  <a:pt x="293" y="21"/>
                  <a:pt x="225" y="60"/>
                </a:cubicBezTo>
                <a:cubicBezTo>
                  <a:pt x="157" y="100"/>
                  <a:pt x="100" y="157"/>
                  <a:pt x="60" y="225"/>
                </a:cubicBezTo>
                <a:cubicBezTo>
                  <a:pt x="21" y="293"/>
                  <a:pt x="0" y="371"/>
                  <a:pt x="0" y="450"/>
                </a:cubicBezTo>
                <a:lnTo>
                  <a:pt x="0" y="2250"/>
                </a:lnTo>
                <a:lnTo>
                  <a:pt x="0" y="2250"/>
                </a:lnTo>
                <a:cubicBezTo>
                  <a:pt x="0" y="2329"/>
                  <a:pt x="21" y="2407"/>
                  <a:pt x="60" y="2475"/>
                </a:cubicBezTo>
                <a:cubicBezTo>
                  <a:pt x="100" y="2543"/>
                  <a:pt x="157" y="2600"/>
                  <a:pt x="225" y="2640"/>
                </a:cubicBezTo>
                <a:cubicBezTo>
                  <a:pt x="293" y="2679"/>
                  <a:pt x="371" y="2700"/>
                  <a:pt x="450" y="2700"/>
                </a:cubicBezTo>
                <a:lnTo>
                  <a:pt x="26552" y="2700"/>
                </a:lnTo>
                <a:lnTo>
                  <a:pt x="26552" y="2700"/>
                </a:lnTo>
                <a:cubicBezTo>
                  <a:pt x="26631" y="2700"/>
                  <a:pt x="26709" y="2679"/>
                  <a:pt x="26777" y="2640"/>
                </a:cubicBezTo>
                <a:cubicBezTo>
                  <a:pt x="26845" y="2600"/>
                  <a:pt x="26902" y="2543"/>
                  <a:pt x="26942" y="2475"/>
                </a:cubicBezTo>
                <a:cubicBezTo>
                  <a:pt x="26981" y="2407"/>
                  <a:pt x="27002" y="2329"/>
                  <a:pt x="27002" y="2250"/>
                </a:cubicBezTo>
                <a:lnTo>
                  <a:pt x="27002" y="450"/>
                </a:lnTo>
                <a:lnTo>
                  <a:pt x="27002" y="450"/>
                </a:lnTo>
                <a:lnTo>
                  <a:pt x="27002" y="450"/>
                </a:lnTo>
                <a:cubicBezTo>
                  <a:pt x="27002" y="371"/>
                  <a:pt x="26981" y="293"/>
                  <a:pt x="26942" y="225"/>
                </a:cubicBezTo>
                <a:cubicBezTo>
                  <a:pt x="26902" y="157"/>
                  <a:pt x="26845" y="100"/>
                  <a:pt x="26777" y="60"/>
                </a:cubicBezTo>
                <a:cubicBezTo>
                  <a:pt x="26709" y="21"/>
                  <a:pt x="26631" y="0"/>
                  <a:pt x="26552" y="0"/>
                </a:cubicBezTo>
                <a:lnTo>
                  <a:pt x="450" y="0"/>
                </a:lnTo>
              </a:path>
            </a:pathLst>
          </a:custGeom>
          <a:gradFill rotWithShape="0">
            <a:gsLst>
              <a:gs pos="0">
                <a:srgbClr val="800000"/>
              </a:gs>
              <a:gs pos="5000">
                <a:srgbClr val="800000"/>
              </a:gs>
              <a:gs pos="50000">
                <a:srgbClr val="000080"/>
              </a:gs>
              <a:gs pos="95000">
                <a:srgbClr val="800000"/>
              </a:gs>
              <a:gs pos="100000">
                <a:srgbClr val="800000"/>
              </a:gs>
            </a:gsLst>
            <a:lin ang="3600000"/>
          </a:gra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76680" rIns="90000" bIns="45000" anchor="ctr">
            <a:noAutofit/>
          </a:bodyPr>
          <a:lstStyle/>
          <a:p>
            <a:pPr algn="ctr">
              <a:lnSpc>
                <a:spcPct val="93000"/>
              </a:lnSpc>
            </a:pPr>
            <a:r>
              <a:rPr lang="fr-FR" sz="3600" b="1" strike="noStrike" spc="-1">
                <a:solidFill>
                  <a:srgbClr val="FFFFFF"/>
                </a:solidFill>
                <a:latin typeface="Arial"/>
              </a:rPr>
              <a:t>Ces phénomènes physiques peuvent-ils</a:t>
            </a:r>
            <a:endParaRPr lang="fr-FR" sz="3600" b="1" strike="noStrike" spc="-1"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lang="fr-FR" sz="3600" b="1" strike="noStrike" spc="-1">
                <a:solidFill>
                  <a:srgbClr val="FFFFFF"/>
                </a:solidFill>
                <a:latin typeface="Arial"/>
              </a:rPr>
              <a:t>créer  les particules listées ci-dessous ?</a:t>
            </a:r>
            <a:endParaRPr lang="fr-FR" sz="3600" b="1" strike="noStrike" spc="-1">
              <a:latin typeface="Arial"/>
            </a:endParaRPr>
          </a:p>
        </p:txBody>
      </p:sp>
      <p:pic>
        <p:nvPicPr>
          <p:cNvPr id="170" name="Image 169"/>
          <p:cNvPicPr/>
          <p:nvPr/>
        </p:nvPicPr>
        <p:blipFill>
          <a:blip r:embed="rId2"/>
          <a:srcRect t="9918" b="27040"/>
          <a:stretch/>
        </p:blipFill>
        <p:spPr>
          <a:xfrm>
            <a:off x="356040" y="2651400"/>
            <a:ext cx="2294640" cy="1215720"/>
          </a:xfrm>
          <a:prstGeom prst="rect">
            <a:avLst/>
          </a:prstGeom>
          <a:ln w="0">
            <a:noFill/>
          </a:ln>
        </p:spPr>
      </p:pic>
      <p:pic>
        <p:nvPicPr>
          <p:cNvPr id="171" name="Image 170"/>
          <p:cNvPicPr/>
          <p:nvPr/>
        </p:nvPicPr>
        <p:blipFill>
          <a:blip r:embed="rId3"/>
          <a:srcRect b="34344"/>
          <a:stretch/>
        </p:blipFill>
        <p:spPr>
          <a:xfrm>
            <a:off x="360000" y="5121360"/>
            <a:ext cx="2286360" cy="1124280"/>
          </a:xfrm>
          <a:prstGeom prst="rect">
            <a:avLst/>
          </a:prstGeom>
          <a:ln w="0">
            <a:noFill/>
          </a:ln>
        </p:spPr>
      </p:pic>
      <p:pic>
        <p:nvPicPr>
          <p:cNvPr id="172" name="Image 171"/>
          <p:cNvPicPr/>
          <p:nvPr/>
        </p:nvPicPr>
        <p:blipFill>
          <a:blip r:embed="rId4"/>
          <a:stretch/>
        </p:blipFill>
        <p:spPr>
          <a:xfrm>
            <a:off x="360000" y="6300000"/>
            <a:ext cx="2286000" cy="1179720"/>
          </a:xfrm>
          <a:prstGeom prst="rect">
            <a:avLst/>
          </a:prstGeom>
          <a:ln w="0">
            <a:noFill/>
          </a:ln>
        </p:spPr>
      </p:pic>
      <p:pic>
        <p:nvPicPr>
          <p:cNvPr id="173" name="Image 172"/>
          <p:cNvPicPr/>
          <p:nvPr/>
        </p:nvPicPr>
        <p:blipFill>
          <a:blip r:embed="rId5"/>
          <a:stretch/>
        </p:blipFill>
        <p:spPr>
          <a:xfrm>
            <a:off x="5724000" y="1380600"/>
            <a:ext cx="1104480" cy="923400"/>
          </a:xfrm>
          <a:prstGeom prst="rect">
            <a:avLst/>
          </a:prstGeom>
          <a:ln w="0">
            <a:noFill/>
          </a:ln>
        </p:spPr>
      </p:pic>
      <p:pic>
        <p:nvPicPr>
          <p:cNvPr id="174" name="Image 173"/>
          <p:cNvPicPr/>
          <p:nvPr/>
        </p:nvPicPr>
        <p:blipFill>
          <a:blip r:embed="rId6"/>
          <a:stretch/>
        </p:blipFill>
        <p:spPr>
          <a:xfrm>
            <a:off x="6915960" y="1296000"/>
            <a:ext cx="1076040" cy="990360"/>
          </a:xfrm>
          <a:prstGeom prst="rect">
            <a:avLst/>
          </a:prstGeom>
          <a:ln w="0">
            <a:noFill/>
          </a:ln>
        </p:spPr>
      </p:pic>
      <p:pic>
        <p:nvPicPr>
          <p:cNvPr id="175" name="Image 174"/>
          <p:cNvPicPr/>
          <p:nvPr/>
        </p:nvPicPr>
        <p:blipFill>
          <a:blip r:embed="rId7"/>
          <a:stretch/>
        </p:blipFill>
        <p:spPr>
          <a:xfrm>
            <a:off x="3070440" y="1296000"/>
            <a:ext cx="961560" cy="1066320"/>
          </a:xfrm>
          <a:prstGeom prst="rect">
            <a:avLst/>
          </a:prstGeom>
          <a:ln w="0">
            <a:noFill/>
          </a:ln>
        </p:spPr>
      </p:pic>
      <p:sp>
        <p:nvSpPr>
          <p:cNvPr id="176" name="ZoneTexte 175"/>
          <p:cNvSpPr txBox="1"/>
          <p:nvPr/>
        </p:nvSpPr>
        <p:spPr>
          <a:xfrm>
            <a:off x="2952000" y="2340000"/>
            <a:ext cx="1044000" cy="37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000" b="1" strike="noStrike" spc="-1">
                <a:latin typeface="Arial"/>
              </a:rPr>
              <a:t>photon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177" name="ZoneTexte 176"/>
          <p:cNvSpPr txBox="1"/>
          <p:nvPr/>
        </p:nvSpPr>
        <p:spPr>
          <a:xfrm>
            <a:off x="5796000" y="2304000"/>
            <a:ext cx="1044000" cy="37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000" b="1" strike="noStrike" spc="-1">
                <a:latin typeface="Arial"/>
              </a:rPr>
              <a:t>muon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178" name="ZoneTexte 177"/>
          <p:cNvSpPr txBox="1"/>
          <p:nvPr/>
        </p:nvSpPr>
        <p:spPr>
          <a:xfrm>
            <a:off x="6732000" y="2340000"/>
            <a:ext cx="1764000" cy="37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000" b="1" strike="noStrike" spc="-1">
                <a:latin typeface="Arial"/>
              </a:rPr>
              <a:t>quark top</a:t>
            </a:r>
            <a:endParaRPr lang="fr-FR" sz="2000" b="0" strike="noStrike" spc="-1">
              <a:latin typeface="Arial"/>
            </a:endParaRPr>
          </a:p>
        </p:txBody>
      </p:sp>
      <p:pic>
        <p:nvPicPr>
          <p:cNvPr id="179" name="Image 178"/>
          <p:cNvPicPr/>
          <p:nvPr/>
        </p:nvPicPr>
        <p:blipFill>
          <a:blip r:embed="rId8"/>
          <a:stretch/>
        </p:blipFill>
        <p:spPr>
          <a:xfrm>
            <a:off x="4570560" y="1378440"/>
            <a:ext cx="1009440" cy="961560"/>
          </a:xfrm>
          <a:prstGeom prst="rect">
            <a:avLst/>
          </a:prstGeom>
          <a:ln w="0">
            <a:noFill/>
          </a:ln>
        </p:spPr>
      </p:pic>
      <p:sp>
        <p:nvSpPr>
          <p:cNvPr id="180" name="ZoneTexte 179"/>
          <p:cNvSpPr txBox="1"/>
          <p:nvPr/>
        </p:nvSpPr>
        <p:spPr>
          <a:xfrm>
            <a:off x="4320000" y="2326320"/>
            <a:ext cx="1260000" cy="37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000" b="1" strike="noStrike" spc="-1">
                <a:latin typeface="Arial"/>
              </a:rPr>
              <a:t>neutrino</a:t>
            </a:r>
            <a:endParaRPr lang="fr-FR" sz="2000" b="0" strike="noStrike" spc="-1">
              <a:latin typeface="Arial"/>
            </a:endParaRPr>
          </a:p>
        </p:txBody>
      </p:sp>
      <p:pic>
        <p:nvPicPr>
          <p:cNvPr id="181" name="Image 180"/>
          <p:cNvPicPr/>
          <p:nvPr/>
        </p:nvPicPr>
        <p:blipFill>
          <a:blip r:embed="rId9"/>
          <a:stretch/>
        </p:blipFill>
        <p:spPr>
          <a:xfrm>
            <a:off x="8366760" y="1260000"/>
            <a:ext cx="1353240" cy="1134000"/>
          </a:xfrm>
          <a:prstGeom prst="rect">
            <a:avLst/>
          </a:prstGeom>
          <a:ln w="0">
            <a:noFill/>
          </a:ln>
        </p:spPr>
      </p:pic>
      <p:sp>
        <p:nvSpPr>
          <p:cNvPr id="182" name="ZoneTexte 181"/>
          <p:cNvSpPr txBox="1"/>
          <p:nvPr/>
        </p:nvSpPr>
        <p:spPr>
          <a:xfrm>
            <a:off x="8064000" y="2340000"/>
            <a:ext cx="2268000" cy="37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000" b="1" strike="noStrike" spc="-1">
                <a:latin typeface="Arial"/>
              </a:rPr>
              <a:t>Boson de Higgs</a:t>
            </a:r>
            <a:endParaRPr lang="fr-FR" sz="2000" b="0" strike="noStrike" spc="-1">
              <a:latin typeface="Arial"/>
            </a:endParaRPr>
          </a:p>
        </p:txBody>
      </p:sp>
      <p:grpSp>
        <p:nvGrpSpPr>
          <p:cNvPr id="183" name="Groupe 182"/>
          <p:cNvGrpSpPr/>
          <p:nvPr/>
        </p:nvGrpSpPr>
        <p:grpSpPr>
          <a:xfrm>
            <a:off x="360000" y="3924000"/>
            <a:ext cx="2286000" cy="1146240"/>
            <a:chOff x="360000" y="3924000"/>
            <a:chExt cx="2286000" cy="1146240"/>
          </a:xfrm>
        </p:grpSpPr>
        <p:sp>
          <p:nvSpPr>
            <p:cNvPr id="184" name="Rectangle 183"/>
            <p:cNvSpPr/>
            <p:nvPr/>
          </p:nvSpPr>
          <p:spPr>
            <a:xfrm>
              <a:off x="360000" y="3924000"/>
              <a:ext cx="2286000" cy="114300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  <p:pic>
          <p:nvPicPr>
            <p:cNvPr id="185" name="Image 184"/>
            <p:cNvPicPr/>
            <p:nvPr/>
          </p:nvPicPr>
          <p:blipFill>
            <a:blip r:embed="rId10"/>
            <a:stretch/>
          </p:blipFill>
          <p:spPr>
            <a:xfrm>
              <a:off x="756360" y="3945600"/>
              <a:ext cx="1499760" cy="1124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86" name="Connecteur droit 185"/>
          <p:cNvSpPr/>
          <p:nvPr/>
        </p:nvSpPr>
        <p:spPr>
          <a:xfrm>
            <a:off x="4320000" y="1260000"/>
            <a:ext cx="0" cy="63000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87" name="Connecteur droit 186"/>
          <p:cNvSpPr/>
          <p:nvPr/>
        </p:nvSpPr>
        <p:spPr>
          <a:xfrm>
            <a:off x="5615640" y="1259640"/>
            <a:ext cx="0" cy="63000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88" name="Connecteur droit 187"/>
          <p:cNvSpPr/>
          <p:nvPr/>
        </p:nvSpPr>
        <p:spPr>
          <a:xfrm>
            <a:off x="6782040" y="1295280"/>
            <a:ext cx="0" cy="63000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89" name="Connecteur droit 188"/>
          <p:cNvSpPr/>
          <p:nvPr/>
        </p:nvSpPr>
        <p:spPr>
          <a:xfrm>
            <a:off x="8077680" y="1294920"/>
            <a:ext cx="0" cy="63000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90" name="Connecteur droit 189"/>
          <p:cNvSpPr/>
          <p:nvPr/>
        </p:nvSpPr>
        <p:spPr>
          <a:xfrm>
            <a:off x="360000" y="6264000"/>
            <a:ext cx="9720000" cy="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91" name="Connecteur droit 190"/>
          <p:cNvSpPr/>
          <p:nvPr/>
        </p:nvSpPr>
        <p:spPr>
          <a:xfrm>
            <a:off x="359640" y="5111640"/>
            <a:ext cx="9720000" cy="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92" name="Connecteur droit 191"/>
          <p:cNvSpPr/>
          <p:nvPr/>
        </p:nvSpPr>
        <p:spPr>
          <a:xfrm>
            <a:off x="359280" y="3887280"/>
            <a:ext cx="9720000" cy="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93" name="Connecteur droit 192"/>
          <p:cNvSpPr/>
          <p:nvPr/>
        </p:nvSpPr>
        <p:spPr>
          <a:xfrm>
            <a:off x="358920" y="2662920"/>
            <a:ext cx="9720000" cy="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grpSp>
        <p:nvGrpSpPr>
          <p:cNvPr id="194" name="Groupe 193"/>
          <p:cNvGrpSpPr/>
          <p:nvPr/>
        </p:nvGrpSpPr>
        <p:grpSpPr>
          <a:xfrm>
            <a:off x="3060000" y="2880000"/>
            <a:ext cx="906120" cy="4442400"/>
            <a:chOff x="3060000" y="2880000"/>
            <a:chExt cx="906120" cy="4442400"/>
          </a:xfrm>
        </p:grpSpPr>
        <p:pic>
          <p:nvPicPr>
            <p:cNvPr id="195" name="Image 194"/>
            <p:cNvPicPr/>
            <p:nvPr/>
          </p:nvPicPr>
          <p:blipFill>
            <a:blip r:embed="rId11"/>
            <a:stretch/>
          </p:blipFill>
          <p:spPr>
            <a:xfrm>
              <a:off x="3060000" y="3960000"/>
              <a:ext cx="905400" cy="914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6" name="Image 195"/>
            <p:cNvPicPr/>
            <p:nvPr/>
          </p:nvPicPr>
          <p:blipFill>
            <a:blip r:embed="rId11"/>
            <a:stretch/>
          </p:blipFill>
          <p:spPr>
            <a:xfrm>
              <a:off x="3060360" y="5220000"/>
              <a:ext cx="905400" cy="914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7" name="Image 196"/>
            <p:cNvPicPr/>
            <p:nvPr/>
          </p:nvPicPr>
          <p:blipFill>
            <a:blip r:embed="rId11"/>
            <a:stretch/>
          </p:blipFill>
          <p:spPr>
            <a:xfrm>
              <a:off x="3060720" y="6408000"/>
              <a:ext cx="905400" cy="914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8" name="Image 197"/>
            <p:cNvPicPr/>
            <p:nvPr/>
          </p:nvPicPr>
          <p:blipFill>
            <a:blip r:embed="rId11"/>
            <a:stretch/>
          </p:blipFill>
          <p:spPr>
            <a:xfrm>
              <a:off x="3060360" y="2880000"/>
              <a:ext cx="905400" cy="91440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199" name="Groupe 198"/>
          <p:cNvGrpSpPr/>
          <p:nvPr/>
        </p:nvGrpSpPr>
        <p:grpSpPr>
          <a:xfrm>
            <a:off x="4500720" y="2880000"/>
            <a:ext cx="906480" cy="4442400"/>
            <a:chOff x="4500720" y="2880000"/>
            <a:chExt cx="906480" cy="4442400"/>
          </a:xfrm>
        </p:grpSpPr>
        <p:pic>
          <p:nvPicPr>
            <p:cNvPr id="200" name="Image 199"/>
            <p:cNvPicPr/>
            <p:nvPr/>
          </p:nvPicPr>
          <p:blipFill>
            <a:blip r:embed="rId11"/>
            <a:stretch/>
          </p:blipFill>
          <p:spPr>
            <a:xfrm>
              <a:off x="4500720" y="2880000"/>
              <a:ext cx="905400" cy="914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1" name="Image 200"/>
            <p:cNvPicPr/>
            <p:nvPr/>
          </p:nvPicPr>
          <p:blipFill>
            <a:blip r:embed="rId11"/>
            <a:stretch/>
          </p:blipFill>
          <p:spPr>
            <a:xfrm>
              <a:off x="4501080" y="3924000"/>
              <a:ext cx="905400" cy="914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2" name="Image 201"/>
            <p:cNvPicPr/>
            <p:nvPr/>
          </p:nvPicPr>
          <p:blipFill>
            <a:blip r:embed="rId11"/>
            <a:stretch/>
          </p:blipFill>
          <p:spPr>
            <a:xfrm>
              <a:off x="4501440" y="5256000"/>
              <a:ext cx="905400" cy="914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3" name="Image 202"/>
            <p:cNvPicPr/>
            <p:nvPr/>
          </p:nvPicPr>
          <p:blipFill>
            <a:blip r:embed="rId11"/>
            <a:stretch/>
          </p:blipFill>
          <p:spPr>
            <a:xfrm>
              <a:off x="4501800" y="6408000"/>
              <a:ext cx="905400" cy="91440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04" name="Groupe 203"/>
          <p:cNvGrpSpPr/>
          <p:nvPr/>
        </p:nvGrpSpPr>
        <p:grpSpPr>
          <a:xfrm>
            <a:off x="6950520" y="2880000"/>
            <a:ext cx="965160" cy="4442400"/>
            <a:chOff x="6950520" y="2880000"/>
            <a:chExt cx="965160" cy="4442400"/>
          </a:xfrm>
        </p:grpSpPr>
        <p:pic>
          <p:nvPicPr>
            <p:cNvPr id="205" name="Image 204"/>
            <p:cNvPicPr/>
            <p:nvPr/>
          </p:nvPicPr>
          <p:blipFill>
            <a:blip r:embed="rId11"/>
            <a:stretch/>
          </p:blipFill>
          <p:spPr>
            <a:xfrm>
              <a:off x="6950520" y="6408000"/>
              <a:ext cx="905400" cy="914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6" name="Image 205"/>
            <p:cNvPicPr/>
            <p:nvPr/>
          </p:nvPicPr>
          <p:blipFill>
            <a:blip r:embed="rId12"/>
            <a:stretch/>
          </p:blipFill>
          <p:spPr>
            <a:xfrm>
              <a:off x="7020000" y="2880000"/>
              <a:ext cx="859680" cy="914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7" name="Image 206"/>
            <p:cNvPicPr/>
            <p:nvPr/>
          </p:nvPicPr>
          <p:blipFill>
            <a:blip r:embed="rId12"/>
            <a:stretch/>
          </p:blipFill>
          <p:spPr>
            <a:xfrm>
              <a:off x="7056000" y="4032000"/>
              <a:ext cx="859680" cy="914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8" name="Image 207"/>
            <p:cNvPicPr/>
            <p:nvPr/>
          </p:nvPicPr>
          <p:blipFill>
            <a:blip r:embed="rId12"/>
            <a:stretch/>
          </p:blipFill>
          <p:spPr>
            <a:xfrm>
              <a:off x="7056000" y="5220000"/>
              <a:ext cx="859680" cy="91440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09" name="Groupe 208"/>
          <p:cNvGrpSpPr/>
          <p:nvPr/>
        </p:nvGrpSpPr>
        <p:grpSpPr>
          <a:xfrm>
            <a:off x="8570880" y="2880000"/>
            <a:ext cx="905400" cy="4442400"/>
            <a:chOff x="8570880" y="2880000"/>
            <a:chExt cx="905400" cy="4442400"/>
          </a:xfrm>
        </p:grpSpPr>
        <p:pic>
          <p:nvPicPr>
            <p:cNvPr id="210" name="Image 209"/>
            <p:cNvPicPr/>
            <p:nvPr/>
          </p:nvPicPr>
          <p:blipFill>
            <a:blip r:embed="rId11"/>
            <a:stretch/>
          </p:blipFill>
          <p:spPr>
            <a:xfrm>
              <a:off x="8570880" y="6408000"/>
              <a:ext cx="905400" cy="914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1" name="Image 210"/>
            <p:cNvPicPr/>
            <p:nvPr/>
          </p:nvPicPr>
          <p:blipFill>
            <a:blip r:embed="rId12"/>
            <a:stretch/>
          </p:blipFill>
          <p:spPr>
            <a:xfrm>
              <a:off x="8604000" y="2880000"/>
              <a:ext cx="859680" cy="914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2" name="Image 211"/>
            <p:cNvPicPr/>
            <p:nvPr/>
          </p:nvPicPr>
          <p:blipFill>
            <a:blip r:embed="rId12"/>
            <a:stretch/>
          </p:blipFill>
          <p:spPr>
            <a:xfrm>
              <a:off x="8604000" y="4032000"/>
              <a:ext cx="859680" cy="914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3" name="Image 212"/>
            <p:cNvPicPr/>
            <p:nvPr/>
          </p:nvPicPr>
          <p:blipFill>
            <a:blip r:embed="rId12"/>
            <a:stretch/>
          </p:blipFill>
          <p:spPr>
            <a:xfrm>
              <a:off x="8604000" y="5220000"/>
              <a:ext cx="859680" cy="91440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14" name="Groupe 213"/>
          <p:cNvGrpSpPr/>
          <p:nvPr/>
        </p:nvGrpSpPr>
        <p:grpSpPr>
          <a:xfrm>
            <a:off x="5725080" y="2880000"/>
            <a:ext cx="906480" cy="4442400"/>
            <a:chOff x="5725080" y="2880000"/>
            <a:chExt cx="906480" cy="4442400"/>
          </a:xfrm>
        </p:grpSpPr>
        <p:pic>
          <p:nvPicPr>
            <p:cNvPr id="215" name="Image 214"/>
            <p:cNvPicPr/>
            <p:nvPr/>
          </p:nvPicPr>
          <p:blipFill>
            <a:blip r:embed="rId11"/>
            <a:stretch/>
          </p:blipFill>
          <p:spPr>
            <a:xfrm>
              <a:off x="5726160" y="6408000"/>
              <a:ext cx="905400" cy="914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6" name="Image 215"/>
            <p:cNvPicPr/>
            <p:nvPr/>
          </p:nvPicPr>
          <p:blipFill>
            <a:blip r:embed="rId11"/>
            <a:stretch/>
          </p:blipFill>
          <p:spPr>
            <a:xfrm>
              <a:off x="5725080" y="2880000"/>
              <a:ext cx="905400" cy="914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7" name="Image 216"/>
            <p:cNvPicPr/>
            <p:nvPr/>
          </p:nvPicPr>
          <p:blipFill>
            <a:blip r:embed="rId12"/>
            <a:stretch/>
          </p:blipFill>
          <p:spPr>
            <a:xfrm>
              <a:off x="5760000" y="5220000"/>
              <a:ext cx="859680" cy="914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8" name="Image 217"/>
            <p:cNvPicPr/>
            <p:nvPr/>
          </p:nvPicPr>
          <p:blipFill>
            <a:blip r:embed="rId12"/>
            <a:stretch/>
          </p:blipFill>
          <p:spPr>
            <a:xfrm>
              <a:off x="5760000" y="3996000"/>
              <a:ext cx="859680" cy="9144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A2330CF-DE7D-42BD-AFB8-094464EE7B3D}" type="slidenum">
              <a:rPr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Image 218"/>
          <p:cNvPicPr/>
          <p:nvPr/>
        </p:nvPicPr>
        <p:blipFill>
          <a:blip r:embed="rId2"/>
          <a:stretch/>
        </p:blipFill>
        <p:spPr>
          <a:xfrm>
            <a:off x="-7200" y="370080"/>
            <a:ext cx="10079640" cy="6743160"/>
          </a:xfrm>
          <a:prstGeom prst="rect">
            <a:avLst/>
          </a:prstGeom>
          <a:ln w="0">
            <a:noFill/>
          </a:ln>
        </p:spPr>
      </p:pic>
      <p:sp>
        <p:nvSpPr>
          <p:cNvPr id="220" name="ZoneTexte 219"/>
          <p:cNvSpPr txBox="1"/>
          <p:nvPr/>
        </p:nvSpPr>
        <p:spPr>
          <a:xfrm>
            <a:off x="180000" y="602640"/>
            <a:ext cx="9900000" cy="658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4000" b="1" u="sng" strike="noStrike" spc="-1">
                <a:solidFill>
                  <a:srgbClr val="FFFFFF"/>
                </a:solidFill>
                <a:uFillTx/>
                <a:latin typeface="Arial"/>
              </a:rPr>
              <a:t>Partie 1 :</a:t>
            </a:r>
            <a:r>
              <a:rPr lang="fr-FR" sz="4000" b="1" strike="noStrike" spc="-1">
                <a:solidFill>
                  <a:srgbClr val="FFFFFF"/>
                </a:solidFill>
                <a:latin typeface="Arial"/>
              </a:rPr>
              <a:t> De la création de particules ...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221" name="ZoneTexte 220"/>
          <p:cNvSpPr txBox="1"/>
          <p:nvPr/>
        </p:nvSpPr>
        <p:spPr>
          <a:xfrm>
            <a:off x="2340000" y="2762280"/>
            <a:ext cx="7347960" cy="658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4000" b="1" strike="noStrike" spc="-1">
                <a:solidFill>
                  <a:srgbClr val="FFFFFF"/>
                </a:solidFill>
                <a:latin typeface="Arial"/>
              </a:rPr>
              <a:t>Le LHC !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AF9319D-0320-4C36-8841-34CD5F66E3E1}" type="slidenum">
              <a:rPr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Forme libre : forme 221"/>
          <p:cNvSpPr/>
          <p:nvPr/>
        </p:nvSpPr>
        <p:spPr>
          <a:xfrm>
            <a:off x="180000" y="108360"/>
            <a:ext cx="9720360" cy="971640"/>
          </a:xfrm>
          <a:custGeom>
            <a:avLst/>
            <a:gdLst/>
            <a:ahLst/>
            <a:cxnLst/>
            <a:rect l="0" t="0" r="r" b="b"/>
            <a:pathLst>
              <a:path w="27003" h="2701">
                <a:moveTo>
                  <a:pt x="450" y="0"/>
                </a:moveTo>
                <a:lnTo>
                  <a:pt x="450" y="0"/>
                </a:lnTo>
                <a:cubicBezTo>
                  <a:pt x="371" y="0"/>
                  <a:pt x="293" y="21"/>
                  <a:pt x="225" y="60"/>
                </a:cubicBezTo>
                <a:cubicBezTo>
                  <a:pt x="157" y="100"/>
                  <a:pt x="100" y="157"/>
                  <a:pt x="60" y="225"/>
                </a:cubicBezTo>
                <a:cubicBezTo>
                  <a:pt x="21" y="293"/>
                  <a:pt x="0" y="371"/>
                  <a:pt x="0" y="450"/>
                </a:cubicBezTo>
                <a:lnTo>
                  <a:pt x="0" y="2250"/>
                </a:lnTo>
                <a:lnTo>
                  <a:pt x="0" y="2250"/>
                </a:lnTo>
                <a:cubicBezTo>
                  <a:pt x="0" y="2329"/>
                  <a:pt x="21" y="2407"/>
                  <a:pt x="60" y="2475"/>
                </a:cubicBezTo>
                <a:cubicBezTo>
                  <a:pt x="100" y="2543"/>
                  <a:pt x="157" y="2600"/>
                  <a:pt x="225" y="2640"/>
                </a:cubicBezTo>
                <a:cubicBezTo>
                  <a:pt x="293" y="2679"/>
                  <a:pt x="371" y="2700"/>
                  <a:pt x="450" y="2700"/>
                </a:cubicBezTo>
                <a:lnTo>
                  <a:pt x="26552" y="2700"/>
                </a:lnTo>
                <a:lnTo>
                  <a:pt x="26552" y="2700"/>
                </a:lnTo>
                <a:cubicBezTo>
                  <a:pt x="26631" y="2700"/>
                  <a:pt x="26709" y="2679"/>
                  <a:pt x="26777" y="2640"/>
                </a:cubicBezTo>
                <a:cubicBezTo>
                  <a:pt x="26845" y="2600"/>
                  <a:pt x="26902" y="2543"/>
                  <a:pt x="26942" y="2475"/>
                </a:cubicBezTo>
                <a:cubicBezTo>
                  <a:pt x="26981" y="2407"/>
                  <a:pt x="27002" y="2329"/>
                  <a:pt x="27002" y="2250"/>
                </a:cubicBezTo>
                <a:lnTo>
                  <a:pt x="27002" y="450"/>
                </a:lnTo>
                <a:lnTo>
                  <a:pt x="27002" y="450"/>
                </a:lnTo>
                <a:lnTo>
                  <a:pt x="27002" y="450"/>
                </a:lnTo>
                <a:cubicBezTo>
                  <a:pt x="27002" y="371"/>
                  <a:pt x="26981" y="293"/>
                  <a:pt x="26942" y="225"/>
                </a:cubicBezTo>
                <a:cubicBezTo>
                  <a:pt x="26902" y="157"/>
                  <a:pt x="26845" y="100"/>
                  <a:pt x="26777" y="60"/>
                </a:cubicBezTo>
                <a:cubicBezTo>
                  <a:pt x="26709" y="21"/>
                  <a:pt x="26631" y="0"/>
                  <a:pt x="26552" y="0"/>
                </a:cubicBezTo>
                <a:lnTo>
                  <a:pt x="450" y="0"/>
                </a:lnTo>
              </a:path>
            </a:pathLst>
          </a:custGeom>
          <a:gradFill rotWithShape="0">
            <a:gsLst>
              <a:gs pos="0">
                <a:srgbClr val="800000"/>
              </a:gs>
              <a:gs pos="5000">
                <a:srgbClr val="800000"/>
              </a:gs>
              <a:gs pos="50000">
                <a:srgbClr val="000080"/>
              </a:gs>
              <a:gs pos="95000">
                <a:srgbClr val="800000"/>
              </a:gs>
              <a:gs pos="100000">
                <a:srgbClr val="800000"/>
              </a:gs>
            </a:gsLst>
            <a:lin ang="3600000"/>
          </a:gra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76680" rIns="90000" bIns="45000" anchor="ctr">
            <a:noAutofit/>
          </a:bodyPr>
          <a:lstStyle/>
          <a:p>
            <a:pPr algn="ctr">
              <a:lnSpc>
                <a:spcPct val="93000"/>
              </a:lnSpc>
            </a:pPr>
            <a:r>
              <a:rPr lang="fr-FR" sz="3600" b="1" strike="noStrike" spc="-1">
                <a:solidFill>
                  <a:srgbClr val="FFFFFF"/>
                </a:solidFill>
                <a:latin typeface="Arial"/>
              </a:rPr>
              <a:t>Comment accélère-t-on des protons?</a:t>
            </a:r>
            <a:endParaRPr lang="fr-FR" sz="3600" b="1" strike="noStrike" spc="-1">
              <a:latin typeface="Arial"/>
            </a:endParaRPr>
          </a:p>
        </p:txBody>
      </p:sp>
      <p:sp>
        <p:nvSpPr>
          <p:cNvPr id="223" name="Émoticône 222"/>
          <p:cNvSpPr/>
          <p:nvPr/>
        </p:nvSpPr>
        <p:spPr>
          <a:xfrm>
            <a:off x="1980000" y="3024000"/>
            <a:ext cx="360000" cy="360000"/>
          </a:xfrm>
          <a:prstGeom prst="smileyFace">
            <a:avLst>
              <a:gd name="adj" fmla="val 4653"/>
            </a:avLst>
          </a:prstGeom>
          <a:solidFill>
            <a:srgbClr val="FF808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24" name="Rectangle 223"/>
          <p:cNvSpPr/>
          <p:nvPr/>
        </p:nvSpPr>
        <p:spPr>
          <a:xfrm>
            <a:off x="8099640" y="1871640"/>
            <a:ext cx="540360" cy="1692360"/>
          </a:xfrm>
          <a:prstGeom prst="rect">
            <a:avLst/>
          </a:prstGeom>
          <a:solidFill>
            <a:srgbClr val="99CCFF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25" name="Rectangle 224"/>
          <p:cNvSpPr/>
          <p:nvPr/>
        </p:nvSpPr>
        <p:spPr>
          <a:xfrm>
            <a:off x="1332000" y="1764000"/>
            <a:ext cx="576000" cy="1980000"/>
          </a:xfrm>
          <a:prstGeom prst="rect">
            <a:avLst/>
          </a:prstGeom>
          <a:solidFill>
            <a:srgbClr val="FF000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26" name="ZoneTexte 225"/>
          <p:cNvSpPr txBox="1"/>
          <p:nvPr/>
        </p:nvSpPr>
        <p:spPr>
          <a:xfrm>
            <a:off x="8064000" y="3564000"/>
            <a:ext cx="540000" cy="402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200" b="1" strike="noStrike" spc="-1">
                <a:latin typeface="Arial"/>
              </a:rPr>
              <a:t>  -</a:t>
            </a:r>
            <a:endParaRPr lang="fr-FR" sz="2200" b="0" strike="noStrike" spc="-1">
              <a:latin typeface="Arial"/>
            </a:endParaRPr>
          </a:p>
        </p:txBody>
      </p:sp>
      <p:sp>
        <p:nvSpPr>
          <p:cNvPr id="227" name="ZoneTexte 226"/>
          <p:cNvSpPr txBox="1"/>
          <p:nvPr/>
        </p:nvSpPr>
        <p:spPr>
          <a:xfrm>
            <a:off x="1332000" y="3744360"/>
            <a:ext cx="540000" cy="402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200" b="1" strike="noStrike" spc="-1">
                <a:latin typeface="Arial"/>
              </a:rPr>
              <a:t> +</a:t>
            </a:r>
            <a:endParaRPr lang="fr-FR" sz="2200" b="0" strike="noStrike" spc="-1">
              <a:latin typeface="Arial"/>
            </a:endParaRPr>
          </a:p>
        </p:txBody>
      </p:sp>
      <p:pic>
        <p:nvPicPr>
          <p:cNvPr id="228" name="Image 227"/>
          <p:cNvPicPr/>
          <p:nvPr/>
        </p:nvPicPr>
        <p:blipFill>
          <a:blip r:embed="rId2"/>
          <a:stretch/>
        </p:blipFill>
        <p:spPr>
          <a:xfrm>
            <a:off x="3600000" y="4183560"/>
            <a:ext cx="3038040" cy="1504440"/>
          </a:xfrm>
          <a:prstGeom prst="rect">
            <a:avLst/>
          </a:prstGeom>
          <a:ln w="0">
            <a:noFill/>
          </a:ln>
        </p:spPr>
      </p:pic>
      <p:cxnSp>
        <p:nvCxnSpPr>
          <p:cNvPr id="229" name="Connecteur : en angle 228"/>
          <p:cNvCxnSpPr>
            <a:stCxn id="227" idx="2"/>
            <a:endCxn id="228" idx="1"/>
          </p:cNvCxnSpPr>
          <p:nvPr/>
        </p:nvCxnSpPr>
        <p:spPr>
          <a:xfrm>
            <a:off x="1602000" y="4147200"/>
            <a:ext cx="1998360" cy="788760"/>
          </a:xfrm>
          <a:prstGeom prst="bentConnector3">
            <a:avLst/>
          </a:prstGeom>
          <a:ln w="36720">
            <a:solidFill>
              <a:srgbClr val="000000"/>
            </a:solidFill>
            <a:round/>
          </a:ln>
        </p:spPr>
      </p:cxnSp>
      <p:cxnSp>
        <p:nvCxnSpPr>
          <p:cNvPr id="230" name="Connecteur : en angle 229"/>
          <p:cNvCxnSpPr>
            <a:stCxn id="228" idx="3"/>
            <a:endCxn id="226" idx="2"/>
          </p:cNvCxnSpPr>
          <p:nvPr/>
        </p:nvCxnSpPr>
        <p:spPr>
          <a:xfrm flipV="1">
            <a:off x="6638040" y="3966840"/>
            <a:ext cx="1696320" cy="969120"/>
          </a:xfrm>
          <a:prstGeom prst="bentConnector3">
            <a:avLst/>
          </a:prstGeom>
          <a:ln w="36720">
            <a:solidFill>
              <a:srgbClr val="000000"/>
            </a:solidFill>
            <a:round/>
          </a:ln>
        </p:spPr>
      </p:cxnSp>
      <p:cxnSp>
        <p:nvCxnSpPr>
          <p:cNvPr id="231" name="Connecteur : en angle 230"/>
          <p:cNvCxnSpPr>
            <a:stCxn id="225" idx="0"/>
            <a:endCxn id="224" idx="0"/>
          </p:cNvCxnSpPr>
          <p:nvPr/>
        </p:nvCxnSpPr>
        <p:spPr>
          <a:xfrm>
            <a:off x="1620000" y="1764000"/>
            <a:ext cx="6750000" cy="108000"/>
          </a:xfrm>
          <a:prstGeom prst="bentConnector3">
            <a:avLst/>
          </a:prstGeom>
          <a:ln w="36720">
            <a:solidFill>
              <a:srgbClr val="000000"/>
            </a:solidFill>
            <a:round/>
          </a:ln>
        </p:spPr>
      </p:cxnSp>
      <p:sp>
        <p:nvSpPr>
          <p:cNvPr id="232" name="Forme libre : forme 231"/>
          <p:cNvSpPr/>
          <p:nvPr/>
        </p:nvSpPr>
        <p:spPr>
          <a:xfrm>
            <a:off x="4140000" y="4104000"/>
            <a:ext cx="900000" cy="1080000"/>
          </a:xfrm>
          <a:custGeom>
            <a:avLst/>
            <a:gdLst/>
            <a:ahLst/>
            <a:cxnLst/>
            <a:rect l="0" t="0" r="r" b="b"/>
            <a:pathLst>
              <a:path w="2500" h="3000" fill="none">
                <a:moveTo>
                  <a:pt x="2500" y="3000"/>
                </a:moveTo>
                <a:lnTo>
                  <a:pt x="0" y="0"/>
                </a:lnTo>
              </a:path>
            </a:pathLst>
          </a:custGeom>
          <a:ln w="3672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3" name="Forme libre : forme 232"/>
          <p:cNvSpPr/>
          <p:nvPr/>
        </p:nvSpPr>
        <p:spPr>
          <a:xfrm>
            <a:off x="5040000" y="3924000"/>
            <a:ext cx="0" cy="1260000"/>
          </a:xfrm>
          <a:custGeom>
            <a:avLst/>
            <a:gdLst/>
            <a:ahLst/>
            <a:cxnLst/>
            <a:rect l="0" t="0" r="r" b="b"/>
            <a:pathLst>
              <a:path h="3500" fill="none">
                <a:moveTo>
                  <a:pt x="0" y="3500"/>
                </a:moveTo>
                <a:lnTo>
                  <a:pt x="0" y="0"/>
                </a:lnTo>
              </a:path>
            </a:pathLst>
          </a:custGeom>
          <a:ln w="3672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4" name="Forme libre : forme 233"/>
          <p:cNvSpPr/>
          <p:nvPr/>
        </p:nvSpPr>
        <p:spPr>
          <a:xfrm>
            <a:off x="5029560" y="4104000"/>
            <a:ext cx="802440" cy="1080000"/>
          </a:xfrm>
          <a:custGeom>
            <a:avLst/>
            <a:gdLst/>
            <a:ahLst/>
            <a:cxnLst/>
            <a:rect l="0" t="0" r="r" b="b"/>
            <a:pathLst>
              <a:path w="2229" h="3000" fill="none">
                <a:moveTo>
                  <a:pt x="0" y="3000"/>
                </a:moveTo>
                <a:lnTo>
                  <a:pt x="2229" y="0"/>
                </a:lnTo>
              </a:path>
            </a:pathLst>
          </a:custGeom>
          <a:ln w="3672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5" name="Forme libre : forme 234"/>
          <p:cNvSpPr/>
          <p:nvPr/>
        </p:nvSpPr>
        <p:spPr>
          <a:xfrm>
            <a:off x="71640" y="5903640"/>
            <a:ext cx="9900000" cy="720000"/>
          </a:xfrm>
          <a:custGeom>
            <a:avLst/>
            <a:gdLst/>
            <a:ahLst/>
            <a:cxnLst/>
            <a:rect l="0" t="0" r="r" b="b"/>
            <a:pathLst>
              <a:path w="27502" h="2002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7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7"/>
                  <a:pt x="0" y="275"/>
                  <a:pt x="0" y="334"/>
                </a:cubicBezTo>
                <a:lnTo>
                  <a:pt x="0" y="1667"/>
                </a:lnTo>
                <a:lnTo>
                  <a:pt x="0" y="1668"/>
                </a:lnTo>
                <a:cubicBezTo>
                  <a:pt x="0" y="1726"/>
                  <a:pt x="15" y="1784"/>
                  <a:pt x="45" y="1834"/>
                </a:cubicBezTo>
                <a:cubicBezTo>
                  <a:pt x="74" y="1885"/>
                  <a:pt x="116" y="1927"/>
                  <a:pt x="167" y="1956"/>
                </a:cubicBezTo>
                <a:cubicBezTo>
                  <a:pt x="217" y="1986"/>
                  <a:pt x="275" y="2001"/>
                  <a:pt x="334" y="2001"/>
                </a:cubicBezTo>
                <a:lnTo>
                  <a:pt x="27167" y="2001"/>
                </a:lnTo>
                <a:lnTo>
                  <a:pt x="27168" y="2001"/>
                </a:lnTo>
                <a:cubicBezTo>
                  <a:pt x="27226" y="2001"/>
                  <a:pt x="27284" y="1986"/>
                  <a:pt x="27334" y="1956"/>
                </a:cubicBezTo>
                <a:cubicBezTo>
                  <a:pt x="27385" y="1927"/>
                  <a:pt x="27427" y="1885"/>
                  <a:pt x="27456" y="1834"/>
                </a:cubicBezTo>
                <a:cubicBezTo>
                  <a:pt x="27486" y="1784"/>
                  <a:pt x="27501" y="1726"/>
                  <a:pt x="27501" y="1668"/>
                </a:cubicBezTo>
                <a:lnTo>
                  <a:pt x="27501" y="333"/>
                </a:lnTo>
                <a:lnTo>
                  <a:pt x="27501" y="334"/>
                </a:lnTo>
                <a:lnTo>
                  <a:pt x="27501" y="334"/>
                </a:lnTo>
                <a:cubicBezTo>
                  <a:pt x="27501" y="275"/>
                  <a:pt x="27486" y="217"/>
                  <a:pt x="27456" y="167"/>
                </a:cubicBezTo>
                <a:cubicBezTo>
                  <a:pt x="27427" y="116"/>
                  <a:pt x="27385" y="74"/>
                  <a:pt x="27334" y="45"/>
                </a:cubicBezTo>
                <a:cubicBezTo>
                  <a:pt x="27284" y="15"/>
                  <a:pt x="27226" y="0"/>
                  <a:pt x="27168" y="0"/>
                </a:cubicBezTo>
                <a:lnTo>
                  <a:pt x="333" y="0"/>
                </a:ln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buNone/>
            </a:pPr>
            <a:r>
              <a:rPr lang="fr-FR" sz="2200" b="1" strike="noStrike" spc="-1">
                <a:latin typeface="Arial"/>
              </a:rPr>
              <a:t>Plus les protons sont soumis à des grandes différences de potentiels</a:t>
            </a:r>
            <a:endParaRPr lang="fr-FR" sz="2200" b="0" strike="noStrike" spc="-1">
              <a:latin typeface="Arial"/>
            </a:endParaRPr>
          </a:p>
          <a:p>
            <a:pPr algn="ctr">
              <a:buNone/>
            </a:pPr>
            <a:r>
              <a:rPr lang="fr-FR" sz="2200" b="1" strike="noStrike" spc="-1">
                <a:latin typeface="Arial"/>
              </a:rPr>
              <a:t>électriques, plus ils acquièrent de la vitesse.</a:t>
            </a:r>
            <a:endParaRPr lang="fr-FR" sz="2200" b="0" strike="noStrike" spc="-1">
              <a:latin typeface="Arial"/>
            </a:endParaRPr>
          </a:p>
        </p:txBody>
      </p:sp>
      <p:sp>
        <p:nvSpPr>
          <p:cNvPr id="236" name="Forme libre : forme 235"/>
          <p:cNvSpPr/>
          <p:nvPr/>
        </p:nvSpPr>
        <p:spPr>
          <a:xfrm>
            <a:off x="576000" y="5760000"/>
            <a:ext cx="2160000" cy="1260000"/>
          </a:xfrm>
          <a:custGeom>
            <a:avLst/>
            <a:gdLst/>
            <a:ahLst/>
            <a:cxnLst/>
            <a:rect l="0" t="0" r="r" b="b"/>
            <a:pathLst>
              <a:path w="6002" h="3502">
                <a:moveTo>
                  <a:pt x="583" y="0"/>
                </a:moveTo>
                <a:lnTo>
                  <a:pt x="584" y="0"/>
                </a:lnTo>
                <a:cubicBezTo>
                  <a:pt x="481" y="0"/>
                  <a:pt x="380" y="27"/>
                  <a:pt x="292" y="78"/>
                </a:cubicBezTo>
                <a:cubicBezTo>
                  <a:pt x="203" y="129"/>
                  <a:pt x="129" y="203"/>
                  <a:pt x="78" y="292"/>
                </a:cubicBezTo>
                <a:cubicBezTo>
                  <a:pt x="27" y="380"/>
                  <a:pt x="0" y="481"/>
                  <a:pt x="0" y="584"/>
                </a:cubicBezTo>
                <a:lnTo>
                  <a:pt x="0" y="2917"/>
                </a:lnTo>
                <a:lnTo>
                  <a:pt x="0" y="2918"/>
                </a:lnTo>
                <a:cubicBezTo>
                  <a:pt x="0" y="3020"/>
                  <a:pt x="27" y="3121"/>
                  <a:pt x="78" y="3209"/>
                </a:cubicBezTo>
                <a:cubicBezTo>
                  <a:pt x="129" y="3298"/>
                  <a:pt x="203" y="3372"/>
                  <a:pt x="292" y="3423"/>
                </a:cubicBezTo>
                <a:cubicBezTo>
                  <a:pt x="380" y="3474"/>
                  <a:pt x="481" y="3501"/>
                  <a:pt x="584" y="3501"/>
                </a:cubicBezTo>
                <a:lnTo>
                  <a:pt x="5417" y="3501"/>
                </a:lnTo>
                <a:lnTo>
                  <a:pt x="5417" y="3501"/>
                </a:lnTo>
                <a:cubicBezTo>
                  <a:pt x="5520" y="3501"/>
                  <a:pt x="5621" y="3474"/>
                  <a:pt x="5709" y="3423"/>
                </a:cubicBezTo>
                <a:cubicBezTo>
                  <a:pt x="5798" y="3372"/>
                  <a:pt x="5872" y="3298"/>
                  <a:pt x="5923" y="3209"/>
                </a:cubicBezTo>
                <a:cubicBezTo>
                  <a:pt x="5974" y="3121"/>
                  <a:pt x="6001" y="3020"/>
                  <a:pt x="6001" y="2918"/>
                </a:cubicBezTo>
                <a:lnTo>
                  <a:pt x="6000" y="583"/>
                </a:lnTo>
                <a:lnTo>
                  <a:pt x="6001" y="584"/>
                </a:lnTo>
                <a:lnTo>
                  <a:pt x="6001" y="584"/>
                </a:lnTo>
                <a:cubicBezTo>
                  <a:pt x="6001" y="481"/>
                  <a:pt x="5974" y="380"/>
                  <a:pt x="5923" y="292"/>
                </a:cubicBezTo>
                <a:cubicBezTo>
                  <a:pt x="5872" y="203"/>
                  <a:pt x="5798" y="129"/>
                  <a:pt x="5709" y="78"/>
                </a:cubicBezTo>
                <a:cubicBezTo>
                  <a:pt x="5621" y="27"/>
                  <a:pt x="5520" y="0"/>
                  <a:pt x="5417" y="0"/>
                </a:cubicBezTo>
                <a:lnTo>
                  <a:pt x="583" y="0"/>
                </a:lnTo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buNone/>
            </a:pPr>
            <a:r>
              <a:rPr lang="fr-FR" sz="2200" b="1" strike="noStrike" spc="-1">
                <a:latin typeface="Arial"/>
              </a:rPr>
              <a:t>Champ </a:t>
            </a:r>
          </a:p>
          <a:p>
            <a:pPr algn="ctr">
              <a:buNone/>
            </a:pPr>
            <a:r>
              <a:rPr lang="fr-FR" sz="2200" b="1" strike="noStrike" spc="-1">
                <a:latin typeface="Arial"/>
              </a:rPr>
              <a:t>électrique</a:t>
            </a:r>
          </a:p>
        </p:txBody>
      </p:sp>
      <p:sp>
        <p:nvSpPr>
          <p:cNvPr id="237" name="Forme libre : forme 236"/>
          <p:cNvSpPr/>
          <p:nvPr/>
        </p:nvSpPr>
        <p:spPr>
          <a:xfrm>
            <a:off x="3599640" y="5759640"/>
            <a:ext cx="2160000" cy="1260000"/>
          </a:xfrm>
          <a:custGeom>
            <a:avLst/>
            <a:gdLst/>
            <a:ahLst/>
            <a:cxnLst/>
            <a:rect l="0" t="0" r="r" b="b"/>
            <a:pathLst>
              <a:path w="6002" h="3502">
                <a:moveTo>
                  <a:pt x="583" y="0"/>
                </a:moveTo>
                <a:lnTo>
                  <a:pt x="584" y="0"/>
                </a:lnTo>
                <a:cubicBezTo>
                  <a:pt x="481" y="0"/>
                  <a:pt x="380" y="27"/>
                  <a:pt x="292" y="78"/>
                </a:cubicBezTo>
                <a:cubicBezTo>
                  <a:pt x="203" y="129"/>
                  <a:pt x="129" y="203"/>
                  <a:pt x="78" y="292"/>
                </a:cubicBezTo>
                <a:cubicBezTo>
                  <a:pt x="27" y="380"/>
                  <a:pt x="0" y="481"/>
                  <a:pt x="0" y="584"/>
                </a:cubicBezTo>
                <a:lnTo>
                  <a:pt x="0" y="2917"/>
                </a:lnTo>
                <a:lnTo>
                  <a:pt x="0" y="2918"/>
                </a:lnTo>
                <a:cubicBezTo>
                  <a:pt x="0" y="3020"/>
                  <a:pt x="27" y="3121"/>
                  <a:pt x="78" y="3209"/>
                </a:cubicBezTo>
                <a:cubicBezTo>
                  <a:pt x="129" y="3298"/>
                  <a:pt x="203" y="3372"/>
                  <a:pt x="292" y="3423"/>
                </a:cubicBezTo>
                <a:cubicBezTo>
                  <a:pt x="380" y="3474"/>
                  <a:pt x="481" y="3501"/>
                  <a:pt x="584" y="3501"/>
                </a:cubicBezTo>
                <a:lnTo>
                  <a:pt x="5417" y="3501"/>
                </a:lnTo>
                <a:lnTo>
                  <a:pt x="5418" y="3501"/>
                </a:lnTo>
                <a:cubicBezTo>
                  <a:pt x="5520" y="3501"/>
                  <a:pt x="5621" y="3474"/>
                  <a:pt x="5709" y="3423"/>
                </a:cubicBezTo>
                <a:cubicBezTo>
                  <a:pt x="5798" y="3372"/>
                  <a:pt x="5872" y="3298"/>
                  <a:pt x="5923" y="3209"/>
                </a:cubicBezTo>
                <a:cubicBezTo>
                  <a:pt x="5974" y="3121"/>
                  <a:pt x="6001" y="3020"/>
                  <a:pt x="6001" y="2918"/>
                </a:cubicBezTo>
                <a:lnTo>
                  <a:pt x="6000" y="583"/>
                </a:lnTo>
                <a:lnTo>
                  <a:pt x="6001" y="584"/>
                </a:lnTo>
                <a:lnTo>
                  <a:pt x="6001" y="584"/>
                </a:lnTo>
                <a:cubicBezTo>
                  <a:pt x="6001" y="481"/>
                  <a:pt x="5974" y="380"/>
                  <a:pt x="5923" y="292"/>
                </a:cubicBezTo>
                <a:cubicBezTo>
                  <a:pt x="5872" y="203"/>
                  <a:pt x="5798" y="129"/>
                  <a:pt x="5709" y="78"/>
                </a:cubicBezTo>
                <a:cubicBezTo>
                  <a:pt x="5621" y="27"/>
                  <a:pt x="5520" y="0"/>
                  <a:pt x="5418" y="0"/>
                </a:cubicBezTo>
                <a:lnTo>
                  <a:pt x="583" y="0"/>
                </a:lnTo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buNone/>
            </a:pPr>
            <a:r>
              <a:rPr lang="fr-FR" sz="2200" b="1" strike="noStrike" spc="-1">
                <a:latin typeface="Arial"/>
              </a:rPr>
              <a:t>Accélération</a:t>
            </a:r>
          </a:p>
        </p:txBody>
      </p:sp>
      <p:sp>
        <p:nvSpPr>
          <p:cNvPr id="238" name="Forme libre : forme 237"/>
          <p:cNvSpPr/>
          <p:nvPr/>
        </p:nvSpPr>
        <p:spPr>
          <a:xfrm>
            <a:off x="6947280" y="5507280"/>
            <a:ext cx="2160000" cy="684720"/>
          </a:xfrm>
          <a:custGeom>
            <a:avLst/>
            <a:gdLst/>
            <a:ahLst/>
            <a:cxnLst/>
            <a:rect l="0" t="0" r="r" b="b"/>
            <a:pathLst>
              <a:path w="6002" h="1904">
                <a:moveTo>
                  <a:pt x="317" y="0"/>
                </a:moveTo>
                <a:lnTo>
                  <a:pt x="317" y="0"/>
                </a:lnTo>
                <a:cubicBezTo>
                  <a:pt x="261" y="0"/>
                  <a:pt x="207" y="15"/>
                  <a:pt x="159" y="42"/>
                </a:cubicBezTo>
                <a:cubicBezTo>
                  <a:pt x="110" y="70"/>
                  <a:pt x="70" y="110"/>
                  <a:pt x="42" y="159"/>
                </a:cubicBezTo>
                <a:cubicBezTo>
                  <a:pt x="15" y="207"/>
                  <a:pt x="0" y="261"/>
                  <a:pt x="0" y="317"/>
                </a:cubicBezTo>
                <a:lnTo>
                  <a:pt x="0" y="1585"/>
                </a:lnTo>
                <a:lnTo>
                  <a:pt x="0" y="1586"/>
                </a:lnTo>
                <a:cubicBezTo>
                  <a:pt x="0" y="1642"/>
                  <a:pt x="15" y="1696"/>
                  <a:pt x="42" y="1744"/>
                </a:cubicBezTo>
                <a:cubicBezTo>
                  <a:pt x="70" y="1793"/>
                  <a:pt x="110" y="1833"/>
                  <a:pt x="159" y="1861"/>
                </a:cubicBezTo>
                <a:cubicBezTo>
                  <a:pt x="207" y="1888"/>
                  <a:pt x="261" y="1903"/>
                  <a:pt x="317" y="1903"/>
                </a:cubicBezTo>
                <a:lnTo>
                  <a:pt x="5683" y="1903"/>
                </a:lnTo>
                <a:lnTo>
                  <a:pt x="5684" y="1903"/>
                </a:lnTo>
                <a:cubicBezTo>
                  <a:pt x="5740" y="1903"/>
                  <a:pt x="5794" y="1888"/>
                  <a:pt x="5842" y="1861"/>
                </a:cubicBezTo>
                <a:cubicBezTo>
                  <a:pt x="5891" y="1833"/>
                  <a:pt x="5931" y="1793"/>
                  <a:pt x="5959" y="1744"/>
                </a:cubicBezTo>
                <a:cubicBezTo>
                  <a:pt x="5986" y="1696"/>
                  <a:pt x="6001" y="1642"/>
                  <a:pt x="6001" y="1586"/>
                </a:cubicBezTo>
                <a:lnTo>
                  <a:pt x="6001" y="317"/>
                </a:lnTo>
                <a:lnTo>
                  <a:pt x="6001" y="317"/>
                </a:lnTo>
                <a:lnTo>
                  <a:pt x="6001" y="317"/>
                </a:lnTo>
                <a:cubicBezTo>
                  <a:pt x="6001" y="261"/>
                  <a:pt x="5986" y="207"/>
                  <a:pt x="5959" y="159"/>
                </a:cubicBezTo>
                <a:cubicBezTo>
                  <a:pt x="5931" y="110"/>
                  <a:pt x="5891" y="70"/>
                  <a:pt x="5842" y="42"/>
                </a:cubicBezTo>
                <a:cubicBezTo>
                  <a:pt x="5794" y="15"/>
                  <a:pt x="5740" y="0"/>
                  <a:pt x="5684" y="0"/>
                </a:cubicBezTo>
                <a:lnTo>
                  <a:pt x="317" y="0"/>
                </a:lnTo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buNone/>
            </a:pPr>
            <a:r>
              <a:rPr lang="fr-FR" sz="2200" b="1" strike="noStrike" spc="-1">
                <a:latin typeface="Arial"/>
              </a:rPr>
              <a:t>Vitesse</a:t>
            </a:r>
          </a:p>
        </p:txBody>
      </p:sp>
      <p:sp>
        <p:nvSpPr>
          <p:cNvPr id="239" name="Forme libre : forme 238"/>
          <p:cNvSpPr/>
          <p:nvPr/>
        </p:nvSpPr>
        <p:spPr>
          <a:xfrm>
            <a:off x="6946920" y="6514920"/>
            <a:ext cx="2160000" cy="684720"/>
          </a:xfrm>
          <a:custGeom>
            <a:avLst/>
            <a:gdLst/>
            <a:ahLst/>
            <a:cxnLst/>
            <a:rect l="0" t="0" r="r" b="b"/>
            <a:pathLst>
              <a:path w="6002" h="1904">
                <a:moveTo>
                  <a:pt x="317" y="0"/>
                </a:moveTo>
                <a:lnTo>
                  <a:pt x="317" y="0"/>
                </a:lnTo>
                <a:cubicBezTo>
                  <a:pt x="261" y="0"/>
                  <a:pt x="207" y="15"/>
                  <a:pt x="159" y="42"/>
                </a:cubicBezTo>
                <a:cubicBezTo>
                  <a:pt x="110" y="70"/>
                  <a:pt x="70" y="110"/>
                  <a:pt x="42" y="159"/>
                </a:cubicBezTo>
                <a:cubicBezTo>
                  <a:pt x="15" y="207"/>
                  <a:pt x="0" y="261"/>
                  <a:pt x="0" y="317"/>
                </a:cubicBezTo>
                <a:lnTo>
                  <a:pt x="0" y="1585"/>
                </a:lnTo>
                <a:lnTo>
                  <a:pt x="0" y="1586"/>
                </a:lnTo>
                <a:cubicBezTo>
                  <a:pt x="0" y="1642"/>
                  <a:pt x="15" y="1696"/>
                  <a:pt x="42" y="1744"/>
                </a:cubicBezTo>
                <a:cubicBezTo>
                  <a:pt x="70" y="1793"/>
                  <a:pt x="110" y="1833"/>
                  <a:pt x="159" y="1861"/>
                </a:cubicBezTo>
                <a:cubicBezTo>
                  <a:pt x="207" y="1888"/>
                  <a:pt x="261" y="1903"/>
                  <a:pt x="317" y="1903"/>
                </a:cubicBezTo>
                <a:lnTo>
                  <a:pt x="5683" y="1903"/>
                </a:lnTo>
                <a:lnTo>
                  <a:pt x="5684" y="1903"/>
                </a:lnTo>
                <a:cubicBezTo>
                  <a:pt x="5740" y="1903"/>
                  <a:pt x="5794" y="1888"/>
                  <a:pt x="5842" y="1861"/>
                </a:cubicBezTo>
                <a:cubicBezTo>
                  <a:pt x="5891" y="1833"/>
                  <a:pt x="5931" y="1793"/>
                  <a:pt x="5959" y="1744"/>
                </a:cubicBezTo>
                <a:cubicBezTo>
                  <a:pt x="5986" y="1696"/>
                  <a:pt x="6001" y="1642"/>
                  <a:pt x="6001" y="1586"/>
                </a:cubicBezTo>
                <a:lnTo>
                  <a:pt x="6001" y="317"/>
                </a:lnTo>
                <a:lnTo>
                  <a:pt x="6001" y="317"/>
                </a:lnTo>
                <a:lnTo>
                  <a:pt x="6001" y="317"/>
                </a:lnTo>
                <a:cubicBezTo>
                  <a:pt x="6001" y="261"/>
                  <a:pt x="5986" y="207"/>
                  <a:pt x="5959" y="159"/>
                </a:cubicBezTo>
                <a:cubicBezTo>
                  <a:pt x="5931" y="110"/>
                  <a:pt x="5891" y="70"/>
                  <a:pt x="5842" y="42"/>
                </a:cubicBezTo>
                <a:cubicBezTo>
                  <a:pt x="5794" y="15"/>
                  <a:pt x="5740" y="0"/>
                  <a:pt x="5684" y="0"/>
                </a:cubicBezTo>
                <a:lnTo>
                  <a:pt x="317" y="0"/>
                </a:lnTo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buNone/>
            </a:pPr>
            <a:r>
              <a:rPr lang="fr-FR" sz="2200" b="1" strike="noStrike" spc="-1">
                <a:latin typeface="Arial"/>
              </a:rPr>
              <a:t>Énergie</a:t>
            </a:r>
          </a:p>
        </p:txBody>
      </p:sp>
      <p:sp>
        <p:nvSpPr>
          <p:cNvPr id="240" name="Forme libre : forme 239"/>
          <p:cNvSpPr/>
          <p:nvPr/>
        </p:nvSpPr>
        <p:spPr>
          <a:xfrm>
            <a:off x="2628000" y="6228000"/>
            <a:ext cx="1080000" cy="360000"/>
          </a:xfrm>
          <a:custGeom>
            <a:avLst/>
            <a:gdLst/>
            <a:ahLst/>
            <a:cxnLst/>
            <a:rect l="0" t="0" r="r" b="b"/>
            <a:pathLst>
              <a:path w="3002" h="1002">
                <a:moveTo>
                  <a:pt x="0" y="250"/>
                </a:moveTo>
                <a:lnTo>
                  <a:pt x="2250" y="250"/>
                </a:lnTo>
                <a:lnTo>
                  <a:pt x="2250" y="0"/>
                </a:lnTo>
                <a:lnTo>
                  <a:pt x="3001" y="500"/>
                </a:lnTo>
                <a:lnTo>
                  <a:pt x="2250" y="1001"/>
                </a:lnTo>
                <a:lnTo>
                  <a:pt x="2250" y="750"/>
                </a:lnTo>
                <a:lnTo>
                  <a:pt x="0" y="750"/>
                </a:lnTo>
                <a:lnTo>
                  <a:pt x="375" y="500"/>
                </a:lnTo>
                <a:lnTo>
                  <a:pt x="0" y="250"/>
                </a:lnTo>
              </a:path>
            </a:pathLst>
          </a:custGeom>
          <a:solidFill>
            <a:srgbClr val="77216F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41" name="Forme libre : forme 240"/>
          <p:cNvSpPr/>
          <p:nvPr/>
        </p:nvSpPr>
        <p:spPr>
          <a:xfrm>
            <a:off x="5616000" y="6192000"/>
            <a:ext cx="1080000" cy="360000"/>
          </a:xfrm>
          <a:custGeom>
            <a:avLst/>
            <a:gdLst/>
            <a:ahLst/>
            <a:cxnLst/>
            <a:rect l="0" t="0" r="r" b="b"/>
            <a:pathLst>
              <a:path w="3002" h="1002">
                <a:moveTo>
                  <a:pt x="0" y="250"/>
                </a:moveTo>
                <a:lnTo>
                  <a:pt x="2250" y="250"/>
                </a:lnTo>
                <a:lnTo>
                  <a:pt x="2250" y="0"/>
                </a:lnTo>
                <a:lnTo>
                  <a:pt x="3001" y="500"/>
                </a:lnTo>
                <a:lnTo>
                  <a:pt x="2250" y="1001"/>
                </a:lnTo>
                <a:lnTo>
                  <a:pt x="2250" y="750"/>
                </a:lnTo>
                <a:lnTo>
                  <a:pt x="0" y="750"/>
                </a:lnTo>
                <a:lnTo>
                  <a:pt x="375" y="500"/>
                </a:lnTo>
                <a:lnTo>
                  <a:pt x="0" y="250"/>
                </a:lnTo>
              </a:path>
            </a:pathLst>
          </a:custGeom>
          <a:solidFill>
            <a:srgbClr val="77216F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42" name="Forme libre : forme 241"/>
          <p:cNvSpPr/>
          <p:nvPr/>
        </p:nvSpPr>
        <p:spPr>
          <a:xfrm>
            <a:off x="6732000" y="5472000"/>
            <a:ext cx="360000" cy="1800000"/>
          </a:xfrm>
          <a:custGeom>
            <a:avLst/>
            <a:gdLst/>
            <a:ahLst/>
            <a:cxnLst/>
            <a:rect l="0" t="0" r="r" b="b"/>
            <a:pathLst>
              <a:path w="1002" h="5002">
                <a:moveTo>
                  <a:pt x="1001" y="0"/>
                </a:moveTo>
                <a:cubicBezTo>
                  <a:pt x="750" y="0"/>
                  <a:pt x="500" y="208"/>
                  <a:pt x="500" y="416"/>
                </a:cubicBezTo>
                <a:lnTo>
                  <a:pt x="500" y="2083"/>
                </a:lnTo>
                <a:cubicBezTo>
                  <a:pt x="500" y="2292"/>
                  <a:pt x="250" y="2500"/>
                  <a:pt x="0" y="2500"/>
                </a:cubicBezTo>
                <a:cubicBezTo>
                  <a:pt x="250" y="2500"/>
                  <a:pt x="500" y="2708"/>
                  <a:pt x="500" y="2917"/>
                </a:cubicBezTo>
                <a:lnTo>
                  <a:pt x="500" y="4584"/>
                </a:lnTo>
                <a:cubicBezTo>
                  <a:pt x="500" y="4792"/>
                  <a:pt x="750" y="5001"/>
                  <a:pt x="1001" y="5001"/>
                </a:cubicBezTo>
              </a:path>
            </a:pathLst>
          </a:custGeom>
          <a:noFill/>
          <a:ln w="3672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43" name="Forme libre : forme 242"/>
          <p:cNvSpPr/>
          <p:nvPr/>
        </p:nvSpPr>
        <p:spPr>
          <a:xfrm>
            <a:off x="7920000" y="6120000"/>
            <a:ext cx="180000" cy="540000"/>
          </a:xfrm>
          <a:custGeom>
            <a:avLst/>
            <a:gdLst/>
            <a:ahLst/>
            <a:cxnLst/>
            <a:rect l="0" t="0" r="r" b="b"/>
            <a:pathLst>
              <a:path w="502" h="1502">
                <a:moveTo>
                  <a:pt x="0" y="298"/>
                </a:moveTo>
                <a:lnTo>
                  <a:pt x="250" y="0"/>
                </a:lnTo>
                <a:lnTo>
                  <a:pt x="501" y="298"/>
                </a:lnTo>
                <a:lnTo>
                  <a:pt x="375" y="298"/>
                </a:lnTo>
                <a:lnTo>
                  <a:pt x="375" y="1202"/>
                </a:lnTo>
                <a:lnTo>
                  <a:pt x="501" y="1202"/>
                </a:lnTo>
                <a:lnTo>
                  <a:pt x="250" y="1501"/>
                </a:lnTo>
                <a:lnTo>
                  <a:pt x="0" y="1202"/>
                </a:lnTo>
                <a:lnTo>
                  <a:pt x="125" y="1202"/>
                </a:lnTo>
                <a:lnTo>
                  <a:pt x="125" y="298"/>
                </a:lnTo>
                <a:lnTo>
                  <a:pt x="0" y="298"/>
                </a:lnTo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A21C863-49CD-472A-9379-E2C9474B3E8B}" type="slidenum">
              <a:rPr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3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3443289237285 -0.00238095238095238 L 1.02261995679056 -0.00238095238095238 E">
                                      <p:cBhvr>
                                        <p:cTn id="26" dur="5000" fill="hold"/>
                                        <p:tgtEl>
                                          <p:spTgt spid="223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983420888765 0 L 1.02262308648255 0 E">
                                      <p:cBhvr>
                                        <p:cTn id="34" dur="2000" fill="hold"/>
                                        <p:tgtEl>
                                          <p:spTgt spid="223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3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2536825371293 0.00476190476190476 L 1.02288917460573 0.00476190476190476 E">
                                      <p:cBhvr>
                                        <p:cTn id="42" dur="500" fill="hold"/>
                                        <p:tgtEl>
                                          <p:spTgt spid="223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Image 243"/>
          <p:cNvPicPr/>
          <p:nvPr/>
        </p:nvPicPr>
        <p:blipFill>
          <a:blip r:embed="rId2"/>
          <a:stretch/>
        </p:blipFill>
        <p:spPr>
          <a:xfrm>
            <a:off x="771120" y="4373280"/>
            <a:ext cx="1856880" cy="2466720"/>
          </a:xfrm>
          <a:prstGeom prst="rect">
            <a:avLst/>
          </a:prstGeom>
          <a:ln w="0">
            <a:noFill/>
          </a:ln>
        </p:spPr>
      </p:pic>
      <p:sp>
        <p:nvSpPr>
          <p:cNvPr id="245" name="Rectangle 244"/>
          <p:cNvSpPr/>
          <p:nvPr/>
        </p:nvSpPr>
        <p:spPr>
          <a:xfrm>
            <a:off x="360000" y="5760000"/>
            <a:ext cx="2700000" cy="1080000"/>
          </a:xfrm>
          <a:prstGeom prst="rect">
            <a:avLst/>
          </a:prstGeom>
          <a:solidFill>
            <a:srgbClr val="FFFF00"/>
          </a:solidFill>
          <a:ln w="3672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360" tIns="63360" rIns="108360" bIns="63360" anchor="ctr">
            <a:noAutofit/>
          </a:bodyPr>
          <a:lstStyle/>
          <a:p>
            <a:pPr algn="ctr">
              <a:buNone/>
            </a:pPr>
            <a:r>
              <a:rPr lang="fr-FR" sz="1800" b="1" strike="noStrike" spc="-1">
                <a:latin typeface="Arial"/>
              </a:rPr>
              <a:t>DANGER</a:t>
            </a:r>
          </a:p>
          <a:p>
            <a:pPr algn="ctr">
              <a:buNone/>
            </a:pPr>
            <a:r>
              <a:rPr lang="fr-FR" sz="1800" b="1" strike="noStrike" spc="-1">
                <a:latin typeface="Arial"/>
              </a:rPr>
              <a:t>6 500 000 000 000 volts</a:t>
            </a:r>
          </a:p>
        </p:txBody>
      </p:sp>
      <p:sp>
        <p:nvSpPr>
          <p:cNvPr id="246" name="Rectangle 245"/>
          <p:cNvSpPr/>
          <p:nvPr/>
        </p:nvSpPr>
        <p:spPr>
          <a:xfrm>
            <a:off x="360000" y="5760000"/>
            <a:ext cx="2700000" cy="1080000"/>
          </a:xfrm>
          <a:prstGeom prst="rect">
            <a:avLst/>
          </a:prstGeom>
          <a:solidFill>
            <a:srgbClr val="FFFF00"/>
          </a:solidFill>
          <a:ln w="3672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360" tIns="63360" rIns="108360" bIns="63360" anchor="ctr">
            <a:noAutofit/>
          </a:bodyPr>
          <a:lstStyle/>
          <a:p>
            <a:pPr algn="ctr">
              <a:buNone/>
            </a:pPr>
            <a:r>
              <a:rPr lang="fr-FR" sz="1800" b="1" strike="noStrike" spc="-1">
                <a:latin typeface="Arial"/>
              </a:rPr>
              <a:t>DANGER</a:t>
            </a:r>
          </a:p>
          <a:p>
            <a:pPr algn="ctr">
              <a:buNone/>
            </a:pPr>
            <a:r>
              <a:rPr lang="fr-FR" sz="1800" b="1" strike="noStrike" spc="-1">
                <a:latin typeface="Arial"/>
              </a:rPr>
              <a:t>220 volts</a:t>
            </a:r>
          </a:p>
        </p:txBody>
      </p:sp>
      <p:sp>
        <p:nvSpPr>
          <p:cNvPr id="247" name="Rectangle 246"/>
          <p:cNvSpPr/>
          <p:nvPr/>
        </p:nvSpPr>
        <p:spPr>
          <a:xfrm>
            <a:off x="2160000" y="3600000"/>
            <a:ext cx="5760000" cy="720000"/>
          </a:xfrm>
          <a:prstGeom prst="rect">
            <a:avLst/>
          </a:prstGeom>
          <a:solidFill>
            <a:srgbClr val="FFFF0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48" name="Forme libre : forme 247"/>
          <p:cNvSpPr/>
          <p:nvPr/>
        </p:nvSpPr>
        <p:spPr>
          <a:xfrm>
            <a:off x="180000" y="108360"/>
            <a:ext cx="9720360" cy="720720"/>
          </a:xfrm>
          <a:custGeom>
            <a:avLst/>
            <a:gdLst/>
            <a:ahLst/>
            <a:cxnLst/>
            <a:rect l="0" t="0" r="r" b="b"/>
            <a:pathLst>
              <a:path w="27003" h="2004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8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8"/>
                  <a:pt x="0" y="275"/>
                  <a:pt x="0" y="334"/>
                </a:cubicBezTo>
                <a:lnTo>
                  <a:pt x="0" y="1669"/>
                </a:lnTo>
                <a:lnTo>
                  <a:pt x="0" y="1669"/>
                </a:lnTo>
                <a:cubicBezTo>
                  <a:pt x="0" y="1728"/>
                  <a:pt x="15" y="1785"/>
                  <a:pt x="45" y="1836"/>
                </a:cubicBezTo>
                <a:cubicBezTo>
                  <a:pt x="74" y="1887"/>
                  <a:pt x="116" y="1929"/>
                  <a:pt x="167" y="1958"/>
                </a:cubicBezTo>
                <a:cubicBezTo>
                  <a:pt x="218" y="1988"/>
                  <a:pt x="275" y="2003"/>
                  <a:pt x="334" y="2003"/>
                </a:cubicBezTo>
                <a:lnTo>
                  <a:pt x="26668" y="2003"/>
                </a:lnTo>
                <a:lnTo>
                  <a:pt x="26668" y="2003"/>
                </a:lnTo>
                <a:cubicBezTo>
                  <a:pt x="26727" y="2003"/>
                  <a:pt x="26784" y="1988"/>
                  <a:pt x="26835" y="1958"/>
                </a:cubicBezTo>
                <a:cubicBezTo>
                  <a:pt x="26886" y="1929"/>
                  <a:pt x="26928" y="1887"/>
                  <a:pt x="26957" y="1836"/>
                </a:cubicBezTo>
                <a:cubicBezTo>
                  <a:pt x="26987" y="1785"/>
                  <a:pt x="27002" y="1728"/>
                  <a:pt x="27002" y="1669"/>
                </a:cubicBezTo>
                <a:lnTo>
                  <a:pt x="27002" y="333"/>
                </a:lnTo>
                <a:lnTo>
                  <a:pt x="27002" y="334"/>
                </a:lnTo>
                <a:lnTo>
                  <a:pt x="27002" y="334"/>
                </a:lnTo>
                <a:cubicBezTo>
                  <a:pt x="27002" y="275"/>
                  <a:pt x="26987" y="218"/>
                  <a:pt x="26957" y="167"/>
                </a:cubicBezTo>
                <a:cubicBezTo>
                  <a:pt x="26928" y="116"/>
                  <a:pt x="26886" y="74"/>
                  <a:pt x="26835" y="45"/>
                </a:cubicBezTo>
                <a:cubicBezTo>
                  <a:pt x="26784" y="15"/>
                  <a:pt x="26727" y="0"/>
                  <a:pt x="26668" y="0"/>
                </a:cubicBezTo>
                <a:lnTo>
                  <a:pt x="333" y="0"/>
                </a:lnTo>
              </a:path>
            </a:pathLst>
          </a:custGeom>
          <a:gradFill rotWithShape="0">
            <a:gsLst>
              <a:gs pos="0">
                <a:srgbClr val="800000"/>
              </a:gs>
              <a:gs pos="5000">
                <a:srgbClr val="800000"/>
              </a:gs>
              <a:gs pos="50000">
                <a:srgbClr val="000080"/>
              </a:gs>
              <a:gs pos="95000">
                <a:srgbClr val="800000"/>
              </a:gs>
              <a:gs pos="100000">
                <a:srgbClr val="800000"/>
              </a:gs>
            </a:gsLst>
            <a:lin ang="3600000"/>
          </a:gra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76680" rIns="90000" bIns="45000" anchor="ctr">
            <a:noAutofit/>
          </a:bodyPr>
          <a:lstStyle/>
          <a:p>
            <a:pPr algn="ctr">
              <a:lnSpc>
                <a:spcPct val="93000"/>
              </a:lnSpc>
            </a:pPr>
            <a:r>
              <a:rPr lang="fr-FR" sz="3600" b="1" strike="noStrike" spc="-1">
                <a:solidFill>
                  <a:srgbClr val="FFFFFF"/>
                </a:solidFill>
                <a:latin typeface="Arial"/>
              </a:rPr>
              <a:t>Accélérateurs de particules : </a:t>
            </a:r>
            <a:r>
              <a:rPr lang="fr-FR" sz="3600" b="1" strike="noStrike" spc="-1">
                <a:solidFill>
                  <a:srgbClr val="FFFF00"/>
                </a:solidFill>
                <a:latin typeface="Arial"/>
              </a:rPr>
              <a:t>Énergie</a:t>
            </a:r>
            <a:endParaRPr lang="fr-FR" sz="3600" b="1" strike="noStrike" spc="-1">
              <a:latin typeface="Arial"/>
            </a:endParaRPr>
          </a:p>
        </p:txBody>
      </p:sp>
      <p:sp>
        <p:nvSpPr>
          <p:cNvPr id="249" name="ZoneTexte 248"/>
          <p:cNvSpPr txBox="1"/>
          <p:nvPr/>
        </p:nvSpPr>
        <p:spPr>
          <a:xfrm>
            <a:off x="540000" y="1224000"/>
            <a:ext cx="9000000" cy="2466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200" b="0" strike="noStrike" spc="-1" dirty="0">
                <a:latin typeface="Arial"/>
              </a:rPr>
              <a:t>Le </a:t>
            </a:r>
            <a:r>
              <a:rPr lang="fr-FR" sz="2200" b="1" strike="noStrike" spc="-1" dirty="0">
                <a:solidFill>
                  <a:srgbClr val="FF0000"/>
                </a:solidFill>
                <a:latin typeface="Arial"/>
              </a:rPr>
              <a:t>LHC</a:t>
            </a:r>
            <a:r>
              <a:rPr lang="fr-FR" sz="2200" b="0" strike="noStrike" spc="-1" dirty="0">
                <a:latin typeface="Arial"/>
              </a:rPr>
              <a:t> accélère des protons à 	</a:t>
            </a:r>
            <a:r>
              <a:rPr lang="fr-FR" sz="2200" b="1" spc="-1" dirty="0">
                <a:solidFill>
                  <a:srgbClr val="FF0000"/>
                </a:solidFill>
                <a:latin typeface="Arial"/>
              </a:rPr>
              <a:t>6.5</a:t>
            </a:r>
            <a:r>
              <a:rPr lang="fr-FR" sz="2200" b="1" strike="noStrike" spc="-1" dirty="0">
                <a:solidFill>
                  <a:srgbClr val="0000FF"/>
                </a:solidFill>
                <a:latin typeface="Arial"/>
              </a:rPr>
              <a:t> </a:t>
            </a:r>
            <a:r>
              <a:rPr lang="fr-FR" sz="2200" b="1" strike="noStrike" spc="-1" dirty="0" err="1">
                <a:solidFill>
                  <a:srgbClr val="0000FF"/>
                </a:solidFill>
                <a:latin typeface="Arial"/>
              </a:rPr>
              <a:t>Tera</a:t>
            </a:r>
            <a:r>
              <a:rPr lang="fr-FR" sz="2200" b="1" strike="noStrike" spc="-1" dirty="0">
                <a:solidFill>
                  <a:srgbClr val="FF0000"/>
                </a:solidFill>
                <a:latin typeface="Arial"/>
              </a:rPr>
              <a:t>-Electron-Volt</a:t>
            </a:r>
            <a:endParaRPr lang="fr-FR" sz="2200" b="0" strike="noStrike" spc="-1" dirty="0">
              <a:latin typeface="Arial"/>
            </a:endParaRPr>
          </a:p>
          <a:p>
            <a:r>
              <a:rPr lang="fr-FR" sz="2200" b="1" strike="noStrike" spc="-1" dirty="0">
                <a:solidFill>
                  <a:srgbClr val="FF0000"/>
                </a:solidFill>
                <a:latin typeface="Arial"/>
              </a:rPr>
              <a:t>				</a:t>
            </a:r>
            <a:r>
              <a:rPr lang="fr-FR" sz="2200" b="1" spc="-1" dirty="0">
                <a:solidFill>
                  <a:srgbClr val="FF0000"/>
                </a:solidFill>
                <a:latin typeface="Arial"/>
              </a:rPr>
              <a:t>	</a:t>
            </a:r>
            <a:r>
              <a:rPr lang="fr-FR" sz="2200" b="1" strike="noStrike" spc="-1" dirty="0">
                <a:solidFill>
                  <a:srgbClr val="FF0000"/>
                </a:solidFill>
                <a:latin typeface="Arial"/>
              </a:rPr>
              <a:t>6.5x</a:t>
            </a:r>
            <a:r>
              <a:rPr lang="fr-FR" sz="2200" b="1" strike="noStrike" spc="-1" dirty="0">
                <a:solidFill>
                  <a:srgbClr val="0000FF"/>
                </a:solidFill>
                <a:latin typeface="Arial"/>
              </a:rPr>
              <a:t>10</a:t>
            </a:r>
            <a:r>
              <a:rPr lang="fr-FR" sz="2200" b="1" strike="noStrike" spc="-1" baseline="33000" dirty="0">
                <a:solidFill>
                  <a:srgbClr val="0000FF"/>
                </a:solidFill>
                <a:latin typeface="Arial"/>
              </a:rPr>
              <a:t>12</a:t>
            </a:r>
            <a:r>
              <a:rPr lang="fr-FR" sz="2200" b="1" strike="noStrike" spc="-1" dirty="0">
                <a:solidFill>
                  <a:srgbClr val="FF0000"/>
                </a:solidFill>
                <a:latin typeface="Arial"/>
              </a:rPr>
              <a:t>  Electron-Volt</a:t>
            </a:r>
            <a:endParaRPr lang="fr-FR" sz="2200" b="0" strike="noStrike" spc="-1" dirty="0">
              <a:latin typeface="Arial"/>
            </a:endParaRPr>
          </a:p>
          <a:p>
            <a:endParaRPr lang="fr-FR" sz="2200" b="0" strike="noStrike" spc="-1" dirty="0">
              <a:latin typeface="Arial"/>
            </a:endParaRPr>
          </a:p>
          <a:p>
            <a:endParaRPr lang="fr-FR" sz="2200" b="0" strike="noStrike" spc="-1" dirty="0">
              <a:latin typeface="Arial"/>
            </a:endParaRPr>
          </a:p>
          <a:p>
            <a:r>
              <a:rPr lang="fr-FR" sz="2200" b="0" strike="noStrike" spc="-1" dirty="0">
                <a:latin typeface="Arial"/>
              </a:rPr>
              <a:t>C'est </a:t>
            </a:r>
            <a:r>
              <a:rPr lang="fr-FR" sz="2200" b="0" strike="noStrike" spc="-1" dirty="0">
                <a:solidFill>
                  <a:srgbClr val="0000FF"/>
                </a:solidFill>
                <a:latin typeface="Arial"/>
              </a:rPr>
              <a:t>l'énergie</a:t>
            </a:r>
            <a:r>
              <a:rPr lang="fr-FR" sz="2200" b="0" strike="noStrike" spc="-1" dirty="0">
                <a:latin typeface="Arial"/>
              </a:rPr>
              <a:t> qu'aurait atteint un proton s'il avait été soumis une seule fois à une différence de potentiel de    	</a:t>
            </a:r>
            <a:r>
              <a:rPr lang="fr-FR" sz="2200" b="1" strike="noStrike" spc="-1" dirty="0">
                <a:solidFill>
                  <a:srgbClr val="FF0000"/>
                </a:solidFill>
                <a:latin typeface="Arial"/>
              </a:rPr>
              <a:t> 6</a:t>
            </a:r>
            <a:r>
              <a:rPr lang="fr-FR" sz="2200" b="0" strike="noStrike" spc="-1" dirty="0">
                <a:solidFill>
                  <a:srgbClr val="0000FF"/>
                </a:solidFill>
                <a:latin typeface="Arial"/>
              </a:rPr>
              <a:t> </a:t>
            </a:r>
            <a:r>
              <a:rPr lang="fr-FR" sz="2200" b="1" spc="-1" dirty="0">
                <a:solidFill>
                  <a:srgbClr val="0000FF"/>
                </a:solidFill>
                <a:latin typeface="Arial"/>
              </a:rPr>
              <a:t>500</a:t>
            </a:r>
            <a:r>
              <a:rPr lang="fr-FR" sz="2200" b="1" strike="noStrike" spc="-1" dirty="0">
                <a:solidFill>
                  <a:srgbClr val="0000FF"/>
                </a:solidFill>
                <a:latin typeface="Arial"/>
              </a:rPr>
              <a:t> 000 000 000</a:t>
            </a:r>
            <a:r>
              <a:rPr lang="fr-FR" sz="2200" b="0" strike="noStrike" spc="-1" dirty="0">
                <a:latin typeface="Arial"/>
              </a:rPr>
              <a:t> </a:t>
            </a:r>
            <a:r>
              <a:rPr lang="fr-FR" sz="2200" b="1" strike="noStrike" spc="-1" dirty="0">
                <a:solidFill>
                  <a:srgbClr val="FF0000"/>
                </a:solidFill>
                <a:latin typeface="Arial"/>
              </a:rPr>
              <a:t>Volts</a:t>
            </a:r>
            <a:endParaRPr lang="fr-FR" sz="2200" b="0" strike="noStrike" spc="-1" dirty="0">
              <a:latin typeface="Arial"/>
            </a:endParaRPr>
          </a:p>
          <a:p>
            <a:endParaRPr lang="fr-FR" sz="2200" b="0" strike="noStrike" spc="-1" dirty="0">
              <a:latin typeface="Arial"/>
            </a:endParaRPr>
          </a:p>
          <a:p>
            <a:endParaRPr lang="fr-FR" sz="2200" b="0" strike="noStrike" spc="-1" dirty="0">
              <a:latin typeface="Arial"/>
            </a:endParaRPr>
          </a:p>
          <a:p>
            <a:endParaRPr lang="fr-FR" sz="1800" b="0" strike="noStrike" spc="-1" dirty="0">
              <a:latin typeface="Arial"/>
            </a:endParaRPr>
          </a:p>
        </p:txBody>
      </p:sp>
      <p:pic>
        <p:nvPicPr>
          <p:cNvPr id="250" name="Image 249"/>
          <p:cNvPicPr/>
          <p:nvPr/>
        </p:nvPicPr>
        <p:blipFill>
          <a:blip r:embed="rId3"/>
          <a:stretch/>
        </p:blipFill>
        <p:spPr>
          <a:xfrm>
            <a:off x="3636000" y="4680000"/>
            <a:ext cx="3291840" cy="2221920"/>
          </a:xfrm>
          <a:prstGeom prst="rect">
            <a:avLst/>
          </a:prstGeom>
          <a:ln w="0">
            <a:noFill/>
          </a:ln>
        </p:spPr>
      </p:pic>
      <p:pic>
        <p:nvPicPr>
          <p:cNvPr id="251" name="Image 250"/>
          <p:cNvPicPr/>
          <p:nvPr/>
        </p:nvPicPr>
        <p:blipFill>
          <a:blip r:embed="rId4"/>
          <a:stretch/>
        </p:blipFill>
        <p:spPr>
          <a:xfrm flipH="1">
            <a:off x="2234520" y="4860000"/>
            <a:ext cx="1545480" cy="154548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8E069A0-192D-4152-AFB8-7E5014119CBC}" type="slidenum">
              <a:rPr/>
              <a:t>5</a:t>
            </a:fld>
            <a:endParaRPr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B75A459-7E27-3AE6-516B-5C4BB826175B}"/>
              </a:ext>
            </a:extLst>
          </p:cNvPr>
          <p:cNvSpPr txBox="1"/>
          <p:nvPr/>
        </p:nvSpPr>
        <p:spPr>
          <a:xfrm>
            <a:off x="2087827" y="3755808"/>
            <a:ext cx="59043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2400" b="1" strike="noStrike" spc="-1" dirty="0">
                <a:solidFill>
                  <a:srgbClr val="800080"/>
                </a:solidFill>
                <a:latin typeface="Arial"/>
              </a:rPr>
              <a:t>Le LHC détient le record du monde  !!</a:t>
            </a:r>
            <a:endParaRPr lang="fr-FR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Ellipse 251"/>
          <p:cNvSpPr/>
          <p:nvPr/>
        </p:nvSpPr>
        <p:spPr>
          <a:xfrm>
            <a:off x="2160000" y="3600000"/>
            <a:ext cx="3780000" cy="3780000"/>
          </a:xfrm>
          <a:prstGeom prst="ellipse">
            <a:avLst/>
          </a:prstGeom>
          <a:solidFill>
            <a:srgbClr val="99CCFF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53" name="Forme libre : forme 252"/>
          <p:cNvSpPr/>
          <p:nvPr/>
        </p:nvSpPr>
        <p:spPr>
          <a:xfrm>
            <a:off x="180000" y="108360"/>
            <a:ext cx="9720360" cy="720720"/>
          </a:xfrm>
          <a:custGeom>
            <a:avLst/>
            <a:gdLst/>
            <a:ahLst/>
            <a:cxnLst/>
            <a:rect l="0" t="0" r="r" b="b"/>
            <a:pathLst>
              <a:path w="27003" h="2004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8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8"/>
                  <a:pt x="0" y="275"/>
                  <a:pt x="0" y="334"/>
                </a:cubicBezTo>
                <a:lnTo>
                  <a:pt x="0" y="1669"/>
                </a:lnTo>
                <a:lnTo>
                  <a:pt x="0" y="1669"/>
                </a:lnTo>
                <a:cubicBezTo>
                  <a:pt x="0" y="1728"/>
                  <a:pt x="15" y="1785"/>
                  <a:pt x="45" y="1836"/>
                </a:cubicBezTo>
                <a:cubicBezTo>
                  <a:pt x="74" y="1887"/>
                  <a:pt x="116" y="1929"/>
                  <a:pt x="167" y="1958"/>
                </a:cubicBezTo>
                <a:cubicBezTo>
                  <a:pt x="218" y="1988"/>
                  <a:pt x="275" y="2003"/>
                  <a:pt x="334" y="2003"/>
                </a:cubicBezTo>
                <a:lnTo>
                  <a:pt x="26668" y="2003"/>
                </a:lnTo>
                <a:lnTo>
                  <a:pt x="26668" y="2003"/>
                </a:lnTo>
                <a:cubicBezTo>
                  <a:pt x="26727" y="2003"/>
                  <a:pt x="26784" y="1988"/>
                  <a:pt x="26835" y="1958"/>
                </a:cubicBezTo>
                <a:cubicBezTo>
                  <a:pt x="26886" y="1929"/>
                  <a:pt x="26928" y="1887"/>
                  <a:pt x="26957" y="1836"/>
                </a:cubicBezTo>
                <a:cubicBezTo>
                  <a:pt x="26987" y="1785"/>
                  <a:pt x="27002" y="1728"/>
                  <a:pt x="27002" y="1669"/>
                </a:cubicBezTo>
                <a:lnTo>
                  <a:pt x="27002" y="333"/>
                </a:lnTo>
                <a:lnTo>
                  <a:pt x="27002" y="334"/>
                </a:lnTo>
                <a:lnTo>
                  <a:pt x="27002" y="334"/>
                </a:lnTo>
                <a:cubicBezTo>
                  <a:pt x="27002" y="275"/>
                  <a:pt x="26987" y="218"/>
                  <a:pt x="26957" y="167"/>
                </a:cubicBezTo>
                <a:cubicBezTo>
                  <a:pt x="26928" y="116"/>
                  <a:pt x="26886" y="74"/>
                  <a:pt x="26835" y="45"/>
                </a:cubicBezTo>
                <a:cubicBezTo>
                  <a:pt x="26784" y="15"/>
                  <a:pt x="26727" y="0"/>
                  <a:pt x="26668" y="0"/>
                </a:cubicBezTo>
                <a:lnTo>
                  <a:pt x="333" y="0"/>
                </a:lnTo>
              </a:path>
            </a:pathLst>
          </a:custGeom>
          <a:gradFill rotWithShape="0">
            <a:gsLst>
              <a:gs pos="0">
                <a:srgbClr val="800000"/>
              </a:gs>
              <a:gs pos="5000">
                <a:srgbClr val="800000"/>
              </a:gs>
              <a:gs pos="50000">
                <a:srgbClr val="000080"/>
              </a:gs>
              <a:gs pos="95000">
                <a:srgbClr val="800000"/>
              </a:gs>
              <a:gs pos="100000">
                <a:srgbClr val="800000"/>
              </a:gs>
            </a:gsLst>
            <a:lin ang="3600000"/>
          </a:gra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76680" rIns="90000" bIns="45000" anchor="ctr">
            <a:noAutofit/>
          </a:bodyPr>
          <a:lstStyle/>
          <a:p>
            <a:pPr algn="ctr">
              <a:lnSpc>
                <a:spcPct val="93000"/>
              </a:lnSpc>
            </a:pPr>
            <a:r>
              <a:rPr lang="fr-FR" sz="3600" b="1" strike="noStrike" spc="-1">
                <a:solidFill>
                  <a:srgbClr val="FFFFFF"/>
                </a:solidFill>
                <a:latin typeface="Arial"/>
              </a:rPr>
              <a:t>Comment atteindre cette énergie ?</a:t>
            </a:r>
          </a:p>
        </p:txBody>
      </p:sp>
      <p:sp>
        <p:nvSpPr>
          <p:cNvPr id="254" name="ZoneTexte 253"/>
          <p:cNvSpPr txBox="1"/>
          <p:nvPr/>
        </p:nvSpPr>
        <p:spPr>
          <a:xfrm>
            <a:off x="540000" y="1224000"/>
            <a:ext cx="9540000" cy="402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200" b="0" strike="noStrike" spc="-1">
                <a:latin typeface="Arial"/>
              </a:rPr>
              <a:t>Il n'est pas possible de délivrer une tension de </a:t>
            </a:r>
            <a:r>
              <a:rPr lang="fr-FR" sz="2200" b="1" strike="noStrike" spc="-1">
                <a:solidFill>
                  <a:srgbClr val="FF0000"/>
                </a:solidFill>
                <a:latin typeface="Arial"/>
              </a:rPr>
              <a:t> 6 500 000 000 000</a:t>
            </a:r>
            <a:r>
              <a:rPr lang="fr-FR" sz="2200" b="0" strike="noStrike" spc="-1">
                <a:latin typeface="Arial"/>
              </a:rPr>
              <a:t> </a:t>
            </a:r>
            <a:r>
              <a:rPr lang="fr-FR" sz="2200" b="1" strike="noStrike" spc="-1">
                <a:solidFill>
                  <a:srgbClr val="FF0000"/>
                </a:solidFill>
                <a:latin typeface="Arial"/>
              </a:rPr>
              <a:t>Volts</a:t>
            </a:r>
            <a:endParaRPr lang="fr-FR" sz="2200" b="0" strike="noStrike" spc="-1">
              <a:latin typeface="Arial"/>
            </a:endParaRPr>
          </a:p>
        </p:txBody>
      </p:sp>
      <p:pic>
        <p:nvPicPr>
          <p:cNvPr id="255" name="Image 254"/>
          <p:cNvPicPr/>
          <p:nvPr/>
        </p:nvPicPr>
        <p:blipFill>
          <a:blip r:embed="rId2"/>
          <a:stretch/>
        </p:blipFill>
        <p:spPr>
          <a:xfrm>
            <a:off x="0" y="1980000"/>
            <a:ext cx="1051560" cy="1454040"/>
          </a:xfrm>
          <a:prstGeom prst="rect">
            <a:avLst/>
          </a:prstGeom>
          <a:ln w="0">
            <a:noFill/>
          </a:ln>
        </p:spPr>
      </p:pic>
      <p:sp>
        <p:nvSpPr>
          <p:cNvPr id="256" name="ZoneTexte 255"/>
          <p:cNvSpPr txBox="1"/>
          <p:nvPr/>
        </p:nvSpPr>
        <p:spPr>
          <a:xfrm>
            <a:off x="822240" y="1980000"/>
            <a:ext cx="9437760" cy="162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0000FF"/>
                </a:solidFill>
                <a:latin typeface="Arial"/>
              </a:rPr>
              <a:t>Comment est-il possible d'atteindre une telle énergie ?</a:t>
            </a:r>
            <a:endParaRPr lang="fr-FR" sz="2400" b="0" strike="noStrike" spc="-1">
              <a:latin typeface="Arial"/>
            </a:endParaRPr>
          </a:p>
          <a:p>
            <a:endParaRPr lang="fr-FR" sz="2200" b="0" strike="noStrike" spc="-1">
              <a:latin typeface="Arial"/>
            </a:endParaRPr>
          </a:p>
          <a:p>
            <a:r>
              <a:rPr lang="fr-FR" sz="2200" b="1" strike="noStrike" spc="-1">
                <a:latin typeface="Arial"/>
              </a:rPr>
              <a:t>Réponse : </a:t>
            </a:r>
            <a:r>
              <a:rPr lang="fr-FR" sz="2200" b="0" strike="noStrike" spc="-1">
                <a:latin typeface="Arial"/>
              </a:rPr>
              <a:t>il faut </a:t>
            </a:r>
            <a:r>
              <a:rPr lang="fr-FR" sz="2200" b="1" strike="noStrike" spc="-1">
                <a:solidFill>
                  <a:srgbClr val="FF0000"/>
                </a:solidFill>
                <a:latin typeface="Arial"/>
              </a:rPr>
              <a:t>courber</a:t>
            </a:r>
            <a:r>
              <a:rPr lang="fr-FR" sz="2200" b="0" strike="noStrike" spc="-1">
                <a:latin typeface="Arial"/>
              </a:rPr>
              <a:t> la trajectoire les particules                                                   pour les soumettre </a:t>
            </a:r>
            <a:r>
              <a:rPr lang="fr-FR" sz="2200" b="1" strike="noStrike" spc="-1">
                <a:solidFill>
                  <a:srgbClr val="0000FF"/>
                </a:solidFill>
                <a:latin typeface="Arial"/>
              </a:rPr>
              <a:t>plusieurs fois au même champ électrique</a:t>
            </a:r>
            <a:endParaRPr lang="fr-FR" sz="2200" b="0" strike="noStrike" spc="-1">
              <a:latin typeface="Arial"/>
            </a:endParaRPr>
          </a:p>
          <a:p>
            <a:endParaRPr lang="fr-FR" sz="1800" b="0" strike="noStrike" spc="-1">
              <a:latin typeface="Arial"/>
            </a:endParaRPr>
          </a:p>
        </p:txBody>
      </p:sp>
      <p:sp>
        <p:nvSpPr>
          <p:cNvPr id="257" name="Ellipse 256"/>
          <p:cNvSpPr/>
          <p:nvPr/>
        </p:nvSpPr>
        <p:spPr>
          <a:xfrm>
            <a:off x="2700000" y="4140000"/>
            <a:ext cx="2700000" cy="2700000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58" name="Rectangle 257"/>
          <p:cNvSpPr/>
          <p:nvPr/>
        </p:nvSpPr>
        <p:spPr>
          <a:xfrm flipV="1">
            <a:off x="3599640" y="3420000"/>
            <a:ext cx="288360" cy="1008000"/>
          </a:xfrm>
          <a:prstGeom prst="rect">
            <a:avLst/>
          </a:prstGeom>
          <a:solidFill>
            <a:srgbClr val="FF000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59" name="Rectangle 258"/>
          <p:cNvSpPr/>
          <p:nvPr/>
        </p:nvSpPr>
        <p:spPr>
          <a:xfrm flipV="1">
            <a:off x="4355280" y="3455640"/>
            <a:ext cx="288360" cy="972000"/>
          </a:xfrm>
          <a:prstGeom prst="rect">
            <a:avLst/>
          </a:prstGeom>
          <a:solidFill>
            <a:srgbClr val="00B8FF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60" name="ZoneTexte 259"/>
          <p:cNvSpPr txBox="1"/>
          <p:nvPr/>
        </p:nvSpPr>
        <p:spPr>
          <a:xfrm>
            <a:off x="3420000" y="4457160"/>
            <a:ext cx="540000" cy="402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200" b="1" strike="noStrike" spc="-1">
                <a:latin typeface="Arial"/>
              </a:rPr>
              <a:t> +</a:t>
            </a:r>
            <a:endParaRPr lang="fr-FR" sz="2200" b="0" strike="noStrike" spc="-1">
              <a:latin typeface="Arial"/>
            </a:endParaRPr>
          </a:p>
        </p:txBody>
      </p:sp>
      <p:sp>
        <p:nvSpPr>
          <p:cNvPr id="261" name="ZoneTexte 260"/>
          <p:cNvSpPr txBox="1"/>
          <p:nvPr/>
        </p:nvSpPr>
        <p:spPr>
          <a:xfrm>
            <a:off x="4320000" y="4457520"/>
            <a:ext cx="540000" cy="402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200" b="1" strike="noStrike" spc="-1">
                <a:latin typeface="Arial"/>
              </a:rPr>
              <a:t> -</a:t>
            </a:r>
            <a:endParaRPr lang="fr-FR" sz="2200" b="0" strike="noStrike" spc="-1">
              <a:latin typeface="Arial"/>
            </a:endParaRPr>
          </a:p>
        </p:txBody>
      </p:sp>
      <p:sp>
        <p:nvSpPr>
          <p:cNvPr id="262" name="Émoticône 261"/>
          <p:cNvSpPr/>
          <p:nvPr/>
        </p:nvSpPr>
        <p:spPr>
          <a:xfrm>
            <a:off x="3924000" y="3708000"/>
            <a:ext cx="360000" cy="360000"/>
          </a:xfrm>
          <a:prstGeom prst="smileyFace">
            <a:avLst>
              <a:gd name="adj" fmla="val 4653"/>
            </a:avLst>
          </a:prstGeom>
          <a:solidFill>
            <a:srgbClr val="FF808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E5D70E5-7618-48C3-95E3-D1F7BD46B9AA}" type="slidenum">
              <a:rPr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3" dur="500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8" dur="500"/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4821428571429 0.0031009650635119 C 0.077202090219121 0.0031009650635119 0.149989293875219 0.10052140201732 0.149989293875219 0.220570121673305 C 0.149989293875219 0.34061884132929 0.0772020902191209 0.438039278283098 -0.0124821428571429 0.438039278283098 C -0.102166375933407 0.438039278283098 -0.174953579589505 0.34061884132929 -0.174953579589505 0.220570121673305 C -0.174953579589505 0.10052140201732 -0.102166375933407 0.00310096506351187 -0.0124821428571429 0.00310096506351187 E">
                                      <p:cBhvr>
                                        <p:cTn id="38" dur="5000" fill="hold"/>
                                        <p:tgtEl>
                                          <p:spTgt spid="262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pat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3928571428571 0.00296274609978415 C 0.0823740818949688 0.00296274609978415 0.153561742563349 0.100414138292951 0.153561742563349 0.220501003300856 C 0.153561742563349 0.340587868308761 0.0823740818949689 0.438039260501928 -0.00533928571428571 0.438039260501928 C -0.0930526533235403 0.438039260501928 -0.164240313991921 0.340587868308761 -0.164240313991921 0.220501003300856 C -0.164240313991921 0.100414138292951 -0.0930526533235402 0.00296274609978414 -0.00533928571428571 0.00296274609978414 E">
                                      <p:cBhvr>
                                        <p:cTn id="41" dur="2000" fill="hold"/>
                                        <p:tgtEl>
                                          <p:spTgt spid="262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pat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1071428571429 0.0031009650635119 C 0.0788026533235402 0.0031009650635119 0.149990313991921 0.10052140201732 0.149990313991921 0.220570121673305 C 0.149990313991921 0.34061884132929 0.0788026533235403 0.438039278283098 -0.0089107142857143 0.438039278283098 C -0.0966240818949689 0.438039278283098 -0.167811742563349 0.34061884132929 -0.167811742563349 0.220570121673305 C -0.167811742563349 0.10052140201732 -0.0966240818949688 0.00310096506351187 -0.0089107142857143 0.00310096506351187 E">
                                      <p:cBhvr>
                                        <p:cTn id="44" dur="500" fill="hold"/>
                                        <p:tgtEl>
                                          <p:spTgt spid="262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Forme libre : forme 262"/>
          <p:cNvSpPr/>
          <p:nvPr/>
        </p:nvSpPr>
        <p:spPr>
          <a:xfrm>
            <a:off x="180000" y="108360"/>
            <a:ext cx="9720360" cy="720720"/>
          </a:xfrm>
          <a:custGeom>
            <a:avLst/>
            <a:gdLst/>
            <a:ahLst/>
            <a:cxnLst/>
            <a:rect l="0" t="0" r="r" b="b"/>
            <a:pathLst>
              <a:path w="27003" h="2004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8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8"/>
                  <a:pt x="0" y="275"/>
                  <a:pt x="0" y="334"/>
                </a:cubicBezTo>
                <a:lnTo>
                  <a:pt x="0" y="1669"/>
                </a:lnTo>
                <a:lnTo>
                  <a:pt x="0" y="1669"/>
                </a:lnTo>
                <a:cubicBezTo>
                  <a:pt x="0" y="1728"/>
                  <a:pt x="15" y="1785"/>
                  <a:pt x="45" y="1836"/>
                </a:cubicBezTo>
                <a:cubicBezTo>
                  <a:pt x="74" y="1887"/>
                  <a:pt x="116" y="1929"/>
                  <a:pt x="167" y="1958"/>
                </a:cubicBezTo>
                <a:cubicBezTo>
                  <a:pt x="218" y="1988"/>
                  <a:pt x="275" y="2003"/>
                  <a:pt x="334" y="2003"/>
                </a:cubicBezTo>
                <a:lnTo>
                  <a:pt x="26668" y="2003"/>
                </a:lnTo>
                <a:lnTo>
                  <a:pt x="26668" y="2003"/>
                </a:lnTo>
                <a:cubicBezTo>
                  <a:pt x="26727" y="2003"/>
                  <a:pt x="26784" y="1988"/>
                  <a:pt x="26835" y="1958"/>
                </a:cubicBezTo>
                <a:cubicBezTo>
                  <a:pt x="26886" y="1929"/>
                  <a:pt x="26928" y="1887"/>
                  <a:pt x="26957" y="1836"/>
                </a:cubicBezTo>
                <a:cubicBezTo>
                  <a:pt x="26987" y="1785"/>
                  <a:pt x="27002" y="1728"/>
                  <a:pt x="27002" y="1669"/>
                </a:cubicBezTo>
                <a:lnTo>
                  <a:pt x="27002" y="333"/>
                </a:lnTo>
                <a:lnTo>
                  <a:pt x="27002" y="334"/>
                </a:lnTo>
                <a:lnTo>
                  <a:pt x="27002" y="334"/>
                </a:lnTo>
                <a:cubicBezTo>
                  <a:pt x="27002" y="275"/>
                  <a:pt x="26987" y="218"/>
                  <a:pt x="26957" y="167"/>
                </a:cubicBezTo>
                <a:cubicBezTo>
                  <a:pt x="26928" y="116"/>
                  <a:pt x="26886" y="74"/>
                  <a:pt x="26835" y="45"/>
                </a:cubicBezTo>
                <a:cubicBezTo>
                  <a:pt x="26784" y="15"/>
                  <a:pt x="26727" y="0"/>
                  <a:pt x="26668" y="0"/>
                </a:cubicBezTo>
                <a:lnTo>
                  <a:pt x="333" y="0"/>
                </a:lnTo>
              </a:path>
            </a:pathLst>
          </a:custGeom>
          <a:gradFill rotWithShape="0">
            <a:gsLst>
              <a:gs pos="0">
                <a:srgbClr val="800000"/>
              </a:gs>
              <a:gs pos="5000">
                <a:srgbClr val="800000"/>
              </a:gs>
              <a:gs pos="50000">
                <a:srgbClr val="000080"/>
              </a:gs>
              <a:gs pos="95000">
                <a:srgbClr val="800000"/>
              </a:gs>
              <a:gs pos="100000">
                <a:srgbClr val="800000"/>
              </a:gs>
            </a:gsLst>
            <a:lin ang="3600000"/>
          </a:gra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76680" rIns="90000" bIns="45000" anchor="ctr">
            <a:noAutofit/>
          </a:bodyPr>
          <a:lstStyle/>
          <a:p>
            <a:pPr algn="ctr">
              <a:lnSpc>
                <a:spcPct val="93000"/>
              </a:lnSpc>
            </a:pPr>
            <a:r>
              <a:rPr lang="fr-FR" sz="3600" b="1" strike="noStrike" spc="-1">
                <a:solidFill>
                  <a:srgbClr val="FFFFFF"/>
                </a:solidFill>
                <a:latin typeface="Arial"/>
              </a:rPr>
              <a:t>Comment atteindre cette énergie ?</a:t>
            </a:r>
          </a:p>
        </p:txBody>
      </p:sp>
      <p:pic>
        <p:nvPicPr>
          <p:cNvPr id="264" name="Image 263"/>
          <p:cNvPicPr/>
          <p:nvPr/>
        </p:nvPicPr>
        <p:blipFill>
          <a:blip r:embed="rId2"/>
          <a:stretch/>
        </p:blipFill>
        <p:spPr>
          <a:xfrm>
            <a:off x="0" y="1548360"/>
            <a:ext cx="1051560" cy="1454040"/>
          </a:xfrm>
          <a:prstGeom prst="rect">
            <a:avLst/>
          </a:prstGeom>
          <a:ln w="0">
            <a:noFill/>
          </a:ln>
        </p:spPr>
      </p:pic>
      <p:sp>
        <p:nvSpPr>
          <p:cNvPr id="265" name="ZoneTexte 264"/>
          <p:cNvSpPr txBox="1"/>
          <p:nvPr/>
        </p:nvSpPr>
        <p:spPr>
          <a:xfrm>
            <a:off x="822240" y="1692360"/>
            <a:ext cx="9437760" cy="162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0000FF"/>
                </a:solidFill>
                <a:latin typeface="Arial"/>
              </a:rPr>
              <a:t>Comment peut-on courber la trajectoire d'une particule ?</a:t>
            </a:r>
            <a:endParaRPr lang="fr-FR" sz="2400" b="0" strike="noStrike" spc="-1">
              <a:latin typeface="Arial"/>
            </a:endParaRPr>
          </a:p>
          <a:p>
            <a:endParaRPr lang="fr-FR" sz="2200" b="0" strike="noStrike" spc="-1">
              <a:latin typeface="Arial"/>
            </a:endParaRPr>
          </a:p>
          <a:p>
            <a:r>
              <a:rPr lang="fr-FR" sz="2200" b="1" strike="noStrike" spc="-1">
                <a:latin typeface="Arial"/>
              </a:rPr>
              <a:t>Réponse : </a:t>
            </a:r>
            <a:r>
              <a:rPr lang="fr-FR" sz="2200" b="0" strike="noStrike" spc="-1">
                <a:latin typeface="Arial"/>
              </a:rPr>
              <a:t>avec un </a:t>
            </a:r>
            <a:r>
              <a:rPr lang="fr-FR" sz="2200" b="1" strike="noStrike" spc="-1">
                <a:solidFill>
                  <a:srgbClr val="FF0000"/>
                </a:solidFill>
                <a:latin typeface="Arial"/>
              </a:rPr>
              <a:t>champ magnétique</a:t>
            </a:r>
            <a:r>
              <a:rPr lang="fr-FR" sz="2200" b="0" strike="noStrike" spc="-1">
                <a:latin typeface="Arial"/>
              </a:rPr>
              <a:t> si la particule est chargée</a:t>
            </a:r>
          </a:p>
          <a:p>
            <a:endParaRPr lang="fr-FR" sz="2200" b="0" strike="noStrike" spc="-1">
              <a:latin typeface="Arial"/>
            </a:endParaRPr>
          </a:p>
          <a:p>
            <a:endParaRPr lang="fr-FR" sz="1800" b="0" strike="noStrike" spc="-1">
              <a:latin typeface="Arial"/>
            </a:endParaRPr>
          </a:p>
        </p:txBody>
      </p:sp>
      <p:sp>
        <p:nvSpPr>
          <p:cNvPr id="266" name="Émoticône 265"/>
          <p:cNvSpPr/>
          <p:nvPr/>
        </p:nvSpPr>
        <p:spPr>
          <a:xfrm>
            <a:off x="1943640" y="3635640"/>
            <a:ext cx="360000" cy="360000"/>
          </a:xfrm>
          <a:prstGeom prst="smileyFace">
            <a:avLst>
              <a:gd name="adj" fmla="val 4653"/>
            </a:avLst>
          </a:prstGeom>
          <a:solidFill>
            <a:srgbClr val="FF808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grpSp>
        <p:nvGrpSpPr>
          <p:cNvPr id="267" name="Groupe 266"/>
          <p:cNvGrpSpPr/>
          <p:nvPr/>
        </p:nvGrpSpPr>
        <p:grpSpPr>
          <a:xfrm>
            <a:off x="426960" y="3299760"/>
            <a:ext cx="1046160" cy="1049040"/>
            <a:chOff x="426960" y="3299760"/>
            <a:chExt cx="1046160" cy="1049040"/>
          </a:xfrm>
        </p:grpSpPr>
        <p:pic>
          <p:nvPicPr>
            <p:cNvPr id="268" name="Image 267"/>
            <p:cNvPicPr/>
            <p:nvPr/>
          </p:nvPicPr>
          <p:blipFill>
            <a:blip r:embed="rId3"/>
            <a:stretch/>
          </p:blipFill>
          <p:spPr>
            <a:xfrm rot="10800000">
              <a:off x="430560" y="3299760"/>
              <a:ext cx="1042560" cy="1042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69" name="Image 268"/>
            <p:cNvPicPr/>
            <p:nvPr/>
          </p:nvPicPr>
          <p:blipFill>
            <a:blip r:embed="rId3"/>
            <a:stretch/>
          </p:blipFill>
          <p:spPr>
            <a:xfrm>
              <a:off x="426960" y="3306240"/>
              <a:ext cx="1042560" cy="10425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70" name="Groupe 269"/>
          <p:cNvGrpSpPr/>
          <p:nvPr/>
        </p:nvGrpSpPr>
        <p:grpSpPr>
          <a:xfrm>
            <a:off x="321840" y="3306960"/>
            <a:ext cx="1046160" cy="1049040"/>
            <a:chOff x="321840" y="3306960"/>
            <a:chExt cx="1046160" cy="1049040"/>
          </a:xfrm>
        </p:grpSpPr>
        <p:pic>
          <p:nvPicPr>
            <p:cNvPr id="271" name="Image 270"/>
            <p:cNvPicPr/>
            <p:nvPr/>
          </p:nvPicPr>
          <p:blipFill>
            <a:blip r:embed="rId3"/>
            <a:stretch/>
          </p:blipFill>
          <p:spPr>
            <a:xfrm>
              <a:off x="321840" y="3313440"/>
              <a:ext cx="1042560" cy="1042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72" name="Image 271"/>
            <p:cNvPicPr/>
            <p:nvPr/>
          </p:nvPicPr>
          <p:blipFill>
            <a:blip r:embed="rId3"/>
            <a:stretch/>
          </p:blipFill>
          <p:spPr>
            <a:xfrm rot="10800000">
              <a:off x="325440" y="3306960"/>
              <a:ext cx="1042560" cy="10425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73" name="Forme libre : forme 272"/>
          <p:cNvSpPr/>
          <p:nvPr/>
        </p:nvSpPr>
        <p:spPr>
          <a:xfrm>
            <a:off x="3563640" y="5993640"/>
            <a:ext cx="2160000" cy="1260000"/>
          </a:xfrm>
          <a:custGeom>
            <a:avLst/>
            <a:gdLst/>
            <a:ahLst/>
            <a:cxnLst/>
            <a:rect l="0" t="0" r="r" b="b"/>
            <a:pathLst>
              <a:path w="6002" h="3502">
                <a:moveTo>
                  <a:pt x="583" y="0"/>
                </a:moveTo>
                <a:lnTo>
                  <a:pt x="584" y="0"/>
                </a:lnTo>
                <a:cubicBezTo>
                  <a:pt x="481" y="0"/>
                  <a:pt x="380" y="27"/>
                  <a:pt x="292" y="78"/>
                </a:cubicBezTo>
                <a:cubicBezTo>
                  <a:pt x="203" y="129"/>
                  <a:pt x="129" y="203"/>
                  <a:pt x="78" y="292"/>
                </a:cubicBezTo>
                <a:cubicBezTo>
                  <a:pt x="27" y="380"/>
                  <a:pt x="0" y="481"/>
                  <a:pt x="0" y="584"/>
                </a:cubicBezTo>
                <a:lnTo>
                  <a:pt x="0" y="2917"/>
                </a:lnTo>
                <a:lnTo>
                  <a:pt x="0" y="2918"/>
                </a:lnTo>
                <a:cubicBezTo>
                  <a:pt x="0" y="3020"/>
                  <a:pt x="27" y="3121"/>
                  <a:pt x="78" y="3209"/>
                </a:cubicBezTo>
                <a:cubicBezTo>
                  <a:pt x="129" y="3298"/>
                  <a:pt x="203" y="3372"/>
                  <a:pt x="292" y="3423"/>
                </a:cubicBezTo>
                <a:cubicBezTo>
                  <a:pt x="380" y="3474"/>
                  <a:pt x="481" y="3501"/>
                  <a:pt x="584" y="3501"/>
                </a:cubicBezTo>
                <a:lnTo>
                  <a:pt x="5417" y="3501"/>
                </a:lnTo>
                <a:lnTo>
                  <a:pt x="5418" y="3501"/>
                </a:lnTo>
                <a:cubicBezTo>
                  <a:pt x="5520" y="3501"/>
                  <a:pt x="5621" y="3474"/>
                  <a:pt x="5709" y="3423"/>
                </a:cubicBezTo>
                <a:cubicBezTo>
                  <a:pt x="5798" y="3372"/>
                  <a:pt x="5872" y="3298"/>
                  <a:pt x="5923" y="3209"/>
                </a:cubicBezTo>
                <a:cubicBezTo>
                  <a:pt x="5974" y="3121"/>
                  <a:pt x="6001" y="3020"/>
                  <a:pt x="6001" y="2918"/>
                </a:cubicBezTo>
                <a:lnTo>
                  <a:pt x="6000" y="583"/>
                </a:lnTo>
                <a:lnTo>
                  <a:pt x="6001" y="584"/>
                </a:lnTo>
                <a:lnTo>
                  <a:pt x="6001" y="584"/>
                </a:lnTo>
                <a:cubicBezTo>
                  <a:pt x="6001" y="481"/>
                  <a:pt x="5974" y="380"/>
                  <a:pt x="5923" y="292"/>
                </a:cubicBezTo>
                <a:cubicBezTo>
                  <a:pt x="5872" y="203"/>
                  <a:pt x="5798" y="129"/>
                  <a:pt x="5709" y="78"/>
                </a:cubicBezTo>
                <a:cubicBezTo>
                  <a:pt x="5621" y="27"/>
                  <a:pt x="5520" y="0"/>
                  <a:pt x="5418" y="0"/>
                </a:cubicBezTo>
                <a:lnTo>
                  <a:pt x="583" y="0"/>
                </a:lnTo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buNone/>
            </a:pPr>
            <a:r>
              <a:rPr lang="fr-FR" sz="2200" b="1" strike="noStrike" spc="-1">
                <a:latin typeface="Arial"/>
              </a:rPr>
              <a:t>Champ </a:t>
            </a:r>
          </a:p>
          <a:p>
            <a:pPr algn="ctr">
              <a:buNone/>
            </a:pPr>
            <a:r>
              <a:rPr lang="fr-FR" sz="2200" b="1" strike="noStrike" spc="-1">
                <a:solidFill>
                  <a:srgbClr val="0000FF"/>
                </a:solidFill>
                <a:latin typeface="Arial"/>
              </a:rPr>
              <a:t>magnétique</a:t>
            </a:r>
            <a:endParaRPr lang="fr-FR" sz="2200" b="1" strike="noStrike" spc="-1">
              <a:latin typeface="Arial"/>
            </a:endParaRPr>
          </a:p>
        </p:txBody>
      </p:sp>
      <p:sp>
        <p:nvSpPr>
          <p:cNvPr id="274" name="Forme libre : forme 273"/>
          <p:cNvSpPr/>
          <p:nvPr/>
        </p:nvSpPr>
        <p:spPr>
          <a:xfrm>
            <a:off x="6623280" y="5993280"/>
            <a:ext cx="2160000" cy="1260000"/>
          </a:xfrm>
          <a:custGeom>
            <a:avLst/>
            <a:gdLst/>
            <a:ahLst/>
            <a:cxnLst/>
            <a:rect l="0" t="0" r="r" b="b"/>
            <a:pathLst>
              <a:path w="6002" h="3502">
                <a:moveTo>
                  <a:pt x="583" y="0"/>
                </a:moveTo>
                <a:lnTo>
                  <a:pt x="584" y="0"/>
                </a:lnTo>
                <a:cubicBezTo>
                  <a:pt x="481" y="0"/>
                  <a:pt x="380" y="27"/>
                  <a:pt x="292" y="78"/>
                </a:cubicBezTo>
                <a:cubicBezTo>
                  <a:pt x="203" y="129"/>
                  <a:pt x="129" y="203"/>
                  <a:pt x="78" y="292"/>
                </a:cubicBezTo>
                <a:cubicBezTo>
                  <a:pt x="27" y="380"/>
                  <a:pt x="0" y="481"/>
                  <a:pt x="0" y="584"/>
                </a:cubicBezTo>
                <a:lnTo>
                  <a:pt x="0" y="2917"/>
                </a:lnTo>
                <a:lnTo>
                  <a:pt x="0" y="2918"/>
                </a:lnTo>
                <a:cubicBezTo>
                  <a:pt x="0" y="3020"/>
                  <a:pt x="27" y="3121"/>
                  <a:pt x="78" y="3209"/>
                </a:cubicBezTo>
                <a:cubicBezTo>
                  <a:pt x="129" y="3298"/>
                  <a:pt x="203" y="3372"/>
                  <a:pt x="292" y="3423"/>
                </a:cubicBezTo>
                <a:cubicBezTo>
                  <a:pt x="380" y="3474"/>
                  <a:pt x="481" y="3501"/>
                  <a:pt x="584" y="3501"/>
                </a:cubicBezTo>
                <a:lnTo>
                  <a:pt x="5417" y="3501"/>
                </a:lnTo>
                <a:lnTo>
                  <a:pt x="5418" y="3501"/>
                </a:lnTo>
                <a:cubicBezTo>
                  <a:pt x="5520" y="3501"/>
                  <a:pt x="5621" y="3474"/>
                  <a:pt x="5709" y="3423"/>
                </a:cubicBezTo>
                <a:cubicBezTo>
                  <a:pt x="5798" y="3372"/>
                  <a:pt x="5872" y="3298"/>
                  <a:pt x="5923" y="3209"/>
                </a:cubicBezTo>
                <a:cubicBezTo>
                  <a:pt x="5974" y="3121"/>
                  <a:pt x="6001" y="3020"/>
                  <a:pt x="6001" y="2918"/>
                </a:cubicBezTo>
                <a:lnTo>
                  <a:pt x="6000" y="583"/>
                </a:lnTo>
                <a:lnTo>
                  <a:pt x="6001" y="584"/>
                </a:lnTo>
                <a:lnTo>
                  <a:pt x="6001" y="584"/>
                </a:lnTo>
                <a:cubicBezTo>
                  <a:pt x="6001" y="481"/>
                  <a:pt x="5974" y="380"/>
                  <a:pt x="5923" y="292"/>
                </a:cubicBezTo>
                <a:cubicBezTo>
                  <a:pt x="5872" y="203"/>
                  <a:pt x="5798" y="129"/>
                  <a:pt x="5709" y="78"/>
                </a:cubicBezTo>
                <a:cubicBezTo>
                  <a:pt x="5621" y="27"/>
                  <a:pt x="5520" y="0"/>
                  <a:pt x="5418" y="0"/>
                </a:cubicBezTo>
                <a:lnTo>
                  <a:pt x="583" y="0"/>
                </a:lnTo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buNone/>
            </a:pPr>
            <a:r>
              <a:rPr lang="fr-FR" sz="2200" b="1" strike="noStrike" spc="-1">
                <a:solidFill>
                  <a:srgbClr val="0000FF"/>
                </a:solidFill>
                <a:latin typeface="Arial"/>
              </a:rPr>
              <a:t>Courber</a:t>
            </a:r>
          </a:p>
        </p:txBody>
      </p:sp>
      <p:sp>
        <p:nvSpPr>
          <p:cNvPr id="275" name="Forme libre : forme 274"/>
          <p:cNvSpPr/>
          <p:nvPr/>
        </p:nvSpPr>
        <p:spPr>
          <a:xfrm>
            <a:off x="5615640" y="6461640"/>
            <a:ext cx="1080000" cy="360000"/>
          </a:xfrm>
          <a:custGeom>
            <a:avLst/>
            <a:gdLst/>
            <a:ahLst/>
            <a:cxnLst/>
            <a:rect l="0" t="0" r="r" b="b"/>
            <a:pathLst>
              <a:path w="3002" h="1002">
                <a:moveTo>
                  <a:pt x="0" y="250"/>
                </a:moveTo>
                <a:lnTo>
                  <a:pt x="2250" y="250"/>
                </a:lnTo>
                <a:lnTo>
                  <a:pt x="2250" y="0"/>
                </a:lnTo>
                <a:lnTo>
                  <a:pt x="3001" y="500"/>
                </a:lnTo>
                <a:lnTo>
                  <a:pt x="2250" y="1001"/>
                </a:lnTo>
                <a:lnTo>
                  <a:pt x="2250" y="750"/>
                </a:lnTo>
                <a:lnTo>
                  <a:pt x="0" y="750"/>
                </a:lnTo>
                <a:lnTo>
                  <a:pt x="375" y="500"/>
                </a:lnTo>
                <a:lnTo>
                  <a:pt x="0" y="250"/>
                </a:lnTo>
              </a:path>
            </a:pathLst>
          </a:custGeom>
          <a:solidFill>
            <a:srgbClr val="77216F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76" name="Forme libre : forme 275"/>
          <p:cNvSpPr/>
          <p:nvPr/>
        </p:nvSpPr>
        <p:spPr>
          <a:xfrm>
            <a:off x="3599640" y="4625640"/>
            <a:ext cx="2160000" cy="1260000"/>
          </a:xfrm>
          <a:custGeom>
            <a:avLst/>
            <a:gdLst/>
            <a:ahLst/>
            <a:cxnLst/>
            <a:rect l="0" t="0" r="r" b="b"/>
            <a:pathLst>
              <a:path w="6002" h="3502">
                <a:moveTo>
                  <a:pt x="583" y="0"/>
                </a:moveTo>
                <a:lnTo>
                  <a:pt x="584" y="0"/>
                </a:lnTo>
                <a:cubicBezTo>
                  <a:pt x="481" y="0"/>
                  <a:pt x="380" y="27"/>
                  <a:pt x="292" y="78"/>
                </a:cubicBezTo>
                <a:cubicBezTo>
                  <a:pt x="203" y="129"/>
                  <a:pt x="129" y="203"/>
                  <a:pt x="78" y="292"/>
                </a:cubicBezTo>
                <a:cubicBezTo>
                  <a:pt x="27" y="380"/>
                  <a:pt x="0" y="481"/>
                  <a:pt x="0" y="584"/>
                </a:cubicBezTo>
                <a:lnTo>
                  <a:pt x="0" y="2917"/>
                </a:lnTo>
                <a:lnTo>
                  <a:pt x="0" y="2918"/>
                </a:lnTo>
                <a:cubicBezTo>
                  <a:pt x="0" y="3020"/>
                  <a:pt x="27" y="3121"/>
                  <a:pt x="78" y="3209"/>
                </a:cubicBezTo>
                <a:cubicBezTo>
                  <a:pt x="129" y="3298"/>
                  <a:pt x="203" y="3372"/>
                  <a:pt x="292" y="3423"/>
                </a:cubicBezTo>
                <a:cubicBezTo>
                  <a:pt x="380" y="3474"/>
                  <a:pt x="481" y="3501"/>
                  <a:pt x="584" y="3501"/>
                </a:cubicBezTo>
                <a:lnTo>
                  <a:pt x="5417" y="3501"/>
                </a:lnTo>
                <a:lnTo>
                  <a:pt x="5418" y="3501"/>
                </a:lnTo>
                <a:cubicBezTo>
                  <a:pt x="5520" y="3501"/>
                  <a:pt x="5621" y="3474"/>
                  <a:pt x="5709" y="3423"/>
                </a:cubicBezTo>
                <a:cubicBezTo>
                  <a:pt x="5798" y="3372"/>
                  <a:pt x="5872" y="3298"/>
                  <a:pt x="5923" y="3209"/>
                </a:cubicBezTo>
                <a:cubicBezTo>
                  <a:pt x="5974" y="3121"/>
                  <a:pt x="6001" y="3020"/>
                  <a:pt x="6001" y="2918"/>
                </a:cubicBezTo>
                <a:lnTo>
                  <a:pt x="6000" y="583"/>
                </a:lnTo>
                <a:lnTo>
                  <a:pt x="6001" y="584"/>
                </a:lnTo>
                <a:lnTo>
                  <a:pt x="6001" y="584"/>
                </a:lnTo>
                <a:cubicBezTo>
                  <a:pt x="6001" y="481"/>
                  <a:pt x="5974" y="380"/>
                  <a:pt x="5923" y="292"/>
                </a:cubicBezTo>
                <a:cubicBezTo>
                  <a:pt x="5872" y="203"/>
                  <a:pt x="5798" y="129"/>
                  <a:pt x="5709" y="78"/>
                </a:cubicBezTo>
                <a:cubicBezTo>
                  <a:pt x="5621" y="27"/>
                  <a:pt x="5520" y="0"/>
                  <a:pt x="5418" y="0"/>
                </a:cubicBezTo>
                <a:lnTo>
                  <a:pt x="583" y="0"/>
                </a:lnTo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buNone/>
            </a:pPr>
            <a:r>
              <a:rPr lang="fr-FR" sz="2200" b="1" strike="noStrike" spc="-1">
                <a:latin typeface="Arial"/>
              </a:rPr>
              <a:t>Champ </a:t>
            </a:r>
          </a:p>
          <a:p>
            <a:pPr algn="ctr">
              <a:buNone/>
            </a:pPr>
            <a:r>
              <a:rPr lang="fr-FR" sz="2200" b="1" strike="noStrike" spc="-1">
                <a:solidFill>
                  <a:srgbClr val="FF0000"/>
                </a:solidFill>
                <a:latin typeface="Arial"/>
              </a:rPr>
              <a:t>électrique</a:t>
            </a:r>
            <a:endParaRPr lang="fr-FR" sz="2200" b="1" strike="noStrike" spc="-1">
              <a:latin typeface="Arial"/>
            </a:endParaRPr>
          </a:p>
        </p:txBody>
      </p:sp>
      <p:sp>
        <p:nvSpPr>
          <p:cNvPr id="277" name="Forme libre : forme 276"/>
          <p:cNvSpPr/>
          <p:nvPr/>
        </p:nvSpPr>
        <p:spPr>
          <a:xfrm>
            <a:off x="6623280" y="4625280"/>
            <a:ext cx="2160000" cy="1260000"/>
          </a:xfrm>
          <a:custGeom>
            <a:avLst/>
            <a:gdLst/>
            <a:ahLst/>
            <a:cxnLst/>
            <a:rect l="0" t="0" r="r" b="b"/>
            <a:pathLst>
              <a:path w="6002" h="3502">
                <a:moveTo>
                  <a:pt x="583" y="0"/>
                </a:moveTo>
                <a:lnTo>
                  <a:pt x="584" y="0"/>
                </a:lnTo>
                <a:cubicBezTo>
                  <a:pt x="481" y="0"/>
                  <a:pt x="380" y="27"/>
                  <a:pt x="292" y="78"/>
                </a:cubicBezTo>
                <a:cubicBezTo>
                  <a:pt x="203" y="129"/>
                  <a:pt x="129" y="203"/>
                  <a:pt x="78" y="292"/>
                </a:cubicBezTo>
                <a:cubicBezTo>
                  <a:pt x="27" y="380"/>
                  <a:pt x="0" y="481"/>
                  <a:pt x="0" y="584"/>
                </a:cubicBezTo>
                <a:lnTo>
                  <a:pt x="0" y="2917"/>
                </a:lnTo>
                <a:lnTo>
                  <a:pt x="0" y="2918"/>
                </a:lnTo>
                <a:cubicBezTo>
                  <a:pt x="0" y="3020"/>
                  <a:pt x="27" y="3121"/>
                  <a:pt x="78" y="3209"/>
                </a:cubicBezTo>
                <a:cubicBezTo>
                  <a:pt x="129" y="3298"/>
                  <a:pt x="203" y="3372"/>
                  <a:pt x="292" y="3423"/>
                </a:cubicBezTo>
                <a:cubicBezTo>
                  <a:pt x="380" y="3474"/>
                  <a:pt x="481" y="3501"/>
                  <a:pt x="584" y="3501"/>
                </a:cubicBezTo>
                <a:lnTo>
                  <a:pt x="5417" y="3501"/>
                </a:lnTo>
                <a:lnTo>
                  <a:pt x="5418" y="3501"/>
                </a:lnTo>
                <a:cubicBezTo>
                  <a:pt x="5520" y="3501"/>
                  <a:pt x="5621" y="3474"/>
                  <a:pt x="5709" y="3423"/>
                </a:cubicBezTo>
                <a:cubicBezTo>
                  <a:pt x="5798" y="3372"/>
                  <a:pt x="5872" y="3298"/>
                  <a:pt x="5923" y="3209"/>
                </a:cubicBezTo>
                <a:cubicBezTo>
                  <a:pt x="5974" y="3121"/>
                  <a:pt x="6001" y="3020"/>
                  <a:pt x="6001" y="2918"/>
                </a:cubicBezTo>
                <a:lnTo>
                  <a:pt x="6000" y="583"/>
                </a:lnTo>
                <a:lnTo>
                  <a:pt x="6001" y="584"/>
                </a:lnTo>
                <a:lnTo>
                  <a:pt x="6001" y="584"/>
                </a:lnTo>
                <a:cubicBezTo>
                  <a:pt x="6001" y="481"/>
                  <a:pt x="5974" y="380"/>
                  <a:pt x="5923" y="292"/>
                </a:cubicBezTo>
                <a:cubicBezTo>
                  <a:pt x="5872" y="203"/>
                  <a:pt x="5798" y="129"/>
                  <a:pt x="5709" y="78"/>
                </a:cubicBezTo>
                <a:cubicBezTo>
                  <a:pt x="5621" y="27"/>
                  <a:pt x="5520" y="0"/>
                  <a:pt x="5418" y="0"/>
                </a:cubicBezTo>
                <a:lnTo>
                  <a:pt x="583" y="0"/>
                </a:lnTo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buNone/>
            </a:pPr>
            <a:r>
              <a:rPr lang="fr-FR" sz="2200" b="1" strike="noStrike" spc="-1">
                <a:solidFill>
                  <a:srgbClr val="FF0000"/>
                </a:solidFill>
                <a:latin typeface="Arial"/>
              </a:rPr>
              <a:t>Accélérer</a:t>
            </a:r>
          </a:p>
        </p:txBody>
      </p:sp>
      <p:sp>
        <p:nvSpPr>
          <p:cNvPr id="278" name="Forme libre : forme 277"/>
          <p:cNvSpPr/>
          <p:nvPr/>
        </p:nvSpPr>
        <p:spPr>
          <a:xfrm>
            <a:off x="5651640" y="5093640"/>
            <a:ext cx="1080000" cy="360000"/>
          </a:xfrm>
          <a:custGeom>
            <a:avLst/>
            <a:gdLst/>
            <a:ahLst/>
            <a:cxnLst/>
            <a:rect l="0" t="0" r="r" b="b"/>
            <a:pathLst>
              <a:path w="3002" h="1002">
                <a:moveTo>
                  <a:pt x="0" y="250"/>
                </a:moveTo>
                <a:lnTo>
                  <a:pt x="2250" y="250"/>
                </a:lnTo>
                <a:lnTo>
                  <a:pt x="2250" y="0"/>
                </a:lnTo>
                <a:lnTo>
                  <a:pt x="3001" y="500"/>
                </a:lnTo>
                <a:lnTo>
                  <a:pt x="2250" y="1001"/>
                </a:lnTo>
                <a:lnTo>
                  <a:pt x="2250" y="750"/>
                </a:lnTo>
                <a:lnTo>
                  <a:pt x="0" y="750"/>
                </a:lnTo>
                <a:lnTo>
                  <a:pt x="375" y="500"/>
                </a:lnTo>
                <a:lnTo>
                  <a:pt x="0" y="250"/>
                </a:lnTo>
              </a:path>
            </a:pathLst>
          </a:custGeom>
          <a:solidFill>
            <a:srgbClr val="77216F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79" name="Forme libre : forme 278"/>
          <p:cNvSpPr/>
          <p:nvPr/>
        </p:nvSpPr>
        <p:spPr>
          <a:xfrm>
            <a:off x="1224000" y="4608000"/>
            <a:ext cx="2052000" cy="2700000"/>
          </a:xfrm>
          <a:custGeom>
            <a:avLst/>
            <a:gdLst/>
            <a:ahLst/>
            <a:cxnLst/>
            <a:rect l="0" t="0" r="r" b="b"/>
            <a:pathLst>
              <a:path w="5702" h="7502">
                <a:moveTo>
                  <a:pt x="950" y="0"/>
                </a:moveTo>
                <a:lnTo>
                  <a:pt x="950" y="0"/>
                </a:lnTo>
                <a:cubicBezTo>
                  <a:pt x="783" y="0"/>
                  <a:pt x="620" y="44"/>
                  <a:pt x="475" y="127"/>
                </a:cubicBezTo>
                <a:cubicBezTo>
                  <a:pt x="331" y="211"/>
                  <a:pt x="211" y="331"/>
                  <a:pt x="127" y="475"/>
                </a:cubicBezTo>
                <a:cubicBezTo>
                  <a:pt x="44" y="620"/>
                  <a:pt x="0" y="783"/>
                  <a:pt x="0" y="950"/>
                </a:cubicBezTo>
                <a:lnTo>
                  <a:pt x="0" y="6550"/>
                </a:lnTo>
                <a:lnTo>
                  <a:pt x="0" y="6551"/>
                </a:lnTo>
                <a:cubicBezTo>
                  <a:pt x="0" y="6718"/>
                  <a:pt x="44" y="6881"/>
                  <a:pt x="127" y="7026"/>
                </a:cubicBezTo>
                <a:cubicBezTo>
                  <a:pt x="211" y="7170"/>
                  <a:pt x="331" y="7290"/>
                  <a:pt x="475" y="7374"/>
                </a:cubicBezTo>
                <a:cubicBezTo>
                  <a:pt x="620" y="7457"/>
                  <a:pt x="783" y="7501"/>
                  <a:pt x="950" y="7501"/>
                </a:cubicBezTo>
                <a:lnTo>
                  <a:pt x="4750" y="7501"/>
                </a:lnTo>
                <a:lnTo>
                  <a:pt x="4751" y="7501"/>
                </a:lnTo>
                <a:cubicBezTo>
                  <a:pt x="4918" y="7501"/>
                  <a:pt x="5081" y="7457"/>
                  <a:pt x="5226" y="7374"/>
                </a:cubicBezTo>
                <a:cubicBezTo>
                  <a:pt x="5370" y="7290"/>
                  <a:pt x="5490" y="7170"/>
                  <a:pt x="5574" y="7026"/>
                </a:cubicBezTo>
                <a:cubicBezTo>
                  <a:pt x="5657" y="6881"/>
                  <a:pt x="5701" y="6718"/>
                  <a:pt x="5701" y="6551"/>
                </a:cubicBezTo>
                <a:lnTo>
                  <a:pt x="5700" y="950"/>
                </a:lnTo>
                <a:lnTo>
                  <a:pt x="5701" y="950"/>
                </a:lnTo>
                <a:lnTo>
                  <a:pt x="5701" y="950"/>
                </a:lnTo>
                <a:cubicBezTo>
                  <a:pt x="5701" y="783"/>
                  <a:pt x="5657" y="620"/>
                  <a:pt x="5574" y="475"/>
                </a:cubicBezTo>
                <a:cubicBezTo>
                  <a:pt x="5490" y="331"/>
                  <a:pt x="5370" y="211"/>
                  <a:pt x="5226" y="127"/>
                </a:cubicBezTo>
                <a:cubicBezTo>
                  <a:pt x="5081" y="44"/>
                  <a:pt x="4918" y="0"/>
                  <a:pt x="4751" y="0"/>
                </a:cubicBezTo>
                <a:lnTo>
                  <a:pt x="950" y="0"/>
                </a:lnTo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buNone/>
            </a:pPr>
            <a:r>
              <a:rPr lang="fr-FR" sz="2200" b="1" strike="noStrike" spc="-1">
                <a:solidFill>
                  <a:srgbClr val="000000"/>
                </a:solidFill>
                <a:latin typeface="Arial"/>
              </a:rPr>
              <a:t>Accélérateur</a:t>
            </a:r>
          </a:p>
          <a:p>
            <a:pPr algn="ctr">
              <a:buNone/>
            </a:pPr>
            <a:r>
              <a:rPr lang="fr-FR" sz="2200" b="1" strike="noStrike" spc="-1">
                <a:solidFill>
                  <a:srgbClr val="000000"/>
                </a:solidFill>
                <a:latin typeface="Arial"/>
              </a:rPr>
              <a:t>Type LHC</a:t>
            </a:r>
          </a:p>
        </p:txBody>
      </p:sp>
      <p:sp>
        <p:nvSpPr>
          <p:cNvPr id="280" name="Forme libre : forme 279"/>
          <p:cNvSpPr/>
          <p:nvPr/>
        </p:nvSpPr>
        <p:spPr>
          <a:xfrm>
            <a:off x="108000" y="4463280"/>
            <a:ext cx="9900000" cy="396720"/>
          </a:xfrm>
          <a:custGeom>
            <a:avLst/>
            <a:gdLst/>
            <a:ahLst/>
            <a:cxnLst/>
            <a:rect l="0" t="0" r="r" b="b"/>
            <a:pathLst>
              <a:path w="27502" h="1104">
                <a:moveTo>
                  <a:pt x="183" y="0"/>
                </a:moveTo>
                <a:lnTo>
                  <a:pt x="184" y="0"/>
                </a:lnTo>
                <a:cubicBezTo>
                  <a:pt x="152" y="0"/>
                  <a:pt x="120" y="8"/>
                  <a:pt x="92" y="25"/>
                </a:cubicBezTo>
                <a:cubicBezTo>
                  <a:pt x="64" y="41"/>
                  <a:pt x="41" y="64"/>
                  <a:pt x="25" y="92"/>
                </a:cubicBezTo>
                <a:cubicBezTo>
                  <a:pt x="8" y="120"/>
                  <a:pt x="0" y="152"/>
                  <a:pt x="0" y="184"/>
                </a:cubicBezTo>
                <a:lnTo>
                  <a:pt x="0" y="919"/>
                </a:lnTo>
                <a:lnTo>
                  <a:pt x="0" y="919"/>
                </a:lnTo>
                <a:cubicBezTo>
                  <a:pt x="0" y="951"/>
                  <a:pt x="8" y="983"/>
                  <a:pt x="25" y="1011"/>
                </a:cubicBezTo>
                <a:cubicBezTo>
                  <a:pt x="41" y="1039"/>
                  <a:pt x="64" y="1062"/>
                  <a:pt x="92" y="1078"/>
                </a:cubicBezTo>
                <a:cubicBezTo>
                  <a:pt x="120" y="1095"/>
                  <a:pt x="152" y="1103"/>
                  <a:pt x="184" y="1103"/>
                </a:cubicBezTo>
                <a:lnTo>
                  <a:pt x="27317" y="1103"/>
                </a:lnTo>
                <a:lnTo>
                  <a:pt x="27317" y="1103"/>
                </a:lnTo>
                <a:cubicBezTo>
                  <a:pt x="27349" y="1103"/>
                  <a:pt x="27381" y="1095"/>
                  <a:pt x="27409" y="1078"/>
                </a:cubicBezTo>
                <a:cubicBezTo>
                  <a:pt x="27437" y="1062"/>
                  <a:pt x="27460" y="1039"/>
                  <a:pt x="27476" y="1011"/>
                </a:cubicBezTo>
                <a:cubicBezTo>
                  <a:pt x="27493" y="983"/>
                  <a:pt x="27501" y="951"/>
                  <a:pt x="27501" y="919"/>
                </a:cubicBezTo>
                <a:lnTo>
                  <a:pt x="27501" y="183"/>
                </a:lnTo>
                <a:lnTo>
                  <a:pt x="27501" y="184"/>
                </a:lnTo>
                <a:lnTo>
                  <a:pt x="27501" y="184"/>
                </a:lnTo>
                <a:cubicBezTo>
                  <a:pt x="27501" y="152"/>
                  <a:pt x="27493" y="120"/>
                  <a:pt x="27476" y="92"/>
                </a:cubicBezTo>
                <a:cubicBezTo>
                  <a:pt x="27460" y="64"/>
                  <a:pt x="27437" y="41"/>
                  <a:pt x="27409" y="25"/>
                </a:cubicBezTo>
                <a:cubicBezTo>
                  <a:pt x="27381" y="8"/>
                  <a:pt x="27349" y="0"/>
                  <a:pt x="27317" y="0"/>
                </a:cubicBezTo>
                <a:lnTo>
                  <a:pt x="183" y="0"/>
                </a:ln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buNone/>
            </a:pPr>
            <a:r>
              <a:rPr lang="fr-FR" sz="2200" b="1" strike="noStrike" spc="-1">
                <a:latin typeface="Arial"/>
              </a:rPr>
              <a:t>La courbure dépend du sens du champ magnétique</a:t>
            </a:r>
            <a:endParaRPr lang="fr-FR" sz="2200" b="0" strike="noStrike" spc="-1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421F9EE-10ED-4922-842D-68F6AB5FFCB1}" type="slidenum">
              <a:rPr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171992481203 0 L 0.586218515037594 0 E">
                                      <p:cBhvr>
                                        <p:cTn id="16" dur="2000" fill="hold"/>
                                        <p:tgtEl>
                                          <p:spTgt spid="26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4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563056644104 0 L 0.170213727898299 -0.0533 C 0.202300353439709 -0.06529 0.250430291751824 -0.0719500000000001 0.300852131888324 -0.0719500000000001 C 0.358149677497984 -0.0719500000000001 0.403987713985712 -0.06529 0.436074339527122 -0.0533 L 0.589631761761011 0 E">
                                      <p:cBhvr>
                                        <p:cTn id="22" dur="2000" fill="hold"/>
                                        <p:tgtEl>
                                          <p:spTgt spid="26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7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563056644104 0 L 0.170213727898299 0.0533 C 0.202300353439709 0.06529 0.250430291751824 0.0719500000000001 0.300852131888324 0.0719500000000001 C 0.358149677497984 0.0719500000000001 0.403987713985712 0.06529 0.436074339527122 0.0533 L 0.589631761761011 0 E">
                                      <p:cBhvr>
                                        <p:cTn id="28" dur="2000" fill="hold"/>
                                        <p:tgtEl>
                                          <p:spTgt spid="26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onnecteur droit 280"/>
          <p:cNvSpPr/>
          <p:nvPr/>
        </p:nvSpPr>
        <p:spPr>
          <a:xfrm flipV="1">
            <a:off x="2196000" y="2340000"/>
            <a:ext cx="0" cy="3420000"/>
          </a:xfrm>
          <a:prstGeom prst="line">
            <a:avLst/>
          </a:prstGeom>
          <a:ln w="3672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82" name="Connecteur droit 281"/>
          <p:cNvSpPr/>
          <p:nvPr/>
        </p:nvSpPr>
        <p:spPr>
          <a:xfrm>
            <a:off x="2160000" y="5760000"/>
            <a:ext cx="630000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83" name="ZoneTexte 282"/>
          <p:cNvSpPr txBox="1"/>
          <p:nvPr/>
        </p:nvSpPr>
        <p:spPr>
          <a:xfrm>
            <a:off x="7740000" y="5940000"/>
            <a:ext cx="1980000" cy="37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000" b="1" strike="noStrike" spc="-1">
                <a:latin typeface="Arial"/>
              </a:rPr>
              <a:t>vitesse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84" name="ZoneTexte 283"/>
          <p:cNvSpPr txBox="1"/>
          <p:nvPr/>
        </p:nvSpPr>
        <p:spPr>
          <a:xfrm>
            <a:off x="900000" y="2340000"/>
            <a:ext cx="108000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1" strike="noStrike" spc="-1">
                <a:latin typeface="Arial"/>
              </a:rPr>
              <a:t>énergie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85" name="Forme libre : forme 284"/>
          <p:cNvSpPr/>
          <p:nvPr/>
        </p:nvSpPr>
        <p:spPr>
          <a:xfrm>
            <a:off x="2160000" y="1080000"/>
            <a:ext cx="7920000" cy="4680000"/>
          </a:xfrm>
          <a:custGeom>
            <a:avLst/>
            <a:gdLst/>
            <a:ahLst/>
            <a:cxnLst/>
            <a:rect l="0" t="0" r="r" b="b"/>
            <a:pathLst>
              <a:path w="22000" h="13000" fill="none">
                <a:moveTo>
                  <a:pt x="0" y="13000"/>
                </a:moveTo>
                <a:lnTo>
                  <a:pt x="22000" y="0"/>
                </a:lnTo>
              </a:path>
            </a:pathLst>
          </a:custGeom>
          <a:ln w="36720">
            <a:solidFill>
              <a:srgbClr val="008000"/>
            </a:solidFill>
            <a:round/>
          </a:ln>
        </p:spPr>
        <p:txBody>
          <a:bodyPr/>
          <a:lstStyle/>
          <a:p>
            <a:endParaRPr lang="fr-FR"/>
          </a:p>
        </p:txBody>
      </p:sp>
      <p:sp>
        <p:nvSpPr>
          <p:cNvPr id="286" name="Forme libre : forme 285"/>
          <p:cNvSpPr/>
          <p:nvPr/>
        </p:nvSpPr>
        <p:spPr>
          <a:xfrm>
            <a:off x="2160000" y="1980000"/>
            <a:ext cx="7920360" cy="3780000"/>
          </a:xfrm>
          <a:custGeom>
            <a:avLst/>
            <a:gdLst/>
            <a:ahLst/>
            <a:cxnLst/>
            <a:rect l="0" t="0" r="r" b="b"/>
            <a:pathLst>
              <a:path w="22001" h="10500" fill="none">
                <a:moveTo>
                  <a:pt x="0" y="10500"/>
                </a:moveTo>
                <a:cubicBezTo>
                  <a:pt x="8517" y="1167"/>
                  <a:pt x="22001" y="0"/>
                  <a:pt x="22001" y="0"/>
                </a:cubicBezTo>
              </a:path>
            </a:pathLst>
          </a:custGeom>
          <a:ln w="36720">
            <a:solidFill>
              <a:srgbClr val="000080"/>
            </a:solidFill>
            <a:round/>
          </a:ln>
        </p:spPr>
        <p:txBody>
          <a:bodyPr/>
          <a:lstStyle/>
          <a:p>
            <a:endParaRPr lang="fr-FR"/>
          </a:p>
        </p:txBody>
      </p:sp>
      <p:sp>
        <p:nvSpPr>
          <p:cNvPr id="287" name="Forme libre : forme 286"/>
          <p:cNvSpPr/>
          <p:nvPr/>
        </p:nvSpPr>
        <p:spPr>
          <a:xfrm>
            <a:off x="2160000" y="2700000"/>
            <a:ext cx="7920000" cy="3060000"/>
          </a:xfrm>
          <a:custGeom>
            <a:avLst/>
            <a:gdLst/>
            <a:ahLst/>
            <a:cxnLst/>
            <a:rect l="0" t="0" r="r" b="b"/>
            <a:pathLst>
              <a:path w="22000" h="8500" fill="none">
                <a:moveTo>
                  <a:pt x="0" y="8500"/>
                </a:moveTo>
                <a:cubicBezTo>
                  <a:pt x="4258" y="0"/>
                  <a:pt x="22000" y="0"/>
                  <a:pt x="22000" y="0"/>
                </a:cubicBezTo>
              </a:path>
            </a:pathLst>
          </a:custGeom>
          <a:ln w="36720">
            <a:solidFill>
              <a:srgbClr val="00DCFF"/>
            </a:solidFill>
            <a:round/>
          </a:ln>
        </p:spPr>
        <p:txBody>
          <a:bodyPr/>
          <a:lstStyle/>
          <a:p>
            <a:endParaRPr lang="fr-FR"/>
          </a:p>
        </p:txBody>
      </p:sp>
      <p:sp>
        <p:nvSpPr>
          <p:cNvPr id="288" name="Forme libre : forme 287"/>
          <p:cNvSpPr/>
          <p:nvPr/>
        </p:nvSpPr>
        <p:spPr>
          <a:xfrm>
            <a:off x="2160000" y="720000"/>
            <a:ext cx="6840000" cy="5039640"/>
          </a:xfrm>
          <a:custGeom>
            <a:avLst/>
            <a:gdLst/>
            <a:ahLst/>
            <a:cxnLst/>
            <a:rect l="0" t="0" r="r" b="b"/>
            <a:pathLst>
              <a:path w="19000" h="13999" fill="none">
                <a:moveTo>
                  <a:pt x="0" y="13999"/>
                </a:moveTo>
                <a:cubicBezTo>
                  <a:pt x="13485" y="10111"/>
                  <a:pt x="19000" y="0"/>
                  <a:pt x="19000" y="0"/>
                </a:cubicBezTo>
              </a:path>
            </a:pathLst>
          </a:custGeom>
          <a:ln w="36720">
            <a:solidFill>
              <a:srgbClr val="800000"/>
            </a:solidFill>
            <a:round/>
          </a:ln>
        </p:spPr>
        <p:txBody>
          <a:bodyPr/>
          <a:lstStyle/>
          <a:p>
            <a:endParaRPr lang="fr-FR"/>
          </a:p>
        </p:txBody>
      </p:sp>
      <p:sp>
        <p:nvSpPr>
          <p:cNvPr id="289" name="Forme libre : forme 288"/>
          <p:cNvSpPr/>
          <p:nvPr/>
        </p:nvSpPr>
        <p:spPr>
          <a:xfrm>
            <a:off x="2340000" y="719640"/>
            <a:ext cx="5400000" cy="5040360"/>
          </a:xfrm>
          <a:custGeom>
            <a:avLst/>
            <a:gdLst/>
            <a:ahLst/>
            <a:cxnLst/>
            <a:rect l="0" t="0" r="r" b="b"/>
            <a:pathLst>
              <a:path w="15000" h="14001" fill="none">
                <a:moveTo>
                  <a:pt x="0" y="14001"/>
                </a:moveTo>
                <a:cubicBezTo>
                  <a:pt x="14999" y="12443"/>
                  <a:pt x="15000" y="0"/>
                  <a:pt x="15000" y="0"/>
                </a:cubicBezTo>
              </a:path>
            </a:pathLst>
          </a:custGeom>
          <a:ln w="36720">
            <a:solidFill>
              <a:srgbClr val="FF0000"/>
            </a:solidFill>
            <a:round/>
          </a:ln>
        </p:spPr>
        <p:txBody>
          <a:bodyPr/>
          <a:lstStyle/>
          <a:p>
            <a:endParaRPr lang="fr-FR"/>
          </a:p>
        </p:txBody>
      </p:sp>
      <p:sp>
        <p:nvSpPr>
          <p:cNvPr id="290" name="ZoneTexte 289"/>
          <p:cNvSpPr txBox="1"/>
          <p:nvPr/>
        </p:nvSpPr>
        <p:spPr>
          <a:xfrm>
            <a:off x="720000" y="6300000"/>
            <a:ext cx="1080000" cy="658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4000" b="0" strike="noStrike" spc="-1">
                <a:solidFill>
                  <a:srgbClr val="008000"/>
                </a:solidFill>
                <a:latin typeface="Arial"/>
              </a:rPr>
              <a:t>a)</a:t>
            </a:r>
            <a:r>
              <a:rPr lang="fr-FR" sz="4000" b="0" strike="noStrike" spc="-1">
                <a:latin typeface="Arial"/>
              </a:rPr>
              <a:t>  </a:t>
            </a:r>
            <a:r>
              <a:rPr lang="fr-FR" sz="4000" b="0" strike="noStrike" spc="-1">
                <a:solidFill>
                  <a:srgbClr val="FF0000"/>
                </a:solidFill>
                <a:latin typeface="Arial"/>
              </a:rPr>
              <a:t> 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291" name="Forme libre : forme 290"/>
          <p:cNvSpPr/>
          <p:nvPr/>
        </p:nvSpPr>
        <p:spPr>
          <a:xfrm>
            <a:off x="2232000" y="2484000"/>
            <a:ext cx="7848000" cy="36000"/>
          </a:xfrm>
          <a:custGeom>
            <a:avLst/>
            <a:gdLst/>
            <a:ahLst/>
            <a:cxnLst/>
            <a:rect l="0" t="0" r="r" b="b"/>
            <a:pathLst>
              <a:path w="21800" h="100" fill="none">
                <a:moveTo>
                  <a:pt x="21800" y="100"/>
                </a:moveTo>
                <a:lnTo>
                  <a:pt x="0" y="0"/>
                </a:lnTo>
              </a:path>
            </a:pathLst>
          </a:custGeom>
          <a:ln w="0">
            <a:solidFill>
              <a:srgbClr val="00FFFF"/>
            </a:solidFill>
            <a:custDash>
              <a:ds d="197000" sp="127000"/>
            </a:custDash>
          </a:ln>
        </p:spPr>
        <p:txBody>
          <a:bodyPr/>
          <a:lstStyle/>
          <a:p>
            <a:endParaRPr lang="fr-FR"/>
          </a:p>
        </p:txBody>
      </p:sp>
      <p:sp>
        <p:nvSpPr>
          <p:cNvPr id="292" name="Forme libre : forme 291"/>
          <p:cNvSpPr/>
          <p:nvPr/>
        </p:nvSpPr>
        <p:spPr>
          <a:xfrm>
            <a:off x="7776000" y="1980000"/>
            <a:ext cx="0" cy="3780000"/>
          </a:xfrm>
          <a:custGeom>
            <a:avLst/>
            <a:gdLst/>
            <a:ahLst/>
            <a:cxnLst/>
            <a:rect l="0" t="0" r="r" b="b"/>
            <a:pathLst>
              <a:path h="10500" fill="none">
                <a:moveTo>
                  <a:pt x="0" y="0"/>
                </a:moveTo>
                <a:lnTo>
                  <a:pt x="0" y="10500"/>
                </a:lnTo>
              </a:path>
            </a:pathLst>
          </a:custGeom>
          <a:ln w="0">
            <a:solidFill>
              <a:srgbClr val="FF0000"/>
            </a:solidFill>
            <a:custDash>
              <a:ds d="197000" sp="120000"/>
            </a:custDash>
          </a:ln>
        </p:spPr>
        <p:txBody>
          <a:bodyPr/>
          <a:lstStyle/>
          <a:p>
            <a:endParaRPr lang="fr-FR"/>
          </a:p>
        </p:txBody>
      </p:sp>
      <p:pic>
        <p:nvPicPr>
          <p:cNvPr id="293" name="Image 292"/>
          <p:cNvPicPr/>
          <p:nvPr/>
        </p:nvPicPr>
        <p:blipFill>
          <a:blip r:embed="rId2"/>
          <a:stretch/>
        </p:blipFill>
        <p:spPr>
          <a:xfrm>
            <a:off x="36000" y="900000"/>
            <a:ext cx="1051560" cy="1454040"/>
          </a:xfrm>
          <a:prstGeom prst="rect">
            <a:avLst/>
          </a:prstGeom>
          <a:ln w="0">
            <a:noFill/>
          </a:ln>
        </p:spPr>
      </p:pic>
      <p:sp>
        <p:nvSpPr>
          <p:cNvPr id="294" name="Forme libre : forme 293"/>
          <p:cNvSpPr/>
          <p:nvPr/>
        </p:nvSpPr>
        <p:spPr>
          <a:xfrm>
            <a:off x="1044000" y="1080000"/>
            <a:ext cx="9000000" cy="900000"/>
          </a:xfrm>
          <a:custGeom>
            <a:avLst/>
            <a:gdLst/>
            <a:ahLst/>
            <a:cxnLst/>
            <a:rect l="0" t="0" r="r" b="b"/>
            <a:pathLst>
              <a:path w="25002" h="2502">
                <a:moveTo>
                  <a:pt x="416" y="0"/>
                </a:moveTo>
                <a:lnTo>
                  <a:pt x="417" y="0"/>
                </a:lnTo>
                <a:cubicBezTo>
                  <a:pt x="344" y="0"/>
                  <a:pt x="272" y="19"/>
                  <a:pt x="208" y="56"/>
                </a:cubicBezTo>
                <a:cubicBezTo>
                  <a:pt x="145" y="92"/>
                  <a:pt x="92" y="145"/>
                  <a:pt x="56" y="208"/>
                </a:cubicBezTo>
                <a:cubicBezTo>
                  <a:pt x="19" y="272"/>
                  <a:pt x="0" y="344"/>
                  <a:pt x="0" y="417"/>
                </a:cubicBezTo>
                <a:lnTo>
                  <a:pt x="0" y="2084"/>
                </a:lnTo>
                <a:lnTo>
                  <a:pt x="0" y="2084"/>
                </a:lnTo>
                <a:cubicBezTo>
                  <a:pt x="0" y="2157"/>
                  <a:pt x="19" y="2229"/>
                  <a:pt x="56" y="2293"/>
                </a:cubicBezTo>
                <a:cubicBezTo>
                  <a:pt x="92" y="2356"/>
                  <a:pt x="145" y="2409"/>
                  <a:pt x="208" y="2445"/>
                </a:cubicBezTo>
                <a:cubicBezTo>
                  <a:pt x="272" y="2482"/>
                  <a:pt x="344" y="2501"/>
                  <a:pt x="417" y="2501"/>
                </a:cubicBezTo>
                <a:lnTo>
                  <a:pt x="24584" y="2501"/>
                </a:lnTo>
                <a:lnTo>
                  <a:pt x="24584" y="2501"/>
                </a:lnTo>
                <a:cubicBezTo>
                  <a:pt x="24657" y="2501"/>
                  <a:pt x="24729" y="2482"/>
                  <a:pt x="24793" y="2445"/>
                </a:cubicBezTo>
                <a:cubicBezTo>
                  <a:pt x="24856" y="2409"/>
                  <a:pt x="24909" y="2356"/>
                  <a:pt x="24945" y="2293"/>
                </a:cubicBezTo>
                <a:cubicBezTo>
                  <a:pt x="24982" y="2229"/>
                  <a:pt x="25001" y="2157"/>
                  <a:pt x="25001" y="2084"/>
                </a:cubicBezTo>
                <a:lnTo>
                  <a:pt x="25001" y="416"/>
                </a:lnTo>
                <a:lnTo>
                  <a:pt x="25001" y="417"/>
                </a:lnTo>
                <a:lnTo>
                  <a:pt x="25001" y="417"/>
                </a:lnTo>
                <a:cubicBezTo>
                  <a:pt x="25001" y="344"/>
                  <a:pt x="24982" y="272"/>
                  <a:pt x="24945" y="208"/>
                </a:cubicBezTo>
                <a:cubicBezTo>
                  <a:pt x="24909" y="145"/>
                  <a:pt x="24856" y="92"/>
                  <a:pt x="24793" y="56"/>
                </a:cubicBezTo>
                <a:cubicBezTo>
                  <a:pt x="24729" y="19"/>
                  <a:pt x="24657" y="0"/>
                  <a:pt x="24584" y="0"/>
                </a:cubicBezTo>
                <a:lnTo>
                  <a:pt x="416" y="0"/>
                </a:lnTo>
              </a:path>
            </a:pathLst>
          </a:custGeom>
          <a:solidFill>
            <a:srgbClr val="E6E6FF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buNone/>
            </a:pPr>
            <a:r>
              <a:rPr lang="fr-FR" sz="2200" b="1" strike="noStrike" spc="-1">
                <a:solidFill>
                  <a:srgbClr val="008000"/>
                </a:solidFill>
                <a:latin typeface="Arial"/>
              </a:rPr>
              <a:t>Lorsque l'on accélère des particules, à quoi ressemble la courbe </a:t>
            </a:r>
          </a:p>
          <a:p>
            <a:pPr algn="ctr">
              <a:buNone/>
            </a:pPr>
            <a:r>
              <a:rPr lang="fr-FR" sz="2200" b="1" strike="noStrike" spc="-1">
                <a:solidFill>
                  <a:srgbClr val="008000"/>
                </a:solidFill>
                <a:latin typeface="Arial"/>
              </a:rPr>
              <a:t>d'évolution de l'énergie en fonction de la vitesse ?</a:t>
            </a:r>
          </a:p>
        </p:txBody>
      </p:sp>
      <p:sp>
        <p:nvSpPr>
          <p:cNvPr id="295" name="ZoneTexte 294"/>
          <p:cNvSpPr txBox="1"/>
          <p:nvPr/>
        </p:nvSpPr>
        <p:spPr>
          <a:xfrm>
            <a:off x="1736640" y="6321960"/>
            <a:ext cx="687600" cy="658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4000" b="0" strike="noStrike" spc="-1" dirty="0">
                <a:solidFill>
                  <a:srgbClr val="280099"/>
                </a:solidFill>
                <a:latin typeface="Arial"/>
              </a:rPr>
              <a:t>b)</a:t>
            </a:r>
            <a:endParaRPr lang="fr-FR" sz="4000" b="0" strike="noStrike" spc="-1" dirty="0">
              <a:latin typeface="Arial"/>
            </a:endParaRPr>
          </a:p>
        </p:txBody>
      </p:sp>
      <p:sp>
        <p:nvSpPr>
          <p:cNvPr id="296" name="ZoneTexte 295"/>
          <p:cNvSpPr txBox="1"/>
          <p:nvPr/>
        </p:nvSpPr>
        <p:spPr>
          <a:xfrm>
            <a:off x="2424240" y="6290280"/>
            <a:ext cx="887760" cy="658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4000" b="0" strike="noStrike" spc="-1">
                <a:latin typeface="Arial"/>
              </a:rPr>
              <a:t>  </a:t>
            </a:r>
            <a:r>
              <a:rPr lang="fr-FR" sz="4000" b="0" strike="noStrike" spc="-1">
                <a:solidFill>
                  <a:srgbClr val="00FFFF"/>
                </a:solidFill>
                <a:latin typeface="Arial"/>
              </a:rPr>
              <a:t>c)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297" name="ZoneTexte 296"/>
          <p:cNvSpPr txBox="1"/>
          <p:nvPr/>
        </p:nvSpPr>
        <p:spPr>
          <a:xfrm>
            <a:off x="3680640" y="6321960"/>
            <a:ext cx="687600" cy="658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4000" b="0" strike="noStrike" spc="-1">
                <a:solidFill>
                  <a:srgbClr val="800000"/>
                </a:solidFill>
                <a:latin typeface="Arial"/>
              </a:rPr>
              <a:t>d)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298" name="ZoneTexte 297"/>
          <p:cNvSpPr txBox="1"/>
          <p:nvPr/>
        </p:nvSpPr>
        <p:spPr>
          <a:xfrm>
            <a:off x="4508640" y="6321960"/>
            <a:ext cx="687600" cy="658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4000" b="0" strike="noStrike" spc="-1" dirty="0">
                <a:solidFill>
                  <a:srgbClr val="FF0000"/>
                </a:solidFill>
                <a:latin typeface="Arial"/>
              </a:rPr>
              <a:t>e)</a:t>
            </a:r>
            <a:endParaRPr lang="fr-FR" sz="4000" b="0" strike="noStrike" spc="-1" dirty="0">
              <a:latin typeface="Arial"/>
            </a:endParaRPr>
          </a:p>
        </p:txBody>
      </p:sp>
      <p:sp>
        <p:nvSpPr>
          <p:cNvPr id="299" name="ZoneTexte 298"/>
          <p:cNvSpPr txBox="1"/>
          <p:nvPr/>
        </p:nvSpPr>
        <p:spPr>
          <a:xfrm>
            <a:off x="6048000" y="2052000"/>
            <a:ext cx="1620000" cy="346320"/>
          </a:xfrm>
          <a:prstGeom prst="rect">
            <a:avLst/>
          </a:prstGeom>
          <a:solidFill>
            <a:srgbClr val="9966CC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solidFill>
                  <a:srgbClr val="00FFFF"/>
                </a:solidFill>
                <a:latin typeface="Arial"/>
              </a:rPr>
              <a:t>Énergie limite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00" name="ZoneTexte 299"/>
          <p:cNvSpPr txBox="1"/>
          <p:nvPr/>
        </p:nvSpPr>
        <p:spPr>
          <a:xfrm>
            <a:off x="7848000" y="2052000"/>
            <a:ext cx="1620000" cy="346320"/>
          </a:xfrm>
          <a:prstGeom prst="rect">
            <a:avLst/>
          </a:prstGeom>
          <a:solidFill>
            <a:srgbClr val="CFE7F5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solidFill>
                  <a:srgbClr val="FF0000"/>
                </a:solidFill>
                <a:latin typeface="Arial"/>
              </a:rPr>
              <a:t>Vitesse limite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01" name="Forme libre : forme 300"/>
          <p:cNvSpPr/>
          <p:nvPr/>
        </p:nvSpPr>
        <p:spPr>
          <a:xfrm>
            <a:off x="180000" y="108360"/>
            <a:ext cx="9720360" cy="720720"/>
          </a:xfrm>
          <a:custGeom>
            <a:avLst/>
            <a:gdLst/>
            <a:ahLst/>
            <a:cxnLst/>
            <a:rect l="0" t="0" r="r" b="b"/>
            <a:pathLst>
              <a:path w="27003" h="2004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8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8"/>
                  <a:pt x="0" y="275"/>
                  <a:pt x="0" y="334"/>
                </a:cubicBezTo>
                <a:lnTo>
                  <a:pt x="0" y="1669"/>
                </a:lnTo>
                <a:lnTo>
                  <a:pt x="0" y="1669"/>
                </a:lnTo>
                <a:cubicBezTo>
                  <a:pt x="0" y="1728"/>
                  <a:pt x="15" y="1785"/>
                  <a:pt x="45" y="1836"/>
                </a:cubicBezTo>
                <a:cubicBezTo>
                  <a:pt x="74" y="1887"/>
                  <a:pt x="116" y="1929"/>
                  <a:pt x="167" y="1958"/>
                </a:cubicBezTo>
                <a:cubicBezTo>
                  <a:pt x="218" y="1988"/>
                  <a:pt x="275" y="2003"/>
                  <a:pt x="334" y="2003"/>
                </a:cubicBezTo>
                <a:lnTo>
                  <a:pt x="26668" y="2003"/>
                </a:lnTo>
                <a:lnTo>
                  <a:pt x="26668" y="2003"/>
                </a:lnTo>
                <a:cubicBezTo>
                  <a:pt x="26727" y="2003"/>
                  <a:pt x="26784" y="1988"/>
                  <a:pt x="26835" y="1958"/>
                </a:cubicBezTo>
                <a:cubicBezTo>
                  <a:pt x="26886" y="1929"/>
                  <a:pt x="26928" y="1887"/>
                  <a:pt x="26957" y="1836"/>
                </a:cubicBezTo>
                <a:cubicBezTo>
                  <a:pt x="26987" y="1785"/>
                  <a:pt x="27002" y="1728"/>
                  <a:pt x="27002" y="1669"/>
                </a:cubicBezTo>
                <a:lnTo>
                  <a:pt x="27002" y="333"/>
                </a:lnTo>
                <a:lnTo>
                  <a:pt x="27002" y="334"/>
                </a:lnTo>
                <a:lnTo>
                  <a:pt x="27002" y="334"/>
                </a:lnTo>
                <a:cubicBezTo>
                  <a:pt x="27002" y="275"/>
                  <a:pt x="26987" y="218"/>
                  <a:pt x="26957" y="167"/>
                </a:cubicBezTo>
                <a:cubicBezTo>
                  <a:pt x="26928" y="116"/>
                  <a:pt x="26886" y="74"/>
                  <a:pt x="26835" y="45"/>
                </a:cubicBezTo>
                <a:cubicBezTo>
                  <a:pt x="26784" y="15"/>
                  <a:pt x="26727" y="0"/>
                  <a:pt x="26668" y="0"/>
                </a:cubicBezTo>
                <a:lnTo>
                  <a:pt x="333" y="0"/>
                </a:lnTo>
              </a:path>
            </a:pathLst>
          </a:custGeom>
          <a:gradFill rotWithShape="0">
            <a:gsLst>
              <a:gs pos="0">
                <a:srgbClr val="800000"/>
              </a:gs>
              <a:gs pos="5000">
                <a:srgbClr val="800000"/>
              </a:gs>
              <a:gs pos="50000">
                <a:srgbClr val="000080"/>
              </a:gs>
              <a:gs pos="95000">
                <a:srgbClr val="800000"/>
              </a:gs>
              <a:gs pos="100000">
                <a:srgbClr val="800000"/>
              </a:gs>
            </a:gsLst>
            <a:lin ang="3600000"/>
          </a:gra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76680" rIns="90000" bIns="45000" anchor="ctr">
            <a:noAutofit/>
          </a:bodyPr>
          <a:lstStyle/>
          <a:p>
            <a:pPr algn="ctr">
              <a:lnSpc>
                <a:spcPct val="93000"/>
              </a:lnSpc>
            </a:pPr>
            <a:r>
              <a:rPr lang="fr-FR" sz="3600" b="1" strike="noStrike" spc="-1">
                <a:solidFill>
                  <a:srgbClr val="FFFFFF"/>
                </a:solidFill>
                <a:latin typeface="Arial"/>
              </a:rPr>
              <a:t>Accélérateurs de particules : </a:t>
            </a:r>
            <a:r>
              <a:rPr lang="fr-FR" sz="3600" b="1" strike="noStrike" spc="-1">
                <a:solidFill>
                  <a:srgbClr val="FFFF00"/>
                </a:solidFill>
                <a:latin typeface="Arial"/>
              </a:rPr>
              <a:t>vitesse</a:t>
            </a:r>
            <a:endParaRPr lang="fr-FR" sz="3600" b="1" strike="noStrike" spc="-1">
              <a:latin typeface="Arial"/>
            </a:endParaRPr>
          </a:p>
        </p:txBody>
      </p:sp>
      <p:sp>
        <p:nvSpPr>
          <p:cNvPr id="302" name="ZoneTexte 301"/>
          <p:cNvSpPr txBox="1"/>
          <p:nvPr/>
        </p:nvSpPr>
        <p:spPr>
          <a:xfrm>
            <a:off x="7632000" y="5724000"/>
            <a:ext cx="54000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c</a:t>
            </a: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37257D8-0946-480A-BF8A-E995A7234C7A}" type="slidenum">
              <a:rPr/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Image 302"/>
          <p:cNvPicPr/>
          <p:nvPr/>
        </p:nvPicPr>
        <p:blipFill>
          <a:blip r:embed="rId2"/>
          <a:stretch/>
        </p:blipFill>
        <p:spPr>
          <a:xfrm>
            <a:off x="36000" y="900000"/>
            <a:ext cx="1051560" cy="1454040"/>
          </a:xfrm>
          <a:prstGeom prst="rect">
            <a:avLst/>
          </a:prstGeom>
          <a:ln w="0">
            <a:noFill/>
          </a:ln>
        </p:spPr>
      </p:pic>
      <p:sp>
        <p:nvSpPr>
          <p:cNvPr id="304" name="Rectangle 303"/>
          <p:cNvSpPr/>
          <p:nvPr/>
        </p:nvSpPr>
        <p:spPr>
          <a:xfrm>
            <a:off x="7812000" y="1980000"/>
            <a:ext cx="2160000" cy="3744000"/>
          </a:xfrm>
          <a:prstGeom prst="rect">
            <a:avLst/>
          </a:prstGeom>
          <a:pattFill prst="wdUpDiag">
            <a:fgClr>
              <a:srgbClr val="000000"/>
            </a:fgClr>
            <a:bgClr>
              <a:srgbClr val="FFFFFF">
                <a:alpha val="0"/>
              </a:srgbClr>
            </a:bgClr>
          </a:patt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05" name="Forme libre : forme 304"/>
          <p:cNvSpPr/>
          <p:nvPr/>
        </p:nvSpPr>
        <p:spPr>
          <a:xfrm>
            <a:off x="180000" y="108360"/>
            <a:ext cx="9720360" cy="720720"/>
          </a:xfrm>
          <a:custGeom>
            <a:avLst/>
            <a:gdLst/>
            <a:ahLst/>
            <a:cxnLst/>
            <a:rect l="0" t="0" r="r" b="b"/>
            <a:pathLst>
              <a:path w="27003" h="2004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8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8"/>
                  <a:pt x="0" y="275"/>
                  <a:pt x="0" y="334"/>
                </a:cubicBezTo>
                <a:lnTo>
                  <a:pt x="0" y="1669"/>
                </a:lnTo>
                <a:lnTo>
                  <a:pt x="0" y="1669"/>
                </a:lnTo>
                <a:cubicBezTo>
                  <a:pt x="0" y="1728"/>
                  <a:pt x="15" y="1785"/>
                  <a:pt x="45" y="1836"/>
                </a:cubicBezTo>
                <a:cubicBezTo>
                  <a:pt x="74" y="1887"/>
                  <a:pt x="116" y="1929"/>
                  <a:pt x="167" y="1958"/>
                </a:cubicBezTo>
                <a:cubicBezTo>
                  <a:pt x="218" y="1988"/>
                  <a:pt x="275" y="2003"/>
                  <a:pt x="334" y="2003"/>
                </a:cubicBezTo>
                <a:lnTo>
                  <a:pt x="26668" y="2003"/>
                </a:lnTo>
                <a:lnTo>
                  <a:pt x="26668" y="2003"/>
                </a:lnTo>
                <a:cubicBezTo>
                  <a:pt x="26727" y="2003"/>
                  <a:pt x="26784" y="1988"/>
                  <a:pt x="26835" y="1958"/>
                </a:cubicBezTo>
                <a:cubicBezTo>
                  <a:pt x="26886" y="1929"/>
                  <a:pt x="26928" y="1887"/>
                  <a:pt x="26957" y="1836"/>
                </a:cubicBezTo>
                <a:cubicBezTo>
                  <a:pt x="26987" y="1785"/>
                  <a:pt x="27002" y="1728"/>
                  <a:pt x="27002" y="1669"/>
                </a:cubicBezTo>
                <a:lnTo>
                  <a:pt x="27002" y="333"/>
                </a:lnTo>
                <a:lnTo>
                  <a:pt x="27002" y="334"/>
                </a:lnTo>
                <a:lnTo>
                  <a:pt x="27002" y="334"/>
                </a:lnTo>
                <a:cubicBezTo>
                  <a:pt x="27002" y="275"/>
                  <a:pt x="26987" y="218"/>
                  <a:pt x="26957" y="167"/>
                </a:cubicBezTo>
                <a:cubicBezTo>
                  <a:pt x="26928" y="116"/>
                  <a:pt x="26886" y="74"/>
                  <a:pt x="26835" y="45"/>
                </a:cubicBezTo>
                <a:cubicBezTo>
                  <a:pt x="26784" y="15"/>
                  <a:pt x="26727" y="0"/>
                  <a:pt x="26668" y="0"/>
                </a:cubicBezTo>
                <a:lnTo>
                  <a:pt x="333" y="0"/>
                </a:lnTo>
              </a:path>
            </a:pathLst>
          </a:custGeom>
          <a:gradFill rotWithShape="0">
            <a:gsLst>
              <a:gs pos="0">
                <a:srgbClr val="800000"/>
              </a:gs>
              <a:gs pos="5000">
                <a:srgbClr val="800000"/>
              </a:gs>
              <a:gs pos="50000">
                <a:srgbClr val="000080"/>
              </a:gs>
              <a:gs pos="95000">
                <a:srgbClr val="800000"/>
              </a:gs>
              <a:gs pos="100000">
                <a:srgbClr val="800000"/>
              </a:gs>
            </a:gsLst>
            <a:lin ang="3600000"/>
          </a:gra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76680" rIns="90000" bIns="45000" anchor="ctr">
            <a:noAutofit/>
          </a:bodyPr>
          <a:lstStyle/>
          <a:p>
            <a:pPr algn="ctr">
              <a:lnSpc>
                <a:spcPct val="93000"/>
              </a:lnSpc>
            </a:pPr>
            <a:r>
              <a:rPr lang="fr-FR" sz="3600" b="1" strike="noStrike" spc="-1">
                <a:solidFill>
                  <a:srgbClr val="FFFFFF"/>
                </a:solidFill>
                <a:latin typeface="Arial"/>
              </a:rPr>
              <a:t>Accélérateurs de particules : </a:t>
            </a:r>
            <a:r>
              <a:rPr lang="fr-FR" sz="3600" b="1" strike="noStrike" spc="-1">
                <a:solidFill>
                  <a:srgbClr val="FFFF00"/>
                </a:solidFill>
                <a:latin typeface="Arial"/>
              </a:rPr>
              <a:t>vitesse</a:t>
            </a:r>
            <a:endParaRPr lang="fr-FR" sz="3600" b="1" strike="noStrike" spc="-1">
              <a:latin typeface="Arial"/>
            </a:endParaRPr>
          </a:p>
        </p:txBody>
      </p:sp>
      <p:sp>
        <p:nvSpPr>
          <p:cNvPr id="306" name="Connecteur droit 305"/>
          <p:cNvSpPr/>
          <p:nvPr/>
        </p:nvSpPr>
        <p:spPr>
          <a:xfrm flipV="1">
            <a:off x="2196000" y="2340000"/>
            <a:ext cx="0" cy="3420000"/>
          </a:xfrm>
          <a:prstGeom prst="line">
            <a:avLst/>
          </a:prstGeom>
          <a:ln w="3672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07" name="Connecteur droit 306"/>
          <p:cNvSpPr/>
          <p:nvPr/>
        </p:nvSpPr>
        <p:spPr>
          <a:xfrm>
            <a:off x="2160000" y="5760000"/>
            <a:ext cx="630000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08" name="ZoneTexte 307"/>
          <p:cNvSpPr txBox="1"/>
          <p:nvPr/>
        </p:nvSpPr>
        <p:spPr>
          <a:xfrm>
            <a:off x="5760000" y="5926320"/>
            <a:ext cx="1980000" cy="37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000" b="1" strike="noStrike" spc="-1">
                <a:latin typeface="Arial"/>
              </a:rPr>
              <a:t>vitesse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309" name="ZoneTexte 308"/>
          <p:cNvSpPr txBox="1"/>
          <p:nvPr/>
        </p:nvSpPr>
        <p:spPr>
          <a:xfrm>
            <a:off x="900000" y="2340000"/>
            <a:ext cx="108000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1" strike="noStrike" spc="-1">
                <a:latin typeface="Arial"/>
              </a:rPr>
              <a:t>énergie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10" name="ZoneTexte 309"/>
          <p:cNvSpPr txBox="1"/>
          <p:nvPr/>
        </p:nvSpPr>
        <p:spPr>
          <a:xfrm>
            <a:off x="3780000" y="2160000"/>
            <a:ext cx="9180000" cy="715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endParaRPr lang="fr-FR" sz="2200" b="0" strike="noStrike" spc="-1">
              <a:latin typeface="Arial"/>
            </a:endParaRPr>
          </a:p>
          <a:p>
            <a:r>
              <a:rPr lang="fr-FR" sz="2200" b="1" strike="noStrike" spc="-1">
                <a:solidFill>
                  <a:srgbClr val="000000"/>
                </a:solidFill>
                <a:latin typeface="Arial"/>
              </a:rPr>
              <a:t>Réponse </a:t>
            </a:r>
            <a:r>
              <a:rPr lang="fr-FR" sz="2200" b="0" strike="noStrike" spc="-1">
                <a:solidFill>
                  <a:srgbClr val="000000"/>
                </a:solidFill>
                <a:latin typeface="Arial"/>
              </a:rPr>
              <a:t>: </a:t>
            </a:r>
            <a:r>
              <a:rPr lang="fr-FR" sz="2200" b="0" strike="noStrike" spc="-1">
                <a:solidFill>
                  <a:srgbClr val="008000"/>
                </a:solidFill>
                <a:latin typeface="Arial"/>
              </a:rPr>
              <a:t> </a:t>
            </a:r>
            <a:r>
              <a:rPr lang="fr-FR" sz="2200" b="1" strike="noStrike" spc="-1">
                <a:solidFill>
                  <a:srgbClr val="FF0000"/>
                </a:solidFill>
                <a:latin typeface="Arial"/>
              </a:rPr>
              <a:t>e)</a:t>
            </a:r>
            <a:endParaRPr lang="fr-FR" sz="2200" b="0" strike="noStrike" spc="-1">
              <a:latin typeface="Arial"/>
            </a:endParaRPr>
          </a:p>
        </p:txBody>
      </p:sp>
      <p:sp>
        <p:nvSpPr>
          <p:cNvPr id="311" name="Forme libre : forme 310"/>
          <p:cNvSpPr/>
          <p:nvPr/>
        </p:nvSpPr>
        <p:spPr>
          <a:xfrm>
            <a:off x="2160000" y="2520000"/>
            <a:ext cx="5580000" cy="3240000"/>
          </a:xfrm>
          <a:custGeom>
            <a:avLst/>
            <a:gdLst/>
            <a:ahLst/>
            <a:cxnLst/>
            <a:rect l="0" t="0" r="r" b="b"/>
            <a:pathLst>
              <a:path w="15500" h="9000" fill="none">
                <a:moveTo>
                  <a:pt x="0" y="9000"/>
                </a:moveTo>
                <a:cubicBezTo>
                  <a:pt x="15500" y="8000"/>
                  <a:pt x="15500" y="0"/>
                  <a:pt x="15500" y="0"/>
                </a:cubicBezTo>
              </a:path>
            </a:pathLst>
          </a:custGeom>
          <a:ln w="0">
            <a:solidFill>
              <a:srgbClr val="FF0000"/>
            </a:solidFill>
          </a:ln>
        </p:spPr>
        <p:txBody>
          <a:bodyPr/>
          <a:lstStyle/>
          <a:p>
            <a:endParaRPr lang="fr-FR"/>
          </a:p>
        </p:txBody>
      </p:sp>
      <p:sp>
        <p:nvSpPr>
          <p:cNvPr id="312" name="Connecteur droit 311"/>
          <p:cNvSpPr/>
          <p:nvPr/>
        </p:nvSpPr>
        <p:spPr>
          <a:xfrm>
            <a:off x="7776000" y="1980000"/>
            <a:ext cx="0" cy="3780000"/>
          </a:xfrm>
          <a:prstGeom prst="line">
            <a:avLst/>
          </a:prstGeom>
          <a:ln w="36720">
            <a:solidFill>
              <a:srgbClr val="FF0000"/>
            </a:solidFill>
            <a:custDash>
              <a:ds d="197000" sp="12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13" name="ZoneTexte 312"/>
          <p:cNvSpPr txBox="1"/>
          <p:nvPr/>
        </p:nvSpPr>
        <p:spPr>
          <a:xfrm>
            <a:off x="5760000" y="6624000"/>
            <a:ext cx="3420000" cy="858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FR" sz="1800" b="1" strike="noStrike" spc="-1">
                <a:solidFill>
                  <a:srgbClr val="FF0000"/>
                </a:solidFill>
                <a:latin typeface="Arial"/>
              </a:rPr>
              <a:t>Vitesse limite</a:t>
            </a:r>
            <a:endParaRPr lang="fr-FR" sz="1800" b="0" strike="noStrike" spc="-1">
              <a:latin typeface="Arial"/>
            </a:endParaRPr>
          </a:p>
          <a:p>
            <a:pPr algn="ctr">
              <a:buNone/>
            </a:pPr>
            <a:r>
              <a:rPr lang="fr-FR" sz="1800" b="1" strike="noStrike" spc="-1">
                <a:solidFill>
                  <a:srgbClr val="FF0000"/>
                </a:solidFill>
                <a:latin typeface="Arial"/>
              </a:rPr>
              <a:t> = </a:t>
            </a:r>
            <a:endParaRPr lang="fr-FR" sz="1800" b="0" strike="noStrike" spc="-1">
              <a:latin typeface="Arial"/>
            </a:endParaRPr>
          </a:p>
          <a:p>
            <a:pPr algn="ctr">
              <a:buNone/>
            </a:pPr>
            <a:r>
              <a:rPr lang="fr-FR" sz="1800" b="1" strike="noStrike" spc="-1">
                <a:solidFill>
                  <a:srgbClr val="FF0000"/>
                </a:solidFill>
                <a:latin typeface="Arial"/>
              </a:rPr>
              <a:t>Vitesse de la lumière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14" name="Connecteur droit 313"/>
          <p:cNvSpPr/>
          <p:nvPr/>
        </p:nvSpPr>
        <p:spPr>
          <a:xfrm flipV="1">
            <a:off x="7560000" y="5868000"/>
            <a:ext cx="180000" cy="720000"/>
          </a:xfrm>
          <a:prstGeom prst="line">
            <a:avLst/>
          </a:prstGeom>
          <a:ln w="0"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pic>
        <p:nvPicPr>
          <p:cNvPr id="315" name="Image 314"/>
          <p:cNvPicPr/>
          <p:nvPr/>
        </p:nvPicPr>
        <p:blipFill>
          <a:blip r:embed="rId3"/>
          <a:stretch/>
        </p:blipFill>
        <p:spPr>
          <a:xfrm>
            <a:off x="7848000" y="4320000"/>
            <a:ext cx="1440000" cy="1335600"/>
          </a:xfrm>
          <a:prstGeom prst="rect">
            <a:avLst/>
          </a:prstGeom>
          <a:ln w="0">
            <a:noFill/>
          </a:ln>
        </p:spPr>
      </p:pic>
      <p:sp>
        <p:nvSpPr>
          <p:cNvPr id="316" name="ZoneTexte 315"/>
          <p:cNvSpPr txBox="1"/>
          <p:nvPr/>
        </p:nvSpPr>
        <p:spPr>
          <a:xfrm>
            <a:off x="7848000" y="3960000"/>
            <a:ext cx="1404000" cy="3463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FR" sz="1800" b="0" strike="noStrike" spc="-1">
                <a:solidFill>
                  <a:srgbClr val="FFFFFF"/>
                </a:solidFill>
                <a:latin typeface="Arial"/>
              </a:rPr>
              <a:t>Einstein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17" name="ZoneTexte 316"/>
          <p:cNvSpPr txBox="1"/>
          <p:nvPr/>
        </p:nvSpPr>
        <p:spPr>
          <a:xfrm>
            <a:off x="252000" y="6561720"/>
            <a:ext cx="7560000" cy="715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200" b="0" strike="noStrike" spc="-1">
                <a:solidFill>
                  <a:srgbClr val="0000FF"/>
                </a:solidFill>
                <a:latin typeface="Arial"/>
              </a:rPr>
              <a:t>Vitesse des protons au LHC :</a:t>
            </a:r>
            <a:endParaRPr lang="fr-FR" sz="2200" b="0" strike="noStrike" spc="-1">
              <a:latin typeface="Arial"/>
            </a:endParaRPr>
          </a:p>
          <a:p>
            <a:r>
              <a:rPr lang="fr-FR" sz="2200" b="0" strike="noStrike" spc="-1">
                <a:solidFill>
                  <a:srgbClr val="0000FF"/>
                </a:solidFill>
                <a:latin typeface="Arial"/>
              </a:rPr>
              <a:t> </a:t>
            </a:r>
            <a:r>
              <a:rPr lang="fr-FR" sz="2200" b="0" strike="noStrike" spc="-1">
                <a:solidFill>
                  <a:srgbClr val="FF0000"/>
                </a:solidFill>
                <a:latin typeface="Arial"/>
              </a:rPr>
              <a:t>99.999999%</a:t>
            </a:r>
            <a:r>
              <a:rPr lang="fr-FR" sz="2200" b="0" strike="noStrike" spc="-1">
                <a:solidFill>
                  <a:srgbClr val="0000FF"/>
                </a:solidFill>
                <a:latin typeface="Arial"/>
              </a:rPr>
              <a:t> de la vitesse de la lumière</a:t>
            </a:r>
            <a:endParaRPr lang="fr-FR" sz="2200" b="0" strike="noStrike" spc="-1">
              <a:latin typeface="Arial"/>
            </a:endParaRPr>
          </a:p>
        </p:txBody>
      </p:sp>
      <p:sp>
        <p:nvSpPr>
          <p:cNvPr id="318" name="Forme libre : forme 317"/>
          <p:cNvSpPr/>
          <p:nvPr/>
        </p:nvSpPr>
        <p:spPr>
          <a:xfrm>
            <a:off x="1043640" y="1079640"/>
            <a:ext cx="9000000" cy="900000"/>
          </a:xfrm>
          <a:custGeom>
            <a:avLst/>
            <a:gdLst/>
            <a:ahLst/>
            <a:cxnLst/>
            <a:rect l="0" t="0" r="r" b="b"/>
            <a:pathLst>
              <a:path w="25002" h="2502">
                <a:moveTo>
                  <a:pt x="416" y="0"/>
                </a:moveTo>
                <a:lnTo>
                  <a:pt x="417" y="0"/>
                </a:lnTo>
                <a:cubicBezTo>
                  <a:pt x="344" y="0"/>
                  <a:pt x="272" y="19"/>
                  <a:pt x="208" y="56"/>
                </a:cubicBezTo>
                <a:cubicBezTo>
                  <a:pt x="145" y="92"/>
                  <a:pt x="92" y="145"/>
                  <a:pt x="56" y="208"/>
                </a:cubicBezTo>
                <a:cubicBezTo>
                  <a:pt x="19" y="272"/>
                  <a:pt x="0" y="344"/>
                  <a:pt x="0" y="417"/>
                </a:cubicBezTo>
                <a:lnTo>
                  <a:pt x="0" y="2084"/>
                </a:lnTo>
                <a:lnTo>
                  <a:pt x="0" y="2084"/>
                </a:lnTo>
                <a:cubicBezTo>
                  <a:pt x="0" y="2157"/>
                  <a:pt x="19" y="2229"/>
                  <a:pt x="56" y="2293"/>
                </a:cubicBezTo>
                <a:cubicBezTo>
                  <a:pt x="92" y="2356"/>
                  <a:pt x="145" y="2409"/>
                  <a:pt x="208" y="2445"/>
                </a:cubicBezTo>
                <a:cubicBezTo>
                  <a:pt x="272" y="2482"/>
                  <a:pt x="344" y="2501"/>
                  <a:pt x="417" y="2501"/>
                </a:cubicBezTo>
                <a:lnTo>
                  <a:pt x="24584" y="2501"/>
                </a:lnTo>
                <a:lnTo>
                  <a:pt x="24584" y="2501"/>
                </a:lnTo>
                <a:cubicBezTo>
                  <a:pt x="24657" y="2501"/>
                  <a:pt x="24729" y="2482"/>
                  <a:pt x="24793" y="2445"/>
                </a:cubicBezTo>
                <a:cubicBezTo>
                  <a:pt x="24856" y="2409"/>
                  <a:pt x="24909" y="2356"/>
                  <a:pt x="24945" y="2293"/>
                </a:cubicBezTo>
                <a:cubicBezTo>
                  <a:pt x="24982" y="2229"/>
                  <a:pt x="25001" y="2157"/>
                  <a:pt x="25001" y="2084"/>
                </a:cubicBezTo>
                <a:lnTo>
                  <a:pt x="25001" y="416"/>
                </a:lnTo>
                <a:lnTo>
                  <a:pt x="25001" y="417"/>
                </a:lnTo>
                <a:lnTo>
                  <a:pt x="25001" y="417"/>
                </a:lnTo>
                <a:cubicBezTo>
                  <a:pt x="25001" y="344"/>
                  <a:pt x="24982" y="272"/>
                  <a:pt x="24945" y="208"/>
                </a:cubicBezTo>
                <a:cubicBezTo>
                  <a:pt x="24909" y="145"/>
                  <a:pt x="24856" y="92"/>
                  <a:pt x="24793" y="56"/>
                </a:cubicBezTo>
                <a:cubicBezTo>
                  <a:pt x="24729" y="19"/>
                  <a:pt x="24657" y="0"/>
                  <a:pt x="24584" y="0"/>
                </a:cubicBezTo>
                <a:lnTo>
                  <a:pt x="416" y="0"/>
                </a:lnTo>
              </a:path>
            </a:pathLst>
          </a:custGeom>
          <a:solidFill>
            <a:srgbClr val="E6E6FF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buNone/>
            </a:pPr>
            <a:r>
              <a:rPr lang="fr-FR" sz="2200" b="1" strike="noStrike" spc="-1">
                <a:solidFill>
                  <a:srgbClr val="008000"/>
                </a:solidFill>
                <a:latin typeface="Arial"/>
              </a:rPr>
              <a:t>Lorsque l'on accélère des particules, à quoi ressemble la courbe </a:t>
            </a:r>
          </a:p>
          <a:p>
            <a:pPr algn="ctr">
              <a:buNone/>
            </a:pPr>
            <a:r>
              <a:rPr lang="fr-FR" sz="2200" b="1" strike="noStrike" spc="-1">
                <a:solidFill>
                  <a:srgbClr val="008000"/>
                </a:solidFill>
                <a:latin typeface="Arial"/>
              </a:rPr>
              <a:t>d'évolution de l'énergie en fonction de la vitesse ?</a:t>
            </a: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F285A9E-0E05-474C-A0DD-C46E036FA575}" type="slidenum">
              <a:rPr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9994</TotalTime>
  <Words>559</Words>
  <Application>Microsoft Office PowerPoint</Application>
  <PresentationFormat>Personnalisé</PresentationFormat>
  <Paragraphs>163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Comic Sans MS</vt:lpstr>
      <vt:lpstr>Symbol</vt:lpstr>
      <vt:lpstr>Times New Roman</vt:lpstr>
      <vt:lpstr>Wingdings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Eric Chabert</dc:creator>
  <dc:description/>
  <cp:lastModifiedBy>Eric Conte</cp:lastModifiedBy>
  <cp:revision>125</cp:revision>
  <dcterms:created xsi:type="dcterms:W3CDTF">2012-09-05T14:35:45Z</dcterms:created>
  <dcterms:modified xsi:type="dcterms:W3CDTF">2024-02-19T11:46:57Z</dcterms:modified>
  <dc:language>fr-FR</dc:language>
</cp:coreProperties>
</file>