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9" r:id="rId5"/>
    <p:sldId id="271" r:id="rId6"/>
    <p:sldId id="272" r:id="rId7"/>
    <p:sldId id="270" r:id="rId8"/>
    <p:sldId id="281" r:id="rId9"/>
    <p:sldId id="282" r:id="rId10"/>
    <p:sldId id="259" r:id="rId11"/>
    <p:sldId id="260" r:id="rId12"/>
    <p:sldId id="296" r:id="rId13"/>
    <p:sldId id="273" r:id="rId14"/>
    <p:sldId id="295" r:id="rId15"/>
    <p:sldId id="274" r:id="rId16"/>
    <p:sldId id="262" r:id="rId17"/>
    <p:sldId id="285" r:id="rId18"/>
    <p:sldId id="263" r:id="rId19"/>
    <p:sldId id="287" r:id="rId20"/>
    <p:sldId id="264" r:id="rId21"/>
    <p:sldId id="286" r:id="rId22"/>
    <p:sldId id="284" r:id="rId23"/>
    <p:sldId id="275" r:id="rId24"/>
    <p:sldId id="267" r:id="rId25"/>
    <p:sldId id="278" r:id="rId26"/>
    <p:sldId id="289" r:id="rId27"/>
    <p:sldId id="265" r:id="rId28"/>
    <p:sldId id="266" r:id="rId29"/>
    <p:sldId id="291" r:id="rId30"/>
    <p:sldId id="290" r:id="rId31"/>
    <p:sldId id="279" r:id="rId32"/>
    <p:sldId id="276" r:id="rId33"/>
    <p:sldId id="292" r:id="rId34"/>
    <p:sldId id="293" r:id="rId35"/>
    <p:sldId id="268" r:id="rId36"/>
    <p:sldId id="288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1" d="100"/>
          <a:sy n="51" d="100"/>
        </p:scale>
        <p:origin x="82" y="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5D1C8-6EBC-86BC-609F-1E91C0D26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C58D0-A19A-0616-DCD1-2F8B19700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049934-EC7D-204B-668A-B063AA03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DE201B-EB45-AFB9-2BDB-F2516D04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9AE1C6-696B-7BB2-DFD8-3772FB53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0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F60F0-9F29-C52C-EEF9-158C204E5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2312A1-259E-9E00-27E7-3EDA66D50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6708FE-8FC8-2AE5-0CB5-E11A27B6F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1E6538-5A0A-3B6F-C0B9-0D3438E4C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195087-56F6-39B5-77AD-252C42B0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73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2205076-8B24-FA7C-B0AB-0DB241501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CC5056-7D52-AB2A-DBB1-BE733BB37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E457A1-74FD-60A8-2208-F1CF0C72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117C6E-CF11-7087-0B41-DFC18619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00E34E-061E-0FDF-5E82-CBFFD41F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44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D46F3-4B3F-512D-54FD-FB802583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CD120E-EBC1-B14C-A182-77424F2A8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C9F0E5-CE57-9BDC-E45D-EE31311A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A03672-1913-E981-7BF1-DBC51097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FAC380-97FE-AB8D-0E32-656827B4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55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4FE2D-A92F-BA7B-CCBC-D7EC0A88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435B33-19B8-033E-AC26-25FB3027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5289C0-CDAF-8D9C-9D6E-04EE133B3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B5582A-48B4-9F76-54EC-C6F4109E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240EA7-15BC-893E-000C-5FB5123D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61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BF84D-6472-E047-D1C4-D9A86FC2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4D8C4E-D605-3740-EF3F-B4A06F18E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85B841-33CE-5C7A-7D37-31C410C70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1F5F30-8C47-9D06-EBC8-CC20DCD3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3283FF-EDBB-7B86-28A9-E80395DC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5EEDFB-0C60-B496-5ECB-B8083F2A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01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3E202-693C-7816-5006-44043DE9A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1E4B91-BCB2-39EB-6DA8-A4DA9C406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697260-3426-4743-CACB-D5DB88544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B6331C-4DDB-86CE-298A-BCB910E5F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451413-8510-A871-DEA8-80A2104FE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8827B31-2ED3-4AFC-E422-1F294CBE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B6C1DA-33DF-B224-3A02-03DA430D8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22B636-B392-229B-5809-24A0E6B0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14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33BD3-2A22-9F51-3757-B052E2AC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8517160-1573-2613-F834-A60DE8193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B3EBDA-515B-86DF-5EF1-247930A0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925F8E-FDCE-A0E8-750C-A7398051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38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A11350-EEAB-D213-02B3-0F04A7BAF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64234B-740B-0242-8A12-535F9063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E575B6-996D-7774-C981-5223CD3A9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510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F2E25-F1DE-B368-ACBE-72310062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132F8C-9A35-3E50-8F9F-980D2D8C4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2623F6-9A24-F155-B439-C010195D8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5526A7-4F6B-7D8C-9977-4AA77334C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C8F1A2-C735-D0AB-6308-B4A19711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324DE1-BAEA-9AED-69C9-508BA37E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92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43926-59ED-CFDA-0FE8-76B81791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87925C-3B37-E01F-3140-64D7E1A2F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E77883-EBB2-A210-4878-0EE02F03A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6C6CBE-E5BD-DA78-D083-5DB917FA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6351B2-6A96-7DAF-43E0-174BFBF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324365-6D26-EF49-2BB1-D540EED1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08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E0E6E9E-5058-1A77-9AA2-0E5B0E397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5B662D-230F-A76E-DE51-2D446611B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0162FF-3E8E-B446-7FE0-58C25C634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B71B-3D96-4AB3-BD06-44B34F985657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8C60C5-EE1C-E3E2-BF6D-9661BDEE7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EFC35F-965C-9293-F7B2-BF7A4CF52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01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3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HCb postcard | Visit CERN Science Gateway">
            <a:extLst>
              <a:ext uri="{FF2B5EF4-FFF2-40B4-BE49-F238E27FC236}">
                <a16:creationId xmlns:a16="http://schemas.microsoft.com/office/drawing/2014/main" id="{CC482AA1-B087-F282-7C5C-1CECCE178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 b="5119"/>
          <a:stretch/>
        </p:blipFill>
        <p:spPr bwMode="auto">
          <a:xfrm>
            <a:off x="4363499" y="1958830"/>
            <a:ext cx="7828501" cy="489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A725CB-6554-01F7-CA97-5145FAEF121F}"/>
              </a:ext>
            </a:extLst>
          </p:cNvPr>
          <p:cNvSpPr txBox="1"/>
          <p:nvPr/>
        </p:nvSpPr>
        <p:spPr>
          <a:xfrm>
            <a:off x="346746" y="323674"/>
            <a:ext cx="70355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 détection de particules et l’expérience </a:t>
            </a:r>
            <a:r>
              <a:rPr lang="fr-FR" sz="4400" b="1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LHCb</a:t>
            </a:r>
            <a:endParaRPr lang="fr-FR" sz="44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4E280C6-E0E4-D7CD-60F8-6981724FC9E7}"/>
              </a:ext>
            </a:extLst>
          </p:cNvPr>
          <p:cNvGrpSpPr/>
          <p:nvPr/>
        </p:nvGrpSpPr>
        <p:grpSpPr>
          <a:xfrm>
            <a:off x="7909785" y="503274"/>
            <a:ext cx="3862778" cy="1087351"/>
            <a:chOff x="8446680" y="174494"/>
            <a:chExt cx="3099367" cy="872455"/>
          </a:xfrm>
        </p:grpSpPr>
        <p:pic>
          <p:nvPicPr>
            <p:cNvPr id="5" name="Picture 2" descr="L'expérience LHCb ‒ LPHE ‐ EPFL">
              <a:extLst>
                <a:ext uri="{FF2B5EF4-FFF2-40B4-BE49-F238E27FC236}">
                  <a16:creationId xmlns:a16="http://schemas.microsoft.com/office/drawing/2014/main" id="{9BC7ED5E-D3B9-9E00-E3E9-B02484098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8822" y="231646"/>
              <a:ext cx="1137225" cy="758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Organisation européenne pour la recherche nucléaire — Wikipédia">
              <a:extLst>
                <a:ext uri="{FF2B5EF4-FFF2-40B4-BE49-F238E27FC236}">
                  <a16:creationId xmlns:a16="http://schemas.microsoft.com/office/drawing/2014/main" id="{3BCA429A-7EBB-F8EC-0068-CAA1292BE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271" y="231646"/>
              <a:ext cx="759415" cy="75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We are hiring! | IPPOG">
              <a:extLst>
                <a:ext uri="{FF2B5EF4-FFF2-40B4-BE49-F238E27FC236}">
                  <a16:creationId xmlns:a16="http://schemas.microsoft.com/office/drawing/2014/main" id="{BBA2F57E-CF3C-C973-BEFC-B2EAF813D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6680" y="174494"/>
              <a:ext cx="872455" cy="872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11C1DD69-5ADE-C2FD-2FC8-38431D60844E}"/>
              </a:ext>
            </a:extLst>
          </p:cNvPr>
          <p:cNvSpPr txBox="1"/>
          <p:nvPr/>
        </p:nvSpPr>
        <p:spPr>
          <a:xfrm>
            <a:off x="951643" y="5703329"/>
            <a:ext cx="2702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/>
                </a:solidFill>
              </a:rPr>
              <a:t>MasterClasses</a:t>
            </a:r>
            <a:r>
              <a:rPr lang="fr-FR" sz="2400" b="1" dirty="0">
                <a:solidFill>
                  <a:schemeClr val="accent1"/>
                </a:solidFill>
              </a:rPr>
              <a:t> 2026</a:t>
            </a:r>
          </a:p>
          <a:p>
            <a:pPr algn="ctr"/>
            <a:r>
              <a:rPr lang="fr-FR" sz="2400" b="1" dirty="0">
                <a:solidFill>
                  <a:schemeClr val="accent1"/>
                </a:solidFill>
              </a:rPr>
              <a:t>@ Colmar</a:t>
            </a:r>
          </a:p>
        </p:txBody>
      </p:sp>
    </p:spTree>
    <p:extLst>
      <p:ext uri="{BB962C8B-B14F-4D97-AF65-F5344CB8AC3E}">
        <p14:creationId xmlns:p14="http://schemas.microsoft.com/office/powerpoint/2010/main" val="424268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BAB8F-510E-BC18-B1AF-688930CF8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7AE124-C521-3BA1-63F1-D1B057FBE8B5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C4B66D-56E2-D4A7-176A-001CDB0364F7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3791A9-17F4-E883-F3D4-B2F88CA44724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948E17-9A59-ABF4-83A3-5D44AE989BB7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10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874392-8DDA-5535-3E3E-54B7D6C14BBE}"/>
              </a:ext>
            </a:extLst>
          </p:cNvPr>
          <p:cNvSpPr txBox="1"/>
          <p:nvPr/>
        </p:nvSpPr>
        <p:spPr>
          <a:xfrm>
            <a:off x="81763" y="50334"/>
            <a:ext cx="6960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Forme générale du détecteur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16BB4F-F626-3EA8-7A59-C990A681BE8C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1CE32C-852D-FF17-EEBC-6EEA7655B5A3}"/>
              </a:ext>
            </a:extLst>
          </p:cNvPr>
          <p:cNvPicPr/>
          <p:nvPr/>
        </p:nvPicPr>
        <p:blipFill>
          <a:blip r:embed="rId2"/>
          <a:stretch/>
        </p:blipFill>
        <p:spPr>
          <a:xfrm rot="622800">
            <a:off x="321171" y="1496895"/>
            <a:ext cx="6068635" cy="4550554"/>
          </a:xfrm>
          <a:prstGeom prst="rect">
            <a:avLst/>
          </a:prstGeom>
          <a:ln w="0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7D1BF43-9745-C09B-4C84-240635B557AD}"/>
              </a:ext>
            </a:extLst>
          </p:cNvPr>
          <p:cNvSpPr txBox="1"/>
          <p:nvPr/>
        </p:nvSpPr>
        <p:spPr>
          <a:xfrm>
            <a:off x="3438254" y="1144415"/>
            <a:ext cx="726819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CMS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050" name="Picture 2" descr="Oignon : calories et valeur nutritionnelle | Aprifel">
            <a:extLst>
              <a:ext uri="{FF2B5EF4-FFF2-40B4-BE49-F238E27FC236}">
                <a16:creationId xmlns:a16="http://schemas.microsoft.com/office/drawing/2014/main" id="{FE425FC3-9705-CF22-ECB3-3611BACD2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2" t="10472" r="31554" b="9312"/>
          <a:stretch/>
        </p:blipFill>
        <p:spPr bwMode="auto">
          <a:xfrm>
            <a:off x="7080309" y="1365388"/>
            <a:ext cx="4337108" cy="48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42B586A5-633C-46B3-C1CE-AFFB159B2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25318052-288B-1E59-85BD-BE7706768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B2DE8A3F-5757-88EA-09D4-C244733A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81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40E29-9427-0435-54D1-4B9DC577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EE2612-9482-C687-CCE2-1CC21391D6E0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DBCA60-A7A9-4B16-0FC0-659524C48403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94360C-7BCE-0508-5B5C-71B829B0D31A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5AD977-DD85-A5CA-6BFC-D3F204CF4531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11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DB85CE-ACC2-D658-F1CF-5F8EAFF92440}"/>
              </a:ext>
            </a:extLst>
          </p:cNvPr>
          <p:cNvSpPr txBox="1"/>
          <p:nvPr/>
        </p:nvSpPr>
        <p:spPr>
          <a:xfrm>
            <a:off x="81763" y="50334"/>
            <a:ext cx="6960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Forme générale du détecteur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C8600A-C7D0-652A-2D34-5222D1B563C9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2BB5C7-87BB-F48A-D6DC-C812619587A5}"/>
              </a:ext>
            </a:extLst>
          </p:cNvPr>
          <p:cNvSpPr txBox="1"/>
          <p:nvPr/>
        </p:nvSpPr>
        <p:spPr>
          <a:xfrm>
            <a:off x="3204594" y="1144415"/>
            <a:ext cx="960479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 err="1">
                <a:latin typeface="Arial"/>
              </a:rPr>
              <a:t>LHCb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050" name="Picture 2" descr="Oignon : calories et valeur nutritionnelle | Aprifel">
            <a:extLst>
              <a:ext uri="{FF2B5EF4-FFF2-40B4-BE49-F238E27FC236}">
                <a16:creationId xmlns:a16="http://schemas.microsoft.com/office/drawing/2014/main" id="{38214399-6D01-A1C3-4D3A-1DFA74E79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2" t="10472" r="31554" b="9312"/>
          <a:stretch/>
        </p:blipFill>
        <p:spPr bwMode="auto">
          <a:xfrm>
            <a:off x="7080309" y="1365388"/>
            <a:ext cx="4337108" cy="48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4A603050-E707-972E-F0C9-8E076479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1422E283-7A67-B735-6010-AC5AD1D6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CDC7154B-202B-85E8-5630-04E4759C5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ERN - Expériences LHC : LHCb">
            <a:extLst>
              <a:ext uri="{FF2B5EF4-FFF2-40B4-BE49-F238E27FC236}">
                <a16:creationId xmlns:a16="http://schemas.microsoft.com/office/drawing/2014/main" id="{1C9A1B4F-7A1A-D2F1-A578-1E42D54E1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3" y="1664422"/>
            <a:ext cx="5576633" cy="43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15FCF355-EFB2-0C30-C933-B89899DF57FE}"/>
              </a:ext>
            </a:extLst>
          </p:cNvPr>
          <p:cNvSpPr/>
          <p:nvPr/>
        </p:nvSpPr>
        <p:spPr>
          <a:xfrm rot="16200000">
            <a:off x="8818496" y="2820997"/>
            <a:ext cx="2932159" cy="2071425"/>
          </a:xfrm>
          <a:prstGeom prst="triangle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77F66B-AB06-C3A2-614A-F74564A8DDA1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15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CD03C-7DE5-329C-C798-ED150845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0D0BE7-4204-C6FB-D486-4D9C22D2B341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4FE09A-5535-B05B-13B1-F7AFA3904985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7862A6-E951-5E3E-8EB5-95CEA7FC0D47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139316-C53A-F81E-07B3-1D8A167F3F1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12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9FE99075-8989-AFE7-EF23-057B8FF7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724523A-1A95-8BCB-DF03-94117DBD5F36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6C6BF3-FC0A-67B0-CE83-4C915F315817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BEF53D53-52AE-97A9-F2A5-858B41FE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0431B8CF-0879-A982-842D-9DCC2130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DCAA0651-3C9B-206E-48DE-284596CE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661EB3-6506-B940-2705-05F304507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7DC023FA-A7C1-7E58-A7D0-409675E2ED55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4D713531-A0D6-CF1F-B76C-FA90930F9080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3C73FE-825D-035C-70C5-C859561A17A1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AB6558-B348-F99D-494E-8E5A68CE4824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3255079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CD03C-7DE5-329C-C798-ED150845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0D0BE7-4204-C6FB-D486-4D9C22D2B341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4FE09A-5535-B05B-13B1-F7AFA3904985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7862A6-E951-5E3E-8EB5-95CEA7FC0D47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139316-C53A-F81E-07B3-1D8A167F3F1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13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9FE99075-8989-AFE7-EF23-057B8FF7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724523A-1A95-8BCB-DF03-94117DBD5F36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6C6BF3-FC0A-67B0-CE83-4C915F315817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BEF53D53-52AE-97A9-F2A5-858B41FE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0431B8CF-0879-A982-842D-9DCC2130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DCAA0651-3C9B-206E-48DE-284596CE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661EB3-6506-B940-2705-05F304507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7DC023FA-A7C1-7E58-A7D0-409675E2ED55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4D713531-A0D6-CF1F-B76C-FA90930F9080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3C73FE-825D-035C-70C5-C859561A17A1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AB6558-B348-F99D-494E-8E5A68CE4824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73011EC-31C6-4EA6-BAB0-853EA511A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8040" y="2209369"/>
            <a:ext cx="1307048" cy="127211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A9A7D4-9983-44D4-8064-FC951A22B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334" y="3713349"/>
            <a:ext cx="1538597" cy="15071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A9CD58-A8CA-47E6-8CC5-8CAB73B61A22}"/>
              </a:ext>
            </a:extLst>
          </p:cNvPr>
          <p:cNvSpPr/>
          <p:nvPr/>
        </p:nvSpPr>
        <p:spPr>
          <a:xfrm>
            <a:off x="8946416" y="2733182"/>
            <a:ext cx="202179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0E64C9-2AF0-437E-942D-61D361BEC1E0}"/>
              </a:ext>
            </a:extLst>
          </p:cNvPr>
          <p:cNvSpPr/>
          <p:nvPr/>
        </p:nvSpPr>
        <p:spPr>
          <a:xfrm>
            <a:off x="9484028" y="2710207"/>
            <a:ext cx="262018" cy="45719"/>
          </a:xfrm>
          <a:prstGeom prst="rect">
            <a:avLst/>
          </a:prstGeom>
          <a:solidFill>
            <a:srgbClr val="DB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7A8B460-82BD-4BAF-9BA0-35895478C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394" y="3083004"/>
            <a:ext cx="1307048" cy="127211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DFE53E6-8040-481B-AAAE-C9D76C9CE0B9}"/>
              </a:ext>
            </a:extLst>
          </p:cNvPr>
          <p:cNvSpPr/>
          <p:nvPr/>
        </p:nvSpPr>
        <p:spPr>
          <a:xfrm>
            <a:off x="5391770" y="3606817"/>
            <a:ext cx="202179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D4BFC1-89EA-4C37-B878-D3506306A0A2}"/>
              </a:ext>
            </a:extLst>
          </p:cNvPr>
          <p:cNvSpPr/>
          <p:nvPr/>
        </p:nvSpPr>
        <p:spPr>
          <a:xfrm>
            <a:off x="5929382" y="3583842"/>
            <a:ext cx="262018" cy="45719"/>
          </a:xfrm>
          <a:prstGeom prst="rect">
            <a:avLst/>
          </a:prstGeom>
          <a:solidFill>
            <a:srgbClr val="DB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03309D-A440-4F96-A45D-2771A8C03405}"/>
              </a:ext>
            </a:extLst>
          </p:cNvPr>
          <p:cNvSpPr/>
          <p:nvPr/>
        </p:nvSpPr>
        <p:spPr>
          <a:xfrm>
            <a:off x="5932247" y="3606701"/>
            <a:ext cx="262018" cy="278081"/>
          </a:xfrm>
          <a:prstGeom prst="rect">
            <a:avLst/>
          </a:prstGeom>
          <a:solidFill>
            <a:srgbClr val="DB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5D5514-6AF1-4491-A37E-A6B25BECAC51}"/>
              </a:ext>
            </a:extLst>
          </p:cNvPr>
          <p:cNvSpPr/>
          <p:nvPr/>
        </p:nvSpPr>
        <p:spPr>
          <a:xfrm>
            <a:off x="5870912" y="3366914"/>
            <a:ext cx="3786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41147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CD03C-7DE5-329C-C798-ED150845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0D0BE7-4204-C6FB-D486-4D9C22D2B341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4FE09A-5535-B05B-13B1-F7AFA3904985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7862A6-E951-5E3E-8EB5-95CEA7FC0D47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139316-C53A-F81E-07B3-1D8A167F3F1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14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9FE99075-8989-AFE7-EF23-057B8FF7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724523A-1A95-8BCB-DF03-94117DBD5F36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6C6BF3-FC0A-67B0-CE83-4C915F315817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BEF53D53-52AE-97A9-F2A5-858B41FE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0431B8CF-0879-A982-842D-9DCC2130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DCAA0651-3C9B-206E-48DE-284596CE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08E41C4-8C25-4D0A-B4FB-F63FABC20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48" b="63889"/>
          <a:stretch/>
        </p:blipFill>
        <p:spPr bwMode="auto">
          <a:xfrm>
            <a:off x="2643073" y="1757688"/>
            <a:ext cx="9087264" cy="31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73F433F-D7A9-4496-8994-9B0B336D6759}"/>
              </a:ext>
            </a:extLst>
          </p:cNvPr>
          <p:cNvGrpSpPr/>
          <p:nvPr/>
        </p:nvGrpSpPr>
        <p:grpSpPr>
          <a:xfrm>
            <a:off x="450710" y="1024049"/>
            <a:ext cx="1835291" cy="5384976"/>
            <a:chOff x="579663" y="793580"/>
            <a:chExt cx="1964245" cy="5763343"/>
          </a:xfrm>
        </p:grpSpPr>
        <p:sp>
          <p:nvSpPr>
            <p:cNvPr id="13" name="Flèche : bas 12">
              <a:extLst>
                <a:ext uri="{FF2B5EF4-FFF2-40B4-BE49-F238E27FC236}">
                  <a16:creationId xmlns:a16="http://schemas.microsoft.com/office/drawing/2014/main" id="{C1BF65E5-143C-4549-ADC3-E55D4ECE9B62}"/>
                </a:ext>
              </a:extLst>
            </p:cNvPr>
            <p:cNvSpPr/>
            <p:nvPr/>
          </p:nvSpPr>
          <p:spPr>
            <a:xfrm>
              <a:off x="591386" y="1246000"/>
              <a:ext cx="1952522" cy="2390081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lèche : bas 28">
              <a:extLst>
                <a:ext uri="{FF2B5EF4-FFF2-40B4-BE49-F238E27FC236}">
                  <a16:creationId xmlns:a16="http://schemas.microsoft.com/office/drawing/2014/main" id="{450855F1-C0A8-4EF6-B3FE-0DAE974976A7}"/>
                </a:ext>
              </a:extLst>
            </p:cNvPr>
            <p:cNvSpPr/>
            <p:nvPr/>
          </p:nvSpPr>
          <p:spPr>
            <a:xfrm rot="10800000">
              <a:off x="579663" y="3700509"/>
              <a:ext cx="1952522" cy="2390081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76" name="Picture 4" descr="Proton - Vikidia, l'encyclopédie des 8-13 ans">
              <a:extLst>
                <a:ext uri="{FF2B5EF4-FFF2-40B4-BE49-F238E27FC236}">
                  <a16:creationId xmlns:a16="http://schemas.microsoft.com/office/drawing/2014/main" id="{EB97B547-8EEC-4894-923C-5EB2F72A70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190" y="793580"/>
              <a:ext cx="1417441" cy="1468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Proton - Vikidia, l'encyclopédie des 8-13 ans">
              <a:extLst>
                <a:ext uri="{FF2B5EF4-FFF2-40B4-BE49-F238E27FC236}">
                  <a16:creationId xmlns:a16="http://schemas.microsoft.com/office/drawing/2014/main" id="{C6ADEE87-3384-4F7F-9941-3978D04B3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190" y="5088454"/>
              <a:ext cx="1417441" cy="1468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6950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808CB-FBFF-E657-0F08-3C655999D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6699F9-30F3-8F48-8FAA-CB273AF9F6DF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854000-A1EC-50E6-206C-033FC2CE1391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715B54-2C2F-365E-C807-29941F543321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B3D852-D128-AE3D-D3F5-908567DE098A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15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2C4B2224-FFB7-BDC9-67E9-AE80D29C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BEFA38-6AE9-B766-1CDA-3B2266D69FE6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7BB586-B297-FE8A-D42B-50423496A65B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C86AC508-CFC6-C06A-ABEA-AD23B9F3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53C4FE2F-8BBF-932A-9D05-B6B9B2E8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E7C21138-C16B-246C-DC42-D1829EB3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FE8C76D-CBDD-D2D4-AFCE-40C9B80D9F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ABB3A6AB-53D5-5568-3929-CC42C5FCFFB2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C7484CBB-53B3-1566-D2B8-2BFE8862C6F8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FE3FA87-AC2E-D10D-4033-248594DCED15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152AB9C-9789-6399-2968-702A3BD52CE7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580362A-F6CD-AB54-5F05-937B8F7DAF3D}"/>
              </a:ext>
            </a:extLst>
          </p:cNvPr>
          <p:cNvSpPr txBox="1"/>
          <p:nvPr/>
        </p:nvSpPr>
        <p:spPr>
          <a:xfrm>
            <a:off x="6241002" y="1583967"/>
            <a:ext cx="576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1) Il faut reconstituer la « trajectoire » des particules filles.</a:t>
            </a:r>
          </a:p>
        </p:txBody>
      </p:sp>
    </p:spTree>
    <p:extLst>
      <p:ext uri="{BB962C8B-B14F-4D97-AF65-F5344CB8AC3E}">
        <p14:creationId xmlns:p14="http://schemas.microsoft.com/office/powerpoint/2010/main" val="1586989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99C77-3E7F-C448-BB3D-099B57EE3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413CD9-3783-71B0-289E-AC3D1D9F7401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24824D-E088-ED19-164F-537E62CFC1F6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6A6E126-C9E3-D939-4FA1-9ECE76514FF9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47B071-E416-2CA5-B4F2-1B15D5C204E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16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0AC5CF-0DE0-0D4B-F9DD-3ED7A814D658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95998-21CB-DFC3-169B-4AB9945786B5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A1703621-27CB-0E47-F4FA-14670CB5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771911DE-7177-FA80-D7FE-5AE22E066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4B0527D1-0776-3E35-BEB3-9639195A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F6691B5C-C89F-67D0-2FA0-C963611EEFFC}"/>
              </a:ext>
            </a:extLst>
          </p:cNvPr>
          <p:cNvPicPr/>
          <p:nvPr/>
        </p:nvPicPr>
        <p:blipFill>
          <a:blip r:embed="rId5"/>
          <a:srcRect l="1272" b="1958"/>
          <a:stretch/>
        </p:blipFill>
        <p:spPr>
          <a:xfrm flipH="1">
            <a:off x="218045" y="2014069"/>
            <a:ext cx="3131640" cy="2054520"/>
          </a:xfrm>
          <a:prstGeom prst="rect">
            <a:avLst/>
          </a:prstGeom>
          <a:ln w="3600">
            <a:solidFill>
              <a:srgbClr val="000000"/>
            </a:solidFill>
            <a:rou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9D831E8-AAB3-BA83-32D3-0957064487B6}"/>
              </a:ext>
            </a:extLst>
          </p:cNvPr>
          <p:cNvSpPr txBox="1"/>
          <p:nvPr/>
        </p:nvSpPr>
        <p:spPr>
          <a:xfrm>
            <a:off x="158645" y="956605"/>
            <a:ext cx="325044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 dirty="0">
                <a:latin typeface="Arial"/>
              </a:rPr>
              <a:t>On place un </a:t>
            </a:r>
            <a:r>
              <a:rPr lang="fr-FR" sz="1800" b="0" strike="noStrike" spc="-1" dirty="0">
                <a:solidFill>
                  <a:srgbClr val="0000FF"/>
                </a:solidFill>
                <a:latin typeface="Arial"/>
              </a:rPr>
              <a:t>peu de matière</a:t>
            </a:r>
            <a:r>
              <a:rPr lang="fr-FR" sz="1800" b="0" strike="noStrike" spc="-1" dirty="0">
                <a:latin typeface="Arial"/>
              </a:rPr>
              <a:t> sur le chemin des particules pour </a:t>
            </a:r>
            <a:r>
              <a:rPr lang="fr-FR" sz="1800" b="1" strike="noStrike" spc="-1" dirty="0">
                <a:solidFill>
                  <a:srgbClr val="FF0000"/>
                </a:solidFill>
                <a:latin typeface="Arial"/>
              </a:rPr>
              <a:t>visualiser</a:t>
            </a:r>
            <a:r>
              <a:rPr lang="fr-FR" sz="1800" b="0" strike="noStrike" spc="-1" dirty="0">
                <a:latin typeface="Arial"/>
              </a:rPr>
              <a:t> sa trajectoire. </a:t>
            </a: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BBC09A04-9F89-84E8-0791-55BD2AFA0FC9}"/>
              </a:ext>
            </a:extLst>
          </p:cNvPr>
          <p:cNvSpPr/>
          <p:nvPr/>
        </p:nvSpPr>
        <p:spPr>
          <a:xfrm>
            <a:off x="7678159" y="3382020"/>
            <a:ext cx="386494" cy="42250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4178902-5EF6-9179-8635-1914DF8EA31B}"/>
              </a:ext>
            </a:extLst>
          </p:cNvPr>
          <p:cNvSpPr/>
          <p:nvPr/>
        </p:nvSpPr>
        <p:spPr>
          <a:xfrm>
            <a:off x="6916039" y="2726482"/>
            <a:ext cx="1819642" cy="1819642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9EA6DBC-39DE-DFF7-A447-1FEF5E5C212B}"/>
              </a:ext>
            </a:extLst>
          </p:cNvPr>
          <p:cNvSpPr/>
          <p:nvPr/>
        </p:nvSpPr>
        <p:spPr>
          <a:xfrm>
            <a:off x="5789239" y="1706474"/>
            <a:ext cx="3966450" cy="396645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D65E1EE-A7F3-4A20-13F9-7CA6D80ADC17}"/>
              </a:ext>
            </a:extLst>
          </p:cNvPr>
          <p:cNvSpPr/>
          <p:nvPr/>
        </p:nvSpPr>
        <p:spPr>
          <a:xfrm>
            <a:off x="5071399" y="1056668"/>
            <a:ext cx="5334096" cy="5334096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303EFE9-916E-9228-9696-32EE90063B69}"/>
              </a:ext>
            </a:extLst>
          </p:cNvPr>
          <p:cNvSpPr/>
          <p:nvPr/>
        </p:nvSpPr>
        <p:spPr>
          <a:xfrm>
            <a:off x="6377479" y="2238980"/>
            <a:ext cx="2846063" cy="2846063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1" name="Émoticône 30">
            <a:extLst>
              <a:ext uri="{FF2B5EF4-FFF2-40B4-BE49-F238E27FC236}">
                <a16:creationId xmlns:a16="http://schemas.microsoft.com/office/drawing/2014/main" id="{265B3C0C-8491-9203-44A4-2A3663AB7DAD}"/>
              </a:ext>
            </a:extLst>
          </p:cNvPr>
          <p:cNvSpPr/>
          <p:nvPr/>
        </p:nvSpPr>
        <p:spPr>
          <a:xfrm>
            <a:off x="7772119" y="3493506"/>
            <a:ext cx="188617" cy="188617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2" name="AutoShape 14">
            <a:extLst>
              <a:ext uri="{FF2B5EF4-FFF2-40B4-BE49-F238E27FC236}">
                <a16:creationId xmlns:a16="http://schemas.microsoft.com/office/drawing/2014/main" id="{79BF0E18-B9B8-A447-9265-8EB6B73EFB48}"/>
              </a:ext>
            </a:extLst>
          </p:cNvPr>
          <p:cNvSpPr/>
          <p:nvPr/>
        </p:nvSpPr>
        <p:spPr>
          <a:xfrm>
            <a:off x="8375502" y="2885826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AB5912D7-E08B-3246-613B-B176179F01C5}"/>
              </a:ext>
            </a:extLst>
          </p:cNvPr>
          <p:cNvSpPr/>
          <p:nvPr/>
        </p:nvSpPr>
        <p:spPr>
          <a:xfrm>
            <a:off x="8719668" y="2543931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" name="AutoShape 14">
            <a:extLst>
              <a:ext uri="{FF2B5EF4-FFF2-40B4-BE49-F238E27FC236}">
                <a16:creationId xmlns:a16="http://schemas.microsoft.com/office/drawing/2014/main" id="{EF379AA0-D3EB-95CC-24EA-34BFC390B9A2}"/>
              </a:ext>
            </a:extLst>
          </p:cNvPr>
          <p:cNvSpPr/>
          <p:nvPr/>
        </p:nvSpPr>
        <p:spPr>
          <a:xfrm>
            <a:off x="9095160" y="2178519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ADD37B9A-3104-A91A-CB85-8B486DFB47F2}"/>
              </a:ext>
            </a:extLst>
          </p:cNvPr>
          <p:cNvSpPr/>
          <p:nvPr/>
        </p:nvSpPr>
        <p:spPr>
          <a:xfrm>
            <a:off x="9542171" y="1740984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5F5919D1-51D0-DD58-BC54-FE09A366C133}"/>
              </a:ext>
            </a:extLst>
          </p:cNvPr>
          <p:cNvSpPr/>
          <p:nvPr/>
        </p:nvSpPr>
        <p:spPr>
          <a:xfrm>
            <a:off x="7884079" y="1059426"/>
            <a:ext cx="2536045" cy="2516497"/>
          </a:xfrm>
          <a:custGeom>
            <a:avLst/>
            <a:gdLst/>
            <a:ahLst/>
            <a:cxnLst/>
            <a:rect l="0" t="0" r="r" b="b"/>
            <a:pathLst>
              <a:path w="7395" h="7338" fill="none">
                <a:moveTo>
                  <a:pt x="0" y="7338"/>
                </a:moveTo>
                <a:lnTo>
                  <a:pt x="7395" y="0"/>
                </a:ln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9FC0C73-7CB6-7E5F-1099-C6E6F1597AA9}"/>
              </a:ext>
            </a:extLst>
          </p:cNvPr>
          <p:cNvSpPr txBox="1"/>
          <p:nvPr/>
        </p:nvSpPr>
        <p:spPr>
          <a:xfrm>
            <a:off x="10199158" y="1182800"/>
            <a:ext cx="2068617" cy="32990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Cas d'un </a:t>
            </a:r>
            <a:r>
              <a:rPr lang="fr-FR" spc="-1" dirty="0">
                <a:solidFill>
                  <a:srgbClr val="DC2300"/>
                </a:solidFill>
                <a:latin typeface="Arial"/>
                <a:ea typeface="DejaVu Sans"/>
                <a:cs typeface="DejaVu Sans"/>
              </a:rPr>
              <a:t>e-</a:t>
            </a:r>
            <a:endParaRPr lang="fr-FR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35002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56" presetClass="path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9167E-6 1.85185E-6 L 0.25 -0.3331 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rCtr x="1250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26210-AA3D-AD42-CF5A-03DF2400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ED53A9-8526-E1DB-BA1C-8D619555902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641BFE-AA4C-8061-98EB-683BEC66C70B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63F864-A930-3C4E-AAFE-8415FE36735C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EB2B56-21F3-48CC-32E2-0FFF9A358981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17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B0174B-EE63-412E-1228-EACFDEAAE3C7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2D4FE-1386-0C02-89C8-9E8D9CAE056D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56D6A03F-77A1-826C-846B-CB27EFB3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105026DE-3554-F98E-B479-986567884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FED326A4-6002-0916-8253-0889E5FB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07229A8C-73B3-E7BB-2D4F-B02B359FC111}"/>
              </a:ext>
            </a:extLst>
          </p:cNvPr>
          <p:cNvPicPr/>
          <p:nvPr/>
        </p:nvPicPr>
        <p:blipFill>
          <a:blip r:embed="rId5"/>
          <a:srcRect l="1272" b="1958"/>
          <a:stretch/>
        </p:blipFill>
        <p:spPr>
          <a:xfrm flipH="1">
            <a:off x="218045" y="2014069"/>
            <a:ext cx="3131640" cy="2054520"/>
          </a:xfrm>
          <a:prstGeom prst="rect">
            <a:avLst/>
          </a:prstGeom>
          <a:ln w="3600">
            <a:solidFill>
              <a:srgbClr val="000000"/>
            </a:solidFill>
            <a:rou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ADA03B-D19E-0DBF-79D5-6AA448A17097}"/>
              </a:ext>
            </a:extLst>
          </p:cNvPr>
          <p:cNvSpPr txBox="1"/>
          <p:nvPr/>
        </p:nvSpPr>
        <p:spPr>
          <a:xfrm>
            <a:off x="158645" y="956605"/>
            <a:ext cx="325044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 dirty="0">
                <a:latin typeface="Arial"/>
              </a:rPr>
              <a:t>On place un </a:t>
            </a:r>
            <a:r>
              <a:rPr lang="fr-FR" sz="1800" b="0" strike="noStrike" spc="-1" dirty="0">
                <a:solidFill>
                  <a:srgbClr val="0000FF"/>
                </a:solidFill>
                <a:latin typeface="Arial"/>
              </a:rPr>
              <a:t>peu de matière</a:t>
            </a:r>
            <a:r>
              <a:rPr lang="fr-FR" sz="1800" b="0" strike="noStrike" spc="-1" dirty="0">
                <a:latin typeface="Arial"/>
              </a:rPr>
              <a:t> sur le chemin des particules pour </a:t>
            </a:r>
            <a:r>
              <a:rPr lang="fr-FR" sz="1800" b="1" strike="noStrike" spc="-1" dirty="0">
                <a:solidFill>
                  <a:srgbClr val="FF0000"/>
                </a:solidFill>
                <a:latin typeface="Arial"/>
              </a:rPr>
              <a:t>visualiser</a:t>
            </a:r>
            <a:r>
              <a:rPr lang="fr-FR" sz="1800" b="0" strike="noStrike" spc="-1" dirty="0">
                <a:latin typeface="Arial"/>
              </a:rPr>
              <a:t> sa trajectoire. </a:t>
            </a: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CEAE6171-8A9D-6044-A3C9-A7D2076D2255}"/>
              </a:ext>
            </a:extLst>
          </p:cNvPr>
          <p:cNvSpPr/>
          <p:nvPr/>
        </p:nvSpPr>
        <p:spPr>
          <a:xfrm>
            <a:off x="7678159" y="3382020"/>
            <a:ext cx="386494" cy="42250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9F2F6C0-8B70-E6D0-9000-60BE0D02EC73}"/>
              </a:ext>
            </a:extLst>
          </p:cNvPr>
          <p:cNvSpPr/>
          <p:nvPr/>
        </p:nvSpPr>
        <p:spPr>
          <a:xfrm>
            <a:off x="6916039" y="2726482"/>
            <a:ext cx="1819642" cy="1819642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44172B9-673F-89B3-ECB1-1E37C34738CA}"/>
              </a:ext>
            </a:extLst>
          </p:cNvPr>
          <p:cNvSpPr/>
          <p:nvPr/>
        </p:nvSpPr>
        <p:spPr>
          <a:xfrm>
            <a:off x="5789239" y="1706474"/>
            <a:ext cx="3966450" cy="396645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C8DFA5B-F273-6341-FD4D-A7E396576632}"/>
              </a:ext>
            </a:extLst>
          </p:cNvPr>
          <p:cNvSpPr/>
          <p:nvPr/>
        </p:nvSpPr>
        <p:spPr>
          <a:xfrm>
            <a:off x="5071399" y="1056668"/>
            <a:ext cx="5334096" cy="5334096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73CD668-5E32-6B19-9AFC-52392DE50BB0}"/>
              </a:ext>
            </a:extLst>
          </p:cNvPr>
          <p:cNvSpPr/>
          <p:nvPr/>
        </p:nvSpPr>
        <p:spPr>
          <a:xfrm>
            <a:off x="6377479" y="2238980"/>
            <a:ext cx="2846063" cy="2846063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1" name="Émoticône 30">
            <a:extLst>
              <a:ext uri="{FF2B5EF4-FFF2-40B4-BE49-F238E27FC236}">
                <a16:creationId xmlns:a16="http://schemas.microsoft.com/office/drawing/2014/main" id="{90013289-F178-D9AA-EEA4-0D645B3FEDF9}"/>
              </a:ext>
            </a:extLst>
          </p:cNvPr>
          <p:cNvSpPr/>
          <p:nvPr/>
        </p:nvSpPr>
        <p:spPr>
          <a:xfrm>
            <a:off x="7772119" y="3493506"/>
            <a:ext cx="188617" cy="188617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2" name="AutoShape 14">
            <a:extLst>
              <a:ext uri="{FF2B5EF4-FFF2-40B4-BE49-F238E27FC236}">
                <a16:creationId xmlns:a16="http://schemas.microsoft.com/office/drawing/2014/main" id="{11F7ED8B-CE51-C9F4-07A4-E1D4B7B8216B}"/>
              </a:ext>
            </a:extLst>
          </p:cNvPr>
          <p:cNvSpPr/>
          <p:nvPr/>
        </p:nvSpPr>
        <p:spPr>
          <a:xfrm>
            <a:off x="8375502" y="2885826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CD3527F2-B07E-8E72-CBA9-D6DB28DC1450}"/>
              </a:ext>
            </a:extLst>
          </p:cNvPr>
          <p:cNvSpPr/>
          <p:nvPr/>
        </p:nvSpPr>
        <p:spPr>
          <a:xfrm>
            <a:off x="8719668" y="2543931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" name="AutoShape 14">
            <a:extLst>
              <a:ext uri="{FF2B5EF4-FFF2-40B4-BE49-F238E27FC236}">
                <a16:creationId xmlns:a16="http://schemas.microsoft.com/office/drawing/2014/main" id="{CE740240-2D70-6CFB-130D-41A1DC06E436}"/>
              </a:ext>
            </a:extLst>
          </p:cNvPr>
          <p:cNvSpPr/>
          <p:nvPr/>
        </p:nvSpPr>
        <p:spPr>
          <a:xfrm>
            <a:off x="9095160" y="2178519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BEE739A4-803D-0C3B-1C8F-D0582650833E}"/>
              </a:ext>
            </a:extLst>
          </p:cNvPr>
          <p:cNvSpPr/>
          <p:nvPr/>
        </p:nvSpPr>
        <p:spPr>
          <a:xfrm>
            <a:off x="9542171" y="1740984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C7D0B189-545C-07F4-FA9B-F62E7C892FF8}"/>
              </a:ext>
            </a:extLst>
          </p:cNvPr>
          <p:cNvSpPr/>
          <p:nvPr/>
        </p:nvSpPr>
        <p:spPr>
          <a:xfrm>
            <a:off x="7884079" y="1059426"/>
            <a:ext cx="2536045" cy="2516497"/>
          </a:xfrm>
          <a:custGeom>
            <a:avLst/>
            <a:gdLst/>
            <a:ahLst/>
            <a:cxnLst/>
            <a:rect l="0" t="0" r="r" b="b"/>
            <a:pathLst>
              <a:path w="7395" h="7338" fill="none">
                <a:moveTo>
                  <a:pt x="0" y="7338"/>
                </a:moveTo>
                <a:lnTo>
                  <a:pt x="7395" y="0"/>
                </a:ln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823C76E-A8B7-848C-79CD-C7B26240A200}"/>
              </a:ext>
            </a:extLst>
          </p:cNvPr>
          <p:cNvSpPr txBox="1"/>
          <p:nvPr/>
        </p:nvSpPr>
        <p:spPr>
          <a:xfrm>
            <a:off x="10199158" y="1182800"/>
            <a:ext cx="2068617" cy="32990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Cas d'un </a:t>
            </a:r>
            <a:r>
              <a:rPr lang="fr-FR" spc="-1" dirty="0">
                <a:solidFill>
                  <a:srgbClr val="DC2300"/>
                </a:solidFill>
                <a:latin typeface="Arial"/>
                <a:ea typeface="DejaVu Sans"/>
                <a:cs typeface="DejaVu Sans"/>
              </a:rPr>
              <a:t>e+</a:t>
            </a:r>
            <a:endParaRPr lang="fr-FR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48167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56" presetClass="path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9167E-6 1.85185E-6 L 0.25 -0.3331 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rCtr x="1250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62BA-7EBB-5C80-C279-98FD40AE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782A14-00E2-476E-E3A2-2CAA31ECAE6B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2AADF6-DE48-645B-BEBD-0BAD8BA4B902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3E584F-5900-5228-24C6-EF6FF4155753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603564-BE4D-7B10-AA26-92AD350BBA62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18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69AD86-02D6-D559-1C55-69B73E14756C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D2BAE-BFC0-7876-239D-3EA6BC2AFDE4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47361C85-79C5-C15F-EFDF-2210374C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A744F07B-3FF7-73A1-C702-31E9BCBF4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52B0095C-D836-B791-E3AB-AB5DD9D2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10048A-1ACF-D669-DDA9-13C17B7D1958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BB496C03-0DB3-1E83-BEE9-08E75962235D}"/>
              </a:ext>
            </a:extLst>
          </p:cNvPr>
          <p:cNvSpPr/>
          <p:nvPr/>
        </p:nvSpPr>
        <p:spPr>
          <a:xfrm>
            <a:off x="5466391" y="3583677"/>
            <a:ext cx="333611" cy="36469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8BFFCC2-DB1C-AA0E-E09C-9824949CB8FE}"/>
              </a:ext>
            </a:extLst>
          </p:cNvPr>
          <p:cNvGrpSpPr/>
          <p:nvPr/>
        </p:nvGrpSpPr>
        <p:grpSpPr>
          <a:xfrm>
            <a:off x="3102631" y="1239872"/>
            <a:ext cx="5077578" cy="5077578"/>
            <a:chOff x="1952640" y="1093680"/>
            <a:chExt cx="6175080" cy="617508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7594011-00F1-7C8D-432F-A41B16D654D4}"/>
                </a:ext>
              </a:extLst>
            </p:cNvPr>
            <p:cNvSpPr/>
            <p:nvPr/>
          </p:nvSpPr>
          <p:spPr>
            <a:xfrm>
              <a:off x="4084920" y="3225960"/>
              <a:ext cx="1910160" cy="191016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C0C4EDBC-385D-DE80-B371-94D4375C9FA8}"/>
                </a:ext>
              </a:extLst>
            </p:cNvPr>
            <p:cNvSpPr/>
            <p:nvPr/>
          </p:nvSpPr>
          <p:spPr>
            <a:xfrm>
              <a:off x="2958120" y="2099160"/>
              <a:ext cx="4163760" cy="416376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D1EC3FC-A3F4-011E-D9A1-BF8BAD7A7CBE}"/>
                </a:ext>
              </a:extLst>
            </p:cNvPr>
            <p:cNvSpPr/>
            <p:nvPr/>
          </p:nvSpPr>
          <p:spPr>
            <a:xfrm>
              <a:off x="2240280" y="1381320"/>
              <a:ext cx="5599440" cy="559944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C41F09E-CF81-2D47-AD4C-C4BE737CD286}"/>
                </a:ext>
              </a:extLst>
            </p:cNvPr>
            <p:cNvSpPr/>
            <p:nvPr/>
          </p:nvSpPr>
          <p:spPr>
            <a:xfrm>
              <a:off x="3546360" y="2687400"/>
              <a:ext cx="2987640" cy="298764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958B2E2-4406-2554-9AC7-7CC459B07EE1}"/>
                </a:ext>
              </a:extLst>
            </p:cNvPr>
            <p:cNvSpPr/>
            <p:nvPr/>
          </p:nvSpPr>
          <p:spPr>
            <a:xfrm>
              <a:off x="1952640" y="1093680"/>
              <a:ext cx="6175080" cy="6175080"/>
            </a:xfrm>
            <a:prstGeom prst="ellipse">
              <a:avLst/>
            </a:prstGeom>
            <a:noFill/>
            <a:ln w="288000">
              <a:solidFill>
                <a:srgbClr val="B847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6" name="Émoticône 15">
            <a:extLst>
              <a:ext uri="{FF2B5EF4-FFF2-40B4-BE49-F238E27FC236}">
                <a16:creationId xmlns:a16="http://schemas.microsoft.com/office/drawing/2014/main" id="{1CE992D9-5DB7-E941-AF7E-34E1480355C8}"/>
              </a:ext>
            </a:extLst>
          </p:cNvPr>
          <p:cNvSpPr/>
          <p:nvPr/>
        </p:nvSpPr>
        <p:spPr>
          <a:xfrm>
            <a:off x="5523433" y="3663161"/>
            <a:ext cx="162809" cy="162809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BE8A624F-3590-65B6-34B8-EBA145D6E925}"/>
              </a:ext>
            </a:extLst>
          </p:cNvPr>
          <p:cNvSpPr/>
          <p:nvPr/>
        </p:nvSpPr>
        <p:spPr>
          <a:xfrm>
            <a:off x="6269725" y="3420279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8" name="AutoShape 14">
            <a:extLst>
              <a:ext uri="{FF2B5EF4-FFF2-40B4-BE49-F238E27FC236}">
                <a16:creationId xmlns:a16="http://schemas.microsoft.com/office/drawing/2014/main" id="{B343BE28-2301-D9E4-90C0-DE708CAE3CDC}"/>
              </a:ext>
            </a:extLst>
          </p:cNvPr>
          <p:cNvSpPr/>
          <p:nvPr/>
        </p:nvSpPr>
        <p:spPr>
          <a:xfrm>
            <a:off x="6702854" y="3334582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FF52A858-5C01-FFC0-DA46-A27325C15D13}"/>
              </a:ext>
            </a:extLst>
          </p:cNvPr>
          <p:cNvSpPr/>
          <p:nvPr/>
        </p:nvSpPr>
        <p:spPr>
          <a:xfrm>
            <a:off x="7207562" y="3275961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" name="AutoShape 14">
            <a:extLst>
              <a:ext uri="{FF2B5EF4-FFF2-40B4-BE49-F238E27FC236}">
                <a16:creationId xmlns:a16="http://schemas.microsoft.com/office/drawing/2014/main" id="{92A54013-2199-CC95-6049-0E22BEF29E89}"/>
              </a:ext>
            </a:extLst>
          </p:cNvPr>
          <p:cNvSpPr/>
          <p:nvPr/>
        </p:nvSpPr>
        <p:spPr>
          <a:xfrm>
            <a:off x="7840198" y="3275961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AC6B57A-0A75-2847-6173-02D0458165AC}"/>
              </a:ext>
            </a:extLst>
          </p:cNvPr>
          <p:cNvSpPr txBox="1"/>
          <p:nvPr/>
        </p:nvSpPr>
        <p:spPr>
          <a:xfrm>
            <a:off x="8573236" y="3384405"/>
            <a:ext cx="1590222" cy="33213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 dirty="0">
                <a:latin typeface="Arial"/>
              </a:rPr>
              <a:t>Cas d'un </a:t>
            </a:r>
            <a:r>
              <a:rPr lang="fr-FR" sz="1800" b="0" strike="noStrike" spc="-1" dirty="0">
                <a:solidFill>
                  <a:srgbClr val="DC2300"/>
                </a:solidFill>
                <a:latin typeface="Arial"/>
              </a:rPr>
              <a:t>e+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5" name="Connecteur droit 24">
            <a:extLst>
              <a:ext uri="{FF2B5EF4-FFF2-40B4-BE49-F238E27FC236}">
                <a16:creationId xmlns:a16="http://schemas.microsoft.com/office/drawing/2014/main" id="{29C597E4-D468-0E7B-797D-DA2CAEA5DA33}"/>
              </a:ext>
            </a:extLst>
          </p:cNvPr>
          <p:cNvSpPr/>
          <p:nvPr/>
        </p:nvSpPr>
        <p:spPr>
          <a:xfrm flipH="1">
            <a:off x="2556664" y="4441321"/>
            <a:ext cx="479251" cy="352556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B0E6B58-E1E4-D21E-0042-41513EA740F6}"/>
              </a:ext>
            </a:extLst>
          </p:cNvPr>
          <p:cNvSpPr txBox="1"/>
          <p:nvPr/>
        </p:nvSpPr>
        <p:spPr>
          <a:xfrm>
            <a:off x="1358930" y="4558298"/>
            <a:ext cx="1360493" cy="4952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 dirty="0">
                <a:latin typeface="Arial"/>
              </a:rPr>
              <a:t>Electro-aimant</a:t>
            </a:r>
          </a:p>
          <a:p>
            <a:pPr algn="ctr">
              <a:buNone/>
            </a:pPr>
            <a:r>
              <a:rPr lang="fr-FR" sz="1800" b="0" strike="noStrike" spc="-1" dirty="0">
                <a:latin typeface="Arial"/>
              </a:rPr>
              <a:t>(solénoïde)</a:t>
            </a: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759AE2A4-AD47-301D-40EF-CF7987A6E3AD}"/>
              </a:ext>
            </a:extLst>
          </p:cNvPr>
          <p:cNvSpPr/>
          <p:nvPr/>
        </p:nvSpPr>
        <p:spPr>
          <a:xfrm flipH="1" flipV="1">
            <a:off x="2005127" y="4072128"/>
            <a:ext cx="45719" cy="45719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5C29C03E-B98D-FB9D-11B1-B9ED7202E6CD}"/>
              </a:ext>
            </a:extLst>
          </p:cNvPr>
          <p:cNvSpPr/>
          <p:nvPr/>
        </p:nvSpPr>
        <p:spPr>
          <a:xfrm>
            <a:off x="-722160" y="3256920"/>
            <a:ext cx="0" cy="0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31CE4844-BE43-2C8B-5D8B-D72E3904ECB2}"/>
              </a:ext>
            </a:extLst>
          </p:cNvPr>
          <p:cNvSpPr/>
          <p:nvPr/>
        </p:nvSpPr>
        <p:spPr>
          <a:xfrm flipH="1" flipV="1">
            <a:off x="375047" y="3273648"/>
            <a:ext cx="45719" cy="45719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76A1B02-EB46-1513-8F1F-EC8529D720A5}"/>
              </a:ext>
            </a:extLst>
          </p:cNvPr>
          <p:cNvSpPr txBox="1"/>
          <p:nvPr/>
        </p:nvSpPr>
        <p:spPr>
          <a:xfrm>
            <a:off x="232560" y="978120"/>
            <a:ext cx="24318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solidFill>
                  <a:srgbClr val="000080"/>
                </a:solidFill>
                <a:latin typeface="Arial"/>
              </a:rPr>
              <a:t>Appliquons un champ magnétique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7BDFAE52-CDE6-3CFA-E6ED-35E05CD521E4}"/>
              </a:ext>
            </a:extLst>
          </p:cNvPr>
          <p:cNvSpPr/>
          <p:nvPr/>
        </p:nvSpPr>
        <p:spPr>
          <a:xfrm>
            <a:off x="5607472" y="3350794"/>
            <a:ext cx="3090419" cy="414720"/>
          </a:xfrm>
          <a:custGeom>
            <a:avLst/>
            <a:gdLst/>
            <a:ahLst/>
            <a:cxnLst/>
            <a:rect l="0" t="0" r="r" b="b"/>
            <a:pathLst>
              <a:path w="10440" h="1401" fill="none">
                <a:moveTo>
                  <a:pt x="0" y="1401"/>
                </a:moveTo>
                <a:cubicBezTo>
                  <a:pt x="4576" y="-637"/>
                  <a:pt x="10440" y="149"/>
                  <a:pt x="10440" y="149"/>
                </a:cubicBez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9445F3D-7335-C93A-3E3C-051825494A67}"/>
              </a:ext>
            </a:extLst>
          </p:cNvPr>
          <p:cNvSpPr txBox="1"/>
          <p:nvPr/>
        </p:nvSpPr>
        <p:spPr>
          <a:xfrm>
            <a:off x="7094607" y="1009101"/>
            <a:ext cx="1523873" cy="33213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 dirty="0">
                <a:latin typeface="Arial"/>
              </a:rPr>
              <a:t>Cas d'un </a:t>
            </a:r>
            <a:r>
              <a:rPr lang="fr-FR" sz="1800" b="0" strike="noStrike" spc="-1" dirty="0">
                <a:solidFill>
                  <a:srgbClr val="DC2300"/>
                </a:solidFill>
                <a:latin typeface="Arial"/>
              </a:rPr>
              <a:t>e-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23EF8BE3-1D50-E9DB-29E4-8B3F16211024}"/>
              </a:ext>
            </a:extLst>
          </p:cNvPr>
          <p:cNvSpPr/>
          <p:nvPr/>
        </p:nvSpPr>
        <p:spPr>
          <a:xfrm>
            <a:off x="6032091" y="3061481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" name="AutoShape 14">
            <a:extLst>
              <a:ext uri="{FF2B5EF4-FFF2-40B4-BE49-F238E27FC236}">
                <a16:creationId xmlns:a16="http://schemas.microsoft.com/office/drawing/2014/main" id="{5FF31C8C-534A-2234-FF21-3C3963F2D7A5}"/>
              </a:ext>
            </a:extLst>
          </p:cNvPr>
          <p:cNvSpPr/>
          <p:nvPr/>
        </p:nvSpPr>
        <p:spPr>
          <a:xfrm>
            <a:off x="6285173" y="2714089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1A9D0622-2CBD-81A3-5C65-8BF2499E6074}"/>
              </a:ext>
            </a:extLst>
          </p:cNvPr>
          <p:cNvSpPr/>
          <p:nvPr/>
        </p:nvSpPr>
        <p:spPr>
          <a:xfrm>
            <a:off x="6532940" y="2294821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6" name="AutoShape 14">
            <a:extLst>
              <a:ext uri="{FF2B5EF4-FFF2-40B4-BE49-F238E27FC236}">
                <a16:creationId xmlns:a16="http://schemas.microsoft.com/office/drawing/2014/main" id="{5FDAD12F-DA90-D51B-A711-20434E386C7B}"/>
              </a:ext>
            </a:extLst>
          </p:cNvPr>
          <p:cNvSpPr/>
          <p:nvPr/>
        </p:nvSpPr>
        <p:spPr>
          <a:xfrm>
            <a:off x="6792485" y="1751979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02BA18C0-B868-71D8-037E-3F5C6DB570FA}"/>
              </a:ext>
            </a:extLst>
          </p:cNvPr>
          <p:cNvSpPr/>
          <p:nvPr/>
        </p:nvSpPr>
        <p:spPr>
          <a:xfrm>
            <a:off x="5633196" y="1050440"/>
            <a:ext cx="1473869" cy="2741413"/>
          </a:xfrm>
          <a:custGeom>
            <a:avLst/>
            <a:gdLst/>
            <a:ahLst/>
            <a:cxnLst/>
            <a:rect l="0" t="0" r="r" b="b"/>
            <a:pathLst>
              <a:path w="4979" h="9261" fill="none">
                <a:moveTo>
                  <a:pt x="4979" y="0"/>
                </a:moveTo>
                <a:cubicBezTo>
                  <a:pt x="4015" y="4916"/>
                  <a:pt x="0" y="9261"/>
                  <a:pt x="0" y="9261"/>
                </a:cubicBez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44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00857 L 0.0789 -0.02662 C 0.09296 -0.03865 0.1776 -0.053 0.19934 -0.0581 C 0.22395 -0.06388 0.25546 -0.06319 0.27057 -0.0581 L 0.38489 -0.0537 " rAng="0" ptsTypes="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rCtr x="19102" y="-35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4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0.06419 -0.09699 C 0.08112 -0.14328 0.11484 -0.19467 0.12057 -0.22847 C 0.13307 -0.25509 0.14023 -0.28611 0.15156 -0.31134 L 0.17708 -0.4324 " rAng="0" ptsTypes="AAA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rCtr x="8854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25855-8BF3-441C-C11B-612A58DE8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16B48B-5773-DA49-A2FF-F7D63202409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D71846-A484-0800-21FC-A3C37EAFCBAD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E66970A-8CDF-E686-BBCF-24BCD79E735A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CBD6BA-99F8-5943-F2EC-778324EA1EFC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19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5018BB-8486-0DFB-DA67-0C703B8466E8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977656-BB1B-C07B-8414-40E42D362A6F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A3A5F3D6-FAFF-6F66-86C7-39431E79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073BF79E-019D-D5CA-B520-6B263003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FDADC780-2F9C-EFD0-02F5-B8281A843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D04033-081F-F678-4E7D-6CA0F0218959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LHCb — Wikipédia">
            <a:extLst>
              <a:ext uri="{FF2B5EF4-FFF2-40B4-BE49-F238E27FC236}">
                <a16:creationId xmlns:a16="http://schemas.microsoft.com/office/drawing/2014/main" id="{265A10BD-A4A6-68D4-38D7-0AC6C7836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1055"/>
          <a:stretch/>
        </p:blipFill>
        <p:spPr bwMode="auto">
          <a:xfrm>
            <a:off x="-1" y="1076736"/>
            <a:ext cx="8210251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1E51303A-19D6-AC84-D84F-31BFE3C36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t="56507" r="76796" b="34405"/>
          <a:stretch/>
        </p:blipFill>
        <p:spPr bwMode="auto">
          <a:xfrm>
            <a:off x="1571341" y="3719745"/>
            <a:ext cx="248575" cy="5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0043D86B-7BEB-9CD7-B446-F1A158E2D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40186" r="52923" b="18070"/>
          <a:stretch/>
        </p:blipFill>
        <p:spPr bwMode="auto">
          <a:xfrm>
            <a:off x="1775526" y="2776038"/>
            <a:ext cx="2032986" cy="24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9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E6AC-C545-2F90-694C-E3B3CD621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019172-8431-CF2E-3A16-E8611C90EAA6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4335A7-D13E-6277-7B5C-ACC63912C784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E4D5B3-45B0-BF56-18E3-4CEFA3BE4E10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9A169E-94FF-3C4B-3032-F118CD459EA3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9ACC6CFA-3C4A-5928-4659-10D5B6D0A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15B8B1B9-6E68-0FA7-8C6B-CE6DB4B2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 are hiring! | IPPOG">
            <a:extLst>
              <a:ext uri="{FF2B5EF4-FFF2-40B4-BE49-F238E27FC236}">
                <a16:creationId xmlns:a16="http://schemas.microsoft.com/office/drawing/2014/main" id="{B44EB742-41AC-7528-C9B2-8CFD19880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F7B175-CEED-D597-A57E-C0CF2CF6EE62}"/>
              </a:ext>
            </a:extLst>
          </p:cNvPr>
          <p:cNvSpPr txBox="1"/>
          <p:nvPr/>
        </p:nvSpPr>
        <p:spPr>
          <a:xfrm>
            <a:off x="81763" y="50334"/>
            <a:ext cx="5713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Les 4 détecteurs du LHC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3598C-EE64-45BE-B364-CAF849226CAF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41F5BC6-CC82-C0C0-38DE-C7DEB1009A1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685541" y="1011067"/>
            <a:ext cx="8820918" cy="552177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4124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0B1C9-29A3-CA83-D31D-8B524EA0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704D85-B6C0-9A8E-F564-55A7F0EC5318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F582C3-F73E-35E8-DA17-D6F70EAC8628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5E990F-5A96-B72E-156B-B2D2259C4C15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3E7F91-3DB6-AE16-9A5E-60978DA7123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20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079242-3B97-9498-F871-59677CABA863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D84054-A632-8189-9AA3-9C19F59579F9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8DA1C3D7-8E55-ECCF-1E60-CF4EC2418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2837801C-B884-98B2-7F44-E4D633C1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6B79C018-1786-2A58-4240-FEA59729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0C9F0E-003A-AFD4-132F-04A9340290BA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LHCb — Wikipédia">
            <a:extLst>
              <a:ext uri="{FF2B5EF4-FFF2-40B4-BE49-F238E27FC236}">
                <a16:creationId xmlns:a16="http://schemas.microsoft.com/office/drawing/2014/main" id="{F2DC9BF9-1AE3-8B74-1914-2B51CE7EB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1055"/>
          <a:stretch/>
        </p:blipFill>
        <p:spPr bwMode="auto">
          <a:xfrm>
            <a:off x="-1" y="1076736"/>
            <a:ext cx="8210251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5AC9EF9C-96F0-FFF4-2C1B-773CDEE95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t="56507" r="76796" b="34405"/>
          <a:stretch/>
        </p:blipFill>
        <p:spPr bwMode="auto">
          <a:xfrm>
            <a:off x="1571341" y="3719745"/>
            <a:ext cx="248575" cy="5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6937E60F-D16D-8D78-7F30-7B52D3D43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40186" r="52923" b="18070"/>
          <a:stretch/>
        </p:blipFill>
        <p:spPr bwMode="auto">
          <a:xfrm>
            <a:off x="1775526" y="2776038"/>
            <a:ext cx="2032986" cy="24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ucune description de photo disponible.">
            <a:extLst>
              <a:ext uri="{FF2B5EF4-FFF2-40B4-BE49-F238E27FC236}">
                <a16:creationId xmlns:a16="http://schemas.microsoft.com/office/drawing/2014/main" id="{0F370DE1-5589-C0F0-782A-9398C9652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r="11589"/>
          <a:stretch/>
        </p:blipFill>
        <p:spPr bwMode="auto">
          <a:xfrm>
            <a:off x="8458826" y="1000477"/>
            <a:ext cx="3606009" cy="325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0299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77097-8DF7-B976-F6A8-A746749FE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0D5D22-9235-9A00-DFED-B55FAC5EE65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30D7AD-8150-9EC9-5D4D-BDF4D39DAFC8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567B2C-5219-89A3-B852-8A9787FB949D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AE7D50-7F09-2EB3-A63D-9664B36E53F1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21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D02E13-9D42-2A1C-4623-10D9EE32E94E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5CEE6-C087-92A0-3303-0AB532A5DAD5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99C062BC-3B5A-3828-E8C1-DC55F8C0A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CC8318A4-0F4B-D9DE-120E-CD99F8CF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C9297213-FCFC-8C37-F2D2-DC44CE60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8AFC2E-FEB2-1D3E-9006-72DCD38A320F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LHCb — Wikipédia">
            <a:extLst>
              <a:ext uri="{FF2B5EF4-FFF2-40B4-BE49-F238E27FC236}">
                <a16:creationId xmlns:a16="http://schemas.microsoft.com/office/drawing/2014/main" id="{BCEF428D-6DB9-6D78-FAC2-51A641DC6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1055"/>
          <a:stretch/>
        </p:blipFill>
        <p:spPr bwMode="auto">
          <a:xfrm>
            <a:off x="-1" y="1076736"/>
            <a:ext cx="8210251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35BE29F7-918F-5F9E-CB36-4C197B2FE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t="56507" r="76796" b="34405"/>
          <a:stretch/>
        </p:blipFill>
        <p:spPr bwMode="auto">
          <a:xfrm>
            <a:off x="1571341" y="3719745"/>
            <a:ext cx="248575" cy="5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ED4BF936-0233-FEA5-A5A4-41A637A5B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40186" r="52923" b="18070"/>
          <a:stretch/>
        </p:blipFill>
        <p:spPr bwMode="auto">
          <a:xfrm>
            <a:off x="1775526" y="2776038"/>
            <a:ext cx="2032986" cy="24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ucune description de photo disponible.">
            <a:extLst>
              <a:ext uri="{FF2B5EF4-FFF2-40B4-BE49-F238E27FC236}">
                <a16:creationId xmlns:a16="http://schemas.microsoft.com/office/drawing/2014/main" id="{0B29C416-0D12-7FD3-D08A-17EBC00BC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r="11589"/>
          <a:stretch/>
        </p:blipFill>
        <p:spPr bwMode="auto">
          <a:xfrm>
            <a:off x="8458826" y="1000477"/>
            <a:ext cx="3606009" cy="325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he magnet">
            <a:extLst>
              <a:ext uri="{FF2B5EF4-FFF2-40B4-BE49-F238E27FC236}">
                <a16:creationId xmlns:a16="http://schemas.microsoft.com/office/drawing/2014/main" id="{EE97268B-2839-9FF9-52F5-8DAF22E5B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94" y="2486482"/>
            <a:ext cx="4829741" cy="3904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0849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5B35-23CA-F17C-341D-3778A3771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853B5A-0568-85C4-9128-651CD667B32B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D285E7-FE38-8007-B7A0-E4B56976EA6C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9DC450-2439-36F3-02E1-9E55370FDD2C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01419E-8441-7042-D181-63460E0831EF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22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0ADA14-536C-0E9F-72CE-EAC34883EC55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AB881-43B1-477F-9C0D-7CD67C45D56D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3CCB7145-64C6-F44A-9E65-C8CFAAB5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D37D38B0-427F-BF02-405A-A287E2519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B0409F3F-CE3D-B9BE-4AEF-CA0503F83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CDC936-A1C1-5256-0FDA-8004B9B9F2C9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LHCb — Wikipédia">
            <a:extLst>
              <a:ext uri="{FF2B5EF4-FFF2-40B4-BE49-F238E27FC236}">
                <a16:creationId xmlns:a16="http://schemas.microsoft.com/office/drawing/2014/main" id="{7DA5C0D9-6D42-A8D1-34CD-60C7F87DE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1055"/>
          <a:stretch/>
        </p:blipFill>
        <p:spPr bwMode="auto">
          <a:xfrm>
            <a:off x="-1" y="1076736"/>
            <a:ext cx="8210251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209144C3-800B-1D6F-1D47-393CA4080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3" t="29320" r="16050" b="13421"/>
          <a:stretch/>
        </p:blipFill>
        <p:spPr bwMode="auto">
          <a:xfrm>
            <a:off x="5424256" y="2139193"/>
            <a:ext cx="1455938" cy="33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HCb — Wikipédia">
            <a:extLst>
              <a:ext uri="{FF2B5EF4-FFF2-40B4-BE49-F238E27FC236}">
                <a16:creationId xmlns:a16="http://schemas.microsoft.com/office/drawing/2014/main" id="{0EA62D5C-F9A7-F79D-8D78-FAAFDEF62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4" t="29320" r="43117" b="13421"/>
          <a:stretch/>
        </p:blipFill>
        <p:spPr bwMode="auto">
          <a:xfrm>
            <a:off x="4465468" y="2151232"/>
            <a:ext cx="159873" cy="33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l muon system di LHCb">
            <a:extLst>
              <a:ext uri="{FF2B5EF4-FFF2-40B4-BE49-F238E27FC236}">
                <a16:creationId xmlns:a16="http://schemas.microsoft.com/office/drawing/2014/main" id="{8E4217D7-E864-8C48-FFC9-99346192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19" y="1572676"/>
            <a:ext cx="4486032" cy="2803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3284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6BE5D-EE71-AD64-7825-4672C978A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8B111F-8891-EFE6-D11A-D9EDDCD6035A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B0BBFE-6D62-BABC-2B38-E30451A186ED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1B6925-AB25-4CE8-4C8E-4E8D6F25DDAF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6DF6CD-DF76-4969-45F9-D36157CFC82C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23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A900DEA5-D8C4-E33E-DB2C-9257A6E99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229093-AB93-3A62-41A7-D6311B2BCCC2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8E21B0-7B56-C235-B9B7-57D49B11B73C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708A4FC6-021E-7A14-6CA0-BD642B73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21A8D0BB-E5A5-035C-A462-9E58CF7E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BFC943A7-914C-412D-C099-4D47736E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ECA667A-2B7C-0327-51CE-31EA193937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83241CBB-7E65-2799-EB78-5564CFFA8B5E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6924D34F-7001-F394-FE17-43FE9C59F642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877BFD-E1D8-05D4-7F12-ED8D18BA1F62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FF4526-3362-FF4A-84BC-1941359B03CF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60BDB27-D0E3-7E3F-9AB1-B37B225E1498}"/>
              </a:ext>
            </a:extLst>
          </p:cNvPr>
          <p:cNvSpPr txBox="1"/>
          <p:nvPr/>
        </p:nvSpPr>
        <p:spPr>
          <a:xfrm>
            <a:off x="6241002" y="1583967"/>
            <a:ext cx="576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1) Il faut reconstituer la « trajectoire » des particules filles.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1D2360-E68B-E585-ED99-FF627D0DC084}"/>
              </a:ext>
            </a:extLst>
          </p:cNvPr>
          <p:cNvSpPr txBox="1"/>
          <p:nvPr/>
        </p:nvSpPr>
        <p:spPr>
          <a:xfrm>
            <a:off x="5463673" y="2561274"/>
            <a:ext cx="2127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2) Il faut retrouver la position du vertex secondaire.</a:t>
            </a:r>
          </a:p>
        </p:txBody>
      </p:sp>
    </p:spTree>
    <p:extLst>
      <p:ext uri="{BB962C8B-B14F-4D97-AF65-F5344CB8AC3E}">
        <p14:creationId xmlns:p14="http://schemas.microsoft.com/office/powerpoint/2010/main" val="132483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55AB3-65DF-3B4D-752A-8F01A6096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AF226F-D0DA-3B46-6EAC-7FDCBCFC9BF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DAB7C6-FC8A-3411-E5CC-2E6E18EABB7A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CE10D5-9E63-7B2E-52BD-56CDBFE34E35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CD92F5-CEEC-2B79-2D27-556978A8656E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24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2FB6E58-80DE-E7C1-5F3F-94AB392AFF30}"/>
              </a:ext>
            </a:extLst>
          </p:cNvPr>
          <p:cNvSpPr txBox="1"/>
          <p:nvPr/>
        </p:nvSpPr>
        <p:spPr>
          <a:xfrm>
            <a:off x="81763" y="50334"/>
            <a:ext cx="7527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détecteur de vertex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81930B-660F-F997-75E6-E553D370A29B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2EADB8C2-A1A8-A866-1E62-D12CA4EA8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30EEB125-63B7-661F-04E9-45C70971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9A44A4F0-E088-EBFC-C304-F735E9B2E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B2CA221-279F-382A-90D1-FB90DE21B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06" y="1516211"/>
            <a:ext cx="53435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810909D-33F7-4682-76AF-D6579785FA4E}"/>
              </a:ext>
            </a:extLst>
          </p:cNvPr>
          <p:cNvSpPr txBox="1"/>
          <p:nvPr/>
        </p:nvSpPr>
        <p:spPr>
          <a:xfrm>
            <a:off x="173319" y="1115544"/>
            <a:ext cx="860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Mise en place d’un petit </a:t>
            </a:r>
            <a:r>
              <a:rPr lang="fr-FR" b="1" dirty="0" err="1"/>
              <a:t>trajectographe</a:t>
            </a:r>
            <a:r>
              <a:rPr lang="fr-FR" b="1" dirty="0"/>
              <a:t> à l’endroit où a lieu la collision de proton-proton</a:t>
            </a:r>
          </a:p>
          <a:p>
            <a:r>
              <a:rPr lang="fr-FR" b="1" dirty="0">
                <a:sym typeface="Wingdings" panose="05000000000000000000" pitchFamily="2" charset="2"/>
              </a:rPr>
              <a:t> </a:t>
            </a:r>
            <a:r>
              <a:rPr lang="fr-FR" b="1" dirty="0"/>
              <a:t>Détecteur de vertex (en anglais </a:t>
            </a:r>
            <a:r>
              <a:rPr lang="fr-FR" b="1" i="1" dirty="0"/>
              <a:t>vertex </a:t>
            </a:r>
            <a:r>
              <a:rPr lang="fr-FR" b="1" i="1" dirty="0" err="1"/>
              <a:t>locator</a:t>
            </a:r>
            <a:r>
              <a:rPr lang="fr-FR" b="1" i="1" dirty="0"/>
              <a:t> </a:t>
            </a:r>
            <a:r>
              <a:rPr lang="fr-FR" b="1" dirty="0"/>
              <a:t>ou </a:t>
            </a:r>
            <a:r>
              <a:rPr lang="fr-FR" b="1" i="1" dirty="0"/>
              <a:t>VELO</a:t>
            </a:r>
            <a:r>
              <a:rPr lang="fr-FR" b="1" dirty="0"/>
              <a:t>)</a:t>
            </a:r>
          </a:p>
        </p:txBody>
      </p:sp>
      <p:pic>
        <p:nvPicPr>
          <p:cNvPr id="3080" name="Picture 8" descr="LHCb VErtex LOcator VELO">
            <a:extLst>
              <a:ext uri="{FF2B5EF4-FFF2-40B4-BE49-F238E27FC236}">
                <a16:creationId xmlns:a16="http://schemas.microsoft.com/office/drawing/2014/main" id="{726A42A9-28DE-4089-1448-A18D354BE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/>
          <a:stretch/>
        </p:blipFill>
        <p:spPr bwMode="auto">
          <a:xfrm>
            <a:off x="242047" y="2641462"/>
            <a:ext cx="5679250" cy="340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83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4878C-F4AC-F052-020E-A95448F05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1DB20B-3FAA-3A51-BFCD-64B8B5E0BB86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1B7AD9-B6D4-722A-E6BC-90CAF2C924DB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6FEA5B-41DC-0E13-512E-ED93219C14D2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A6D601-38F1-FDFA-F48A-BBF5043D06CC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25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1843BC-50C7-AA42-C7E2-3E4D27BA5068}"/>
              </a:ext>
            </a:extLst>
          </p:cNvPr>
          <p:cNvSpPr txBox="1"/>
          <p:nvPr/>
        </p:nvSpPr>
        <p:spPr>
          <a:xfrm>
            <a:off x="81763" y="50334"/>
            <a:ext cx="7527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détecteur de vertex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27FD0C-EA45-F7FB-966D-BB13901A543E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F0925191-FB0E-8D6E-2DA3-230E8564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DC82719F-FCF0-66C3-CE36-95ACDBA4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B6439BAC-2CD7-2DD3-1782-92D58385D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HCb — Wikipédia">
            <a:extLst>
              <a:ext uri="{FF2B5EF4-FFF2-40B4-BE49-F238E27FC236}">
                <a16:creationId xmlns:a16="http://schemas.microsoft.com/office/drawing/2014/main" id="{FA09ECB6-202E-1360-41B4-A021F5FCA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 bwMode="auto">
          <a:xfrm>
            <a:off x="1931001" y="1076736"/>
            <a:ext cx="8329998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87672590-3FC5-67FC-65DC-992F6F3DB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57913" r="83897" b="35786"/>
          <a:stretch/>
        </p:blipFill>
        <p:spPr bwMode="auto">
          <a:xfrm>
            <a:off x="2689933" y="3826275"/>
            <a:ext cx="577049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A0DDC0A-C04E-0EEE-68E6-3ACD1A33BE29}"/>
              </a:ext>
            </a:extLst>
          </p:cNvPr>
          <p:cNvSpPr txBox="1"/>
          <p:nvPr/>
        </p:nvSpPr>
        <p:spPr>
          <a:xfrm>
            <a:off x="173319" y="1303897"/>
            <a:ext cx="2081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Détecteur de vertex (en anglais </a:t>
            </a:r>
            <a:r>
              <a:rPr lang="fr-FR" b="1" i="1" dirty="0"/>
              <a:t>vertex </a:t>
            </a:r>
            <a:r>
              <a:rPr lang="fr-FR" b="1" i="1" dirty="0" err="1"/>
              <a:t>locator</a:t>
            </a:r>
            <a:r>
              <a:rPr lang="fr-FR" b="1" dirty="0"/>
              <a:t> ou </a:t>
            </a:r>
            <a:r>
              <a:rPr lang="fr-FR" b="1" i="1" dirty="0"/>
              <a:t>VELO</a:t>
            </a:r>
            <a:r>
              <a:rPr lang="fr-F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7621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CD59B-B5F6-49B8-068D-56F0AD0D1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D78D1D-43C8-C33B-7E03-E4F185CD4DC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D73DC5-45CA-D85B-2ACE-7FA61CAFB90C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321386-E7F9-D180-A3FD-816665B02273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9DBB4A-0E1C-1321-579F-90B5B15CE28B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26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D2C6FBAD-4625-58BA-302A-4E7BA75C0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CCA7962-24A8-52DE-4107-9DD15C446D80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441C79-8F87-C3D5-BCCA-02502938F22F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B7CE0689-B81C-0DE9-AEED-66334192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8D42167F-5D5E-F4D5-C51A-E1BD51A5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83FAB1DC-CB48-7B50-4882-FB173833C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47DF54-6411-0DBA-0B7A-1ECAA02F89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3AB78A52-3676-5B9B-D446-40D68A7974D3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F37E42DF-97B3-083B-7768-E9A65C136667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EF03FA7-FCEB-DA3F-49CB-FE5BC2857919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BC4373-1E5F-B711-B859-2D2D75CF4BD7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2C2AFD9-7086-6956-E126-1E3DB5E04CC6}"/>
              </a:ext>
            </a:extLst>
          </p:cNvPr>
          <p:cNvSpPr txBox="1"/>
          <p:nvPr/>
        </p:nvSpPr>
        <p:spPr>
          <a:xfrm>
            <a:off x="6212197" y="1105012"/>
            <a:ext cx="5865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AutoNum type="arabicParenR"/>
            </a:pPr>
            <a:r>
              <a:rPr lang="fr-FR" b="1" dirty="0"/>
              <a:t>Il faut reconstituer la « trajectoire » des particules filles.</a:t>
            </a:r>
          </a:p>
          <a:p>
            <a:pPr marL="342900" indent="-342900" algn="r">
              <a:buAutoNum type="arabicParenR"/>
            </a:pPr>
            <a:endParaRPr lang="fr-FR" b="1" dirty="0"/>
          </a:p>
          <a:p>
            <a:pPr algn="r"/>
            <a:r>
              <a:rPr lang="fr-FR" b="1" dirty="0"/>
              <a:t>3)   Il faut mesurer l’énergie des particules filles.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A7AC6C7-1FD8-89AA-EF6C-F21B1C27C3E2}"/>
              </a:ext>
            </a:extLst>
          </p:cNvPr>
          <p:cNvSpPr txBox="1"/>
          <p:nvPr/>
        </p:nvSpPr>
        <p:spPr>
          <a:xfrm>
            <a:off x="5463673" y="2561274"/>
            <a:ext cx="2127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2) Il faut retrouver la position du vertex secondaire.</a:t>
            </a:r>
          </a:p>
        </p:txBody>
      </p:sp>
    </p:spTree>
    <p:extLst>
      <p:ext uri="{BB962C8B-B14F-4D97-AF65-F5344CB8AC3E}">
        <p14:creationId xmlns:p14="http://schemas.microsoft.com/office/powerpoint/2010/main" val="1247639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8FE5-851E-3E25-BA26-774865305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>
            <a:extLst>
              <a:ext uri="{FF2B5EF4-FFF2-40B4-BE49-F238E27FC236}">
                <a16:creationId xmlns:a16="http://schemas.microsoft.com/office/drawing/2014/main" id="{B8E87E47-38A4-2A14-769B-DFF9E8574353}"/>
              </a:ext>
            </a:extLst>
          </p:cNvPr>
          <p:cNvGrpSpPr/>
          <p:nvPr/>
        </p:nvGrpSpPr>
        <p:grpSpPr>
          <a:xfrm>
            <a:off x="7566659" y="5144320"/>
            <a:ext cx="2793985" cy="880674"/>
            <a:chOff x="5493240" y="6109560"/>
            <a:chExt cx="3071160" cy="968040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850D1A3-1E81-0327-CB1B-B16EA51DFBE8}"/>
                </a:ext>
              </a:extLst>
            </p:cNvPr>
            <p:cNvSpPr txBox="1"/>
            <p:nvPr/>
          </p:nvSpPr>
          <p:spPr>
            <a:xfrm>
              <a:off x="6382800" y="6730920"/>
              <a:ext cx="21816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0" strike="noStrike" spc="-1">
                  <a:latin typeface="Arial"/>
                </a:rPr>
                <a:t>mesure de l'énergie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39B7A06-B98E-F196-1285-77E6B36775F5}"/>
                </a:ext>
              </a:extLst>
            </p:cNvPr>
            <p:cNvPicPr/>
            <p:nvPr/>
          </p:nvPicPr>
          <p:blipFill>
            <a:blip r:embed="rId2"/>
            <a:srcRect l="26298" t="5430" r="50236" b="57290"/>
            <a:stretch/>
          </p:blipFill>
          <p:spPr>
            <a:xfrm>
              <a:off x="5493240" y="6109560"/>
              <a:ext cx="974880" cy="968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F709BBB-263A-B8E7-31F2-D3008BE722BE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198659-196D-91DE-75B2-3409EDCCC7E3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3D5732-561D-B8E4-22F9-09E262774DF8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C0F7AF3-24C9-EB24-5031-F55FA395024D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27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7B96D2-BA8A-80CB-8963-7B67D9FAF3EE}"/>
              </a:ext>
            </a:extLst>
          </p:cNvPr>
          <p:cNvSpPr txBox="1"/>
          <p:nvPr/>
        </p:nvSpPr>
        <p:spPr>
          <a:xfrm>
            <a:off x="81763" y="50334"/>
            <a:ext cx="5650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calorimètre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69A781-01A9-CDF5-322A-FC4A2577E1D4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516D9B4C-70B3-03DA-2FD9-BAA8DC9DF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F5DF926A-28B3-EF26-CCA4-A263E49A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3811AA2C-235B-35E3-33DC-1735B0C3D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76EAA11-D455-9B72-B7CF-8127850F7F88}"/>
              </a:ext>
            </a:extLst>
          </p:cNvPr>
          <p:cNvGrpSpPr/>
          <p:nvPr/>
        </p:nvGrpSpPr>
        <p:grpSpPr>
          <a:xfrm>
            <a:off x="3081742" y="1437945"/>
            <a:ext cx="4484917" cy="4484917"/>
            <a:chOff x="743040" y="1743480"/>
            <a:chExt cx="4929840" cy="4929840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DAEBDE3E-1540-4F07-488B-B573FDD57C0D}"/>
                </a:ext>
              </a:extLst>
            </p:cNvPr>
            <p:cNvSpPr/>
            <p:nvPr/>
          </p:nvSpPr>
          <p:spPr>
            <a:xfrm>
              <a:off x="1389960" y="2373120"/>
              <a:ext cx="3636000" cy="3670560"/>
            </a:xfrm>
            <a:prstGeom prst="ellipse">
              <a:avLst/>
            </a:prstGeom>
            <a:noFill/>
            <a:ln w="720000">
              <a:solidFill>
                <a:srgbClr val="00AE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3B0FD2C-3991-A347-1FAE-19B09DBB0ABE}"/>
                </a:ext>
              </a:extLst>
            </p:cNvPr>
            <p:cNvSpPr/>
            <p:nvPr/>
          </p:nvSpPr>
          <p:spPr>
            <a:xfrm>
              <a:off x="743040" y="1743480"/>
              <a:ext cx="4929840" cy="4929840"/>
            </a:xfrm>
            <a:prstGeom prst="ellipse">
              <a:avLst/>
            </a:prstGeom>
            <a:noFill/>
            <a:ln w="93600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437A3CE1-512F-71F5-F7F6-54E668C314D7}"/>
              </a:ext>
            </a:extLst>
          </p:cNvPr>
          <p:cNvSpPr/>
          <p:nvPr/>
        </p:nvSpPr>
        <p:spPr>
          <a:xfrm>
            <a:off x="5237517" y="3276211"/>
            <a:ext cx="369103" cy="4034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3" name="Émoticône 12">
            <a:extLst>
              <a:ext uri="{FF2B5EF4-FFF2-40B4-BE49-F238E27FC236}">
                <a16:creationId xmlns:a16="http://schemas.microsoft.com/office/drawing/2014/main" id="{8481C2B0-A5BF-ADF9-A7BB-27C6B8B849D8}"/>
              </a:ext>
            </a:extLst>
          </p:cNvPr>
          <p:cNvSpPr/>
          <p:nvPr/>
        </p:nvSpPr>
        <p:spPr>
          <a:xfrm>
            <a:off x="5322451" y="3376813"/>
            <a:ext cx="180130" cy="180130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9FDEE43-F093-5130-A7D6-F301E8732AB9}"/>
              </a:ext>
            </a:extLst>
          </p:cNvPr>
          <p:cNvSpPr txBox="1"/>
          <p:nvPr/>
        </p:nvSpPr>
        <p:spPr>
          <a:xfrm>
            <a:off x="6410627" y="1629202"/>
            <a:ext cx="1215388" cy="54792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Cas d'un photon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FA361875-7383-3B07-DCFB-B625B3C2A53A}"/>
              </a:ext>
            </a:extLst>
          </p:cNvPr>
          <p:cNvSpPr/>
          <p:nvPr/>
        </p:nvSpPr>
        <p:spPr>
          <a:xfrm flipH="1" flipV="1">
            <a:off x="5403580" y="3457942"/>
            <a:ext cx="45719" cy="45719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83E9BF85-E249-13C0-024C-0376F8F2A647}"/>
              </a:ext>
            </a:extLst>
          </p:cNvPr>
          <p:cNvSpPr/>
          <p:nvPr/>
        </p:nvSpPr>
        <p:spPr>
          <a:xfrm>
            <a:off x="6291687" y="2418963"/>
            <a:ext cx="391374" cy="3772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FB043C89-74E1-F960-B606-C2C3E02C2CF8}"/>
              </a:ext>
            </a:extLst>
          </p:cNvPr>
          <p:cNvSpPr/>
          <p:nvPr/>
        </p:nvSpPr>
        <p:spPr>
          <a:xfrm rot="4803000">
            <a:off x="6815024" y="4421859"/>
            <a:ext cx="914735" cy="8469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24E4CA1-0B46-F740-AAB7-ED9F7034EF1B}"/>
              </a:ext>
            </a:extLst>
          </p:cNvPr>
          <p:cNvSpPr txBox="1"/>
          <p:nvPr/>
        </p:nvSpPr>
        <p:spPr>
          <a:xfrm>
            <a:off x="7978544" y="4418032"/>
            <a:ext cx="1215388" cy="54792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Cas d'un neutron</a:t>
            </a:r>
            <a:endParaRPr lang="fr-FR" sz="1800" b="0" strike="noStrike" spc="-1" dirty="0">
              <a:latin typeface="Arial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8276BC6-A2CD-C9CE-2049-ADC2DAF7C260}"/>
              </a:ext>
            </a:extLst>
          </p:cNvPr>
          <p:cNvGrpSpPr/>
          <p:nvPr/>
        </p:nvGrpSpPr>
        <p:grpSpPr>
          <a:xfrm>
            <a:off x="6487374" y="1078594"/>
            <a:ext cx="4855391" cy="1481326"/>
            <a:chOff x="4638092" y="1302610"/>
            <a:chExt cx="5337066" cy="162828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4EF0705F-F467-5D1C-6DDA-7119E2BFBA3B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6327278" y="1302610"/>
              <a:ext cx="3647880" cy="162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" name="Connecteur droit 25">
              <a:extLst>
                <a:ext uri="{FF2B5EF4-FFF2-40B4-BE49-F238E27FC236}">
                  <a16:creationId xmlns:a16="http://schemas.microsoft.com/office/drawing/2014/main" id="{3B844D20-8C00-F042-B1CA-49D328A68DF5}"/>
                </a:ext>
              </a:extLst>
            </p:cNvPr>
            <p:cNvSpPr/>
            <p:nvPr/>
          </p:nvSpPr>
          <p:spPr>
            <a:xfrm flipV="1">
              <a:off x="4638092" y="2416680"/>
              <a:ext cx="1688188" cy="4006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999F864-94B5-3D6D-31E1-ABDFF0598918}"/>
              </a:ext>
            </a:extLst>
          </p:cNvPr>
          <p:cNvGrpSpPr/>
          <p:nvPr/>
        </p:nvGrpSpPr>
        <p:grpSpPr>
          <a:xfrm>
            <a:off x="8796541" y="2355917"/>
            <a:ext cx="2793985" cy="880674"/>
            <a:chOff x="6550560" y="2632680"/>
            <a:chExt cx="3071160" cy="968040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C680D69-EF46-FB99-FD37-F1DF846C36AD}"/>
                </a:ext>
              </a:extLst>
            </p:cNvPr>
            <p:cNvSpPr txBox="1"/>
            <p:nvPr/>
          </p:nvSpPr>
          <p:spPr>
            <a:xfrm>
              <a:off x="7440120" y="3254040"/>
              <a:ext cx="21816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0" strike="noStrike" spc="-1">
                  <a:latin typeface="Arial"/>
                </a:rPr>
                <a:t>mesure de l'énergie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62BC5D97-1260-4233-02ED-497CE9F891F4}"/>
                </a:ext>
              </a:extLst>
            </p:cNvPr>
            <p:cNvPicPr/>
            <p:nvPr/>
          </p:nvPicPr>
          <p:blipFill>
            <a:blip r:embed="rId2"/>
            <a:srcRect l="26298" t="5430" r="50236" b="57290"/>
            <a:stretch/>
          </p:blipFill>
          <p:spPr>
            <a:xfrm>
              <a:off x="6550560" y="2632680"/>
              <a:ext cx="974880" cy="96804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360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37 L 0.12643 -0.15996 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rCtr x="6393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439 L 0.16901 0.22662 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rCtr x="8372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7EF3A-0C5B-376C-7931-8E30E4A8B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82E76-297E-425C-C9C1-035A1D20A71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CC24D6-D8DE-D3E2-7DB5-F5206EE8CF18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CE4A8F-022F-B4D9-FDE6-BB819DD22004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B72367-4218-F777-53CF-0B7E1775F83E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28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182C9F-ACEF-2041-BCCB-5D1F8A5A5D9B}"/>
              </a:ext>
            </a:extLst>
          </p:cNvPr>
          <p:cNvSpPr txBox="1"/>
          <p:nvPr/>
        </p:nvSpPr>
        <p:spPr>
          <a:xfrm>
            <a:off x="81763" y="50334"/>
            <a:ext cx="5650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calorimètre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0615A4-010A-CE10-860D-EB342C8FFE48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A14F3E45-66E6-FA8D-41BF-5A6F52C8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DE3C1267-0719-F060-9140-A87ADE550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1E16D6BA-50E9-C008-597C-252A9C2D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B39B7A-6065-9082-AD64-BD9EC6D0CB7B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5D38CA1-BD54-809F-5F50-2294AEE5CD8D}"/>
              </a:ext>
            </a:extLst>
          </p:cNvPr>
          <p:cNvSpPr/>
          <p:nvPr/>
        </p:nvSpPr>
        <p:spPr>
          <a:xfrm>
            <a:off x="3670277" y="2010759"/>
            <a:ext cx="3307847" cy="3339288"/>
          </a:xfrm>
          <a:prstGeom prst="ellipse">
            <a:avLst/>
          </a:prstGeom>
          <a:noFill/>
          <a:ln w="720000">
            <a:solidFill>
              <a:srgbClr val="00A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0BEAAD0-221E-C635-E024-D6830FCDA874}"/>
              </a:ext>
            </a:extLst>
          </p:cNvPr>
          <p:cNvSpPr/>
          <p:nvPr/>
        </p:nvSpPr>
        <p:spPr>
          <a:xfrm>
            <a:off x="3081742" y="1437945"/>
            <a:ext cx="4484917" cy="4484917"/>
          </a:xfrm>
          <a:prstGeom prst="ellipse">
            <a:avLst/>
          </a:prstGeom>
          <a:noFill/>
          <a:ln w="93600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71C50F-2CD1-CE89-8EC7-4F797B4435BF}"/>
              </a:ext>
            </a:extLst>
          </p:cNvPr>
          <p:cNvSpPr txBox="1"/>
          <p:nvPr/>
        </p:nvSpPr>
        <p:spPr>
          <a:xfrm>
            <a:off x="7902993" y="1986681"/>
            <a:ext cx="371052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latin typeface="Arial"/>
              </a:rPr>
              <a:t>Calorimètre</a:t>
            </a:r>
            <a:endParaRPr lang="fr-FR" sz="1800" b="0" strike="noStrike" spc="-1">
              <a:latin typeface="Arial"/>
            </a:endParaRPr>
          </a:p>
          <a:p>
            <a:pPr algn="ctr">
              <a:buNone/>
            </a:pPr>
            <a:r>
              <a:rPr lang="fr-FR" sz="1800" b="1" strike="noStrike" spc="-1">
                <a:latin typeface="Arial"/>
              </a:rPr>
              <a:t>électromagnétique</a:t>
            </a:r>
            <a:r>
              <a:rPr lang="fr-FR" sz="1800" b="0" strike="noStrike" spc="-1">
                <a:latin typeface="Arial"/>
              </a:rPr>
              <a:t> </a:t>
            </a:r>
          </a:p>
          <a:p>
            <a:pPr algn="ctr">
              <a:buNone/>
            </a:pPr>
            <a:r>
              <a:rPr lang="fr-FR" sz="1800" b="0" i="1" strike="noStrike" spc="-1">
                <a:latin typeface="Arial"/>
              </a:rPr>
              <a:t>électron, photon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0F406C-E92E-F62F-4B1B-E1E407A95EAD}"/>
              </a:ext>
            </a:extLst>
          </p:cNvPr>
          <p:cNvSpPr txBox="1"/>
          <p:nvPr/>
        </p:nvSpPr>
        <p:spPr>
          <a:xfrm>
            <a:off x="7903353" y="3976761"/>
            <a:ext cx="3710520" cy="111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latin typeface="Arial"/>
              </a:rPr>
              <a:t>Calorimètre </a:t>
            </a:r>
            <a:endParaRPr lang="fr-FR" sz="1800" b="0" strike="noStrike" spc="-1">
              <a:latin typeface="Arial"/>
            </a:endParaRPr>
          </a:p>
          <a:p>
            <a:pPr algn="ctr">
              <a:buNone/>
            </a:pPr>
            <a:r>
              <a:rPr lang="fr-FR" sz="1800" b="1" strike="noStrike" spc="-1">
                <a:latin typeface="Arial"/>
              </a:rPr>
              <a:t>hadronique</a:t>
            </a:r>
            <a:r>
              <a:rPr lang="fr-FR" sz="1800" b="0" strike="noStrike" spc="-1">
                <a:latin typeface="Arial"/>
              </a:rPr>
              <a:t> </a:t>
            </a:r>
          </a:p>
          <a:p>
            <a:pPr algn="ctr">
              <a:buNone/>
            </a:pPr>
            <a:r>
              <a:rPr lang="fr-FR" sz="1800" b="0" i="1" strike="noStrike" spc="-1">
                <a:latin typeface="Arial"/>
              </a:rPr>
              <a:t>hadrons généralement </a:t>
            </a:r>
            <a:br>
              <a:rPr sz="1800"/>
            </a:br>
            <a:r>
              <a:rPr lang="fr-FR" sz="1800" b="0" i="1" strike="noStrike" spc="-1">
                <a:latin typeface="Arial"/>
              </a:rPr>
              <a:t>sous forme de jets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3" name="Connecteur droit 12">
            <a:extLst>
              <a:ext uri="{FF2B5EF4-FFF2-40B4-BE49-F238E27FC236}">
                <a16:creationId xmlns:a16="http://schemas.microsoft.com/office/drawing/2014/main" id="{07EF1F13-CA13-5AB6-9928-38211DE4E7B5}"/>
              </a:ext>
            </a:extLst>
          </p:cNvPr>
          <p:cNvSpPr/>
          <p:nvPr/>
        </p:nvSpPr>
        <p:spPr>
          <a:xfrm flipV="1">
            <a:off x="6524193" y="2429841"/>
            <a:ext cx="1990080" cy="3412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4" name="Connecteur droit 13">
            <a:extLst>
              <a:ext uri="{FF2B5EF4-FFF2-40B4-BE49-F238E27FC236}">
                <a16:creationId xmlns:a16="http://schemas.microsoft.com/office/drawing/2014/main" id="{57F91CAF-8432-6112-22FC-5FEE0A2006F1}"/>
              </a:ext>
            </a:extLst>
          </p:cNvPr>
          <p:cNvSpPr/>
          <p:nvPr/>
        </p:nvSpPr>
        <p:spPr>
          <a:xfrm>
            <a:off x="7263273" y="3951201"/>
            <a:ext cx="1606320" cy="35532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835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A6CA6-210F-BD22-0FD8-15BA552E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A721C8-1EF2-85F0-8488-20BE796E405F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15D479-D837-7B3E-8539-3C694C3017C9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303568-DD19-4540-D7B1-DCD4D46EA1F6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7BCD02-21C5-1AE4-F678-98F25E5FE2E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29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B09980-00A8-9292-AEF1-4CF94F4A972C}"/>
              </a:ext>
            </a:extLst>
          </p:cNvPr>
          <p:cNvSpPr txBox="1"/>
          <p:nvPr/>
        </p:nvSpPr>
        <p:spPr>
          <a:xfrm>
            <a:off x="81763" y="50334"/>
            <a:ext cx="5650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calorimètre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D6FEC4-5F5D-7E2E-E90C-93728B3ABDF4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F18F2B5F-11B1-1F73-0C75-2E1C5131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536C4E75-285D-9E7B-0EBC-893E8A41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3710B060-DE91-505B-B280-8BC797619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D8BD92-7330-FE33-AEF2-B2A75F2FF1C7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D64B6-5185-71FA-CEAC-171803E089DF}"/>
              </a:ext>
            </a:extLst>
          </p:cNvPr>
          <p:cNvSpPr txBox="1"/>
          <p:nvPr/>
        </p:nvSpPr>
        <p:spPr>
          <a:xfrm>
            <a:off x="173320" y="1303897"/>
            <a:ext cx="175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Calorimètre</a:t>
            </a:r>
          </a:p>
        </p:txBody>
      </p:sp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9129A624-CC77-9D22-CF40-89ABA3E98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 bwMode="auto">
          <a:xfrm>
            <a:off x="1931001" y="1076736"/>
            <a:ext cx="8329998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HCb — Wikipédia">
            <a:extLst>
              <a:ext uri="{FF2B5EF4-FFF2-40B4-BE49-F238E27FC236}">
                <a16:creationId xmlns:a16="http://schemas.microsoft.com/office/drawing/2014/main" id="{71228156-2EEB-BFF0-3481-960825BB0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41511" r="33637" b="18046"/>
          <a:stretch/>
        </p:blipFill>
        <p:spPr bwMode="auto">
          <a:xfrm>
            <a:off x="6676008" y="2840854"/>
            <a:ext cx="790112" cy="23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09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CE52DF-20FA-077D-3A3F-4BEF5C52281A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CB57BF-9C59-E4C3-5E9F-37C9D2D43E94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494A34-9908-A02D-C97F-FD5AC45788B2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BC4B66-24E0-EB66-1EAE-860C4C346B12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9FAFBA2C-F860-B06C-9949-A5CCA4B4B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40FBF09-1BD4-4383-38B4-481B54F8B6D6}"/>
              </a:ext>
            </a:extLst>
          </p:cNvPr>
          <p:cNvSpPr txBox="1"/>
          <p:nvPr/>
        </p:nvSpPr>
        <p:spPr>
          <a:xfrm>
            <a:off x="81763" y="50334"/>
            <a:ext cx="5713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Les 4 détecteurs du LHC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7A1F5F-F515-A8A0-0321-43E910AA9B34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DFB3142-8DE8-2D74-8737-0227C2C33BD1}"/>
              </a:ext>
            </a:extLst>
          </p:cNvPr>
          <p:cNvGrpSpPr/>
          <p:nvPr/>
        </p:nvGrpSpPr>
        <p:grpSpPr>
          <a:xfrm>
            <a:off x="1685541" y="1011067"/>
            <a:ext cx="8820918" cy="5521777"/>
            <a:chOff x="1129316" y="392462"/>
            <a:chExt cx="10079640" cy="630972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D762B05-5B8F-D689-C273-6FB74A5F6B68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129316" y="392462"/>
              <a:ext cx="10079640" cy="6309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ADDE7B0-F7F8-CE82-8065-6E8C3DA86B10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 rot="622800">
              <a:off x="4989956" y="3363902"/>
              <a:ext cx="1780200" cy="1334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714FE5B-E92D-3BAC-8EB6-C207BB774BAB}"/>
                </a:ext>
              </a:extLst>
            </p:cNvPr>
            <p:cNvPicPr/>
            <p:nvPr/>
          </p:nvPicPr>
          <p:blipFill>
            <a:blip r:embed="rId5"/>
            <a:srcRect l="10123"/>
            <a:stretch/>
          </p:blipFill>
          <p:spPr>
            <a:xfrm>
              <a:off x="5373716" y="5084342"/>
              <a:ext cx="2348640" cy="1352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071044A-FEAC-D9DD-A261-AE10E3D58696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2538716" y="4241582"/>
              <a:ext cx="1961640" cy="1437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61EFD49-D1C2-83B5-62F1-ED0A1FFFFC5F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7939076" y="3948182"/>
              <a:ext cx="1724040" cy="1521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5851DB4-BD61-5BC8-8200-9F66C394ED93}"/>
                </a:ext>
              </a:extLst>
            </p:cNvPr>
            <p:cNvSpPr txBox="1"/>
            <p:nvPr/>
          </p:nvSpPr>
          <p:spPr>
            <a:xfrm>
              <a:off x="7014956" y="6082622"/>
              <a:ext cx="1173369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1" strike="noStrike" spc="-1" dirty="0">
                  <a:latin typeface="Arial"/>
                </a:rPr>
                <a:t>ATLAS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E515D32-39C5-EB57-E418-7B5557312B4D}"/>
                </a:ext>
              </a:extLst>
            </p:cNvPr>
            <p:cNvSpPr txBox="1"/>
            <p:nvPr/>
          </p:nvSpPr>
          <p:spPr>
            <a:xfrm>
              <a:off x="8843755" y="5359022"/>
              <a:ext cx="92509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1" strike="noStrike" spc="-1">
                  <a:latin typeface="Arial"/>
                </a:rPr>
                <a:t>LHCb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D7F159C-A92A-A134-29E3-9384DC84B0DA}"/>
                </a:ext>
              </a:extLst>
            </p:cNvPr>
            <p:cNvSpPr txBox="1"/>
            <p:nvPr/>
          </p:nvSpPr>
          <p:spPr>
            <a:xfrm>
              <a:off x="5948635" y="4494302"/>
              <a:ext cx="830534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1" strike="noStrike" spc="-1" dirty="0">
                  <a:latin typeface="Arial"/>
                </a:rPr>
                <a:t>CMS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9E0D5BB-F1D7-DB51-27C3-3CD8A2A53A7E}"/>
                </a:ext>
              </a:extLst>
            </p:cNvPr>
            <p:cNvSpPr txBox="1"/>
            <p:nvPr/>
          </p:nvSpPr>
          <p:spPr>
            <a:xfrm>
              <a:off x="2986555" y="5679422"/>
              <a:ext cx="1089341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1" strike="noStrike" spc="-1">
                  <a:latin typeface="Arial"/>
                </a:rPr>
                <a:t>ALICE</a:t>
              </a:r>
              <a:endParaRPr lang="fr-FR" sz="1800" b="0" strike="noStrike" spc="-1">
                <a:latin typeface="Arial"/>
              </a:endParaRPr>
            </a:p>
          </p:txBody>
        </p:sp>
      </p:grp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DEAB0B53-664C-A4E3-4BCA-E972DF8B5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E7014A53-229A-CE22-9BA4-720189AA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7C0DB37F-384C-060B-05FF-67609902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88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ED373-8F5D-D95B-359A-DA02E685E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6ED848-2E42-00FE-F251-893EE298D308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5E6595-95C7-4D71-5B48-A29B3A91090B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D90660-A8EE-5916-4841-7D77C17EB692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3CB836-2E47-9C2B-134D-10D5846B8A0F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30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97CDBA-CE22-BD87-0D3B-119528642ED8}"/>
              </a:ext>
            </a:extLst>
          </p:cNvPr>
          <p:cNvSpPr txBox="1"/>
          <p:nvPr/>
        </p:nvSpPr>
        <p:spPr>
          <a:xfrm>
            <a:off x="81763" y="50334"/>
            <a:ext cx="5650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calorimètre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2EF2BD-2B80-7C52-8630-9EE528708A1C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B544C213-CC46-1492-CC9B-9D8799A90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437ABB62-18F3-E005-5CCA-E8FBC48C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5261DBE9-3152-2926-CAAC-A2BCA9CE0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58FBC0-E280-BF38-5D5C-7843D82A0F01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CFA8F3-28FA-33AE-28CC-9138DC44240C}"/>
              </a:ext>
            </a:extLst>
          </p:cNvPr>
          <p:cNvSpPr txBox="1"/>
          <p:nvPr/>
        </p:nvSpPr>
        <p:spPr>
          <a:xfrm>
            <a:off x="173320" y="1303897"/>
            <a:ext cx="175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Calorimètre</a:t>
            </a:r>
          </a:p>
        </p:txBody>
      </p:sp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63875AA0-8409-3B88-BFBD-0FB357B0D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 bwMode="auto">
          <a:xfrm>
            <a:off x="1931001" y="1076736"/>
            <a:ext cx="8329998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HCb — Wikipédia">
            <a:extLst>
              <a:ext uri="{FF2B5EF4-FFF2-40B4-BE49-F238E27FC236}">
                <a16:creationId xmlns:a16="http://schemas.microsoft.com/office/drawing/2014/main" id="{4EAE95B7-7F46-3183-3918-F6448DD3D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41511" r="33637" b="18046"/>
          <a:stretch/>
        </p:blipFill>
        <p:spPr bwMode="auto">
          <a:xfrm>
            <a:off x="6676008" y="2840854"/>
            <a:ext cx="790112" cy="23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LHCb electromagnetic calorimeter - CERN Document Server">
            <a:extLst>
              <a:ext uri="{FF2B5EF4-FFF2-40B4-BE49-F238E27FC236}">
                <a16:creationId xmlns:a16="http://schemas.microsoft.com/office/drawing/2014/main" id="{B6B07AAD-2937-4434-2AA4-0870A342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0" y="2282947"/>
            <a:ext cx="5343525" cy="34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9904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1BA17-74D3-4EE2-9AF3-3CA1DD48B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908A42-B064-2FB5-4247-2C0708D66D8D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C90949-D190-43E6-D419-BB5BEAA46E99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566FE5-ABE1-0023-FC8B-ACA00C6A67DC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31F926-1760-BDC4-CB95-AAE1F31DE332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31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F805D5-B090-E6BC-ACE5-21A1E1C0FC91}"/>
              </a:ext>
            </a:extLst>
          </p:cNvPr>
          <p:cNvSpPr txBox="1"/>
          <p:nvPr/>
        </p:nvSpPr>
        <p:spPr>
          <a:xfrm>
            <a:off x="81763" y="50334"/>
            <a:ext cx="5650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calorimètre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C0155C-41FE-D466-0D20-173D0ADF6353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BC79BB69-CE0B-7AAE-C30D-B4C1A54FC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1F3BF16C-809F-66AC-1683-C7E8BE52D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C790623D-6456-5C84-87B7-2600C8A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A603AD-5CCF-C93F-F93D-AD2499B9F4FB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492551-7476-3B9D-C1ED-E6A8FA653BD3}"/>
              </a:ext>
            </a:extLst>
          </p:cNvPr>
          <p:cNvSpPr txBox="1"/>
          <p:nvPr/>
        </p:nvSpPr>
        <p:spPr>
          <a:xfrm>
            <a:off x="173320" y="1303897"/>
            <a:ext cx="175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Calorimètre</a:t>
            </a:r>
          </a:p>
        </p:txBody>
      </p:sp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9D80C934-6218-CFB5-2818-6B3BFD03F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 bwMode="auto">
          <a:xfrm>
            <a:off x="1931001" y="1076736"/>
            <a:ext cx="8329998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HCb — Wikipédia">
            <a:extLst>
              <a:ext uri="{FF2B5EF4-FFF2-40B4-BE49-F238E27FC236}">
                <a16:creationId xmlns:a16="http://schemas.microsoft.com/office/drawing/2014/main" id="{40D88813-D5EE-00E3-0708-CDDD419BE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41511" r="33637" b="18046"/>
          <a:stretch/>
        </p:blipFill>
        <p:spPr bwMode="auto">
          <a:xfrm>
            <a:off x="6676008" y="2840854"/>
            <a:ext cx="790112" cy="23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LHCb electromagnetic calorimeter - CERN Document Server">
            <a:extLst>
              <a:ext uri="{FF2B5EF4-FFF2-40B4-BE49-F238E27FC236}">
                <a16:creationId xmlns:a16="http://schemas.microsoft.com/office/drawing/2014/main" id="{E6D9A293-4C09-3BBF-1154-3DEE4587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0" y="2282947"/>
            <a:ext cx="5343525" cy="34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4AA9666-02A0-C861-7D65-708E46E89C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181" t="17864" r="52986" b="50000"/>
          <a:stretch/>
        </p:blipFill>
        <p:spPr>
          <a:xfrm>
            <a:off x="9294921" y="2924081"/>
            <a:ext cx="2661980" cy="220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3365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34E7-B55C-860F-DAB6-4C02F29F7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075E9A-CEAD-11F9-DB33-3AD3F842A085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78022A-2037-D7EB-71F9-C25A2757E700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996C05-A418-9A4E-256B-07226D220A73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72796A-0125-7002-72F8-FE5F16DD47F5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32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254F8F34-3A18-2224-0AB9-A8C03AF2A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3B0E1E6-25AB-4CFE-9597-D5AF2986AA81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146E31-17D7-E867-1A90-AAB7003D1A7E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242880FA-5E1C-0251-ACCA-527DEB64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A8022694-DA37-32EE-9F6B-7082D9E14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DB59B1D8-4D73-EA87-F9D0-C0A575E0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48B1BF-DED4-4D1D-0403-3CFB2E0D98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AF649C3A-00BD-FD60-298A-50A4D2877C8C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1ABC2FDE-CE79-D375-AFB7-C0BC8BD95AB7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0B1DEA-4B71-8236-C126-DF058ED3EED4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9280AD-D485-87FD-DD30-EE91D8531842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121A6A-993D-3413-5200-6EA14191D9C0}"/>
              </a:ext>
            </a:extLst>
          </p:cNvPr>
          <p:cNvSpPr txBox="1"/>
          <p:nvPr/>
        </p:nvSpPr>
        <p:spPr>
          <a:xfrm>
            <a:off x="6261737" y="988426"/>
            <a:ext cx="58650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AutoNum type="arabicParenR"/>
            </a:pPr>
            <a:r>
              <a:rPr lang="fr-FR" b="1" dirty="0"/>
              <a:t>Il faut reconstituer la « trajectoire » des particules filles.</a:t>
            </a:r>
          </a:p>
          <a:p>
            <a:pPr marL="342900" indent="-342900" algn="r">
              <a:buAutoNum type="arabicParenR"/>
            </a:pPr>
            <a:endParaRPr lang="fr-FR" b="1" dirty="0"/>
          </a:p>
          <a:p>
            <a:pPr marL="342900" indent="-342900" algn="r">
              <a:buAutoNum type="arabicParenR" startAt="3"/>
            </a:pPr>
            <a:r>
              <a:rPr lang="fr-FR" b="1" dirty="0"/>
              <a:t>Il faut mesurer l’énergie des particules filles.</a:t>
            </a:r>
          </a:p>
          <a:p>
            <a:pPr marL="342900" indent="-342900" algn="r">
              <a:buAutoNum type="arabicParenR" startAt="3"/>
            </a:pPr>
            <a:endParaRPr lang="fr-FR" b="1" dirty="0"/>
          </a:p>
          <a:p>
            <a:pPr marL="342900" indent="-342900" algn="r">
              <a:buAutoNum type="arabicParenR" startAt="3"/>
            </a:pPr>
            <a:r>
              <a:rPr lang="fr-FR" b="1" dirty="0"/>
              <a:t>Identifier les particules filles.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7B1BB7D-8964-56BC-707B-00A03AEB8980}"/>
              </a:ext>
            </a:extLst>
          </p:cNvPr>
          <p:cNvSpPr txBox="1"/>
          <p:nvPr/>
        </p:nvSpPr>
        <p:spPr>
          <a:xfrm>
            <a:off x="5463673" y="2561274"/>
            <a:ext cx="2127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2) Il faut retrouver la position du vertex secondaire.</a:t>
            </a:r>
          </a:p>
        </p:txBody>
      </p:sp>
    </p:spTree>
    <p:extLst>
      <p:ext uri="{BB962C8B-B14F-4D97-AF65-F5344CB8AC3E}">
        <p14:creationId xmlns:p14="http://schemas.microsoft.com/office/powerpoint/2010/main" val="3668831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6E709-CDFD-10B6-6F7D-9F2E49839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1F62E-A756-1F5A-07FE-F326BB807039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55E79F-600E-A1FC-58DA-7F940009A841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10FDB2-7164-E53C-2CEE-B67275AD8F18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4D3FA1-015B-4514-BE09-6E1432B5C4DB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33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66F76B-BD76-939F-75AD-BDCBDB6636F6}"/>
              </a:ext>
            </a:extLst>
          </p:cNvPr>
          <p:cNvSpPr txBox="1"/>
          <p:nvPr/>
        </p:nvSpPr>
        <p:spPr>
          <a:xfrm>
            <a:off x="81763" y="50334"/>
            <a:ext cx="40703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RICH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384963-5E82-E5B3-7722-EB801B461A98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0BBC3195-1FBE-5130-173B-582F9447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737EACF9-0DDA-E4AA-951A-575D83AD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7555BD3A-AC42-A655-87F5-47BDBC62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s it fair to conclude that Cherenkov radiation is composed of tachyons? -  Quora">
            <a:extLst>
              <a:ext uri="{FF2B5EF4-FFF2-40B4-BE49-F238E27FC236}">
                <a16:creationId xmlns:a16="http://schemas.microsoft.com/office/drawing/2014/main" id="{A3BE019A-222E-69BD-D07F-B2960DFD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05" y="4136050"/>
            <a:ext cx="2896109" cy="22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DECCE8-89DB-6D99-F7C5-D2B42F168B93}"/>
              </a:ext>
            </a:extLst>
          </p:cNvPr>
          <p:cNvSpPr txBox="1"/>
          <p:nvPr/>
        </p:nvSpPr>
        <p:spPr>
          <a:xfrm>
            <a:off x="201300" y="1154567"/>
            <a:ext cx="176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Effet Tcherenkov</a:t>
            </a:r>
          </a:p>
        </p:txBody>
      </p:sp>
      <p:pic>
        <p:nvPicPr>
          <p:cNvPr id="5124" name="Picture 4" descr="DÉCRYPTAGE - Les détonations des avions qui passent le mur du son dans les  Landes - France Bleu">
            <a:extLst>
              <a:ext uri="{FF2B5EF4-FFF2-40B4-BE49-F238E27FC236}">
                <a16:creationId xmlns:a16="http://schemas.microsoft.com/office/drawing/2014/main" id="{3550110E-BA3B-334E-C454-A559373A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25" y="1856747"/>
            <a:ext cx="2996871" cy="16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AAE2784-EE5C-2917-9781-93B3B4FC8155}"/>
              </a:ext>
            </a:extLst>
          </p:cNvPr>
          <p:cNvSpPr txBox="1"/>
          <p:nvPr/>
        </p:nvSpPr>
        <p:spPr>
          <a:xfrm>
            <a:off x="150920" y="2332792"/>
            <a:ext cx="234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Cas d’un avion qui dépasse la vitesse du son dans l’air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DF2C8F-621C-7A92-A539-5A161E7EDC41}"/>
              </a:ext>
            </a:extLst>
          </p:cNvPr>
          <p:cNvSpPr txBox="1"/>
          <p:nvPr/>
        </p:nvSpPr>
        <p:spPr>
          <a:xfrm>
            <a:off x="201300" y="4664370"/>
            <a:ext cx="2343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Cas d’une particule qui dépasse la vitesse de la lumière dans le milieu</a:t>
            </a:r>
          </a:p>
        </p:txBody>
      </p:sp>
      <p:pic>
        <p:nvPicPr>
          <p:cNvPr id="5126" name="Picture 6" descr="Performance of the LHCb RICH detectors during LHC Run 2 - CERN Document  Server">
            <a:extLst>
              <a:ext uri="{FF2B5EF4-FFF2-40B4-BE49-F238E27FC236}">
                <a16:creationId xmlns:a16="http://schemas.microsoft.com/office/drawing/2014/main" id="{BC19F252-EB3D-AD1C-3089-E5A84261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52" y="1070130"/>
            <a:ext cx="3811162" cy="539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69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AC58-EA9B-F26B-880B-09A9D0AB8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289246-792A-CBC7-3315-D519A1AF059F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8C7FF6-B452-59BB-2A60-F8B931B718DF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2F8C22-30F7-8020-2753-E369A8BD6388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AF2F51-415E-CB72-FFFE-81E084526D63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34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689E8B-FF9F-B641-BE63-EB8542D2313A}"/>
              </a:ext>
            </a:extLst>
          </p:cNvPr>
          <p:cNvSpPr txBox="1"/>
          <p:nvPr/>
        </p:nvSpPr>
        <p:spPr>
          <a:xfrm>
            <a:off x="81763" y="50334"/>
            <a:ext cx="40703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RICH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4708B-2372-6425-1471-492EDF8159B3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CB571C10-4BB5-489B-4CB4-5EE81B40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A697DA91-A737-FD98-7FCD-2866C13A3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B5534DF8-F636-3ED3-6CEF-CD09A4FB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s it fair to conclude that Cherenkov radiation is composed of tachyons? -  Quora">
            <a:extLst>
              <a:ext uri="{FF2B5EF4-FFF2-40B4-BE49-F238E27FC236}">
                <a16:creationId xmlns:a16="http://schemas.microsoft.com/office/drawing/2014/main" id="{4B9359B9-46F6-B4D5-EA21-5433E81B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05" y="4136050"/>
            <a:ext cx="2896109" cy="22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56DD1B2-001C-E77A-FD6D-904C6828B2A1}"/>
              </a:ext>
            </a:extLst>
          </p:cNvPr>
          <p:cNvSpPr txBox="1"/>
          <p:nvPr/>
        </p:nvSpPr>
        <p:spPr>
          <a:xfrm>
            <a:off x="201300" y="1154567"/>
            <a:ext cx="176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Effet Tcherenkov</a:t>
            </a:r>
          </a:p>
        </p:txBody>
      </p:sp>
      <p:pic>
        <p:nvPicPr>
          <p:cNvPr id="5124" name="Picture 4" descr="DÉCRYPTAGE - Les détonations des avions qui passent le mur du son dans les  Landes - France Bleu">
            <a:extLst>
              <a:ext uri="{FF2B5EF4-FFF2-40B4-BE49-F238E27FC236}">
                <a16:creationId xmlns:a16="http://schemas.microsoft.com/office/drawing/2014/main" id="{5EC82DED-9FA1-5EA6-3771-3C2696E1F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25" y="1856747"/>
            <a:ext cx="2996871" cy="16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C956091-FA13-51A6-6F1B-AC05B0771118}"/>
              </a:ext>
            </a:extLst>
          </p:cNvPr>
          <p:cNvSpPr txBox="1"/>
          <p:nvPr/>
        </p:nvSpPr>
        <p:spPr>
          <a:xfrm>
            <a:off x="150920" y="2332792"/>
            <a:ext cx="234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Cas d’un avion qui dépasse la vitesse du son dans l’air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4CEA4BD-5A1D-5D3C-C260-000C107C0AED}"/>
              </a:ext>
            </a:extLst>
          </p:cNvPr>
          <p:cNvSpPr txBox="1"/>
          <p:nvPr/>
        </p:nvSpPr>
        <p:spPr>
          <a:xfrm>
            <a:off x="201300" y="4664370"/>
            <a:ext cx="2343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Cas d’une particule qui dépasse la vitesse de la lumière dans le milieu</a:t>
            </a:r>
          </a:p>
        </p:txBody>
      </p:sp>
      <p:pic>
        <p:nvPicPr>
          <p:cNvPr id="5128" name="Picture 8" descr="Performance of the LHCb RICH detector at the LHC - CERN Document Server">
            <a:extLst>
              <a:ext uri="{FF2B5EF4-FFF2-40B4-BE49-F238E27FC236}">
                <a16:creationId xmlns:a16="http://schemas.microsoft.com/office/drawing/2014/main" id="{7DB52EFE-DAD5-0F1F-5286-C3C87F5C0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54" y="1856747"/>
            <a:ext cx="5883303" cy="385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71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3A05A-A69A-42AC-CB33-C84153DD5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034EC1-4999-8C44-FBBB-F7679724505E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C8641A-7AD1-4DAA-F957-714C53E4E467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C01CC3-C26A-5573-76BE-2F796A8577C7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B0057D-5020-7554-5AFE-15635EC7A603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35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BD8636-7492-A533-43F6-2B8405C4FB5C}"/>
              </a:ext>
            </a:extLst>
          </p:cNvPr>
          <p:cNvSpPr txBox="1"/>
          <p:nvPr/>
        </p:nvSpPr>
        <p:spPr>
          <a:xfrm>
            <a:off x="81763" y="50334"/>
            <a:ext cx="6682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Identification </a:t>
            </a:r>
            <a:r>
              <a:rPr lang="fr-FR" sz="4400" b="1"/>
              <a:t>des particules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D5DDC7-9310-6698-47E4-09082AD8BC58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A24657EF-57AF-C50C-5DF2-AEF191F8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90502E49-7DD4-1962-4725-A46C9DD1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D269B811-A61E-0257-B941-7BC58ED5F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FD130A-4CF9-C525-4E4E-A6389375CD07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A97885-7408-D5A8-F332-41A619180151}"/>
              </a:ext>
            </a:extLst>
          </p:cNvPr>
          <p:cNvSpPr txBox="1"/>
          <p:nvPr/>
        </p:nvSpPr>
        <p:spPr>
          <a:xfrm>
            <a:off x="173320" y="1303897"/>
            <a:ext cx="2152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détecteurs Tcherenkov</a:t>
            </a:r>
          </a:p>
          <a:p>
            <a:endParaRPr lang="fr-FR" b="1" dirty="0"/>
          </a:p>
          <a:p>
            <a:r>
              <a:rPr lang="fr-FR" b="1" dirty="0"/>
              <a:t>(en anglais </a:t>
            </a:r>
            <a:r>
              <a:rPr lang="fr-FR" b="1" i="1" dirty="0"/>
              <a:t>Ring-Imaging </a:t>
            </a:r>
            <a:r>
              <a:rPr lang="fr-FR" b="1" i="1" dirty="0" err="1"/>
              <a:t>Cherenkov</a:t>
            </a:r>
            <a:r>
              <a:rPr lang="fr-FR" b="1" i="1" dirty="0"/>
              <a:t> </a:t>
            </a:r>
            <a:r>
              <a:rPr lang="fr-FR" b="1" dirty="0"/>
              <a:t>ou </a:t>
            </a:r>
            <a:r>
              <a:rPr lang="fr-FR" b="1" i="1" dirty="0"/>
              <a:t>RICH</a:t>
            </a:r>
            <a:r>
              <a:rPr lang="fr-FR" b="1" dirty="0"/>
              <a:t>)</a:t>
            </a:r>
          </a:p>
        </p:txBody>
      </p:sp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60FD7DEE-BB0C-B426-D13B-553F3172B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 bwMode="auto">
          <a:xfrm>
            <a:off x="1931001" y="1076736"/>
            <a:ext cx="8329998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34317937-61C1-29EA-36C8-0A353380C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52255" r="79634" b="29784"/>
          <a:stretch/>
        </p:blipFill>
        <p:spPr bwMode="auto">
          <a:xfrm>
            <a:off x="3236439" y="3491034"/>
            <a:ext cx="372862" cy="10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HCb — Wikipédia">
            <a:extLst>
              <a:ext uri="{FF2B5EF4-FFF2-40B4-BE49-F238E27FC236}">
                <a16:creationId xmlns:a16="http://schemas.microsoft.com/office/drawing/2014/main" id="{CD150222-692B-718B-C8AC-4EC759687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6" t="42954" r="44649" b="20693"/>
          <a:stretch/>
        </p:blipFill>
        <p:spPr bwMode="auto">
          <a:xfrm>
            <a:off x="5838551" y="2925429"/>
            <a:ext cx="710213" cy="21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73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lustration of different particle type responses in the LHCb systems.... |  Download Scientific Diagram">
            <a:extLst>
              <a:ext uri="{FF2B5EF4-FFF2-40B4-BE49-F238E27FC236}">
                <a16:creationId xmlns:a16="http://schemas.microsoft.com/office/drawing/2014/main" id="{B28C40DB-554E-4586-6CB0-F964160B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92" y="1161125"/>
            <a:ext cx="10652216" cy="53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5EE328F-3784-5891-1652-680FA197B246}"/>
              </a:ext>
            </a:extLst>
          </p:cNvPr>
          <p:cNvSpPr txBox="1"/>
          <p:nvPr/>
        </p:nvSpPr>
        <p:spPr>
          <a:xfrm>
            <a:off x="81763" y="50334"/>
            <a:ext cx="2638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En résumé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2819A-BCF2-309A-BD93-B83C3F2BC908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 descr="L'expérience LHCb ‒ LPHE ‐ EPFL">
            <a:extLst>
              <a:ext uri="{FF2B5EF4-FFF2-40B4-BE49-F238E27FC236}">
                <a16:creationId xmlns:a16="http://schemas.microsoft.com/office/drawing/2014/main" id="{C2959B04-2A1D-705E-AD51-AC49CE7D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CEEF2DFC-C2DA-E9F4-06B4-63D63C440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We are hiring! | IPPOG">
            <a:extLst>
              <a:ext uri="{FF2B5EF4-FFF2-40B4-BE49-F238E27FC236}">
                <a16:creationId xmlns:a16="http://schemas.microsoft.com/office/drawing/2014/main" id="{CE52D3D2-4494-4F4B-3EB2-319B7043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54A2BB-681C-4F09-A758-9FA3B233FDD2}"/>
              </a:ext>
            </a:extLst>
          </p:cNvPr>
          <p:cNvSpPr txBox="1"/>
          <p:nvPr/>
        </p:nvSpPr>
        <p:spPr>
          <a:xfrm>
            <a:off x="4555068" y="5581809"/>
            <a:ext cx="137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Séparation proton, kaon, pion</a:t>
            </a:r>
          </a:p>
        </p:txBody>
      </p:sp>
    </p:spTree>
    <p:extLst>
      <p:ext uri="{BB962C8B-B14F-4D97-AF65-F5344CB8AC3E}">
        <p14:creationId xmlns:p14="http://schemas.microsoft.com/office/powerpoint/2010/main" val="1101617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3833-49AB-C1F1-CAA2-D054315C9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E45768-8C31-6F7F-C1B2-D1CEC13EF41B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FC5091-905E-33A2-050A-C7E96E90C6D8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9CC1F8-CC97-1D50-6A35-763A4E7C1599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FFAC45-B3F0-6955-BEC1-810051859167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4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F1750088-0DCD-F11B-0EB6-B02C2052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F5B490F-5151-DE43-3CBE-54F2D915CE41}"/>
              </a:ext>
            </a:extLst>
          </p:cNvPr>
          <p:cNvSpPr txBox="1"/>
          <p:nvPr/>
        </p:nvSpPr>
        <p:spPr>
          <a:xfrm>
            <a:off x="81763" y="50334"/>
            <a:ext cx="5713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Les 4 détecteurs du LHC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4A24C9-5AAC-E3AA-6839-0D7C0C64298B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229BC542-0A73-23A1-A795-66E679C50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99B8FACB-236F-CB06-69A8-DCD0CB86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1720A6EA-0D37-B681-A3AC-CD8072A02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DBD4946-38B1-835B-CA45-159BAB69D9E3}"/>
              </a:ext>
            </a:extLst>
          </p:cNvPr>
          <p:cNvPicPr/>
          <p:nvPr/>
        </p:nvPicPr>
        <p:blipFill>
          <a:blip r:embed="rId5"/>
          <a:stretch/>
        </p:blipFill>
        <p:spPr>
          <a:xfrm rot="622800">
            <a:off x="2547578" y="1345385"/>
            <a:ext cx="3441968" cy="2580953"/>
          </a:xfrm>
          <a:prstGeom prst="rect">
            <a:avLst/>
          </a:prstGeom>
          <a:ln w="0"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6C984D-47E9-3ABC-A9EA-528B53764654}"/>
              </a:ext>
            </a:extLst>
          </p:cNvPr>
          <p:cNvPicPr/>
          <p:nvPr/>
        </p:nvPicPr>
        <p:blipFill>
          <a:blip r:embed="rId6"/>
          <a:srcRect l="10123"/>
          <a:stretch/>
        </p:blipFill>
        <p:spPr>
          <a:xfrm>
            <a:off x="2640675" y="4295753"/>
            <a:ext cx="3388983" cy="1951106"/>
          </a:xfrm>
          <a:prstGeom prst="rect">
            <a:avLst/>
          </a:prstGeom>
          <a:ln w="0"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EB3148D-3432-8591-DFDC-C00F766FE12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241450" y="1509271"/>
            <a:ext cx="3011364" cy="2207265"/>
          </a:xfrm>
          <a:prstGeom prst="rect">
            <a:avLst/>
          </a:prstGeom>
          <a:ln w="0"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CEE89D0-024E-C44E-2C00-AFD23E50655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124770" y="3734417"/>
            <a:ext cx="3244725" cy="2863949"/>
          </a:xfrm>
          <a:prstGeom prst="rect">
            <a:avLst/>
          </a:prstGeom>
          <a:ln w="0">
            <a:noFill/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E4CC22A-7A53-FEEA-BC68-F3AE3C32E5DD}"/>
              </a:ext>
            </a:extLst>
          </p:cNvPr>
          <p:cNvSpPr txBox="1"/>
          <p:nvPr/>
        </p:nvSpPr>
        <p:spPr>
          <a:xfrm>
            <a:off x="1722226" y="2635861"/>
            <a:ext cx="726819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CMS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FF66B29-14A1-B5EF-0453-E28B2AE19098}"/>
              </a:ext>
            </a:extLst>
          </p:cNvPr>
          <p:cNvSpPr txBox="1"/>
          <p:nvPr/>
        </p:nvSpPr>
        <p:spPr>
          <a:xfrm>
            <a:off x="1580226" y="5222535"/>
            <a:ext cx="1060450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ATLAS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7" name="Accolade ouvrante 26">
            <a:extLst>
              <a:ext uri="{FF2B5EF4-FFF2-40B4-BE49-F238E27FC236}">
                <a16:creationId xmlns:a16="http://schemas.microsoft.com/office/drawing/2014/main" id="{D61B8D0B-3D6A-DCDC-DE12-823B07AD6E80}"/>
              </a:ext>
            </a:extLst>
          </p:cNvPr>
          <p:cNvSpPr/>
          <p:nvPr/>
        </p:nvSpPr>
        <p:spPr>
          <a:xfrm>
            <a:off x="1322773" y="1855433"/>
            <a:ext cx="304341" cy="418804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29161EF-657F-52B6-8AA1-C337D3A336E5}"/>
              </a:ext>
            </a:extLst>
          </p:cNvPr>
          <p:cNvSpPr txBox="1"/>
          <p:nvPr/>
        </p:nvSpPr>
        <p:spPr>
          <a:xfrm>
            <a:off x="9261405" y="2626820"/>
            <a:ext cx="868819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ALICE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502BE9D-CE8E-B9F1-E9C4-201F82AABAE5}"/>
              </a:ext>
            </a:extLst>
          </p:cNvPr>
          <p:cNvSpPr txBox="1"/>
          <p:nvPr/>
        </p:nvSpPr>
        <p:spPr>
          <a:xfrm>
            <a:off x="9261405" y="5213494"/>
            <a:ext cx="1060450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 err="1">
                <a:latin typeface="Arial"/>
              </a:rPr>
              <a:t>LHCb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A9462B5E-FB4C-C17B-967C-9146996BDE9F}"/>
              </a:ext>
            </a:extLst>
          </p:cNvPr>
          <p:cNvSpPr/>
          <p:nvPr/>
        </p:nvSpPr>
        <p:spPr>
          <a:xfrm rot="10800000">
            <a:off x="10205589" y="1907466"/>
            <a:ext cx="304341" cy="16491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95DC2A7-A0A9-9F8B-E513-98F6A5632C59}"/>
              </a:ext>
            </a:extLst>
          </p:cNvPr>
          <p:cNvSpPr txBox="1"/>
          <p:nvPr/>
        </p:nvSpPr>
        <p:spPr>
          <a:xfrm>
            <a:off x="10585295" y="2131856"/>
            <a:ext cx="1373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Étude du plasma de quarks et de gluon</a:t>
            </a:r>
          </a:p>
        </p:txBody>
      </p:sp>
      <p:sp>
        <p:nvSpPr>
          <p:cNvPr id="32" name="Accolade ouvrante 31">
            <a:extLst>
              <a:ext uri="{FF2B5EF4-FFF2-40B4-BE49-F238E27FC236}">
                <a16:creationId xmlns:a16="http://schemas.microsoft.com/office/drawing/2014/main" id="{205001DB-B436-88A9-7F7C-6408693BE0E7}"/>
              </a:ext>
            </a:extLst>
          </p:cNvPr>
          <p:cNvSpPr/>
          <p:nvPr/>
        </p:nvSpPr>
        <p:spPr>
          <a:xfrm rot="10800000">
            <a:off x="10251104" y="4397979"/>
            <a:ext cx="304341" cy="16491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0F35063-61B0-E243-EB25-36E0B748C8E3}"/>
              </a:ext>
            </a:extLst>
          </p:cNvPr>
          <p:cNvSpPr txBox="1"/>
          <p:nvPr/>
        </p:nvSpPr>
        <p:spPr>
          <a:xfrm>
            <a:off x="10611774" y="4760870"/>
            <a:ext cx="137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Étude des hadrons beaux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340B2A5-878C-97F4-FCC7-F80E4B22C7C8}"/>
              </a:ext>
            </a:extLst>
          </p:cNvPr>
          <p:cNvSpPr txBox="1"/>
          <p:nvPr/>
        </p:nvSpPr>
        <p:spPr>
          <a:xfrm>
            <a:off x="101325" y="3191210"/>
            <a:ext cx="13736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Détecteurs généralistes</a:t>
            </a:r>
          </a:p>
          <a:p>
            <a:endParaRPr lang="fr-FR" dirty="0"/>
          </a:p>
          <a:p>
            <a:r>
              <a:rPr lang="fr-FR" dirty="0"/>
              <a:t>Programme de recherche très large</a:t>
            </a:r>
          </a:p>
        </p:txBody>
      </p:sp>
    </p:spTree>
    <p:extLst>
      <p:ext uri="{BB962C8B-B14F-4D97-AF65-F5344CB8AC3E}">
        <p14:creationId xmlns:p14="http://schemas.microsoft.com/office/powerpoint/2010/main" val="2332271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059F7-4774-DAB1-DA02-B31C19D0D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D1BA0A-696F-3B0F-DAAF-6239BDB90158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2B3255-883E-A8FA-7AD2-2F70B5CF6B81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B21313-7E35-EBF4-04A0-2A606B259B2C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080CD2-76A1-B338-C046-A6598BFB6778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5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5237B9B3-D9B2-E84C-F60D-0B382B45C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01F5CE9-4FA9-8BED-90F9-3FCFD96FF708}"/>
              </a:ext>
            </a:extLst>
          </p:cNvPr>
          <p:cNvSpPr txBox="1"/>
          <p:nvPr/>
        </p:nvSpPr>
        <p:spPr>
          <a:xfrm>
            <a:off x="81763" y="50334"/>
            <a:ext cx="6517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Des détecteurs titanesques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FF1CFC-D61E-3964-CE24-96FF1F548D7D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8CFCE60A-4297-0CF0-C154-789AF6934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CE64518A-6411-CDC1-E819-C3FCEC2D3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DE4BD1FF-2FC9-032B-BC43-624791B9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HCb | CERN">
            <a:extLst>
              <a:ext uri="{FF2B5EF4-FFF2-40B4-BE49-F238E27FC236}">
                <a16:creationId xmlns:a16="http://schemas.microsoft.com/office/drawing/2014/main" id="{1DC32348-8C49-52B8-3C6C-C91BCD28A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88" y="1031986"/>
            <a:ext cx="8209625" cy="547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34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8D1D7-6EC4-C2F5-F2B1-112FC35F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F312FE-00B3-971F-AD6B-5AC79DADCD45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DDBC54-976C-C544-8128-E47912B30923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7CDF7D-944C-68BF-AD49-B5319D5E0543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545FF2-FBBD-433F-29F8-7591C5E308E2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6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F5EEC668-C6E2-68AA-CC11-8C35C17FA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635C542-8112-D3D9-B1C8-8B96EDDE9C77}"/>
              </a:ext>
            </a:extLst>
          </p:cNvPr>
          <p:cNvSpPr txBox="1"/>
          <p:nvPr/>
        </p:nvSpPr>
        <p:spPr>
          <a:xfrm>
            <a:off x="81763" y="50334"/>
            <a:ext cx="6517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Des détecteurs titanesques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2C71B9-FE60-39F7-367E-EC1A9EBED1F6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50990350-51F8-CAD1-8993-D3FD08BC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4697CD1D-8F4A-75E0-7802-9F536DF34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680BC209-0EC4-D933-53D3-262EB53ED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31AE6B2-5A8A-6FF0-DCD5-32BF5651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80" y="986638"/>
            <a:ext cx="7676287" cy="53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DCFA7E2-B318-88AC-B155-11D188BB0B19}"/>
              </a:ext>
            </a:extLst>
          </p:cNvPr>
          <p:cNvSpPr txBox="1"/>
          <p:nvPr/>
        </p:nvSpPr>
        <p:spPr>
          <a:xfrm>
            <a:off x="9252396" y="5990886"/>
            <a:ext cx="2157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~</a:t>
            </a:r>
            <a:r>
              <a:rPr lang="fr-F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75 millions CHF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735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B8083-9723-A2DF-F1C6-34022A9E4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FEDE85-E1BB-96B9-5553-15728A3902D3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6B5A67-F18F-7AA0-B6A9-12881585CFCA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7DB058-9366-3A1C-FB46-DB41C3189135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C9C5DB-961D-9781-A7E7-2196DFB21DC2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7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02EAC499-C6C7-8028-1F42-1D7C8D40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364684E-FF1E-46E0-B5BE-7D2F3C6A7497}"/>
              </a:ext>
            </a:extLst>
          </p:cNvPr>
          <p:cNvSpPr txBox="1"/>
          <p:nvPr/>
        </p:nvSpPr>
        <p:spPr>
          <a:xfrm>
            <a:off x="81763" y="50334"/>
            <a:ext cx="4981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La physique de </a:t>
            </a:r>
            <a:r>
              <a:rPr lang="fr-FR" sz="4400" b="1" dirty="0" err="1"/>
              <a:t>LHCb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06DD3A-EDAB-FE94-9D79-4F504B629A82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732F1056-5A92-6F63-1936-93BE6E86C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EBE86B1F-8BFD-22E3-93C8-D947BB16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73F6D80A-FBDF-35EC-B733-E773E1C1E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6D25CE2-E14A-F77F-CC34-5FE6FEE1255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36233" y="900230"/>
            <a:ext cx="3244725" cy="2863949"/>
          </a:xfrm>
          <a:prstGeom prst="rect">
            <a:avLst/>
          </a:prstGeom>
          <a:ln w="0">
            <a:noFill/>
          </a:ln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B48F672-10EC-E579-A919-93C7B9997148}"/>
              </a:ext>
            </a:extLst>
          </p:cNvPr>
          <p:cNvSpPr txBox="1"/>
          <p:nvPr/>
        </p:nvSpPr>
        <p:spPr>
          <a:xfrm>
            <a:off x="2686941" y="1361350"/>
            <a:ext cx="2604149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 err="1">
                <a:latin typeface="Arial"/>
              </a:rPr>
              <a:t>LHCb</a:t>
            </a:r>
            <a:r>
              <a:rPr lang="fr-FR" sz="1800" b="1" strike="noStrike" spc="-1" dirty="0">
                <a:latin typeface="Arial"/>
              </a:rPr>
              <a:t> = LHC beauty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" name="Picture 2" descr="Le tableau des particules du modèle standard, dans lequel apparaît le quark étrange. © MissMJ, Wikipédia">
            <a:extLst>
              <a:ext uri="{FF2B5EF4-FFF2-40B4-BE49-F238E27FC236}">
                <a16:creationId xmlns:a16="http://schemas.microsoft.com/office/drawing/2014/main" id="{E6553C99-DD7B-1AF0-15CD-3B6F43A0A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/>
          <a:stretch/>
        </p:blipFill>
        <p:spPr bwMode="auto">
          <a:xfrm>
            <a:off x="3305572" y="1726020"/>
            <a:ext cx="4927148" cy="48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7EC936-F211-47E4-073F-63517B070ADF}"/>
              </a:ext>
            </a:extLst>
          </p:cNvPr>
          <p:cNvSpPr/>
          <p:nvPr/>
        </p:nvSpPr>
        <p:spPr>
          <a:xfrm>
            <a:off x="5965794" y="3217468"/>
            <a:ext cx="745724" cy="9232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 descr="undefined">
            <a:extLst>
              <a:ext uri="{FF2B5EF4-FFF2-40B4-BE49-F238E27FC236}">
                <a16:creationId xmlns:a16="http://schemas.microsoft.com/office/drawing/2014/main" id="{15E6C802-E5DA-AF9A-712C-4B5E437B9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4" r="57092" b="3579"/>
          <a:stretch/>
        </p:blipFill>
        <p:spPr bwMode="auto">
          <a:xfrm>
            <a:off x="8781917" y="1854391"/>
            <a:ext cx="2366342" cy="14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200AAC3F-3F94-D015-F74B-5325923C9877}"/>
              </a:ext>
            </a:extLst>
          </p:cNvPr>
          <p:cNvSpPr/>
          <p:nvPr/>
        </p:nvSpPr>
        <p:spPr>
          <a:xfrm>
            <a:off x="9604684" y="2299007"/>
            <a:ext cx="411061" cy="411061"/>
          </a:xfrm>
          <a:prstGeom prst="ellipse">
            <a:avLst/>
          </a:prstGeom>
          <a:gradFill rotWithShape="1">
            <a:gsLst>
              <a:gs pos="0">
                <a:srgbClr val="E45F3C">
                  <a:tint val="98000"/>
                  <a:lumMod val="114000"/>
                </a:srgbClr>
              </a:gs>
              <a:gs pos="100000">
                <a:srgbClr val="E45F3C">
                  <a:shade val="90000"/>
                  <a:lumMod val="84000"/>
                </a:srgbClr>
              </a:gs>
            </a:gsLst>
            <a:lin ang="5400000" scaled="0"/>
          </a:gradFill>
          <a:ln w="9525" cap="rnd" cmpd="sng" algn="ctr">
            <a:solidFill>
              <a:srgbClr val="E45F3C"/>
            </a:solidFill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32BB6E4-6BBF-60FA-E0A4-9681C1409306}"/>
              </a:ext>
            </a:extLst>
          </p:cNvPr>
          <p:cNvSpPr/>
          <p:nvPr/>
        </p:nvSpPr>
        <p:spPr>
          <a:xfrm>
            <a:off x="9100011" y="2571104"/>
            <a:ext cx="411061" cy="411061"/>
          </a:xfrm>
          <a:prstGeom prst="ellipse">
            <a:avLst/>
          </a:prstGeom>
          <a:gradFill rotWithShape="1">
            <a:gsLst>
              <a:gs pos="0">
                <a:srgbClr val="E45F3C">
                  <a:tint val="98000"/>
                  <a:lumMod val="114000"/>
                </a:srgbClr>
              </a:gs>
              <a:gs pos="100000">
                <a:srgbClr val="E45F3C">
                  <a:shade val="90000"/>
                  <a:lumMod val="84000"/>
                </a:srgbClr>
              </a:gs>
            </a:gsLst>
            <a:lin ang="5400000" scaled="0"/>
          </a:gradFill>
          <a:ln w="9525" cap="rnd" cmpd="sng" algn="ctr">
            <a:solidFill>
              <a:srgbClr val="E45F3C"/>
            </a:solidFill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1943B75-07AE-0EF4-8950-24B9B0DDD717}"/>
              </a:ext>
            </a:extLst>
          </p:cNvPr>
          <p:cNvSpPr txBox="1"/>
          <p:nvPr/>
        </p:nvSpPr>
        <p:spPr>
          <a:xfrm>
            <a:off x="10598465" y="2878217"/>
            <a:ext cx="378630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>
                <a:solidFill>
                  <a:prstClr val="black"/>
                </a:solidFill>
                <a:latin typeface="Century Gothic" panose="020B0502020202020204"/>
              </a:rPr>
              <a:t>B</a:t>
            </a:r>
            <a:r>
              <a:rPr kumimoji="0" lang="fr-FR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28B29F1-67DE-21A4-55FF-C560CE7474EE}"/>
                  </a:ext>
                </a:extLst>
              </p:cNvPr>
              <p:cNvSpPr txBox="1"/>
              <p:nvPr/>
            </p:nvSpPr>
            <p:spPr>
              <a:xfrm>
                <a:off x="9644434" y="2316085"/>
                <a:ext cx="378886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28B29F1-67DE-21A4-55FF-C560CE74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434" y="2316085"/>
                <a:ext cx="378886" cy="3754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2A1CF60-1EE2-30A3-7854-5513F129A3F2}"/>
                  </a:ext>
                </a:extLst>
              </p:cNvPr>
              <p:cNvSpPr txBox="1"/>
              <p:nvPr/>
            </p:nvSpPr>
            <p:spPr>
              <a:xfrm>
                <a:off x="9144258" y="2583249"/>
                <a:ext cx="389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2A1CF60-1EE2-30A3-7854-5513F129A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258" y="2583249"/>
                <a:ext cx="38914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undefined">
            <a:extLst>
              <a:ext uri="{FF2B5EF4-FFF2-40B4-BE49-F238E27FC236}">
                <a16:creationId xmlns:a16="http://schemas.microsoft.com/office/drawing/2014/main" id="{DD7C6867-9FF4-D044-B26A-D7A0B9FB1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4" r="57092" b="3579"/>
          <a:stretch/>
        </p:blipFill>
        <p:spPr bwMode="auto">
          <a:xfrm>
            <a:off x="8781917" y="3292328"/>
            <a:ext cx="2366342" cy="14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92F562C9-BCA3-D3B2-C42E-CDECEA9CF69D}"/>
              </a:ext>
            </a:extLst>
          </p:cNvPr>
          <p:cNvSpPr/>
          <p:nvPr/>
        </p:nvSpPr>
        <p:spPr>
          <a:xfrm>
            <a:off x="9604684" y="3736944"/>
            <a:ext cx="411061" cy="411061"/>
          </a:xfrm>
          <a:prstGeom prst="ellipse">
            <a:avLst/>
          </a:prstGeom>
          <a:gradFill rotWithShape="1">
            <a:gsLst>
              <a:gs pos="0">
                <a:srgbClr val="E45F3C">
                  <a:tint val="98000"/>
                  <a:lumMod val="114000"/>
                </a:srgbClr>
              </a:gs>
              <a:gs pos="100000">
                <a:srgbClr val="E45F3C">
                  <a:shade val="90000"/>
                  <a:lumMod val="84000"/>
                </a:srgbClr>
              </a:gs>
            </a:gsLst>
            <a:lin ang="5400000" scaled="0"/>
          </a:gradFill>
          <a:ln w="9525" cap="rnd" cmpd="sng" algn="ctr">
            <a:solidFill>
              <a:srgbClr val="E45F3C"/>
            </a:solidFill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EFBB019-FD31-BFC8-D48E-A5E584634945}"/>
              </a:ext>
            </a:extLst>
          </p:cNvPr>
          <p:cNvSpPr/>
          <p:nvPr/>
        </p:nvSpPr>
        <p:spPr>
          <a:xfrm>
            <a:off x="9100011" y="4009041"/>
            <a:ext cx="411061" cy="411061"/>
          </a:xfrm>
          <a:prstGeom prst="ellipse">
            <a:avLst/>
          </a:prstGeom>
          <a:gradFill rotWithShape="1">
            <a:gsLst>
              <a:gs pos="0">
                <a:srgbClr val="E45F3C">
                  <a:tint val="98000"/>
                  <a:lumMod val="114000"/>
                </a:srgbClr>
              </a:gs>
              <a:gs pos="100000">
                <a:srgbClr val="E45F3C">
                  <a:shade val="90000"/>
                  <a:lumMod val="84000"/>
                </a:srgbClr>
              </a:gs>
            </a:gsLst>
            <a:lin ang="5400000" scaled="0"/>
          </a:gradFill>
          <a:ln w="9525" cap="rnd" cmpd="sng" algn="ctr">
            <a:solidFill>
              <a:srgbClr val="E45F3C"/>
            </a:solidFill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77D568E-EF0E-2885-D56B-EE185B80651F}"/>
                  </a:ext>
                </a:extLst>
              </p:cNvPr>
              <p:cNvSpPr txBox="1"/>
              <p:nvPr/>
            </p:nvSpPr>
            <p:spPr>
              <a:xfrm>
                <a:off x="10598465" y="4316154"/>
                <a:ext cx="458395" cy="337849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77D568E-EF0E-2885-D56B-EE185B806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465" y="4316154"/>
                <a:ext cx="458395" cy="3378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90CBED5-4CD1-FDDC-3C49-266F901953AD}"/>
                  </a:ext>
                </a:extLst>
              </p:cNvPr>
              <p:cNvSpPr txBox="1"/>
              <p:nvPr/>
            </p:nvSpPr>
            <p:spPr>
              <a:xfrm>
                <a:off x="9644434" y="3754022"/>
                <a:ext cx="389145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90CBED5-4CD1-FDDC-3C49-266F90195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434" y="3754022"/>
                <a:ext cx="389145" cy="3754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C6B759F-0D5E-CED6-C019-3C246AD5BDE4}"/>
                  </a:ext>
                </a:extLst>
              </p:cNvPr>
              <p:cNvSpPr txBox="1"/>
              <p:nvPr/>
            </p:nvSpPr>
            <p:spPr>
              <a:xfrm>
                <a:off x="9144258" y="4021186"/>
                <a:ext cx="3609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C6B759F-0D5E-CED6-C019-3C246AD5B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258" y="4021186"/>
                <a:ext cx="36093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2" descr="undefined">
            <a:extLst>
              <a:ext uri="{FF2B5EF4-FFF2-40B4-BE49-F238E27FC236}">
                <a16:creationId xmlns:a16="http://schemas.microsoft.com/office/drawing/2014/main" id="{2D527A24-794A-3E9E-E1B6-3F25D7349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4" r="57092" b="3579"/>
          <a:stretch/>
        </p:blipFill>
        <p:spPr bwMode="auto">
          <a:xfrm>
            <a:off x="8806588" y="4825300"/>
            <a:ext cx="2366342" cy="14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E6B7BE08-E962-5A1A-292C-C3EEA3746527}"/>
              </a:ext>
            </a:extLst>
          </p:cNvPr>
          <p:cNvSpPr/>
          <p:nvPr/>
        </p:nvSpPr>
        <p:spPr>
          <a:xfrm>
            <a:off x="9629355" y="5269916"/>
            <a:ext cx="411061" cy="411061"/>
          </a:xfrm>
          <a:prstGeom prst="ellipse">
            <a:avLst/>
          </a:prstGeom>
          <a:gradFill rotWithShape="1">
            <a:gsLst>
              <a:gs pos="0">
                <a:srgbClr val="E45F3C">
                  <a:tint val="98000"/>
                  <a:lumMod val="114000"/>
                </a:srgbClr>
              </a:gs>
              <a:gs pos="100000">
                <a:srgbClr val="E45F3C">
                  <a:shade val="90000"/>
                  <a:lumMod val="84000"/>
                </a:srgbClr>
              </a:gs>
            </a:gsLst>
            <a:lin ang="5400000" scaled="0"/>
          </a:gradFill>
          <a:ln w="9525" cap="rnd" cmpd="sng" algn="ctr">
            <a:solidFill>
              <a:srgbClr val="E45F3C"/>
            </a:solidFill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F0900AA-04E6-8894-840D-1755BC10977F}"/>
              </a:ext>
            </a:extLst>
          </p:cNvPr>
          <p:cNvSpPr/>
          <p:nvPr/>
        </p:nvSpPr>
        <p:spPr>
          <a:xfrm>
            <a:off x="9124682" y="5542013"/>
            <a:ext cx="411061" cy="411061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5EF8BFB0-8B62-E41C-8490-F8B7057F9628}"/>
                  </a:ext>
                </a:extLst>
              </p:cNvPr>
              <p:cNvSpPr txBox="1"/>
              <p:nvPr/>
            </p:nvSpPr>
            <p:spPr>
              <a:xfrm>
                <a:off x="9669105" y="5286994"/>
                <a:ext cx="389145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5EF8BFB0-8B62-E41C-8490-F8B7057F9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105" y="5286994"/>
                <a:ext cx="389145" cy="37542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1B56CEC-90EB-A618-9AB6-4B597DE417D0}"/>
                  </a:ext>
                </a:extLst>
              </p:cNvPr>
              <p:cNvSpPr txBox="1"/>
              <p:nvPr/>
            </p:nvSpPr>
            <p:spPr>
              <a:xfrm>
                <a:off x="9156990" y="5542013"/>
                <a:ext cx="387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1B56CEC-90EB-A618-9AB6-4B597DE41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6990" y="5542013"/>
                <a:ext cx="38767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Ellipse 43">
            <a:extLst>
              <a:ext uri="{FF2B5EF4-FFF2-40B4-BE49-F238E27FC236}">
                <a16:creationId xmlns:a16="http://schemas.microsoft.com/office/drawing/2014/main" id="{8A6C6EF9-69CA-6BD5-E19A-7FFF2A527B91}"/>
              </a:ext>
            </a:extLst>
          </p:cNvPr>
          <p:cNvSpPr/>
          <p:nvPr/>
        </p:nvSpPr>
        <p:spPr>
          <a:xfrm>
            <a:off x="9200969" y="5096320"/>
            <a:ext cx="411061" cy="411061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8323C823-C598-5AB3-0EDE-97B70E097D12}"/>
                  </a:ext>
                </a:extLst>
              </p:cNvPr>
              <p:cNvSpPr txBox="1"/>
              <p:nvPr/>
            </p:nvSpPr>
            <p:spPr>
              <a:xfrm>
                <a:off x="9225736" y="5096320"/>
                <a:ext cx="378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8323C823-C598-5AB3-0EDE-97B70E097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736" y="5096320"/>
                <a:ext cx="37888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ZoneTexte 45">
            <a:extLst>
              <a:ext uri="{FF2B5EF4-FFF2-40B4-BE49-F238E27FC236}">
                <a16:creationId xmlns:a16="http://schemas.microsoft.com/office/drawing/2014/main" id="{1DA60800-F1B3-1C5F-E213-44D9587CA35E}"/>
              </a:ext>
            </a:extLst>
          </p:cNvPr>
          <p:cNvSpPr txBox="1"/>
          <p:nvPr/>
        </p:nvSpPr>
        <p:spPr>
          <a:xfrm>
            <a:off x="10014571" y="5848421"/>
            <a:ext cx="7747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Baryon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1AFF3F6-E24E-E683-0B80-73FC6FB318AA}"/>
                  </a:ext>
                </a:extLst>
              </p:cNvPr>
              <p:cNvSpPr txBox="1"/>
              <p:nvPr/>
            </p:nvSpPr>
            <p:spPr>
              <a:xfrm>
                <a:off x="10683955" y="5837136"/>
                <a:ext cx="456535" cy="349839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 sz="1600" b="0" i="0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1AFF3F6-E24E-E683-0B80-73FC6FB31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955" y="5837136"/>
                <a:ext cx="456535" cy="349839"/>
              </a:xfrm>
              <a:prstGeom prst="rect">
                <a:avLst/>
              </a:prstGeom>
              <a:blipFill>
                <a:blip r:embed="rId16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ZoneTexte 46">
            <a:extLst>
              <a:ext uri="{FF2B5EF4-FFF2-40B4-BE49-F238E27FC236}">
                <a16:creationId xmlns:a16="http://schemas.microsoft.com/office/drawing/2014/main" id="{022A1856-1917-161E-369B-66C899181E12}"/>
              </a:ext>
            </a:extLst>
          </p:cNvPr>
          <p:cNvSpPr txBox="1"/>
          <p:nvPr/>
        </p:nvSpPr>
        <p:spPr>
          <a:xfrm>
            <a:off x="8267355" y="1122872"/>
            <a:ext cx="330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Exemples de particules produites et étudiées :</a:t>
            </a:r>
          </a:p>
        </p:txBody>
      </p:sp>
    </p:spTree>
    <p:extLst>
      <p:ext uri="{BB962C8B-B14F-4D97-AF65-F5344CB8AC3E}">
        <p14:creationId xmlns:p14="http://schemas.microsoft.com/office/powerpoint/2010/main" val="3073612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520D3-5738-732A-4D46-9329D1874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69BBFA-D1FF-2000-D0BB-786B497BF717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213237-2E55-7B6C-1F5D-D486477A4ADD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631A87-4C3B-799D-D260-F49DA710BA10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B3DABD-EC06-5492-9ABA-70EB8AE1A54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8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AB1E279B-4068-428A-BC90-392E814D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7A2D32-9AB1-DA7C-0805-63C9A4634AE5}"/>
              </a:ext>
            </a:extLst>
          </p:cNvPr>
          <p:cNvSpPr txBox="1"/>
          <p:nvPr/>
        </p:nvSpPr>
        <p:spPr>
          <a:xfrm>
            <a:off x="81763" y="50334"/>
            <a:ext cx="4981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La physique de </a:t>
            </a:r>
            <a:r>
              <a:rPr lang="fr-FR" sz="4400" b="1" dirty="0" err="1"/>
              <a:t>LHCb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39BF24-0996-53AF-BA1F-C9FC88DA8B48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055438EE-2E52-F15A-DA7E-7A6B1C0AE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0465613D-5246-AE62-3F75-893FB493E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568B8EA5-90CE-49DC-0A4F-2B10607A7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EF3BA6F1-1A05-6D86-EC42-28C8FB809FBB}"/>
              </a:ext>
            </a:extLst>
          </p:cNvPr>
          <p:cNvSpPr txBox="1"/>
          <p:nvPr/>
        </p:nvSpPr>
        <p:spPr>
          <a:xfrm>
            <a:off x="192315" y="1122871"/>
            <a:ext cx="11606108" cy="187778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Pourquoi la physique de la « beauté » ?</a:t>
            </a:r>
          </a:p>
          <a:p>
            <a:endParaRPr lang="fr-FR" b="1" spc="-1" dirty="0"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b="1" strike="noStrike" spc="-1" dirty="0">
                <a:latin typeface="Arial"/>
              </a:rPr>
              <a:t>Etudier les désintégrations rares</a:t>
            </a:r>
            <a:br>
              <a:rPr lang="fr-FR" sz="1600" b="1" spc="-1" dirty="0">
                <a:latin typeface="Arial"/>
              </a:rPr>
            </a:br>
            <a:r>
              <a:rPr lang="fr-FR" sz="1600" strike="noStrike" spc="-1" dirty="0">
                <a:latin typeface="Arial"/>
              </a:rPr>
              <a:t>Les désintégrations de hadrons beaux peuvent êtr</a:t>
            </a:r>
            <a:r>
              <a:rPr lang="fr-FR" sz="1600" spc="-1" dirty="0">
                <a:latin typeface="Arial"/>
              </a:rPr>
              <a:t>e perturbées par l</a:t>
            </a:r>
            <a:r>
              <a:rPr lang="fr-FR" sz="1600" strike="noStrike" spc="-1" dirty="0">
                <a:latin typeface="Arial"/>
              </a:rPr>
              <a:t>a présence de </a:t>
            </a:r>
            <a:r>
              <a:rPr lang="fr-FR" sz="1600" strike="noStrike" spc="-1" dirty="0">
                <a:solidFill>
                  <a:srgbClr val="7030A0"/>
                </a:solidFill>
                <a:latin typeface="Arial"/>
              </a:rPr>
              <a:t>nouvelles particules </a:t>
            </a:r>
            <a:r>
              <a:rPr lang="fr-FR" sz="1600" strike="noStrike" spc="-1" dirty="0">
                <a:latin typeface="Arial"/>
              </a:rPr>
              <a:t>que nous n’avons pas encore découvertes 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600" b="1" spc="-1" dirty="0"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b="1" strike="noStrike" spc="-1" dirty="0">
                <a:latin typeface="Arial"/>
              </a:rPr>
              <a:t>Etudier la symétrie matière - antimatière</a:t>
            </a:r>
            <a:endParaRPr lang="fr-FR" sz="1600" b="0" strike="noStrike" spc="-1" dirty="0">
              <a:latin typeface="Arial"/>
            </a:endParaRPr>
          </a:p>
        </p:txBody>
      </p:sp>
      <p:grpSp>
        <p:nvGrpSpPr>
          <p:cNvPr id="1029" name="Groupe 1028">
            <a:extLst>
              <a:ext uri="{FF2B5EF4-FFF2-40B4-BE49-F238E27FC236}">
                <a16:creationId xmlns:a16="http://schemas.microsoft.com/office/drawing/2014/main" id="{3E965DE0-E7F0-11FD-E7AF-165F5A002CCA}"/>
              </a:ext>
            </a:extLst>
          </p:cNvPr>
          <p:cNvGrpSpPr/>
          <p:nvPr/>
        </p:nvGrpSpPr>
        <p:grpSpPr>
          <a:xfrm>
            <a:off x="1550651" y="3140909"/>
            <a:ext cx="9090698" cy="2869512"/>
            <a:chOff x="1798941" y="2956821"/>
            <a:chExt cx="9090698" cy="2869512"/>
          </a:xfrm>
        </p:grpSpPr>
        <p:pic>
          <p:nvPicPr>
            <p:cNvPr id="52" name="Picture 2" descr="undefined">
              <a:extLst>
                <a:ext uri="{FF2B5EF4-FFF2-40B4-BE49-F238E27FC236}">
                  <a16:creationId xmlns:a16="http://schemas.microsoft.com/office/drawing/2014/main" id="{ECAFD31D-9231-2B26-02F3-FCD389ED5C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14" r="57092" b="3579"/>
            <a:stretch/>
          </p:blipFill>
          <p:spPr bwMode="auto">
            <a:xfrm>
              <a:off x="2378944" y="2956821"/>
              <a:ext cx="2366342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4CD88FE-A7D0-AB30-7DA3-DD3CD4D32CAC}"/>
                </a:ext>
              </a:extLst>
            </p:cNvPr>
            <p:cNvSpPr/>
            <p:nvPr/>
          </p:nvSpPr>
          <p:spPr>
            <a:xfrm>
              <a:off x="3201711" y="3401437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7F5F259-7AB6-E89E-C456-84617FD81923}"/>
                </a:ext>
              </a:extLst>
            </p:cNvPr>
            <p:cNvSpPr/>
            <p:nvPr/>
          </p:nvSpPr>
          <p:spPr>
            <a:xfrm>
              <a:off x="2697038" y="3673534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283F0058-EAC2-6885-03CA-D9118A66D842}"/>
                </a:ext>
              </a:extLst>
            </p:cNvPr>
            <p:cNvSpPr txBox="1"/>
            <p:nvPr/>
          </p:nvSpPr>
          <p:spPr>
            <a:xfrm>
              <a:off x="4195492" y="3980647"/>
              <a:ext cx="378630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entury Gothic" panose="020B0502020202020204"/>
                </a:rPr>
                <a:t>B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3EC6B9F2-E1A8-B273-5DB5-F688D61B6B6F}"/>
                    </a:ext>
                  </a:extLst>
                </p:cNvPr>
                <p:cNvSpPr txBox="1"/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3EC6B9F2-E1A8-B273-5DB5-F688D61B6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7BF83E7B-F6B4-7080-8301-29B8D767638D}"/>
                    </a:ext>
                  </a:extLst>
                </p:cNvPr>
                <p:cNvSpPr txBox="1"/>
                <p:nvPr/>
              </p:nvSpPr>
              <p:spPr>
                <a:xfrm>
                  <a:off x="2741285" y="3685679"/>
                  <a:ext cx="3891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7BF83E7B-F6B4-7080-8301-29B8D76763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285" y="3685679"/>
                  <a:ext cx="38914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8" name="Picture 2" descr="undefined">
              <a:extLst>
                <a:ext uri="{FF2B5EF4-FFF2-40B4-BE49-F238E27FC236}">
                  <a16:creationId xmlns:a16="http://schemas.microsoft.com/office/drawing/2014/main" id="{C1D15A46-2D75-C2E6-9EFC-EA9FE6622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5" t="71914" b="3579"/>
            <a:stretch/>
          </p:blipFill>
          <p:spPr bwMode="auto">
            <a:xfrm>
              <a:off x="7120428" y="2966710"/>
              <a:ext cx="3009796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E1B5908C-93E7-B169-1F98-7E1A99149C8F}"/>
                </a:ext>
              </a:extLst>
            </p:cNvPr>
            <p:cNvSpPr txBox="1"/>
            <p:nvPr/>
          </p:nvSpPr>
          <p:spPr>
            <a:xfrm>
              <a:off x="8551111" y="3977991"/>
              <a:ext cx="1096775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Méson B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6D1418E4-E9C4-E042-E15F-ECAEF1355993}"/>
                </a:ext>
              </a:extLst>
            </p:cNvPr>
            <p:cNvCxnSpPr/>
            <p:nvPr/>
          </p:nvCxnSpPr>
          <p:spPr>
            <a:xfrm>
              <a:off x="9323518" y="3990536"/>
              <a:ext cx="16778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608CEECE-965C-7D3E-0D52-379D17D09788}"/>
                </a:ext>
              </a:extLst>
            </p:cNvPr>
            <p:cNvSpPr/>
            <p:nvPr/>
          </p:nvSpPr>
          <p:spPr>
            <a:xfrm>
              <a:off x="8102436" y="3411326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C4C597C-72EC-450C-384C-58E93835DA1E}"/>
                </a:ext>
              </a:extLst>
            </p:cNvPr>
            <p:cNvSpPr/>
            <p:nvPr/>
          </p:nvSpPr>
          <p:spPr>
            <a:xfrm>
              <a:off x="7597763" y="3683423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B8DD2465-51C1-1577-C16B-01FD8F3BBB38}"/>
                    </a:ext>
                  </a:extLst>
                </p:cNvPr>
                <p:cNvSpPr txBox="1"/>
                <p:nvPr/>
              </p:nvSpPr>
              <p:spPr>
                <a:xfrm>
                  <a:off x="7632163" y="3695568"/>
                  <a:ext cx="389145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B8DD2465-51C1-1577-C16B-01FD8F3BBB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2163" y="3695568"/>
                  <a:ext cx="389145" cy="375424"/>
                </a:xfrm>
                <a:prstGeom prst="rect">
                  <a:avLst/>
                </a:prstGeom>
                <a:blipFill>
                  <a:blip r:embed="rId8"/>
                  <a:stretch>
                    <a:fillRect r="-2656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4" name="ZoneTexte 1023">
                  <a:extLst>
                    <a:ext uri="{FF2B5EF4-FFF2-40B4-BE49-F238E27FC236}">
                      <a16:creationId xmlns:a16="http://schemas.microsoft.com/office/drawing/2014/main" id="{15FD3AB6-0306-CF93-8F61-808E9ADC4168}"/>
                    </a:ext>
                  </a:extLst>
                </p:cNvPr>
                <p:cNvSpPr txBox="1"/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024" name="ZoneTexte 1023">
                  <a:extLst>
                    <a:ext uri="{FF2B5EF4-FFF2-40B4-BE49-F238E27FC236}">
                      <a16:creationId xmlns:a16="http://schemas.microsoft.com/office/drawing/2014/main" id="{15FD3AB6-0306-CF93-8F61-808E9ADC4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5" name="Flèche : droite 1024">
              <a:extLst>
                <a:ext uri="{FF2B5EF4-FFF2-40B4-BE49-F238E27FC236}">
                  <a16:creationId xmlns:a16="http://schemas.microsoft.com/office/drawing/2014/main" id="{3D3CB711-BEEC-C837-1F93-4A581699D889}"/>
                </a:ext>
              </a:extLst>
            </p:cNvPr>
            <p:cNvSpPr/>
            <p:nvPr/>
          </p:nvSpPr>
          <p:spPr>
            <a:xfrm>
              <a:off x="4745286" y="3474841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27" name="Flèche : droite 1026">
              <a:extLst>
                <a:ext uri="{FF2B5EF4-FFF2-40B4-BE49-F238E27FC236}">
                  <a16:creationId xmlns:a16="http://schemas.microsoft.com/office/drawing/2014/main" id="{D18CFA44-B379-EB48-9202-7C3239E45399}"/>
                </a:ext>
              </a:extLst>
            </p:cNvPr>
            <p:cNvSpPr/>
            <p:nvPr/>
          </p:nvSpPr>
          <p:spPr>
            <a:xfrm flipH="1">
              <a:off x="4733737" y="3835966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28" name="ZoneTexte 1027">
                  <a:extLst>
                    <a:ext uri="{FF2B5EF4-FFF2-40B4-BE49-F238E27FC236}">
                      <a16:creationId xmlns:a16="http://schemas.microsoft.com/office/drawing/2014/main" id="{6FF8A1E8-D8AE-6BA2-B08F-44A8712129E4}"/>
                    </a:ext>
                  </a:extLst>
                </p:cNvPr>
                <p:cNvSpPr txBox="1"/>
                <p:nvPr/>
              </p:nvSpPr>
              <p:spPr>
                <a:xfrm>
                  <a:off x="1798941" y="4626004"/>
                  <a:ext cx="9090698" cy="12003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FF0000"/>
                      </a:solidFill>
                    </a:rPr>
                    <a:t>Oscillation entre matière et antimatière avant désintégration</a:t>
                  </a:r>
                </a:p>
                <a:p>
                  <a:pPr algn="ctr"/>
                  <a:endParaRPr lang="fr-FR" dirty="0"/>
                </a:p>
                <a:p>
                  <a:pPr algn="ctr"/>
                  <a:r>
                    <a:rPr lang="fr-FR" dirty="0"/>
                    <a:t>Les probabilités de passer d’un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fr-FR" dirty="0"/>
                    <a:t> 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fr-FR" dirty="0"/>
                    <a:t> et d’un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fr-FR" dirty="0"/>
                    <a:t> 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fr-FR" dirty="0"/>
                    <a:t> ne sont pas identiques</a:t>
                  </a:r>
                </a:p>
                <a:p>
                  <a:pPr marL="285750" indent="-285750" algn="ctr">
                    <a:buFont typeface="Wingdings" panose="05000000000000000000" pitchFamily="2" charset="2"/>
                    <a:buChar char="à"/>
                  </a:pPr>
                  <a:r>
                    <a:rPr lang="fr-FR" dirty="0">
                      <a:sym typeface="Wingdings" panose="05000000000000000000" pitchFamily="2" charset="2"/>
                    </a:rPr>
                    <a:t>Manifestation de </a:t>
                  </a:r>
                  <a:r>
                    <a:rPr lang="fr-FR" sz="1600" spc="-1" dirty="0">
                      <a:solidFill>
                        <a:srgbClr val="7030A0"/>
                      </a:solidFill>
                      <a:latin typeface="Arial"/>
                      <a:sym typeface="Wingdings" panose="05000000000000000000" pitchFamily="2" charset="2"/>
                    </a:rPr>
                    <a:t>l’asymétrie entre matière / antimatière </a:t>
                  </a:r>
                  <a:r>
                    <a:rPr lang="fr-FR" dirty="0">
                      <a:sym typeface="Wingdings" panose="05000000000000000000" pitchFamily="2" charset="2"/>
                    </a:rPr>
                    <a:t>(appelée aussi violation de CP)</a:t>
                  </a:r>
                </a:p>
              </p:txBody>
            </p:sp>
          </mc:Choice>
          <mc:Fallback>
            <p:sp>
              <p:nvSpPr>
                <p:cNvPr id="1028" name="ZoneTexte 1027">
                  <a:extLst>
                    <a:ext uri="{FF2B5EF4-FFF2-40B4-BE49-F238E27FC236}">
                      <a16:creationId xmlns:a16="http://schemas.microsoft.com/office/drawing/2014/main" id="{6FF8A1E8-D8AE-6BA2-B08F-44A871212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8941" y="4626004"/>
                  <a:ext cx="9090698" cy="1200329"/>
                </a:xfrm>
                <a:prstGeom prst="rect">
                  <a:avLst/>
                </a:prstGeom>
                <a:blipFill>
                  <a:blip r:embed="rId10"/>
                  <a:stretch>
                    <a:fillRect t="-2538" b="-710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8838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4A67-E6A5-B07D-E25C-866F57CC1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F48950-A093-77F3-E962-5D990A774CBA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F72537-D376-0405-A569-45E7F5418149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2026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59C5F4-D620-18DE-A799-8F719EA23731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09A182-2B43-D9BB-F8F5-E1F2FA929F03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9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DE606668-4F71-7762-49CF-040B960B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5F242B2-FFE3-CCA8-CBE6-BB9122F95D43}"/>
              </a:ext>
            </a:extLst>
          </p:cNvPr>
          <p:cNvSpPr txBox="1"/>
          <p:nvPr/>
        </p:nvSpPr>
        <p:spPr>
          <a:xfrm>
            <a:off x="81763" y="50334"/>
            <a:ext cx="4981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La physique de </a:t>
            </a:r>
            <a:r>
              <a:rPr lang="fr-FR" sz="4400" b="1" dirty="0" err="1"/>
              <a:t>LHCb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749B0-55CF-F7E3-42CA-DAD3F0B43E64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1391B233-5070-4A6B-30D5-58DCEAF9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900AF092-982A-5411-C10D-BF64241E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095A2742-1FA7-B6BC-A169-15B5A9F8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24360CB-15CF-4233-D73D-32B79E8B0207}"/>
              </a:ext>
            </a:extLst>
          </p:cNvPr>
          <p:cNvSpPr txBox="1"/>
          <p:nvPr/>
        </p:nvSpPr>
        <p:spPr>
          <a:xfrm>
            <a:off x="192315" y="1122871"/>
            <a:ext cx="11606108" cy="187778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De la physique de la « beauté » à la physique du « charme »</a:t>
            </a:r>
          </a:p>
          <a:p>
            <a:endParaRPr lang="fr-FR" b="1" spc="-1" dirty="0">
              <a:latin typeface="Arial"/>
            </a:endParaRPr>
          </a:p>
          <a:p>
            <a:pPr lvl="1"/>
            <a:r>
              <a:rPr lang="fr-FR" sz="1600" b="1" strike="noStrike" spc="-1" dirty="0">
                <a:latin typeface="Arial"/>
              </a:rPr>
              <a:t>Plusieurs oscillations entre mésons ont été étudiées :</a:t>
            </a:r>
            <a:endParaRPr lang="fr-FR" sz="1600" b="0" strike="noStrike" spc="-1" dirty="0">
              <a:latin typeface="Arial"/>
            </a:endParaRPr>
          </a:p>
        </p:txBody>
      </p:sp>
      <p:grpSp>
        <p:nvGrpSpPr>
          <p:cNvPr id="1029" name="Groupe 1028">
            <a:extLst>
              <a:ext uri="{FF2B5EF4-FFF2-40B4-BE49-F238E27FC236}">
                <a16:creationId xmlns:a16="http://schemas.microsoft.com/office/drawing/2014/main" id="{95AA5C33-B1B2-CC2C-B70C-823C05757812}"/>
              </a:ext>
            </a:extLst>
          </p:cNvPr>
          <p:cNvGrpSpPr/>
          <p:nvPr/>
        </p:nvGrpSpPr>
        <p:grpSpPr>
          <a:xfrm>
            <a:off x="1263897" y="2181168"/>
            <a:ext cx="7751280" cy="1447826"/>
            <a:chOff x="2378944" y="2956821"/>
            <a:chExt cx="7751280" cy="1447826"/>
          </a:xfrm>
        </p:grpSpPr>
        <p:pic>
          <p:nvPicPr>
            <p:cNvPr id="52" name="Picture 2" descr="undefined">
              <a:extLst>
                <a:ext uri="{FF2B5EF4-FFF2-40B4-BE49-F238E27FC236}">
                  <a16:creationId xmlns:a16="http://schemas.microsoft.com/office/drawing/2014/main" id="{D5249001-08A8-FA77-A9ED-2A515C130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14" r="57092" b="3579"/>
            <a:stretch/>
          </p:blipFill>
          <p:spPr bwMode="auto">
            <a:xfrm>
              <a:off x="2378944" y="2956821"/>
              <a:ext cx="2366342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5AF9B4DD-3D0A-C253-8C1A-1A7FCFE40C8E}"/>
                </a:ext>
              </a:extLst>
            </p:cNvPr>
            <p:cNvSpPr/>
            <p:nvPr/>
          </p:nvSpPr>
          <p:spPr>
            <a:xfrm>
              <a:off x="3201711" y="3401437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5B8BE4A-C70B-33C1-C979-88EAF9310191}"/>
                </a:ext>
              </a:extLst>
            </p:cNvPr>
            <p:cNvSpPr/>
            <p:nvPr/>
          </p:nvSpPr>
          <p:spPr>
            <a:xfrm>
              <a:off x="2697038" y="3673534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ABFDAFA0-5448-D422-4FFD-5EAF9944EF6A}"/>
                </a:ext>
              </a:extLst>
            </p:cNvPr>
            <p:cNvSpPr txBox="1"/>
            <p:nvPr/>
          </p:nvSpPr>
          <p:spPr>
            <a:xfrm>
              <a:off x="4195492" y="3980647"/>
              <a:ext cx="378630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entury Gothic" panose="020B0502020202020204"/>
                </a:rPr>
                <a:t>B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D596B095-E24F-5001-CA1B-77CE1342B62A}"/>
                    </a:ext>
                  </a:extLst>
                </p:cNvPr>
                <p:cNvSpPr txBox="1"/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D596B095-E24F-5001-CA1B-77CE1342B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CF94A430-C9BE-BC3D-D903-B1CDDBBDD010}"/>
                    </a:ext>
                  </a:extLst>
                </p:cNvPr>
                <p:cNvSpPr txBox="1"/>
                <p:nvPr/>
              </p:nvSpPr>
              <p:spPr>
                <a:xfrm>
                  <a:off x="2741285" y="3685679"/>
                  <a:ext cx="3891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CF94A430-C9BE-BC3D-D903-B1CDDBBDD0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285" y="3685679"/>
                  <a:ext cx="38914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8" name="Picture 2" descr="undefined">
              <a:extLst>
                <a:ext uri="{FF2B5EF4-FFF2-40B4-BE49-F238E27FC236}">
                  <a16:creationId xmlns:a16="http://schemas.microsoft.com/office/drawing/2014/main" id="{A0C3F762-27BC-B7E1-EA7F-AA715EA086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5" t="71914" b="3579"/>
            <a:stretch/>
          </p:blipFill>
          <p:spPr bwMode="auto">
            <a:xfrm>
              <a:off x="7120428" y="2966710"/>
              <a:ext cx="3009796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4EC19D3-B4AA-BB2F-01EF-2BEA978938B0}"/>
                </a:ext>
              </a:extLst>
            </p:cNvPr>
            <p:cNvSpPr txBox="1"/>
            <p:nvPr/>
          </p:nvSpPr>
          <p:spPr>
            <a:xfrm>
              <a:off x="8551111" y="3977991"/>
              <a:ext cx="1096775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Méson B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BF2E285E-E848-E314-AA20-EEEB27C9EABF}"/>
                </a:ext>
              </a:extLst>
            </p:cNvPr>
            <p:cNvCxnSpPr/>
            <p:nvPr/>
          </p:nvCxnSpPr>
          <p:spPr>
            <a:xfrm>
              <a:off x="9323518" y="3990536"/>
              <a:ext cx="16778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8381DBA3-3EAF-A677-E8C2-2D98B0C6FF76}"/>
                </a:ext>
              </a:extLst>
            </p:cNvPr>
            <p:cNvSpPr/>
            <p:nvPr/>
          </p:nvSpPr>
          <p:spPr>
            <a:xfrm>
              <a:off x="8102436" y="3411326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68ED4415-6E76-E692-F222-2058FD0B107B}"/>
                </a:ext>
              </a:extLst>
            </p:cNvPr>
            <p:cNvSpPr/>
            <p:nvPr/>
          </p:nvSpPr>
          <p:spPr>
            <a:xfrm>
              <a:off x="7597763" y="3683423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E60B1DBD-AE6D-37FC-D418-6468CA4F68B8}"/>
                    </a:ext>
                  </a:extLst>
                </p:cNvPr>
                <p:cNvSpPr txBox="1"/>
                <p:nvPr/>
              </p:nvSpPr>
              <p:spPr>
                <a:xfrm>
                  <a:off x="7632163" y="3695568"/>
                  <a:ext cx="389145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E60B1DBD-AE6D-37FC-D418-6468CA4F68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2163" y="3695568"/>
                  <a:ext cx="389145" cy="375424"/>
                </a:xfrm>
                <a:prstGeom prst="rect">
                  <a:avLst/>
                </a:prstGeom>
                <a:blipFill>
                  <a:blip r:embed="rId8"/>
                  <a:stretch>
                    <a:fillRect r="-2656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4" name="ZoneTexte 1023">
                  <a:extLst>
                    <a:ext uri="{FF2B5EF4-FFF2-40B4-BE49-F238E27FC236}">
                      <a16:creationId xmlns:a16="http://schemas.microsoft.com/office/drawing/2014/main" id="{5A066781-D6AE-210D-DE30-DF5E57E49E60}"/>
                    </a:ext>
                  </a:extLst>
                </p:cNvPr>
                <p:cNvSpPr txBox="1"/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024" name="ZoneTexte 1023">
                  <a:extLst>
                    <a:ext uri="{FF2B5EF4-FFF2-40B4-BE49-F238E27FC236}">
                      <a16:creationId xmlns:a16="http://schemas.microsoft.com/office/drawing/2014/main" id="{5A066781-D6AE-210D-DE30-DF5E57E49E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5" name="Flèche : droite 1024">
              <a:extLst>
                <a:ext uri="{FF2B5EF4-FFF2-40B4-BE49-F238E27FC236}">
                  <a16:creationId xmlns:a16="http://schemas.microsoft.com/office/drawing/2014/main" id="{4C2F006C-B000-F9E4-73A2-85CF1E2B67B5}"/>
                </a:ext>
              </a:extLst>
            </p:cNvPr>
            <p:cNvSpPr/>
            <p:nvPr/>
          </p:nvSpPr>
          <p:spPr>
            <a:xfrm>
              <a:off x="4745286" y="3474841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27" name="Flèche : droite 1026">
              <a:extLst>
                <a:ext uri="{FF2B5EF4-FFF2-40B4-BE49-F238E27FC236}">
                  <a16:creationId xmlns:a16="http://schemas.microsoft.com/office/drawing/2014/main" id="{8E72843D-5D26-FFFA-43E1-A1B3FBB7FA48}"/>
                </a:ext>
              </a:extLst>
            </p:cNvPr>
            <p:cNvSpPr/>
            <p:nvPr/>
          </p:nvSpPr>
          <p:spPr>
            <a:xfrm flipH="1">
              <a:off x="4733737" y="3835966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44ACB72-717A-0697-D3D6-361C7EC11CA2}"/>
              </a:ext>
            </a:extLst>
          </p:cNvPr>
          <p:cNvGrpSpPr/>
          <p:nvPr/>
        </p:nvGrpSpPr>
        <p:grpSpPr>
          <a:xfrm>
            <a:off x="1270449" y="3619660"/>
            <a:ext cx="7751280" cy="1447826"/>
            <a:chOff x="2378944" y="2956821"/>
            <a:chExt cx="7751280" cy="1447826"/>
          </a:xfrm>
        </p:grpSpPr>
        <p:pic>
          <p:nvPicPr>
            <p:cNvPr id="3" name="Picture 2" descr="undefined">
              <a:extLst>
                <a:ext uri="{FF2B5EF4-FFF2-40B4-BE49-F238E27FC236}">
                  <a16:creationId xmlns:a16="http://schemas.microsoft.com/office/drawing/2014/main" id="{3DE83011-D44C-BFA4-3546-7025C3F7B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14" r="57092" b="3579"/>
            <a:stretch/>
          </p:blipFill>
          <p:spPr bwMode="auto">
            <a:xfrm>
              <a:off x="2378944" y="2956821"/>
              <a:ext cx="2366342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FA6ADF2-6D6B-55F2-5755-36DBA5A272BE}"/>
                </a:ext>
              </a:extLst>
            </p:cNvPr>
            <p:cNvSpPr/>
            <p:nvPr/>
          </p:nvSpPr>
          <p:spPr>
            <a:xfrm>
              <a:off x="3201711" y="3401437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E910B84-AFFB-7BAB-6091-45989252A4AA}"/>
                </a:ext>
              </a:extLst>
            </p:cNvPr>
            <p:cNvSpPr/>
            <p:nvPr/>
          </p:nvSpPr>
          <p:spPr>
            <a:xfrm>
              <a:off x="2697038" y="3673534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65D32F2E-B9EF-47EB-F1A2-F220DEC00F64}"/>
                    </a:ext>
                  </a:extLst>
                </p:cNvPr>
                <p:cNvSpPr txBox="1"/>
                <p:nvPr/>
              </p:nvSpPr>
              <p:spPr>
                <a:xfrm>
                  <a:off x="4195492" y="3980647"/>
                  <a:ext cx="458395" cy="337849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16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6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fr-FR" sz="16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0" lang="fr-FR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65D32F2E-B9EF-47EB-F1A2-F220DEC00F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5492" y="3980647"/>
                  <a:ext cx="458395" cy="33784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7932CD6B-A78C-B2A8-740A-2309A7353E2E}"/>
                    </a:ext>
                  </a:extLst>
                </p:cNvPr>
                <p:cNvSpPr txBox="1"/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7932CD6B-A78C-B2A8-740A-2309A7353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D248B0FB-EAA2-76A6-C22B-6B364A9093E4}"/>
                    </a:ext>
                  </a:extLst>
                </p:cNvPr>
                <p:cNvSpPr txBox="1"/>
                <p:nvPr/>
              </p:nvSpPr>
              <p:spPr>
                <a:xfrm>
                  <a:off x="2741285" y="3685679"/>
                  <a:ext cx="3609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D248B0FB-EAA2-76A6-C22B-6B364A9093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285" y="3685679"/>
                  <a:ext cx="36093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2" descr="undefined">
              <a:extLst>
                <a:ext uri="{FF2B5EF4-FFF2-40B4-BE49-F238E27FC236}">
                  <a16:creationId xmlns:a16="http://schemas.microsoft.com/office/drawing/2014/main" id="{40A1287D-150A-6A18-5765-FC8A3C08D8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5" t="71914" b="3579"/>
            <a:stretch/>
          </p:blipFill>
          <p:spPr bwMode="auto">
            <a:xfrm>
              <a:off x="7120428" y="2966710"/>
              <a:ext cx="3009796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C697568D-9E97-1657-4829-F9DDCDEB7B13}"/>
                    </a:ext>
                  </a:extLst>
                </p:cNvPr>
                <p:cNvSpPr txBox="1"/>
                <p:nvPr/>
              </p:nvSpPr>
              <p:spPr>
                <a:xfrm>
                  <a:off x="8551111" y="3977991"/>
                  <a:ext cx="1138068" cy="338554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/>
                    </a:rPr>
                    <a:t>Méson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kumimoji="0" lang="fr-FR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C697568D-9E97-1657-4829-F9DDCDEB7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11" y="3977991"/>
                  <a:ext cx="1138068" cy="338554"/>
                </a:xfrm>
                <a:prstGeom prst="rect">
                  <a:avLst/>
                </a:prstGeom>
                <a:blipFill>
                  <a:blip r:embed="rId13"/>
                  <a:stretch>
                    <a:fillRect l="-3209" t="-5357" b="-2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56BFE1C1-114C-615A-1584-9E606D93FA6B}"/>
                </a:ext>
              </a:extLst>
            </p:cNvPr>
            <p:cNvCxnSpPr/>
            <p:nvPr/>
          </p:nvCxnSpPr>
          <p:spPr>
            <a:xfrm>
              <a:off x="9323518" y="3990536"/>
              <a:ext cx="16778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7F08CD1-21B7-3EA2-E0D2-7C4CC6EE80E1}"/>
                </a:ext>
              </a:extLst>
            </p:cNvPr>
            <p:cNvSpPr/>
            <p:nvPr/>
          </p:nvSpPr>
          <p:spPr>
            <a:xfrm>
              <a:off x="8102436" y="3411326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7F574A7-659A-0113-C776-9FAD72E2C4B6}"/>
                </a:ext>
              </a:extLst>
            </p:cNvPr>
            <p:cNvSpPr/>
            <p:nvPr/>
          </p:nvSpPr>
          <p:spPr>
            <a:xfrm>
              <a:off x="7597763" y="3683423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1BA05030-0F42-1FDD-05B5-634C50D59CA8}"/>
                    </a:ext>
                  </a:extLst>
                </p:cNvPr>
                <p:cNvSpPr txBox="1"/>
                <p:nvPr/>
              </p:nvSpPr>
              <p:spPr>
                <a:xfrm>
                  <a:off x="7632163" y="3695568"/>
                  <a:ext cx="3609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1BA05030-0F42-1FDD-05B5-634C50D59C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2163" y="3695568"/>
                  <a:ext cx="360933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2203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66CAD9AA-40D7-301A-7BC0-62E54AA6EAD7}"/>
                    </a:ext>
                  </a:extLst>
                </p:cNvPr>
                <p:cNvSpPr txBox="1"/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66CAD9AA-40D7-301A-7BC0-62E54AA6EA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Flèche : droite 24">
              <a:extLst>
                <a:ext uri="{FF2B5EF4-FFF2-40B4-BE49-F238E27FC236}">
                  <a16:creationId xmlns:a16="http://schemas.microsoft.com/office/drawing/2014/main" id="{0EE00DCF-8E11-4FCE-01C6-D14DF9D2233B}"/>
                </a:ext>
              </a:extLst>
            </p:cNvPr>
            <p:cNvSpPr/>
            <p:nvPr/>
          </p:nvSpPr>
          <p:spPr>
            <a:xfrm>
              <a:off x="4745286" y="3474841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6" name="Flèche : droite 25">
              <a:extLst>
                <a:ext uri="{FF2B5EF4-FFF2-40B4-BE49-F238E27FC236}">
                  <a16:creationId xmlns:a16="http://schemas.microsoft.com/office/drawing/2014/main" id="{88ADF8E2-377A-4697-E64F-3901545072A5}"/>
                </a:ext>
              </a:extLst>
            </p:cNvPr>
            <p:cNvSpPr/>
            <p:nvPr/>
          </p:nvSpPr>
          <p:spPr>
            <a:xfrm flipH="1">
              <a:off x="4733737" y="3835966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193AEA7-45AF-F9DF-0DDD-BA1A78B3E8D0}"/>
              </a:ext>
            </a:extLst>
          </p:cNvPr>
          <p:cNvGrpSpPr/>
          <p:nvPr/>
        </p:nvGrpSpPr>
        <p:grpSpPr>
          <a:xfrm>
            <a:off x="1169818" y="5006119"/>
            <a:ext cx="7751280" cy="1447826"/>
            <a:chOff x="2378944" y="2956821"/>
            <a:chExt cx="7751280" cy="1447826"/>
          </a:xfrm>
        </p:grpSpPr>
        <p:pic>
          <p:nvPicPr>
            <p:cNvPr id="28" name="Picture 2" descr="undefined">
              <a:extLst>
                <a:ext uri="{FF2B5EF4-FFF2-40B4-BE49-F238E27FC236}">
                  <a16:creationId xmlns:a16="http://schemas.microsoft.com/office/drawing/2014/main" id="{4423D36C-6DA3-376D-DC68-C9A0019337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14" r="57092" b="3579"/>
            <a:stretch/>
          </p:blipFill>
          <p:spPr bwMode="auto">
            <a:xfrm>
              <a:off x="2378944" y="2956821"/>
              <a:ext cx="2366342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2E9E393-402F-7D89-DD07-38F26F3C2CA4}"/>
                </a:ext>
              </a:extLst>
            </p:cNvPr>
            <p:cNvSpPr/>
            <p:nvPr/>
          </p:nvSpPr>
          <p:spPr>
            <a:xfrm>
              <a:off x="3201711" y="3401437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A2552D8-FEE8-7E62-7CC1-919AD3BD1429}"/>
                </a:ext>
              </a:extLst>
            </p:cNvPr>
            <p:cNvSpPr/>
            <p:nvPr/>
          </p:nvSpPr>
          <p:spPr>
            <a:xfrm>
              <a:off x="2697038" y="3673534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03274EA-9C4E-465C-20AC-A1ADC83DADD3}"/>
                </a:ext>
              </a:extLst>
            </p:cNvPr>
            <p:cNvSpPr txBox="1"/>
            <p:nvPr/>
          </p:nvSpPr>
          <p:spPr>
            <a:xfrm>
              <a:off x="4195492" y="3980647"/>
              <a:ext cx="412292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entury Gothic" panose="020B0502020202020204"/>
                </a:rPr>
                <a:t>D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64A84464-C346-F89D-AE14-3A449955A87A}"/>
                    </a:ext>
                  </a:extLst>
                </p:cNvPr>
                <p:cNvSpPr txBox="1"/>
                <p:nvPr/>
              </p:nvSpPr>
              <p:spPr>
                <a:xfrm>
                  <a:off x="3241461" y="3418515"/>
                  <a:ext cx="3876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64A84464-C346-F89D-AE14-3A449955A8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1461" y="3418515"/>
                  <a:ext cx="387670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834A1D45-7F44-4866-97EF-29B1935B05F1}"/>
                    </a:ext>
                  </a:extLst>
                </p:cNvPr>
                <p:cNvSpPr txBox="1"/>
                <p:nvPr/>
              </p:nvSpPr>
              <p:spPr>
                <a:xfrm>
                  <a:off x="2741285" y="3685679"/>
                  <a:ext cx="3618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834A1D45-7F44-4866-97EF-29B1935B05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285" y="3685679"/>
                  <a:ext cx="361894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5" name="Picture 2" descr="undefined">
              <a:extLst>
                <a:ext uri="{FF2B5EF4-FFF2-40B4-BE49-F238E27FC236}">
                  <a16:creationId xmlns:a16="http://schemas.microsoft.com/office/drawing/2014/main" id="{701C6375-27C0-A74A-91A9-374E23328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5" t="71914" b="3579"/>
            <a:stretch/>
          </p:blipFill>
          <p:spPr bwMode="auto">
            <a:xfrm>
              <a:off x="7120428" y="2966710"/>
              <a:ext cx="3009796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2889A58-BEDC-0B7E-18D0-A62030836BA5}"/>
                </a:ext>
              </a:extLst>
            </p:cNvPr>
            <p:cNvSpPr txBox="1"/>
            <p:nvPr/>
          </p:nvSpPr>
          <p:spPr>
            <a:xfrm>
              <a:off x="8551111" y="3977991"/>
              <a:ext cx="1130438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Méson D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0A5C1B0C-2157-FC04-A7CF-421675DEE485}"/>
                </a:ext>
              </a:extLst>
            </p:cNvPr>
            <p:cNvCxnSpPr/>
            <p:nvPr/>
          </p:nvCxnSpPr>
          <p:spPr>
            <a:xfrm>
              <a:off x="9323518" y="3990536"/>
              <a:ext cx="16778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F5543AD9-D44A-E0B3-C8C6-5997A6DF1EBC}"/>
                </a:ext>
              </a:extLst>
            </p:cNvPr>
            <p:cNvSpPr/>
            <p:nvPr/>
          </p:nvSpPr>
          <p:spPr>
            <a:xfrm>
              <a:off x="8102436" y="3411326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65967E83-1757-83D8-7552-0C190722A638}"/>
                </a:ext>
              </a:extLst>
            </p:cNvPr>
            <p:cNvSpPr/>
            <p:nvPr/>
          </p:nvSpPr>
          <p:spPr>
            <a:xfrm>
              <a:off x="7597763" y="3683423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9C674001-49D8-1264-587F-50A9DEEFE649}"/>
                    </a:ext>
                  </a:extLst>
                </p:cNvPr>
                <p:cNvSpPr txBox="1"/>
                <p:nvPr/>
              </p:nvSpPr>
              <p:spPr>
                <a:xfrm>
                  <a:off x="7632163" y="3695568"/>
                  <a:ext cx="3618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9C674001-49D8-1264-587F-50A9DEEFE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2163" y="3695568"/>
                  <a:ext cx="361894" cy="369332"/>
                </a:xfrm>
                <a:prstGeom prst="rect">
                  <a:avLst/>
                </a:prstGeom>
                <a:blipFill>
                  <a:blip r:embed="rId18"/>
                  <a:stretch>
                    <a:fillRect r="-2203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89AF1BA2-D7D3-D05C-0CC7-306735FBC37B}"/>
                    </a:ext>
                  </a:extLst>
                </p:cNvPr>
                <p:cNvSpPr txBox="1"/>
                <p:nvPr/>
              </p:nvSpPr>
              <p:spPr>
                <a:xfrm>
                  <a:off x="8125827" y="3421358"/>
                  <a:ext cx="3876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89AF1BA2-D7D3-D05C-0CC7-306735FBC3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827" y="3421358"/>
                  <a:ext cx="387670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Flèche : droite 41">
              <a:extLst>
                <a:ext uri="{FF2B5EF4-FFF2-40B4-BE49-F238E27FC236}">
                  <a16:creationId xmlns:a16="http://schemas.microsoft.com/office/drawing/2014/main" id="{0831EC26-5443-4647-36DE-CFF8B28637F2}"/>
                </a:ext>
              </a:extLst>
            </p:cNvPr>
            <p:cNvSpPr/>
            <p:nvPr/>
          </p:nvSpPr>
          <p:spPr>
            <a:xfrm>
              <a:off x="4745286" y="3474841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3" name="Flèche : droite 42">
              <a:extLst>
                <a:ext uri="{FF2B5EF4-FFF2-40B4-BE49-F238E27FC236}">
                  <a16:creationId xmlns:a16="http://schemas.microsoft.com/office/drawing/2014/main" id="{E3748252-9268-04FB-D3F6-52C55AB5C24F}"/>
                </a:ext>
              </a:extLst>
            </p:cNvPr>
            <p:cNvSpPr/>
            <p:nvPr/>
          </p:nvSpPr>
          <p:spPr>
            <a:xfrm flipH="1">
              <a:off x="4733737" y="3835966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EF0CF754-398A-978B-2804-9DE29457E047}"/>
              </a:ext>
            </a:extLst>
          </p:cNvPr>
          <p:cNvSpPr txBox="1"/>
          <p:nvPr/>
        </p:nvSpPr>
        <p:spPr>
          <a:xfrm>
            <a:off x="8715940" y="5378323"/>
            <a:ext cx="320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1</a:t>
            </a:r>
            <a:r>
              <a:rPr lang="fr-FR" baseline="30000" dirty="0">
                <a:solidFill>
                  <a:srgbClr val="00B050"/>
                </a:solidFill>
              </a:rPr>
              <a:t>ère</a:t>
            </a:r>
            <a:r>
              <a:rPr lang="fr-FR" dirty="0">
                <a:solidFill>
                  <a:srgbClr val="00B050"/>
                </a:solidFill>
              </a:rPr>
              <a:t> manifestation de l’asymétrie matière – antimatière découverte en 2019 par </a:t>
            </a:r>
            <a:r>
              <a:rPr lang="fr-FR" dirty="0" err="1">
                <a:solidFill>
                  <a:srgbClr val="00B050"/>
                </a:solidFill>
              </a:rPr>
              <a:t>LHCb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7BEAEE1-4CC4-519F-5AC4-A160E59258BE}"/>
              </a:ext>
            </a:extLst>
          </p:cNvPr>
          <p:cNvSpPr txBox="1"/>
          <p:nvPr/>
        </p:nvSpPr>
        <p:spPr>
          <a:xfrm>
            <a:off x="8715940" y="4082789"/>
            <a:ext cx="3204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1</a:t>
            </a:r>
            <a:r>
              <a:rPr lang="fr-FR" baseline="30000" dirty="0">
                <a:solidFill>
                  <a:srgbClr val="00B050"/>
                </a:solidFill>
              </a:rPr>
              <a:t>ère</a:t>
            </a:r>
            <a:r>
              <a:rPr lang="fr-FR" dirty="0">
                <a:solidFill>
                  <a:srgbClr val="00B050"/>
                </a:solidFill>
              </a:rPr>
              <a:t> manifestation de l’asymétrie matière – antimatière découverte en 2013 par </a:t>
            </a:r>
            <a:r>
              <a:rPr lang="fr-FR" dirty="0" err="1">
                <a:solidFill>
                  <a:srgbClr val="00B050"/>
                </a:solidFill>
              </a:rPr>
              <a:t>LHCb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231E122-9AD4-3224-4AAB-845DC856AB63}"/>
              </a:ext>
            </a:extLst>
          </p:cNvPr>
          <p:cNvSpPr txBox="1"/>
          <p:nvPr/>
        </p:nvSpPr>
        <p:spPr>
          <a:xfrm>
            <a:off x="8615671" y="2642862"/>
            <a:ext cx="3405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1</a:t>
            </a:r>
            <a:r>
              <a:rPr lang="fr-FR" baseline="30000" dirty="0">
                <a:solidFill>
                  <a:srgbClr val="00B050"/>
                </a:solidFill>
              </a:rPr>
              <a:t>ère</a:t>
            </a:r>
            <a:r>
              <a:rPr lang="fr-FR" dirty="0">
                <a:solidFill>
                  <a:srgbClr val="00B050"/>
                </a:solidFill>
              </a:rPr>
              <a:t> manifestation de l’asymétrie matière – antimatière découverte en 2000 par BELLE &amp; BABAR</a:t>
            </a:r>
          </a:p>
        </p:txBody>
      </p:sp>
    </p:spTree>
    <p:extLst>
      <p:ext uri="{BB962C8B-B14F-4D97-AF65-F5344CB8AC3E}">
        <p14:creationId xmlns:p14="http://schemas.microsoft.com/office/powerpoint/2010/main" val="37233027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1083</Words>
  <Application>Microsoft Office PowerPoint</Application>
  <PresentationFormat>Grand écran</PresentationFormat>
  <Paragraphs>269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5" baseType="lpstr">
      <vt:lpstr>ADLaM Display</vt:lpstr>
      <vt:lpstr>Arial</vt:lpstr>
      <vt:lpstr>Arial</vt:lpstr>
      <vt:lpstr>Calibri</vt:lpstr>
      <vt:lpstr>Calibri Light</vt:lpstr>
      <vt:lpstr>Cambria Math</vt:lpstr>
      <vt:lpstr>Century Gothic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Conte</dc:creator>
  <cp:lastModifiedBy>Eric Conte</cp:lastModifiedBy>
  <cp:revision>149</cp:revision>
  <dcterms:created xsi:type="dcterms:W3CDTF">2024-02-19T11:50:10Z</dcterms:created>
  <dcterms:modified xsi:type="dcterms:W3CDTF">2026-03-11T20:34:02Z</dcterms:modified>
</cp:coreProperties>
</file>