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89" r:id="rId3"/>
    <p:sldId id="297" r:id="rId4"/>
    <p:sldId id="296" r:id="rId5"/>
    <p:sldId id="298" r:id="rId6"/>
    <p:sldId id="303" r:id="rId7"/>
    <p:sldId id="338" r:id="rId8"/>
    <p:sldId id="337" r:id="rId9"/>
    <p:sldId id="336" r:id="rId10"/>
    <p:sldId id="335" r:id="rId11"/>
    <p:sldId id="300" r:id="rId12"/>
    <p:sldId id="319" r:id="rId13"/>
    <p:sldId id="321" r:id="rId14"/>
    <p:sldId id="322" r:id="rId15"/>
    <p:sldId id="324" r:id="rId16"/>
    <p:sldId id="323" r:id="rId17"/>
    <p:sldId id="326" r:id="rId18"/>
    <p:sldId id="327" r:id="rId19"/>
    <p:sldId id="328" r:id="rId20"/>
    <p:sldId id="325" r:id="rId21"/>
    <p:sldId id="320" r:id="rId22"/>
    <p:sldId id="339" r:id="rId23"/>
    <p:sldId id="302" r:id="rId24"/>
    <p:sldId id="330" r:id="rId25"/>
    <p:sldId id="340" r:id="rId26"/>
    <p:sldId id="305" r:id="rId27"/>
    <p:sldId id="347" r:id="rId28"/>
    <p:sldId id="344" r:id="rId29"/>
    <p:sldId id="345" r:id="rId30"/>
    <p:sldId id="343" r:id="rId31"/>
    <p:sldId id="329" r:id="rId32"/>
    <p:sldId id="309" r:id="rId33"/>
    <p:sldId id="342" r:id="rId34"/>
    <p:sldId id="304" r:id="rId35"/>
    <p:sldId id="331" r:id="rId36"/>
    <p:sldId id="314" r:id="rId37"/>
    <p:sldId id="316" r:id="rId38"/>
    <p:sldId id="315" r:id="rId39"/>
    <p:sldId id="317" r:id="rId40"/>
    <p:sldId id="318" r:id="rId41"/>
    <p:sldId id="346" r:id="rId42"/>
    <p:sldId id="283" r:id="rId43"/>
    <p:sldId id="265" r:id="rId44"/>
    <p:sldId id="293" r:id="rId45"/>
    <p:sldId id="290" r:id="rId46"/>
    <p:sldId id="294" r:id="rId47"/>
    <p:sldId id="291" r:id="rId48"/>
    <p:sldId id="292" r:id="rId49"/>
    <p:sldId id="295" r:id="rId50"/>
    <p:sldId id="313" r:id="rId51"/>
    <p:sldId id="311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8D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>
        <p:scale>
          <a:sx n="50" d="100"/>
          <a:sy n="50" d="100"/>
        </p:scale>
        <p:origin x="-108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9AD96-8401-4D41-A7C3-1A19CDD7A214}" type="datetimeFigureOut">
              <a:rPr lang="fr-FR" smtClean="0"/>
              <a:t>10/03/2019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9233E-C904-4BB5-A17B-ECE4BEEBD8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49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A402-D928-4D5E-B563-C1AC446AD767}" type="datetime1">
              <a:rPr lang="fr-FR" smtClean="0"/>
              <a:t>10/03/2019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0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E7DC-B602-4C62-B9DC-AB5D5FE99500}" type="datetime1">
              <a:rPr lang="fr-FR" smtClean="0"/>
              <a:t>10/03/2019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87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681BB-313A-4DF7-AA46-8540406CDE7E}" type="datetime1">
              <a:rPr lang="fr-FR" smtClean="0"/>
              <a:t>10/03/2019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91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D959-9C03-4450-9A8F-2651B179CF63}" type="datetime1">
              <a:rPr lang="fr-FR" smtClean="0"/>
              <a:t>10/03/2019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47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B2A8-FD8F-443B-B7C6-6FB21A6B06F0}" type="datetime1">
              <a:rPr lang="fr-FR" smtClean="0"/>
              <a:t>10/03/2019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7004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AFA79-1730-4223-BDEF-0D72410F93D1}" type="datetime1">
              <a:rPr lang="fr-FR" smtClean="0"/>
              <a:t>10/03/2019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952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A34-636A-4EBF-94AA-E5E5540ADD29}" type="datetime1">
              <a:rPr lang="fr-FR" smtClean="0"/>
              <a:t>10/03/2019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389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26DD-5E69-40E9-9678-2545994B4529}" type="datetime1">
              <a:rPr lang="fr-FR" smtClean="0"/>
              <a:t>10/03/2019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52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C0AB-AC95-47B8-887D-8FF3C7945555}" type="datetime1">
              <a:rPr lang="fr-FR" smtClean="0"/>
              <a:t>10/03/2019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1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CCC55-ED39-4A49-9A47-224D37F0F077}" type="datetime1">
              <a:rPr lang="fr-FR" smtClean="0"/>
              <a:t>10/03/2019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6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DD7F-FF6E-4005-91A6-59B03BA156D3}" type="datetime1">
              <a:rPr lang="fr-FR" smtClean="0"/>
              <a:t>10/03/2019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43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8C21-6406-4B4C-9F8C-C49F722B9915}" type="datetime1">
              <a:rPr lang="fr-FR" smtClean="0"/>
              <a:t>10/03/2019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62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C3E25-C684-438C-81DB-82F3728FE1C1}" type="datetime1">
              <a:rPr lang="fr-FR" smtClean="0"/>
              <a:t>10/03/2019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64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B5BA-6DD9-4D6C-90CC-7E50A2C4FE89}" type="datetime1">
              <a:rPr lang="fr-FR" smtClean="0"/>
              <a:t>10/03/2019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22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7C7D8-C781-4903-97CA-6EB41619F1EB}" type="datetime1">
              <a:rPr lang="fr-FR" smtClean="0"/>
              <a:t>10/03/2019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1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202A9-CB51-41F2-8769-EA23374AAB8C}" type="datetime1">
              <a:rPr lang="fr-FR" smtClean="0"/>
              <a:t>10/03/2019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776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D09FE-AB06-48CB-9B51-409BE290C17B}" type="datetime1">
              <a:rPr lang="fr-FR" smtClean="0"/>
              <a:t>10/03/2019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6663C91-9BC2-4DA9-94A5-5DA97E41DC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60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compte.local\Downloads\geiger.sw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80263-6C37-4CF2-8E8B-1563B908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947584"/>
            <a:ext cx="7766936" cy="1646302"/>
          </a:xfrm>
        </p:spPr>
        <p:txBody>
          <a:bodyPr/>
          <a:lstStyle/>
          <a:p>
            <a:r>
              <a:rPr lang="fr-FR" dirty="0"/>
              <a:t>Mesurer la radioactivité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8A03550-F1AB-48E6-AEDE-D9DB99677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5593883"/>
            <a:ext cx="7766936" cy="1096899"/>
          </a:xfrm>
        </p:spPr>
        <p:txBody>
          <a:bodyPr/>
          <a:lstStyle/>
          <a:p>
            <a:r>
              <a:rPr lang="fr-FR" dirty="0"/>
              <a:t>Atelier animé par Pr Alexandre KRAUTH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6E11CF-7476-4259-8CB0-5CB7B8F1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1</a:t>
            </a:fld>
            <a:endParaRPr lang="fr-FR"/>
          </a:p>
        </p:txBody>
      </p:sp>
      <p:pic>
        <p:nvPicPr>
          <p:cNvPr id="16386" name="Picture 2" descr="These radiologists are measuring radioactivity levels in the soil near the Chernobyl nuclear plant, Ukrain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941615"/>
            <a:ext cx="50196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12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types de rayonnement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10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6" name="Picture 4" descr="RÃ©sultat de recherche d'images pour &quot;radioactivity beta&quot;">
            <a:extLst>
              <a:ext uri="{FF2B5EF4-FFF2-40B4-BE49-F238E27FC236}">
                <a16:creationId xmlns:a16="http://schemas.microsoft.com/office/drawing/2014/main" id="{C60F9BA6-A3E7-4554-AE50-09F84647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57" y="1401988"/>
            <a:ext cx="3750511" cy="25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Ã©sultat de recherche d'images pour &quot;radioactivity alpha&quot;">
            <a:extLst>
              <a:ext uri="{FF2B5EF4-FFF2-40B4-BE49-F238E27FC236}">
                <a16:creationId xmlns:a16="http://schemas.microsoft.com/office/drawing/2014/main" id="{9B262918-5257-4898-BE6A-DF953296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3" y="1419914"/>
            <a:ext cx="3697789" cy="25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E13A9E-B1CF-494D-A048-BB35DC893494}"/>
              </a:ext>
            </a:extLst>
          </p:cNvPr>
          <p:cNvSpPr txBox="1"/>
          <p:nvPr/>
        </p:nvSpPr>
        <p:spPr>
          <a:xfrm>
            <a:off x="888603" y="4034592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Rayonnement alpha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0F21-B72B-4D6A-82F4-A15FFDC0FE6B}"/>
              </a:ext>
            </a:extLst>
          </p:cNvPr>
          <p:cNvSpPr/>
          <p:nvPr/>
        </p:nvSpPr>
        <p:spPr>
          <a:xfrm>
            <a:off x="2905347" y="2618692"/>
            <a:ext cx="116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Noyau d’hélium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4B90E25-98C3-40D6-9413-5EE356F33770}"/>
              </a:ext>
            </a:extLst>
          </p:cNvPr>
          <p:cNvSpPr txBox="1"/>
          <p:nvPr/>
        </p:nvSpPr>
        <p:spPr>
          <a:xfrm>
            <a:off x="5169374" y="4034592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Rayonnement beta</a:t>
            </a:r>
          </a:p>
        </p:txBody>
      </p:sp>
      <p:pic>
        <p:nvPicPr>
          <p:cNvPr id="8200" name="Picture 8" descr="RÃ©sultat de recherche d'images pour &quot;beta decay W&quot;">
            <a:extLst>
              <a:ext uri="{FF2B5EF4-FFF2-40B4-BE49-F238E27FC236}">
                <a16:creationId xmlns:a16="http://schemas.microsoft.com/office/drawing/2014/main" id="{C1C03319-9081-49B5-BE6F-C0D615B30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834" y="4577413"/>
            <a:ext cx="3480134" cy="20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Ã©sultat de recherche d'images pour &quot;radioactivity gamma&quot;">
            <a:extLst>
              <a:ext uri="{FF2B5EF4-FFF2-40B4-BE49-F238E27FC236}">
                <a16:creationId xmlns:a16="http://schemas.microsoft.com/office/drawing/2014/main" id="{48459359-90C5-4401-8D74-DD4EF218B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134" y="1431447"/>
            <a:ext cx="3663866" cy="249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24FE600-314E-4852-9541-79CD7EC6321E}"/>
              </a:ext>
            </a:extLst>
          </p:cNvPr>
          <p:cNvSpPr txBox="1"/>
          <p:nvPr/>
        </p:nvSpPr>
        <p:spPr>
          <a:xfrm>
            <a:off x="9111969" y="4034592"/>
            <a:ext cx="249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Rayonnement gamma</a:t>
            </a:r>
          </a:p>
        </p:txBody>
      </p:sp>
    </p:spTree>
    <p:extLst>
      <p:ext uri="{BB962C8B-B14F-4D97-AF65-F5344CB8AC3E}">
        <p14:creationId xmlns:p14="http://schemas.microsoft.com/office/powerpoint/2010/main" val="323339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Pouvoir de pénétration des rayonnements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11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RÃ©sultat de recherche d'images pour &quot;3 types de radioactivitÃ©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4"/>
          <a:stretch/>
        </p:blipFill>
        <p:spPr bwMode="auto">
          <a:xfrm>
            <a:off x="197214" y="2302329"/>
            <a:ext cx="11797572" cy="36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6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80263-6C37-4CF2-8E8B-1563B908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786" y="2404534"/>
            <a:ext cx="8168217" cy="1646302"/>
          </a:xfrm>
        </p:spPr>
        <p:txBody>
          <a:bodyPr/>
          <a:lstStyle/>
          <a:p>
            <a:r>
              <a:rPr lang="fr-FR" dirty="0"/>
              <a:t>Partie 2 : Où peut-on trouver la radioactivité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6E11CF-7476-4259-8CB0-5CB7B8F1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534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Radioactivité d’antan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13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2530" name="Picture 2" descr="RÃ©sultat de recherche d'images pour &quot;radioactivitÃ© antan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2" y="2590799"/>
            <a:ext cx="5523831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RÃ©sultat de recherche d'images pour &quot;radioactivitÃ© publicitÃ©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700087"/>
            <a:ext cx="571500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314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Radioactivité d’antan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14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2534" name="Picture 6" descr="RÃ©sultat de recherche d'images pour &quot;radioactivitÃ© publicitÃ©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790575"/>
            <a:ext cx="4191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RÃ©sultat de recherche d'images pour &quot;radioactivitÃ© publicitÃ©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690687"/>
            <a:ext cx="6539833" cy="366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849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pigments &amp; peintures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15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D615F6-1481-4675-AD1B-2054381357B6}"/>
              </a:ext>
            </a:extLst>
          </p:cNvPr>
          <p:cNvSpPr txBox="1"/>
          <p:nvPr/>
        </p:nvSpPr>
        <p:spPr>
          <a:xfrm>
            <a:off x="364835" y="5635256"/>
            <a:ext cx="5430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Les anciens réveille-matins et anciennes montrent avaient des aiguilles et des chiffres fluorescents grâce à de la peinture contenant du radium. </a:t>
            </a:r>
          </a:p>
        </p:txBody>
      </p:sp>
      <p:pic>
        <p:nvPicPr>
          <p:cNvPr id="3076" name="Picture 4" descr="Image associÃ©e">
            <a:extLst>
              <a:ext uri="{FF2B5EF4-FFF2-40B4-BE49-F238E27FC236}">
                <a16:creationId xmlns:a16="http://schemas.microsoft.com/office/drawing/2014/main" id="{E60C9580-7C30-4D07-93C4-8CCA50F8A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b="18881"/>
          <a:stretch/>
        </p:blipFill>
        <p:spPr bwMode="auto">
          <a:xfrm>
            <a:off x="6177516" y="1071230"/>
            <a:ext cx="5334000" cy="389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A54216D-67DB-487F-9EC5-EE7924A94C62}"/>
              </a:ext>
            </a:extLst>
          </p:cNvPr>
          <p:cNvSpPr txBox="1"/>
          <p:nvPr/>
        </p:nvSpPr>
        <p:spPr>
          <a:xfrm>
            <a:off x="6168888" y="5203762"/>
            <a:ext cx="5430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 carrelage en céramique peut émettre des rayonnements.</a:t>
            </a:r>
          </a:p>
        </p:txBody>
      </p:sp>
      <p:pic>
        <p:nvPicPr>
          <p:cNvPr id="1026" name="Picture 2" descr="RÃ©sultat de recherche d'images pour &quot;rÃ©veille matin radioactif vieux&quot;">
            <a:extLst>
              <a:ext uri="{FF2B5EF4-FFF2-40B4-BE49-F238E27FC236}">
                <a16:creationId xmlns:a16="http://schemas.microsoft.com/office/drawing/2014/main" id="{C0439CFC-D488-4D7A-8E4E-71D6B42A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2" y="1435488"/>
            <a:ext cx="5458107" cy="40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046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9" y="609600"/>
            <a:ext cx="4905375" cy="1320800"/>
          </a:xfrm>
        </p:spPr>
        <p:txBody>
          <a:bodyPr>
            <a:normAutofit/>
          </a:bodyPr>
          <a:lstStyle/>
          <a:p>
            <a:r>
              <a:rPr lang="fr-FR" dirty="0"/>
              <a:t>Le manchon</a:t>
            </a:r>
            <a:br>
              <a:rPr lang="fr-FR" dirty="0"/>
            </a:br>
            <a:r>
              <a:rPr lang="fr-FR" dirty="0"/>
              <a:t>de lampe à gaz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16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6628" name="Picture 4" descr="Manchons S Campingaz 34305719 Vue Princip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4" t="10257" r="30211" b="9930"/>
          <a:stretch/>
        </p:blipFill>
        <p:spPr bwMode="auto">
          <a:xfrm>
            <a:off x="5038725" y="2133600"/>
            <a:ext cx="1952056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496175" y="3619500"/>
            <a:ext cx="29237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Avant 1993, il était composé de Thorium 232.</a:t>
            </a:r>
          </a:p>
          <a:p>
            <a:endParaRPr lang="fr-FR" sz="3200" dirty="0"/>
          </a:p>
          <a:p>
            <a:r>
              <a:rPr lang="fr-FR" dirty="0"/>
              <a:t>Même si cela ne représentait aucun danger, </a:t>
            </a:r>
            <a:r>
              <a:rPr lang="fr-FR" cap="small" dirty="0" err="1"/>
              <a:t>Campingaz</a:t>
            </a:r>
            <a:r>
              <a:rPr lang="fr-FR" dirty="0"/>
              <a:t> a supprimé ce constituant du manchon.</a:t>
            </a:r>
          </a:p>
        </p:txBody>
      </p:sp>
      <p:pic>
        <p:nvPicPr>
          <p:cNvPr id="26632" name="Picture 8" descr="https://images-na.ssl-images-amazon.com/images/I/81ZA7IWnGDL._SL15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88"/>
            <a:ext cx="4578350" cy="68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6"/>
          <p:cNvCxnSpPr/>
          <p:nvPr/>
        </p:nvCxnSpPr>
        <p:spPr>
          <a:xfrm flipV="1">
            <a:off x="5953125" y="2628900"/>
            <a:ext cx="1495425" cy="37147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496175" y="2295525"/>
            <a:ext cx="255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Manchon incandescent pour avoir une jolie lumière visible</a:t>
            </a:r>
          </a:p>
        </p:txBody>
      </p:sp>
    </p:spTree>
    <p:extLst>
      <p:ext uri="{BB962C8B-B14F-4D97-AF65-F5344CB8AC3E}">
        <p14:creationId xmlns:p14="http://schemas.microsoft.com/office/powerpoint/2010/main" val="2286675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C4B22C-6B47-4AF8-A126-3F7DC2AD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Paratonnerre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DF600E-1F73-4729-A960-205A32245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17</a:t>
            </a:fld>
            <a:endParaRPr lang="fr-FR"/>
          </a:p>
        </p:txBody>
      </p:sp>
      <p:pic>
        <p:nvPicPr>
          <p:cNvPr id="1026" name="Picture 2" descr="ModÃ¨le de paratonnerre radioactif">
            <a:extLst>
              <a:ext uri="{FF2B5EF4-FFF2-40B4-BE49-F238E27FC236}">
                <a16:creationId xmlns:a16="http://schemas.microsoft.com/office/drawing/2014/main" id="{30881A04-6F10-481A-9E22-C35718F85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30" y="1658679"/>
            <a:ext cx="5761320" cy="483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F70195-6928-45E1-A99F-2BF37409D10C}"/>
              </a:ext>
            </a:extLst>
          </p:cNvPr>
          <p:cNvSpPr/>
          <p:nvPr/>
        </p:nvSpPr>
        <p:spPr>
          <a:xfrm>
            <a:off x="6566526" y="1936529"/>
            <a:ext cx="301340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3333"/>
                </a:solidFill>
                <a:latin typeface="Open Sans" panose="020B0606030504020204" pitchFamily="34" charset="0"/>
              </a:rPr>
              <a:t>L’ionisation de l’air par les pastilles radioactives est sensée augmenter la conductivité électrique de l’air.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3333"/>
                </a:solidFill>
                <a:latin typeface="Open Sans" panose="020B0606030504020204" pitchFamily="34" charset="0"/>
              </a:rPr>
              <a:t>Commercialisation de ces paratonnerres interdite en 1987.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333333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333333"/>
                </a:solidFill>
                <a:latin typeface="Open Sans" panose="020B0606030504020204" pitchFamily="34" charset="0"/>
              </a:rPr>
              <a:t>Aucun risque tant que le paratonnerre est en bon état et hors de portée.</a:t>
            </a:r>
          </a:p>
        </p:txBody>
      </p:sp>
    </p:spTree>
    <p:extLst>
      <p:ext uri="{BB962C8B-B14F-4D97-AF65-F5344CB8AC3E}">
        <p14:creationId xmlns:p14="http://schemas.microsoft.com/office/powerpoint/2010/main" val="3156569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Détecteur de fumée radioactif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18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4" name="Picture 6" descr="RÃ©sultat de recherche d'images pour &quot;dÃ©tecteur de fumÃ©e&quot;">
            <a:extLst>
              <a:ext uri="{FF2B5EF4-FFF2-40B4-BE49-F238E27FC236}">
                <a16:creationId xmlns:a16="http://schemas.microsoft.com/office/drawing/2014/main" id="{EA6CCF42-F138-4DB4-A579-F80A4769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497530"/>
            <a:ext cx="22479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700C462-B4F0-409E-B5BF-C6311115AB85}"/>
              </a:ext>
            </a:extLst>
          </p:cNvPr>
          <p:cNvSpPr txBox="1"/>
          <p:nvPr/>
        </p:nvSpPr>
        <p:spPr>
          <a:xfrm>
            <a:off x="967563" y="1892595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alpha : américium 241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97AF36-EFC2-403F-8AF1-E798F21854FD}"/>
              </a:ext>
            </a:extLst>
          </p:cNvPr>
          <p:cNvSpPr/>
          <p:nvPr/>
        </p:nvSpPr>
        <p:spPr>
          <a:xfrm>
            <a:off x="8341113" y="679553"/>
            <a:ext cx="2921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303030"/>
                </a:solidFill>
                <a:latin typeface="Open Sans" panose="020B0606030504020204" pitchFamily="34" charset="0"/>
              </a:rPr>
              <a:t>Interdit dans l’habitat privé depuis 1966.</a:t>
            </a:r>
          </a:p>
          <a:p>
            <a:pPr algn="ctr"/>
            <a:endParaRPr lang="fr-FR" b="1" dirty="0">
              <a:solidFill>
                <a:srgbClr val="303030"/>
              </a:solidFill>
              <a:latin typeface="Open Sans" panose="020B0606030504020204" pitchFamily="34" charset="0"/>
            </a:endParaRPr>
          </a:p>
          <a:p>
            <a:pPr algn="ctr"/>
            <a:r>
              <a:rPr lang="fr-FR" b="1" dirty="0">
                <a:solidFill>
                  <a:srgbClr val="303030"/>
                </a:solidFill>
                <a:latin typeface="Open Sans" panose="020B0606030504020204" pitchFamily="34" charset="0"/>
              </a:rPr>
              <a:t>Réglementé dans les autres types d’établissement.</a:t>
            </a:r>
            <a:endParaRPr lang="fr-FR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49F35B-2E49-4254-BE8C-CBBB084CB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1"/>
          <a:stretch/>
        </p:blipFill>
        <p:spPr>
          <a:xfrm>
            <a:off x="0" y="3371850"/>
            <a:ext cx="5983646" cy="34676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6961E8-43D5-4385-AA43-DED0CA326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146" y="3399845"/>
            <a:ext cx="6080854" cy="345815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DBFBC84-BD1C-4C34-B94F-9F52EF80AF42}"/>
              </a:ext>
            </a:extLst>
          </p:cNvPr>
          <p:cNvSpPr txBox="1"/>
          <p:nvPr/>
        </p:nvSpPr>
        <p:spPr>
          <a:xfrm>
            <a:off x="7389341" y="6326659"/>
            <a:ext cx="395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Absorption des charges par la fumée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8737AF-F2F8-42CB-A4CD-77FC06B3666A}"/>
              </a:ext>
            </a:extLst>
          </p:cNvPr>
          <p:cNvSpPr txBox="1"/>
          <p:nvPr/>
        </p:nvSpPr>
        <p:spPr>
          <a:xfrm>
            <a:off x="1198091" y="6326659"/>
            <a:ext cx="448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Production d’un faible courant électrique</a:t>
            </a:r>
          </a:p>
        </p:txBody>
      </p:sp>
    </p:spTree>
    <p:extLst>
      <p:ext uri="{BB962C8B-B14F-4D97-AF65-F5344CB8AC3E}">
        <p14:creationId xmlns:p14="http://schemas.microsoft.com/office/powerpoint/2010/main" val="1602861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baguettes de soudure</a:t>
            </a:r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Image associÃ©e">
            <a:extLst>
              <a:ext uri="{FF2B5EF4-FFF2-40B4-BE49-F238E27FC236}">
                <a16:creationId xmlns:a16="http://schemas.microsoft.com/office/drawing/2014/main" id="{44202939-F0F7-4586-ABEE-BA3CA9A3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3" y="1935125"/>
            <a:ext cx="6962622" cy="452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C1C425D-ECAF-4D5B-BE99-C19E6BABECCA}"/>
              </a:ext>
            </a:extLst>
          </p:cNvPr>
          <p:cNvSpPr txBox="1"/>
          <p:nvPr/>
        </p:nvSpPr>
        <p:spPr>
          <a:xfrm>
            <a:off x="7846829" y="2275367"/>
            <a:ext cx="3731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Concerne la soudure à l’arc TIG (</a:t>
            </a:r>
            <a:r>
              <a:rPr lang="fr-FR" i="1" dirty="0" err="1"/>
              <a:t>Tungsten</a:t>
            </a:r>
            <a:r>
              <a:rPr lang="fr-FR" i="1" dirty="0"/>
              <a:t> </a:t>
            </a:r>
            <a:r>
              <a:rPr lang="fr-FR" i="1" dirty="0" err="1"/>
              <a:t>Inert</a:t>
            </a:r>
            <a:r>
              <a:rPr lang="fr-FR" i="1" dirty="0"/>
              <a:t> Gas).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Utilisation de baguettes en tungstène </a:t>
            </a:r>
            <a:r>
              <a:rPr lang="fr-FR" dirty="0" err="1"/>
              <a:t>thorié</a:t>
            </a:r>
            <a:r>
              <a:rPr lang="fr-FR" dirty="0"/>
              <a:t>, faiblement radioactif émetteur alpha et gamma.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Contamination négligeable pour les soudeurs mais suivi médical obligatoire.</a:t>
            </a:r>
          </a:p>
        </p:txBody>
      </p:sp>
    </p:spTree>
    <p:extLst>
      <p:ext uri="{BB962C8B-B14F-4D97-AF65-F5344CB8AC3E}">
        <p14:creationId xmlns:p14="http://schemas.microsoft.com/office/powerpoint/2010/main" val="2996739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RÃ©sultat de recherche d'images pour &quot;compteur geiger&quot;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66" y="3625864"/>
            <a:ext cx="2615233" cy="261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3D15025-D704-4D71-8FDC-12B764413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74" y="1268942"/>
            <a:ext cx="5241922" cy="4320116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fr-FR" dirty="0"/>
              <a:t>1. Qu’est-ce que la radioactivité ?</a:t>
            </a:r>
          </a:p>
          <a:p>
            <a:pPr>
              <a:lnSpc>
                <a:spcPct val="250000"/>
              </a:lnSpc>
            </a:pPr>
            <a:r>
              <a:rPr lang="fr-FR" dirty="0"/>
              <a:t>2. Ou peut-on trouver la radioactivité ?</a:t>
            </a:r>
          </a:p>
          <a:p>
            <a:pPr>
              <a:lnSpc>
                <a:spcPct val="250000"/>
              </a:lnSpc>
            </a:pPr>
            <a:r>
              <a:rPr lang="fr-FR" dirty="0"/>
              <a:t>3. Mesurer avec un compteur Geiger-Müller</a:t>
            </a:r>
          </a:p>
          <a:p>
            <a:pPr>
              <a:lnSpc>
                <a:spcPct val="250000"/>
              </a:lnSpc>
            </a:pPr>
            <a:r>
              <a:rPr lang="fr-FR" dirty="0"/>
              <a:t>4. Mesurer avec un dosimètre</a:t>
            </a:r>
          </a:p>
          <a:p>
            <a:pPr>
              <a:lnSpc>
                <a:spcPct val="250000"/>
              </a:lnSpc>
            </a:pPr>
            <a:r>
              <a:rPr lang="fr-FR" dirty="0"/>
              <a:t>5. Réglementation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2</a:t>
            </a:fld>
            <a:endParaRPr lang="fr-FR"/>
          </a:p>
        </p:txBody>
      </p:sp>
      <p:pic>
        <p:nvPicPr>
          <p:cNvPr id="18434" name="Picture 2" descr="RÃ©sultat de recherche d'images pour &quot;au menu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5" y="282473"/>
            <a:ext cx="2678321" cy="199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566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minerais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8ECA38F-7B0B-4340-AA2B-54985C1C7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607695"/>
            <a:ext cx="10486853" cy="5611812"/>
          </a:xfrm>
        </p:spPr>
        <p:txBody>
          <a:bodyPr>
            <a:normAutofit/>
          </a:bodyPr>
          <a:lstStyle/>
          <a:p>
            <a:r>
              <a:rPr lang="fr-FR" b="1" dirty="0"/>
              <a:t>De nombreuses roches renferment naturellement de l’uranium 238 ou du thorium 232.</a:t>
            </a:r>
          </a:p>
          <a:p>
            <a:r>
              <a:rPr lang="fr-FR" b="1" dirty="0"/>
              <a:t>Les 3 roches les plus fréquentes :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Les musées de minéralogie s’assurent que les roches exposées sont inoffensives pour le public.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5488467"/>
            <a:ext cx="683339" cy="365125"/>
          </a:xfrm>
        </p:spPr>
        <p:txBody>
          <a:bodyPr/>
          <a:lstStyle/>
          <a:p>
            <a:fld id="{26663C91-9BC2-4DA9-94A5-5DA97E41DC3F}" type="slidenum">
              <a:rPr lang="fr-FR" smtClean="0"/>
              <a:t>20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RÃ©sultat de recherche d'images pour &quot;autunite&quot;">
            <a:extLst>
              <a:ext uri="{FF2B5EF4-FFF2-40B4-BE49-F238E27FC236}">
                <a16:creationId xmlns:a16="http://schemas.microsoft.com/office/drawing/2014/main" id="{BAA2EF89-AC61-4C13-A03A-6D990C05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6" y="2706205"/>
            <a:ext cx="3429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1E64B3-477C-43BE-A3E4-3F23A5921C44}"/>
              </a:ext>
            </a:extLst>
          </p:cNvPr>
          <p:cNvSpPr/>
          <p:nvPr/>
        </p:nvSpPr>
        <p:spPr>
          <a:xfrm>
            <a:off x="1621794" y="5179457"/>
            <a:ext cx="1246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Autunite</a:t>
            </a:r>
          </a:p>
          <a:p>
            <a:r>
              <a:rPr lang="fr-FR" b="1" dirty="0"/>
              <a:t>(uranium)</a:t>
            </a:r>
            <a:endParaRPr lang="fr-FR" dirty="0"/>
          </a:p>
        </p:txBody>
      </p:sp>
      <p:pic>
        <p:nvPicPr>
          <p:cNvPr id="2052" name="Picture 4" descr="RÃ©sultat de recherche d'images pour &quot;pechblende&quot;">
            <a:extLst>
              <a:ext uri="{FF2B5EF4-FFF2-40B4-BE49-F238E27FC236}">
                <a16:creationId xmlns:a16="http://schemas.microsoft.com/office/drawing/2014/main" id="{E0CB5489-FF01-4F77-B9DF-318169B1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986" y="2734780"/>
            <a:ext cx="26670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8D6DD9-E1E4-45C5-86CA-885DD3E5A0AA}"/>
              </a:ext>
            </a:extLst>
          </p:cNvPr>
          <p:cNvSpPr/>
          <p:nvPr/>
        </p:nvSpPr>
        <p:spPr>
          <a:xfrm>
            <a:off x="4161808" y="5179457"/>
            <a:ext cx="3377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Pechblende</a:t>
            </a:r>
          </a:p>
          <a:p>
            <a:pPr algn="ctr"/>
            <a:r>
              <a:rPr lang="fr-FR" b="1" dirty="0"/>
              <a:t>(principal minerai d’uranium)</a:t>
            </a:r>
            <a:endParaRPr lang="fr-FR" dirty="0"/>
          </a:p>
        </p:txBody>
      </p:sp>
      <p:pic>
        <p:nvPicPr>
          <p:cNvPr id="2054" name="Picture 6" descr="RÃ©sultat de recherche d'images pour &quot;monazite&quot;">
            <a:extLst>
              <a:ext uri="{FF2B5EF4-FFF2-40B4-BE49-F238E27FC236}">
                <a16:creationId xmlns:a16="http://schemas.microsoft.com/office/drawing/2014/main" id="{CBE6A7B3-25C7-45FC-A250-FC17AA741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885" y="2808810"/>
            <a:ext cx="2240516" cy="21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40E8A-6821-4EFA-B26D-634F8070F29A}"/>
              </a:ext>
            </a:extLst>
          </p:cNvPr>
          <p:cNvSpPr/>
          <p:nvPr/>
        </p:nvSpPr>
        <p:spPr>
          <a:xfrm>
            <a:off x="8344070" y="5179457"/>
            <a:ext cx="1265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Monazite</a:t>
            </a:r>
          </a:p>
          <a:p>
            <a:pPr algn="ctr"/>
            <a:r>
              <a:rPr lang="fr-FR" b="1" dirty="0"/>
              <a:t>(Thorium)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5085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Radioactivité au LHC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21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 descr="RÃ©sultat de recherche d'images pour &quot;ATLAS cern&quot;">
            <a:extLst>
              <a:ext uri="{FF2B5EF4-FFF2-40B4-BE49-F238E27FC236}">
                <a16:creationId xmlns:a16="http://schemas.microsoft.com/office/drawing/2014/main" id="{556F375A-9AE1-4672-9D13-62042C28E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49" y="1626780"/>
            <a:ext cx="6698515" cy="446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CF0964B-7A7C-4166-9C8A-DCCD3631ABE9}"/>
              </a:ext>
            </a:extLst>
          </p:cNvPr>
          <p:cNvSpPr txBox="1"/>
          <p:nvPr/>
        </p:nvSpPr>
        <p:spPr>
          <a:xfrm>
            <a:off x="1415906" y="6177516"/>
            <a:ext cx="5346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Opération de maintenance sur le détecteur ATLAS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973C9B-B0D1-4DC3-9D89-28E3EA731B52}"/>
              </a:ext>
            </a:extLst>
          </p:cNvPr>
          <p:cNvSpPr txBox="1"/>
          <p:nvPr/>
        </p:nvSpPr>
        <p:spPr>
          <a:xfrm>
            <a:off x="7732531" y="824908"/>
            <a:ext cx="377397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Particules émises au cours d’une collision proton – proton = rayonnement ionisant.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neutrons produits rendent les matériaux radioactifs (activation).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Pendant fonctionnement du LHC, les chercheurs ne peuvent pas être à proximité du détecteur.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Lors de l’arrêt du LHC, il faut attendre plusieurs jours avant que le niveau de radiation soit suffisamment bas pour intervenir sur le détecteur.</a:t>
            </a:r>
          </a:p>
        </p:txBody>
      </p:sp>
    </p:spTree>
    <p:extLst>
      <p:ext uri="{BB962C8B-B14F-4D97-AF65-F5344CB8AC3E}">
        <p14:creationId xmlns:p14="http://schemas.microsoft.com/office/powerpoint/2010/main" val="3604354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Contenu de la mallette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22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6073C8-E14D-4AF0-938B-69AEA58D47E1}"/>
              </a:ext>
            </a:extLst>
          </p:cNvPr>
          <p:cNvGrpSpPr/>
          <p:nvPr/>
        </p:nvGrpSpPr>
        <p:grpSpPr>
          <a:xfrm>
            <a:off x="2595813" y="1524383"/>
            <a:ext cx="7000374" cy="5333617"/>
            <a:chOff x="2357938" y="1275349"/>
            <a:chExt cx="7327232" cy="558265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AB9AB6C-915E-4A7C-98F7-71DF9A302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36733" y="2496554"/>
              <a:ext cx="5582651" cy="31402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FE0A7D2-DF1C-49A3-9E39-7A9B0AF9F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23725" y="2496555"/>
              <a:ext cx="5582650" cy="3140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0742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80263-6C37-4CF2-8E8B-1563B9080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888" y="2404534"/>
            <a:ext cx="8200115" cy="1646302"/>
          </a:xfrm>
        </p:spPr>
        <p:txBody>
          <a:bodyPr/>
          <a:lstStyle/>
          <a:p>
            <a:r>
              <a:rPr lang="fr-FR" dirty="0"/>
              <a:t>Partie 3 : Mesure avec un compteur Geiger-Müller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6E11CF-7476-4259-8CB0-5CB7B8F1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026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Compteur Geiger-Müller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24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867EDA-F969-48BD-B545-1D426C8FE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t="8414" r="17895" b="9246"/>
          <a:stretch/>
        </p:blipFill>
        <p:spPr>
          <a:xfrm rot="5400000">
            <a:off x="3462908" y="2187923"/>
            <a:ext cx="5266184" cy="377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41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Compteur Geiger-Müller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25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218" name="Picture 2" descr="RÃ©sultat de recherche d'images pour &quot;gamma scout radioactivity&quot;">
            <a:extLst>
              <a:ext uri="{FF2B5EF4-FFF2-40B4-BE49-F238E27FC236}">
                <a16:creationId xmlns:a16="http://schemas.microsoft.com/office/drawing/2014/main" id="{AD16EC9C-B6AC-4296-97B6-DAE89982C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54" y="1595251"/>
            <a:ext cx="4784892" cy="48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116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d’un compteur Geiger-Müller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26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4" name="Picture 2" descr="https://upload.wikimedia.org/wikipedia/commons/7/77/Compteur_geiger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" y="1521923"/>
            <a:ext cx="7681458" cy="364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1D3838-B2F0-4BE3-B901-E9EF9074B64C}"/>
              </a:ext>
            </a:extLst>
          </p:cNvPr>
          <p:cNvSpPr/>
          <p:nvPr/>
        </p:nvSpPr>
        <p:spPr>
          <a:xfrm>
            <a:off x="8101263" y="1309623"/>
            <a:ext cx="4090737" cy="5355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6E6E6E"/>
                </a:solidFill>
                <a:latin typeface="Arial" panose="020B0604020202020204" pitchFamily="34" charset="0"/>
              </a:rPr>
              <a:t>Lorsqu'une particule chargée émise par la source radioactive ionise le gaz à l’intérieur du tube.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6E6E6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6E6E6E"/>
                </a:solidFill>
                <a:latin typeface="Arial" panose="020B0604020202020204" pitchFamily="34" charset="0"/>
              </a:rPr>
              <a:t>Il y a alors création de paires « électrons-ions » le long du trajet de la particule.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6E6E6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6E6E6E"/>
                </a:solidFill>
                <a:latin typeface="Arial" panose="020B0604020202020204" pitchFamily="34" charset="0"/>
              </a:rPr>
              <a:t>Les électrons, très mobiles, sont attirés par l'anode centrale. Ils vont à leur tour ioniser les molécules de gaz le long de leur trajet et c'est finalement une avalanche d'électrons qui est collectée au niveau de l'anode.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6E6E6E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6E6E6E"/>
                </a:solidFill>
                <a:latin typeface="Arial" panose="020B0604020202020204" pitchFamily="34" charset="0"/>
              </a:rPr>
              <a:t>Cette avalanche forme une impulsion électrique qui est ensuite amplifiée.</a:t>
            </a:r>
            <a:endParaRPr lang="fr-FR" b="0" i="0" dirty="0">
              <a:solidFill>
                <a:srgbClr val="6E6E6E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92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d’un compteur Geiger-Müller</a:t>
            </a:r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Média en ligne 5">
            <a:extLst>
              <a:ext uri="{FF2B5EF4-FFF2-40B4-BE49-F238E27FC236}">
                <a16:creationId xmlns:a16="http://schemas.microsoft.com/office/drawing/2014/main" id="{3A273D8C-6666-432B-8D55-C8E11FF542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2836" y="1700742"/>
            <a:ext cx="8306329" cy="467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79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92" y="604587"/>
            <a:ext cx="4873234" cy="1320800"/>
          </a:xfrm>
        </p:spPr>
        <p:txBody>
          <a:bodyPr/>
          <a:lstStyle/>
          <a:p>
            <a:r>
              <a:rPr lang="fr-FR" dirty="0"/>
              <a:t>Activité d’un matériau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28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34592" y="2014573"/>
            <a:ext cx="6302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Activité d’un matériau radioactif </a:t>
            </a:r>
            <a:r>
              <a:rPr lang="fr-FR" dirty="0"/>
              <a:t>= </a:t>
            </a:r>
            <a:br>
              <a:rPr lang="fr-FR" dirty="0"/>
            </a:br>
            <a:r>
              <a:rPr lang="fr-FR" dirty="0"/>
              <a:t>nombre de noyaux qui se désintègrent par seconde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Unité : </a:t>
            </a:r>
            <a:r>
              <a:rPr lang="fr-FR" dirty="0"/>
              <a:t>Becquerel (Bq) = 1/s</a:t>
            </a:r>
          </a:p>
        </p:txBody>
      </p:sp>
      <p:pic>
        <p:nvPicPr>
          <p:cNvPr id="7170" name="Picture 2" descr="Description de l'image Henri Becquerel.jp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61" y="3431781"/>
            <a:ext cx="20955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21030" y="3638512"/>
            <a:ext cx="20739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/>
              <a:t>Henri Becquerel</a:t>
            </a:r>
            <a:r>
              <a:rPr lang="fr-FR" sz="1600" dirty="0"/>
              <a:t> (1852-1908)</a:t>
            </a:r>
          </a:p>
          <a:p>
            <a:r>
              <a:rPr lang="fr-FR" sz="1600" b="1" dirty="0"/>
              <a:t>Physicien français qui a découvert accidentellement la radioactivité en 1896</a:t>
            </a:r>
          </a:p>
          <a:p>
            <a:endParaRPr lang="fr-FR" b="1" dirty="0"/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F5173460-016E-489B-BA2D-060FCB082614}"/>
              </a:ext>
            </a:extLst>
          </p:cNvPr>
          <p:cNvSpPr txBox="1">
            <a:spLocks/>
          </p:cNvSpPr>
          <p:nvPr/>
        </p:nvSpPr>
        <p:spPr>
          <a:xfrm>
            <a:off x="6795392" y="604587"/>
            <a:ext cx="4363676" cy="1320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Ce que l’on mesure avec le compteur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C77ADC-FEA1-40D1-8942-26710174FCE5}"/>
              </a:ext>
            </a:extLst>
          </p:cNvPr>
          <p:cNvSpPr txBox="1"/>
          <p:nvPr/>
        </p:nvSpPr>
        <p:spPr>
          <a:xfrm>
            <a:off x="6603045" y="2014573"/>
            <a:ext cx="3398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Nombre de particules ionisantes détectées par le compteur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D673DC1-1215-408B-9FFF-B0B4527D50F0}"/>
              </a:ext>
            </a:extLst>
          </p:cNvPr>
          <p:cNvCxnSpPr/>
          <p:nvPr/>
        </p:nvCxnSpPr>
        <p:spPr>
          <a:xfrm>
            <a:off x="6096000" y="320842"/>
            <a:ext cx="0" cy="537410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50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92" y="604587"/>
            <a:ext cx="4873234" cy="1320800"/>
          </a:xfrm>
        </p:spPr>
        <p:txBody>
          <a:bodyPr/>
          <a:lstStyle/>
          <a:p>
            <a:r>
              <a:rPr lang="fr-FR" dirty="0"/>
              <a:t>Activité d’un matériau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29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34592" y="2014573"/>
            <a:ext cx="6302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Activité d’un matériau radioactif </a:t>
            </a:r>
            <a:r>
              <a:rPr lang="fr-FR" dirty="0"/>
              <a:t>= </a:t>
            </a:r>
            <a:br>
              <a:rPr lang="fr-FR" dirty="0"/>
            </a:br>
            <a:r>
              <a:rPr lang="fr-FR" dirty="0"/>
              <a:t>nombre de noyaux qui se désintègrent par seconde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Unité : </a:t>
            </a:r>
            <a:r>
              <a:rPr lang="fr-FR" dirty="0"/>
              <a:t>Becquerel (Bq) = 1/s</a:t>
            </a:r>
          </a:p>
        </p:txBody>
      </p:sp>
      <p:pic>
        <p:nvPicPr>
          <p:cNvPr id="7170" name="Picture 2" descr="Description de l'image Henri Becquerel.jp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61" y="3431781"/>
            <a:ext cx="20955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21030" y="3638512"/>
            <a:ext cx="20739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/>
              <a:t>Henri Becquerel</a:t>
            </a:r>
            <a:r>
              <a:rPr lang="fr-FR" sz="1600" dirty="0"/>
              <a:t> (1852-1908)</a:t>
            </a:r>
          </a:p>
          <a:p>
            <a:r>
              <a:rPr lang="fr-FR" sz="1600" b="1" dirty="0"/>
              <a:t>Physicien français qui a découvert accidentellement la radioactivité en 1896</a:t>
            </a:r>
          </a:p>
          <a:p>
            <a:endParaRPr lang="fr-FR" b="1" dirty="0"/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F5173460-016E-489B-BA2D-060FCB082614}"/>
              </a:ext>
            </a:extLst>
          </p:cNvPr>
          <p:cNvSpPr txBox="1">
            <a:spLocks/>
          </p:cNvSpPr>
          <p:nvPr/>
        </p:nvSpPr>
        <p:spPr>
          <a:xfrm>
            <a:off x="6795391" y="604587"/>
            <a:ext cx="4431409" cy="1320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Ce que l’on mesure avec le compteur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C77ADC-FEA1-40D1-8942-26710174FCE5}"/>
              </a:ext>
            </a:extLst>
          </p:cNvPr>
          <p:cNvSpPr txBox="1"/>
          <p:nvPr/>
        </p:nvSpPr>
        <p:spPr>
          <a:xfrm>
            <a:off x="6603045" y="2014573"/>
            <a:ext cx="3398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Nombre de particules ionisantes détectées par le compteur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D673DC1-1215-408B-9FFF-B0B4527D50F0}"/>
              </a:ext>
            </a:extLst>
          </p:cNvPr>
          <p:cNvCxnSpPr/>
          <p:nvPr/>
        </p:nvCxnSpPr>
        <p:spPr>
          <a:xfrm>
            <a:off x="6096000" y="320842"/>
            <a:ext cx="0" cy="537410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 : courbe vers le haut 10">
            <a:extLst>
              <a:ext uri="{FF2B5EF4-FFF2-40B4-BE49-F238E27FC236}">
                <a16:creationId xmlns:a16="http://schemas.microsoft.com/office/drawing/2014/main" id="{303F21D5-BDC9-4C8E-B988-6367C7BA7CCC}"/>
              </a:ext>
            </a:extLst>
          </p:cNvPr>
          <p:cNvSpPr/>
          <p:nvPr/>
        </p:nvSpPr>
        <p:spPr>
          <a:xfrm>
            <a:off x="4953000" y="5314950"/>
            <a:ext cx="2647950" cy="1200150"/>
          </a:xfrm>
          <a:prstGeom prst="curvedUpArrow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7EAD39-B667-4472-8E7E-7F3E37ECBA92}"/>
              </a:ext>
            </a:extLst>
          </p:cNvPr>
          <p:cNvSpPr txBox="1"/>
          <p:nvPr/>
        </p:nvSpPr>
        <p:spPr>
          <a:xfrm>
            <a:off x="6156772" y="3714750"/>
            <a:ext cx="40767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Activité de la source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×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Efficacité du détecteur</a:t>
            </a:r>
          </a:p>
        </p:txBody>
      </p:sp>
    </p:spTree>
    <p:extLst>
      <p:ext uri="{BB962C8B-B14F-4D97-AF65-F5344CB8AC3E}">
        <p14:creationId xmlns:p14="http://schemas.microsoft.com/office/powerpoint/2010/main" val="691026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80263-6C37-4CF2-8E8B-1563B9080D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Partie 1 : Qu’est-ce que la radioactivité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6E11CF-7476-4259-8CB0-5CB7B8F1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672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8E851B-4526-4C0B-B2B5-A57A3F987273}"/>
              </a:ext>
            </a:extLst>
          </p:cNvPr>
          <p:cNvSpPr/>
          <p:nvPr/>
        </p:nvSpPr>
        <p:spPr>
          <a:xfrm>
            <a:off x="8058150" y="4152900"/>
            <a:ext cx="4133850" cy="270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92" y="604587"/>
            <a:ext cx="4873234" cy="1320800"/>
          </a:xfrm>
        </p:spPr>
        <p:txBody>
          <a:bodyPr/>
          <a:lstStyle/>
          <a:p>
            <a:r>
              <a:rPr lang="fr-FR" dirty="0"/>
              <a:t>Activité d’un matériau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30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34592" y="2014573"/>
            <a:ext cx="6302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Activité d’un matériau radioactif </a:t>
            </a:r>
            <a:r>
              <a:rPr lang="fr-FR" dirty="0"/>
              <a:t>= </a:t>
            </a:r>
            <a:br>
              <a:rPr lang="fr-FR" dirty="0"/>
            </a:br>
            <a:r>
              <a:rPr lang="fr-FR" dirty="0"/>
              <a:t>nombre de noyaux qui se désintègrent par seconde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Unité : </a:t>
            </a:r>
            <a:r>
              <a:rPr lang="fr-FR" dirty="0"/>
              <a:t>Becquerel (Bq) = 1/s</a:t>
            </a:r>
          </a:p>
        </p:txBody>
      </p:sp>
      <p:pic>
        <p:nvPicPr>
          <p:cNvPr id="7170" name="Picture 2" descr="Description de l'image Henri Becquerel.jp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61" y="3431781"/>
            <a:ext cx="20955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21030" y="3638512"/>
            <a:ext cx="20739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/>
              <a:t>Henri Becquerel</a:t>
            </a:r>
            <a:r>
              <a:rPr lang="fr-FR" sz="1600" dirty="0"/>
              <a:t> (1852-1908)</a:t>
            </a:r>
          </a:p>
          <a:p>
            <a:r>
              <a:rPr lang="fr-FR" sz="1600" b="1" dirty="0"/>
              <a:t>Physicien français qui a découvert accidentellement la radioactivité en 1896</a:t>
            </a:r>
          </a:p>
          <a:p>
            <a:endParaRPr lang="fr-FR" b="1" dirty="0"/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F5173460-016E-489B-BA2D-060FCB082614}"/>
              </a:ext>
            </a:extLst>
          </p:cNvPr>
          <p:cNvSpPr txBox="1">
            <a:spLocks/>
          </p:cNvSpPr>
          <p:nvPr/>
        </p:nvSpPr>
        <p:spPr>
          <a:xfrm>
            <a:off x="6795392" y="604587"/>
            <a:ext cx="4465276" cy="1320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Ce que l’on mesure avec le compteur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C77ADC-FEA1-40D1-8942-26710174FCE5}"/>
              </a:ext>
            </a:extLst>
          </p:cNvPr>
          <p:cNvSpPr txBox="1"/>
          <p:nvPr/>
        </p:nvSpPr>
        <p:spPr>
          <a:xfrm>
            <a:off x="6603045" y="2014573"/>
            <a:ext cx="3398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Nombre de particules ionisantes détectées par le compteur</a:t>
            </a:r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D673DC1-1215-408B-9FFF-B0B4527D50F0}"/>
              </a:ext>
            </a:extLst>
          </p:cNvPr>
          <p:cNvCxnSpPr/>
          <p:nvPr/>
        </p:nvCxnSpPr>
        <p:spPr>
          <a:xfrm>
            <a:off x="6096000" y="320842"/>
            <a:ext cx="0" cy="537410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 : courbe vers le haut 10">
            <a:extLst>
              <a:ext uri="{FF2B5EF4-FFF2-40B4-BE49-F238E27FC236}">
                <a16:creationId xmlns:a16="http://schemas.microsoft.com/office/drawing/2014/main" id="{303F21D5-BDC9-4C8E-B988-6367C7BA7CCC}"/>
              </a:ext>
            </a:extLst>
          </p:cNvPr>
          <p:cNvSpPr/>
          <p:nvPr/>
        </p:nvSpPr>
        <p:spPr>
          <a:xfrm>
            <a:off x="4953000" y="5314950"/>
            <a:ext cx="2647950" cy="1200150"/>
          </a:xfrm>
          <a:prstGeom prst="curvedUpArrow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7EAD39-B667-4472-8E7E-7F3E37ECBA92}"/>
              </a:ext>
            </a:extLst>
          </p:cNvPr>
          <p:cNvSpPr txBox="1"/>
          <p:nvPr/>
        </p:nvSpPr>
        <p:spPr>
          <a:xfrm>
            <a:off x="6156772" y="3714750"/>
            <a:ext cx="40767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Activité de la source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× </a:t>
            </a:r>
          </a:p>
          <a:p>
            <a:pPr algn="ctr"/>
            <a:r>
              <a:rPr lang="fr-FR" sz="2800" b="1" dirty="0">
                <a:solidFill>
                  <a:srgbClr val="FF0000"/>
                </a:solidFill>
              </a:rPr>
              <a:t>Efficacité du détecteur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553403B-74D0-4BC0-98E7-F7779AC5E368}"/>
              </a:ext>
            </a:extLst>
          </p:cNvPr>
          <p:cNvCxnSpPr>
            <a:cxnSpLocks/>
          </p:cNvCxnSpPr>
          <p:nvPr/>
        </p:nvCxnSpPr>
        <p:spPr>
          <a:xfrm>
            <a:off x="9696450" y="5105400"/>
            <a:ext cx="476250" cy="40005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4FEBAAC-0159-4185-A02A-8E5E68EB305C}"/>
              </a:ext>
            </a:extLst>
          </p:cNvPr>
          <p:cNvSpPr txBox="1"/>
          <p:nvPr/>
        </p:nvSpPr>
        <p:spPr>
          <a:xfrm>
            <a:off x="8858250" y="5543550"/>
            <a:ext cx="316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Acceptance géométrique, sensibilité, temps morts, …</a:t>
            </a:r>
          </a:p>
        </p:txBody>
      </p:sp>
    </p:spTree>
    <p:extLst>
      <p:ext uri="{BB962C8B-B14F-4D97-AF65-F5344CB8AC3E}">
        <p14:creationId xmlns:p14="http://schemas.microsoft.com/office/powerpoint/2010/main" val="3414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valeurs d’activité</a:t>
            </a:r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410" name="Picture 2" descr="Image associÃ©e">
            <a:extLst>
              <a:ext uri="{FF2B5EF4-FFF2-40B4-BE49-F238E27FC236}">
                <a16:creationId xmlns:a16="http://schemas.microsoft.com/office/drawing/2014/main" id="{5CC72C82-ADA6-4DA5-8222-83207508C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13" y="1281113"/>
            <a:ext cx="7854771" cy="557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972CEE-1019-4105-8E62-9E544C6ECAE9}"/>
              </a:ext>
            </a:extLst>
          </p:cNvPr>
          <p:cNvSpPr/>
          <p:nvPr/>
        </p:nvSpPr>
        <p:spPr>
          <a:xfrm>
            <a:off x="7543800" y="6544284"/>
            <a:ext cx="704850" cy="294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625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Peut-on distinguer les 3 types de rayonnements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32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183821" y="2145919"/>
            <a:ext cx="630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fr-FR" dirty="0">
                <a:sym typeface="Wingdings" panose="05000000000000000000" pitchFamily="2" charset="2"/>
              </a:rPr>
              <a:t>Oui en mettant un obstacle devant.</a:t>
            </a:r>
          </a:p>
        </p:txBody>
      </p:sp>
    </p:spTree>
    <p:extLst>
      <p:ext uri="{BB962C8B-B14F-4D97-AF65-F5344CB8AC3E}">
        <p14:creationId xmlns:p14="http://schemas.microsoft.com/office/powerpoint/2010/main" val="3884008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limites du compteur Geiger-Müller</a:t>
            </a:r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90" name="Picture 6" descr="Image associÃ©e">
            <a:extLst>
              <a:ext uri="{FF2B5EF4-FFF2-40B4-BE49-F238E27FC236}">
                <a16:creationId xmlns:a16="http://schemas.microsoft.com/office/drawing/2014/main" id="{D6157C3A-3DE5-4278-AB50-5FAA0C770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5" r="31315"/>
          <a:stretch/>
        </p:blipFill>
        <p:spPr bwMode="auto">
          <a:xfrm>
            <a:off x="2266950" y="2928938"/>
            <a:ext cx="455295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FF954E7-29F2-46F1-8886-49245F97D6EF}"/>
              </a:ext>
            </a:extLst>
          </p:cNvPr>
          <p:cNvSpPr txBox="1"/>
          <p:nvPr/>
        </p:nvSpPr>
        <p:spPr>
          <a:xfrm>
            <a:off x="1219200" y="1619250"/>
            <a:ext cx="782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mesure ne donne aucune information sur l’impact du rayonnement sur le corps humain.</a:t>
            </a:r>
          </a:p>
        </p:txBody>
      </p:sp>
    </p:spTree>
    <p:extLst>
      <p:ext uri="{BB962C8B-B14F-4D97-AF65-F5344CB8AC3E}">
        <p14:creationId xmlns:p14="http://schemas.microsoft.com/office/powerpoint/2010/main" val="3797118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80263-6C37-4CF2-8E8B-1563B9080D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Partie 3 : Mesure avec un dosimètre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6E11CF-7476-4259-8CB0-5CB7B8F1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731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Dosimètre actif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35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BC83B4-8364-4C6C-9814-4A68D93E0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t="9065" r="12796" b="20760"/>
          <a:stretch/>
        </p:blipFill>
        <p:spPr>
          <a:xfrm rot="5400000">
            <a:off x="3346904" y="2352295"/>
            <a:ext cx="5498192" cy="351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41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Dosimètre actif et dose efficace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36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E1921D-C952-4DEE-94D8-C1BDCEE7A193}"/>
              </a:ext>
            </a:extLst>
          </p:cNvPr>
          <p:cNvSpPr txBox="1"/>
          <p:nvPr/>
        </p:nvSpPr>
        <p:spPr>
          <a:xfrm>
            <a:off x="1134533" y="1744133"/>
            <a:ext cx="6880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Compteur Geiger-Müller compensé en énergie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Permet de mesurer la dose efficace reçue par 1 cm de tissus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7A0D3A-B488-47AF-98D1-BA05E871B13C}"/>
              </a:ext>
            </a:extLst>
          </p:cNvPr>
          <p:cNvSpPr txBox="1"/>
          <p:nvPr/>
        </p:nvSpPr>
        <p:spPr>
          <a:xfrm>
            <a:off x="1134533" y="3005062"/>
            <a:ext cx="63028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Dose efficace </a:t>
            </a:r>
            <a:r>
              <a:rPr lang="fr-FR" dirty="0"/>
              <a:t>= quantité d’énergie reçue par unité de masse, corrigée par la dangerosité du rayonnement pour  prendre en compte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Le type de radiations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L’énergie des radiations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Effet biologique des radiations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Unité : </a:t>
            </a:r>
            <a:r>
              <a:rPr lang="fr-FR" dirty="0"/>
              <a:t>1 Sievert (Sv) = 1 J/kg  + pondération en </a:t>
            </a:r>
          </a:p>
          <a:p>
            <a:r>
              <a:rPr lang="fr-FR" dirty="0"/>
              <a:t>                                       fonction de la dangerosité </a:t>
            </a:r>
          </a:p>
        </p:txBody>
      </p:sp>
      <p:pic>
        <p:nvPicPr>
          <p:cNvPr id="7" name="Picture 4" descr="Rolf Sievert 1896-1966.jpg">
            <a:extLst>
              <a:ext uri="{FF2B5EF4-FFF2-40B4-BE49-F238E27FC236}">
                <a16:creationId xmlns:a16="http://schemas.microsoft.com/office/drawing/2014/main" id="{981FD5D9-ECC9-4007-8610-70904FB82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612" y="3193710"/>
            <a:ext cx="2677433" cy="336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BBEA7A-46C0-4F7E-82A6-FC66C4FF9435}"/>
              </a:ext>
            </a:extLst>
          </p:cNvPr>
          <p:cNvSpPr/>
          <p:nvPr/>
        </p:nvSpPr>
        <p:spPr>
          <a:xfrm>
            <a:off x="5590871" y="5843903"/>
            <a:ext cx="2507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Rolf Sievert 1896-1966</a:t>
            </a:r>
          </a:p>
          <a:p>
            <a:r>
              <a:rPr lang="fr-FR" dirty="0"/>
              <a:t>Physicien suédois</a:t>
            </a:r>
          </a:p>
        </p:txBody>
      </p:sp>
    </p:spTree>
    <p:extLst>
      <p:ext uri="{BB962C8B-B14F-4D97-AF65-F5344CB8AC3E}">
        <p14:creationId xmlns:p14="http://schemas.microsoft.com/office/powerpoint/2010/main" val="788783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Echelle des doses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37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458" name="Picture 2" descr="Echelle-d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77" y="1369735"/>
            <a:ext cx="4914446" cy="525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264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80263-6C37-4CF2-8E8B-1563B9080D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Partie 4 : Réglementation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6E11CF-7476-4259-8CB0-5CB7B8F1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250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Dose annuelle absorbée par un français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39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6" t="18107" r="14166" b="2881"/>
          <a:stretch/>
        </p:blipFill>
        <p:spPr bwMode="auto">
          <a:xfrm>
            <a:off x="3318933" y="1443567"/>
            <a:ext cx="5419618" cy="528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95300" y="1917700"/>
            <a:ext cx="2628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Dose efficace sur le corps entier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Moyenne sur la population métropolitaine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942975" y="5029199"/>
            <a:ext cx="1522313" cy="1486026"/>
            <a:chOff x="600075" y="5308599"/>
            <a:chExt cx="1522313" cy="1486026"/>
          </a:xfrm>
        </p:grpSpPr>
        <p:sp>
          <p:nvSpPr>
            <p:cNvPr id="2" name="ZoneTexte 1"/>
            <p:cNvSpPr txBox="1"/>
            <p:nvPr/>
          </p:nvSpPr>
          <p:spPr>
            <a:xfrm>
              <a:off x="1025242" y="6425293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2016</a:t>
              </a:r>
            </a:p>
          </p:txBody>
        </p:sp>
        <p:pic>
          <p:nvPicPr>
            <p:cNvPr id="20484" name="Picture 4" descr="RÃ©sultat de recherche d'images pour &quot;IRSN&quot;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5" y="5308599"/>
              <a:ext cx="1522313" cy="1056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98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Il était une fois la matière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4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 descr="RÃ©sultat de recherche d'images pour &quot;atome noyau quark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9" y="1505605"/>
            <a:ext cx="11027422" cy="474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471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Réglementation française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40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52499" y="1447800"/>
            <a:ext cx="9977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 considère uniquement le rayonnement </a:t>
            </a:r>
            <a:r>
              <a:rPr lang="fr-FR" b="1" dirty="0">
                <a:solidFill>
                  <a:srgbClr val="FF0000"/>
                </a:solidFill>
              </a:rPr>
              <a:t>autre que celui de cause naturelle ou médicale</a:t>
            </a:r>
            <a:r>
              <a:rPr lang="fr-FR" dirty="0"/>
              <a:t>.</a:t>
            </a:r>
          </a:p>
          <a:p>
            <a:r>
              <a:rPr lang="fr-FR" dirty="0"/>
              <a:t>Seuil maximal sur la dose efficace annuelle pour le corps entier.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Flèche vers le bas 5"/>
          <p:cNvSpPr/>
          <p:nvPr/>
        </p:nvSpPr>
        <p:spPr>
          <a:xfrm>
            <a:off x="914400" y="2552700"/>
            <a:ext cx="1079500" cy="3721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1155700" y="2946400"/>
            <a:ext cx="116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418081" y="2755900"/>
            <a:ext cx="126491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1 </a:t>
            </a:r>
            <a:r>
              <a:rPr lang="fr-FR" dirty="0" err="1"/>
              <a:t>mSv</a:t>
            </a:r>
            <a:r>
              <a:rPr lang="fr-FR" dirty="0"/>
              <a:t>/an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056381" y="2730500"/>
            <a:ext cx="126491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Public 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1155700" y="3657600"/>
            <a:ext cx="116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1155700" y="4876800"/>
            <a:ext cx="116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418081" y="3441700"/>
            <a:ext cx="126491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6 </a:t>
            </a:r>
            <a:r>
              <a:rPr lang="fr-FR" dirty="0" err="1"/>
              <a:t>mSv</a:t>
            </a:r>
            <a:r>
              <a:rPr lang="fr-FR" dirty="0"/>
              <a:t>/an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418081" y="4648200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 </a:t>
            </a:r>
            <a:r>
              <a:rPr lang="fr-FR" dirty="0" err="1"/>
              <a:t>mSv</a:t>
            </a:r>
            <a:r>
              <a:rPr lang="fr-FR" dirty="0"/>
              <a:t>/an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056381" y="3441700"/>
            <a:ext cx="465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Travailleurs exposés de catégorie B</a:t>
            </a:r>
          </a:p>
          <a:p>
            <a:r>
              <a:rPr lang="fr-FR" dirty="0"/>
              <a:t>(étudiants, stagiaires, CDD, intérimaires)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056381" y="4673600"/>
            <a:ext cx="43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Travailleurs exposés de catégorie A</a:t>
            </a:r>
          </a:p>
          <a:p>
            <a:r>
              <a:rPr lang="fr-FR" dirty="0"/>
              <a:t>(majeurs et en CDI)</a:t>
            </a:r>
          </a:p>
        </p:txBody>
      </p:sp>
      <p:sp>
        <p:nvSpPr>
          <p:cNvPr id="14" name="Accolade fermante 13"/>
          <p:cNvSpPr/>
          <p:nvPr/>
        </p:nvSpPr>
        <p:spPr>
          <a:xfrm>
            <a:off x="8407400" y="3251200"/>
            <a:ext cx="292100" cy="2336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8721091" y="4051300"/>
            <a:ext cx="335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Formés à la radioprotection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Visite médicale tous les ans</a:t>
            </a:r>
          </a:p>
        </p:txBody>
      </p:sp>
    </p:spTree>
    <p:extLst>
      <p:ext uri="{BB962C8B-B14F-4D97-AF65-F5344CB8AC3E}">
        <p14:creationId xmlns:p14="http://schemas.microsoft.com/office/powerpoint/2010/main" val="3030317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79CDA-DCBC-47F4-896B-635F2680C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Zones contrôlées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BAC384-78DE-493F-90F0-96478F33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41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386D91-F92B-41ED-AB06-457FC568C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8" t="43951" r="60000" b="14568"/>
          <a:stretch/>
        </p:blipFill>
        <p:spPr>
          <a:xfrm>
            <a:off x="3115734" y="1507066"/>
            <a:ext cx="5960533" cy="510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1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9384B18-8F70-4AD2-9D3F-33C9CD53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Annexes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40C7AD-7F0E-4274-B6CE-3C1D34AC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842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AC718E-996C-4D04-A68A-E8CE7E80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1979 </a:t>
            </a:r>
            <a:r>
              <a:rPr lang="fr-FR" dirty="0" err="1"/>
              <a:t>Three</a:t>
            </a:r>
            <a:r>
              <a:rPr lang="fr-FR" dirty="0"/>
              <a:t> mile </a:t>
            </a:r>
            <a:r>
              <a:rPr lang="fr-FR" dirty="0" err="1"/>
              <a:t>islands</a:t>
            </a:r>
            <a:r>
              <a:rPr lang="fr-FR" dirty="0"/>
              <a:t> (Etats-Unis)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5146D6-AE71-4778-B778-82B5961E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43</a:t>
            </a:fld>
            <a:endParaRPr lang="fr-FR"/>
          </a:p>
        </p:txBody>
      </p:sp>
      <p:pic>
        <p:nvPicPr>
          <p:cNvPr id="1026" name="Picture 2" descr="https://upload.wikimedia.org/wikipedia/commons/2/2f/3MileIsland.jpg">
            <a:extLst>
              <a:ext uri="{FF2B5EF4-FFF2-40B4-BE49-F238E27FC236}">
                <a16:creationId xmlns:a16="http://schemas.microsoft.com/office/drawing/2014/main" id="{5A57FEDA-7264-44B1-BA77-8031DE73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5" y="1453662"/>
            <a:ext cx="68865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642005E-66B6-45A9-BA53-3609267B4099}"/>
              </a:ext>
            </a:extLst>
          </p:cNvPr>
          <p:cNvSpPr txBox="1"/>
          <p:nvPr/>
        </p:nvSpPr>
        <p:spPr>
          <a:xfrm>
            <a:off x="7895492" y="1195754"/>
            <a:ext cx="41323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Circuit primaire a une fuite</a:t>
            </a:r>
          </a:p>
          <a:p>
            <a:endParaRPr lang="fr-FR" dirty="0"/>
          </a:p>
          <a:p>
            <a:r>
              <a:rPr lang="fr-FR" dirty="0"/>
              <a:t>Mauvais refroidissement de l’enceinte</a:t>
            </a:r>
          </a:p>
          <a:p>
            <a:endParaRPr lang="fr-FR" dirty="0"/>
          </a:p>
          <a:p>
            <a:r>
              <a:rPr lang="fr-FR" dirty="0"/>
              <a:t>Fusion </a:t>
            </a:r>
            <a:r>
              <a:rPr lang="fr-FR" dirty="0" err="1"/>
              <a:t>dela</a:t>
            </a:r>
            <a:r>
              <a:rPr lang="fr-FR" dirty="0"/>
              <a:t> moitié du cœur du combustible</a:t>
            </a:r>
          </a:p>
          <a:p>
            <a:endParaRPr lang="fr-FR" dirty="0"/>
          </a:p>
          <a:p>
            <a:r>
              <a:rPr lang="fr-FR" dirty="0"/>
              <a:t>Radioactivité contenue par circuit secondaire mais émission dans l’atmosphère d’élément radioactivité.</a:t>
            </a:r>
          </a:p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88477-E079-482C-ACD6-11526F670371}"/>
              </a:ext>
            </a:extLst>
          </p:cNvPr>
          <p:cNvSpPr/>
          <p:nvPr/>
        </p:nvSpPr>
        <p:spPr>
          <a:xfrm>
            <a:off x="7930662" y="4481790"/>
            <a:ext cx="36751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1992 : The corresponding population dose is 37 (-9 +7) person-</a:t>
            </a:r>
            <a:r>
              <a:rPr lang="en-US" dirty="0" err="1"/>
              <a:t>Sv</a:t>
            </a:r>
            <a:r>
              <a:rPr lang="en-US" dirty="0"/>
              <a:t> within 80 km (50 miles) of the plant. This implies an estimated 3 (±2) excess cancer deaths in the population of 2 million persons.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407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f/f4/Image-Tmi-2_schematic-fr.svg/1024px-Image-Tmi-2_schematic-fr.svg.png">
            <a:extLst>
              <a:ext uri="{FF2B5EF4-FFF2-40B4-BE49-F238E27FC236}">
                <a16:creationId xmlns:a16="http://schemas.microsoft.com/office/drawing/2014/main" id="{2CD79B7A-F34C-49B0-B51E-8288AD73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2925"/>
            <a:ext cx="97536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572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AC718E-996C-4D04-A68A-E8CE7E80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1986 Tchernobyl (actuelle Ukraine)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5146D6-AE71-4778-B778-82B5961E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316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80A8A-837A-4299-BF20-EC6761931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https://upload.wikimedia.org/wikipedia/commons/thumb/5/55/RBMK_fr.svg/1024px-RBMK_fr.svg.png">
            <a:extLst>
              <a:ext uri="{FF2B5EF4-FFF2-40B4-BE49-F238E27FC236}">
                <a16:creationId xmlns:a16="http://schemas.microsoft.com/office/drawing/2014/main" id="{FC2A90B6-CA28-4D85-A09B-4BD9939C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61" y="1319578"/>
            <a:ext cx="97536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75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AC718E-996C-4D04-A68A-E8CE7E80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2011 Fukushima (Japon)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63FB2F-70F9-459B-B342-3799BFB41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+ important séisme du Japon frappe : 9,1 sur l’échelle de Richter</a:t>
            </a:r>
          </a:p>
          <a:p>
            <a:r>
              <a:rPr lang="fr-FR" dirty="0"/>
              <a:t>Alimentation électrique des réacteurs de la centrale de Fukushima est coupée</a:t>
            </a:r>
            <a:br>
              <a:rPr lang="fr-FR" dirty="0"/>
            </a:br>
            <a:r>
              <a:rPr lang="fr-FR" dirty="0">
                <a:sym typeface="Wingdings" panose="05000000000000000000" pitchFamily="2" charset="2"/>
              </a:rPr>
              <a:t> les groupes électrogènes prennent le relais</a:t>
            </a:r>
          </a:p>
          <a:p>
            <a:r>
              <a:rPr lang="fr-FR" dirty="0">
                <a:sym typeface="Wingdings" panose="05000000000000000000" pitchFamily="2" charset="2"/>
              </a:rPr>
              <a:t>1h plus tard : un Tsunami provoquée par le séisme atteint les rives : 30 m de hauteur sur 10 km de distance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 les groupes électrogènes tombent en panne</a:t>
            </a:r>
            <a:br>
              <a:rPr lang="fr-FR" dirty="0">
                <a:sym typeface="Wingdings" panose="05000000000000000000" pitchFamily="2" charset="2"/>
              </a:rPr>
            </a:br>
            <a:r>
              <a:rPr lang="fr-FR" dirty="0">
                <a:sym typeface="Wingdings" panose="05000000000000000000" pitchFamily="2" charset="2"/>
              </a:rPr>
              <a:t> les réacteurs ne sont plus alimentés </a:t>
            </a:r>
            <a:r>
              <a:rPr lang="fr-FR" dirty="0" err="1">
                <a:sym typeface="Wingdings" panose="05000000000000000000" pitchFamily="2" charset="2"/>
              </a:rPr>
              <a:t>électriquements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5146D6-AE71-4778-B778-82B5961E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1408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89D9A1-691E-416D-819C-91CFCD9C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EE7503-2D60-4EAA-BEA4-A4E303B7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48</a:t>
            </a:fld>
            <a:endParaRPr lang="fr-FR"/>
          </a:p>
        </p:txBody>
      </p:sp>
      <p:pic>
        <p:nvPicPr>
          <p:cNvPr id="1026" name="Picture 2" descr="https://upload.wikimedia.org/wikipedia/commons/thumb/2/2d/BoilingWaterReactor-fr.svg/1280px-BoilingWaterReactor-fr.svg.png">
            <a:extLst>
              <a:ext uri="{FF2B5EF4-FFF2-40B4-BE49-F238E27FC236}">
                <a16:creationId xmlns:a16="http://schemas.microsoft.com/office/drawing/2014/main" id="{5CBFD840-7E7A-450B-A631-789B251E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3595"/>
            <a:ext cx="8654902" cy="46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5F8B65-AC02-4F1B-B989-DE76AA80BD2F}"/>
              </a:ext>
            </a:extLst>
          </p:cNvPr>
          <p:cNvSpPr txBox="1"/>
          <p:nvPr/>
        </p:nvSpPr>
        <p:spPr>
          <a:xfrm>
            <a:off x="8282763" y="2541182"/>
            <a:ext cx="353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Technologie à eau bouillonnante</a:t>
            </a:r>
          </a:p>
        </p:txBody>
      </p:sp>
    </p:spTree>
    <p:extLst>
      <p:ext uri="{BB962C8B-B14F-4D97-AF65-F5344CB8AC3E}">
        <p14:creationId xmlns:p14="http://schemas.microsoft.com/office/powerpoint/2010/main" val="11219204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4F6F7E-B133-452A-8576-8208132CB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EA1EE4-34EF-41A6-9EFB-F525F2E0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49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E8A7D3-45CC-4832-BB59-DA367977B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2" t="27692" r="48943" b="12820"/>
          <a:stretch/>
        </p:blipFill>
        <p:spPr>
          <a:xfrm>
            <a:off x="756137" y="1406769"/>
            <a:ext cx="4695093" cy="52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27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noyau atomique = physique nucléaire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5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 descr="RÃ©sultat de recherche d'images pour &quot;atome noyau quark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9" y="1505605"/>
            <a:ext cx="11027422" cy="474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5364" y="1477735"/>
            <a:ext cx="3894365" cy="4367893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43007" y="1450521"/>
            <a:ext cx="4991100" cy="4844143"/>
          </a:xfrm>
          <a:prstGeom prst="rect">
            <a:avLst/>
          </a:prstGeom>
          <a:solidFill>
            <a:srgbClr val="7F7F7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dose équivalente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50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183821" y="1616529"/>
            <a:ext cx="6302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Quantité d’énergie reçue par unité de masse</a:t>
            </a:r>
          </a:p>
          <a:p>
            <a:r>
              <a:rPr lang="fr-FR" dirty="0"/>
              <a:t>Corrigée par la dangerosité du rayonnement. On prend en compte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Type de radiations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Effet biologique</a:t>
            </a:r>
          </a:p>
        </p:txBody>
      </p:sp>
      <p:pic>
        <p:nvPicPr>
          <p:cNvPr id="9218" name="Picture 2" descr="https://upload.wikimedia.org/wikipedia/commons/9/91/Radioactivite-dosesD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32" y="4171269"/>
            <a:ext cx="602932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046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dose absorbée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51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183821" y="1616529"/>
            <a:ext cx="6302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Quantité d’énergie reçue par unité de masse</a:t>
            </a:r>
          </a:p>
          <a:p>
            <a:endParaRPr lang="fr-FR" dirty="0"/>
          </a:p>
          <a:p>
            <a:r>
              <a:rPr lang="fr-FR" dirty="0"/>
              <a:t>Unité : 1 Gray (Gy) = 1 J/kg</a:t>
            </a:r>
          </a:p>
        </p:txBody>
      </p:sp>
      <p:pic>
        <p:nvPicPr>
          <p:cNvPr id="9222" name="Picture 6" descr="RÃ©sultat de recherche d'images pour &quot;Louis Harold Gray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68" y="3187020"/>
            <a:ext cx="224790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21235" y="3358634"/>
            <a:ext cx="3308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Louis Harold Gray (1905-1965)</a:t>
            </a:r>
          </a:p>
          <a:p>
            <a:r>
              <a:rPr lang="fr-FR" dirty="0"/>
              <a:t>Physicien anglais</a:t>
            </a:r>
          </a:p>
        </p:txBody>
      </p:sp>
    </p:spTree>
    <p:extLst>
      <p:ext uri="{BB962C8B-B14F-4D97-AF65-F5344CB8AC3E}">
        <p14:creationId xmlns:p14="http://schemas.microsoft.com/office/powerpoint/2010/main" val="598444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vallée de stabilité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6</a:t>
            </a:fld>
            <a:endParaRPr lang="fr-FR"/>
          </a:p>
        </p:txBody>
      </p:sp>
      <p:pic>
        <p:nvPicPr>
          <p:cNvPr id="6146" name="Picture 2" descr="RÃ©sultat de recherche d'images pour &quot;vallÃ©e de la stabilitÃ©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95" y="1432905"/>
            <a:ext cx="8126611" cy="516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15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types de rayonnement</a:t>
            </a:r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8" name="Picture 6" descr="RÃ©sultat de recherche d'images pour &quot;radioactivity alpha&quot;">
            <a:extLst>
              <a:ext uri="{FF2B5EF4-FFF2-40B4-BE49-F238E27FC236}">
                <a16:creationId xmlns:a16="http://schemas.microsoft.com/office/drawing/2014/main" id="{9B262918-5257-4898-BE6A-DF953296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3" y="1419914"/>
            <a:ext cx="3697789" cy="25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E13A9E-B1CF-494D-A048-BB35DC893494}"/>
              </a:ext>
            </a:extLst>
          </p:cNvPr>
          <p:cNvSpPr txBox="1"/>
          <p:nvPr/>
        </p:nvSpPr>
        <p:spPr>
          <a:xfrm>
            <a:off x="888603" y="4034592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Rayonnement alpha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0F21-B72B-4D6A-82F4-A15FFDC0FE6B}"/>
              </a:ext>
            </a:extLst>
          </p:cNvPr>
          <p:cNvSpPr/>
          <p:nvPr/>
        </p:nvSpPr>
        <p:spPr>
          <a:xfrm>
            <a:off x="2905347" y="2618692"/>
            <a:ext cx="116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Noyau d’hélium</a:t>
            </a:r>
          </a:p>
        </p:txBody>
      </p:sp>
    </p:spTree>
    <p:extLst>
      <p:ext uri="{BB962C8B-B14F-4D97-AF65-F5344CB8AC3E}">
        <p14:creationId xmlns:p14="http://schemas.microsoft.com/office/powerpoint/2010/main" val="113186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types de rayonnement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8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6" name="Picture 4" descr="RÃ©sultat de recherche d'images pour &quot;radioactivity beta&quot;">
            <a:extLst>
              <a:ext uri="{FF2B5EF4-FFF2-40B4-BE49-F238E27FC236}">
                <a16:creationId xmlns:a16="http://schemas.microsoft.com/office/drawing/2014/main" id="{C60F9BA6-A3E7-4554-AE50-09F84647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57" y="1401988"/>
            <a:ext cx="3750511" cy="25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Ã©sultat de recherche d'images pour &quot;radioactivity alpha&quot;">
            <a:extLst>
              <a:ext uri="{FF2B5EF4-FFF2-40B4-BE49-F238E27FC236}">
                <a16:creationId xmlns:a16="http://schemas.microsoft.com/office/drawing/2014/main" id="{9B262918-5257-4898-BE6A-DF953296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3" y="1419914"/>
            <a:ext cx="3697789" cy="25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E13A9E-B1CF-494D-A048-BB35DC893494}"/>
              </a:ext>
            </a:extLst>
          </p:cNvPr>
          <p:cNvSpPr txBox="1"/>
          <p:nvPr/>
        </p:nvSpPr>
        <p:spPr>
          <a:xfrm>
            <a:off x="888603" y="4034592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Rayonnement alpha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0F21-B72B-4D6A-82F4-A15FFDC0FE6B}"/>
              </a:ext>
            </a:extLst>
          </p:cNvPr>
          <p:cNvSpPr/>
          <p:nvPr/>
        </p:nvSpPr>
        <p:spPr>
          <a:xfrm>
            <a:off x="2905347" y="2618692"/>
            <a:ext cx="116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Noyau d’hélium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4B90E25-98C3-40D6-9413-5EE356F33770}"/>
              </a:ext>
            </a:extLst>
          </p:cNvPr>
          <p:cNvSpPr txBox="1"/>
          <p:nvPr/>
        </p:nvSpPr>
        <p:spPr>
          <a:xfrm>
            <a:off x="5169374" y="4034592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Rayonnement beta</a:t>
            </a:r>
          </a:p>
        </p:txBody>
      </p:sp>
    </p:spTree>
    <p:extLst>
      <p:ext uri="{BB962C8B-B14F-4D97-AF65-F5344CB8AC3E}">
        <p14:creationId xmlns:p14="http://schemas.microsoft.com/office/powerpoint/2010/main" val="59169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E3708B1-7BC9-44E5-9D7C-74D4F7C5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types de rayonnement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B4919B-3EB6-4406-820A-F1E7E42E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3C91-9BC2-4DA9-94A5-5DA97E41DC3F}" type="slidenum">
              <a:rPr lang="fr-FR" smtClean="0"/>
              <a:t>9</a:t>
            </a:fld>
            <a:endParaRPr lang="fr-FR"/>
          </a:p>
        </p:txBody>
      </p:sp>
      <p:sp>
        <p:nvSpPr>
          <p:cNvPr id="3" name="AutoShape 2" descr="RÃ©sultat de recherche d'images pour &quot;atome noyau quark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6" name="Picture 4" descr="RÃ©sultat de recherche d'images pour &quot;radioactivity beta&quot;">
            <a:extLst>
              <a:ext uri="{FF2B5EF4-FFF2-40B4-BE49-F238E27FC236}">
                <a16:creationId xmlns:a16="http://schemas.microsoft.com/office/drawing/2014/main" id="{C60F9BA6-A3E7-4554-AE50-09F84647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57" y="1401988"/>
            <a:ext cx="3750511" cy="25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Ã©sultat de recherche d'images pour &quot;radioactivity alpha&quot;">
            <a:extLst>
              <a:ext uri="{FF2B5EF4-FFF2-40B4-BE49-F238E27FC236}">
                <a16:creationId xmlns:a16="http://schemas.microsoft.com/office/drawing/2014/main" id="{9B262918-5257-4898-BE6A-DF953296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3" y="1419914"/>
            <a:ext cx="3697789" cy="25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E13A9E-B1CF-494D-A048-BB35DC893494}"/>
              </a:ext>
            </a:extLst>
          </p:cNvPr>
          <p:cNvSpPr txBox="1"/>
          <p:nvPr/>
        </p:nvSpPr>
        <p:spPr>
          <a:xfrm>
            <a:off x="888603" y="4034592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Rayonnement alpha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0F21-B72B-4D6A-82F4-A15FFDC0FE6B}"/>
              </a:ext>
            </a:extLst>
          </p:cNvPr>
          <p:cNvSpPr/>
          <p:nvPr/>
        </p:nvSpPr>
        <p:spPr>
          <a:xfrm>
            <a:off x="2905347" y="2618692"/>
            <a:ext cx="116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Noyau d’hélium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4B90E25-98C3-40D6-9413-5EE356F33770}"/>
              </a:ext>
            </a:extLst>
          </p:cNvPr>
          <p:cNvSpPr txBox="1"/>
          <p:nvPr/>
        </p:nvSpPr>
        <p:spPr>
          <a:xfrm>
            <a:off x="5169374" y="4034592"/>
            <a:ext cx="221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Rayonnement beta</a:t>
            </a:r>
          </a:p>
        </p:txBody>
      </p:sp>
      <p:pic>
        <p:nvPicPr>
          <p:cNvPr id="8200" name="Picture 8" descr="RÃ©sultat de recherche d'images pour &quot;beta decay W&quot;">
            <a:extLst>
              <a:ext uri="{FF2B5EF4-FFF2-40B4-BE49-F238E27FC236}">
                <a16:creationId xmlns:a16="http://schemas.microsoft.com/office/drawing/2014/main" id="{C1C03319-9081-49B5-BE6F-C0D615B30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834" y="4577413"/>
            <a:ext cx="3480134" cy="20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5169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3198</TotalTime>
  <Words>1101</Words>
  <Application>Microsoft Office PowerPoint</Application>
  <PresentationFormat>Grand écran</PresentationFormat>
  <Paragraphs>244</Paragraphs>
  <Slides>51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8" baseType="lpstr">
      <vt:lpstr>Arial</vt:lpstr>
      <vt:lpstr>Calibri</vt:lpstr>
      <vt:lpstr>Open Sans</vt:lpstr>
      <vt:lpstr>Trebuchet MS</vt:lpstr>
      <vt:lpstr>Wingdings</vt:lpstr>
      <vt:lpstr>Wingdings 3</vt:lpstr>
      <vt:lpstr>Facette</vt:lpstr>
      <vt:lpstr>Mesurer la radioactivité</vt:lpstr>
      <vt:lpstr>Présentation PowerPoint</vt:lpstr>
      <vt:lpstr>Partie 1 : Qu’est-ce que la radioactivité ?</vt:lpstr>
      <vt:lpstr>Il était une fois la matière</vt:lpstr>
      <vt:lpstr>Le noyau atomique = physique nucléaire</vt:lpstr>
      <vt:lpstr>La vallée de stabilité</vt:lpstr>
      <vt:lpstr>3 types de rayonnement</vt:lpstr>
      <vt:lpstr>3 types de rayonnement</vt:lpstr>
      <vt:lpstr>3 types de rayonnement</vt:lpstr>
      <vt:lpstr>3 types de rayonnement</vt:lpstr>
      <vt:lpstr>Pouvoir de pénétration des rayonnements</vt:lpstr>
      <vt:lpstr>Partie 2 : Où peut-on trouver la radioactivité ?</vt:lpstr>
      <vt:lpstr>Radioactivité d’antan</vt:lpstr>
      <vt:lpstr>Radioactivité d’antan</vt:lpstr>
      <vt:lpstr>Les pigments &amp; peintures</vt:lpstr>
      <vt:lpstr>Le manchon de lampe à gaz</vt:lpstr>
      <vt:lpstr>Paratonnerre</vt:lpstr>
      <vt:lpstr>Détecteur de fumée radioactif</vt:lpstr>
      <vt:lpstr>Les baguettes de soudure</vt:lpstr>
      <vt:lpstr>Les minerais</vt:lpstr>
      <vt:lpstr>Radioactivité au LHC</vt:lpstr>
      <vt:lpstr>Contenu de la mallette</vt:lpstr>
      <vt:lpstr>Partie 3 : Mesure avec un compteur Geiger-Müller</vt:lpstr>
      <vt:lpstr>Compteur Geiger-Müller</vt:lpstr>
      <vt:lpstr>Compteur Geiger-Müller</vt:lpstr>
      <vt:lpstr>Principe d’un compteur Geiger-Müller</vt:lpstr>
      <vt:lpstr>Principe d’un compteur Geiger-Müller</vt:lpstr>
      <vt:lpstr>Activité d’un matériau</vt:lpstr>
      <vt:lpstr>Activité d’un matériau</vt:lpstr>
      <vt:lpstr>Activité d’un matériau</vt:lpstr>
      <vt:lpstr>Quelques valeurs d’activité</vt:lpstr>
      <vt:lpstr>Peut-on distinguer les 3 types de rayonnements ?</vt:lpstr>
      <vt:lpstr>Les limites du compteur Geiger-Müller</vt:lpstr>
      <vt:lpstr>Partie 3 : Mesure avec un dosimètre</vt:lpstr>
      <vt:lpstr>Dosimètre actif</vt:lpstr>
      <vt:lpstr>Dosimètre actif et dose efficace</vt:lpstr>
      <vt:lpstr>Echelle des doses</vt:lpstr>
      <vt:lpstr>Partie 4 : Réglementation</vt:lpstr>
      <vt:lpstr>Dose annuelle absorbée par un français</vt:lpstr>
      <vt:lpstr>Réglementation française</vt:lpstr>
      <vt:lpstr>Zones contrôlées</vt:lpstr>
      <vt:lpstr>Annexes</vt:lpstr>
      <vt:lpstr>1979 Three mile islands (Etats-Unis) </vt:lpstr>
      <vt:lpstr>Présentation PowerPoint</vt:lpstr>
      <vt:lpstr>1986 Tchernobyl (actuelle Ukraine)</vt:lpstr>
      <vt:lpstr>Présentation PowerPoint</vt:lpstr>
      <vt:lpstr>2011 Fukushima (Japon) </vt:lpstr>
      <vt:lpstr>Présentation PowerPoint</vt:lpstr>
      <vt:lpstr>Présentation PowerPoint</vt:lpstr>
      <vt:lpstr>La dose équivalente</vt:lpstr>
      <vt:lpstr>La dose absorbée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Administrateur</cp:lastModifiedBy>
  <cp:revision>522</cp:revision>
  <dcterms:created xsi:type="dcterms:W3CDTF">2019-02-20T08:12:26Z</dcterms:created>
  <dcterms:modified xsi:type="dcterms:W3CDTF">2019-03-10T18:22:12Z</dcterms:modified>
</cp:coreProperties>
</file>