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89" r:id="rId3"/>
    <p:sldId id="273" r:id="rId4"/>
    <p:sldId id="294" r:id="rId5"/>
    <p:sldId id="285" r:id="rId6"/>
    <p:sldId id="270" r:id="rId7"/>
    <p:sldId id="286" r:id="rId8"/>
    <p:sldId id="287" r:id="rId9"/>
    <p:sldId id="290" r:id="rId10"/>
    <p:sldId id="304" r:id="rId11"/>
    <p:sldId id="276" r:id="rId12"/>
    <p:sldId id="274" r:id="rId13"/>
    <p:sldId id="296" r:id="rId14"/>
    <p:sldId id="298" r:id="rId15"/>
    <p:sldId id="306" r:id="rId16"/>
    <p:sldId id="307" r:id="rId17"/>
    <p:sldId id="30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ATLAS</a:t>
            </a: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98117" y="5669280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 2026 @ Colmar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37" y="4400275"/>
            <a:ext cx="1368718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416566" y="3220722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4936" r="66690" b="40102"/>
          <a:stretch/>
        </p:blipFill>
        <p:spPr bwMode="auto">
          <a:xfrm>
            <a:off x="3354574" y="902058"/>
            <a:ext cx="5151330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4944794" cy="369332"/>
            <a:chOff x="267286" y="1147690"/>
            <a:chExt cx="4944794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147690"/>
              <a:ext cx="3722914" cy="2239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92333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Dépôt d’énergie dans le 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Dépôt d’énergie dans le 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344091"/>
            <a:ext cx="5662953" cy="1968861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Traces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3105807"/>
            <a:ext cx="4926668" cy="29292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/>
              <a:t>Energie manquante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4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1098736" y="1653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6" y="195921"/>
            <a:ext cx="7890313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électron ou un </a:t>
            </a:r>
            <a:r>
              <a:rPr lang="fr-FR" sz="3600" b="1" dirty="0" err="1">
                <a:solidFill>
                  <a:srgbClr val="003478"/>
                </a:solidFill>
              </a:rPr>
              <a:t>anti-électron</a:t>
            </a:r>
            <a:r>
              <a:rPr lang="fr-FR" sz="3600" b="1" dirty="0">
                <a:solidFill>
                  <a:srgbClr val="003478"/>
                </a:solidFill>
              </a:rPr>
              <a:t>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164391"/>
            <a:ext cx="637682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5867" y="195921"/>
            <a:ext cx="7275458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3478"/>
                </a:solidFill>
              </a:rPr>
              <a:t>Comment reconnaître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muon ou un anti-muon?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11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714300" y="1545020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courbée vers la droite 1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un photon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 rot="950319">
            <a:off x="5628972" y="4087957"/>
            <a:ext cx="1085240" cy="421316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atlas.physicsmasterclasses.org/zpath_files/img/highslide/particle/Photon_einsch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8788"/>
            <a:ext cx="1924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 rot="950319">
            <a:off x="3908229" y="2173386"/>
            <a:ext cx="295357" cy="137041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5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2057" y="1563086"/>
            <a:ext cx="3577262" cy="3433458"/>
            <a:chOff x="152057" y="1563086"/>
            <a:chExt cx="3577262" cy="3433458"/>
          </a:xfrm>
        </p:grpSpPr>
        <p:sp>
          <p:nvSpPr>
            <p:cNvPr id="2" name="Flèche vers le bas 1"/>
            <p:cNvSpPr/>
            <p:nvPr/>
          </p:nvSpPr>
          <p:spPr>
            <a:xfrm>
              <a:off x="1992086" y="2949858"/>
              <a:ext cx="174171" cy="204668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2057" y="1563086"/>
              <a:ext cx="3577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traces </a:t>
              </a:r>
            </a:p>
            <a:p>
              <a:pPr algn="ctr"/>
              <a:r>
                <a:rPr lang="fr-FR" dirty="0"/>
                <a:t>Tous les objets pouvant être reconstruits avec </a:t>
              </a:r>
              <a:r>
                <a:rPr lang="fr-FR" b="1" dirty="0"/>
                <a:t>le trajectographe </a:t>
              </a:r>
              <a:r>
                <a:rPr lang="fr-FR" dirty="0"/>
                <a:t>et/ou </a:t>
              </a:r>
              <a:r>
                <a:rPr lang="fr-FR" b="1" dirty="0"/>
                <a:t>chambre à muons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29319" y="1563086"/>
            <a:ext cx="5090832" cy="3595169"/>
            <a:chOff x="3729319" y="1563086"/>
            <a:chExt cx="5090832" cy="3595169"/>
          </a:xfrm>
        </p:grpSpPr>
        <p:sp>
          <p:nvSpPr>
            <p:cNvPr id="15" name="Flèche vers le bas 14"/>
            <p:cNvSpPr/>
            <p:nvPr/>
          </p:nvSpPr>
          <p:spPr>
            <a:xfrm rot="2386925">
              <a:off x="4966168" y="2283683"/>
              <a:ext cx="116010" cy="28745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29319" y="1563086"/>
              <a:ext cx="50908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objets calorimétriques </a:t>
              </a:r>
            </a:p>
            <a:p>
              <a:pPr algn="ctr"/>
              <a:r>
                <a:rPr lang="fr-FR" dirty="0"/>
                <a:t>Tous les objets pouvant être reconstruits avec le </a:t>
              </a:r>
              <a:r>
                <a:rPr lang="fr-FR" b="1" dirty="0"/>
                <a:t>calorimètre électromagnétique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6029" y="1521490"/>
            <a:ext cx="3294700" cy="3823392"/>
            <a:chOff x="76029" y="1521490"/>
            <a:chExt cx="3294700" cy="3823392"/>
          </a:xfrm>
        </p:grpSpPr>
        <p:sp>
          <p:nvSpPr>
            <p:cNvPr id="13" name="ZoneTexte 12"/>
            <p:cNvSpPr txBox="1"/>
            <p:nvPr/>
          </p:nvSpPr>
          <p:spPr>
            <a:xfrm>
              <a:off x="76029" y="1521490"/>
              <a:ext cx="2770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Signe de la charge électrique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221828" y="2629486"/>
              <a:ext cx="2148901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919532" y="1521490"/>
            <a:ext cx="2821962" cy="3823392"/>
            <a:chOff x="2919532" y="1521490"/>
            <a:chExt cx="2821962" cy="3823392"/>
          </a:xfrm>
        </p:grpSpPr>
        <p:sp>
          <p:nvSpPr>
            <p:cNvPr id="11" name="ZoneTexte 10"/>
            <p:cNvSpPr txBox="1"/>
            <p:nvPr/>
          </p:nvSpPr>
          <p:spPr>
            <a:xfrm>
              <a:off x="2919532" y="1521490"/>
              <a:ext cx="282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l’énergie 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77553" y="2629486"/>
              <a:ext cx="394447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814560" y="1521490"/>
            <a:ext cx="3253412" cy="3823392"/>
            <a:chOff x="5814560" y="1521490"/>
            <a:chExt cx="3253412" cy="3823392"/>
          </a:xfrm>
        </p:grpSpPr>
        <p:sp>
          <p:nvSpPr>
            <p:cNvPr id="12" name="ZoneTexte 11"/>
            <p:cNvSpPr txBox="1"/>
            <p:nvPr/>
          </p:nvSpPr>
          <p:spPr>
            <a:xfrm>
              <a:off x="5814560" y="1521490"/>
              <a:ext cx="3253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la direction de la trace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6873301" y="2629486"/>
              <a:ext cx="423970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5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Que voyez-vous sur ce premier événement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588643C-3975-801F-843E-22206781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>
            <a:fillRect/>
          </a:stretch>
        </p:blipFill>
        <p:spPr bwMode="auto">
          <a:xfrm>
            <a:off x="4903765" y="4648318"/>
            <a:ext cx="141939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C2865600-3346-ABAD-B5CE-8D35DDB8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60" y="5424019"/>
            <a:ext cx="2269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000" b="1" dirty="0"/>
              <a:t>Besoin d’aide ?</a:t>
            </a:r>
          </a:p>
          <a:p>
            <a:r>
              <a:rPr lang="fr-FR" dirty="0"/>
              <a:t>Appelez un GE </a:t>
            </a:r>
            <a:br>
              <a:rPr lang="fr-FR" dirty="0"/>
            </a:br>
            <a:r>
              <a:rPr lang="fr-FR" dirty="0"/>
              <a:t>(Gentil Encadrant)</a:t>
            </a:r>
          </a:p>
        </p:txBody>
      </p:sp>
    </p:spTree>
    <p:extLst>
      <p:ext uri="{BB962C8B-B14F-4D97-AF65-F5344CB8AC3E}">
        <p14:creationId xmlns:p14="http://schemas.microsoft.com/office/powerpoint/2010/main" val="206625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458" y="2985871"/>
            <a:ext cx="4545204" cy="3077107"/>
            <a:chOff x="389403" y="3254246"/>
            <a:chExt cx="4032347" cy="272990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389403" y="3674544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034478" y="5437083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LHC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94" y="3562003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370952" y="3254246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ATLAS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>
                  <a:solidFill>
                    <a:schemeClr val="tx1"/>
                  </a:solidFill>
                </a:rPr>
                <a:t>physiciens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i="1" dirty="0">
                  <a:sym typeface="Wingdings" panose="05000000000000000000" pitchFamily="2" charset="2"/>
                </a:rPr>
                <a:t> </a:t>
              </a:r>
              <a:r>
                <a:rPr lang="en-US" i="1" dirty="0" err="1">
                  <a:sym typeface="Wingdings" panose="05000000000000000000" pitchFamily="2" charset="2"/>
                </a:rPr>
                <a:t>Étude</a:t>
              </a:r>
              <a:r>
                <a:rPr lang="en-US" i="1" dirty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74377" y="2868001"/>
            <a:ext cx="3780614" cy="3766602"/>
            <a:chOff x="5074377" y="2868001"/>
            <a:chExt cx="3780614" cy="376660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083293" y="4880277"/>
              <a:ext cx="177169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/>
                <a:t>Données</a:t>
              </a:r>
              <a:r>
                <a:rPr lang="en-US" b="1" dirty="0"/>
                <a:t> </a:t>
              </a:r>
              <a:r>
                <a:rPr lang="en-US" b="1" dirty="0" err="1"/>
                <a:t>analysables</a:t>
              </a:r>
              <a:r>
                <a:rPr lang="en-US" b="1" dirty="0"/>
                <a:t> par des </a:t>
              </a:r>
              <a:r>
                <a:rPr lang="en-US" b="1" dirty="0" err="1"/>
                <a:t>lycéens</a:t>
              </a:r>
              <a:endParaRPr lang="en-US" b="1" dirty="0"/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i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Étude</a:t>
              </a:r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qualitative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5074377" y="4031346"/>
              <a:ext cx="2008916" cy="208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4324067">
              <a:off x="6300750" y="2903979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88" y="2199205"/>
            <a:ext cx="6851674" cy="38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Numéros d’identification de l’événement en cours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reconstruits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969120" y="5565228"/>
            <a:ext cx="463501" cy="67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sélectionnés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793401"/>
            <a:ext cx="343429" cy="1075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389062" y="2032998"/>
            <a:ext cx="261058" cy="572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en 3D du détecteur</a:t>
            </a: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58850" y="599100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927111" y="1480515"/>
            <a:ext cx="2038505" cy="20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62414" r="46026" b="10000"/>
          <a:stretch/>
        </p:blipFill>
        <p:spPr bwMode="auto">
          <a:xfrm>
            <a:off x="4593677" y="3711349"/>
            <a:ext cx="4111408" cy="2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31102"/>
            <a:ext cx="4731771" cy="1542474"/>
            <a:chOff x="597875" y="3831102"/>
            <a:chExt cx="4731771" cy="1542474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Aimant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31102"/>
              <a:ext cx="3739997" cy="135987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718726"/>
            <a:ext cx="5188070" cy="266337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Trajectographe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C63EC7-9E15-A7FF-F07E-08DDFC006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517" r="65305" b="39191"/>
          <a:stretch/>
        </p:blipFill>
        <p:spPr bwMode="auto">
          <a:xfrm>
            <a:off x="3363529" y="939254"/>
            <a:ext cx="5196134" cy="51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CFFF2-7989-541F-8891-C122CB536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3556" r="65072" b="85186"/>
          <a:stretch/>
        </p:blipFill>
        <p:spPr bwMode="auto">
          <a:xfrm>
            <a:off x="1004180" y="4425915"/>
            <a:ext cx="1481959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00EEF8E-EBA0-5AD1-26CF-E28C62EF3A28}"/>
              </a:ext>
            </a:extLst>
          </p:cNvPr>
          <p:cNvSpPr txBox="1"/>
          <p:nvPr/>
        </p:nvSpPr>
        <p:spPr>
          <a:xfrm>
            <a:off x="562973" y="1138950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Perdu dans le détecteur ?????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400054E-2917-EE64-C155-7896E2A6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0DF8F-27D5-4919-61FA-52906D03F203}"/>
              </a:ext>
            </a:extLst>
          </p:cNvPr>
          <p:cNvSpPr/>
          <p:nvPr/>
        </p:nvSpPr>
        <p:spPr>
          <a:xfrm>
            <a:off x="168812" y="2220609"/>
            <a:ext cx="29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la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11137-BCC5-F532-4604-065A8D51D498}"/>
              </a:ext>
            </a:extLst>
          </p:cNvPr>
          <p:cNvSpPr/>
          <p:nvPr/>
        </p:nvSpPr>
        <p:spPr>
          <a:xfrm>
            <a:off x="181035" y="5777021"/>
            <a:ext cx="289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/>
              <a:t>Appuyez sur  « </a:t>
            </a:r>
            <a:r>
              <a:rPr lang="fr-FR" b="1" dirty="0" err="1"/>
              <a:t>Unzoom</a:t>
            </a:r>
            <a:r>
              <a:rPr lang="fr-FR" b="1" dirty="0"/>
              <a:t> full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577E8-D4CC-88AA-9C96-08E62C1FBDD8}"/>
              </a:ext>
            </a:extLst>
          </p:cNvPr>
          <p:cNvSpPr/>
          <p:nvPr/>
        </p:nvSpPr>
        <p:spPr>
          <a:xfrm>
            <a:off x="181034" y="3502585"/>
            <a:ext cx="25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Appuyez sur le bouton droit de la souris.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4654ABF-DB35-F717-BEFE-D6B6F4EC1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4535</TotalTime>
  <Words>390</Words>
  <Application>Microsoft Office PowerPoint</Application>
  <PresentationFormat>Affichage à l'écran (4:3)</PresentationFormat>
  <Paragraphs>88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Levenim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202</cp:revision>
  <dcterms:created xsi:type="dcterms:W3CDTF">2013-03-01T10:27:03Z</dcterms:created>
  <dcterms:modified xsi:type="dcterms:W3CDTF">2026-03-09T10:44:25Z</dcterms:modified>
</cp:coreProperties>
</file>