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060" autoAdjust="0"/>
  </p:normalViewPr>
  <p:slideViewPr>
    <p:cSldViewPr snapToGrid="0">
      <p:cViewPr>
        <p:scale>
          <a:sx n="82" d="100"/>
          <a:sy n="82" d="100"/>
        </p:scale>
        <p:origin x="-160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3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9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87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21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54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87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52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62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50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2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A040-F5BE-4849-8F78-6ADC7B9CD4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7078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Exercice du CERN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6" y="1533979"/>
            <a:ext cx="8508708" cy="44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4691" y="6357694"/>
            <a:ext cx="2922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Ne perdez pas la boule !</a:t>
            </a:r>
          </a:p>
        </p:txBody>
      </p:sp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256362"/>
            <a:ext cx="3173052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Entraînement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6" y="2496500"/>
            <a:ext cx="2968089" cy="3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11915"/>
              </p:ext>
            </p:extLst>
          </p:nvPr>
        </p:nvGraphicFramePr>
        <p:xfrm>
          <a:off x="3405354" y="2029966"/>
          <a:ext cx="5623035" cy="3120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7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3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019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Evénement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e+ e-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µ+</a:t>
                      </a:r>
                      <a:r>
                        <a:rPr lang="fr-FR" baseline="0" dirty="0"/>
                        <a:t> µ-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γγ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l+l-l+l</a:t>
                      </a:r>
                      <a:r>
                        <a:rPr lang="fr-FR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Autres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19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19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019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262245" y="5879944"/>
            <a:ext cx="5243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fois l’entraînement fini et validé par l’enseignant, </a:t>
            </a:r>
            <a:br>
              <a:rPr lang="fr-FR" dirty="0" smtClean="0"/>
            </a:br>
            <a:r>
              <a:rPr lang="fr-FR" dirty="0" smtClean="0"/>
              <a:t>faire « file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err="1" smtClean="0">
                <a:sym typeface="Wingdings" panose="05000000000000000000" pitchFamily="2" charset="2"/>
              </a:rPr>
              <a:t>clear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project</a:t>
            </a:r>
            <a:r>
              <a:rPr lang="fr-FR" dirty="0" smtClean="0">
                <a:sym typeface="Wingdings" panose="05000000000000000000" pitchFamily="2" charset="2"/>
              </a:rPr>
              <a:t> »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94156" y="1412640"/>
            <a:ext cx="242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Lot d’événement Jul.zip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17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Répa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rtition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des 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6000 événements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6388" y="1323766"/>
            <a:ext cx="7205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fr-FR" sz="3200" b="1" dirty="0" smtClean="0"/>
              <a:t>Répartition internationale</a:t>
            </a: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 smtClean="0"/>
          </a:p>
          <a:p>
            <a:pPr>
              <a:spcBef>
                <a:spcPct val="20000"/>
              </a:spcBef>
              <a:buClr>
                <a:srgbClr val="427E30"/>
              </a:buClr>
              <a:defRPr/>
            </a:pPr>
            <a:endParaRPr lang="fr-FR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r>
              <a:rPr lang="fr-FR" sz="3200" b="1" dirty="0" smtClean="0"/>
              <a:t>Répartition locale</a:t>
            </a:r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 smtClean="0"/>
          </a:p>
          <a:p>
            <a:pPr marL="342900" indent="-342900">
              <a:spcBef>
                <a:spcPct val="20000"/>
              </a:spcBef>
              <a:buClr>
                <a:srgbClr val="427E30"/>
              </a:buClr>
              <a:buFontTx/>
              <a:buChar char="•"/>
              <a:defRPr/>
            </a:pPr>
            <a:endParaRPr lang="fr-FR" sz="2400" kern="0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922887" y="5434231"/>
            <a:ext cx="3359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latin typeface="+mn-lt"/>
                <a:cs typeface="+mn-cs"/>
              </a:rPr>
              <a:t>Chaque binôme analyse </a:t>
            </a:r>
            <a:br>
              <a:rPr lang="fr-FR" sz="2400" dirty="0">
                <a:latin typeface="+mn-lt"/>
                <a:cs typeface="+mn-cs"/>
              </a:rPr>
            </a:b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50</a:t>
            </a:r>
            <a:r>
              <a:rPr lang="fr-FR" sz="2400" dirty="0">
                <a:latin typeface="+mn-lt"/>
                <a:cs typeface="+mn-cs"/>
              </a:rPr>
              <a:t> événements.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922887" y="1923708"/>
            <a:ext cx="79341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smtClean="0">
                <a:latin typeface="+mn-lt"/>
                <a:cs typeface="+mn-cs"/>
              </a:rPr>
              <a:t>4 </a:t>
            </a:r>
            <a:r>
              <a:rPr lang="fr-FR" sz="2400" dirty="0">
                <a:latin typeface="+mn-lt"/>
                <a:cs typeface="+mn-cs"/>
              </a:rPr>
              <a:t>autres classes dans le monde effectuent l’exercice en même temps que vous. </a:t>
            </a:r>
            <a:endParaRPr lang="fr-FR" sz="2400" dirty="0" smtClean="0">
              <a:latin typeface="+mn-lt"/>
              <a:cs typeface="+mn-cs"/>
            </a:endParaRPr>
          </a:p>
          <a:p>
            <a:pPr eaLnBrk="1" hangingPunct="1"/>
            <a:endParaRPr lang="fr-FR" sz="2400" dirty="0">
              <a:latin typeface="+mn-lt"/>
              <a:cs typeface="+mn-cs"/>
            </a:endParaRPr>
          </a:p>
          <a:p>
            <a:pPr eaLnBrk="1" hangingPunct="1"/>
            <a:endParaRPr lang="fr-FR" dirty="0"/>
          </a:p>
        </p:txBody>
      </p:sp>
      <p:pic>
        <p:nvPicPr>
          <p:cNvPr id="20" name="Picture 2" descr="http://www.topito.com/wp-content/uploads/2013/03/Belo-Horizonte-Brazil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/>
          <a:stretch/>
        </p:blipFill>
        <p:spPr bwMode="auto">
          <a:xfrm>
            <a:off x="3909219" y="2755726"/>
            <a:ext cx="2366671" cy="15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portlandmercury.com/binary/0ec0/1250011832-3286_602647826958_19714981_35734644_3257690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 bwMode="auto">
          <a:xfrm>
            <a:off x="6494692" y="2753559"/>
            <a:ext cx="2362325" cy="15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pearsonlongman.com/ae/marketing/sfesl/gamebank/images/Activity0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1" y="4609578"/>
            <a:ext cx="3684418" cy="20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2887" y="2986582"/>
            <a:ext cx="2855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Chaque classe analyse environ </a:t>
            </a:r>
            <a:r>
              <a:rPr lang="fr-FR" sz="2400" b="1" dirty="0">
                <a:solidFill>
                  <a:srgbClr val="FF0000"/>
                </a:solidFill>
              </a:rPr>
              <a:t>1500</a:t>
            </a:r>
            <a:r>
              <a:rPr lang="fr-FR" sz="2400" dirty="0"/>
              <a:t> événements.</a:t>
            </a:r>
          </a:p>
        </p:txBody>
      </p:sp>
    </p:spTree>
    <p:extLst>
      <p:ext uri="{BB962C8B-B14F-4D97-AF65-F5344CB8AC3E}">
        <p14:creationId xmlns:p14="http://schemas.microsoft.com/office/powerpoint/2010/main" val="2665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un binôme est responsable d’un lot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 données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151" r="32228" b="4484"/>
          <a:stretch/>
        </p:blipFill>
        <p:spPr bwMode="auto">
          <a:xfrm>
            <a:off x="1147819" y="1505064"/>
            <a:ext cx="6848362" cy="535293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323165"/>
            <a:ext cx="6641466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L’exercice en 1 transparent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82443" y="2283146"/>
            <a:ext cx="5239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/>
              <a:t>Regarder d’abord les traces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Y-a-t-il des couples µ+µ-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Y-a-t-il des couples </a:t>
            </a:r>
            <a:r>
              <a:rPr lang="fr-FR" dirty="0" err="1" smtClean="0"/>
              <a:t>e+e</a:t>
            </a:r>
            <a:r>
              <a:rPr lang="fr-FR" dirty="0" smtClean="0"/>
              <a:t>- ? </a:t>
            </a:r>
          </a:p>
          <a:p>
            <a:pPr marL="1200150" lvl="2" indent="-28575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Ne garder que les couples avec une masse invariante &gt; 1 </a:t>
            </a:r>
            <a:r>
              <a:rPr lang="fr-FR" dirty="0" err="1" smtClean="0">
                <a:sym typeface="Wingdings" panose="05000000000000000000" pitchFamily="2" charset="2"/>
              </a:rPr>
              <a:t>GeV</a:t>
            </a:r>
            <a:r>
              <a:rPr lang="fr-FR" dirty="0" smtClean="0">
                <a:sym typeface="Wingdings" panose="05000000000000000000" pitchFamily="2" charset="2"/>
              </a:rPr>
              <a:t>/c²</a:t>
            </a:r>
            <a:r>
              <a:rPr lang="fr-FR" dirty="0" smtClean="0"/>
              <a:t> </a:t>
            </a:r>
          </a:p>
          <a:p>
            <a:pPr marL="1200150" lvl="2" indent="-285750">
              <a:buFont typeface="Wingdings"/>
              <a:buChar char="à"/>
            </a:pPr>
            <a:endParaRPr lang="fr-FR" dirty="0" smtClean="0"/>
          </a:p>
          <a:p>
            <a:r>
              <a:rPr lang="fr-FR" b="1" dirty="0" smtClean="0"/>
              <a:t>2. Regarder ensuite les </a:t>
            </a:r>
            <a:r>
              <a:rPr lang="fr-FR" b="1" dirty="0" err="1" smtClean="0"/>
              <a:t>objects</a:t>
            </a:r>
            <a:r>
              <a:rPr lang="fr-FR" b="1" dirty="0" smtClean="0"/>
              <a:t> calorimétriques (</a:t>
            </a:r>
            <a:r>
              <a:rPr lang="fr-FR" b="1" i="1" dirty="0" err="1" smtClean="0"/>
              <a:t>Physics</a:t>
            </a:r>
            <a:r>
              <a:rPr lang="fr-FR" b="1" i="1" dirty="0" smtClean="0"/>
              <a:t> </a:t>
            </a:r>
            <a:r>
              <a:rPr lang="fr-FR" b="1" i="1" dirty="0" err="1" smtClean="0"/>
              <a:t>objects</a:t>
            </a:r>
            <a:r>
              <a:rPr lang="fr-FR" b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Ne pas considérer les objets qui coïncident avec des traces (=électrons)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Les autres sont des photons</a:t>
            </a:r>
            <a:endParaRPr lang="fr-FR" dirty="0"/>
          </a:p>
          <a:p>
            <a:endParaRPr lang="fr-FR" b="1" dirty="0"/>
          </a:p>
          <a:p>
            <a:pPr lvl="1"/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55119"/>
              </p:ext>
            </p:extLst>
          </p:nvPr>
        </p:nvGraphicFramePr>
        <p:xfrm>
          <a:off x="112735" y="3206476"/>
          <a:ext cx="2818355" cy="889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6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0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e+ e-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µ+</a:t>
                      </a:r>
                      <a:r>
                        <a:rPr lang="fr-FR" sz="1400" baseline="0" dirty="0"/>
                        <a:t> µ-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γγ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l+l-l+l</a:t>
                      </a:r>
                      <a:r>
                        <a:rPr lang="fr-FR" sz="14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Autres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0208" y="2283146"/>
            <a:ext cx="2906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1. Ranger chaque événement dans la bonne catégorie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27708" y="1442104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Objectif </a:t>
            </a:r>
            <a:endParaRPr lang="fr-FR" sz="2800" b="1" dirty="0"/>
          </a:p>
        </p:txBody>
      </p:sp>
      <p:sp>
        <p:nvSpPr>
          <p:cNvPr id="7" name="Accolade fermante 6"/>
          <p:cNvSpPr/>
          <p:nvPr/>
        </p:nvSpPr>
        <p:spPr>
          <a:xfrm rot="5400000">
            <a:off x="1154188" y="3143913"/>
            <a:ext cx="294366" cy="2402326"/>
          </a:xfrm>
          <a:prstGeom prst="rightBrace">
            <a:avLst>
              <a:gd name="adj1" fmla="val 8333"/>
              <a:gd name="adj2" fmla="val 492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3980" y="4510280"/>
            <a:ext cx="1909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2. Calculer la masse invariante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3118981" y="1442104"/>
            <a:ext cx="0" cy="5248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05104" y="1442104"/>
            <a:ext cx="2941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Quelques conseils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82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887340" y="2210765"/>
            <a:ext cx="3369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 smtClean="0"/>
              <a:t>Annexe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4970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Comment calculer</a:t>
            </a:r>
            <a:b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masse invariante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Cas d’une paire </a:t>
            </a:r>
            <a:r>
              <a:rPr lang="fr-FR" sz="2400" b="1" dirty="0" err="1">
                <a:latin typeface="Comic Sans MS" pitchFamily="66" charset="0"/>
              </a:rPr>
              <a:t>e+e</a:t>
            </a:r>
            <a:r>
              <a:rPr lang="fr-FR" sz="2400" b="1" dirty="0">
                <a:latin typeface="Comic Sans MS" pitchFamily="66" charset="0"/>
              </a:rPr>
              <a:t>-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119997" y="1333948"/>
            <a:ext cx="3290177" cy="54864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6753" y="2110825"/>
            <a:ext cx="849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Idem que pour µ+µ- mais il faut appuyer sur le bouton « </a:t>
            </a:r>
            <a:r>
              <a:rPr lang="fr-FR" sz="2400" i="1" dirty="0"/>
              <a:t>Electron</a:t>
            </a:r>
            <a:r>
              <a:rPr lang="fr-FR" sz="2400" dirty="0"/>
              <a:t> »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143069" y="2881673"/>
            <a:ext cx="8908284" cy="3696382"/>
            <a:chOff x="143069" y="2881673"/>
            <a:chExt cx="8908284" cy="3696382"/>
          </a:xfrm>
        </p:grpSpPr>
        <p:pic>
          <p:nvPicPr>
            <p:cNvPr id="1026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6"/>
            <a:stretch/>
          </p:blipFill>
          <p:spPr bwMode="auto">
            <a:xfrm flipH="1">
              <a:off x="143069" y="3482985"/>
              <a:ext cx="4863139" cy="2874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293749" y="5463424"/>
              <a:ext cx="25354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>
                  <a:solidFill>
                    <a:srgbClr val="FF0000"/>
                  </a:solidFill>
                </a:rPr>
                <a:t>Attention 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085332" y="2881673"/>
              <a:ext cx="3956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Certains processus viennent contaminer notre signal.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75781" y="5747058"/>
              <a:ext cx="3975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/>
                <a:t>Evénements faciles à rejeter : masse invariante &lt; 1 </a:t>
              </a:r>
              <a:r>
                <a:rPr lang="fr-FR" sz="2400" dirty="0" err="1"/>
                <a:t>GeV</a:t>
              </a:r>
              <a:endParaRPr lang="fr-FR" sz="2400" dirty="0"/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5694874" y="4253833"/>
              <a:ext cx="2737386" cy="1046518"/>
              <a:chOff x="5678193" y="4183159"/>
              <a:chExt cx="2737386" cy="1046518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7438364" y="424737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7438364" y="4680675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 flipV="1">
                <a:off x="5854262" y="4427371"/>
                <a:ext cx="1490305" cy="253304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5854262" y="4680675"/>
                <a:ext cx="1490305" cy="180001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7974433" y="4183159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solidFill>
                      <a:schemeClr val="accent3">
                        <a:lumMod val="50000"/>
                      </a:schemeClr>
                    </a:solidFill>
                  </a:rPr>
                  <a:t>e+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999279" y="4607370"/>
                <a:ext cx="391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solidFill>
                      <a:schemeClr val="accent3">
                        <a:lumMod val="50000"/>
                      </a:schemeClr>
                    </a:solidFill>
                  </a:rPr>
                  <a:t>e-</a:t>
                </a:r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5678193" y="447919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5719688" y="4829567"/>
                <a:ext cx="426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>
                    <a:solidFill>
                      <a:schemeClr val="accent2">
                        <a:lumMod val="75000"/>
                      </a:schemeClr>
                    </a:solidFill>
                  </a:rPr>
                  <a:t>γ</a:t>
                </a:r>
                <a:r>
                  <a:rPr lang="fr-FR" sz="2000" dirty="0">
                    <a:solidFill>
                      <a:schemeClr val="accent2">
                        <a:lumMod val="75000"/>
                      </a:schemeClr>
                    </a:solidFill>
                  </a:rPr>
                  <a:t>*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36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Objectifs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 l’exercice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Recherchez dans les données prises par ATLAS :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e 1035"/>
          <p:cNvGrpSpPr/>
          <p:nvPr/>
        </p:nvGrpSpPr>
        <p:grpSpPr>
          <a:xfrm>
            <a:off x="2422241" y="1799681"/>
            <a:ext cx="5098209" cy="979609"/>
            <a:chOff x="2422241" y="1867777"/>
            <a:chExt cx="5098209" cy="979609"/>
          </a:xfrm>
        </p:grpSpPr>
        <p:grpSp>
          <p:nvGrpSpPr>
            <p:cNvPr id="1033" name="Groupe 1032"/>
            <p:cNvGrpSpPr/>
            <p:nvPr/>
          </p:nvGrpSpPr>
          <p:grpSpPr>
            <a:xfrm>
              <a:off x="2422241" y="1931988"/>
              <a:ext cx="4480994" cy="915398"/>
              <a:chOff x="2422241" y="1931988"/>
              <a:chExt cx="4480994" cy="915398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6543235" y="193198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6543235" y="2365293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 flipV="1">
                <a:off x="2516038" y="2111988"/>
                <a:ext cx="3933400" cy="735397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V="1">
                <a:off x="2422241" y="2545293"/>
                <a:ext cx="4027197" cy="30209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3" name="ZoneTexte 42"/>
            <p:cNvSpPr txBox="1"/>
            <p:nvPr/>
          </p:nvSpPr>
          <p:spPr>
            <a:xfrm>
              <a:off x="7079304" y="186777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accent3">
                      <a:lumMod val="50000"/>
                    </a:schemeClr>
                  </a:solidFill>
                </a:rPr>
                <a:t>e+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104150" y="2291988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accent3">
                      <a:lumMod val="50000"/>
                    </a:schemeClr>
                  </a:solidFill>
                </a:rPr>
                <a:t>e-</a:t>
              </a:r>
            </a:p>
          </p:txBody>
        </p:sp>
      </p:grpSp>
      <p:grpSp>
        <p:nvGrpSpPr>
          <p:cNvPr id="1035" name="Groupe 1034"/>
          <p:cNvGrpSpPr/>
          <p:nvPr/>
        </p:nvGrpSpPr>
        <p:grpSpPr>
          <a:xfrm>
            <a:off x="2422241" y="2874565"/>
            <a:ext cx="5104621" cy="864740"/>
            <a:chOff x="2422241" y="2942661"/>
            <a:chExt cx="5104621" cy="864740"/>
          </a:xfrm>
        </p:grpSpPr>
        <p:grpSp>
          <p:nvGrpSpPr>
            <p:cNvPr id="1034" name="Groupe 1033"/>
            <p:cNvGrpSpPr/>
            <p:nvPr/>
          </p:nvGrpSpPr>
          <p:grpSpPr>
            <a:xfrm>
              <a:off x="2422241" y="2996021"/>
              <a:ext cx="4480994" cy="811380"/>
              <a:chOff x="2422241" y="2996021"/>
              <a:chExt cx="4480994" cy="811380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6543235" y="299602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6543235" y="344740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8" name="Connecteur droit 37"/>
              <p:cNvCxnSpPr/>
              <p:nvPr/>
            </p:nvCxnSpPr>
            <p:spPr>
              <a:xfrm flipV="1">
                <a:off x="2422241" y="3125839"/>
                <a:ext cx="4027197" cy="77807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2422241" y="3205109"/>
                <a:ext cx="4027197" cy="307906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7072892" y="2942661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accent6">
                      <a:lumMod val="75000"/>
                    </a:schemeClr>
                  </a:solidFill>
                </a:rPr>
                <a:t>µ+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072892" y="3366872"/>
              <a:ext cx="4539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6">
                      <a:lumMod val="75000"/>
                    </a:schemeClr>
                  </a:solidFill>
                </a:rPr>
                <a:t>µ-</a:t>
              </a:r>
            </a:p>
          </p:txBody>
        </p:sp>
      </p:grpSp>
      <p:grpSp>
        <p:nvGrpSpPr>
          <p:cNvPr id="1037" name="Groupe 1036"/>
          <p:cNvGrpSpPr/>
          <p:nvPr/>
        </p:nvGrpSpPr>
        <p:grpSpPr>
          <a:xfrm>
            <a:off x="2520004" y="3942122"/>
            <a:ext cx="4929113" cy="1305701"/>
            <a:chOff x="2520004" y="4010218"/>
            <a:chExt cx="4929113" cy="1305701"/>
          </a:xfrm>
        </p:grpSpPr>
        <p:sp>
          <p:nvSpPr>
            <p:cNvPr id="12" name="Ellipse 11"/>
            <p:cNvSpPr/>
            <p:nvPr/>
          </p:nvSpPr>
          <p:spPr>
            <a:xfrm>
              <a:off x="6543235" y="4088364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6543235" y="4539744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2520004" y="4308529"/>
              <a:ext cx="3929434" cy="100739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2520004" y="4719744"/>
              <a:ext cx="3929434" cy="59471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7150637" y="4010218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2">
                      <a:lumMod val="75000"/>
                    </a:schemeClr>
                  </a:solidFill>
                </a:rPr>
                <a:t>γ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150637" y="446474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2">
                      <a:lumMod val="75000"/>
                    </a:schemeClr>
                  </a:solidFill>
                </a:rPr>
                <a:t>γ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038" name="Groupe 1037"/>
          <p:cNvGrpSpPr/>
          <p:nvPr/>
        </p:nvGrpSpPr>
        <p:grpSpPr>
          <a:xfrm>
            <a:off x="2566902" y="4995805"/>
            <a:ext cx="6325308" cy="1794099"/>
            <a:chOff x="2566902" y="5063901"/>
            <a:chExt cx="6325308" cy="1794099"/>
          </a:xfrm>
        </p:grpSpPr>
        <p:sp>
          <p:nvSpPr>
            <p:cNvPr id="17" name="Ellipse 16"/>
            <p:cNvSpPr/>
            <p:nvPr/>
          </p:nvSpPr>
          <p:spPr>
            <a:xfrm>
              <a:off x="6543235" y="510401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543235" y="555539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543235" y="600677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543235" y="645815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/>
            <p:cNvCxnSpPr/>
            <p:nvPr/>
          </p:nvCxnSpPr>
          <p:spPr>
            <a:xfrm flipV="1">
              <a:off x="2566902" y="5284011"/>
              <a:ext cx="3882536" cy="210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2613801" y="5486059"/>
              <a:ext cx="3835637" cy="2268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2590351" y="5484596"/>
              <a:ext cx="3859087" cy="628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2578626" y="5495919"/>
              <a:ext cx="3870812" cy="1102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9" name="Groupe 1028"/>
            <p:cNvGrpSpPr/>
            <p:nvPr/>
          </p:nvGrpSpPr>
          <p:grpSpPr>
            <a:xfrm>
              <a:off x="7525596" y="5063901"/>
              <a:ext cx="453970" cy="1754250"/>
              <a:chOff x="7832262" y="5063901"/>
              <a:chExt cx="453970" cy="1754250"/>
            </a:xfrm>
          </p:grpSpPr>
          <p:sp>
            <p:nvSpPr>
              <p:cNvPr id="56" name="ZoneTexte 55"/>
              <p:cNvSpPr txBox="1"/>
              <p:nvPr/>
            </p:nvSpPr>
            <p:spPr>
              <a:xfrm>
                <a:off x="7838674" y="506390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e+</a:t>
                </a: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7863520" y="5507192"/>
                <a:ext cx="391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e-</a:t>
                </a: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7832262" y="5980265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µ+</a:t>
                </a: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7832262" y="6418041"/>
                <a:ext cx="453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µ-</a:t>
                </a:r>
              </a:p>
            </p:txBody>
          </p:sp>
        </p:grpSp>
        <p:grpSp>
          <p:nvGrpSpPr>
            <p:cNvPr id="1028" name="Groupe 1027"/>
            <p:cNvGrpSpPr/>
            <p:nvPr/>
          </p:nvGrpSpPr>
          <p:grpSpPr>
            <a:xfrm>
              <a:off x="7977034" y="5063901"/>
              <a:ext cx="453970" cy="1754250"/>
              <a:chOff x="8434603" y="5063901"/>
              <a:chExt cx="453970" cy="1754250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8434603" y="5063901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µ+</a:t>
                </a: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8459449" y="5507192"/>
                <a:ext cx="404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µ-</a:t>
                </a: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8434603" y="5980265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µ+</a:t>
                </a: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8434603" y="6418041"/>
                <a:ext cx="453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µ-</a:t>
                </a:r>
              </a:p>
            </p:txBody>
          </p:sp>
        </p:grpSp>
        <p:grpSp>
          <p:nvGrpSpPr>
            <p:cNvPr id="1032" name="Groupe 1031"/>
            <p:cNvGrpSpPr/>
            <p:nvPr/>
          </p:nvGrpSpPr>
          <p:grpSpPr>
            <a:xfrm>
              <a:off x="7072892" y="5063901"/>
              <a:ext cx="453970" cy="1754250"/>
              <a:chOff x="7335539" y="5063901"/>
              <a:chExt cx="453970" cy="1754250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7341951" y="506390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e+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7366797" y="5507192"/>
                <a:ext cx="391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e-</a:t>
                </a: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7335539" y="5980265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e+</a:t>
                </a: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7335539" y="6418041"/>
                <a:ext cx="453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e-</a:t>
                </a:r>
              </a:p>
            </p:txBody>
          </p:sp>
        </p:grpSp>
        <p:cxnSp>
          <p:nvCxnSpPr>
            <p:cNvPr id="1024" name="Connecteur droit 1023"/>
            <p:cNvCxnSpPr/>
            <p:nvPr/>
          </p:nvCxnSpPr>
          <p:spPr>
            <a:xfrm flipV="1">
              <a:off x="7520450" y="5083956"/>
              <a:ext cx="0" cy="17539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V="1">
              <a:off x="7978300" y="5083956"/>
              <a:ext cx="0" cy="17539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Accolade fermante 1024"/>
            <p:cNvSpPr/>
            <p:nvPr/>
          </p:nvSpPr>
          <p:spPr>
            <a:xfrm>
              <a:off x="8429738" y="5063901"/>
              <a:ext cx="97318" cy="179409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31" name="Groupe 1030"/>
            <p:cNvGrpSpPr/>
            <p:nvPr/>
          </p:nvGrpSpPr>
          <p:grpSpPr>
            <a:xfrm>
              <a:off x="8438240" y="5102813"/>
              <a:ext cx="453970" cy="1754250"/>
              <a:chOff x="8700887" y="5102813"/>
              <a:chExt cx="453970" cy="1754250"/>
            </a:xfrm>
          </p:grpSpPr>
          <p:sp>
            <p:nvSpPr>
              <p:cNvPr id="69" name="ZoneTexte 68"/>
              <p:cNvSpPr txBox="1"/>
              <p:nvPr/>
            </p:nvSpPr>
            <p:spPr>
              <a:xfrm>
                <a:off x="8741763" y="5102813"/>
                <a:ext cx="372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tx2">
                        <a:lumMod val="75000"/>
                      </a:schemeClr>
                    </a:solidFill>
                  </a:rPr>
                  <a:t>l+</a:t>
                </a: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8766610" y="5546104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tx2">
                        <a:lumMod val="75000"/>
                      </a:schemeClr>
                    </a:solidFill>
                  </a:rPr>
                  <a:t>l-</a:t>
                </a:r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8741763" y="6019177"/>
                <a:ext cx="372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tx2">
                        <a:lumMod val="75000"/>
                      </a:schemeClr>
                    </a:solidFill>
                  </a:rPr>
                  <a:t>l+</a:t>
                </a:r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8700887" y="6456953"/>
                <a:ext cx="453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tx2">
                        <a:lumMod val="75000"/>
                      </a:schemeClr>
                    </a:solidFill>
                  </a:rPr>
                  <a:t>l-</a:t>
                </a:r>
              </a:p>
            </p:txBody>
          </p:sp>
        </p:grpSp>
      </p:grpSp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1595770" y="4373194"/>
            <a:ext cx="1883791" cy="1879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2"/>
          <a:stretch/>
        </p:blipFill>
        <p:spPr bwMode="auto">
          <a:xfrm>
            <a:off x="1892584" y="2312043"/>
            <a:ext cx="1290163" cy="1262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184832" y="2435592"/>
            <a:ext cx="987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84833" y="4851075"/>
            <a:ext cx="987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ysClr val="windowText" lastClr="000000"/>
                </a:solidFill>
              </a:rPr>
              <a:t>Le boson de </a:t>
            </a:r>
            <a:r>
              <a:rPr lang="fr-FR" sz="2000" dirty="0" err="1">
                <a:solidFill>
                  <a:sysClr val="windowText" lastClr="000000"/>
                </a:solidFill>
              </a:rPr>
              <a:t>Higgs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e 1035"/>
          <p:cNvGrpSpPr/>
          <p:nvPr/>
        </p:nvGrpSpPr>
        <p:grpSpPr>
          <a:xfrm>
            <a:off x="2422241" y="1799681"/>
            <a:ext cx="5098209" cy="979609"/>
            <a:chOff x="2422241" y="1867777"/>
            <a:chExt cx="5098209" cy="979609"/>
          </a:xfrm>
        </p:grpSpPr>
        <p:grpSp>
          <p:nvGrpSpPr>
            <p:cNvPr id="1033" name="Groupe 1032"/>
            <p:cNvGrpSpPr/>
            <p:nvPr/>
          </p:nvGrpSpPr>
          <p:grpSpPr>
            <a:xfrm>
              <a:off x="2422241" y="1931988"/>
              <a:ext cx="4480994" cy="915398"/>
              <a:chOff x="2422241" y="1931988"/>
              <a:chExt cx="4480994" cy="915398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6543235" y="193198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6543235" y="2365293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 flipV="1">
                <a:off x="2516038" y="2111988"/>
                <a:ext cx="3933400" cy="735397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V="1">
                <a:off x="2422241" y="2545293"/>
                <a:ext cx="4027197" cy="30209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3" name="ZoneTexte 42"/>
            <p:cNvSpPr txBox="1"/>
            <p:nvPr/>
          </p:nvSpPr>
          <p:spPr>
            <a:xfrm>
              <a:off x="7079304" y="186777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accent3">
                      <a:lumMod val="50000"/>
                    </a:schemeClr>
                  </a:solidFill>
                </a:rPr>
                <a:t>e+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104150" y="2291988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accent3">
                      <a:lumMod val="50000"/>
                    </a:schemeClr>
                  </a:solidFill>
                </a:rPr>
                <a:t>e-</a:t>
              </a:r>
            </a:p>
          </p:txBody>
        </p:sp>
      </p:grpSp>
      <p:grpSp>
        <p:nvGrpSpPr>
          <p:cNvPr id="1035" name="Groupe 1034"/>
          <p:cNvGrpSpPr/>
          <p:nvPr/>
        </p:nvGrpSpPr>
        <p:grpSpPr>
          <a:xfrm>
            <a:off x="2422241" y="2874565"/>
            <a:ext cx="5104621" cy="864740"/>
            <a:chOff x="2422241" y="2942661"/>
            <a:chExt cx="5104621" cy="864740"/>
          </a:xfrm>
        </p:grpSpPr>
        <p:grpSp>
          <p:nvGrpSpPr>
            <p:cNvPr id="1034" name="Groupe 1033"/>
            <p:cNvGrpSpPr/>
            <p:nvPr/>
          </p:nvGrpSpPr>
          <p:grpSpPr>
            <a:xfrm>
              <a:off x="2422241" y="2996021"/>
              <a:ext cx="4480994" cy="811380"/>
              <a:chOff x="2422241" y="2996021"/>
              <a:chExt cx="4480994" cy="811380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6543235" y="299602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6543235" y="3447401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8" name="Connecteur droit 37"/>
              <p:cNvCxnSpPr/>
              <p:nvPr/>
            </p:nvCxnSpPr>
            <p:spPr>
              <a:xfrm flipV="1">
                <a:off x="2422241" y="3125839"/>
                <a:ext cx="4027197" cy="77807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2422241" y="3205109"/>
                <a:ext cx="4027197" cy="307906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7072892" y="2942661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accent6">
                      <a:lumMod val="75000"/>
                    </a:schemeClr>
                  </a:solidFill>
                </a:rPr>
                <a:t>µ+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072892" y="3366872"/>
              <a:ext cx="4539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6">
                      <a:lumMod val="75000"/>
                    </a:schemeClr>
                  </a:solidFill>
                </a:rPr>
                <a:t>µ-</a:t>
              </a:r>
            </a:p>
          </p:txBody>
        </p:sp>
      </p:grpSp>
      <p:grpSp>
        <p:nvGrpSpPr>
          <p:cNvPr id="1037" name="Groupe 1036"/>
          <p:cNvGrpSpPr/>
          <p:nvPr/>
        </p:nvGrpSpPr>
        <p:grpSpPr>
          <a:xfrm>
            <a:off x="2520004" y="3942122"/>
            <a:ext cx="4929113" cy="1305701"/>
            <a:chOff x="2520004" y="4010218"/>
            <a:chExt cx="4929113" cy="1305701"/>
          </a:xfrm>
        </p:grpSpPr>
        <p:sp>
          <p:nvSpPr>
            <p:cNvPr id="12" name="Ellipse 11"/>
            <p:cNvSpPr/>
            <p:nvPr/>
          </p:nvSpPr>
          <p:spPr>
            <a:xfrm>
              <a:off x="6543235" y="4088364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6543235" y="4539744"/>
              <a:ext cx="360000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2520004" y="4308529"/>
              <a:ext cx="3929434" cy="100739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2520004" y="4719744"/>
              <a:ext cx="3929434" cy="59471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7150637" y="4010218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2">
                      <a:lumMod val="75000"/>
                    </a:schemeClr>
                  </a:solidFill>
                </a:rPr>
                <a:t>γ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150637" y="446474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2">
                      <a:lumMod val="75000"/>
                    </a:schemeClr>
                  </a:solidFill>
                </a:rPr>
                <a:t>γ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038" name="Groupe 1037"/>
          <p:cNvGrpSpPr/>
          <p:nvPr/>
        </p:nvGrpSpPr>
        <p:grpSpPr>
          <a:xfrm>
            <a:off x="2566902" y="4995805"/>
            <a:ext cx="6325308" cy="1794099"/>
            <a:chOff x="2566902" y="5063901"/>
            <a:chExt cx="6325308" cy="1794099"/>
          </a:xfrm>
        </p:grpSpPr>
        <p:sp>
          <p:nvSpPr>
            <p:cNvPr id="17" name="Ellipse 16"/>
            <p:cNvSpPr/>
            <p:nvPr/>
          </p:nvSpPr>
          <p:spPr>
            <a:xfrm>
              <a:off x="6543235" y="510401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543235" y="555539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543235" y="600677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543235" y="645815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/>
            <p:cNvCxnSpPr/>
            <p:nvPr/>
          </p:nvCxnSpPr>
          <p:spPr>
            <a:xfrm flipV="1">
              <a:off x="2566902" y="5284011"/>
              <a:ext cx="3882536" cy="210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2613801" y="5486059"/>
              <a:ext cx="3835637" cy="2268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2590351" y="5484596"/>
              <a:ext cx="3859087" cy="628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2578626" y="5495919"/>
              <a:ext cx="3870812" cy="1102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9" name="Groupe 1028"/>
            <p:cNvGrpSpPr/>
            <p:nvPr/>
          </p:nvGrpSpPr>
          <p:grpSpPr>
            <a:xfrm>
              <a:off x="7525596" y="5063901"/>
              <a:ext cx="453970" cy="1754250"/>
              <a:chOff x="7832262" y="5063901"/>
              <a:chExt cx="453970" cy="1754250"/>
            </a:xfrm>
          </p:grpSpPr>
          <p:sp>
            <p:nvSpPr>
              <p:cNvPr id="56" name="ZoneTexte 55"/>
              <p:cNvSpPr txBox="1"/>
              <p:nvPr/>
            </p:nvSpPr>
            <p:spPr>
              <a:xfrm>
                <a:off x="7838674" y="506390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e+</a:t>
                </a: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7863520" y="5507192"/>
                <a:ext cx="391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e-</a:t>
                </a: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7832262" y="5980265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µ+</a:t>
                </a: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7832262" y="6418041"/>
                <a:ext cx="453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µ-</a:t>
                </a:r>
              </a:p>
            </p:txBody>
          </p:sp>
        </p:grpSp>
        <p:grpSp>
          <p:nvGrpSpPr>
            <p:cNvPr id="1028" name="Groupe 1027"/>
            <p:cNvGrpSpPr/>
            <p:nvPr/>
          </p:nvGrpSpPr>
          <p:grpSpPr>
            <a:xfrm>
              <a:off x="7977034" y="5063901"/>
              <a:ext cx="453970" cy="1754250"/>
              <a:chOff x="8434603" y="5063901"/>
              <a:chExt cx="453970" cy="1754250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8434603" y="5063901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µ+</a:t>
                </a: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8459449" y="5507192"/>
                <a:ext cx="404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µ-</a:t>
                </a: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8434603" y="5980265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µ+</a:t>
                </a: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8434603" y="6418041"/>
                <a:ext cx="453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µ-</a:t>
                </a:r>
              </a:p>
            </p:txBody>
          </p:sp>
        </p:grpSp>
        <p:grpSp>
          <p:nvGrpSpPr>
            <p:cNvPr id="1032" name="Groupe 1031"/>
            <p:cNvGrpSpPr/>
            <p:nvPr/>
          </p:nvGrpSpPr>
          <p:grpSpPr>
            <a:xfrm>
              <a:off x="7072892" y="5063901"/>
              <a:ext cx="453970" cy="1754250"/>
              <a:chOff x="7335539" y="5063901"/>
              <a:chExt cx="453970" cy="1754250"/>
            </a:xfrm>
          </p:grpSpPr>
          <p:sp>
            <p:nvSpPr>
              <p:cNvPr id="50" name="ZoneTexte 49"/>
              <p:cNvSpPr txBox="1"/>
              <p:nvPr/>
            </p:nvSpPr>
            <p:spPr>
              <a:xfrm>
                <a:off x="7341951" y="506390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e+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7366797" y="5507192"/>
                <a:ext cx="391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e-</a:t>
                </a: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7335539" y="5980265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e+</a:t>
                </a: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7335539" y="6418041"/>
                <a:ext cx="453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/>
                  <a:t>e-</a:t>
                </a:r>
              </a:p>
            </p:txBody>
          </p:sp>
        </p:grpSp>
        <p:cxnSp>
          <p:nvCxnSpPr>
            <p:cNvPr id="1024" name="Connecteur droit 1023"/>
            <p:cNvCxnSpPr/>
            <p:nvPr/>
          </p:nvCxnSpPr>
          <p:spPr>
            <a:xfrm flipV="1">
              <a:off x="7520450" y="5083956"/>
              <a:ext cx="0" cy="17539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V="1">
              <a:off x="7978300" y="5083956"/>
              <a:ext cx="0" cy="175398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Accolade fermante 1024"/>
            <p:cNvSpPr/>
            <p:nvPr/>
          </p:nvSpPr>
          <p:spPr>
            <a:xfrm>
              <a:off x="8429738" y="5063901"/>
              <a:ext cx="97318" cy="179409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31" name="Groupe 1030"/>
            <p:cNvGrpSpPr/>
            <p:nvPr/>
          </p:nvGrpSpPr>
          <p:grpSpPr>
            <a:xfrm>
              <a:off x="8438240" y="5102813"/>
              <a:ext cx="453970" cy="1754250"/>
              <a:chOff x="8700887" y="5102813"/>
              <a:chExt cx="453970" cy="1754250"/>
            </a:xfrm>
          </p:grpSpPr>
          <p:sp>
            <p:nvSpPr>
              <p:cNvPr id="69" name="ZoneTexte 68"/>
              <p:cNvSpPr txBox="1"/>
              <p:nvPr/>
            </p:nvSpPr>
            <p:spPr>
              <a:xfrm>
                <a:off x="8741763" y="5102813"/>
                <a:ext cx="372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tx2">
                        <a:lumMod val="75000"/>
                      </a:schemeClr>
                    </a:solidFill>
                  </a:rPr>
                  <a:t>l+</a:t>
                </a: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8766610" y="5546104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tx2">
                        <a:lumMod val="75000"/>
                      </a:schemeClr>
                    </a:solidFill>
                  </a:rPr>
                  <a:t>l-</a:t>
                </a:r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8741763" y="6019177"/>
                <a:ext cx="372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tx2">
                        <a:lumMod val="75000"/>
                      </a:schemeClr>
                    </a:solidFill>
                  </a:rPr>
                  <a:t>l+</a:t>
                </a:r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8700887" y="6456953"/>
                <a:ext cx="453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tx2">
                        <a:lumMod val="75000"/>
                      </a:schemeClr>
                    </a:solidFill>
                  </a:rPr>
                  <a:t>l-</a:t>
                </a:r>
              </a:p>
            </p:txBody>
          </p:sp>
        </p:grpSp>
      </p:grpSp>
      <p:sp>
        <p:nvSpPr>
          <p:cNvPr id="83" name="Rectangle 82"/>
          <p:cNvSpPr/>
          <p:nvPr/>
        </p:nvSpPr>
        <p:spPr>
          <a:xfrm>
            <a:off x="1571647" y="4350011"/>
            <a:ext cx="1891965" cy="20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563888" y="1891479"/>
            <a:ext cx="1891965" cy="20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Objectifs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 l’exercice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Recherchez dans les données prises par ATLAS :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84832" y="2435592"/>
            <a:ext cx="987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4833" y="4851075"/>
            <a:ext cx="987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ysClr val="windowText" lastClr="000000"/>
                </a:solidFill>
              </a:rPr>
              <a:t>Le boson de </a:t>
            </a:r>
            <a:r>
              <a:rPr lang="fr-FR" sz="2000" dirty="0" err="1">
                <a:solidFill>
                  <a:sysClr val="windowText" lastClr="000000"/>
                </a:solidFill>
              </a:rPr>
              <a:t>Higgs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1559564" y="1891479"/>
            <a:ext cx="1892670" cy="2050023"/>
            <a:chOff x="1562273" y="2043892"/>
            <a:chExt cx="1892670" cy="2050023"/>
          </a:xfrm>
        </p:grpSpPr>
        <p:sp>
          <p:nvSpPr>
            <p:cNvPr id="27" name="Forme libre 26"/>
            <p:cNvSpPr/>
            <p:nvPr/>
          </p:nvSpPr>
          <p:spPr>
            <a:xfrm>
              <a:off x="1566597" y="2412725"/>
              <a:ext cx="1886186" cy="1681190"/>
            </a:xfrm>
            <a:custGeom>
              <a:avLst/>
              <a:gdLst>
                <a:gd name="connsiteX0" fmla="*/ 0 w 4280170"/>
                <a:gd name="connsiteY0" fmla="*/ 3774332 h 3813242"/>
                <a:gd name="connsiteX1" fmla="*/ 612843 w 4280170"/>
                <a:gd name="connsiteY1" fmla="*/ 3774332 h 3813242"/>
                <a:gd name="connsiteX2" fmla="*/ 612843 w 4280170"/>
                <a:gd name="connsiteY2" fmla="*/ 3725694 h 3813242"/>
                <a:gd name="connsiteX3" fmla="*/ 749030 w 4280170"/>
                <a:gd name="connsiteY3" fmla="*/ 3725694 h 3813242"/>
                <a:gd name="connsiteX4" fmla="*/ 749030 w 4280170"/>
                <a:gd name="connsiteY4" fmla="*/ 3725694 h 3813242"/>
                <a:gd name="connsiteX5" fmla="*/ 797669 w 4280170"/>
                <a:gd name="connsiteY5" fmla="*/ 3677055 h 3813242"/>
                <a:gd name="connsiteX6" fmla="*/ 846307 w 4280170"/>
                <a:gd name="connsiteY6" fmla="*/ 3677055 h 3813242"/>
                <a:gd name="connsiteX7" fmla="*/ 963038 w 4280170"/>
                <a:gd name="connsiteY7" fmla="*/ 3677055 h 3813242"/>
                <a:gd name="connsiteX8" fmla="*/ 963038 w 4280170"/>
                <a:gd name="connsiteY8" fmla="*/ 3618689 h 3813242"/>
                <a:gd name="connsiteX9" fmla="*/ 1147864 w 4280170"/>
                <a:gd name="connsiteY9" fmla="*/ 3618689 h 3813242"/>
                <a:gd name="connsiteX10" fmla="*/ 1147864 w 4280170"/>
                <a:gd name="connsiteY10" fmla="*/ 3579779 h 3813242"/>
                <a:gd name="connsiteX11" fmla="*/ 1284051 w 4280170"/>
                <a:gd name="connsiteY11" fmla="*/ 3579779 h 3813242"/>
                <a:gd name="connsiteX12" fmla="*/ 1284051 w 4280170"/>
                <a:gd name="connsiteY12" fmla="*/ 3472774 h 3813242"/>
                <a:gd name="connsiteX13" fmla="*/ 1449421 w 4280170"/>
                <a:gd name="connsiteY13" fmla="*/ 3472774 h 3813242"/>
                <a:gd name="connsiteX14" fmla="*/ 1449421 w 4280170"/>
                <a:gd name="connsiteY14" fmla="*/ 3239311 h 3813242"/>
                <a:gd name="connsiteX15" fmla="*/ 1546698 w 4280170"/>
                <a:gd name="connsiteY15" fmla="*/ 3239311 h 3813242"/>
                <a:gd name="connsiteX16" fmla="*/ 1546698 w 4280170"/>
                <a:gd name="connsiteY16" fmla="*/ 2957209 h 3813242"/>
                <a:gd name="connsiteX17" fmla="*/ 1682885 w 4280170"/>
                <a:gd name="connsiteY17" fmla="*/ 2957209 h 3813242"/>
                <a:gd name="connsiteX18" fmla="*/ 1682885 w 4280170"/>
                <a:gd name="connsiteY18" fmla="*/ 2782111 h 3813242"/>
                <a:gd name="connsiteX19" fmla="*/ 1848255 w 4280170"/>
                <a:gd name="connsiteY19" fmla="*/ 2782111 h 3813242"/>
                <a:gd name="connsiteX20" fmla="*/ 1848255 w 4280170"/>
                <a:gd name="connsiteY20" fmla="*/ 1974715 h 3813242"/>
                <a:gd name="connsiteX21" fmla="*/ 1935804 w 4280170"/>
                <a:gd name="connsiteY21" fmla="*/ 1974715 h 3813242"/>
                <a:gd name="connsiteX22" fmla="*/ 1935804 w 4280170"/>
                <a:gd name="connsiteY22" fmla="*/ 0 h 3813242"/>
                <a:gd name="connsiteX23" fmla="*/ 2140085 w 4280170"/>
                <a:gd name="connsiteY23" fmla="*/ 0 h 3813242"/>
                <a:gd name="connsiteX24" fmla="*/ 2140085 w 4280170"/>
                <a:gd name="connsiteY24" fmla="*/ 282102 h 3813242"/>
                <a:gd name="connsiteX25" fmla="*/ 2266545 w 4280170"/>
                <a:gd name="connsiteY25" fmla="*/ 282102 h 3813242"/>
                <a:gd name="connsiteX26" fmla="*/ 2266545 w 4280170"/>
                <a:gd name="connsiteY26" fmla="*/ 1517515 h 3813242"/>
                <a:gd name="connsiteX27" fmla="*/ 2431915 w 4280170"/>
                <a:gd name="connsiteY27" fmla="*/ 1517515 h 3813242"/>
                <a:gd name="connsiteX28" fmla="*/ 2431915 w 4280170"/>
                <a:gd name="connsiteY28" fmla="*/ 2840477 h 3813242"/>
                <a:gd name="connsiteX29" fmla="*/ 2529192 w 4280170"/>
                <a:gd name="connsiteY29" fmla="*/ 2840477 h 3813242"/>
                <a:gd name="connsiteX30" fmla="*/ 2529192 w 4280170"/>
                <a:gd name="connsiteY30" fmla="*/ 3414409 h 3813242"/>
                <a:gd name="connsiteX31" fmla="*/ 2665379 w 4280170"/>
                <a:gd name="connsiteY31" fmla="*/ 3414409 h 3813242"/>
                <a:gd name="connsiteX32" fmla="*/ 2665379 w 4280170"/>
                <a:gd name="connsiteY32" fmla="*/ 3579779 h 3813242"/>
                <a:gd name="connsiteX33" fmla="*/ 2811294 w 4280170"/>
                <a:gd name="connsiteY33" fmla="*/ 3579779 h 3813242"/>
                <a:gd name="connsiteX34" fmla="*/ 2811294 w 4280170"/>
                <a:gd name="connsiteY34" fmla="*/ 3686783 h 3813242"/>
                <a:gd name="connsiteX35" fmla="*/ 2976664 w 4280170"/>
                <a:gd name="connsiteY35" fmla="*/ 3686783 h 3813242"/>
                <a:gd name="connsiteX36" fmla="*/ 2976664 w 4280170"/>
                <a:gd name="connsiteY36" fmla="*/ 3735421 h 3813242"/>
                <a:gd name="connsiteX37" fmla="*/ 3132307 w 4280170"/>
                <a:gd name="connsiteY37" fmla="*/ 3735421 h 3813242"/>
                <a:gd name="connsiteX38" fmla="*/ 3132307 w 4280170"/>
                <a:gd name="connsiteY38" fmla="*/ 3754877 h 3813242"/>
                <a:gd name="connsiteX39" fmla="*/ 3278221 w 4280170"/>
                <a:gd name="connsiteY39" fmla="*/ 3754877 h 3813242"/>
                <a:gd name="connsiteX40" fmla="*/ 3317131 w 4280170"/>
                <a:gd name="connsiteY40" fmla="*/ 3793787 h 3813242"/>
                <a:gd name="connsiteX41" fmla="*/ 3492230 w 4280170"/>
                <a:gd name="connsiteY41" fmla="*/ 3793787 h 3813242"/>
                <a:gd name="connsiteX42" fmla="*/ 3511685 w 4280170"/>
                <a:gd name="connsiteY42" fmla="*/ 3813242 h 3813242"/>
                <a:gd name="connsiteX43" fmla="*/ 4280170 w 4280170"/>
                <a:gd name="connsiteY43" fmla="*/ 3813242 h 3813242"/>
                <a:gd name="connsiteX44" fmla="*/ 0 w 4280170"/>
                <a:gd name="connsiteY44" fmla="*/ 3774332 h 38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80170" h="3813242">
                  <a:moveTo>
                    <a:pt x="0" y="3774332"/>
                  </a:moveTo>
                  <a:lnTo>
                    <a:pt x="612843" y="3774332"/>
                  </a:lnTo>
                  <a:lnTo>
                    <a:pt x="612843" y="3725694"/>
                  </a:lnTo>
                  <a:lnTo>
                    <a:pt x="749030" y="3725694"/>
                  </a:lnTo>
                  <a:lnTo>
                    <a:pt x="749030" y="3725694"/>
                  </a:lnTo>
                  <a:lnTo>
                    <a:pt x="797669" y="3677055"/>
                  </a:lnTo>
                  <a:lnTo>
                    <a:pt x="846307" y="3677055"/>
                  </a:lnTo>
                  <a:lnTo>
                    <a:pt x="963038" y="3677055"/>
                  </a:lnTo>
                  <a:lnTo>
                    <a:pt x="963038" y="3618689"/>
                  </a:lnTo>
                  <a:lnTo>
                    <a:pt x="1147864" y="3618689"/>
                  </a:lnTo>
                  <a:lnTo>
                    <a:pt x="1147864" y="3579779"/>
                  </a:lnTo>
                  <a:lnTo>
                    <a:pt x="1284051" y="3579779"/>
                  </a:lnTo>
                  <a:lnTo>
                    <a:pt x="1284051" y="3472774"/>
                  </a:lnTo>
                  <a:lnTo>
                    <a:pt x="1449421" y="3472774"/>
                  </a:lnTo>
                  <a:lnTo>
                    <a:pt x="1449421" y="3239311"/>
                  </a:lnTo>
                  <a:lnTo>
                    <a:pt x="1546698" y="3239311"/>
                  </a:lnTo>
                  <a:lnTo>
                    <a:pt x="1546698" y="2957209"/>
                  </a:lnTo>
                  <a:lnTo>
                    <a:pt x="1682885" y="2957209"/>
                  </a:lnTo>
                  <a:lnTo>
                    <a:pt x="1682885" y="2782111"/>
                  </a:lnTo>
                  <a:lnTo>
                    <a:pt x="1848255" y="2782111"/>
                  </a:lnTo>
                  <a:lnTo>
                    <a:pt x="1848255" y="1974715"/>
                  </a:lnTo>
                  <a:lnTo>
                    <a:pt x="1935804" y="1974715"/>
                  </a:lnTo>
                  <a:lnTo>
                    <a:pt x="1935804" y="0"/>
                  </a:lnTo>
                  <a:lnTo>
                    <a:pt x="2140085" y="0"/>
                  </a:lnTo>
                  <a:lnTo>
                    <a:pt x="2140085" y="282102"/>
                  </a:lnTo>
                  <a:lnTo>
                    <a:pt x="2266545" y="282102"/>
                  </a:lnTo>
                  <a:lnTo>
                    <a:pt x="2266545" y="1517515"/>
                  </a:lnTo>
                  <a:lnTo>
                    <a:pt x="2431915" y="1517515"/>
                  </a:lnTo>
                  <a:lnTo>
                    <a:pt x="2431915" y="2840477"/>
                  </a:lnTo>
                  <a:lnTo>
                    <a:pt x="2529192" y="2840477"/>
                  </a:lnTo>
                  <a:lnTo>
                    <a:pt x="2529192" y="3414409"/>
                  </a:lnTo>
                  <a:lnTo>
                    <a:pt x="2665379" y="3414409"/>
                  </a:lnTo>
                  <a:lnTo>
                    <a:pt x="2665379" y="3579779"/>
                  </a:lnTo>
                  <a:lnTo>
                    <a:pt x="2811294" y="3579779"/>
                  </a:lnTo>
                  <a:lnTo>
                    <a:pt x="2811294" y="3686783"/>
                  </a:lnTo>
                  <a:lnTo>
                    <a:pt x="2976664" y="3686783"/>
                  </a:lnTo>
                  <a:lnTo>
                    <a:pt x="2976664" y="3735421"/>
                  </a:lnTo>
                  <a:lnTo>
                    <a:pt x="3132307" y="3735421"/>
                  </a:lnTo>
                  <a:lnTo>
                    <a:pt x="3132307" y="3754877"/>
                  </a:lnTo>
                  <a:lnTo>
                    <a:pt x="3278221" y="3754877"/>
                  </a:lnTo>
                  <a:lnTo>
                    <a:pt x="3317131" y="3793787"/>
                  </a:lnTo>
                  <a:lnTo>
                    <a:pt x="3492230" y="3793787"/>
                  </a:lnTo>
                  <a:lnTo>
                    <a:pt x="3511685" y="3813242"/>
                  </a:lnTo>
                  <a:lnTo>
                    <a:pt x="4280170" y="3813242"/>
                  </a:lnTo>
                  <a:lnTo>
                    <a:pt x="0" y="3774332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62273" y="2043892"/>
              <a:ext cx="1892670" cy="20487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555946" y="4354929"/>
            <a:ext cx="1899907" cy="2053666"/>
            <a:chOff x="1560112" y="4354929"/>
            <a:chExt cx="1899907" cy="2053666"/>
          </a:xfrm>
        </p:grpSpPr>
        <p:sp>
          <p:nvSpPr>
            <p:cNvPr id="75" name="Forme libre 74"/>
            <p:cNvSpPr/>
            <p:nvPr/>
          </p:nvSpPr>
          <p:spPr>
            <a:xfrm>
              <a:off x="1859249" y="4727405"/>
              <a:ext cx="1600770" cy="1681190"/>
            </a:xfrm>
            <a:custGeom>
              <a:avLst/>
              <a:gdLst>
                <a:gd name="connsiteX0" fmla="*/ 0 w 4280170"/>
                <a:gd name="connsiteY0" fmla="*/ 3774332 h 3813242"/>
                <a:gd name="connsiteX1" fmla="*/ 612843 w 4280170"/>
                <a:gd name="connsiteY1" fmla="*/ 3774332 h 3813242"/>
                <a:gd name="connsiteX2" fmla="*/ 612843 w 4280170"/>
                <a:gd name="connsiteY2" fmla="*/ 3725694 h 3813242"/>
                <a:gd name="connsiteX3" fmla="*/ 749030 w 4280170"/>
                <a:gd name="connsiteY3" fmla="*/ 3725694 h 3813242"/>
                <a:gd name="connsiteX4" fmla="*/ 749030 w 4280170"/>
                <a:gd name="connsiteY4" fmla="*/ 3725694 h 3813242"/>
                <a:gd name="connsiteX5" fmla="*/ 797669 w 4280170"/>
                <a:gd name="connsiteY5" fmla="*/ 3677055 h 3813242"/>
                <a:gd name="connsiteX6" fmla="*/ 846307 w 4280170"/>
                <a:gd name="connsiteY6" fmla="*/ 3677055 h 3813242"/>
                <a:gd name="connsiteX7" fmla="*/ 963038 w 4280170"/>
                <a:gd name="connsiteY7" fmla="*/ 3677055 h 3813242"/>
                <a:gd name="connsiteX8" fmla="*/ 963038 w 4280170"/>
                <a:gd name="connsiteY8" fmla="*/ 3618689 h 3813242"/>
                <a:gd name="connsiteX9" fmla="*/ 1147864 w 4280170"/>
                <a:gd name="connsiteY9" fmla="*/ 3618689 h 3813242"/>
                <a:gd name="connsiteX10" fmla="*/ 1147864 w 4280170"/>
                <a:gd name="connsiteY10" fmla="*/ 3579779 h 3813242"/>
                <a:gd name="connsiteX11" fmla="*/ 1284051 w 4280170"/>
                <a:gd name="connsiteY11" fmla="*/ 3579779 h 3813242"/>
                <a:gd name="connsiteX12" fmla="*/ 1284051 w 4280170"/>
                <a:gd name="connsiteY12" fmla="*/ 3472774 h 3813242"/>
                <a:gd name="connsiteX13" fmla="*/ 1449421 w 4280170"/>
                <a:gd name="connsiteY13" fmla="*/ 3472774 h 3813242"/>
                <a:gd name="connsiteX14" fmla="*/ 1449421 w 4280170"/>
                <a:gd name="connsiteY14" fmla="*/ 3239311 h 3813242"/>
                <a:gd name="connsiteX15" fmla="*/ 1546698 w 4280170"/>
                <a:gd name="connsiteY15" fmla="*/ 3239311 h 3813242"/>
                <a:gd name="connsiteX16" fmla="*/ 1546698 w 4280170"/>
                <a:gd name="connsiteY16" fmla="*/ 2957209 h 3813242"/>
                <a:gd name="connsiteX17" fmla="*/ 1682885 w 4280170"/>
                <a:gd name="connsiteY17" fmla="*/ 2957209 h 3813242"/>
                <a:gd name="connsiteX18" fmla="*/ 1682885 w 4280170"/>
                <a:gd name="connsiteY18" fmla="*/ 2782111 h 3813242"/>
                <a:gd name="connsiteX19" fmla="*/ 1848255 w 4280170"/>
                <a:gd name="connsiteY19" fmla="*/ 2782111 h 3813242"/>
                <a:gd name="connsiteX20" fmla="*/ 1848255 w 4280170"/>
                <a:gd name="connsiteY20" fmla="*/ 1974715 h 3813242"/>
                <a:gd name="connsiteX21" fmla="*/ 1935804 w 4280170"/>
                <a:gd name="connsiteY21" fmla="*/ 1974715 h 3813242"/>
                <a:gd name="connsiteX22" fmla="*/ 1935804 w 4280170"/>
                <a:gd name="connsiteY22" fmla="*/ 0 h 3813242"/>
                <a:gd name="connsiteX23" fmla="*/ 2140085 w 4280170"/>
                <a:gd name="connsiteY23" fmla="*/ 0 h 3813242"/>
                <a:gd name="connsiteX24" fmla="*/ 2140085 w 4280170"/>
                <a:gd name="connsiteY24" fmla="*/ 282102 h 3813242"/>
                <a:gd name="connsiteX25" fmla="*/ 2266545 w 4280170"/>
                <a:gd name="connsiteY25" fmla="*/ 282102 h 3813242"/>
                <a:gd name="connsiteX26" fmla="*/ 2266545 w 4280170"/>
                <a:gd name="connsiteY26" fmla="*/ 1517515 h 3813242"/>
                <a:gd name="connsiteX27" fmla="*/ 2431915 w 4280170"/>
                <a:gd name="connsiteY27" fmla="*/ 1517515 h 3813242"/>
                <a:gd name="connsiteX28" fmla="*/ 2431915 w 4280170"/>
                <a:gd name="connsiteY28" fmla="*/ 2840477 h 3813242"/>
                <a:gd name="connsiteX29" fmla="*/ 2529192 w 4280170"/>
                <a:gd name="connsiteY29" fmla="*/ 2840477 h 3813242"/>
                <a:gd name="connsiteX30" fmla="*/ 2529192 w 4280170"/>
                <a:gd name="connsiteY30" fmla="*/ 3414409 h 3813242"/>
                <a:gd name="connsiteX31" fmla="*/ 2665379 w 4280170"/>
                <a:gd name="connsiteY31" fmla="*/ 3414409 h 3813242"/>
                <a:gd name="connsiteX32" fmla="*/ 2665379 w 4280170"/>
                <a:gd name="connsiteY32" fmla="*/ 3579779 h 3813242"/>
                <a:gd name="connsiteX33" fmla="*/ 2811294 w 4280170"/>
                <a:gd name="connsiteY33" fmla="*/ 3579779 h 3813242"/>
                <a:gd name="connsiteX34" fmla="*/ 2811294 w 4280170"/>
                <a:gd name="connsiteY34" fmla="*/ 3686783 h 3813242"/>
                <a:gd name="connsiteX35" fmla="*/ 2976664 w 4280170"/>
                <a:gd name="connsiteY35" fmla="*/ 3686783 h 3813242"/>
                <a:gd name="connsiteX36" fmla="*/ 2976664 w 4280170"/>
                <a:gd name="connsiteY36" fmla="*/ 3735421 h 3813242"/>
                <a:gd name="connsiteX37" fmla="*/ 3132307 w 4280170"/>
                <a:gd name="connsiteY37" fmla="*/ 3735421 h 3813242"/>
                <a:gd name="connsiteX38" fmla="*/ 3132307 w 4280170"/>
                <a:gd name="connsiteY38" fmla="*/ 3754877 h 3813242"/>
                <a:gd name="connsiteX39" fmla="*/ 3278221 w 4280170"/>
                <a:gd name="connsiteY39" fmla="*/ 3754877 h 3813242"/>
                <a:gd name="connsiteX40" fmla="*/ 3317131 w 4280170"/>
                <a:gd name="connsiteY40" fmla="*/ 3793787 h 3813242"/>
                <a:gd name="connsiteX41" fmla="*/ 3492230 w 4280170"/>
                <a:gd name="connsiteY41" fmla="*/ 3793787 h 3813242"/>
                <a:gd name="connsiteX42" fmla="*/ 3511685 w 4280170"/>
                <a:gd name="connsiteY42" fmla="*/ 3813242 h 3813242"/>
                <a:gd name="connsiteX43" fmla="*/ 4280170 w 4280170"/>
                <a:gd name="connsiteY43" fmla="*/ 3813242 h 3813242"/>
                <a:gd name="connsiteX44" fmla="*/ 0 w 4280170"/>
                <a:gd name="connsiteY44" fmla="*/ 3774332 h 3813242"/>
                <a:gd name="connsiteX0" fmla="*/ 0 w 3645388"/>
                <a:gd name="connsiteY0" fmla="*/ 3774332 h 3813242"/>
                <a:gd name="connsiteX1" fmla="*/ 612843 w 3645388"/>
                <a:gd name="connsiteY1" fmla="*/ 3774332 h 3813242"/>
                <a:gd name="connsiteX2" fmla="*/ 612843 w 3645388"/>
                <a:gd name="connsiteY2" fmla="*/ 3725694 h 3813242"/>
                <a:gd name="connsiteX3" fmla="*/ 749030 w 3645388"/>
                <a:gd name="connsiteY3" fmla="*/ 3725694 h 3813242"/>
                <a:gd name="connsiteX4" fmla="*/ 749030 w 3645388"/>
                <a:gd name="connsiteY4" fmla="*/ 3725694 h 3813242"/>
                <a:gd name="connsiteX5" fmla="*/ 797669 w 3645388"/>
                <a:gd name="connsiteY5" fmla="*/ 3677055 h 3813242"/>
                <a:gd name="connsiteX6" fmla="*/ 846307 w 3645388"/>
                <a:gd name="connsiteY6" fmla="*/ 3677055 h 3813242"/>
                <a:gd name="connsiteX7" fmla="*/ 963038 w 3645388"/>
                <a:gd name="connsiteY7" fmla="*/ 3677055 h 3813242"/>
                <a:gd name="connsiteX8" fmla="*/ 963038 w 3645388"/>
                <a:gd name="connsiteY8" fmla="*/ 3618689 h 3813242"/>
                <a:gd name="connsiteX9" fmla="*/ 1147864 w 3645388"/>
                <a:gd name="connsiteY9" fmla="*/ 3618689 h 3813242"/>
                <a:gd name="connsiteX10" fmla="*/ 1147864 w 3645388"/>
                <a:gd name="connsiteY10" fmla="*/ 3579779 h 3813242"/>
                <a:gd name="connsiteX11" fmla="*/ 1284051 w 3645388"/>
                <a:gd name="connsiteY11" fmla="*/ 3579779 h 3813242"/>
                <a:gd name="connsiteX12" fmla="*/ 1284051 w 3645388"/>
                <a:gd name="connsiteY12" fmla="*/ 3472774 h 3813242"/>
                <a:gd name="connsiteX13" fmla="*/ 1449421 w 3645388"/>
                <a:gd name="connsiteY13" fmla="*/ 3472774 h 3813242"/>
                <a:gd name="connsiteX14" fmla="*/ 1449421 w 3645388"/>
                <a:gd name="connsiteY14" fmla="*/ 3239311 h 3813242"/>
                <a:gd name="connsiteX15" fmla="*/ 1546698 w 3645388"/>
                <a:gd name="connsiteY15" fmla="*/ 3239311 h 3813242"/>
                <a:gd name="connsiteX16" fmla="*/ 1546698 w 3645388"/>
                <a:gd name="connsiteY16" fmla="*/ 2957209 h 3813242"/>
                <a:gd name="connsiteX17" fmla="*/ 1682885 w 3645388"/>
                <a:gd name="connsiteY17" fmla="*/ 2957209 h 3813242"/>
                <a:gd name="connsiteX18" fmla="*/ 1682885 w 3645388"/>
                <a:gd name="connsiteY18" fmla="*/ 2782111 h 3813242"/>
                <a:gd name="connsiteX19" fmla="*/ 1848255 w 3645388"/>
                <a:gd name="connsiteY19" fmla="*/ 2782111 h 3813242"/>
                <a:gd name="connsiteX20" fmla="*/ 1848255 w 3645388"/>
                <a:gd name="connsiteY20" fmla="*/ 1974715 h 3813242"/>
                <a:gd name="connsiteX21" fmla="*/ 1935804 w 3645388"/>
                <a:gd name="connsiteY21" fmla="*/ 1974715 h 3813242"/>
                <a:gd name="connsiteX22" fmla="*/ 1935804 w 3645388"/>
                <a:gd name="connsiteY22" fmla="*/ 0 h 3813242"/>
                <a:gd name="connsiteX23" fmla="*/ 2140085 w 3645388"/>
                <a:gd name="connsiteY23" fmla="*/ 0 h 3813242"/>
                <a:gd name="connsiteX24" fmla="*/ 2140085 w 3645388"/>
                <a:gd name="connsiteY24" fmla="*/ 282102 h 3813242"/>
                <a:gd name="connsiteX25" fmla="*/ 2266545 w 3645388"/>
                <a:gd name="connsiteY25" fmla="*/ 282102 h 3813242"/>
                <a:gd name="connsiteX26" fmla="*/ 2266545 w 3645388"/>
                <a:gd name="connsiteY26" fmla="*/ 1517515 h 3813242"/>
                <a:gd name="connsiteX27" fmla="*/ 2431915 w 3645388"/>
                <a:gd name="connsiteY27" fmla="*/ 1517515 h 3813242"/>
                <a:gd name="connsiteX28" fmla="*/ 2431915 w 3645388"/>
                <a:gd name="connsiteY28" fmla="*/ 2840477 h 3813242"/>
                <a:gd name="connsiteX29" fmla="*/ 2529192 w 3645388"/>
                <a:gd name="connsiteY29" fmla="*/ 2840477 h 3813242"/>
                <a:gd name="connsiteX30" fmla="*/ 2529192 w 3645388"/>
                <a:gd name="connsiteY30" fmla="*/ 3414409 h 3813242"/>
                <a:gd name="connsiteX31" fmla="*/ 2665379 w 3645388"/>
                <a:gd name="connsiteY31" fmla="*/ 3414409 h 3813242"/>
                <a:gd name="connsiteX32" fmla="*/ 2665379 w 3645388"/>
                <a:gd name="connsiteY32" fmla="*/ 3579779 h 3813242"/>
                <a:gd name="connsiteX33" fmla="*/ 2811294 w 3645388"/>
                <a:gd name="connsiteY33" fmla="*/ 3579779 h 3813242"/>
                <a:gd name="connsiteX34" fmla="*/ 2811294 w 3645388"/>
                <a:gd name="connsiteY34" fmla="*/ 3686783 h 3813242"/>
                <a:gd name="connsiteX35" fmla="*/ 2976664 w 3645388"/>
                <a:gd name="connsiteY35" fmla="*/ 3686783 h 3813242"/>
                <a:gd name="connsiteX36" fmla="*/ 2976664 w 3645388"/>
                <a:gd name="connsiteY36" fmla="*/ 3735421 h 3813242"/>
                <a:gd name="connsiteX37" fmla="*/ 3132307 w 3645388"/>
                <a:gd name="connsiteY37" fmla="*/ 3735421 h 3813242"/>
                <a:gd name="connsiteX38" fmla="*/ 3132307 w 3645388"/>
                <a:gd name="connsiteY38" fmla="*/ 3754877 h 3813242"/>
                <a:gd name="connsiteX39" fmla="*/ 3278221 w 3645388"/>
                <a:gd name="connsiteY39" fmla="*/ 3754877 h 3813242"/>
                <a:gd name="connsiteX40" fmla="*/ 3317131 w 3645388"/>
                <a:gd name="connsiteY40" fmla="*/ 3793787 h 3813242"/>
                <a:gd name="connsiteX41" fmla="*/ 3492230 w 3645388"/>
                <a:gd name="connsiteY41" fmla="*/ 3793787 h 3813242"/>
                <a:gd name="connsiteX42" fmla="*/ 3511685 w 3645388"/>
                <a:gd name="connsiteY42" fmla="*/ 3813242 h 3813242"/>
                <a:gd name="connsiteX43" fmla="*/ 3645388 w 3645388"/>
                <a:gd name="connsiteY43" fmla="*/ 3813242 h 3813242"/>
                <a:gd name="connsiteX44" fmla="*/ 0 w 3645388"/>
                <a:gd name="connsiteY44" fmla="*/ 3774332 h 38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645388" h="3813242">
                  <a:moveTo>
                    <a:pt x="0" y="3774332"/>
                  </a:moveTo>
                  <a:lnTo>
                    <a:pt x="612843" y="3774332"/>
                  </a:lnTo>
                  <a:lnTo>
                    <a:pt x="612843" y="3725694"/>
                  </a:lnTo>
                  <a:lnTo>
                    <a:pt x="749030" y="3725694"/>
                  </a:lnTo>
                  <a:lnTo>
                    <a:pt x="749030" y="3725694"/>
                  </a:lnTo>
                  <a:lnTo>
                    <a:pt x="797669" y="3677055"/>
                  </a:lnTo>
                  <a:lnTo>
                    <a:pt x="846307" y="3677055"/>
                  </a:lnTo>
                  <a:lnTo>
                    <a:pt x="963038" y="3677055"/>
                  </a:lnTo>
                  <a:lnTo>
                    <a:pt x="963038" y="3618689"/>
                  </a:lnTo>
                  <a:lnTo>
                    <a:pt x="1147864" y="3618689"/>
                  </a:lnTo>
                  <a:lnTo>
                    <a:pt x="1147864" y="3579779"/>
                  </a:lnTo>
                  <a:lnTo>
                    <a:pt x="1284051" y="3579779"/>
                  </a:lnTo>
                  <a:lnTo>
                    <a:pt x="1284051" y="3472774"/>
                  </a:lnTo>
                  <a:lnTo>
                    <a:pt x="1449421" y="3472774"/>
                  </a:lnTo>
                  <a:lnTo>
                    <a:pt x="1449421" y="3239311"/>
                  </a:lnTo>
                  <a:lnTo>
                    <a:pt x="1546698" y="3239311"/>
                  </a:lnTo>
                  <a:lnTo>
                    <a:pt x="1546698" y="2957209"/>
                  </a:lnTo>
                  <a:lnTo>
                    <a:pt x="1682885" y="2957209"/>
                  </a:lnTo>
                  <a:lnTo>
                    <a:pt x="1682885" y="2782111"/>
                  </a:lnTo>
                  <a:lnTo>
                    <a:pt x="1848255" y="2782111"/>
                  </a:lnTo>
                  <a:lnTo>
                    <a:pt x="1848255" y="1974715"/>
                  </a:lnTo>
                  <a:lnTo>
                    <a:pt x="1935804" y="1974715"/>
                  </a:lnTo>
                  <a:lnTo>
                    <a:pt x="1935804" y="0"/>
                  </a:lnTo>
                  <a:lnTo>
                    <a:pt x="2140085" y="0"/>
                  </a:lnTo>
                  <a:lnTo>
                    <a:pt x="2140085" y="282102"/>
                  </a:lnTo>
                  <a:lnTo>
                    <a:pt x="2266545" y="282102"/>
                  </a:lnTo>
                  <a:lnTo>
                    <a:pt x="2266545" y="1517515"/>
                  </a:lnTo>
                  <a:lnTo>
                    <a:pt x="2431915" y="1517515"/>
                  </a:lnTo>
                  <a:lnTo>
                    <a:pt x="2431915" y="2840477"/>
                  </a:lnTo>
                  <a:lnTo>
                    <a:pt x="2529192" y="2840477"/>
                  </a:lnTo>
                  <a:lnTo>
                    <a:pt x="2529192" y="3414409"/>
                  </a:lnTo>
                  <a:lnTo>
                    <a:pt x="2665379" y="3414409"/>
                  </a:lnTo>
                  <a:lnTo>
                    <a:pt x="2665379" y="3579779"/>
                  </a:lnTo>
                  <a:lnTo>
                    <a:pt x="2811294" y="3579779"/>
                  </a:lnTo>
                  <a:lnTo>
                    <a:pt x="2811294" y="3686783"/>
                  </a:lnTo>
                  <a:lnTo>
                    <a:pt x="2976664" y="3686783"/>
                  </a:lnTo>
                  <a:lnTo>
                    <a:pt x="2976664" y="3735421"/>
                  </a:lnTo>
                  <a:lnTo>
                    <a:pt x="3132307" y="3735421"/>
                  </a:lnTo>
                  <a:lnTo>
                    <a:pt x="3132307" y="3754877"/>
                  </a:lnTo>
                  <a:lnTo>
                    <a:pt x="3278221" y="3754877"/>
                  </a:lnTo>
                  <a:lnTo>
                    <a:pt x="3317131" y="3793787"/>
                  </a:lnTo>
                  <a:lnTo>
                    <a:pt x="3492230" y="3793787"/>
                  </a:lnTo>
                  <a:lnTo>
                    <a:pt x="3511685" y="3813242"/>
                  </a:lnTo>
                  <a:lnTo>
                    <a:pt x="3645388" y="3813242"/>
                  </a:lnTo>
                  <a:lnTo>
                    <a:pt x="0" y="3774332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60112" y="4354929"/>
              <a:ext cx="1892670" cy="20487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/>
          <p:cNvSpPr txBox="1"/>
          <p:nvPr/>
        </p:nvSpPr>
        <p:spPr>
          <a:xfrm rot="16200000">
            <a:off x="656250" y="2777991"/>
            <a:ext cx="1589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Baskerville Old Face" panose="02020602080505020303" pitchFamily="18" charset="0"/>
              </a:rPr>
              <a:t>nombre d’événements</a:t>
            </a:r>
          </a:p>
        </p:txBody>
      </p:sp>
      <p:sp>
        <p:nvSpPr>
          <p:cNvPr id="78" name="ZoneTexte 77"/>
          <p:cNvSpPr txBox="1"/>
          <p:nvPr/>
        </p:nvSpPr>
        <p:spPr>
          <a:xfrm rot="16200000">
            <a:off x="656249" y="5243263"/>
            <a:ext cx="1589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Baskerville Old Face" panose="02020602080505020303" pitchFamily="18" charset="0"/>
              </a:rPr>
              <a:t>nombre d’événements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1565818" y="3930471"/>
            <a:ext cx="188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skerville Old Face" panose="02020602080505020303" pitchFamily="18" charset="0"/>
              </a:rPr>
              <a:t>masse invariante [</a:t>
            </a:r>
            <a:r>
              <a:rPr lang="fr-FR" sz="1200" dirty="0" err="1">
                <a:latin typeface="Baskerville Old Face" panose="02020602080505020303" pitchFamily="18" charset="0"/>
              </a:rPr>
              <a:t>GeV</a:t>
            </a:r>
            <a:r>
              <a:rPr lang="fr-FR" sz="1200" dirty="0">
                <a:latin typeface="Baskerville Old Face" panose="02020602080505020303" pitchFamily="18" charset="0"/>
              </a:rPr>
              <a:t>/c²]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565818" y="6416783"/>
            <a:ext cx="188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skerville Old Face" panose="02020602080505020303" pitchFamily="18" charset="0"/>
              </a:rPr>
              <a:t>masse invariante [</a:t>
            </a:r>
            <a:r>
              <a:rPr lang="fr-FR" sz="1200" dirty="0" err="1">
                <a:latin typeface="Baskerville Old Face" panose="02020602080505020303" pitchFamily="18" charset="0"/>
              </a:rPr>
              <a:t>GeV</a:t>
            </a:r>
            <a:r>
              <a:rPr lang="fr-FR" sz="1200" dirty="0">
                <a:latin typeface="Baskerville Old Face" panose="02020602080505020303" pitchFamily="18" charset="0"/>
              </a:rPr>
              <a:t>/c²]</a:t>
            </a: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2477325" y="2260312"/>
            <a:ext cx="1081" cy="16701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2763075" y="4727405"/>
            <a:ext cx="1081" cy="16701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225142" y="37300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91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2422241" y="619446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23926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Travail demandé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aux élèves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Classez les événements dans les 5 catégories :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ccolade fermante 78"/>
          <p:cNvSpPr/>
          <p:nvPr/>
        </p:nvSpPr>
        <p:spPr>
          <a:xfrm rot="5400000">
            <a:off x="3402280" y="1489515"/>
            <a:ext cx="290683" cy="587780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07440"/>
              </p:ext>
            </p:extLst>
          </p:nvPr>
        </p:nvGraphicFramePr>
        <p:xfrm>
          <a:off x="608720" y="2257425"/>
          <a:ext cx="7926562" cy="1860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1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1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1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1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9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e+e</a:t>
                      </a:r>
                      <a:r>
                        <a:rPr lang="fr-FR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µ+µ-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γγ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l+l-l+l</a:t>
                      </a:r>
                      <a:r>
                        <a:rPr lang="fr-FR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4" name="Accolade fermante 83"/>
          <p:cNvSpPr/>
          <p:nvPr/>
        </p:nvSpPr>
        <p:spPr>
          <a:xfrm rot="5400000">
            <a:off x="7365560" y="3404038"/>
            <a:ext cx="290684" cy="2048755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2469181" y="4573758"/>
            <a:ext cx="2281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Ce qui nous intéresse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= signal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072628" y="4573758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 qui ne nous intéresse pas </a:t>
            </a:r>
          </a:p>
          <a:p>
            <a:pPr algn="ctr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= bruit de fond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576794" y="5175072"/>
            <a:ext cx="4909730" cy="1511870"/>
            <a:chOff x="1576794" y="5175072"/>
            <a:chExt cx="4909730" cy="1511870"/>
          </a:xfrm>
        </p:grpSpPr>
        <p:sp>
          <p:nvSpPr>
            <p:cNvPr id="89" name="ZoneTexte 88"/>
            <p:cNvSpPr txBox="1"/>
            <p:nvPr/>
          </p:nvSpPr>
          <p:spPr>
            <a:xfrm>
              <a:off x="1576794" y="5855945"/>
              <a:ext cx="4909730" cy="83099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omic Sans MS" pitchFamily="66" charset="0"/>
                </a:rPr>
                <a:t>2. Calculez la masse invariante de l’état final</a:t>
              </a:r>
            </a:p>
          </p:txBody>
        </p:sp>
        <p:sp>
          <p:nvSpPr>
            <p:cNvPr id="5" name="Flèche courbée vers le haut 4"/>
            <p:cNvSpPr/>
            <p:nvPr/>
          </p:nvSpPr>
          <p:spPr>
            <a:xfrm rot="5400000">
              <a:off x="2418062" y="5257764"/>
              <a:ext cx="659511" cy="494127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9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Comment calculer</a:t>
            </a:r>
            <a:b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masse invariante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Cas d’une paire µ+µ-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9" t="27983" b="33506"/>
          <a:stretch/>
        </p:blipFill>
        <p:spPr bwMode="auto">
          <a:xfrm>
            <a:off x="2828355" y="4292928"/>
            <a:ext cx="5354661" cy="25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3" b="73631"/>
          <a:stretch/>
        </p:blipFill>
        <p:spPr bwMode="auto">
          <a:xfrm>
            <a:off x="1514736" y="2394697"/>
            <a:ext cx="7629264" cy="15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36328" y="5501151"/>
            <a:ext cx="2292027" cy="1200329"/>
            <a:chOff x="536328" y="5501151"/>
            <a:chExt cx="2292027" cy="1200329"/>
          </a:xfrm>
        </p:grpSpPr>
        <p:sp>
          <p:nvSpPr>
            <p:cNvPr id="16" name="Flèche droite 15"/>
            <p:cNvSpPr/>
            <p:nvPr/>
          </p:nvSpPr>
          <p:spPr>
            <a:xfrm>
              <a:off x="1849947" y="5501151"/>
              <a:ext cx="978408" cy="38963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36328" y="5501151"/>
              <a:ext cx="21418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omic Sans MS" pitchFamily="66" charset="0"/>
                </a:rPr>
                <a:t>1. Sélectionnez la 1</a:t>
              </a:r>
              <a:r>
                <a:rPr lang="fr-FR" sz="2400" b="1" baseline="30000" dirty="0">
                  <a:latin typeface="Comic Sans MS" pitchFamily="66" charset="0"/>
                </a:rPr>
                <a:t>ère</a:t>
              </a:r>
              <a:r>
                <a:rPr lang="fr-FR" sz="2400" b="1" dirty="0">
                  <a:latin typeface="Comic Sans MS" pitchFamily="66" charset="0"/>
                </a:rPr>
                <a:t> trace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020332" y="3230389"/>
            <a:ext cx="4151037" cy="1246233"/>
            <a:chOff x="3020332" y="3230389"/>
            <a:chExt cx="4151037" cy="1246233"/>
          </a:xfrm>
        </p:grpSpPr>
        <p:sp>
          <p:nvSpPr>
            <p:cNvPr id="18" name="Flèche droite 17"/>
            <p:cNvSpPr/>
            <p:nvPr/>
          </p:nvSpPr>
          <p:spPr>
            <a:xfrm rot="5400000">
              <a:off x="4747388" y="3933344"/>
              <a:ext cx="696926" cy="38963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020332" y="3230389"/>
              <a:ext cx="415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omic Sans MS" pitchFamily="66" charset="0"/>
                </a:rPr>
                <a:t>2. Appuyez sur « Muon »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19997" y="2735269"/>
            <a:ext cx="2053751" cy="1200329"/>
            <a:chOff x="119997" y="2735269"/>
            <a:chExt cx="2053751" cy="1200329"/>
          </a:xfrm>
        </p:grpSpPr>
        <p:sp>
          <p:nvSpPr>
            <p:cNvPr id="20" name="Flèche droite 19"/>
            <p:cNvSpPr/>
            <p:nvPr/>
          </p:nvSpPr>
          <p:spPr>
            <a:xfrm>
              <a:off x="536328" y="2735269"/>
              <a:ext cx="978408" cy="38963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19997" y="3104601"/>
              <a:ext cx="2053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omic Sans MS" pitchFamily="66" charset="0"/>
                </a:rPr>
                <a:t>3. La trace apparaît</a:t>
              </a: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119997" y="1333948"/>
            <a:ext cx="3290177" cy="54864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5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-687" r="28070" b="74393"/>
          <a:stretch/>
        </p:blipFill>
        <p:spPr bwMode="auto">
          <a:xfrm>
            <a:off x="1538345" y="2364246"/>
            <a:ext cx="7605655" cy="1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Comment calculer</a:t>
            </a:r>
            <a:b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masse invariante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Cas d’une paire µ+µ-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9" t="27983" b="33506"/>
          <a:stretch/>
        </p:blipFill>
        <p:spPr bwMode="auto">
          <a:xfrm>
            <a:off x="2828355" y="4292928"/>
            <a:ext cx="5354661" cy="25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718164" y="5574723"/>
            <a:ext cx="2110191" cy="1200329"/>
            <a:chOff x="718164" y="5501151"/>
            <a:chExt cx="2110191" cy="1200329"/>
          </a:xfrm>
        </p:grpSpPr>
        <p:sp>
          <p:nvSpPr>
            <p:cNvPr id="16" name="Flèche droite 15"/>
            <p:cNvSpPr/>
            <p:nvPr/>
          </p:nvSpPr>
          <p:spPr>
            <a:xfrm>
              <a:off x="1849947" y="5501151"/>
              <a:ext cx="978408" cy="38963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8164" y="5501151"/>
              <a:ext cx="20977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omic Sans MS" pitchFamily="66" charset="0"/>
                </a:rPr>
                <a:t>1. Sélectionnez la 2</a:t>
              </a:r>
              <a:r>
                <a:rPr lang="fr-FR" sz="2400" b="1" baseline="30000" dirty="0">
                  <a:latin typeface="Comic Sans MS" pitchFamily="66" charset="0"/>
                </a:rPr>
                <a:t>ème</a:t>
              </a:r>
              <a:r>
                <a:rPr lang="fr-FR" sz="2400" b="1" dirty="0">
                  <a:latin typeface="Comic Sans MS" pitchFamily="66" charset="0"/>
                </a:rPr>
                <a:t> trace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020332" y="3230389"/>
            <a:ext cx="4151037" cy="1246233"/>
            <a:chOff x="3020332" y="3230389"/>
            <a:chExt cx="4151037" cy="1246233"/>
          </a:xfrm>
        </p:grpSpPr>
        <p:sp>
          <p:nvSpPr>
            <p:cNvPr id="18" name="Flèche droite 17"/>
            <p:cNvSpPr/>
            <p:nvPr/>
          </p:nvSpPr>
          <p:spPr>
            <a:xfrm rot="5400000">
              <a:off x="4747388" y="3933344"/>
              <a:ext cx="696926" cy="38963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020332" y="3230389"/>
              <a:ext cx="4151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omic Sans MS" pitchFamily="66" charset="0"/>
                </a:rPr>
                <a:t>2. Appuyez sur « Muon »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19997" y="2882399"/>
            <a:ext cx="2053751" cy="1200329"/>
            <a:chOff x="119997" y="2735269"/>
            <a:chExt cx="2053751" cy="1200329"/>
          </a:xfrm>
        </p:grpSpPr>
        <p:sp>
          <p:nvSpPr>
            <p:cNvPr id="20" name="Flèche droite 19"/>
            <p:cNvSpPr/>
            <p:nvPr/>
          </p:nvSpPr>
          <p:spPr>
            <a:xfrm>
              <a:off x="536328" y="2735269"/>
              <a:ext cx="978408" cy="38963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19997" y="3104601"/>
              <a:ext cx="2053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omic Sans MS" pitchFamily="66" charset="0"/>
                </a:rPr>
                <a:t>3. La trace apparaît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505685" y="1445607"/>
            <a:ext cx="4025461" cy="1295733"/>
            <a:chOff x="5505685" y="1445607"/>
            <a:chExt cx="4025461" cy="1295733"/>
          </a:xfrm>
        </p:grpSpPr>
        <p:sp>
          <p:nvSpPr>
            <p:cNvPr id="24" name="Flèche droite 23"/>
            <p:cNvSpPr/>
            <p:nvPr/>
          </p:nvSpPr>
          <p:spPr>
            <a:xfrm rot="5400000">
              <a:off x="8422742" y="2174338"/>
              <a:ext cx="744375" cy="38963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505685" y="1445607"/>
              <a:ext cx="4025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omic Sans MS" pitchFamily="66" charset="0"/>
                </a:rPr>
                <a:t>4. La masse invariante apparaît également</a:t>
              </a:r>
            </a:p>
          </p:txBody>
        </p:sp>
      </p:grpSp>
      <p:sp>
        <p:nvSpPr>
          <p:cNvPr id="26" name="Rectangle à coins arrondis 25"/>
          <p:cNvSpPr/>
          <p:nvPr/>
        </p:nvSpPr>
        <p:spPr>
          <a:xfrm>
            <a:off x="119997" y="1333948"/>
            <a:ext cx="3290177" cy="54864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2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Comment calculer</a:t>
            </a:r>
            <a:b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masse invariante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Cas d’une paire </a:t>
            </a:r>
            <a:r>
              <a:rPr lang="fr-FR" sz="2400" b="1" dirty="0" err="1">
                <a:latin typeface="Comic Sans MS" pitchFamily="66" charset="0"/>
              </a:rPr>
              <a:t>e+e</a:t>
            </a:r>
            <a:r>
              <a:rPr lang="fr-FR" sz="2400" b="1" dirty="0">
                <a:latin typeface="Comic Sans MS" pitchFamily="66" charset="0"/>
              </a:rPr>
              <a:t>-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119997" y="1333948"/>
            <a:ext cx="3290177" cy="54864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6753" y="2110825"/>
            <a:ext cx="849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Idem que pour µ+µ- mais il faut appuyer sur le bouton « </a:t>
            </a:r>
            <a:r>
              <a:rPr lang="fr-FR" sz="2400" i="1" dirty="0"/>
              <a:t>Electron</a:t>
            </a:r>
            <a:r>
              <a:rPr lang="fr-FR" sz="2400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0550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Comment calculer</a:t>
            </a:r>
            <a:b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masse invariante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Cas d’une paire </a:t>
            </a:r>
            <a:r>
              <a:rPr lang="el-GR" sz="2400" b="1" dirty="0">
                <a:latin typeface="Comic Sans MS" pitchFamily="66" charset="0"/>
              </a:rPr>
              <a:t>γγ</a:t>
            </a:r>
            <a:endParaRPr lang="fr-FR" sz="2400" b="1" dirty="0">
              <a:latin typeface="Comic Sans MS" pitchFamily="66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119997" y="1333948"/>
            <a:ext cx="3290177" cy="54864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6753" y="2110825"/>
            <a:ext cx="8278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Idem que pour µ+µ- 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Mais il faut appuyer sélectionner « </a:t>
            </a:r>
            <a:r>
              <a:rPr lang="fr-FR" sz="2400" dirty="0" err="1"/>
              <a:t>Physics</a:t>
            </a:r>
            <a:r>
              <a:rPr lang="fr-FR" sz="2400" dirty="0"/>
              <a:t> </a:t>
            </a:r>
            <a:r>
              <a:rPr lang="fr-FR" sz="2400" dirty="0" err="1"/>
              <a:t>Objects</a:t>
            </a:r>
            <a:r>
              <a:rPr lang="fr-FR" sz="2400" dirty="0"/>
              <a:t> » et appuyer sur le bouton « </a:t>
            </a:r>
            <a:r>
              <a:rPr lang="fr-FR" sz="2400" i="1" dirty="0"/>
              <a:t>Photon</a:t>
            </a:r>
            <a:r>
              <a:rPr lang="fr-FR" sz="2400" dirty="0"/>
              <a:t> »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9" t="27983" b="33506"/>
          <a:stretch/>
        </p:blipFill>
        <p:spPr bwMode="auto">
          <a:xfrm>
            <a:off x="2828355" y="4292928"/>
            <a:ext cx="5354661" cy="25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droite 23"/>
          <p:cNvSpPr/>
          <p:nvPr/>
        </p:nvSpPr>
        <p:spPr>
          <a:xfrm rot="5400000">
            <a:off x="5157222" y="4111724"/>
            <a:ext cx="696926" cy="38963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4163996">
            <a:off x="3865013" y="4441762"/>
            <a:ext cx="1344036" cy="38963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Comment calculer</a:t>
            </a:r>
            <a:b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masse invariante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176" y="1339977"/>
            <a:ext cx="830240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Cas d’une paire </a:t>
            </a:r>
            <a:r>
              <a:rPr lang="fr-FR" sz="2400" b="1" dirty="0" err="1">
                <a:latin typeface="Comic Sans MS" pitchFamily="66" charset="0"/>
              </a:rPr>
              <a:t>l+l-l+l</a:t>
            </a:r>
            <a:r>
              <a:rPr lang="fr-FR" sz="2400" b="1" dirty="0">
                <a:latin typeface="Comic Sans MS" pitchFamily="66" charset="0"/>
              </a:rPr>
              <a:t>-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49" cy="12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119997" y="1333948"/>
            <a:ext cx="3720483" cy="54864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6753" y="2110825"/>
            <a:ext cx="8463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Idem que pour µ+µ- 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Mais il faut sélectionner les </a:t>
            </a:r>
            <a:r>
              <a:rPr lang="fr-FR" sz="2400" dirty="0" smtClean="0"/>
              <a:t>traces 2 à 2 (</a:t>
            </a:r>
            <a:r>
              <a:rPr lang="fr-FR" sz="2400" dirty="0" err="1" smtClean="0"/>
              <a:t>l+l</a:t>
            </a:r>
            <a:r>
              <a:rPr lang="fr-FR" sz="2400" dirty="0" smtClean="0"/>
              <a:t>- puis </a:t>
            </a:r>
            <a:r>
              <a:rPr lang="fr-FR" sz="2400" dirty="0" err="1" smtClean="0"/>
              <a:t>l+l</a:t>
            </a:r>
            <a:r>
              <a:rPr lang="fr-FR" sz="2400" dirty="0" smtClean="0"/>
              <a:t>-)</a:t>
            </a:r>
          </a:p>
          <a:p>
            <a:r>
              <a:rPr lang="fr-FR" sz="2400" dirty="0" smtClean="0"/>
              <a:t>et bien spécifier s’il s’agit d’un électron </a:t>
            </a:r>
            <a:r>
              <a:rPr lang="fr-FR" sz="2400" smtClean="0"/>
              <a:t>ou d’un </a:t>
            </a:r>
            <a:r>
              <a:rPr lang="fr-FR" sz="2400" dirty="0" smtClean="0"/>
              <a:t>muon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181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4231</TotalTime>
  <Words>460</Words>
  <Application>Microsoft Office PowerPoint</Application>
  <PresentationFormat>Affichage à l'écran (4:3)</PresentationFormat>
  <Paragraphs>163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Administrateur</cp:lastModifiedBy>
  <cp:revision>132</cp:revision>
  <dcterms:created xsi:type="dcterms:W3CDTF">2013-03-01T10:27:03Z</dcterms:created>
  <dcterms:modified xsi:type="dcterms:W3CDTF">2017-03-14T09:01:48Z</dcterms:modified>
</cp:coreProperties>
</file>