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1"/>
  </p:notesMasterIdLst>
  <p:handoutMasterIdLst>
    <p:handoutMasterId r:id="rId32"/>
  </p:handoutMasterIdLst>
  <p:sldIdLst>
    <p:sldId id="269" r:id="rId2"/>
    <p:sldId id="280" r:id="rId3"/>
    <p:sldId id="274" r:id="rId4"/>
    <p:sldId id="275" r:id="rId5"/>
    <p:sldId id="276" r:id="rId6"/>
    <p:sldId id="270" r:id="rId7"/>
    <p:sldId id="277" r:id="rId8"/>
    <p:sldId id="290" r:id="rId9"/>
    <p:sldId id="297" r:id="rId10"/>
    <p:sldId id="279" r:id="rId11"/>
    <p:sldId id="287" r:id="rId12"/>
    <p:sldId id="285" r:id="rId13"/>
    <p:sldId id="292" r:id="rId14"/>
    <p:sldId id="293" r:id="rId15"/>
    <p:sldId id="288" r:id="rId16"/>
    <p:sldId id="294" r:id="rId17"/>
    <p:sldId id="296" r:id="rId18"/>
    <p:sldId id="299" r:id="rId19"/>
    <p:sldId id="295" r:id="rId20"/>
    <p:sldId id="298" r:id="rId21"/>
    <p:sldId id="303" r:id="rId22"/>
    <p:sldId id="305" r:id="rId23"/>
    <p:sldId id="304" r:id="rId24"/>
    <p:sldId id="286" r:id="rId25"/>
    <p:sldId id="283" r:id="rId26"/>
    <p:sldId id="284" r:id="rId27"/>
    <p:sldId id="301" r:id="rId28"/>
    <p:sldId id="302" r:id="rId29"/>
    <p:sldId id="289" r:id="rId30"/>
  </p:sldIdLst>
  <p:sldSz cx="12192000" cy="6858000"/>
  <p:notesSz cx="6858000" cy="9144000"/>
  <p:defaultTextStyle>
    <a:defPPr rtl="0"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807" autoAdjust="0"/>
  </p:normalViewPr>
  <p:slideViewPr>
    <p:cSldViewPr snapToGrid="0">
      <p:cViewPr varScale="1">
        <p:scale>
          <a:sx n="111" d="100"/>
          <a:sy n="111" d="100"/>
        </p:scale>
        <p:origin x="510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99" d="100"/>
          <a:sy n="99" d="100"/>
        </p:scale>
        <p:origin x="3570" y="7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 rtl="0"/>
            <a:fld id="{B778D948-83CA-4665-9D2C-C173D8BCEF27}" type="datetime1">
              <a:rPr lang="fr-FR" smtClean="0"/>
              <a:t>19/02/2024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6FDC7F4F-41CA-4B09-9309-82952A673BC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1432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0A1171-BC63-4326-8C4F-1B8981E212EE}" type="datetime1">
              <a:rPr lang="fr-FR" smtClean="0"/>
              <a:pPr/>
              <a:t>19/02/2024</a:t>
            </a:fld>
            <a:endParaRPr lang="fr-FR" dirty="0"/>
          </a:p>
        </p:txBody>
      </p:sp>
      <p:sp>
        <p:nvSpPr>
          <p:cNvPr id="4" name="Espace réservé de l’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  <a:endParaRPr lang="fr-FR" noProof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rtl="0"/>
            <a:endParaRPr lang="fr-FR" noProof="0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rtl="0"/>
            <a:fld id="{7F945297-9661-4111-AC4D-7C1869DFF06C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419294430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945297-9661-4111-AC4D-7C1869DFF06C}" type="slidenum">
              <a:rPr lang="fr-FR" smtClean="0"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7612468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945297-9661-4111-AC4D-7C1869DFF06C}" type="slidenum">
              <a:rPr lang="fr-FR" smtClean="0"/>
              <a:t>25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4079468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945297-9661-4111-AC4D-7C1869DFF06C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422422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945297-9661-4111-AC4D-7C1869DFF06C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2856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945297-9661-4111-AC4D-7C1869DFF06C}" type="slidenum">
              <a:rPr lang="fr-FR" smtClean="0"/>
              <a:t>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58695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945297-9661-4111-AC4D-7C1869DFF06C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15585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945297-9661-4111-AC4D-7C1869DFF06C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7093498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945297-9661-4111-AC4D-7C1869DFF06C}" type="slidenum">
              <a:rPr lang="fr-FR" smtClean="0"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07842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945297-9661-4111-AC4D-7C1869DFF06C}" type="slidenum">
              <a:rPr lang="fr-FR" smtClean="0"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6867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945297-9661-4111-AC4D-7C1869DFF06C}" type="slidenum">
              <a:rPr lang="fr-FR" smtClean="0"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19815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rtl="0"/>
            <a:fld id="{7F945297-9661-4111-AC4D-7C1869DFF06C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44584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041400"/>
            <a:ext cx="9144000" cy="2387600"/>
          </a:xfrm>
        </p:spPr>
        <p:txBody>
          <a:bodyPr rtlCol="0" anchor="b"/>
          <a:lstStyle>
            <a:lvl1pPr algn="ctr">
              <a:defRPr sz="6000"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 rtlCol="0"/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fr-FR" noProof="0"/>
              <a:t>Modifiez le style des sous-titres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740C5ED9-74B5-42EA-80C2-0A24D24EC9B7}" type="datetime1">
              <a:rPr lang="fr-FR" noProof="0" smtClean="0"/>
              <a:t>19/02/2024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rtl="0"/>
            <a:fld id="{92FB8604-3E91-4806-A5CC-428F0C480F7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59946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AC8C822-E8EA-4D24-8480-5692514BB239}" type="datetime1">
              <a:rPr lang="fr-FR" noProof="0" smtClean="0"/>
              <a:t>19/02/2024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2FB8604-3E91-4806-A5CC-428F0C480F73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47525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 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vertical 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 rtlCol="0"/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FE79734-79CA-485A-867D-B5A4AEB677ED}" type="datetime1">
              <a:rPr lang="fr-FR" noProof="0" smtClean="0"/>
              <a:t>19/02/2024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2FB8604-3E91-4806-A5CC-428F0C480F73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927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1E322FAA-2253-40D5-A0B4-EBF7DEB08CFE}" type="datetime1">
              <a:rPr lang="fr-FR" noProof="0" smtClean="0"/>
              <a:t>19/02/2024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2FB8604-3E91-4806-A5CC-428F0C480F73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042773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62262"/>
          </a:xfrm>
        </p:spPr>
        <p:txBody>
          <a:bodyPr rtlCol="0" anchor="b"/>
          <a:lstStyle>
            <a:lvl1pPr>
              <a:defRPr sz="60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 rtlCol="0"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E3BF59B5-CBBB-4194-BA60-1F7A01D3ECC5}" type="datetime1">
              <a:rPr lang="fr-FR" noProof="0" smtClean="0"/>
              <a:t>19/02/2024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2FB8604-3E91-4806-A5CC-428F0C480F73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22333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 rtlCol="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5F11BEF-C11D-47AD-9D85-5D29E3D4284A}" type="datetime1">
              <a:rPr lang="fr-FR" noProof="0" smtClean="0"/>
              <a:t>19/02/2024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2FB8604-3E91-4806-A5CC-428F0C480F73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3170929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274638"/>
            <a:ext cx="10515600" cy="1143000"/>
          </a:xfrm>
        </p:spPr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831850" y="1489075"/>
            <a:ext cx="5156200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831850" y="2193925"/>
            <a:ext cx="5156200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6189663" y="1489075"/>
            <a:ext cx="5157787" cy="641350"/>
          </a:xfrm>
        </p:spPr>
        <p:txBody>
          <a:bodyPr rtlCol="0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6189663" y="2193925"/>
            <a:ext cx="5157787" cy="3978275"/>
          </a:xfrm>
        </p:spPr>
        <p:txBody>
          <a:bodyPr rtlCol="0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0BA96C8-D3B6-45D8-8EAC-4CC5381A75EB}" type="datetime1">
              <a:rPr lang="fr-FR" noProof="0" smtClean="0"/>
              <a:t>19/02/2024</a:t>
            </a:fld>
            <a:endParaRPr lang="fr-FR" noProof="0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2FB8604-3E91-4806-A5CC-428F0C480F73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970202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uniquem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1843C79-944E-405C-9DE3-C2B1C181D0CA}" type="datetime1">
              <a:rPr lang="fr-FR" noProof="0" smtClean="0"/>
              <a:t>19/02/2024</a:t>
            </a:fld>
            <a:endParaRPr lang="fr-FR" noProof="0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2FB8604-3E91-4806-A5CC-428F0C480F73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205598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17B4DFA-5CB5-4610-93A4-BC62E1BD3674}" type="datetime1">
              <a:rPr lang="fr-FR" noProof="0" smtClean="0"/>
              <a:t>19/02/2024</a:t>
            </a:fld>
            <a:endParaRPr lang="fr-FR" noProof="0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2FB8604-3E91-4806-A5CC-428F0C480F73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2820598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CA0B5ED-949A-4727-868B-8F6A17FDD8CB}" type="datetime1">
              <a:rPr lang="fr-FR" noProof="0" smtClean="0"/>
              <a:t>19/02/2024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2FB8604-3E91-4806-A5CC-428F0C480F73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11326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rtlCol="0" anchor="b"/>
          <a:lstStyle>
            <a:lvl1pPr>
              <a:defRPr sz="3200"/>
            </a:lvl1pPr>
          </a:lstStyle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’image 2" descr="Espace réservé vide pour ajouter une image. Cliquez sur l’espace réservé et sélectionnez l’image à ajouter"/>
          <p:cNvSpPr>
            <a:spLocks noGrp="1"/>
          </p:cNvSpPr>
          <p:nvPr>
            <p:ph type="pic" idx="1" hasCustomPrompt="1"/>
          </p:nvPr>
        </p:nvSpPr>
        <p:spPr>
          <a:xfrm>
            <a:off x="5183188" y="987425"/>
            <a:ext cx="6172200" cy="4873625"/>
          </a:xfrm>
        </p:spPr>
        <p:txBody>
          <a:bodyPr rtlCol="0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fr-FR" noProof="0"/>
              <a:t>Cliquez sur l’icône pour ajouter une image</a:t>
            </a:r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101850"/>
            <a:ext cx="3932237" cy="3759200"/>
          </a:xfrm>
        </p:spPr>
        <p:txBody>
          <a:bodyPr rtlCol="0"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fr-FR" noProof="0"/>
              <a:t>Modifiez les styles du texte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8B7339E-EF2D-4C9B-A03F-0B8D61DDEEC3}" type="datetime1">
              <a:rPr lang="fr-FR" noProof="0" smtClean="0"/>
              <a:t>19/02/2024</a:t>
            </a:fld>
            <a:endParaRPr lang="fr-FR" noProof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92FB8604-3E91-4806-A5CC-428F0C480F73}" type="slidenum">
              <a:rPr lang="fr-FR" noProof="0" smtClean="0"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3494347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lt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rtl="0"/>
            <a:r>
              <a:rPr lang="fr-FR" noProof="0"/>
              <a:t>Modifiez le style du titre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fr-FR" noProof="0"/>
              <a:t>Modifiez les styles du texte</a:t>
            </a:r>
          </a:p>
          <a:p>
            <a:pPr lvl="1" rtl="0"/>
            <a:r>
              <a:rPr lang="fr-FR" noProof="0"/>
              <a:t>Deuxième niveau</a:t>
            </a:r>
          </a:p>
          <a:p>
            <a:pPr lvl="2" rtl="0"/>
            <a:r>
              <a:rPr lang="fr-FR" noProof="0"/>
              <a:t>Troisième niveau</a:t>
            </a:r>
          </a:p>
          <a:p>
            <a:pPr lvl="3" rtl="0"/>
            <a:r>
              <a:rPr lang="fr-FR" noProof="0"/>
              <a:t>Quatrième niveau</a:t>
            </a:r>
          </a:p>
          <a:p>
            <a:pPr lvl="4" rtl="0"/>
            <a:r>
              <a:rPr lang="fr-FR" noProof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642EEFDD-5C24-4FB2-ADC9-A795190F4178}" type="datetime1">
              <a:rPr lang="fr-FR" noProof="0" smtClean="0"/>
              <a:t>19/02/2024</a:t>
            </a:fld>
            <a:endParaRPr lang="fr-FR" noProof="0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648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r>
              <a:rPr lang="fr-FR" noProof="0"/>
              <a:t>Ajouter un pied de page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077200" y="6356350"/>
            <a:ext cx="3276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92FB8604-3E91-4806-A5CC-428F0C480F73}" type="slidenum">
              <a:rPr lang="fr-FR" noProof="0" smtClean="0"/>
              <a:pPr/>
              <a:t>‹N°›</a:t>
            </a:fld>
            <a:endParaRPr lang="fr-FR" noProof="0"/>
          </a:p>
        </p:txBody>
      </p:sp>
    </p:spTree>
    <p:extLst>
      <p:ext uri="{BB962C8B-B14F-4D97-AF65-F5344CB8AC3E}">
        <p14:creationId xmlns:p14="http://schemas.microsoft.com/office/powerpoint/2010/main" val="195562301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ct val="3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eg"/><Relationship Id="rId4" Type="http://schemas.openxmlformats.org/officeDocument/2006/relationships/image" Target="../media/image12.gif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microsoft.com/office/2007/relationships/hdphoto" Target="../media/hdphoto2.wdp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Les Aurores Polaires : des Joyaux Magnétiques | L'Odyssée de la Terre">
            <a:extLst>
              <a:ext uri="{FF2B5EF4-FFF2-40B4-BE49-F238E27FC236}">
                <a16:creationId xmlns:a16="http://schemas.microsoft.com/office/drawing/2014/main" id="{8A976E6F-174D-CCA3-39D3-D2F7A5DDC03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06" r="4606"/>
          <a:stretch/>
        </p:blipFill>
        <p:spPr bwMode="auto">
          <a:xfrm>
            <a:off x="0" y="-6751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396605" y="317470"/>
            <a:ext cx="6897950" cy="2387600"/>
          </a:xfrm>
        </p:spPr>
        <p:txBody>
          <a:bodyPr rtlCol="0">
            <a:normAutofit/>
          </a:bodyPr>
          <a:lstStyle/>
          <a:p>
            <a:pPr rtl="0"/>
            <a:r>
              <a:rPr lang="fr-FR" sz="7200" b="1" cap="all" dirty="0">
                <a:ln>
                  <a:solidFill>
                    <a:sysClr val="windowText" lastClr="000000"/>
                  </a:solidFill>
                </a:ln>
                <a:latin typeface="Agency FB" panose="020B0503020202020204" pitchFamily="34" charset="0"/>
              </a:rPr>
              <a:t>à</a:t>
            </a:r>
            <a:r>
              <a:rPr lang="fr-FR" sz="7200" b="1" dirty="0">
                <a:ln>
                  <a:solidFill>
                    <a:sysClr val="windowText" lastClr="000000"/>
                  </a:solidFill>
                </a:ln>
                <a:latin typeface="Agency FB" panose="020B0503020202020204" pitchFamily="34" charset="0"/>
              </a:rPr>
              <a:t> la découverte des aurores polaires</a:t>
            </a:r>
          </a:p>
        </p:txBody>
      </p:sp>
      <p:sp>
        <p:nvSpPr>
          <p:cNvPr id="4" name="Sous-titre 2">
            <a:extLst>
              <a:ext uri="{FF2B5EF4-FFF2-40B4-BE49-F238E27FC236}">
                <a16:creationId xmlns:a16="http://schemas.microsoft.com/office/drawing/2014/main" id="{5A565D6D-E36B-2C0B-9E20-76E4A728103A}"/>
              </a:ext>
            </a:extLst>
          </p:cNvPr>
          <p:cNvSpPr txBox="1">
            <a:spLocks/>
          </p:cNvSpPr>
          <p:nvPr/>
        </p:nvSpPr>
        <p:spPr>
          <a:xfrm>
            <a:off x="-296260" y="6196537"/>
            <a:ext cx="4986291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ct val="300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b="1" cap="all" dirty="0">
                <a:ln>
                  <a:solidFill>
                    <a:sysClr val="windowText" lastClr="000000"/>
                  </a:solidFill>
                </a:ln>
                <a:latin typeface="Arial Black" panose="020B0A04020102020204" pitchFamily="34" charset="0"/>
              </a:rPr>
              <a:t>D</a:t>
            </a:r>
            <a:r>
              <a:rPr lang="fr-FR" b="1" dirty="0">
                <a:ln>
                  <a:solidFill>
                    <a:sysClr val="windowText" lastClr="000000"/>
                  </a:solidFill>
                </a:ln>
                <a:latin typeface="Arial Black" panose="020B0A04020102020204" pitchFamily="34" charset="0"/>
              </a:rPr>
              <a:t>idier</a:t>
            </a:r>
            <a:r>
              <a:rPr lang="fr-FR" b="1" cap="all" dirty="0">
                <a:ln>
                  <a:solidFill>
                    <a:sysClr val="windowText" lastClr="000000"/>
                  </a:solidFill>
                </a:ln>
                <a:latin typeface="Arial Black" panose="020B0A04020102020204" pitchFamily="34" charset="0"/>
              </a:rPr>
              <a:t> DENTEL</a:t>
            </a:r>
            <a:endParaRPr lang="fr-FR" b="1" dirty="0">
              <a:ln>
                <a:solidFill>
                  <a:sysClr val="windowText" lastClr="000000"/>
                </a:solidFill>
              </a:ln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2527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99B19478-F288-2E8B-DD5C-74A1F3ADDFCA}"/>
              </a:ext>
            </a:extLst>
          </p:cNvPr>
          <p:cNvSpPr txBox="1"/>
          <p:nvPr/>
        </p:nvSpPr>
        <p:spPr>
          <a:xfrm>
            <a:off x="626861" y="1417064"/>
            <a:ext cx="10514289" cy="3046988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F00"/>
                </a:solidFill>
              </a:rPr>
              <a:t>Pourquoi « aurore » ?</a:t>
            </a:r>
            <a:br>
              <a:rPr lang="fr-FR" dirty="0"/>
            </a:br>
            <a:r>
              <a:rPr lang="fr-FR" sz="1600" dirty="0">
                <a:sym typeface="Wingdings" panose="05000000000000000000" pitchFamily="2" charset="2"/>
              </a:rPr>
              <a:t> Aurora, la déesse romaine de l'aube.</a:t>
            </a:r>
            <a:endParaRPr lang="fr-FR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F00"/>
                </a:solidFill>
              </a:rPr>
              <a:t>Pourquoi « polaire » ?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Les aurores se produisent préférentiellement dans une région proche des pôles.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sz="1600" dirty="0"/>
              <a:t>Mais rien au dessus des pôles. Rarement, elles peuvent atteindre des régions plus proches de l’équateur.</a:t>
            </a:r>
          </a:p>
          <a:p>
            <a:endParaRPr lang="fr-FR" dirty="0"/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F00"/>
                </a:solidFill>
              </a:rPr>
              <a:t>Autres noms possibles : 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B797E86-8ED2-C24A-BE43-A3D9F47993C7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10</a:t>
            </a:fld>
            <a:endParaRPr lang="fr-FR" sz="20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87A4B18F-33F7-6D7D-F675-CD76E5491AF9}"/>
              </a:ext>
            </a:extLst>
          </p:cNvPr>
          <p:cNvSpPr txBox="1"/>
          <p:nvPr/>
        </p:nvSpPr>
        <p:spPr>
          <a:xfrm>
            <a:off x="390144" y="456053"/>
            <a:ext cx="6431569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</a:rPr>
              <a:t>Pourquoi le nom « aurore polaire » ?</a:t>
            </a:r>
          </a:p>
        </p:txBody>
      </p:sp>
      <p:pic>
        <p:nvPicPr>
          <p:cNvPr id="4098" name="Picture 2" descr="Éos: déesse de l'Aurore – ZAKWELI">
            <a:extLst>
              <a:ext uri="{FF2B5EF4-FFF2-40B4-BE49-F238E27FC236}">
                <a16:creationId xmlns:a16="http://schemas.microsoft.com/office/drawing/2014/main" id="{5597D4C1-C664-EC36-805F-D0D22CECC8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398" y="1417064"/>
            <a:ext cx="2002315" cy="127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 descr="Une image contenant sombre, ciel nocturne&#10;&#10;Description générée automatiquement">
            <a:extLst>
              <a:ext uri="{FF2B5EF4-FFF2-40B4-BE49-F238E27FC236}">
                <a16:creationId xmlns:a16="http://schemas.microsoft.com/office/drawing/2014/main" id="{3CABEA45-6401-F4D8-225B-7C8E7855648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6795" y="3918337"/>
            <a:ext cx="3917462" cy="2939663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49DC3F92-5E77-BC25-C856-D807F856552D}"/>
              </a:ext>
            </a:extLst>
          </p:cNvPr>
          <p:cNvSpPr txBox="1"/>
          <p:nvPr/>
        </p:nvSpPr>
        <p:spPr>
          <a:xfrm>
            <a:off x="6501467" y="4006744"/>
            <a:ext cx="1710725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fr-FR" dirty="0"/>
              <a:t>Aurore boréale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B8F63D9A-9248-BB71-0F4C-C944E2B2F535}"/>
              </a:ext>
            </a:extLst>
          </p:cNvPr>
          <p:cNvSpPr txBox="1"/>
          <p:nvPr/>
        </p:nvSpPr>
        <p:spPr>
          <a:xfrm>
            <a:off x="6645478" y="6110533"/>
            <a:ext cx="1762021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fr-FR" dirty="0"/>
              <a:t>Aurore australe</a:t>
            </a:r>
          </a:p>
        </p:txBody>
      </p:sp>
      <p:pic>
        <p:nvPicPr>
          <p:cNvPr id="4100" name="Picture 4" descr="Aube : 3 897 629 images, photos et images vectorielles de stock |  Shutterstock">
            <a:extLst>
              <a:ext uri="{FF2B5EF4-FFF2-40B4-BE49-F238E27FC236}">
                <a16:creationId xmlns:a16="http://schemas.microsoft.com/office/drawing/2014/main" id="{10238FDB-E360-7B01-8218-8BD6B7AA24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84"/>
          <a:stretch/>
        </p:blipFill>
        <p:spPr bwMode="auto">
          <a:xfrm>
            <a:off x="6998916" y="1437997"/>
            <a:ext cx="1897256" cy="1256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89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Aurores boréales : ce qu'elles nous apprennent sur le climat et la météo de  l'espace">
            <a:extLst>
              <a:ext uri="{FF2B5EF4-FFF2-40B4-BE49-F238E27FC236}">
                <a16:creationId xmlns:a16="http://schemas.microsoft.com/office/drawing/2014/main" id="{A4E18A5D-5DCE-DB83-8E96-5D0954884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4714B03-33C9-9AB0-6A2E-2376936E6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7" y="5532437"/>
            <a:ext cx="10515600" cy="1325563"/>
          </a:xfrm>
        </p:spPr>
        <p:txBody>
          <a:bodyPr/>
          <a:lstStyle/>
          <a:p>
            <a:r>
              <a:rPr lang="fr-FR" b="1" dirty="0">
                <a:latin typeface="Arvo" panose="02000000000000000000" pitchFamily="2" charset="0"/>
              </a:rPr>
              <a:t>La formation des aurores polaires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0B70880-E395-27EB-91CE-D7BE7400DF3C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11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90364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re 5">
            <a:extLst>
              <a:ext uri="{FF2B5EF4-FFF2-40B4-BE49-F238E27FC236}">
                <a16:creationId xmlns:a16="http://schemas.microsoft.com/office/drawing/2014/main" id="{4F42EEF1-7D74-C479-852A-C91CCA8221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1FB85BF2-5B08-FBA5-5A2D-4AD1F2E89F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E46065E-2631-2CDE-5E21-CA50372C21EC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12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11691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C9326BE7-4A4A-7437-04A0-55B133511D3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3462" r="6731"/>
          <a:stretch/>
        </p:blipFill>
        <p:spPr>
          <a:xfrm>
            <a:off x="1242646" y="-1"/>
            <a:ext cx="9706708" cy="685799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6CA88BC7-5E4F-7A30-B542-A1045CAEFA56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13</a:t>
            </a:fld>
            <a:endParaRPr lang="fr-FR" sz="20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1F13C7FD-D04C-434C-F4F8-583A869515D4}"/>
              </a:ext>
            </a:extLst>
          </p:cNvPr>
          <p:cNvSpPr txBox="1"/>
          <p:nvPr/>
        </p:nvSpPr>
        <p:spPr>
          <a:xfrm>
            <a:off x="3230245" y="3428998"/>
            <a:ext cx="1218500" cy="30777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FR" sz="1400" dirty="0"/>
              <a:t>0,00005 T</a:t>
            </a:r>
          </a:p>
        </p:txBody>
      </p:sp>
    </p:spTree>
    <p:extLst>
      <p:ext uri="{BB962C8B-B14F-4D97-AF65-F5344CB8AC3E}">
        <p14:creationId xmlns:p14="http://schemas.microsoft.com/office/powerpoint/2010/main" val="170206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732B0535-944E-02D0-8F54-AD523D4FC6E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899" t="14222" r="25201"/>
          <a:stretch/>
        </p:blipFill>
        <p:spPr>
          <a:xfrm>
            <a:off x="2426208" y="34591"/>
            <a:ext cx="7339584" cy="6823409"/>
          </a:xfrm>
          <a:prstGeom prst="rect">
            <a:avLst/>
          </a:prstGeom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2CF116B7-09E9-0670-16FA-744B15427A38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14</a:t>
            </a:fld>
            <a:endParaRPr lang="fr-FR" sz="2000" b="1" dirty="0"/>
          </a:p>
        </p:txBody>
      </p:sp>
      <p:sp>
        <p:nvSpPr>
          <p:cNvPr id="2" name="Accolade ouvrante 1">
            <a:extLst>
              <a:ext uri="{FF2B5EF4-FFF2-40B4-BE49-F238E27FC236}">
                <a16:creationId xmlns:a16="http://schemas.microsoft.com/office/drawing/2014/main" id="{F1417618-43BA-B82B-C012-6D70ACF23218}"/>
              </a:ext>
            </a:extLst>
          </p:cNvPr>
          <p:cNvSpPr/>
          <p:nvPr/>
        </p:nvSpPr>
        <p:spPr>
          <a:xfrm>
            <a:off x="1912690" y="34591"/>
            <a:ext cx="196721" cy="4906525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3ECBC0D-A1BA-9D25-65D2-D5A3A87F2296}"/>
              </a:ext>
            </a:extLst>
          </p:cNvPr>
          <p:cNvSpPr txBox="1"/>
          <p:nvPr/>
        </p:nvSpPr>
        <p:spPr>
          <a:xfrm>
            <a:off x="743780" y="2333964"/>
            <a:ext cx="1069524" cy="307777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fr-FR" sz="1400" dirty="0"/>
              <a:t>ionosphère</a:t>
            </a:r>
          </a:p>
        </p:txBody>
      </p:sp>
    </p:spTree>
    <p:extLst>
      <p:ext uri="{BB962C8B-B14F-4D97-AF65-F5344CB8AC3E}">
        <p14:creationId xmlns:p14="http://schemas.microsoft.com/office/powerpoint/2010/main" val="4254305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Aurores boréales : ce qu'elles nous apprennent sur le climat et la météo de  l'espace">
            <a:extLst>
              <a:ext uri="{FF2B5EF4-FFF2-40B4-BE49-F238E27FC236}">
                <a16:creationId xmlns:a16="http://schemas.microsoft.com/office/drawing/2014/main" id="{A4E18A5D-5DCE-DB83-8E96-5D0954884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4714B03-33C9-9AB0-6A2E-2376936E6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6" y="5532437"/>
            <a:ext cx="11861433" cy="1325563"/>
          </a:xfrm>
        </p:spPr>
        <p:txBody>
          <a:bodyPr>
            <a:normAutofit/>
          </a:bodyPr>
          <a:lstStyle/>
          <a:p>
            <a:r>
              <a:rPr lang="fr-FR" b="1" dirty="0">
                <a:latin typeface="Arvo" panose="02000000000000000000" pitchFamily="2" charset="0"/>
              </a:rPr>
              <a:t>L’observation des aurores polaires </a:t>
            </a:r>
            <a:r>
              <a:rPr lang="fr-FR" sz="2800" b="1" dirty="0">
                <a:latin typeface="Arvo" panose="02000000000000000000" pitchFamily="2" charset="0"/>
              </a:rPr>
              <a:t>sur Terre</a:t>
            </a:r>
            <a:endParaRPr lang="fr-FR" b="1" dirty="0">
              <a:latin typeface="Arvo" panose="02000000000000000000" pitchFamily="2" charset="0"/>
            </a:endParaRP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53612176-1824-4D94-53D4-CF1BDD567DE7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15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816521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E304A0B-2108-20D0-6F05-841269BD6B27}"/>
              </a:ext>
            </a:extLst>
          </p:cNvPr>
          <p:cNvSpPr txBox="1"/>
          <p:nvPr/>
        </p:nvSpPr>
        <p:spPr>
          <a:xfrm>
            <a:off x="390144" y="456053"/>
            <a:ext cx="6500497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</a:rPr>
              <a:t>Quelles sont les années favorables ?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3FA90F9B-781E-F4EB-5474-AA35FAF44B30}"/>
              </a:ext>
            </a:extLst>
          </p:cNvPr>
          <p:cNvSpPr txBox="1"/>
          <p:nvPr/>
        </p:nvSpPr>
        <p:spPr>
          <a:xfrm>
            <a:off x="6459949" y="1448519"/>
            <a:ext cx="3203377" cy="40011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fr-FR" sz="2000" b="1" dirty="0"/>
              <a:t>Cycle solaire de 11,2 ans</a:t>
            </a:r>
          </a:p>
        </p:txBody>
      </p:sp>
      <p:pic>
        <p:nvPicPr>
          <p:cNvPr id="17410" name="Picture 2" descr="undefined">
            <a:extLst>
              <a:ext uri="{FF2B5EF4-FFF2-40B4-BE49-F238E27FC236}">
                <a16:creationId xmlns:a16="http://schemas.microsoft.com/office/drawing/2014/main" id="{21BA4879-3772-5FFC-6125-FB93E36467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7541" y="2472257"/>
            <a:ext cx="6988192" cy="2937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09067AAC-FA2D-DD97-767A-08DF38C29F49}"/>
              </a:ext>
            </a:extLst>
          </p:cNvPr>
          <p:cNvSpPr txBox="1"/>
          <p:nvPr/>
        </p:nvSpPr>
        <p:spPr>
          <a:xfrm>
            <a:off x="6317410" y="5718681"/>
            <a:ext cx="3488455" cy="707886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>
            <a:defPPr rtl="0">
              <a:defRPr lang="fr-fr"/>
            </a:defPPr>
            <a:lvl1pPr>
              <a:defRPr sz="2000" b="1"/>
            </a:lvl1pPr>
          </a:lstStyle>
          <a:p>
            <a:pPr algn="ctr"/>
            <a:r>
              <a:rPr lang="fr-FR" dirty="0"/>
              <a:t>Cycle actuel : 2019 – 2031</a:t>
            </a:r>
            <a:br>
              <a:rPr lang="fr-FR" dirty="0"/>
            </a:br>
            <a:r>
              <a:rPr lang="fr-FR" dirty="0"/>
              <a:t>avec un maximum en 2025 </a:t>
            </a:r>
          </a:p>
        </p:txBody>
      </p:sp>
      <p:pic>
        <p:nvPicPr>
          <p:cNvPr id="17414" name="Picture 6">
            <a:extLst>
              <a:ext uri="{FF2B5EF4-FFF2-40B4-BE49-F238E27FC236}">
                <a16:creationId xmlns:a16="http://schemas.microsoft.com/office/drawing/2014/main" id="{C238FA31-2D87-E80B-63C0-52BC63FB4B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0" r="21122"/>
          <a:stretch/>
        </p:blipFill>
        <p:spPr bwMode="auto">
          <a:xfrm>
            <a:off x="390144" y="1802605"/>
            <a:ext cx="3888504" cy="3558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79540A5-B1BE-C60C-3208-92A7D2FE5344}"/>
              </a:ext>
            </a:extLst>
          </p:cNvPr>
          <p:cNvSpPr txBox="1"/>
          <p:nvPr/>
        </p:nvSpPr>
        <p:spPr>
          <a:xfrm>
            <a:off x="4673530" y="2085414"/>
            <a:ext cx="6776214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fr-FR" dirty="0"/>
              <a:t>Mesure de l’activité solaire à partir du nombre de tâches solaires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FFD19F03-273B-4D28-3B20-26BAAB921CB8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16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61156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0D2B178-476C-AEAC-ED57-0FB260E59AA5}"/>
              </a:ext>
            </a:extLst>
          </p:cNvPr>
          <p:cNvSpPr txBox="1"/>
          <p:nvPr/>
        </p:nvSpPr>
        <p:spPr>
          <a:xfrm>
            <a:off x="493211" y="1389294"/>
            <a:ext cx="4391024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Fréquence maximale d’apparition des aurores polaires : les deux anneaux autour des pôles magnétiques appelée « </a:t>
            </a:r>
            <a:r>
              <a:rPr lang="fr-FR" dirty="0">
                <a:solidFill>
                  <a:srgbClr val="FFFF00"/>
                </a:solidFill>
              </a:rPr>
              <a:t>zones aurorales </a:t>
            </a:r>
            <a:r>
              <a:rPr lang="fr-FR" dirty="0"/>
              <a:t>».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Pour l’hémisphère nord : Suède, Norvège, Finlande, Islande, Sibérie, Canada et Alaska.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Pour l’hémisphère sud : Antarctique ou sur un bateau.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/>
              <a:t>Attention : les pôles magnétiques bougent en fonction du temps.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D0B9EF0-8B14-0499-F821-53FDCDAED06B}"/>
              </a:ext>
            </a:extLst>
          </p:cNvPr>
          <p:cNvSpPr txBox="1"/>
          <p:nvPr/>
        </p:nvSpPr>
        <p:spPr>
          <a:xfrm>
            <a:off x="390144" y="456053"/>
            <a:ext cx="5376793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</a:rPr>
              <a:t>Ou voir des aurores polaires ?</a:t>
            </a:r>
          </a:p>
        </p:txBody>
      </p:sp>
      <p:pic>
        <p:nvPicPr>
          <p:cNvPr id="19460" name="Picture 4" descr="2017 is Your Best Chance to See the Northern Lights for a Decade">
            <a:extLst>
              <a:ext uri="{FF2B5EF4-FFF2-40B4-BE49-F238E27FC236}">
                <a16:creationId xmlns:a16="http://schemas.microsoft.com/office/drawing/2014/main" id="{B7008ACC-F6D1-A7BF-85BB-2802697E6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702" y="1268314"/>
            <a:ext cx="5815205" cy="5043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9B72AC5A-25AF-39BB-3C2E-0278A2B5E44D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17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12574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ZoneTexte 2">
            <a:extLst>
              <a:ext uri="{FF2B5EF4-FFF2-40B4-BE49-F238E27FC236}">
                <a16:creationId xmlns:a16="http://schemas.microsoft.com/office/drawing/2014/main" id="{50D2B178-476C-AEAC-ED57-0FB260E59AA5}"/>
              </a:ext>
            </a:extLst>
          </p:cNvPr>
          <p:cNvSpPr txBox="1"/>
          <p:nvPr/>
        </p:nvSpPr>
        <p:spPr>
          <a:xfrm>
            <a:off x="643421" y="1489330"/>
            <a:ext cx="9962984" cy="4247317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FFFF00"/>
                </a:solidFill>
              </a:rPr>
              <a:t>Absence de la lumière du Soleil donc la nuit.</a:t>
            </a:r>
            <a:br>
              <a:rPr lang="fr-FR" dirty="0"/>
            </a:br>
            <a:r>
              <a:rPr lang="fr-FR" dirty="0"/>
              <a:t>Exemple de l’hémisphère nord : 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En dessous du cercle polaire : privilégier les nuits les plus longues (solstice d’hiver).</a:t>
            </a:r>
          </a:p>
          <a:p>
            <a:pPr marL="1200150" lvl="2" indent="-285750">
              <a:buFont typeface="Arial" panose="020B0604020202020204" pitchFamily="34" charset="0"/>
              <a:buChar char="•"/>
            </a:pPr>
            <a:r>
              <a:rPr lang="fr-FR" dirty="0"/>
              <a:t>Au dessus du cercle polaire : le soleil ne se lève pas en hiver.</a:t>
            </a:r>
            <a:br>
              <a:rPr lang="fr-FR" dirty="0"/>
            </a:br>
            <a:endParaRPr lang="fr-FR" dirty="0"/>
          </a:p>
          <a:p>
            <a:pPr marL="1200150" lvl="2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FFFF00"/>
                </a:solidFill>
              </a:rPr>
              <a:t>Absence de lune brillante dans le ciel.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FFFF00"/>
                </a:solidFill>
              </a:rPr>
              <a:t>Absence de pollution lumineuse.</a:t>
            </a:r>
            <a:br>
              <a:rPr lang="fr-FR" b="1" dirty="0">
                <a:solidFill>
                  <a:srgbClr val="FFFF00"/>
                </a:solidFill>
              </a:rPr>
            </a:br>
            <a:r>
              <a:rPr lang="fr-FR" dirty="0">
                <a:sym typeface="Wingdings" panose="05000000000000000000" pitchFamily="2" charset="2"/>
              </a:rPr>
              <a:t> </a:t>
            </a:r>
            <a:r>
              <a:rPr lang="fr-FR" dirty="0"/>
              <a:t>loin des villes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b="1" dirty="0">
                <a:solidFill>
                  <a:srgbClr val="FFFF00"/>
                </a:solidFill>
              </a:rPr>
              <a:t>Ciel dégagé : sans nuage.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0D0B9EF0-8B14-0499-F821-53FDCDAED06B}"/>
              </a:ext>
            </a:extLst>
          </p:cNvPr>
          <p:cNvSpPr txBox="1"/>
          <p:nvPr/>
        </p:nvSpPr>
        <p:spPr>
          <a:xfrm>
            <a:off x="390144" y="456053"/>
            <a:ext cx="9334607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</a:rPr>
              <a:t>Conditions d’observations : l’obscurité et ciel dégagé</a:t>
            </a:r>
          </a:p>
        </p:txBody>
      </p:sp>
      <p:pic>
        <p:nvPicPr>
          <p:cNvPr id="5" name="Image 4" descr="Une image contenant ciel nocturne&#10;&#10;Description générée automatiquement">
            <a:extLst>
              <a:ext uri="{FF2B5EF4-FFF2-40B4-BE49-F238E27FC236}">
                <a16:creationId xmlns:a16="http://schemas.microsoft.com/office/drawing/2014/main" id="{07A9E89B-4C59-09C8-B750-77B2C71F1A7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990549"/>
            <a:ext cx="5209848" cy="3256155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2762983-7637-A023-6EB2-19F0768C8EBE}"/>
              </a:ext>
            </a:extLst>
          </p:cNvPr>
          <p:cNvSpPr txBox="1"/>
          <p:nvPr/>
        </p:nvSpPr>
        <p:spPr>
          <a:xfrm>
            <a:off x="7246508" y="6292456"/>
            <a:ext cx="3159839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fr-FR" dirty="0"/>
              <a:t>Cette photo est un montage !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910A0A06-68F8-0F95-D3FA-8C81C477ED7B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18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446688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6E304A0B-2108-20D0-6F05-841269BD6B27}"/>
              </a:ext>
            </a:extLst>
          </p:cNvPr>
          <p:cNvSpPr txBox="1"/>
          <p:nvPr/>
        </p:nvSpPr>
        <p:spPr>
          <a:xfrm>
            <a:off x="939364" y="1016226"/>
            <a:ext cx="4148401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pPr algn="ctr"/>
            <a:r>
              <a:rPr lang="fr-FR" dirty="0"/>
              <a:t>Indice entre 0 et 9</a:t>
            </a:r>
          </a:p>
        </p:txBody>
      </p:sp>
      <p:pic>
        <p:nvPicPr>
          <p:cNvPr id="18434" name="Picture 2" descr="Photographier les Aurores Boréales - Photographes du monde">
            <a:extLst>
              <a:ext uri="{FF2B5EF4-FFF2-40B4-BE49-F238E27FC236}">
                <a16:creationId xmlns:a16="http://schemas.microsoft.com/office/drawing/2014/main" id="{20CEBBE3-98DF-C4FE-FA77-213BD4EBB4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1099" y="1260088"/>
            <a:ext cx="5260755" cy="5178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AA4B912-7313-4723-EB65-58E8F0A97F4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500" t="43154" r="37097" b="16703"/>
          <a:stretch/>
        </p:blipFill>
        <p:spPr>
          <a:xfrm>
            <a:off x="267151" y="1732555"/>
            <a:ext cx="5259102" cy="2143448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8F6C80B6-9612-C85F-B079-E5419C6CAC8A}"/>
              </a:ext>
            </a:extLst>
          </p:cNvPr>
          <p:cNvSpPr txBox="1"/>
          <p:nvPr/>
        </p:nvSpPr>
        <p:spPr>
          <a:xfrm>
            <a:off x="267151" y="4282288"/>
            <a:ext cx="444933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fr-FR" dirty="0"/>
              <a:t>Pour voir potentiellement une aurore polaire en France : </a:t>
            </a:r>
            <a:r>
              <a:rPr lang="fr-FR" dirty="0" err="1"/>
              <a:t>Kp</a:t>
            </a:r>
            <a:r>
              <a:rPr lang="fr-FR" dirty="0"/>
              <a:t> proche de 9</a:t>
            </a:r>
          </a:p>
        </p:txBody>
      </p:sp>
      <p:pic>
        <p:nvPicPr>
          <p:cNvPr id="18436" name="Picture 4" descr="Une aurore bor&amp;eacute;ale photographi&amp;eacute;e, mercredi 18 mars 2015, en Lorraine.&amp;nbsp; (KEVIN LECLERCQ )">
            <a:extLst>
              <a:ext uri="{FF2B5EF4-FFF2-40B4-BE49-F238E27FC236}">
                <a16:creationId xmlns:a16="http://schemas.microsoft.com/office/drawing/2014/main" id="{7D3A8948-DC4E-D785-75BB-3626566D9C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497" y="5071016"/>
            <a:ext cx="2431794" cy="136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D840D412-09AA-E8B1-A152-3CD94DF6D3E5}"/>
              </a:ext>
            </a:extLst>
          </p:cNvPr>
          <p:cNvSpPr txBox="1"/>
          <p:nvPr/>
        </p:nvSpPr>
        <p:spPr>
          <a:xfrm>
            <a:off x="390144" y="456053"/>
            <a:ext cx="5876930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</a:rPr>
              <a:t>Prévision des aurores : indice </a:t>
            </a:r>
            <a:r>
              <a:rPr lang="fr-FR" sz="2800" b="1" dirty="0" err="1">
                <a:solidFill>
                  <a:srgbClr val="FFFF00"/>
                </a:solidFill>
              </a:rPr>
              <a:t>Kp</a:t>
            </a:r>
            <a:endParaRPr lang="fr-FR" sz="2800" b="1" dirty="0">
              <a:solidFill>
                <a:srgbClr val="FFFF00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DB1A15CD-0FE1-B279-3641-D7CB37A9CD29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19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4112789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Aurores boréales : ce qu'elles nous apprennent sur le climat et la météo de  l'espace">
            <a:extLst>
              <a:ext uri="{FF2B5EF4-FFF2-40B4-BE49-F238E27FC236}">
                <a16:creationId xmlns:a16="http://schemas.microsoft.com/office/drawing/2014/main" id="{A4E18A5D-5DCE-DB83-8E96-5D0954884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4714B03-33C9-9AB0-6A2E-2376936E6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7" y="5532437"/>
            <a:ext cx="10515600" cy="1325563"/>
          </a:xfrm>
        </p:spPr>
        <p:txBody>
          <a:bodyPr/>
          <a:lstStyle/>
          <a:p>
            <a:r>
              <a:rPr lang="fr-FR" b="1" dirty="0">
                <a:latin typeface="Arvo" panose="02000000000000000000" pitchFamily="2" charset="0"/>
              </a:rPr>
              <a:t>Introduction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E961B2B7-BE7A-B214-267C-9828D0B9276A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2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089417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North Auroral Forecast Image">
            <a:extLst>
              <a:ext uri="{FF2B5EF4-FFF2-40B4-BE49-F238E27FC236}">
                <a16:creationId xmlns:a16="http://schemas.microsoft.com/office/drawing/2014/main" id="{3BD8FE15-6724-ED90-E7D6-27E41E01ED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086" y="1405054"/>
            <a:ext cx="4973443" cy="497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508" name="Picture 4" descr="South Auroral Forecast Image">
            <a:extLst>
              <a:ext uri="{FF2B5EF4-FFF2-40B4-BE49-F238E27FC236}">
                <a16:creationId xmlns:a16="http://schemas.microsoft.com/office/drawing/2014/main" id="{7D419DFD-856E-8F9D-CAF3-AD2AC1660C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5520" y="1405054"/>
            <a:ext cx="4973443" cy="49734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6906477B-7355-4D40-0490-621FB659ABEC}"/>
              </a:ext>
            </a:extLst>
          </p:cNvPr>
          <p:cNvSpPr txBox="1"/>
          <p:nvPr/>
        </p:nvSpPr>
        <p:spPr>
          <a:xfrm>
            <a:off x="390144" y="456053"/>
            <a:ext cx="8913017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</a:rPr>
              <a:t>Prévision des aurores : position de l’ovale aurorale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CF144A2C-544F-CB00-FAD3-4E973C0AB951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20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995641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Aurores boréales : ce qu'elles nous apprennent sur le climat et la météo de  l'espace">
            <a:extLst>
              <a:ext uri="{FF2B5EF4-FFF2-40B4-BE49-F238E27FC236}">
                <a16:creationId xmlns:a16="http://schemas.microsoft.com/office/drawing/2014/main" id="{A4E18A5D-5DCE-DB83-8E96-5D0954884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4714B03-33C9-9AB0-6A2E-2376936E6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7" y="5532437"/>
            <a:ext cx="10515600" cy="1325563"/>
          </a:xfrm>
        </p:spPr>
        <p:txBody>
          <a:bodyPr/>
          <a:lstStyle/>
          <a:p>
            <a:r>
              <a:rPr lang="fr-FR" b="1" dirty="0">
                <a:latin typeface="Arvo" panose="02000000000000000000" pitchFamily="2" charset="0"/>
              </a:rPr>
              <a:t>Le danger des aurores polaires ?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E209CB5-64FD-F1AA-AD81-1BBFC1E53C1F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21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260650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1F550C7-91B1-82C0-C8FE-F0D2E7728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084" y="130152"/>
            <a:ext cx="10125630" cy="659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A77F450-BCAE-27C6-9BD2-B9C81AC5B905}"/>
              </a:ext>
            </a:extLst>
          </p:cNvPr>
          <p:cNvSpPr txBox="1"/>
          <p:nvPr/>
        </p:nvSpPr>
        <p:spPr>
          <a:xfrm>
            <a:off x="124286" y="495286"/>
            <a:ext cx="1749432" cy="4801314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fr-FR" dirty="0">
                <a:solidFill>
                  <a:srgbClr val="FFFF00"/>
                </a:solidFill>
              </a:rPr>
              <a:t>Danger pour l’observateur ?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Au sol, le niveau de radiation reste inchangé.</a:t>
            </a:r>
          </a:p>
          <a:p>
            <a:endParaRPr lang="fr-FR" dirty="0"/>
          </a:p>
          <a:p>
            <a:endParaRPr lang="fr-FR" dirty="0"/>
          </a:p>
          <a:p>
            <a:r>
              <a:rPr lang="fr-FR" dirty="0"/>
              <a:t>Dans un avion, le niveau de radiation augmente mais le temps de séjour est très court.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3E6F4B-E3B8-9C74-9E73-94D0F9D0FBD8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22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640379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id="{C9100C97-F471-B4ED-BAD7-9DF4AE8523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619" y="0"/>
            <a:ext cx="889476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F3F546B9-A523-499E-58CB-CF3431CA5E35}"/>
              </a:ext>
            </a:extLst>
          </p:cNvPr>
          <p:cNvSpPr txBox="1"/>
          <p:nvPr/>
        </p:nvSpPr>
        <p:spPr>
          <a:xfrm>
            <a:off x="10543381" y="6550223"/>
            <a:ext cx="675185" cy="307777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fr-FR" sz="1400" dirty="0"/>
              <a:t>NASA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0F7BD4E7-AE48-9736-26CE-C42DA54E9976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23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08229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Aurores boréales : ce qu'elles nous apprennent sur le climat et la météo de  l'espace">
            <a:extLst>
              <a:ext uri="{FF2B5EF4-FFF2-40B4-BE49-F238E27FC236}">
                <a16:creationId xmlns:a16="http://schemas.microsoft.com/office/drawing/2014/main" id="{A4E18A5D-5DCE-DB83-8E96-5D0954884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4714B03-33C9-9AB0-6A2E-2376936E6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7" y="5532437"/>
            <a:ext cx="10515600" cy="1325563"/>
          </a:xfrm>
        </p:spPr>
        <p:txBody>
          <a:bodyPr/>
          <a:lstStyle/>
          <a:p>
            <a:r>
              <a:rPr lang="fr-FR" b="1" dirty="0">
                <a:latin typeface="Arvo" panose="02000000000000000000" pitchFamily="2" charset="0"/>
              </a:rPr>
              <a:t>Les aurores polaires extraterrestres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BE209CB5-64FD-F1AA-AD81-1BBFC1E53C1F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24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20424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16A5938B-3E7A-AAD7-FA2B-5938ED77B7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57216" y="-53310"/>
            <a:ext cx="6622353" cy="6862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ubble (télescope spatial) — Wikipédia">
            <a:extLst>
              <a:ext uri="{FF2B5EF4-FFF2-40B4-BE49-F238E27FC236}">
                <a16:creationId xmlns:a16="http://schemas.microsoft.com/office/drawing/2014/main" id="{5A675842-F308-385E-8F36-C76A0B3E15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431" y="2292096"/>
            <a:ext cx="3564475" cy="267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CD0A4FC6-BC25-FA6F-6E68-70B1444CB54A}"/>
              </a:ext>
            </a:extLst>
          </p:cNvPr>
          <p:cNvSpPr txBox="1"/>
          <p:nvPr/>
        </p:nvSpPr>
        <p:spPr>
          <a:xfrm>
            <a:off x="1011936" y="4968240"/>
            <a:ext cx="2044149" cy="369332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fr-FR" dirty="0"/>
              <a:t>Télescope Hubble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7B3EA837-322A-5E68-7F57-A5BE91D67BB4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25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5652057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C7B9A63-729F-0180-5A00-097B7FFE0BDE}"/>
              </a:ext>
            </a:extLst>
          </p:cNvPr>
          <p:cNvSpPr txBox="1"/>
          <p:nvPr/>
        </p:nvSpPr>
        <p:spPr>
          <a:xfrm>
            <a:off x="661862" y="1433999"/>
            <a:ext cx="6795450" cy="5078313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F00"/>
                </a:solidFill>
              </a:rPr>
              <a:t>Présence d’un générateur de particules ionisantes </a:t>
            </a:r>
            <a:r>
              <a:rPr lang="fr-FR" dirty="0"/>
              <a:t>: une étoile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F00"/>
                </a:solidFill>
              </a:rPr>
              <a:t>Présence d’un champ magnétique sur l’astre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Création d’une magnétosphère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Augmenter la concentration de particules ionisantes</a:t>
            </a:r>
            <a:br>
              <a:rPr lang="fr-FR" dirty="0"/>
            </a:br>
            <a:r>
              <a:rPr lang="fr-FR" dirty="0"/>
              <a:t>au niveau des pôles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>
              <a:solidFill>
                <a:srgbClr val="FFFF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fr-FR" dirty="0">
                <a:solidFill>
                  <a:srgbClr val="FFFF00"/>
                </a:solidFill>
              </a:rPr>
              <a:t>Présence d’une ionosphère sur l’astre </a:t>
            </a:r>
            <a:r>
              <a:rPr lang="fr-FR" dirty="0"/>
              <a:t>avec des conditions 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Densité de gaz suffisante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fr-FR" dirty="0"/>
              <a:t>Emission de photons dans le visible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fr-FR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08649E41-52ED-608E-2D56-048E158C9E59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26</a:t>
            </a:fld>
            <a:endParaRPr lang="fr-FR" sz="2000" b="1" dirty="0"/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E8E4E75A-F88D-CD97-EB82-C9515EF8C727}"/>
              </a:ext>
            </a:extLst>
          </p:cNvPr>
          <p:cNvSpPr txBox="1"/>
          <p:nvPr/>
        </p:nvSpPr>
        <p:spPr>
          <a:xfrm>
            <a:off x="390144" y="456053"/>
            <a:ext cx="10312438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</a:rPr>
              <a:t>Les 3 ingrédients pour créer une aurore polaire sur un astre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2E66F29-3BC1-C97B-3F44-7FAD010583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7729" t="16268" r="25207" b="15107"/>
          <a:stretch/>
        </p:blipFill>
        <p:spPr bwMode="auto">
          <a:xfrm>
            <a:off x="7457312" y="971298"/>
            <a:ext cx="1932826" cy="1585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Une inversion du champ magnétique peut-elle être à l'origine d'une crise  environnementale ? - Science et vie">
            <a:extLst>
              <a:ext uri="{FF2B5EF4-FFF2-40B4-BE49-F238E27FC236}">
                <a16:creationId xmlns:a16="http://schemas.microsoft.com/office/drawing/2014/main" id="{6062FC45-2B1C-5175-44E8-B3B3685C3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312" y="5172632"/>
            <a:ext cx="2818698" cy="1428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e “Fighter Jet” of the Ionosphere - ASTRO 3D">
            <a:extLst>
              <a:ext uri="{FF2B5EF4-FFF2-40B4-BE49-F238E27FC236}">
                <a16:creationId xmlns:a16="http://schemas.microsoft.com/office/drawing/2014/main" id="{98B98A19-F5AA-4E19-76EC-115557B31B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7312" y="2672166"/>
            <a:ext cx="2073786" cy="2384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1208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0C528E9-37B7-5E80-E49B-1FE06B4AAF6A}"/>
              </a:ext>
            </a:extLst>
          </p:cNvPr>
          <p:cNvSpPr txBox="1"/>
          <p:nvPr/>
        </p:nvSpPr>
        <p:spPr>
          <a:xfrm>
            <a:off x="390144" y="456053"/>
            <a:ext cx="10312438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</a:rPr>
              <a:t>Les 3 ingrédients pour créer une aurore polaire sur un astre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71BCF4C-64F4-EC97-EA2F-7BD33FBE9695}"/>
              </a:ext>
            </a:extLst>
          </p:cNvPr>
          <p:cNvSpPr txBox="1"/>
          <p:nvPr/>
        </p:nvSpPr>
        <p:spPr>
          <a:xfrm>
            <a:off x="390144" y="1340510"/>
            <a:ext cx="6627302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FR" dirty="0"/>
              <a:t>Exemple des planètes de notre système solaire</a:t>
            </a:r>
          </a:p>
        </p:txBody>
      </p:sp>
      <p:graphicFrame>
        <p:nvGraphicFramePr>
          <p:cNvPr id="9" name="Tableau 9">
            <a:extLst>
              <a:ext uri="{FF2B5EF4-FFF2-40B4-BE49-F238E27FC236}">
                <a16:creationId xmlns:a16="http://schemas.microsoft.com/office/drawing/2014/main" id="{3886D34C-E420-94BB-8431-839BCB0844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465501"/>
              </p:ext>
            </p:extLst>
          </p:nvPr>
        </p:nvGraphicFramePr>
        <p:xfrm>
          <a:off x="721370" y="2046615"/>
          <a:ext cx="10749262" cy="42618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04594">
                  <a:extLst>
                    <a:ext uri="{9D8B030D-6E8A-4147-A177-3AD203B41FA5}">
                      <a16:colId xmlns:a16="http://schemas.microsoft.com/office/drawing/2014/main" val="3464395883"/>
                    </a:ext>
                  </a:extLst>
                </a:gridCol>
                <a:gridCol w="2311167">
                  <a:extLst>
                    <a:ext uri="{9D8B030D-6E8A-4147-A177-3AD203B41FA5}">
                      <a16:colId xmlns:a16="http://schemas.microsoft.com/office/drawing/2014/main" val="203394532"/>
                    </a:ext>
                  </a:extLst>
                </a:gridCol>
                <a:gridCol w="2311167">
                  <a:extLst>
                    <a:ext uri="{9D8B030D-6E8A-4147-A177-3AD203B41FA5}">
                      <a16:colId xmlns:a16="http://schemas.microsoft.com/office/drawing/2014/main" val="2183757244"/>
                    </a:ext>
                  </a:extLst>
                </a:gridCol>
                <a:gridCol w="2311167">
                  <a:extLst>
                    <a:ext uri="{9D8B030D-6E8A-4147-A177-3AD203B41FA5}">
                      <a16:colId xmlns:a16="http://schemas.microsoft.com/office/drawing/2014/main" val="3025218599"/>
                    </a:ext>
                  </a:extLst>
                </a:gridCol>
                <a:gridCol w="2311167">
                  <a:extLst>
                    <a:ext uri="{9D8B030D-6E8A-4147-A177-3AD203B41FA5}">
                      <a16:colId xmlns:a16="http://schemas.microsoft.com/office/drawing/2014/main" val="1880380447"/>
                    </a:ext>
                  </a:extLst>
                </a:gridCol>
              </a:tblGrid>
              <a:tr h="840482"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Planète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Vent solaire suffisamment important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Présence d’un champ magnétique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Présence d’une ionosphère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000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fr-FR" sz="1600" dirty="0">
                          <a:solidFill>
                            <a:schemeClr val="tx1"/>
                          </a:solidFill>
                        </a:rPr>
                        <a:t>Observation d’aurores polaires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7030A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1154018"/>
                  </a:ext>
                </a:extLst>
              </a:tr>
              <a:tr h="427667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Mercure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23665310"/>
                  </a:ext>
                </a:extLst>
              </a:tr>
              <a:tr h="427667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Venus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46518825"/>
                  </a:ext>
                </a:extLst>
              </a:tr>
              <a:tr h="427667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Terre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74018805"/>
                  </a:ext>
                </a:extLst>
              </a:tr>
              <a:tr h="427667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Mars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943439150"/>
                  </a:ext>
                </a:extLst>
              </a:tr>
              <a:tr h="427667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Jupiter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0660675"/>
                  </a:ext>
                </a:extLst>
              </a:tr>
              <a:tr h="427667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Saturne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65017859"/>
                  </a:ext>
                </a:extLst>
              </a:tr>
              <a:tr h="427667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Uranus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6489960"/>
                  </a:ext>
                </a:extLst>
              </a:tr>
              <a:tr h="427667">
                <a:tc>
                  <a:txBody>
                    <a:bodyPr/>
                    <a:lstStyle/>
                    <a:p>
                      <a:pPr algn="ctr"/>
                      <a:r>
                        <a:rPr lang="fr-FR" dirty="0">
                          <a:solidFill>
                            <a:schemeClr val="tx1"/>
                          </a:solidFill>
                        </a:rPr>
                        <a:t>Neptune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endParaRPr lang="fr-FR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0908267"/>
                  </a:ext>
                </a:extLst>
              </a:tr>
            </a:tbl>
          </a:graphicData>
        </a:graphic>
      </p:graphicFrame>
      <p:pic>
        <p:nvPicPr>
          <p:cNvPr id="18" name="Image 17">
            <a:extLst>
              <a:ext uri="{FF2B5EF4-FFF2-40B4-BE49-F238E27FC236}">
                <a16:creationId xmlns:a16="http://schemas.microsoft.com/office/drawing/2014/main" id="{FF5B395B-B9DB-781E-13B3-4F64FC1DE3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8"/>
          <a:stretch/>
        </p:blipFill>
        <p:spPr>
          <a:xfrm>
            <a:off x="5512634" y="2936711"/>
            <a:ext cx="333307" cy="333473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009FE81D-1204-D988-283D-5C63062DCE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3207666" y="2936711"/>
            <a:ext cx="344390" cy="333474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5506EEF7-3F68-7A23-61C6-2B0CC28BE70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3207666" y="3362760"/>
            <a:ext cx="344390" cy="333474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65329FD9-983B-E476-2591-A8391BDFB2C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3207666" y="3788809"/>
            <a:ext cx="344390" cy="333474"/>
          </a:xfrm>
          <a:prstGeom prst="rect">
            <a:avLst/>
          </a:prstGeom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id="{EDFA6FC8-AB85-B0E1-A177-585D2F7538E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3207666" y="4214858"/>
            <a:ext cx="344390" cy="333474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A2588941-755B-82D7-1CD2-7F9AF6A66F6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3207666" y="4640907"/>
            <a:ext cx="344390" cy="333474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958EBB13-3033-B996-52ED-194AECBF48C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3207666" y="5066956"/>
            <a:ext cx="344390" cy="333474"/>
          </a:xfrm>
          <a:prstGeom prst="rect">
            <a:avLst/>
          </a:prstGeom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id="{90E5888A-C71F-E8B7-76D8-50C92FA135B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3207666" y="5493005"/>
            <a:ext cx="344390" cy="333474"/>
          </a:xfrm>
          <a:prstGeom prst="rect">
            <a:avLst/>
          </a:prstGeom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id="{0E7F4614-9B4D-21AB-9EE5-11850E311E8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3207666" y="5928910"/>
            <a:ext cx="344390" cy="333474"/>
          </a:xfrm>
          <a:prstGeom prst="rect">
            <a:avLst/>
          </a:prstGeom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B12FD017-5C0D-CBD5-28BE-01D2702BD4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8"/>
          <a:stretch/>
        </p:blipFill>
        <p:spPr>
          <a:xfrm>
            <a:off x="5512634" y="3364167"/>
            <a:ext cx="333307" cy="333473"/>
          </a:xfrm>
          <a:prstGeom prst="rect">
            <a:avLst/>
          </a:prstGeom>
        </p:spPr>
      </p:pic>
      <p:pic>
        <p:nvPicPr>
          <p:cNvPr id="29" name="Image 28">
            <a:extLst>
              <a:ext uri="{FF2B5EF4-FFF2-40B4-BE49-F238E27FC236}">
                <a16:creationId xmlns:a16="http://schemas.microsoft.com/office/drawing/2014/main" id="{FADF1CD9-DA8E-DA2A-770B-58D98F32730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8"/>
          <a:stretch/>
        </p:blipFill>
        <p:spPr>
          <a:xfrm>
            <a:off x="5512634" y="4219080"/>
            <a:ext cx="333307" cy="333473"/>
          </a:xfrm>
          <a:prstGeom prst="rect">
            <a:avLst/>
          </a:prstGeom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id="{2598FBD7-FD34-134C-A40F-6A3593CBF42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5507092" y="3791623"/>
            <a:ext cx="344390" cy="333474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FE868700-9A99-619A-E2C3-DD553FAE923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5507092" y="4646536"/>
            <a:ext cx="344390" cy="333474"/>
          </a:xfrm>
          <a:prstGeom prst="rect">
            <a:avLst/>
          </a:prstGeom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id="{FCAE5EE7-FE0F-23B7-447E-DB47EA1A0E6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5507092" y="5073993"/>
            <a:ext cx="344390" cy="333474"/>
          </a:xfrm>
          <a:prstGeom prst="rect">
            <a:avLst/>
          </a:prstGeom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id="{E29179CE-7E92-ED9A-66F3-FE20023EC1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5507092" y="5501450"/>
            <a:ext cx="344390" cy="333474"/>
          </a:xfrm>
          <a:prstGeom prst="rect">
            <a:avLst/>
          </a:prstGeom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id="{3D8DD5F4-78DD-BBCF-2EFF-FE8FBF09DEA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5507092" y="5928910"/>
            <a:ext cx="344390" cy="333474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5E992EC9-6E85-88EC-5B23-CC385D041F5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7824670" y="3364167"/>
            <a:ext cx="344390" cy="333474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C83C1BC4-EFEF-2DF3-BEB5-714555FCEB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7824670" y="3791624"/>
            <a:ext cx="344390" cy="333474"/>
          </a:xfrm>
          <a:prstGeom prst="rect">
            <a:avLst/>
          </a:prstGeom>
        </p:spPr>
      </p:pic>
      <p:pic>
        <p:nvPicPr>
          <p:cNvPr id="37" name="Image 36">
            <a:extLst>
              <a:ext uri="{FF2B5EF4-FFF2-40B4-BE49-F238E27FC236}">
                <a16:creationId xmlns:a16="http://schemas.microsoft.com/office/drawing/2014/main" id="{7197AB52-C6CB-E9C0-18BB-33093C6172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7806859" y="4219081"/>
            <a:ext cx="344390" cy="333474"/>
          </a:xfrm>
          <a:prstGeom prst="rect">
            <a:avLst/>
          </a:prstGeom>
        </p:spPr>
      </p:pic>
      <p:pic>
        <p:nvPicPr>
          <p:cNvPr id="38" name="Image 37">
            <a:extLst>
              <a:ext uri="{FF2B5EF4-FFF2-40B4-BE49-F238E27FC236}">
                <a16:creationId xmlns:a16="http://schemas.microsoft.com/office/drawing/2014/main" id="{F3165F58-5AB7-2C5F-DE66-6E765A1708E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7806859" y="4646538"/>
            <a:ext cx="344390" cy="333474"/>
          </a:xfrm>
          <a:prstGeom prst="rect">
            <a:avLst/>
          </a:prstGeom>
        </p:spPr>
      </p:pic>
      <p:pic>
        <p:nvPicPr>
          <p:cNvPr id="39" name="Image 38">
            <a:extLst>
              <a:ext uri="{FF2B5EF4-FFF2-40B4-BE49-F238E27FC236}">
                <a16:creationId xmlns:a16="http://schemas.microsoft.com/office/drawing/2014/main" id="{7C0C40D7-F529-7793-2A26-0294D5B074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7806859" y="5073995"/>
            <a:ext cx="344390" cy="333474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DC228297-118F-7A61-BDF2-7F030D69F36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7806859" y="5501452"/>
            <a:ext cx="344390" cy="333474"/>
          </a:xfrm>
          <a:prstGeom prst="rect">
            <a:avLst/>
          </a:prstGeom>
        </p:spPr>
      </p:pic>
      <p:pic>
        <p:nvPicPr>
          <p:cNvPr id="41" name="Image 40">
            <a:extLst>
              <a:ext uri="{FF2B5EF4-FFF2-40B4-BE49-F238E27FC236}">
                <a16:creationId xmlns:a16="http://schemas.microsoft.com/office/drawing/2014/main" id="{8A99FBC5-8652-069A-44FC-557E41C38A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7805420" y="5928910"/>
            <a:ext cx="344390" cy="333474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9F80C8D4-4AA8-24E1-4444-E22C490CF5E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8"/>
          <a:stretch/>
        </p:blipFill>
        <p:spPr>
          <a:xfrm>
            <a:off x="7810961" y="2936711"/>
            <a:ext cx="333307" cy="333473"/>
          </a:xfrm>
          <a:prstGeom prst="rect">
            <a:avLst/>
          </a:prstGeom>
        </p:spPr>
      </p:pic>
      <p:pic>
        <p:nvPicPr>
          <p:cNvPr id="43" name="Image 42">
            <a:extLst>
              <a:ext uri="{FF2B5EF4-FFF2-40B4-BE49-F238E27FC236}">
                <a16:creationId xmlns:a16="http://schemas.microsoft.com/office/drawing/2014/main" id="{AB9E2328-FEB2-74DD-816A-AFF3E942AB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8"/>
          <a:stretch/>
        </p:blipFill>
        <p:spPr>
          <a:xfrm>
            <a:off x="10150437" y="2936711"/>
            <a:ext cx="333307" cy="333473"/>
          </a:xfrm>
          <a:prstGeom prst="rect">
            <a:avLst/>
          </a:prstGeom>
        </p:spPr>
      </p:pic>
      <p:pic>
        <p:nvPicPr>
          <p:cNvPr id="44" name="Image 43">
            <a:extLst>
              <a:ext uri="{FF2B5EF4-FFF2-40B4-BE49-F238E27FC236}">
                <a16:creationId xmlns:a16="http://schemas.microsoft.com/office/drawing/2014/main" id="{B6656691-B5D5-B594-4446-198158A6D2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8"/>
          <a:stretch/>
        </p:blipFill>
        <p:spPr>
          <a:xfrm>
            <a:off x="10150437" y="3364167"/>
            <a:ext cx="333307" cy="333473"/>
          </a:xfrm>
          <a:prstGeom prst="rect">
            <a:avLst/>
          </a:prstGeom>
        </p:spPr>
      </p:pic>
      <p:pic>
        <p:nvPicPr>
          <p:cNvPr id="45" name="Image 44">
            <a:extLst>
              <a:ext uri="{FF2B5EF4-FFF2-40B4-BE49-F238E27FC236}">
                <a16:creationId xmlns:a16="http://schemas.microsoft.com/office/drawing/2014/main" id="{B72BDC41-A8FB-D9F0-8E13-92B6E1623B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8738"/>
          <a:stretch/>
        </p:blipFill>
        <p:spPr>
          <a:xfrm>
            <a:off x="10150437" y="4219080"/>
            <a:ext cx="333307" cy="333473"/>
          </a:xfrm>
          <a:prstGeom prst="rect">
            <a:avLst/>
          </a:prstGeom>
        </p:spPr>
      </p:pic>
      <p:pic>
        <p:nvPicPr>
          <p:cNvPr id="46" name="Image 45">
            <a:extLst>
              <a:ext uri="{FF2B5EF4-FFF2-40B4-BE49-F238E27FC236}">
                <a16:creationId xmlns:a16="http://schemas.microsoft.com/office/drawing/2014/main" id="{80C8290E-F51F-3A07-403D-115F927BB28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10144895" y="3791623"/>
            <a:ext cx="344390" cy="333474"/>
          </a:xfrm>
          <a:prstGeom prst="rect">
            <a:avLst/>
          </a:prstGeom>
        </p:spPr>
      </p:pic>
      <p:pic>
        <p:nvPicPr>
          <p:cNvPr id="47" name="Image 46">
            <a:extLst>
              <a:ext uri="{FF2B5EF4-FFF2-40B4-BE49-F238E27FC236}">
                <a16:creationId xmlns:a16="http://schemas.microsoft.com/office/drawing/2014/main" id="{9083D618-7101-289C-B06B-26B448D35DB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10144895" y="4646536"/>
            <a:ext cx="344390" cy="333474"/>
          </a:xfrm>
          <a:prstGeom prst="rect">
            <a:avLst/>
          </a:prstGeom>
        </p:spPr>
      </p:pic>
      <p:pic>
        <p:nvPicPr>
          <p:cNvPr id="48" name="Image 47">
            <a:extLst>
              <a:ext uri="{FF2B5EF4-FFF2-40B4-BE49-F238E27FC236}">
                <a16:creationId xmlns:a16="http://schemas.microsoft.com/office/drawing/2014/main" id="{6243CAD7-CC44-D120-0C28-AEFA452BC2A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10144895" y="5073993"/>
            <a:ext cx="344390" cy="333474"/>
          </a:xfrm>
          <a:prstGeom prst="rect">
            <a:avLst/>
          </a:prstGeom>
        </p:spPr>
      </p:pic>
      <p:pic>
        <p:nvPicPr>
          <p:cNvPr id="49" name="Image 48">
            <a:extLst>
              <a:ext uri="{FF2B5EF4-FFF2-40B4-BE49-F238E27FC236}">
                <a16:creationId xmlns:a16="http://schemas.microsoft.com/office/drawing/2014/main" id="{51CF4D14-4391-0EF4-0A07-FB1373AAC31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10144895" y="5501450"/>
            <a:ext cx="344390" cy="333474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2D045CB0-B336-AE4A-6A75-A3F6840A1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7366"/>
          <a:stretch/>
        </p:blipFill>
        <p:spPr>
          <a:xfrm>
            <a:off x="10144895" y="5928910"/>
            <a:ext cx="344390" cy="333474"/>
          </a:xfrm>
          <a:prstGeom prst="rect">
            <a:avLst/>
          </a:prstGeom>
        </p:spPr>
      </p:pic>
      <p:sp>
        <p:nvSpPr>
          <p:cNvPr id="54" name="ZoneTexte 53">
            <a:extLst>
              <a:ext uri="{FF2B5EF4-FFF2-40B4-BE49-F238E27FC236}">
                <a16:creationId xmlns:a16="http://schemas.microsoft.com/office/drawing/2014/main" id="{8775C73E-3C06-1ED1-3CB8-2F6C6A3D4688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27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680757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80C528E9-37B7-5E80-E49B-1FE06B4AAF6A}"/>
              </a:ext>
            </a:extLst>
          </p:cNvPr>
          <p:cNvSpPr txBox="1"/>
          <p:nvPr/>
        </p:nvSpPr>
        <p:spPr>
          <a:xfrm>
            <a:off x="390144" y="456053"/>
            <a:ext cx="10312438" cy="523220"/>
          </a:xfrm>
          <a:prstGeom prst="rect">
            <a:avLst/>
          </a:prstGeom>
          <a:noFill/>
          <a:ln>
            <a:noFill/>
          </a:ln>
        </p:spPr>
        <p:txBody>
          <a:bodyPr wrap="none" rtlCol="0" anchor="ctr" anchorCtr="1">
            <a:spAutoFit/>
          </a:bodyPr>
          <a:lstStyle/>
          <a:p>
            <a:r>
              <a:rPr lang="fr-FR" sz="2800" b="1" dirty="0">
                <a:solidFill>
                  <a:srgbClr val="FFFF00"/>
                </a:solidFill>
              </a:rPr>
              <a:t>Les 3 ingrédients pour créer une aurore polaire sur un astre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171BCF4C-64F4-EC97-EA2F-7BD33FBE9695}"/>
              </a:ext>
            </a:extLst>
          </p:cNvPr>
          <p:cNvSpPr txBox="1"/>
          <p:nvPr/>
        </p:nvSpPr>
        <p:spPr>
          <a:xfrm>
            <a:off x="2159494" y="1340510"/>
            <a:ext cx="7873013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dirty="0"/>
              <a:t>A l’inverse, les aurores polaires peuvent aider à étudier des astres lointains.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B2FB8C36-5602-F90D-3F21-8412B3C55FDC}"/>
              </a:ext>
            </a:extLst>
          </p:cNvPr>
          <p:cNvSpPr txBox="1"/>
          <p:nvPr/>
        </p:nvSpPr>
        <p:spPr>
          <a:xfrm>
            <a:off x="770054" y="5659773"/>
            <a:ext cx="10651893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dirty="0"/>
              <a:t>L’observation d’une aurore polaire </a:t>
            </a:r>
          </a:p>
          <a:p>
            <a:pPr marL="285750" indent="-285750" algn="ctr">
              <a:buFont typeface="Wingdings" panose="05000000000000000000" pitchFamily="2" charset="2"/>
              <a:buChar char="à"/>
            </a:pPr>
            <a:r>
              <a:rPr lang="fr-FR" dirty="0">
                <a:sym typeface="Wingdings" panose="05000000000000000000" pitchFamily="2" charset="2"/>
              </a:rPr>
              <a:t>présence d’ionosphère et d’un champ magnétique sur la planète</a:t>
            </a:r>
          </a:p>
          <a:p>
            <a:pPr algn="ctr"/>
            <a:r>
              <a:rPr lang="fr-FR" dirty="0">
                <a:sym typeface="Wingdings" panose="05000000000000000000" pitchFamily="2" charset="2"/>
              </a:rPr>
              <a:t>(2 conditions nécessaire à la présence de la vie)</a:t>
            </a:r>
            <a:endParaRPr lang="fr-FR" dirty="0"/>
          </a:p>
        </p:txBody>
      </p:sp>
      <p:pic>
        <p:nvPicPr>
          <p:cNvPr id="3074" name="Picture 2" descr="Cette image directe prise par le télescope spatial James-Webb de l’exoplanète HIP 65426 b, dans différentes bandes de lumière infrarouge. HANDOUT / AFP">
            <a:extLst>
              <a:ext uri="{FF2B5EF4-FFF2-40B4-BE49-F238E27FC236}">
                <a16:creationId xmlns:a16="http://schemas.microsoft.com/office/drawing/2014/main" id="{848D8901-C0DB-330A-853C-A22C93ECB8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6487" y="1858698"/>
            <a:ext cx="6377905" cy="358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931E2F9-8D74-C140-7DF3-81B232B2EAF3}"/>
              </a:ext>
            </a:extLst>
          </p:cNvPr>
          <p:cNvSpPr txBox="1"/>
          <p:nvPr/>
        </p:nvSpPr>
        <p:spPr>
          <a:xfrm>
            <a:off x="9454392" y="3269230"/>
            <a:ext cx="2374085" cy="646331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FR" sz="1200" i="1" dirty="0"/>
              <a:t>Images prises en 2022 par le télescope spatial James-Webb de l’exoplanète HIP 65426 b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A1E2E2E6-0EBB-5602-363F-D8DE2ABA37BA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28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234490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8" name="Picture 8" descr="Aurores boréales : ce qu'elles nous apprennent sur le climat et la météo de  l'espace">
            <a:extLst>
              <a:ext uri="{FF2B5EF4-FFF2-40B4-BE49-F238E27FC236}">
                <a16:creationId xmlns:a16="http://schemas.microsoft.com/office/drawing/2014/main" id="{A4E18A5D-5DCE-DB83-8E96-5D09548842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10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re 1">
            <a:extLst>
              <a:ext uri="{FF2B5EF4-FFF2-40B4-BE49-F238E27FC236}">
                <a16:creationId xmlns:a16="http://schemas.microsoft.com/office/drawing/2014/main" id="{C4714B03-33C9-9AB0-6A2E-2376936E6B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4187" y="5532437"/>
            <a:ext cx="10515600" cy="1325563"/>
          </a:xfrm>
        </p:spPr>
        <p:txBody>
          <a:bodyPr/>
          <a:lstStyle/>
          <a:p>
            <a:r>
              <a:rPr lang="fr-FR" b="1" dirty="0">
                <a:latin typeface="Arvo" panose="02000000000000000000" pitchFamily="2" charset="0"/>
              </a:rPr>
              <a:t>Conclusion</a:t>
            </a:r>
          </a:p>
        </p:txBody>
      </p:sp>
      <p:sp>
        <p:nvSpPr>
          <p:cNvPr id="3" name="ZoneTexte 2">
            <a:extLst>
              <a:ext uri="{FF2B5EF4-FFF2-40B4-BE49-F238E27FC236}">
                <a16:creationId xmlns:a16="http://schemas.microsoft.com/office/drawing/2014/main" id="{FFAAA461-0C8D-BCD4-F8E1-F24FE37724D5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29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212570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B1F550C7-91B1-82C0-C8FE-F0D2E77280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2084" y="130152"/>
            <a:ext cx="10125630" cy="6597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A77F450-BCAE-27C6-9BD2-B9C81AC5B905}"/>
              </a:ext>
            </a:extLst>
          </p:cNvPr>
          <p:cNvSpPr txBox="1"/>
          <p:nvPr/>
        </p:nvSpPr>
        <p:spPr>
          <a:xfrm>
            <a:off x="124286" y="268651"/>
            <a:ext cx="1633493" cy="1477328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fr-FR" dirty="0"/>
              <a:t>Aurore boréale, </a:t>
            </a:r>
            <a:br>
              <a:rPr lang="fr-FR" dirty="0"/>
            </a:br>
            <a:r>
              <a:rPr lang="fr-FR" dirty="0"/>
              <a:t>au-dessus du lac Bear, en Alaska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F63E6F4B-E3B8-9C74-9E73-94D0F9D0FBD8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3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6155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id="{24177139-E420-B226-E5B1-2C54A5D7E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6369" y="113190"/>
            <a:ext cx="8842159" cy="663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7A77F450-BCAE-27C6-9BD2-B9C81AC5B905}"/>
              </a:ext>
            </a:extLst>
          </p:cNvPr>
          <p:cNvSpPr txBox="1"/>
          <p:nvPr/>
        </p:nvSpPr>
        <p:spPr>
          <a:xfrm>
            <a:off x="301842" y="429218"/>
            <a:ext cx="2343704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fr-FR" dirty="0"/>
              <a:t>Aurore boréale, Tromsø en Norvège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id="{A72B7955-D5F1-7E55-60B6-D0194439CF5C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4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46012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0239FEE7-F1D3-C9CD-5E82-D6DB41BDD7FB}"/>
              </a:ext>
            </a:extLst>
          </p:cNvPr>
          <p:cNvSpPr txBox="1"/>
          <p:nvPr/>
        </p:nvSpPr>
        <p:spPr>
          <a:xfrm>
            <a:off x="3048000" y="3244334"/>
            <a:ext cx="6096000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>
            <a:spAutoFit/>
          </a:bodyPr>
          <a:lstStyle/>
          <a:p>
            <a:r>
              <a:rPr lang="fr-FR" dirty="0"/>
              <a:t> îles Kerguelen</a:t>
            </a:r>
          </a:p>
        </p:txBody>
      </p:sp>
      <p:sp>
        <p:nvSpPr>
          <p:cNvPr id="2" name="ZoneTexte 1">
            <a:extLst>
              <a:ext uri="{FF2B5EF4-FFF2-40B4-BE49-F238E27FC236}">
                <a16:creationId xmlns:a16="http://schemas.microsoft.com/office/drawing/2014/main" id="{EC875E46-203F-16CC-80D6-E0376C156441}"/>
              </a:ext>
            </a:extLst>
          </p:cNvPr>
          <p:cNvSpPr txBox="1"/>
          <p:nvPr/>
        </p:nvSpPr>
        <p:spPr>
          <a:xfrm>
            <a:off x="153880" y="247654"/>
            <a:ext cx="1562470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fr-FR" dirty="0"/>
              <a:t>Aurore boréale, </a:t>
            </a:r>
            <a:r>
              <a:rPr lang="fr-FR" dirty="0" err="1"/>
              <a:t>Kuusamo</a:t>
            </a:r>
            <a:r>
              <a:rPr lang="fr-FR" dirty="0"/>
              <a:t> en Finlande</a:t>
            </a:r>
          </a:p>
        </p:txBody>
      </p:sp>
      <p:pic>
        <p:nvPicPr>
          <p:cNvPr id="5124" name="Picture 4">
            <a:extLst>
              <a:ext uri="{FF2B5EF4-FFF2-40B4-BE49-F238E27FC236}">
                <a16:creationId xmlns:a16="http://schemas.microsoft.com/office/drawing/2014/main" id="{0CBEDF61-ACA4-D94E-4574-E014E77468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4251" y="151043"/>
            <a:ext cx="9833869" cy="6555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id="{EB3A0E7C-55C8-683B-B6AF-007FEEDAC094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5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1754014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E611C3F-6AB4-5710-8E0D-4F01291A24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8842" y="115409"/>
            <a:ext cx="9940772" cy="6627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0239FEE7-F1D3-C9CD-5E82-D6DB41BDD7FB}"/>
              </a:ext>
            </a:extLst>
          </p:cNvPr>
          <p:cNvSpPr txBox="1"/>
          <p:nvPr/>
        </p:nvSpPr>
        <p:spPr>
          <a:xfrm>
            <a:off x="162386" y="217048"/>
            <a:ext cx="1994516" cy="92333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fr-FR" dirty="0"/>
              <a:t>Aurore australe, îles Kerguelen (Antarctique)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66CACE0F-5309-2043-2586-B3F68CAF3277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6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0342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0239FEE7-F1D3-C9CD-5E82-D6DB41BDD7FB}"/>
              </a:ext>
            </a:extLst>
          </p:cNvPr>
          <p:cNvSpPr txBox="1"/>
          <p:nvPr/>
        </p:nvSpPr>
        <p:spPr>
          <a:xfrm>
            <a:off x="3048000" y="6488668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dirty="0"/>
              <a:t>Aurore australe en Antarctique </a:t>
            </a:r>
          </a:p>
        </p:txBody>
      </p:sp>
      <p:pic>
        <p:nvPicPr>
          <p:cNvPr id="5" name="Une spectaculaire aurore boréale illumine le ciel de l'Antarctique">
            <a:hlinkClick r:id="" action="ppaction://media"/>
            <a:extLst>
              <a:ext uri="{FF2B5EF4-FFF2-40B4-BE49-F238E27FC236}">
                <a16:creationId xmlns:a16="http://schemas.microsoft.com/office/drawing/2014/main" id="{711DDFEC-9FA6-778A-2A0A-A7577A666F6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9853" y="0"/>
            <a:ext cx="11372295" cy="639691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364BE36F-E442-88A0-CEAA-7FACBAE10AFD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7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93126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oneTexte 6">
            <a:extLst>
              <a:ext uri="{FF2B5EF4-FFF2-40B4-BE49-F238E27FC236}">
                <a16:creationId xmlns:a16="http://schemas.microsoft.com/office/drawing/2014/main" id="{0239FEE7-F1D3-C9CD-5E82-D6DB41BDD7FB}"/>
              </a:ext>
            </a:extLst>
          </p:cNvPr>
          <p:cNvSpPr txBox="1"/>
          <p:nvPr/>
        </p:nvSpPr>
        <p:spPr>
          <a:xfrm>
            <a:off x="3048000" y="6488668"/>
            <a:ext cx="6096000" cy="369332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fr-FR" dirty="0"/>
              <a:t>Aurore polaire depuis l’espace</a:t>
            </a:r>
          </a:p>
        </p:txBody>
      </p:sp>
      <p:pic>
        <p:nvPicPr>
          <p:cNvPr id="2" name="aurora">
            <a:hlinkClick r:id="" action="ppaction://media"/>
            <a:extLst>
              <a:ext uri="{FF2B5EF4-FFF2-40B4-BE49-F238E27FC236}">
                <a16:creationId xmlns:a16="http://schemas.microsoft.com/office/drawing/2014/main" id="{C24C1BC3-552F-0DAC-4894-21CF185B177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0654" y="-1"/>
            <a:ext cx="11430693" cy="6429765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133A9FFD-6742-E378-FEC7-C866E8C36D11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8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2196644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938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ZoneTexte 4">
            <a:extLst>
              <a:ext uri="{FF2B5EF4-FFF2-40B4-BE49-F238E27FC236}">
                <a16:creationId xmlns:a16="http://schemas.microsoft.com/office/drawing/2014/main" id="{76EE872A-4BEC-DBE4-1837-956D9C64DD1B}"/>
              </a:ext>
            </a:extLst>
          </p:cNvPr>
          <p:cNvSpPr txBox="1"/>
          <p:nvPr/>
        </p:nvSpPr>
        <p:spPr>
          <a:xfrm>
            <a:off x="301842" y="429218"/>
            <a:ext cx="913641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 anchor="ctr" anchorCtr="1">
            <a:spAutoFit/>
          </a:bodyPr>
          <a:lstStyle/>
          <a:p>
            <a:r>
              <a:rPr lang="fr-FR" dirty="0"/>
              <a:t>Ovale auroral</a:t>
            </a:r>
          </a:p>
        </p:txBody>
      </p:sp>
      <p:pic>
        <p:nvPicPr>
          <p:cNvPr id="22530" name="Picture 2" descr="Northern &amp; Southern Aurorae Are Siblings, But Not Twins - Universe Today">
            <a:extLst>
              <a:ext uri="{FF2B5EF4-FFF2-40B4-BE49-F238E27FC236}">
                <a16:creationId xmlns:a16="http://schemas.microsoft.com/office/drawing/2014/main" id="{F5856CB4-F84A-AEEE-FBAB-A435550CF0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1012" y="0"/>
            <a:ext cx="4804988" cy="67973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4" name="Picture 6" descr="undefined">
            <a:extLst>
              <a:ext uri="{FF2B5EF4-FFF2-40B4-BE49-F238E27FC236}">
                <a16:creationId xmlns:a16="http://schemas.microsoft.com/office/drawing/2014/main" id="{DC217B09-56BB-F045-5A5B-42F5713386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3498" y="1075549"/>
            <a:ext cx="4581176" cy="454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42AD7453-8E64-D9D4-6F19-DBF265F4A6BA}"/>
              </a:ext>
            </a:extLst>
          </p:cNvPr>
          <p:cNvSpPr txBox="1"/>
          <p:nvPr/>
        </p:nvSpPr>
        <p:spPr>
          <a:xfrm>
            <a:off x="11660479" y="6312257"/>
            <a:ext cx="327334" cy="400110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none" rtlCol="0" anchor="ctr" anchorCtr="1">
            <a:spAutoFit/>
          </a:bodyPr>
          <a:lstStyle/>
          <a:p>
            <a:pPr algn="r"/>
            <a:fld id="{A2C87A48-8A15-42DD-A701-3AAA1E91907D}" type="slidenum">
              <a:rPr lang="fr-FR" sz="2000" b="1" smtClean="0"/>
              <a:pPr algn="r"/>
              <a:t>9</a:t>
            </a:fld>
            <a:endParaRPr lang="fr-FR" sz="2000" b="1" dirty="0"/>
          </a:p>
        </p:txBody>
      </p:sp>
    </p:spTree>
    <p:extLst>
      <p:ext uri="{BB962C8B-B14F-4D97-AF65-F5344CB8AC3E}">
        <p14:creationId xmlns:p14="http://schemas.microsoft.com/office/powerpoint/2010/main" val="3487580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Modèle de conception Îl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rtlCol="0" anchor="ctr"/>
      <a:lstStyle>
        <a:defPPr algn="ctr">
          <a:defRPr dirty="0"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  <a:ln>
          <a:solidFill>
            <a:schemeClr val="bg2"/>
          </a:solidFill>
        </a:ln>
      </a:spPr>
      <a:bodyPr wrap="square" rtlCol="0" anchor="ctr" anchorCtr="1">
        <a:spAutoFit/>
      </a:bodyPr>
      <a:lstStyle>
        <a:defPPr>
          <a:defRPr dirty="0"/>
        </a:defPPr>
      </a:lstStyle>
    </a:txDef>
  </a:objectDefaults>
  <a:extraClrSchemeLst/>
  <a:extLst>
    <a:ext uri="{05A4C25C-085E-4340-85A3-A5531E510DB2}">
      <thm15:themeFamily xmlns:thm15="http://schemas.microsoft.com/office/thememl/2012/main" name="Office_50398872_TF03460526_Win32" id="{6D3F6121-050C-45C7-8A54-2A3D75A942D8}" vid="{35BE4EF3-73F5-4582-81EB-2A0FB8DFD325}"/>
    </a:ext>
  </a:extLst>
</a:theme>
</file>

<file path=ppt/theme/theme2.xml><?xml version="1.0" encoding="utf-8"?>
<a:theme xmlns:a="http://schemas.openxmlformats.org/drawingml/2006/main" name="Thème Offic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Red Orange">
      <a:dk1>
        <a:sysClr val="windowText" lastClr="000000"/>
      </a:dk1>
      <a:lt1>
        <a:sysClr val="window" lastClr="FFFFFF"/>
      </a:lt1>
      <a:dk2>
        <a:srgbClr val="505046"/>
      </a:dk2>
      <a:lt2>
        <a:srgbClr val="EEECE1"/>
      </a:lt2>
      <a:accent1>
        <a:srgbClr val="E84C22"/>
      </a:accent1>
      <a:accent2>
        <a:srgbClr val="FFBD47"/>
      </a:accent2>
      <a:accent3>
        <a:srgbClr val="B64926"/>
      </a:accent3>
      <a:accent4>
        <a:srgbClr val="FF8427"/>
      </a:accent4>
      <a:accent5>
        <a:srgbClr val="CC9900"/>
      </a:accent5>
      <a:accent6>
        <a:srgbClr val="B22600"/>
      </a:accent6>
      <a:hlink>
        <a:srgbClr val="CC9900"/>
      </a:hlink>
      <a:folHlink>
        <a:srgbClr val="666699"/>
      </a:folHlink>
    </a:clrScheme>
    <a:fontScheme name="Arial">
      <a:maj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Diapositives de conception de l’île</Template>
  <TotalTime>926</TotalTime>
  <Words>606</Words>
  <Application>Microsoft Office PowerPoint</Application>
  <PresentationFormat>Grand écran</PresentationFormat>
  <Paragraphs>148</Paragraphs>
  <Slides>29</Slides>
  <Notes>11</Notes>
  <HiddenSlides>0</HiddenSlides>
  <MMClips>2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29</vt:i4>
      </vt:variant>
    </vt:vector>
  </HeadingPairs>
  <TitlesOfParts>
    <vt:vector size="35" baseType="lpstr">
      <vt:lpstr>Agency FB</vt:lpstr>
      <vt:lpstr>Arial</vt:lpstr>
      <vt:lpstr>Arial Black</vt:lpstr>
      <vt:lpstr>Arvo</vt:lpstr>
      <vt:lpstr>Wingdings</vt:lpstr>
      <vt:lpstr>Modèle de conception Île</vt:lpstr>
      <vt:lpstr>à la découverte des aurores polaires</vt:lpstr>
      <vt:lpstr>Introduction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formation des aurores polaires</vt:lpstr>
      <vt:lpstr>Présentation PowerPoint</vt:lpstr>
      <vt:lpstr>Présentation PowerPoint</vt:lpstr>
      <vt:lpstr>Présentation PowerPoint</vt:lpstr>
      <vt:lpstr>L’observation des aurores polaires sur Terre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danger des aurores polaires ?</vt:lpstr>
      <vt:lpstr>Présentation PowerPoint</vt:lpstr>
      <vt:lpstr>Présentation PowerPoint</vt:lpstr>
      <vt:lpstr>Les aurores polaires extraterrestres</vt:lpstr>
      <vt:lpstr>Présentation PowerPoint</vt:lpstr>
      <vt:lpstr>Présentation PowerPoint</vt:lpstr>
      <vt:lpstr>Présentation PowerPoint</vt:lpstr>
      <vt:lpstr>Présentation PowerPoint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à la découverte des aurores polaires</dc:title>
  <dc:creator>Eric Conte</dc:creator>
  <cp:lastModifiedBy>compte.local</cp:lastModifiedBy>
  <cp:revision>120</cp:revision>
  <dcterms:created xsi:type="dcterms:W3CDTF">2023-03-08T07:55:06Z</dcterms:created>
  <dcterms:modified xsi:type="dcterms:W3CDTF">2024-02-19T15:29:39Z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</Properties>
</file>