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84" r:id="rId2"/>
    <p:sldId id="1143" r:id="rId3"/>
    <p:sldId id="1167" r:id="rId4"/>
    <p:sldId id="1151" r:id="rId5"/>
    <p:sldId id="1153" r:id="rId6"/>
    <p:sldId id="1154" r:id="rId7"/>
    <p:sldId id="1168" r:id="rId8"/>
    <p:sldId id="270" r:id="rId9"/>
    <p:sldId id="1165" r:id="rId10"/>
    <p:sldId id="276" r:id="rId11"/>
    <p:sldId id="269" r:id="rId12"/>
    <p:sldId id="1152" r:id="rId13"/>
    <p:sldId id="293" r:id="rId14"/>
    <p:sldId id="282" r:id="rId15"/>
    <p:sldId id="283" r:id="rId16"/>
    <p:sldId id="263" r:id="rId17"/>
    <p:sldId id="271" r:id="rId18"/>
    <p:sldId id="278" r:id="rId19"/>
    <p:sldId id="286" r:id="rId20"/>
    <p:sldId id="288" r:id="rId21"/>
    <p:sldId id="289" r:id="rId22"/>
    <p:sldId id="292" r:id="rId23"/>
    <p:sldId id="279" r:id="rId24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178"/>
    <p:restoredTop sz="96498"/>
  </p:normalViewPr>
  <p:slideViewPr>
    <p:cSldViewPr snapToGrid="0">
      <p:cViewPr varScale="1">
        <p:scale>
          <a:sx n="100" d="100"/>
          <a:sy n="100" d="100"/>
        </p:scale>
        <p:origin x="184" y="9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D8EF5-E725-1C4B-B313-5459675FE532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7A596-9BFD-2D46-A954-D9DF1ED41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0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1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915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7A596-9BFD-2D46-A954-D9DF1ED41D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31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7A596-9BFD-2D46-A954-D9DF1ED41D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46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E443E-F992-96B2-836E-B8E379743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43B6D2-62B4-FB08-23F2-C78612C384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88DD4-E912-AF6F-DF4A-13CF6B9B3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7CD12-7DE5-5424-704A-15C76B93E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7A596-9BFD-2D46-A954-D9DF1ED41D6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25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10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694170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7A596-9BFD-2D46-A954-D9DF1ED41D6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00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14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317692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15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505261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17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529977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18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182387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BCC95-31E6-B197-D46B-995C63F73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665282-1516-2297-4CB9-9ED1A7F04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E5885A-8596-CDAF-E0C1-D8033165F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F7FA95-3DFC-76A9-9957-FF44B75F4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20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293804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E431-7A27-C8D4-5AEB-B38836E49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A6EB5-CA04-B905-255C-9FFAD6002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3D5C2-D3F1-0D9F-41D2-F07633139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40DD7-66C0-F68C-68A3-2B58DEEF3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21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920372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1B749-3D19-1E46-6E38-42EA97616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B27CC5-A244-1D5D-F9C2-96F3F6A16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3834C9-3156-CB7A-CDA1-EA246599E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0B10C-D44A-F0A9-6B6F-AD1320DBB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22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840185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BBC7C-476B-BB45-87C6-942F908A1F68}" type="slidenum">
              <a:rPr lang="en-ES" smtClean="0"/>
              <a:t>23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6512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D4F08-4CBB-38B5-1F0F-5B5571954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A191F-3442-DFF4-1799-7E1CB5A60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E2783-D1DB-679E-325C-09CEFC1FB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84E17-17B3-B24C-D324-E12E2C39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7260" y="635635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Bodoni MT" panose="02070603080606020203" pitchFamily="18" charset="77"/>
              </a:defRPr>
            </a:lvl1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9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86D9E-6FA0-FD27-2CBC-F3D5A0918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C0E50-0764-F11F-BBAC-0994833F3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D9D08-5A2B-682C-E236-4ADA59D67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FE5E5-9079-A545-4093-F81A6696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288149"/>
            <a:ext cx="2743200" cy="365125"/>
          </a:xfrm>
        </p:spPr>
        <p:txBody>
          <a:bodyPr/>
          <a:lstStyle>
            <a:lvl1pPr algn="l">
              <a:defRPr sz="2000" baseline="0">
                <a:solidFill>
                  <a:schemeClr val="tx1"/>
                </a:solidFill>
                <a:latin typeface="Bodoni MT" panose="02070603080606020203" pitchFamily="18" charset="77"/>
              </a:defRPr>
            </a:lvl1pPr>
          </a:lstStyle>
          <a:p>
            <a:fld id="{5A53E4DF-2ECC-8447-848D-44E74D38AF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51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F0894-EA00-EFD4-03FE-ABC816FD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07890-AB00-CD88-CA85-6907F05B5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8538D-3B62-D897-12EE-F98F24F81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1BD51B-C067-C1AF-AA94-06AC714E5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7260" y="635635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Bodoni MT" panose="02070603080606020203" pitchFamily="18" charset="77"/>
              </a:defRPr>
            </a:lvl1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8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2E9D-B1D3-3192-D7FD-56C8CD30C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6771E-8517-362A-712A-EDD333575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55F98-84B0-C2DA-ABE2-72A781A48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122C1-A653-C3D8-EAC5-C2B45B24A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D82F3BE-BB25-063E-470C-709168612FC4}"/>
              </a:ext>
            </a:extLst>
          </p:cNvPr>
          <p:cNvSpPr txBox="1">
            <a:spLocks/>
          </p:cNvSpPr>
          <p:nvPr userDrawn="1"/>
        </p:nvSpPr>
        <p:spPr>
          <a:xfrm>
            <a:off x="7372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ES"/>
            </a:defPPr>
            <a:lvl1pPr marL="0" algn="r" defTabSz="914400" rtl="0" eaLnBrk="1" latinLnBrk="0" hangingPunct="1">
              <a:defRPr sz="2000" kern="1200">
                <a:solidFill>
                  <a:schemeClr val="tx1"/>
                </a:solidFill>
                <a:latin typeface="Bodoni MT" panose="02070603080606020203" pitchFamily="18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3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AFBD-B4B1-98DA-AD1A-F10E36FD3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0E93C-F175-B50A-FB5D-B488AE5D9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8CDEB-CB0A-E617-5A29-0344DA461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18EC8-3C58-36EF-9B8C-B8642B3AF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E5073B-FF52-C661-576D-562876C05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D2E6CC-81ED-B64E-AA80-EF6C03E9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5ECED03-3F05-D83A-FE2E-596044254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7260" y="635635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Bodoni MT" panose="02070603080606020203" pitchFamily="18" charset="77"/>
              </a:defRPr>
            </a:lvl1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6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995AF-434E-0C9F-E245-E140C560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A87126-B95F-4722-87F9-48008C03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FF882-FBFD-7F0C-5D49-C7290AECB8B0}"/>
              </a:ext>
            </a:extLst>
          </p:cNvPr>
          <p:cNvSpPr txBox="1">
            <a:spLocks/>
          </p:cNvSpPr>
          <p:nvPr userDrawn="1"/>
        </p:nvSpPr>
        <p:spPr>
          <a:xfrm>
            <a:off x="7372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ES"/>
            </a:defPPr>
            <a:lvl1pPr marL="0" algn="r" defTabSz="914400" rtl="0" eaLnBrk="1" latinLnBrk="0" hangingPunct="1">
              <a:defRPr sz="2000" kern="1200">
                <a:solidFill>
                  <a:schemeClr val="tx1"/>
                </a:solidFill>
                <a:latin typeface="Bodoni MT" panose="02070603080606020203" pitchFamily="18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81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AF87AF-E5D9-20B2-C487-4EB0C3DF0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A5DCE-A898-07F1-4D9E-974373A34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8506" y="6356350"/>
            <a:ext cx="2743200" cy="365125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  <a:latin typeface="Bodoni MT" panose="02070603080606020203" pitchFamily="18" charset="77"/>
              </a:defRPr>
            </a:lvl1pPr>
          </a:lstStyle>
          <a:p>
            <a:fld id="{5A53E4DF-2ECC-8447-848D-44E74D38AF31}" type="slidenum">
              <a:rPr lang="en-US" smtClean="0"/>
              <a:pPr/>
              <a:t>‹#›</a:t>
            </a:fld>
            <a:endParaRPr lang="en-US" dirty="0">
              <a:latin typeface="Bodoni MT" panose="020706030806060202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38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74655-C84D-3BC3-8F8A-C7DF01324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5B9A7-8496-9B24-1D93-A70957A2D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69378-936F-FABE-CACF-31CCAA1F7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FB120-B3E2-D6FD-D6E1-899765EEF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51A3FB1-9D7A-3F6B-D9D6-0AD552F1E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7260" y="635635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Bodoni MT" panose="02070603080606020203" pitchFamily="18" charset="77"/>
              </a:defRPr>
            </a:lvl1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59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002AC-D2EC-A597-786C-0CED4651C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92F1A7-C509-069D-77E2-2DC69D81D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FFA59-8F17-DE29-CC3A-7BF5AD88E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50B5A-52A9-2EA7-2B30-7C832421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2F0508E-F509-3612-B109-4137BFB4CE66}"/>
              </a:ext>
            </a:extLst>
          </p:cNvPr>
          <p:cNvSpPr txBox="1">
            <a:spLocks/>
          </p:cNvSpPr>
          <p:nvPr userDrawn="1"/>
        </p:nvSpPr>
        <p:spPr>
          <a:xfrm>
            <a:off x="7372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ES"/>
            </a:defPPr>
            <a:lvl1pPr marL="0" algn="r" defTabSz="914400" rtl="0" eaLnBrk="1" latinLnBrk="0" hangingPunct="1">
              <a:defRPr sz="2000" kern="1200">
                <a:solidFill>
                  <a:schemeClr val="tx1"/>
                </a:solidFill>
                <a:latin typeface="Bodoni MT" panose="02070603080606020203" pitchFamily="18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2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94429-9768-E0C7-630C-7FE11247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8D2872-7A94-4E1E-4D46-AFEBCDB350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EBD7E-149B-39D0-3D3E-8BC69EBE3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E6D29F-15D2-98A0-3133-893C680F780A}"/>
              </a:ext>
            </a:extLst>
          </p:cNvPr>
          <p:cNvSpPr txBox="1">
            <a:spLocks/>
          </p:cNvSpPr>
          <p:nvPr userDrawn="1"/>
        </p:nvSpPr>
        <p:spPr>
          <a:xfrm>
            <a:off x="7372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ES"/>
            </a:defPPr>
            <a:lvl1pPr marL="0" algn="r" defTabSz="914400" rtl="0" eaLnBrk="1" latinLnBrk="0" hangingPunct="1">
              <a:defRPr sz="2000" kern="1200">
                <a:solidFill>
                  <a:schemeClr val="tx1"/>
                </a:solidFill>
                <a:latin typeface="Bodoni MT" panose="02070603080606020203" pitchFamily="18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63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50E0D-9120-B318-10F1-123EE8157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10BA6C-F5AA-7C87-129C-A6542F452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37A50-5D2D-D6F9-D688-9C853724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512BA5-612F-716B-3EB0-3127106290E9}"/>
              </a:ext>
            </a:extLst>
          </p:cNvPr>
          <p:cNvSpPr txBox="1">
            <a:spLocks/>
          </p:cNvSpPr>
          <p:nvPr userDrawn="1"/>
        </p:nvSpPr>
        <p:spPr>
          <a:xfrm>
            <a:off x="7372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ES"/>
            </a:defPPr>
            <a:lvl1pPr marL="0" algn="r" defTabSz="914400" rtl="0" eaLnBrk="1" latinLnBrk="0" hangingPunct="1">
              <a:defRPr sz="2000" kern="1200">
                <a:solidFill>
                  <a:schemeClr val="tx1"/>
                </a:solidFill>
                <a:latin typeface="Bodoni MT" panose="02070603080606020203" pitchFamily="18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5A53E4DF-2ECC-8447-848D-44E74D38AF31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70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D17D32-CE31-B47B-3530-B1CEBF187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B8847-AD75-CD90-A28F-68DBC358C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2CF91-4985-B4E1-38C8-8D4738F7A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27EEFB-7C71-904E-A6E1-9D021ED89004}" type="datetime1">
              <a:rPr lang="es-ES_tradnl" smtClean="0"/>
              <a:t>30/9/26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34470-81AD-BBE0-7509-A22A531015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56ADF-8F95-B150-D9B7-D6436412F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3E4DF-2ECC-8447-848D-44E74D38A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3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4D24B-4EED-1053-C408-1ED26AC14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-136243"/>
            <a:ext cx="10736036" cy="3044728"/>
          </a:xfrm>
        </p:spPr>
        <p:txBody>
          <a:bodyPr>
            <a:normAutofit/>
          </a:bodyPr>
          <a:lstStyle/>
          <a:p>
            <a:r>
              <a:rPr lang="es-ES" sz="5000" dirty="0">
                <a:latin typeface="Bodoni MT" panose="02070603080606020203" pitchFamily="18" charset="77"/>
              </a:rPr>
              <a:t>Hunting </a:t>
            </a:r>
            <a:r>
              <a:rPr lang="es-ES" sz="5000" dirty="0" err="1">
                <a:latin typeface="Bodoni MT" panose="02070603080606020203" pitchFamily="18" charset="77"/>
              </a:rPr>
              <a:t>for</a:t>
            </a:r>
            <a:r>
              <a:rPr lang="es-ES" sz="5000" dirty="0">
                <a:latin typeface="Bodoni MT" panose="02070603080606020203" pitchFamily="18" charset="77"/>
              </a:rPr>
              <a:t> </a:t>
            </a:r>
            <a:r>
              <a:rPr lang="es-ES" sz="5000" dirty="0" err="1">
                <a:latin typeface="Bodoni MT" panose="02070603080606020203" pitchFamily="18" charset="77"/>
              </a:rPr>
              <a:t>the</a:t>
            </a:r>
            <a:r>
              <a:rPr lang="es-ES" sz="5000" dirty="0">
                <a:latin typeface="Bodoni MT" panose="02070603080606020203" pitchFamily="18" charset="77"/>
              </a:rPr>
              <a:t> </a:t>
            </a:r>
            <a:r>
              <a:rPr lang="es-ES" sz="5000" dirty="0" err="1">
                <a:latin typeface="Bodoni MT" panose="02070603080606020203" pitchFamily="18" charset="77"/>
              </a:rPr>
              <a:t>dark</a:t>
            </a:r>
            <a:r>
              <a:rPr lang="es-ES" sz="5000" dirty="0">
                <a:latin typeface="Bodoni MT" panose="02070603080606020203" pitchFamily="18" charset="77"/>
              </a:rPr>
              <a:t> </a:t>
            </a:r>
            <a:r>
              <a:rPr lang="es-ES" sz="5000" dirty="0" err="1">
                <a:latin typeface="Bodoni MT" panose="02070603080606020203" pitchFamily="18" charset="77"/>
              </a:rPr>
              <a:t>contents</a:t>
            </a:r>
            <a:r>
              <a:rPr lang="es-ES" sz="5000" dirty="0">
                <a:latin typeface="Bodoni MT" panose="02070603080606020203" pitchFamily="18" charset="77"/>
              </a:rPr>
              <a:t> </a:t>
            </a:r>
            <a:r>
              <a:rPr lang="es-ES" sz="5000" dirty="0" err="1">
                <a:latin typeface="Bodoni MT" panose="02070603080606020203" pitchFamily="18" charset="77"/>
              </a:rPr>
              <a:t>of</a:t>
            </a:r>
            <a:r>
              <a:rPr lang="es-ES" sz="5000" dirty="0">
                <a:latin typeface="Bodoni MT" panose="02070603080606020203" pitchFamily="18" charset="77"/>
              </a:rPr>
              <a:t> globular </a:t>
            </a:r>
            <a:r>
              <a:rPr lang="es-ES" sz="5000" dirty="0" err="1">
                <a:latin typeface="Bodoni MT" panose="02070603080606020203" pitchFamily="18" charset="77"/>
              </a:rPr>
              <a:t>clusters</a:t>
            </a:r>
            <a:r>
              <a:rPr lang="es-ES" sz="5000" dirty="0">
                <a:latin typeface="Bodoni MT" panose="02070603080606020203" pitchFamily="18" charset="77"/>
              </a:rPr>
              <a:t> </a:t>
            </a:r>
            <a:r>
              <a:rPr lang="es-ES" sz="5000" dirty="0" err="1">
                <a:latin typeface="Bodoni MT" panose="02070603080606020203" pitchFamily="18" charset="77"/>
              </a:rPr>
              <a:t>with</a:t>
            </a:r>
            <a:r>
              <a:rPr lang="es-ES" sz="5000" dirty="0">
                <a:latin typeface="Bodoni MT" panose="02070603080606020203" pitchFamily="18" charset="77"/>
              </a:rPr>
              <a:t> </a:t>
            </a:r>
            <a:r>
              <a:rPr lang="es-ES" sz="5000" dirty="0" err="1">
                <a:latin typeface="Bodoni MT" panose="02070603080606020203" pitchFamily="18" charset="77"/>
              </a:rPr>
              <a:t>stellar</a:t>
            </a:r>
            <a:r>
              <a:rPr lang="es-ES" sz="5000" dirty="0">
                <a:latin typeface="Bodoni MT" panose="02070603080606020203" pitchFamily="18" charset="77"/>
              </a:rPr>
              <a:t> </a:t>
            </a:r>
            <a:r>
              <a:rPr lang="es-ES" sz="5000" dirty="0" err="1">
                <a:latin typeface="Bodoni MT" panose="02070603080606020203" pitchFamily="18" charset="77"/>
              </a:rPr>
              <a:t>kinematics</a:t>
            </a:r>
            <a:r>
              <a:rPr lang="es-ES" sz="5000" dirty="0">
                <a:latin typeface="Bodoni MT" panose="02070603080606020203" pitchFamily="18" charset="77"/>
              </a:rPr>
              <a:t> and pulsar timing</a:t>
            </a:r>
            <a:endParaRPr lang="en-IC" sz="5000" dirty="0">
              <a:latin typeface="Bodoni MT" panose="02070603080606020203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DAB5E5-EE7F-A9EF-933A-B3894E4FC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268" y="3668542"/>
            <a:ext cx="10972800" cy="2905805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Bodoni MT" panose="02070603080606020203" pitchFamily="18" charset="77"/>
              </a:rPr>
              <a:t>Andrés Bañares Hernández</a:t>
            </a:r>
          </a:p>
          <a:p>
            <a:endParaRPr lang="es-ES" sz="2800" dirty="0">
              <a:latin typeface="Bodoni MT" panose="02070603080606020203" pitchFamily="18" charset="77"/>
            </a:endParaRPr>
          </a:p>
          <a:p>
            <a:endParaRPr lang="en-US" sz="2800" dirty="0">
              <a:latin typeface="Bodoni MT" panose="02070603080606020203" pitchFamily="18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F7DF6D-62BC-78DE-6903-14768587B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292" y="4748000"/>
            <a:ext cx="5032752" cy="148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8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ABD2-ACAF-B7C2-4E47-CFF7AF795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805FE2D-60B0-3CC4-9802-A691D0936E6E}"/>
              </a:ext>
            </a:extLst>
          </p:cNvPr>
          <p:cNvSpPr txBox="1"/>
          <p:nvPr/>
        </p:nvSpPr>
        <p:spPr>
          <a:xfrm>
            <a:off x="9168024" y="625972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Credit: NASA /JPL-Caltech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EE7463-6741-DB2B-F43E-3A07D94D09F7}"/>
              </a:ext>
            </a:extLst>
          </p:cNvPr>
          <p:cNvSpPr/>
          <p:nvPr/>
        </p:nvSpPr>
        <p:spPr>
          <a:xfrm>
            <a:off x="10913533" y="524933"/>
            <a:ext cx="1075267" cy="73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75FBA7-0B0B-7DD0-9E5B-A308E0A57247}"/>
              </a:ext>
            </a:extLst>
          </p:cNvPr>
          <p:cNvSpPr txBox="1"/>
          <p:nvPr/>
        </p:nvSpPr>
        <p:spPr>
          <a:xfrm>
            <a:off x="550356" y="294100"/>
            <a:ext cx="11964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odoni MT" panose="02070603080606020203" pitchFamily="18" charset="77"/>
              </a:rPr>
              <a:t>Intermediate-mass black holes (IMBHs)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33E6F2-188E-ADC6-8905-4BC23B6E3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332" y="967923"/>
            <a:ext cx="9249335" cy="520275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E4278-448A-13E9-8EEE-C0830F1C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39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7353-5514-A6C8-8188-7560C66A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ES" dirty="0" err="1">
                <a:solidFill>
                  <a:srgbClr val="FFFF00"/>
                </a:solidFill>
                <a:latin typeface="Bodoni MT" panose="02070603080606020203" pitchFamily="18" charset="77"/>
              </a:rPr>
              <a:t>Why</a:t>
            </a:r>
            <a:r>
              <a:rPr lang="es-ES" dirty="0">
                <a:solidFill>
                  <a:srgbClr val="FFFF00"/>
                </a:solidFill>
                <a:latin typeface="Bodoni MT" panose="02070603080606020203" pitchFamily="18" charset="77"/>
              </a:rPr>
              <a:t> </a:t>
            </a:r>
            <a:r>
              <a:rPr lang="es-ES" dirty="0" err="1">
                <a:solidFill>
                  <a:srgbClr val="FFFF00"/>
                </a:solidFill>
                <a:latin typeface="Bodoni MT" panose="02070603080606020203" pitchFamily="18" charset="77"/>
              </a:rPr>
              <a:t>is</a:t>
            </a:r>
            <a:r>
              <a:rPr lang="es-ES" dirty="0">
                <a:solidFill>
                  <a:srgbClr val="FFFF00"/>
                </a:solidFill>
                <a:latin typeface="Bodoni MT" panose="02070603080606020203" pitchFamily="18" charset="77"/>
              </a:rPr>
              <a:t> </a:t>
            </a:r>
            <a:r>
              <a:rPr lang="el-GR" sz="4400" dirty="0">
                <a:solidFill>
                  <a:srgbClr val="FFFF00"/>
                </a:solidFill>
                <a:latin typeface="Bodoni MT" panose="02070603080606020203" pitchFamily="18" charset="77"/>
              </a:rPr>
              <a:t>ω</a:t>
            </a:r>
            <a:r>
              <a:rPr lang="es-ES" sz="4400" dirty="0">
                <a:solidFill>
                  <a:srgbClr val="FFFF00"/>
                </a:solidFill>
                <a:latin typeface="Bodoni MT" panose="02070603080606020203" pitchFamily="18" charset="77"/>
              </a:rPr>
              <a:t> </a:t>
            </a:r>
            <a:r>
              <a:rPr lang="es-ES" sz="4400" dirty="0" err="1">
                <a:solidFill>
                  <a:srgbClr val="FFFF00"/>
                </a:solidFill>
                <a:latin typeface="Bodoni MT" panose="02070603080606020203" pitchFamily="18" charset="77"/>
              </a:rPr>
              <a:t>Cen</a:t>
            </a:r>
            <a:r>
              <a:rPr lang="es-ES" sz="4400" dirty="0">
                <a:solidFill>
                  <a:srgbClr val="FFFF00"/>
                </a:solidFill>
                <a:latin typeface="Bodoni MT" panose="02070603080606020203" pitchFamily="18" charset="77"/>
              </a:rPr>
              <a:t> </a:t>
            </a:r>
            <a:r>
              <a:rPr lang="es-ES" sz="4400" dirty="0" err="1">
                <a:solidFill>
                  <a:srgbClr val="FFFF00"/>
                </a:solidFill>
                <a:latin typeface="Bodoni MT" panose="02070603080606020203" pitchFamily="18" charset="77"/>
              </a:rPr>
              <a:t>interesting</a:t>
            </a:r>
            <a:r>
              <a:rPr lang="es-ES" dirty="0">
                <a:solidFill>
                  <a:srgbClr val="FFFF00"/>
                </a:solidFill>
                <a:latin typeface="Bodoni MT" panose="02070603080606020203" pitchFamily="18" charset="77"/>
              </a:rPr>
              <a:t>?</a:t>
            </a:r>
            <a:endParaRPr lang="en-IC" dirty="0">
              <a:solidFill>
                <a:srgbClr val="FFFF00"/>
              </a:solidFill>
              <a:latin typeface="Bodoni MT" panose="02070603080606020203" pitchFamily="18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9453C4-6208-5E73-E24E-CAEA8868FF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3300" y="1253331"/>
                <a:ext cx="10515600" cy="4351338"/>
              </a:xfrm>
            </p:spPr>
            <p:txBody>
              <a:bodyPr>
                <a:noAutofit/>
              </a:bodyPr>
              <a:lstStyle/>
              <a:p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Believed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to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be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the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nucleus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of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a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disrupted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dwarf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galaxy</a:t>
                </a:r>
                <a:endParaRPr lang="es-ES" dirty="0">
                  <a:solidFill>
                    <a:srgbClr val="FFFF00"/>
                  </a:solidFill>
                  <a:latin typeface="Bodoni MT" panose="02070603080606020203" pitchFamily="18" charset="77"/>
                </a:endParaRPr>
              </a:p>
              <a:p>
                <a:endParaRPr lang="es-ES" dirty="0">
                  <a:solidFill>
                    <a:srgbClr val="FFFF00"/>
                  </a:solidFill>
                  <a:latin typeface="Bodoni MT" panose="02070603080606020203" pitchFamily="18" charset="77"/>
                </a:endParaRPr>
              </a:p>
              <a:p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Ideal candidate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for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dark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matter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annihilation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signals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(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only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~ 5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kpc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away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+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high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DM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concentrations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)</a:t>
                </a:r>
              </a:p>
              <a:p>
                <a:endParaRPr lang="en-IC" dirty="0">
                  <a:solidFill>
                    <a:srgbClr val="FFFF00"/>
                  </a:solidFill>
                  <a:latin typeface="Bodoni MT" panose="02070603080606020203" pitchFamily="18" charset="77"/>
                </a:endParaRPr>
              </a:p>
              <a:p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Argued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to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host a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s-ES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s-ES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s-ES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intermediate-mass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black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hole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(IMBH)</a:t>
                </a:r>
              </a:p>
              <a:p>
                <a:endParaRPr lang="es-ES" dirty="0">
                  <a:solidFill>
                    <a:srgbClr val="FFFF00"/>
                  </a:solidFill>
                  <a:latin typeface="Bodoni MT" panose="02070603080606020203" pitchFamily="18" charset="77"/>
                </a:endParaRPr>
              </a:p>
              <a:p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… and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also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a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cluster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of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stellar-mass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black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holes</a:t>
                </a:r>
                <a:endParaRPr lang="es-ES" dirty="0">
                  <a:solidFill>
                    <a:srgbClr val="FFFF00"/>
                  </a:solidFill>
                  <a:latin typeface="Bodoni MT" panose="02070603080606020203" pitchFamily="18" charset="77"/>
                </a:endParaRPr>
              </a:p>
              <a:p>
                <a:endParaRPr lang="en-IC" dirty="0">
                  <a:solidFill>
                    <a:srgbClr val="FFFF00"/>
                  </a:solidFill>
                  <a:latin typeface="Bodoni MT" panose="02070603080606020203" pitchFamily="18" charset="77"/>
                </a:endParaRPr>
              </a:p>
              <a:p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Has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an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abundant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population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of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recently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discovered</a:t>
                </a:r>
                <a:r>
                  <a:rPr lang="es-ES" dirty="0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solidFill>
                      <a:srgbClr val="FFFF00"/>
                    </a:solidFill>
                    <a:latin typeface="Bodoni MT" panose="02070603080606020203" pitchFamily="18" charset="77"/>
                  </a:rPr>
                  <a:t>pulsars</a:t>
                </a:r>
                <a:endParaRPr lang="en-IC" dirty="0">
                  <a:solidFill>
                    <a:srgbClr val="FFFF00"/>
                  </a:solidFill>
                  <a:latin typeface="Bodoni MT" panose="02070603080606020203" pitchFamily="18" charset="77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9453C4-6208-5E73-E24E-CAEA8868FF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3300" y="1253331"/>
                <a:ext cx="10515600" cy="4351338"/>
              </a:xfrm>
              <a:blipFill>
                <a:blip r:embed="rId3"/>
                <a:stretch>
                  <a:fillRect l="-1086" t="-2326" b="-18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42D8FDC-9283-7FAE-24C0-1A74BB573404}"/>
              </a:ext>
            </a:extLst>
          </p:cNvPr>
          <p:cNvSpPr txBox="1"/>
          <p:nvPr/>
        </p:nvSpPr>
        <p:spPr>
          <a:xfrm>
            <a:off x="7823200" y="72668"/>
            <a:ext cx="4180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Image credit: ESA/Gaia/DPAC (CC BY-SA 3.0 IGO)</a:t>
            </a:r>
          </a:p>
        </p:txBody>
      </p:sp>
    </p:spTree>
    <p:extLst>
      <p:ext uri="{BB962C8B-B14F-4D97-AF65-F5344CB8AC3E}">
        <p14:creationId xmlns:p14="http://schemas.microsoft.com/office/powerpoint/2010/main" val="3190402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Mass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contents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from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stellar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kinematics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2BE96-50FE-6FE5-29E2-47B4E298E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286"/>
            <a:ext cx="10414000" cy="1171575"/>
          </a:xfrm>
        </p:spPr>
        <p:txBody>
          <a:bodyPr/>
          <a:lstStyle/>
          <a:p>
            <a:r>
              <a:rPr lang="en-GB" dirty="0">
                <a:latin typeface="Bodoni MT" panose="02070603080606020203" pitchFamily="18" charset="77"/>
              </a:rPr>
              <a:t>Stellar velocity dispersions trace mass contents from the Jeans equations: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A8F133-25AA-7397-6FB4-28D32DFCA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125" y="2183628"/>
            <a:ext cx="4838700" cy="1146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97A27F-15E6-124D-8FFF-018B3166B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25" y="3230355"/>
            <a:ext cx="2228850" cy="12019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8E9D06-293C-A41C-68C9-C149C092E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800" y="5242886"/>
            <a:ext cx="3416300" cy="1168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5450AE-F2D6-8BCA-5E76-166BF5106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5261936"/>
            <a:ext cx="6311900" cy="11303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3F2C97A-B299-46BF-9363-0A540C7D4574}"/>
              </a:ext>
            </a:extLst>
          </p:cNvPr>
          <p:cNvSpPr txBox="1">
            <a:spLocks/>
          </p:cNvSpPr>
          <p:nvPr/>
        </p:nvSpPr>
        <p:spPr>
          <a:xfrm>
            <a:off x="990600" y="4441825"/>
            <a:ext cx="10414000" cy="117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Bodoni MT" panose="02070603080606020203" pitchFamily="18" charset="77"/>
              </a:rPr>
              <a:t>Solve for the radial velocity dispersion for a given mass profile: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93AB3-341D-8EA1-DCEE-A3FF5A710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325" y="3488990"/>
            <a:ext cx="3625850" cy="7152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996366-B2CE-3872-A2C0-5D785839CF11}"/>
              </a:ext>
            </a:extLst>
          </p:cNvPr>
          <p:cNvSpPr txBox="1"/>
          <p:nvPr/>
        </p:nvSpPr>
        <p:spPr>
          <a:xfrm>
            <a:off x="1562100" y="3582648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Bodoni MT" panose="02070603080606020203" pitchFamily="18" charset="77"/>
              </a:rPr>
              <a:t>where:</a:t>
            </a:r>
            <a:endParaRPr lang="en-US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10F85B-FC9B-D48F-74F1-82588A09FA4B}"/>
              </a:ext>
            </a:extLst>
          </p:cNvPr>
          <p:cNvSpPr txBox="1"/>
          <p:nvPr/>
        </p:nvSpPr>
        <p:spPr>
          <a:xfrm>
            <a:off x="6324600" y="365648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Bodoni MT" panose="02070603080606020203" pitchFamily="18" charset="77"/>
              </a:rPr>
              <a:t>,</a:t>
            </a:r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21650-4D3D-09D0-9694-CA9EC662F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68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Stellar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kinematics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observables (LOS +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PMs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)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305D46-1AE2-FC72-C439-85B9F5057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2647348"/>
            <a:ext cx="7073900" cy="1245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B2DAF5-A55F-80F9-070B-12D8690B6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450" y="5266234"/>
            <a:ext cx="7772400" cy="11803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E7F269-6007-5693-EC1B-26B3CE3E1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4146539"/>
            <a:ext cx="6743700" cy="9799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CEAE553-BAB2-4998-9C98-D4489D773D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65286"/>
                <a:ext cx="10414000" cy="1171575"/>
              </a:xfrm>
            </p:spPr>
            <p:txBody>
              <a:bodyPr/>
              <a:lstStyle/>
              <a:p>
                <a:r>
                  <a:rPr lang="en-GB" dirty="0">
                    <a:latin typeface="Bodoni MT" panose="02070603080606020203" pitchFamily="18" charset="77"/>
                  </a:rPr>
                  <a:t>Can’t measure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Bodoni MT" panose="02070603080606020203" pitchFamily="18" charset="77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Bodoni MT" panose="02070603080606020203" pitchFamily="18" charset="77"/>
                  </a:rPr>
                  <a:t> directly, but can constrain them with projected quantities (line-of-sight + proper motions):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CEAE553-BAB2-4998-9C98-D4489D773D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65286"/>
                <a:ext cx="10414000" cy="1171575"/>
              </a:xfrm>
              <a:blipFill>
                <a:blip r:embed="rId5"/>
                <a:stretch>
                  <a:fillRect l="-1096" t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7E76E2-2129-A830-AD0D-B1026FC6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2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The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mass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/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density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-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anisotropy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degeneracy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EAE553-BAB2-4998-9C98-D4489D77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286"/>
            <a:ext cx="10414000" cy="1171575"/>
          </a:xfrm>
        </p:spPr>
        <p:txBody>
          <a:bodyPr/>
          <a:lstStyle/>
          <a:p>
            <a:r>
              <a:rPr lang="es-ES" dirty="0">
                <a:latin typeface="Bodoni MT" panose="02070603080606020203" pitchFamily="18" charset="77"/>
              </a:rPr>
              <a:t>Full </a:t>
            </a:r>
            <a:r>
              <a:rPr lang="es-ES" dirty="0" err="1">
                <a:latin typeface="Bodoni MT" panose="02070603080606020203" pitchFamily="18" charset="77"/>
              </a:rPr>
              <a:t>consideration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of</a:t>
            </a:r>
            <a:r>
              <a:rPr lang="es-ES" dirty="0">
                <a:latin typeface="Bodoni MT" panose="02070603080606020203" pitchFamily="18" charset="77"/>
              </a:rPr>
              <a:t> observables </a:t>
            </a:r>
            <a:r>
              <a:rPr lang="es-ES" dirty="0" err="1">
                <a:latin typeface="Bodoni MT" panose="02070603080606020203" pitchFamily="18" charset="77"/>
              </a:rPr>
              <a:t>is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important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to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avoid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degeneracies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with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mass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models</a:t>
            </a:r>
            <a:endParaRPr lang="en-GB" dirty="0">
              <a:latin typeface="Bodoni MT" panose="02070603080606020203" pitchFamily="18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992C74-8A66-CF02-7F6B-B7993E39A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6</a:t>
            </a:fld>
            <a:endParaRPr lang="en-US"/>
          </a:p>
        </p:txBody>
      </p:sp>
      <p:sp>
        <p:nvSpPr>
          <p:cNvPr id="8" name="Read and Steger reference">
            <a:extLst>
              <a:ext uri="{FF2B5EF4-FFF2-40B4-BE49-F238E27FC236}">
                <a16:creationId xmlns:a16="http://schemas.microsoft.com/office/drawing/2014/main" id="{B08E9025-A320-86AA-D624-633575B1E83E}"/>
              </a:ext>
            </a:extLst>
          </p:cNvPr>
          <p:cNvSpPr>
            <a:spLocks noGrp="1"/>
          </p:cNvSpPr>
          <p:nvPr/>
        </p:nvSpPr>
        <p:spPr>
          <a:xfrm>
            <a:off x="1231900" y="2667000"/>
            <a:ext cx="685800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defRPr sz="2025" b="1">
                <a:solidFill>
                  <a:srgbClr val="4B4B8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025" b="1" dirty="0">
                <a:solidFill>
                  <a:srgbClr val="4B4B80"/>
                </a:solidFill>
                <a:latin typeface="Times New Roman"/>
                <a:ea typeface="Times New Roman"/>
                <a:cs typeface="Times New Roman"/>
              </a:rPr>
              <a:t>Read &amp; Steger (2017)</a:t>
            </a:r>
          </a:p>
        </p:txBody>
      </p:sp>
      <p:sp>
        <p:nvSpPr>
          <p:cNvPr id="9" name="MNRAS citation">
            <a:extLst>
              <a:ext uri="{FF2B5EF4-FFF2-40B4-BE49-F238E27FC236}">
                <a16:creationId xmlns:a16="http://schemas.microsoft.com/office/drawing/2014/main" id="{5A390E00-1E16-AF04-05FA-7B836E331BD3}"/>
              </a:ext>
            </a:extLst>
          </p:cNvPr>
          <p:cNvSpPr>
            <a:spLocks noGrp="1"/>
          </p:cNvSpPr>
          <p:nvPr/>
        </p:nvSpPr>
        <p:spPr>
          <a:xfrm>
            <a:off x="8489950" y="2695575"/>
            <a:ext cx="3257550" cy="3143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1800">
                <a:solidFill>
                  <a:srgbClr val="626262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800">
                <a:solidFill>
                  <a:srgbClr val="626262"/>
                </a:solidFill>
                <a:latin typeface="Times New Roman"/>
                <a:ea typeface="Times New Roman"/>
                <a:cs typeface="Times New Roman"/>
              </a:rPr>
              <a:t>MNRAS 471, 4541–4558</a:t>
            </a:r>
          </a:p>
        </p:txBody>
      </p:sp>
      <p:sp>
        <p:nvSpPr>
          <p:cNvPr id="10" name="Read and Steger title">
            <a:extLst>
              <a:ext uri="{FF2B5EF4-FFF2-40B4-BE49-F238E27FC236}">
                <a16:creationId xmlns:a16="http://schemas.microsoft.com/office/drawing/2014/main" id="{93DEC91D-C8BB-903A-DF65-3C5DF4899269}"/>
              </a:ext>
            </a:extLst>
          </p:cNvPr>
          <p:cNvSpPr>
            <a:spLocks noGrp="1"/>
          </p:cNvSpPr>
          <p:nvPr/>
        </p:nvSpPr>
        <p:spPr>
          <a:xfrm>
            <a:off x="1231900" y="308610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ct val="108000"/>
              </a:lnSpc>
              <a:buNone/>
              <a:defRPr sz="2175" i="1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75" i="1" dirty="0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rPr>
              <a:t>How to break the density-anisotropy degeneracy</a:t>
            </a:r>
          </a:p>
          <a:p>
            <a:pPr>
              <a:lnSpc>
                <a:spcPct val="108000"/>
              </a:lnSpc>
              <a:buNone/>
              <a:defRPr sz="2175" i="1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75" i="1" dirty="0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rPr>
              <a:t>in spherical stellar systems</a:t>
            </a:r>
          </a:p>
        </p:txBody>
      </p:sp>
      <p:sp>
        <p:nvSpPr>
          <p:cNvPr id="11" name="GravSphere2 authors">
            <a:extLst>
              <a:ext uri="{FF2B5EF4-FFF2-40B4-BE49-F238E27FC236}">
                <a16:creationId xmlns:a16="http://schemas.microsoft.com/office/drawing/2014/main" id="{E0A945CC-0147-3CE3-3297-340A062ED4E8}"/>
              </a:ext>
            </a:extLst>
          </p:cNvPr>
          <p:cNvSpPr>
            <a:spLocks noGrp="1"/>
          </p:cNvSpPr>
          <p:nvPr/>
        </p:nvSpPr>
        <p:spPr>
          <a:xfrm>
            <a:off x="1295400" y="4699000"/>
            <a:ext cx="819150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defRPr sz="2025" b="1">
                <a:solidFill>
                  <a:srgbClr val="4B4B80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025" b="1" dirty="0">
                <a:solidFill>
                  <a:srgbClr val="4B4B80"/>
                </a:solidFill>
                <a:latin typeface="Times New Roman"/>
                <a:ea typeface="Times New Roman"/>
                <a:cs typeface="Times New Roman"/>
              </a:rPr>
              <a:t>Bañares-Hernández, Read &amp; Júlio (2026)</a:t>
            </a:r>
          </a:p>
        </p:txBody>
      </p:sp>
      <p:sp>
        <p:nvSpPr>
          <p:cNvPr id="12" name="A and A citation">
            <a:extLst>
              <a:ext uri="{FF2B5EF4-FFF2-40B4-BE49-F238E27FC236}">
                <a16:creationId xmlns:a16="http://schemas.microsoft.com/office/drawing/2014/main" id="{B01411E5-E886-9D50-3262-33FE5B6DD93C}"/>
              </a:ext>
            </a:extLst>
          </p:cNvPr>
          <p:cNvSpPr>
            <a:spLocks noGrp="1"/>
          </p:cNvSpPr>
          <p:nvPr/>
        </p:nvSpPr>
        <p:spPr>
          <a:xfrm>
            <a:off x="9696450" y="4727575"/>
            <a:ext cx="2114550" cy="3143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1800">
                <a:solidFill>
                  <a:srgbClr val="626262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800" dirty="0">
                <a:solidFill>
                  <a:srgbClr val="626262"/>
                </a:solidFill>
                <a:latin typeface="Times New Roman"/>
                <a:ea typeface="Times New Roman"/>
                <a:cs typeface="Times New Roman"/>
              </a:rPr>
              <a:t>A&amp;A 705, A212</a:t>
            </a:r>
          </a:p>
        </p:txBody>
      </p:sp>
      <p:sp>
        <p:nvSpPr>
          <p:cNvPr id="13" name="GravSphere2 title">
            <a:extLst>
              <a:ext uri="{FF2B5EF4-FFF2-40B4-BE49-F238E27FC236}">
                <a16:creationId xmlns:a16="http://schemas.microsoft.com/office/drawing/2014/main" id="{989478AF-8BFC-297E-C080-9EEEEE2517E1}"/>
              </a:ext>
            </a:extLst>
          </p:cNvPr>
          <p:cNvSpPr>
            <a:spLocks noGrp="1"/>
          </p:cNvSpPr>
          <p:nvPr/>
        </p:nvSpPr>
        <p:spPr>
          <a:xfrm>
            <a:off x="1295400" y="511810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ct val="108000"/>
              </a:lnSpc>
              <a:buNone/>
              <a:defRPr sz="2175" i="1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75" b="1" i="1" dirty="0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rPr>
              <a:t>GravSphere2: </a:t>
            </a:r>
            <a:r>
              <a:rPr sz="2175" i="1" dirty="0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rPr>
              <a:t>A higher order Jeans method</a:t>
            </a:r>
          </a:p>
          <a:p>
            <a:pPr>
              <a:lnSpc>
                <a:spcPct val="108000"/>
              </a:lnSpc>
              <a:buNone/>
              <a:defRPr sz="2175" i="1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175" i="1" dirty="0">
                <a:solidFill>
                  <a:srgbClr val="181818"/>
                </a:solidFill>
                <a:latin typeface="Times New Roman"/>
                <a:ea typeface="Times New Roman"/>
                <a:cs typeface="Times New Roman"/>
              </a:rPr>
              <a:t>for mass modeling spherical stellar systems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6DFC6C8-3653-6028-97DD-AFAC0AC94FAA}"/>
              </a:ext>
            </a:extLst>
          </p:cNvPr>
          <p:cNvSpPr txBox="1">
            <a:spLocks/>
          </p:cNvSpPr>
          <p:nvPr/>
        </p:nvSpPr>
        <p:spPr>
          <a:xfrm>
            <a:off x="939800" y="4046601"/>
            <a:ext cx="10414000" cy="117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err="1">
                <a:latin typeface="Bodoni MT" panose="02070603080606020203" pitchFamily="18" charset="77"/>
              </a:rPr>
              <a:t>Looking</a:t>
            </a:r>
            <a:r>
              <a:rPr lang="es-ES" dirty="0">
                <a:latin typeface="Bodoni MT" panose="02070603080606020203" pitchFamily="18" charset="77"/>
              </a:rPr>
              <a:t> at </a:t>
            </a:r>
            <a:r>
              <a:rPr lang="es-ES" dirty="0" err="1">
                <a:latin typeface="Bodoni MT" panose="02070603080606020203" pitchFamily="18" charset="77"/>
              </a:rPr>
              <a:t>higher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velocity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moments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helps</a:t>
            </a:r>
            <a:r>
              <a:rPr lang="es-ES" dirty="0">
                <a:latin typeface="Bodoni MT" panose="02070603080606020203" pitchFamily="18" charset="77"/>
              </a:rPr>
              <a:t> (</a:t>
            </a:r>
            <a:r>
              <a:rPr lang="es-ES" dirty="0" err="1">
                <a:latin typeface="Bodoni MT" panose="02070603080606020203" pitchFamily="18" charset="77"/>
              </a:rPr>
              <a:t>e.g</a:t>
            </a:r>
            <a:r>
              <a:rPr lang="es-ES" dirty="0">
                <a:latin typeface="Bodoni MT" panose="02070603080606020203" pitchFamily="18" charset="77"/>
              </a:rPr>
              <a:t>. GravSphere2)</a:t>
            </a:r>
            <a:endParaRPr lang="en-GB" dirty="0">
              <a:latin typeface="Bodoni MT" panose="020706030806060202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93710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IMBH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discovered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in </a:t>
            </a:r>
            <a:r>
              <a:rPr lang="el-GR" dirty="0">
                <a:latin typeface="Bodoni MT" panose="020F0502020204030204" pitchFamily="34" charset="0"/>
                <a:cs typeface="Bodoni MT" panose="020F0502020204030204" pitchFamily="34" charset="0"/>
              </a:rPr>
              <a:t>ω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Cen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? 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EAE553-BAB2-4998-9C98-D4489D77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563685"/>
            <a:ext cx="11328400" cy="2633407"/>
          </a:xfrm>
        </p:spPr>
        <p:txBody>
          <a:bodyPr>
            <a:normAutofit/>
          </a:bodyPr>
          <a:lstStyle/>
          <a:p>
            <a:r>
              <a:rPr lang="es-ES" dirty="0">
                <a:latin typeface="Bodoni MT" panose="02070603080606020203" pitchFamily="18" charset="77"/>
              </a:rPr>
              <a:t>IMBH can produce a </a:t>
            </a:r>
            <a:r>
              <a:rPr lang="es-ES" dirty="0" err="1">
                <a:latin typeface="Bodoni MT" panose="02070603080606020203" pitchFamily="18" charset="77"/>
              </a:rPr>
              <a:t>steep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rise</a:t>
            </a:r>
            <a:r>
              <a:rPr lang="es-ES" dirty="0">
                <a:latin typeface="Bodoni MT" panose="02070603080606020203" pitchFamily="18" charset="77"/>
              </a:rPr>
              <a:t> in central </a:t>
            </a:r>
            <a:r>
              <a:rPr lang="es-ES" dirty="0" err="1">
                <a:latin typeface="Bodoni MT" panose="02070603080606020203" pitchFamily="18" charset="77"/>
              </a:rPr>
              <a:t>velocity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dispersions</a:t>
            </a:r>
            <a:endParaRPr lang="es-ES" dirty="0">
              <a:latin typeface="Bodoni MT" panose="02070603080606020203" pitchFamily="18" charset="77"/>
            </a:endParaRPr>
          </a:p>
          <a:p>
            <a:r>
              <a:rPr lang="es-ES" dirty="0" err="1">
                <a:latin typeface="Bodoni MT" panose="02070603080606020203" pitchFamily="18" charset="77"/>
              </a:rPr>
              <a:t>Susceptibility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to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issues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such</a:t>
            </a:r>
            <a:r>
              <a:rPr lang="es-ES" dirty="0">
                <a:latin typeface="Bodoni MT" panose="02070603080606020203" pitchFamily="18" charset="77"/>
              </a:rPr>
              <a:t> as </a:t>
            </a:r>
            <a:r>
              <a:rPr lang="es-ES" dirty="0" err="1">
                <a:latin typeface="Bodoni MT" panose="02070603080606020203" pitchFamily="18" charset="77"/>
              </a:rPr>
              <a:t>the</a:t>
            </a:r>
            <a:r>
              <a:rPr lang="es-ES" dirty="0">
                <a:latin typeface="Bodoni MT" panose="02070603080606020203" pitchFamily="18" charset="77"/>
              </a:rPr>
              <a:t> ‘</a:t>
            </a:r>
            <a:r>
              <a:rPr lang="es-ES" dirty="0" err="1">
                <a:latin typeface="Bodoni MT" panose="02070603080606020203" pitchFamily="18" charset="77"/>
              </a:rPr>
              <a:t>mass-anisotropy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degeneracy</a:t>
            </a:r>
            <a:r>
              <a:rPr lang="es-ES" dirty="0">
                <a:latin typeface="Bodoni MT" panose="02070603080606020203" pitchFamily="18" charset="77"/>
              </a:rPr>
              <a:t>’</a:t>
            </a:r>
          </a:p>
          <a:p>
            <a:r>
              <a:rPr lang="es-ES" dirty="0" err="1">
                <a:latin typeface="Bodoni MT" panose="02070603080606020203" pitchFamily="18" charset="77"/>
              </a:rPr>
              <a:t>Concentrated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cluster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of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remnants</a:t>
            </a:r>
            <a:r>
              <a:rPr lang="es-ES" dirty="0">
                <a:latin typeface="Bodoni MT" panose="02070603080606020203" pitchFamily="18" charset="77"/>
              </a:rPr>
              <a:t> can produce similar </a:t>
            </a:r>
            <a:r>
              <a:rPr lang="es-ES" dirty="0" err="1">
                <a:latin typeface="Bodoni MT" panose="02070603080606020203" pitchFamily="18" charset="77"/>
              </a:rPr>
              <a:t>effects</a:t>
            </a:r>
            <a:endParaRPr lang="es-ES" dirty="0">
              <a:latin typeface="Bodoni MT" panose="02070603080606020203" pitchFamily="18" charset="77"/>
            </a:endParaRP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58505-732B-22C2-6750-1B34785EB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977" y="3559178"/>
            <a:ext cx="5484323" cy="2633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47BF43-63F1-4043-B82C-E4D7B4BCCF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13" t="26804" r="9313"/>
          <a:stretch/>
        </p:blipFill>
        <p:spPr>
          <a:xfrm>
            <a:off x="266700" y="3679822"/>
            <a:ext cx="6447635" cy="19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49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25"/>
            <a:ext cx="11353800" cy="1325563"/>
          </a:xfrm>
        </p:spPr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Adding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pulsar timing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to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constrain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mass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models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EAE553-BAB2-4998-9C98-D4489D77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360486"/>
            <a:ext cx="6273800" cy="2220914"/>
          </a:xfrm>
        </p:spPr>
        <p:txBody>
          <a:bodyPr>
            <a:normAutofit/>
          </a:bodyPr>
          <a:lstStyle/>
          <a:p>
            <a:r>
              <a:rPr lang="es-ES" dirty="0">
                <a:latin typeface="Bodoni MT" panose="02070603080606020203" pitchFamily="18" charset="77"/>
              </a:rPr>
              <a:t>Doppler-</a:t>
            </a:r>
            <a:r>
              <a:rPr lang="es-ES" dirty="0" err="1">
                <a:latin typeface="Bodoni MT" panose="02070603080606020203" pitchFamily="18" charset="77"/>
              </a:rPr>
              <a:t>induced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changes</a:t>
            </a:r>
            <a:r>
              <a:rPr lang="es-ES" dirty="0">
                <a:latin typeface="Bodoni MT" panose="02070603080606020203" pitchFamily="18" charset="77"/>
              </a:rPr>
              <a:t> in </a:t>
            </a:r>
            <a:r>
              <a:rPr lang="es-ES" dirty="0" err="1">
                <a:latin typeface="Bodoni MT" panose="02070603080606020203" pitchFamily="18" charset="77"/>
              </a:rPr>
              <a:t>apparent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period</a:t>
            </a:r>
            <a:r>
              <a:rPr lang="es-ES" dirty="0">
                <a:latin typeface="Bodoni MT" panose="02070603080606020203" pitchFamily="18" charset="77"/>
              </a:rPr>
              <a:t> derivatives trace LOS </a:t>
            </a:r>
            <a:r>
              <a:rPr lang="es-ES" dirty="0" err="1">
                <a:latin typeface="Bodoni MT" panose="02070603080606020203" pitchFamily="18" charset="77"/>
              </a:rPr>
              <a:t>acceleration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due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to</a:t>
            </a:r>
            <a:r>
              <a:rPr lang="es-ES" dirty="0">
                <a:latin typeface="Bodoni MT" panose="02070603080606020203" pitchFamily="18" charset="77"/>
              </a:rPr>
              <a:t> GC </a:t>
            </a:r>
            <a:r>
              <a:rPr lang="es-ES" dirty="0" err="1">
                <a:latin typeface="Bodoni MT" panose="02070603080606020203" pitchFamily="18" charset="77"/>
              </a:rPr>
              <a:t>potential</a:t>
            </a:r>
            <a:endParaRPr lang="es-ES" dirty="0">
              <a:latin typeface="Bodoni MT" panose="02070603080606020203" pitchFamily="18" charset="77"/>
            </a:endParaRP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65CB24-EFCE-7CA9-E820-F3B991342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489" y="2326821"/>
            <a:ext cx="5414511" cy="41501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D1C4AB-C7D7-23FA-8D67-29512A43D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51150"/>
            <a:ext cx="5435600" cy="1308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F17F9A-3D70-EA31-2B5C-15B2BEFDB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" y="5243512"/>
            <a:ext cx="6858000" cy="11176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973825-EA71-D85C-EF5C-01F6624357BC}"/>
              </a:ext>
            </a:extLst>
          </p:cNvPr>
          <p:cNvSpPr txBox="1">
            <a:spLocks/>
          </p:cNvSpPr>
          <p:nvPr/>
        </p:nvSpPr>
        <p:spPr>
          <a:xfrm>
            <a:off x="503689" y="4247355"/>
            <a:ext cx="6273800" cy="2220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err="1">
                <a:latin typeface="Bodoni MT" panose="02070603080606020203" pitchFamily="18" charset="77"/>
              </a:rPr>
              <a:t>Intrinsic</a:t>
            </a:r>
            <a:r>
              <a:rPr lang="es-ES" dirty="0">
                <a:latin typeface="Bodoni MT" panose="02070603080606020203" pitchFamily="18" charset="77"/>
              </a:rPr>
              <a:t> spin-</a:t>
            </a:r>
            <a:r>
              <a:rPr lang="es-ES" dirty="0" err="1">
                <a:latin typeface="Bodoni MT" panose="02070603080606020203" pitchFamily="18" charset="77"/>
              </a:rPr>
              <a:t>down</a:t>
            </a:r>
            <a:r>
              <a:rPr lang="es-ES" dirty="0">
                <a:latin typeface="Bodoni MT" panose="02070603080606020203" pitchFamily="18" charset="77"/>
              </a:rPr>
              <a:t> can be </a:t>
            </a:r>
            <a:r>
              <a:rPr lang="es-ES" dirty="0" err="1">
                <a:latin typeface="Bodoni MT" panose="02070603080606020203" pitchFamily="18" charset="77"/>
              </a:rPr>
              <a:t>modeled</a:t>
            </a:r>
            <a:r>
              <a:rPr lang="es-ES" dirty="0">
                <a:latin typeface="Bodoni MT" panose="02070603080606020203" pitchFamily="18" charset="77"/>
              </a:rPr>
              <a:t> as </a:t>
            </a:r>
            <a:r>
              <a:rPr lang="es-ES" dirty="0" err="1">
                <a:latin typeface="Bodoni MT" panose="02070603080606020203" pitchFamily="18" charset="77"/>
              </a:rPr>
              <a:t>magnetic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dipole</a:t>
            </a:r>
            <a:r>
              <a:rPr lang="es-ES" dirty="0">
                <a:latin typeface="Bodoni MT" panose="02070603080606020203" pitchFamily="18" charset="77"/>
              </a:rPr>
              <a:t> e</a:t>
            </a:r>
            <a:r>
              <a:rPr lang="en-US" dirty="0">
                <a:latin typeface="Bodoni MT" panose="02070603080606020203" pitchFamily="18" charset="77"/>
              </a:rPr>
              <a:t>mission:</a:t>
            </a:r>
            <a:endParaRPr lang="es-ES" dirty="0">
              <a:latin typeface="Bodoni MT" panose="02070603080606020203" pitchFamily="18" charset="77"/>
            </a:endParaRP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A6C59A-BCAB-7059-F10C-648508C51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1188244"/>
            <a:ext cx="4445000" cy="1371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96CC85-77E5-54FD-0D23-B78C9F4C3348}"/>
              </a:ext>
            </a:extLst>
          </p:cNvPr>
          <p:cNvSpPr txBox="1"/>
          <p:nvPr/>
        </p:nvSpPr>
        <p:spPr>
          <a:xfrm>
            <a:off x="6972300" y="6477000"/>
            <a:ext cx="2539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Bodoni MT" panose="02070603080606020203" pitchFamily="18" charset="77"/>
              </a:rPr>
              <a:t>Image credit: Prager et al. 2017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C1A900-A73A-665A-51F1-1B4124BE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30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CD5E-54AC-CDD2-468F-8BC974811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05992E2-7E24-168C-6467-0186F59109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85" r="21569"/>
          <a:stretch>
            <a:fillRect/>
          </a:stretch>
        </p:blipFill>
        <p:spPr>
          <a:xfrm>
            <a:off x="203199" y="357110"/>
            <a:ext cx="8255001" cy="62961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D97B3A-E478-376C-DC76-228C0AC119BE}"/>
              </a:ext>
            </a:extLst>
          </p:cNvPr>
          <p:cNvSpPr txBox="1"/>
          <p:nvPr/>
        </p:nvSpPr>
        <p:spPr>
          <a:xfrm>
            <a:off x="6860312" y="34564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</a:t>
            </a:r>
            <a:r>
              <a:rPr lang="en-US" sz="1400" dirty="0" err="1">
                <a:solidFill>
                  <a:schemeClr val="bg1"/>
                </a:solidFill>
              </a:rPr>
              <a:t>Ève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Barlier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B50BD5-558D-65E2-D4BE-DF47554A0A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28" t="17601" r="14984" b="12669"/>
          <a:stretch>
            <a:fillRect/>
          </a:stretch>
        </p:blipFill>
        <p:spPr>
          <a:xfrm>
            <a:off x="7924800" y="661910"/>
            <a:ext cx="4267200" cy="34190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4C7051-CB4B-81A4-C92E-53522949F111}"/>
              </a:ext>
            </a:extLst>
          </p:cNvPr>
          <p:cNvSpPr txBox="1"/>
          <p:nvPr/>
        </p:nvSpPr>
        <p:spPr>
          <a:xfrm>
            <a:off x="8747207" y="4160401"/>
            <a:ext cx="271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Distance from center [pc]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97734A-626F-751A-BF6E-2439C505996A}"/>
              </a:ext>
            </a:extLst>
          </p:cNvPr>
          <p:cNvSpPr txBox="1"/>
          <p:nvPr/>
        </p:nvSpPr>
        <p:spPr>
          <a:xfrm rot="16200000">
            <a:off x="6306103" y="2112906"/>
            <a:ext cx="2734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 dispersion [km/s]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52641971-D780-475D-6561-5B7E368C6D90}"/>
              </a:ext>
            </a:extLst>
          </p:cNvPr>
          <p:cNvSpPr/>
          <p:nvPr/>
        </p:nvSpPr>
        <p:spPr>
          <a:xfrm rot="9277967">
            <a:off x="6939380" y="3900229"/>
            <a:ext cx="864191" cy="3979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64F0C2-BAC2-7C56-FBF0-F469B196DD94}"/>
              </a:ext>
            </a:extLst>
          </p:cNvPr>
          <p:cNvSpPr txBox="1"/>
          <p:nvPr/>
        </p:nvSpPr>
        <p:spPr>
          <a:xfrm>
            <a:off x="4042543" y="6200286"/>
            <a:ext cx="433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… or a cluster of ~ 100,000 black holes?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F55937-B225-1D36-C9FF-EFA32C8EDCF1}"/>
              </a:ext>
            </a:extLst>
          </p:cNvPr>
          <p:cNvSpPr txBox="1"/>
          <p:nvPr/>
        </p:nvSpPr>
        <p:spPr>
          <a:xfrm>
            <a:off x="818841" y="664633"/>
            <a:ext cx="500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An IMBH of  ~ 10,000 solar masses…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C0E39-F305-6C15-88B8-043A291F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>
                <a:solidFill>
                  <a:schemeClr val="bg1"/>
                </a:solidFill>
              </a:r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21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14325"/>
            <a:ext cx="11658600" cy="1325563"/>
          </a:xfrm>
        </p:spPr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Stellar-mass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black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holes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over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an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IMBH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DE197B2-3D3C-C047-5CFB-ECBCDE0FA7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2100" y="1639888"/>
                <a:ext cx="5458418" cy="4532312"/>
              </a:xfrm>
            </p:spPr>
            <p:txBody>
              <a:bodyPr>
                <a:normAutofit/>
              </a:bodyPr>
              <a:lstStyle/>
              <a:p>
                <a:r>
                  <a:rPr lang="es-ES" dirty="0" err="1">
                    <a:latin typeface="Bodoni MT" panose="02070603080606020203" pitchFamily="18" charset="77"/>
                  </a:rPr>
                  <a:t>Strong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preference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for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two-component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model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with</a:t>
                </a:r>
                <a:r>
                  <a:rPr lang="es-ES" dirty="0">
                    <a:latin typeface="Bodoni MT" panose="02070603080606020203" pitchFamily="18" charset="77"/>
                  </a:rPr>
                  <a:t> extended central </a:t>
                </a:r>
                <a:r>
                  <a:rPr lang="es-ES" dirty="0" err="1">
                    <a:latin typeface="Bodoni MT" panose="02070603080606020203" pitchFamily="18" charset="77"/>
                  </a:rPr>
                  <a:t>mass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of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stellar-mass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black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holes</a:t>
                </a:r>
                <a:endParaRPr lang="es-ES" dirty="0">
                  <a:latin typeface="Bodoni MT" panose="02070603080606020203" pitchFamily="18" charset="77"/>
                </a:endParaRPr>
              </a:p>
              <a:p>
                <a:pPr marL="0" indent="0">
                  <a:buNone/>
                </a:pPr>
                <a:endParaRPr lang="es-ES" dirty="0">
                  <a:latin typeface="Bodoni MT" panose="02070603080606020203" pitchFamily="18" charset="77"/>
                </a:endParaRPr>
              </a:p>
              <a:p>
                <a:r>
                  <a:rPr lang="es-ES" dirty="0" err="1">
                    <a:latin typeface="Bodoni MT" panose="02070603080606020203" pitchFamily="18" charset="77"/>
                  </a:rPr>
                  <a:t>IMBHs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greater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than</a:t>
                </a:r>
                <a:r>
                  <a:rPr lang="es-ES" dirty="0">
                    <a:latin typeface="Bodoni MT" panose="02070603080606020203" pitchFamily="18" charset="77"/>
                  </a:rPr>
                  <a:t> 6,000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s-E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s-ES" dirty="0">
                    <a:latin typeface="Bodoni MT" panose="02070603080606020203" pitchFamily="18" charset="77"/>
                  </a:rPr>
                  <a:t> excluded at 3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s-ES" dirty="0">
                    <a:latin typeface="Bodoni MT" panose="02070603080606020203" pitchFamily="18" charset="77"/>
                  </a:rPr>
                  <a:t>, </a:t>
                </a:r>
                <a:r>
                  <a:rPr lang="es-ES" dirty="0" err="1">
                    <a:latin typeface="Bodoni MT" panose="02070603080606020203" pitchFamily="18" charset="77"/>
                  </a:rPr>
                  <a:t>limiting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their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kinematic</a:t>
                </a:r>
                <a:r>
                  <a:rPr lang="es-ES" dirty="0">
                    <a:latin typeface="Bodoni MT" panose="02070603080606020203" pitchFamily="18" charset="77"/>
                  </a:rPr>
                  <a:t> </a:t>
                </a:r>
                <a:r>
                  <a:rPr lang="es-ES" dirty="0" err="1">
                    <a:latin typeface="Bodoni MT" panose="02070603080606020203" pitchFamily="18" charset="77"/>
                  </a:rPr>
                  <a:t>relevance</a:t>
                </a:r>
                <a:endParaRPr lang="es-ES" dirty="0">
                  <a:latin typeface="Bodoni MT" panose="02070603080606020203" pitchFamily="18" charset="77"/>
                </a:endParaRPr>
              </a:p>
              <a:p>
                <a:pPr marL="0" indent="0">
                  <a:buNone/>
                </a:pPr>
                <a:endParaRPr lang="es-ES" dirty="0">
                  <a:latin typeface="Bodoni MT" panose="02070603080606020203" pitchFamily="18" charset="77"/>
                </a:endParaRPr>
              </a:p>
              <a:p>
                <a:endParaRPr lang="en-GB" dirty="0">
                  <a:latin typeface="Bodoni MT" panose="02070603080606020203" pitchFamily="18" charset="77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DE197B2-3D3C-C047-5CFB-ECBCDE0FA7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2100" y="1639888"/>
                <a:ext cx="5458418" cy="4532312"/>
              </a:xfrm>
              <a:blipFill>
                <a:blip r:embed="rId3"/>
                <a:stretch>
                  <a:fillRect l="-2093" t="-2514" r="-1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D29509B-B6ED-160A-8C7A-A1EEECCA7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037" y="1639888"/>
            <a:ext cx="6547963" cy="502761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AF1814-D1BD-56E2-E786-0E4432228B2C}"/>
              </a:ext>
            </a:extLst>
          </p:cNvPr>
          <p:cNvSpPr txBox="1">
            <a:spLocks/>
          </p:cNvSpPr>
          <p:nvPr/>
        </p:nvSpPr>
        <p:spPr>
          <a:xfrm>
            <a:off x="9286502" y="5454113"/>
            <a:ext cx="3087585" cy="1089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000" dirty="0" err="1">
                <a:latin typeface="Bodoni MT" panose="02070603080606020203" pitchFamily="18" charset="77"/>
              </a:rPr>
              <a:t>Nested</a:t>
            </a:r>
            <a:r>
              <a:rPr lang="es-ES" sz="2000" dirty="0">
                <a:latin typeface="Bodoni MT" panose="02070603080606020203" pitchFamily="18" charset="77"/>
              </a:rPr>
              <a:t> </a:t>
            </a:r>
            <a:r>
              <a:rPr lang="es-ES" sz="2000" dirty="0" err="1">
                <a:latin typeface="Bodoni MT" panose="02070603080606020203" pitchFamily="18" charset="77"/>
              </a:rPr>
              <a:t>sampling</a:t>
            </a:r>
            <a:r>
              <a:rPr lang="es-ES" sz="2000" dirty="0">
                <a:latin typeface="Bodoni MT" panose="02070603080606020203" pitchFamily="18" charset="77"/>
              </a:rPr>
              <a:t> </a:t>
            </a:r>
            <a:r>
              <a:rPr lang="es-ES" sz="2000" dirty="0" err="1">
                <a:latin typeface="Bodoni MT" panose="02070603080606020203" pitchFamily="18" charset="77"/>
              </a:rPr>
              <a:t>fit</a:t>
            </a:r>
            <a:endParaRPr lang="es-ES" sz="2000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C8952-A28C-1F74-054B-A5BBDF7B5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84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1290"/>
            <a:ext cx="10515600" cy="1325563"/>
          </a:xfrm>
        </p:spPr>
        <p:txBody>
          <a:bodyPr/>
          <a:lstStyle/>
          <a:p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IMBH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discovered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in </a:t>
            </a:r>
            <a:r>
              <a:rPr lang="el-GR" dirty="0">
                <a:latin typeface="Bodoni MT" panose="020F0502020204030204" pitchFamily="34" charset="0"/>
                <a:cs typeface="Bodoni MT" panose="020F0502020204030204" pitchFamily="34" charset="0"/>
              </a:rPr>
              <a:t>ω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Cen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: a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comeback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CEAE553-BAB2-4998-9C98-D4489D773D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979486"/>
                <a:ext cx="10048875" cy="2600329"/>
              </a:xfrm>
            </p:spPr>
            <p:txBody>
              <a:bodyPr>
                <a:normAutofit/>
              </a:bodyPr>
              <a:lstStyle/>
              <a:p>
                <a:r>
                  <a:rPr lang="es-ES" dirty="0">
                    <a:latin typeface="Bodoni MT" panose="02070603080606020203" pitchFamily="18" charset="77"/>
                  </a:rPr>
                  <a:t>3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dirty="0">
                    <a:latin typeface="Bodoni MT" panose="02070603080606020203" pitchFamily="18" charset="77"/>
                  </a:rPr>
                  <a:t> lower bound of 8,200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s-E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GB" dirty="0">
                    <a:latin typeface="Bodoni MT" panose="02070603080606020203" pitchFamily="18" charset="77"/>
                  </a:rPr>
                  <a:t> from high-velocity stars, in apparent tension with our 6,000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s-E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⊙</m:t>
                        </m:r>
                      </m:sub>
                    </m:sSub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>
                    <a:latin typeface="Bodoni MT" panose="02070603080606020203" pitchFamily="18" charset="77"/>
                  </a:rPr>
                  <a:t>upper bound</a:t>
                </a:r>
              </a:p>
              <a:p>
                <a:endParaRPr lang="en-GB" dirty="0">
                  <a:latin typeface="Bodoni MT" panose="02070603080606020203" pitchFamily="18" charset="77"/>
                </a:endParaRPr>
              </a:p>
              <a:p>
                <a:r>
                  <a:rPr lang="en-GB" dirty="0">
                    <a:latin typeface="Bodoni MT" panose="02070603080606020203" pitchFamily="18" charset="77"/>
                  </a:rPr>
                  <a:t>Remnants increase escape velocity by ~ 10 % + a DM halo could increase it further, which may help reconcile observations</a:t>
                </a:r>
              </a:p>
              <a:p>
                <a:pPr marL="0" indent="0">
                  <a:buNone/>
                </a:pPr>
                <a:endParaRPr lang="en-GB" dirty="0">
                  <a:latin typeface="Bodoni MT" panose="02070603080606020203" pitchFamily="18" charset="77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CCEAE553-BAB2-4998-9C98-D4489D773D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979486"/>
                <a:ext cx="10048875" cy="2600329"/>
              </a:xfrm>
              <a:blipFill>
                <a:blip r:embed="rId2"/>
                <a:stretch>
                  <a:fillRect l="-1009" t="-3415" r="-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292F4FF-B61E-A906-7501-F7B59B760D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8" r="3104"/>
          <a:stretch/>
        </p:blipFill>
        <p:spPr>
          <a:xfrm>
            <a:off x="177304" y="3663823"/>
            <a:ext cx="6464795" cy="2298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198C2B-6980-2C65-26A8-3180A62AC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4578" y="3690643"/>
            <a:ext cx="4993922" cy="31630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5FAF4B-3DE7-31BD-3E45-AD20A892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31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6DEEE-23DB-5338-C78D-F92FF4C6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9B82-8949-2AD3-D344-F55DBB551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1290"/>
            <a:ext cx="10515600" cy="1325563"/>
          </a:xfrm>
        </p:spPr>
        <p:txBody>
          <a:bodyPr/>
          <a:lstStyle/>
          <a:p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Stellar-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mass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black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hole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found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in </a:t>
            </a:r>
            <a:r>
              <a:rPr lang="el-GR" dirty="0">
                <a:latin typeface="Bodoni MT" panose="020F0502020204030204" pitchFamily="34" charset="0"/>
                <a:cs typeface="Bodoni MT" panose="020F0502020204030204" pitchFamily="34" charset="0"/>
              </a:rPr>
              <a:t>ω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Cen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8653476-FC26-FADA-2E36-898ADF993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273"/>
            <a:ext cx="10048875" cy="2600329"/>
          </a:xfrm>
        </p:spPr>
        <p:txBody>
          <a:bodyPr>
            <a:normAutofit/>
          </a:bodyPr>
          <a:lstStyle/>
          <a:p>
            <a:r>
              <a:rPr lang="es-ES" dirty="0" err="1">
                <a:latin typeface="Bodoni MT" panose="02070603080606020203" pitchFamily="18" charset="77"/>
              </a:rPr>
              <a:t>Evidence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of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the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scenario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proposed</a:t>
            </a:r>
            <a:r>
              <a:rPr lang="es-ES" dirty="0">
                <a:latin typeface="Bodoni MT" panose="02070603080606020203" pitchFamily="18" charset="77"/>
              </a:rPr>
              <a:t> in Bañares-Hernández + 25</a:t>
            </a:r>
          </a:p>
          <a:p>
            <a:endParaRPr lang="en-GB" dirty="0">
              <a:latin typeface="Bodoni MT" panose="02070603080606020203" pitchFamily="18" charset="77"/>
            </a:endParaRPr>
          </a:p>
          <a:p>
            <a:r>
              <a:rPr lang="en-GB" dirty="0">
                <a:latin typeface="Bodoni MT" panose="02070603080606020203" pitchFamily="18" charset="77"/>
              </a:rPr>
              <a:t>First astrometric detection, and third kinematically confirmed black hole in a globular cluster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B799C0-45F0-7D5D-F2C4-856B4CD04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64" y="3534458"/>
            <a:ext cx="11970636" cy="26003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11BDE-7D4B-F645-F4E5-A4D6C850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69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322C3-C6D5-0ACB-DBD7-673878177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6201275-05AB-C480-9AD7-73FCC8AC8A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0541" y="1313998"/>
                <a:ext cx="4907321" cy="54938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Bodoni MT" panose="02070603080606020203" pitchFamily="18" charset="77"/>
                </a:endParaRPr>
              </a:p>
              <a:p>
                <a:r>
                  <a:rPr lang="en-US" dirty="0">
                    <a:latin typeface="Bodoni MT" panose="02070603080606020203" pitchFamily="18" charset="77"/>
                  </a:rPr>
                  <a:t>Pulsars alone require a central dark mass with density </a:t>
                </a:r>
                <a14:m>
                  <m:oMath xmlns:m="http://schemas.openxmlformats.org/officeDocument/2006/math">
                    <m:r>
                      <a:rPr lang="es-E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3 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⨀</m:t>
                        </m:r>
                      </m:sub>
                    </m:sSub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𝑝𝑐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US" dirty="0">
                  <a:latin typeface="Bodoni MT" panose="02070603080606020203" pitchFamily="18" charset="77"/>
                </a:endParaRPr>
              </a:p>
              <a:p>
                <a:endParaRPr lang="en-US" dirty="0">
                  <a:latin typeface="Bodoni MT" panose="02070603080606020203" pitchFamily="18" charset="77"/>
                </a:endParaRPr>
              </a:p>
              <a:p>
                <a:r>
                  <a:rPr lang="en-US" dirty="0">
                    <a:latin typeface="Bodoni MT" panose="02070603080606020203" pitchFamily="18" charset="77"/>
                  </a:rPr>
                  <a:t>Adding GravSphere2 enhances this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 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⨀</m:t>
                        </m:r>
                      </m:sub>
                    </m:sSub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𝑝𝑐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400" dirty="0">
                    <a:latin typeface="Bodoni MT" panose="02070603080606020203" pitchFamily="18" charset="77"/>
                  </a:rPr>
                  <a:t> </a:t>
                </a:r>
                <a:r>
                  <a:rPr lang="en-US" dirty="0">
                    <a:latin typeface="Bodoni MT" panose="02070603080606020203" pitchFamily="18" charset="77"/>
                  </a:rPr>
                  <a:t>+ constrains mass and extension</a:t>
                </a:r>
              </a:p>
              <a:p>
                <a:pPr marL="0" indent="0">
                  <a:buNone/>
                </a:pPr>
                <a:endParaRPr lang="en-US" dirty="0">
                  <a:latin typeface="Bodoni MT" panose="02070603080606020203" pitchFamily="18" charset="77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6201275-05AB-C480-9AD7-73FCC8AC8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41" y="1313998"/>
                <a:ext cx="4907321" cy="5493815"/>
              </a:xfrm>
              <a:prstGeom prst="rect">
                <a:avLst/>
              </a:prstGeom>
              <a:blipFill>
                <a:blip r:embed="rId3"/>
                <a:stretch>
                  <a:fillRect l="-2326" r="-3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4844CE4-BD80-4316-9050-36C7D7A42E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99"/>
          <a:stretch>
            <a:fillRect/>
          </a:stretch>
        </p:blipFill>
        <p:spPr>
          <a:xfrm>
            <a:off x="5209340" y="714577"/>
            <a:ext cx="6982660" cy="61639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28BC8B-3DA9-78DF-E257-40EB0FB8F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2474" y="1424177"/>
            <a:ext cx="2715490" cy="30334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57330-49DA-443D-CDA7-A54C10A4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541" y="-82290"/>
            <a:ext cx="11658600" cy="1325563"/>
          </a:xfrm>
        </p:spPr>
        <p:txBody>
          <a:bodyPr>
            <a:normAutofit/>
          </a:bodyPr>
          <a:lstStyle/>
          <a:p>
            <a:r>
              <a:rPr lang="es-ES" sz="4000" dirty="0" err="1">
                <a:latin typeface="Bodoni MT" panose="020F0502020204030204" pitchFamily="34" charset="0"/>
                <a:cs typeface="Bodoni MT" panose="020F0502020204030204" pitchFamily="34" charset="0"/>
              </a:rPr>
              <a:t>Evidence</a:t>
            </a:r>
            <a:r>
              <a:rPr lang="es-ES" sz="4000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sz="4000" dirty="0" err="1">
                <a:latin typeface="Bodoni MT" panose="020F0502020204030204" pitchFamily="34" charset="0"/>
                <a:cs typeface="Bodoni MT" panose="020F0502020204030204" pitchFamily="34" charset="0"/>
              </a:rPr>
              <a:t>for</a:t>
            </a:r>
            <a:r>
              <a:rPr lang="es-ES" sz="4000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sz="4000" dirty="0" err="1">
                <a:latin typeface="Bodoni MT" panose="020F0502020204030204" pitchFamily="34" charset="0"/>
                <a:cs typeface="Bodoni MT" panose="020F0502020204030204" pitchFamily="34" charset="0"/>
              </a:rPr>
              <a:t>an</a:t>
            </a:r>
            <a:r>
              <a:rPr lang="es-ES" sz="4000" dirty="0">
                <a:latin typeface="Bodoni MT" panose="020F0502020204030204" pitchFamily="34" charset="0"/>
                <a:cs typeface="Bodoni MT" panose="020F0502020204030204" pitchFamily="34" charset="0"/>
              </a:rPr>
              <a:t> IMBH in M62! </a:t>
            </a:r>
            <a:r>
              <a:rPr lang="es-ES" sz="2800" dirty="0">
                <a:latin typeface="Bodoni MT" panose="02070603080606020203" pitchFamily="18" charset="77"/>
              </a:rPr>
              <a:t>(</a:t>
            </a:r>
            <a:r>
              <a:rPr lang="es-ES" sz="2800" dirty="0" err="1">
                <a:latin typeface="Bodoni MT" panose="02070603080606020203" pitchFamily="18" charset="77"/>
              </a:rPr>
              <a:t>revised</a:t>
            </a:r>
            <a:r>
              <a:rPr lang="es-ES" sz="2800" dirty="0">
                <a:latin typeface="Bodoni MT" panose="02070603080606020203" pitchFamily="18" charset="77"/>
              </a:rPr>
              <a:t> </a:t>
            </a:r>
            <a:r>
              <a:rPr lang="es-ES" sz="2800" dirty="0" err="1">
                <a:latin typeface="Bodoni MT" panose="02070603080606020203" pitchFamily="18" charset="77"/>
              </a:rPr>
              <a:t>paper</a:t>
            </a:r>
            <a:r>
              <a:rPr lang="es-ES" sz="2800" dirty="0">
                <a:latin typeface="Bodoni MT" panose="02070603080606020203" pitchFamily="18" charset="77"/>
              </a:rPr>
              <a:t> in </a:t>
            </a:r>
            <a:r>
              <a:rPr lang="es-ES" sz="2800" dirty="0" err="1">
                <a:latin typeface="Bodoni MT" panose="02070603080606020203" pitchFamily="18" charset="77"/>
              </a:rPr>
              <a:t>prep</a:t>
            </a:r>
            <a:r>
              <a:rPr lang="es-ES" sz="2800" dirty="0">
                <a:latin typeface="Bodoni MT" panose="02070603080606020203" pitchFamily="18" charset="77"/>
              </a:rPr>
              <a:t>., </a:t>
            </a:r>
            <a:r>
              <a:rPr lang="es-ES" sz="2800" i="1" dirty="0" err="1">
                <a:latin typeface="Bodoni MT" panose="02070603080606020203" pitchFamily="18" charset="77"/>
              </a:rPr>
              <a:t>Science</a:t>
            </a:r>
            <a:r>
              <a:rPr lang="es-ES" sz="2800" dirty="0">
                <a:latin typeface="Bodoni MT" panose="02070603080606020203" pitchFamily="18" charset="77"/>
              </a:rPr>
              <a:t>)</a:t>
            </a:r>
            <a:br>
              <a:rPr lang="es-ES" sz="2800" dirty="0">
                <a:latin typeface="Bodoni MT" panose="02070603080606020203" pitchFamily="18" charset="77"/>
              </a:rPr>
            </a:br>
            <a:endParaRPr lang="en-IC" sz="2800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2C4CB-9AF4-D69E-158F-239A9DEA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1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D8F4CBE-011C-796D-B100-C8EB59EE4DC5}"/>
              </a:ext>
            </a:extLst>
          </p:cNvPr>
          <p:cNvSpPr/>
          <p:nvPr/>
        </p:nvSpPr>
        <p:spPr>
          <a:xfrm>
            <a:off x="495300" y="1117600"/>
            <a:ext cx="11379200" cy="5537203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0"/>
            <a:ext cx="10515600" cy="1325563"/>
          </a:xfrm>
        </p:spPr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Conclusions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87E575-70E1-706C-FD04-70B2279A2864}"/>
              </a:ext>
            </a:extLst>
          </p:cNvPr>
          <p:cNvSpPr/>
          <p:nvPr/>
        </p:nvSpPr>
        <p:spPr>
          <a:xfrm>
            <a:off x="736600" y="1336673"/>
            <a:ext cx="10896600" cy="50895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EAE553-BAB2-4998-9C98-D4489D77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6"/>
            <a:ext cx="10858500" cy="542290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Bodoni MT" panose="02070603080606020203" pitchFamily="18" charset="77"/>
              </a:rPr>
              <a:t>Combining pulsars with stellar kinematics is a promising new way of constraining mass models</a:t>
            </a:r>
          </a:p>
          <a:p>
            <a:endParaRPr lang="en-US" sz="3200" dirty="0">
              <a:latin typeface="Bodoni MT" panose="02070603080606020203" pitchFamily="18" charset="77"/>
            </a:endParaRPr>
          </a:p>
          <a:p>
            <a:r>
              <a:rPr lang="es-ES" sz="3200" dirty="0" err="1">
                <a:latin typeface="Bodoni MT" panose="02070603080606020203" pitchFamily="18" charset="77"/>
              </a:rPr>
              <a:t>Applied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to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l-GR" sz="3200" dirty="0">
                <a:latin typeface="Bodoni MT" panose="02070603080606020203" pitchFamily="18" charset="77"/>
              </a:rPr>
              <a:t>ω </a:t>
            </a:r>
            <a:r>
              <a:rPr lang="es-ES" sz="3200" dirty="0" err="1">
                <a:latin typeface="Bodoni MT" panose="02070603080606020203" pitchFamily="18" charset="77"/>
              </a:rPr>
              <a:t>Cen</a:t>
            </a:r>
            <a:r>
              <a:rPr lang="es-ES" sz="3200" dirty="0">
                <a:latin typeface="Bodoni MT" panose="02070603080606020203" pitchFamily="18" charset="77"/>
              </a:rPr>
              <a:t>, </a:t>
            </a:r>
            <a:r>
              <a:rPr lang="es-ES" sz="3200" dirty="0" err="1">
                <a:latin typeface="Bodoni MT" panose="02070603080606020203" pitchFamily="18" charset="77"/>
              </a:rPr>
              <a:t>we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found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evidence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that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it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harbors</a:t>
            </a:r>
            <a:r>
              <a:rPr lang="es-ES" sz="3200" dirty="0">
                <a:latin typeface="Bodoni MT" panose="02070603080606020203" pitchFamily="18" charset="77"/>
              </a:rPr>
              <a:t> a </a:t>
            </a:r>
            <a:r>
              <a:rPr lang="es-ES" sz="3200" dirty="0" err="1">
                <a:latin typeface="Bodoni MT" panose="02070603080606020203" pitchFamily="18" charset="77"/>
              </a:rPr>
              <a:t>cluster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of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stellar-mass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black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holes</a:t>
            </a:r>
            <a:r>
              <a:rPr lang="es-ES" sz="3200" dirty="0">
                <a:latin typeface="Bodoni MT" panose="02070603080606020203" pitchFamily="18" charset="77"/>
              </a:rPr>
              <a:t> and placed a </a:t>
            </a:r>
            <a:r>
              <a:rPr lang="es-ES" sz="3200" dirty="0" err="1">
                <a:latin typeface="Bodoni MT" panose="02070603080606020203" pitchFamily="18" charset="77"/>
              </a:rPr>
              <a:t>strong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upper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bound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on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an</a:t>
            </a:r>
            <a:r>
              <a:rPr lang="es-ES" sz="3200" dirty="0">
                <a:latin typeface="Bodoni MT" panose="02070603080606020203" pitchFamily="18" charset="77"/>
              </a:rPr>
              <a:t> IMBH</a:t>
            </a:r>
            <a:endParaRPr lang="en-GB" sz="3200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n-GB" sz="3200" dirty="0">
              <a:latin typeface="Bodoni MT" panose="02070603080606020203" pitchFamily="18" charset="77"/>
            </a:endParaRPr>
          </a:p>
          <a:p>
            <a:r>
              <a:rPr lang="en-US" sz="3200" dirty="0">
                <a:latin typeface="Bodoni MT" panose="02070603080606020203" pitchFamily="18" charset="77"/>
              </a:rPr>
              <a:t>A</a:t>
            </a:r>
            <a:r>
              <a:rPr lang="es-ES" sz="3200" dirty="0" err="1">
                <a:latin typeface="Bodoni MT" panose="02070603080606020203" pitchFamily="18" charset="77"/>
              </a:rPr>
              <a:t>pplied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to</a:t>
            </a:r>
            <a:r>
              <a:rPr lang="es-ES" sz="3200" dirty="0">
                <a:latin typeface="Bodoni MT" panose="02070603080606020203" pitchFamily="18" charset="77"/>
              </a:rPr>
              <a:t> M62, </a:t>
            </a:r>
            <a:r>
              <a:rPr lang="es-ES" sz="3200" dirty="0" err="1">
                <a:latin typeface="Bodoni MT" panose="02070603080606020203" pitchFamily="18" charset="77"/>
              </a:rPr>
              <a:t>we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found</a:t>
            </a:r>
            <a:r>
              <a:rPr lang="es-ES" sz="3200" dirty="0">
                <a:latin typeface="Bodoni MT" panose="02070603080606020203" pitchFamily="18" charset="77"/>
              </a:rPr>
              <a:t> a </a:t>
            </a:r>
            <a:r>
              <a:rPr lang="es-ES" sz="3200" dirty="0" err="1">
                <a:latin typeface="Bodoni MT" panose="02070603080606020203" pitchFamily="18" charset="77"/>
              </a:rPr>
              <a:t>strong</a:t>
            </a:r>
            <a:r>
              <a:rPr lang="es-ES" sz="3200" dirty="0">
                <a:latin typeface="Bodoni MT" panose="02070603080606020203" pitchFamily="18" charset="77"/>
              </a:rPr>
              <a:t> IMBH candidate!</a:t>
            </a:r>
            <a:endParaRPr lang="en-GB" sz="3200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n-US" dirty="0">
              <a:latin typeface="Bodoni MT" panose="020706030806060202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48321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D8F4CBE-011C-796D-B100-C8EB59EE4DC5}"/>
              </a:ext>
            </a:extLst>
          </p:cNvPr>
          <p:cNvSpPr/>
          <p:nvPr/>
        </p:nvSpPr>
        <p:spPr>
          <a:xfrm>
            <a:off x="495300" y="1117600"/>
            <a:ext cx="11379200" cy="5537203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0"/>
            <a:ext cx="10515600" cy="1325563"/>
          </a:xfrm>
        </p:spPr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Comments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/ future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directions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87E575-70E1-706C-FD04-70B2279A2864}"/>
              </a:ext>
            </a:extLst>
          </p:cNvPr>
          <p:cNvSpPr/>
          <p:nvPr/>
        </p:nvSpPr>
        <p:spPr>
          <a:xfrm>
            <a:off x="736600" y="1336673"/>
            <a:ext cx="10896600" cy="50895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EAE553-BAB2-4998-9C98-D4489D77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1286"/>
            <a:ext cx="10858500" cy="542290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Bodoni MT" panose="02070603080606020203" pitchFamily="18" charset="77"/>
              </a:rPr>
              <a:t>Can we detect DM dynamically in </a:t>
            </a:r>
            <a:r>
              <a:rPr lang="el-GR" sz="3200" dirty="0">
                <a:latin typeface="Bodoni MT" panose="02070603080606020203" pitchFamily="18" charset="77"/>
              </a:rPr>
              <a:t>ω </a:t>
            </a:r>
            <a:r>
              <a:rPr lang="en-US" sz="3200" dirty="0">
                <a:latin typeface="Bodoni MT" panose="02070603080606020203" pitchFamily="18" charset="77"/>
              </a:rPr>
              <a:t>Cen?</a:t>
            </a:r>
          </a:p>
          <a:p>
            <a:endParaRPr lang="en-US" sz="3200" dirty="0">
              <a:latin typeface="Bodoni MT" panose="02070603080606020203" pitchFamily="18" charset="77"/>
            </a:endParaRPr>
          </a:p>
          <a:p>
            <a:r>
              <a:rPr lang="es-ES" sz="3200" dirty="0" err="1">
                <a:latin typeface="Bodoni MT" panose="02070603080606020203" pitchFamily="18" charset="77"/>
              </a:rPr>
              <a:t>Resolving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the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tension</a:t>
            </a:r>
            <a:r>
              <a:rPr lang="es-ES" sz="3200" dirty="0">
                <a:latin typeface="Bodoni MT" panose="02070603080606020203" pitchFamily="18" charset="77"/>
              </a:rPr>
              <a:t> in </a:t>
            </a:r>
            <a:r>
              <a:rPr lang="el-GR" sz="3200" dirty="0">
                <a:latin typeface="Bodoni MT" panose="02070603080606020203" pitchFamily="18" charset="77"/>
              </a:rPr>
              <a:t>ω </a:t>
            </a:r>
            <a:r>
              <a:rPr lang="es-ES" sz="3200" dirty="0" err="1">
                <a:latin typeface="Bodoni MT" panose="02070603080606020203" pitchFamily="18" charset="77"/>
              </a:rPr>
              <a:t>Cen</a:t>
            </a:r>
            <a:r>
              <a:rPr lang="es-ES" sz="3200" dirty="0">
                <a:latin typeface="Bodoni MT" panose="02070603080606020203" pitchFamily="18" charset="77"/>
              </a:rPr>
              <a:t>: a </a:t>
            </a:r>
            <a:r>
              <a:rPr lang="es-ES" sz="3200" dirty="0" err="1">
                <a:latin typeface="Bodoni MT" panose="02070603080606020203" pitchFamily="18" charset="77"/>
              </a:rPr>
              <a:t>lower-mass</a:t>
            </a:r>
            <a:r>
              <a:rPr lang="es-ES" sz="3200" dirty="0">
                <a:latin typeface="Bodoni MT" panose="02070603080606020203" pitchFamily="18" charset="77"/>
              </a:rPr>
              <a:t> IMBH?</a:t>
            </a:r>
            <a:endParaRPr lang="en-GB" sz="3200" dirty="0">
              <a:latin typeface="Bodoni MT" panose="02070603080606020203" pitchFamily="18" charset="77"/>
            </a:endParaRPr>
          </a:p>
          <a:p>
            <a:endParaRPr lang="en-GB" sz="3200" dirty="0">
              <a:latin typeface="Bodoni MT" panose="02070603080606020203" pitchFamily="18" charset="77"/>
            </a:endParaRPr>
          </a:p>
          <a:p>
            <a:r>
              <a:rPr lang="en-GB" sz="3200" dirty="0">
                <a:latin typeface="Bodoni MT" panose="02070603080606020203" pitchFamily="18" charset="77"/>
              </a:rPr>
              <a:t> </a:t>
            </a:r>
            <a:r>
              <a:rPr lang="es-ES" sz="3200" dirty="0">
                <a:latin typeface="Bodoni MT" panose="02070603080606020203" pitchFamily="18" charset="77"/>
              </a:rPr>
              <a:t>Data are </a:t>
            </a:r>
            <a:r>
              <a:rPr lang="es-ES" sz="3200" dirty="0" err="1">
                <a:latin typeface="Bodoni MT" panose="02070603080606020203" pitchFamily="18" charset="77"/>
              </a:rPr>
              <a:t>growing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fast</a:t>
            </a:r>
            <a:r>
              <a:rPr lang="es-ES" sz="3200" dirty="0">
                <a:latin typeface="Bodoni MT" panose="02070603080606020203" pitchFamily="18" charset="77"/>
              </a:rPr>
              <a:t>, </a:t>
            </a:r>
            <a:r>
              <a:rPr lang="es-ES" sz="3200" dirty="0" err="1">
                <a:latin typeface="Bodoni MT" panose="02070603080606020203" pitchFamily="18" charset="77"/>
              </a:rPr>
              <a:t>both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for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l-GR" sz="3200" dirty="0">
                <a:latin typeface="Bodoni MT" panose="02070603080606020203" pitchFamily="18" charset="77"/>
              </a:rPr>
              <a:t>ω </a:t>
            </a:r>
            <a:r>
              <a:rPr lang="es-ES" sz="3200" dirty="0" err="1">
                <a:latin typeface="Bodoni MT" panose="02070603080606020203" pitchFamily="18" charset="77"/>
              </a:rPr>
              <a:t>Cen</a:t>
            </a:r>
            <a:r>
              <a:rPr lang="es-ES" sz="3200" dirty="0">
                <a:latin typeface="Bodoni MT" panose="02070603080606020203" pitchFamily="18" charset="77"/>
              </a:rPr>
              <a:t> and </a:t>
            </a:r>
            <a:r>
              <a:rPr lang="es-ES" sz="3200" dirty="0" err="1">
                <a:latin typeface="Bodoni MT" panose="02070603080606020203" pitchFamily="18" charset="77"/>
              </a:rPr>
              <a:t>many</a:t>
            </a:r>
            <a:r>
              <a:rPr lang="es-ES" sz="3200" dirty="0">
                <a:latin typeface="Bodoni MT" panose="02070603080606020203" pitchFamily="18" charset="77"/>
              </a:rPr>
              <a:t> globular </a:t>
            </a:r>
            <a:r>
              <a:rPr lang="es-ES" sz="3200" dirty="0" err="1">
                <a:latin typeface="Bodoni MT" panose="02070603080606020203" pitchFamily="18" charset="77"/>
              </a:rPr>
              <a:t>clusters</a:t>
            </a:r>
            <a:endParaRPr lang="en-US" sz="3200" dirty="0">
              <a:latin typeface="Bodoni MT" panose="02070603080606020203" pitchFamily="18" charset="77"/>
            </a:endParaRPr>
          </a:p>
          <a:p>
            <a:endParaRPr lang="en-US" sz="3200" dirty="0">
              <a:latin typeface="Bodoni MT" panose="02070603080606020203" pitchFamily="18" charset="77"/>
            </a:endParaRPr>
          </a:p>
          <a:p>
            <a:r>
              <a:rPr lang="es-ES" sz="3200" dirty="0" err="1">
                <a:latin typeface="Bodoni MT" panose="02070603080606020203" pitchFamily="18" charset="77"/>
              </a:rPr>
              <a:t>Where</a:t>
            </a:r>
            <a:r>
              <a:rPr lang="es-ES" sz="3200" dirty="0">
                <a:latin typeface="Bodoni MT" panose="02070603080606020203" pitchFamily="18" charset="77"/>
              </a:rPr>
              <a:t> are </a:t>
            </a:r>
            <a:r>
              <a:rPr lang="es-ES" sz="3200" dirty="0" err="1">
                <a:latin typeface="Bodoni MT" panose="02070603080606020203" pitchFamily="18" charset="77"/>
              </a:rPr>
              <a:t>the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IMBHs</a:t>
            </a:r>
            <a:r>
              <a:rPr lang="es-ES" sz="3200" dirty="0">
                <a:latin typeface="Bodoni MT" panose="02070603080606020203" pitchFamily="18" charset="77"/>
              </a:rPr>
              <a:t>? Are M62 and </a:t>
            </a:r>
            <a:r>
              <a:rPr lang="el-GR" sz="3200" dirty="0">
                <a:latin typeface="Bodoni MT" panose="02070603080606020203" pitchFamily="18" charset="77"/>
              </a:rPr>
              <a:t>ω </a:t>
            </a:r>
            <a:r>
              <a:rPr lang="es-ES" sz="3200" dirty="0" err="1">
                <a:latin typeface="Bodoni MT" panose="02070603080606020203" pitchFamily="18" charset="77"/>
              </a:rPr>
              <a:t>Cen</a:t>
            </a:r>
            <a:r>
              <a:rPr lang="es-ES" sz="3200" dirty="0">
                <a:latin typeface="Bodoni MT" panose="02070603080606020203" pitchFamily="18" charset="77"/>
              </a:rPr>
              <a:t> </a:t>
            </a:r>
            <a:r>
              <a:rPr lang="es-ES" sz="3200" dirty="0" err="1">
                <a:latin typeface="Bodoni MT" panose="02070603080606020203" pitchFamily="18" charset="77"/>
              </a:rPr>
              <a:t>special</a:t>
            </a:r>
            <a:r>
              <a:rPr lang="es-ES" sz="3200" dirty="0">
                <a:latin typeface="Bodoni MT" panose="02070603080606020203" pitchFamily="18" charset="77"/>
              </a:rPr>
              <a:t>?</a:t>
            </a:r>
            <a:endParaRPr lang="en-GB" sz="3200" dirty="0">
              <a:latin typeface="Bodoni MT" panose="02070603080606020203" pitchFamily="18" charset="77"/>
            </a:endParaRPr>
          </a:p>
          <a:p>
            <a:endParaRPr lang="en-US" dirty="0">
              <a:latin typeface="Bodoni MT" panose="020706030806060202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74718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7353-5514-A6C8-8188-7560C66A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0" y="3695700"/>
            <a:ext cx="10515600" cy="1325563"/>
          </a:xfrm>
        </p:spPr>
        <p:txBody>
          <a:bodyPr>
            <a:noAutofit/>
          </a:bodyPr>
          <a:lstStyle/>
          <a:p>
            <a:r>
              <a:rPr lang="es-ES" sz="9600" b="1" dirty="0" err="1">
                <a:solidFill>
                  <a:srgbClr val="FFFF00"/>
                </a:solidFill>
                <a:latin typeface="Bodoni MT" panose="02070603080606020203" pitchFamily="18" charset="77"/>
              </a:rPr>
              <a:t>Thank</a:t>
            </a:r>
            <a:r>
              <a:rPr lang="es-ES" sz="9600" b="1" dirty="0">
                <a:solidFill>
                  <a:srgbClr val="FFFF00"/>
                </a:solidFill>
                <a:latin typeface="Bodoni MT" panose="02070603080606020203" pitchFamily="18" charset="77"/>
              </a:rPr>
              <a:t> </a:t>
            </a:r>
            <a:r>
              <a:rPr lang="es-ES" sz="9600" b="1" dirty="0" err="1">
                <a:solidFill>
                  <a:srgbClr val="FFFF00"/>
                </a:solidFill>
                <a:latin typeface="Bodoni MT" panose="02070603080606020203" pitchFamily="18" charset="77"/>
              </a:rPr>
              <a:t>you</a:t>
            </a:r>
            <a:r>
              <a:rPr lang="es-ES" sz="9600" b="1" dirty="0">
                <a:solidFill>
                  <a:srgbClr val="FFFF00"/>
                </a:solidFill>
                <a:latin typeface="Bodoni MT" panose="02070603080606020203" pitchFamily="18" charset="77"/>
              </a:rPr>
              <a:t>!</a:t>
            </a:r>
            <a:endParaRPr lang="en-IC" sz="9600" b="1" dirty="0">
              <a:solidFill>
                <a:srgbClr val="FFFF00"/>
              </a:solidFill>
              <a:latin typeface="Bodoni MT" panose="02070603080606020203" pitchFamily="18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4CB83E-36F4-3F04-3E4F-E04C73397325}"/>
              </a:ext>
            </a:extLst>
          </p:cNvPr>
          <p:cNvSpPr txBox="1"/>
          <p:nvPr/>
        </p:nvSpPr>
        <p:spPr>
          <a:xfrm>
            <a:off x="88900" y="6488668"/>
            <a:ext cx="6731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Image credit: ESO (CC BY 4.0</a:t>
            </a:r>
            <a:r>
              <a:rPr lang="en-US" dirty="0">
                <a:solidFill>
                  <a:srgbClr val="FFFF00"/>
                </a:solidFill>
              </a:rPr>
              <a:t>)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77DB7D-268E-78C0-8F6F-F140C87B19B4}"/>
              </a:ext>
            </a:extLst>
          </p:cNvPr>
          <p:cNvSpPr txBox="1">
            <a:spLocks/>
          </p:cNvSpPr>
          <p:nvPr/>
        </p:nvSpPr>
        <p:spPr>
          <a:xfrm>
            <a:off x="3022600" y="15621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 err="1">
                <a:solidFill>
                  <a:srgbClr val="FFFF00"/>
                </a:solidFill>
                <a:latin typeface="Bodoni MT" panose="02070603080606020203" pitchFamily="18" charset="77"/>
              </a:rPr>
              <a:t>Stay</a:t>
            </a:r>
            <a:r>
              <a:rPr lang="es-ES" sz="9600" b="1" dirty="0">
                <a:solidFill>
                  <a:srgbClr val="FFFF00"/>
                </a:solidFill>
                <a:latin typeface="Bodoni MT" panose="02070603080606020203" pitchFamily="18" charset="77"/>
              </a:rPr>
              <a:t> </a:t>
            </a:r>
            <a:r>
              <a:rPr lang="es-ES" sz="9600" b="1" dirty="0" err="1">
                <a:solidFill>
                  <a:srgbClr val="FFFF00"/>
                </a:solidFill>
                <a:latin typeface="Bodoni MT" panose="02070603080606020203" pitchFamily="18" charset="77"/>
              </a:rPr>
              <a:t>tuned</a:t>
            </a:r>
            <a:r>
              <a:rPr lang="es-ES" sz="9600" b="1" dirty="0">
                <a:solidFill>
                  <a:srgbClr val="FFFF00"/>
                </a:solidFill>
                <a:latin typeface="Bodoni MT" panose="02070603080606020203" pitchFamily="18" charset="77"/>
              </a:rPr>
              <a:t>…</a:t>
            </a:r>
            <a:endParaRPr lang="en-IC" sz="9600" b="1" dirty="0">
              <a:solidFill>
                <a:srgbClr val="FFFF00"/>
              </a:solidFill>
              <a:latin typeface="Bodoni MT" panose="020706030806060202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3125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14325"/>
            <a:ext cx="11658600" cy="1325563"/>
          </a:xfrm>
        </p:spPr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Combining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stellar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kinematics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+ pulsar timing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EAE553-BAB2-4998-9C98-D4489D77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563686"/>
            <a:ext cx="11176000" cy="5294314"/>
          </a:xfrm>
        </p:spPr>
        <p:txBody>
          <a:bodyPr>
            <a:normAutofit/>
          </a:bodyPr>
          <a:lstStyle/>
          <a:p>
            <a:r>
              <a:rPr lang="es-ES" dirty="0" err="1">
                <a:latin typeface="Bodoni MT" panose="02070603080606020203" pitchFamily="18" charset="77"/>
              </a:rPr>
              <a:t>Included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all</a:t>
            </a:r>
            <a:r>
              <a:rPr lang="es-ES" dirty="0">
                <a:latin typeface="Bodoni MT" panose="02070603080606020203" pitchFamily="18" charset="77"/>
              </a:rPr>
              <a:t> data </a:t>
            </a:r>
            <a:r>
              <a:rPr lang="es-ES" dirty="0" err="1">
                <a:latin typeface="Bodoni MT" panose="02070603080606020203" pitchFamily="18" charset="77"/>
              </a:rPr>
              <a:t>self-consistently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into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the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likelihood</a:t>
            </a:r>
            <a:r>
              <a:rPr lang="es-ES" dirty="0">
                <a:latin typeface="Bodoni MT" panose="02070603080606020203" pitchFamily="18" charset="77"/>
              </a:rPr>
              <a:t>:</a:t>
            </a: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r>
              <a:rPr lang="es-ES" dirty="0" err="1">
                <a:latin typeface="Bodoni MT" panose="02070603080606020203" pitchFamily="18" charset="77"/>
              </a:rPr>
              <a:t>For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stellar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kinematics</a:t>
            </a:r>
            <a:r>
              <a:rPr lang="es-ES" dirty="0">
                <a:latin typeface="Bodoni MT" panose="02070603080606020203" pitchFamily="18" charset="77"/>
              </a:rPr>
              <a:t> and LOS </a:t>
            </a:r>
            <a:r>
              <a:rPr lang="es-ES" dirty="0" err="1">
                <a:latin typeface="Bodoni MT" panose="02070603080606020203" pitchFamily="18" charset="77"/>
              </a:rPr>
              <a:t>accelerations</a:t>
            </a:r>
            <a:r>
              <a:rPr lang="es-ES" dirty="0">
                <a:latin typeface="Bodoni MT" panose="02070603080606020203" pitchFamily="18" charset="77"/>
              </a:rPr>
              <a:t>:</a:t>
            </a:r>
          </a:p>
          <a:p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r>
              <a:rPr lang="es-ES" dirty="0" err="1">
                <a:latin typeface="Bodoni MT" panose="02070603080606020203" pitchFamily="18" charset="77"/>
              </a:rPr>
              <a:t>For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positional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likelihoods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of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pulsars</a:t>
            </a:r>
            <a:r>
              <a:rPr lang="es-ES" dirty="0">
                <a:latin typeface="Bodoni MT" panose="02070603080606020203" pitchFamily="18" charset="77"/>
              </a:rPr>
              <a:t>:</a:t>
            </a:r>
          </a:p>
          <a:p>
            <a:endParaRPr lang="en-GB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n-GB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012D82-C79F-1D88-A446-C46531694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0" y="2213161"/>
            <a:ext cx="8447157" cy="12626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4B7736-6A30-EEE9-ABE9-75C610210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658" y="4420322"/>
            <a:ext cx="2882900" cy="9994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D7A524-FC45-425D-08A8-866109E672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679"/>
          <a:stretch/>
        </p:blipFill>
        <p:spPr>
          <a:xfrm>
            <a:off x="5283200" y="4087203"/>
            <a:ext cx="3086099" cy="13582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54AE24-D44E-69E3-0E7F-303DA2A7AA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6911" y="5285582"/>
            <a:ext cx="5016500" cy="12446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5944F-C165-16CF-45F1-9403A670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19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14325"/>
            <a:ext cx="11658600" cy="1325563"/>
          </a:xfrm>
        </p:spPr>
        <p:txBody>
          <a:bodyPr/>
          <a:lstStyle/>
          <a:p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Pulsar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accelerations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E197B2-3D3C-C047-5CFB-ECBCDE0FA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198" y="1639888"/>
            <a:ext cx="5267292" cy="4595812"/>
          </a:xfrm>
        </p:spPr>
        <p:txBody>
          <a:bodyPr>
            <a:normAutofit/>
          </a:bodyPr>
          <a:lstStyle/>
          <a:p>
            <a:r>
              <a:rPr lang="es-ES" dirty="0">
                <a:latin typeface="Bodoni MT" panose="02070603080606020203" pitchFamily="18" charset="77"/>
              </a:rPr>
              <a:t>Favor ~ 20 % more </a:t>
            </a:r>
            <a:r>
              <a:rPr lang="es-ES" dirty="0" err="1">
                <a:latin typeface="Bodoni MT" panose="02070603080606020203" pitchFamily="18" charset="77"/>
              </a:rPr>
              <a:t>massive</a:t>
            </a:r>
            <a:r>
              <a:rPr lang="es-ES" dirty="0">
                <a:latin typeface="Bodoni MT" panose="02070603080606020203" pitchFamily="18" charset="77"/>
              </a:rPr>
              <a:t> and extended central </a:t>
            </a:r>
            <a:r>
              <a:rPr lang="es-ES" dirty="0" err="1">
                <a:latin typeface="Bodoni MT" panose="02070603080606020203" pitchFamily="18" charset="77"/>
              </a:rPr>
              <a:t>mass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than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stellar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kinematics</a:t>
            </a:r>
            <a:r>
              <a:rPr lang="es-ES" dirty="0">
                <a:latin typeface="Bodoni MT" panose="02070603080606020203" pitchFamily="18" charset="77"/>
              </a:rPr>
              <a:t> alone</a:t>
            </a:r>
          </a:p>
          <a:p>
            <a:r>
              <a:rPr lang="es-ES" dirty="0" err="1">
                <a:latin typeface="Bodoni MT" panose="02070603080606020203" pitchFamily="18" charset="77"/>
              </a:rPr>
              <a:t>Extremal</a:t>
            </a:r>
            <a:r>
              <a:rPr lang="es-ES" dirty="0">
                <a:latin typeface="Bodoni MT" panose="02070603080606020203" pitchFamily="18" charset="77"/>
              </a:rPr>
              <a:t> central pulsar </a:t>
            </a:r>
            <a:r>
              <a:rPr lang="es-ES" dirty="0" err="1">
                <a:latin typeface="Bodoni MT" panose="02070603080606020203" pitchFamily="18" charset="77"/>
              </a:rPr>
              <a:t>accelerations</a:t>
            </a:r>
            <a:r>
              <a:rPr lang="es-ES" dirty="0">
                <a:latin typeface="Bodoni MT" panose="02070603080606020203" pitchFamily="18" charset="77"/>
              </a:rPr>
              <a:t> are IMBH ‘smoking </a:t>
            </a:r>
            <a:r>
              <a:rPr lang="es-ES" dirty="0" err="1">
                <a:latin typeface="Bodoni MT" panose="02070603080606020203" pitchFamily="18" charset="77"/>
              </a:rPr>
              <a:t>gun</a:t>
            </a:r>
            <a:r>
              <a:rPr lang="es-ES" dirty="0">
                <a:latin typeface="Bodoni MT" panose="02070603080606020203" pitchFamily="18" charset="77"/>
              </a:rPr>
              <a:t>’ </a:t>
            </a:r>
            <a:r>
              <a:rPr lang="es-ES" dirty="0" err="1">
                <a:latin typeface="Bodoni MT" panose="02070603080606020203" pitchFamily="18" charset="77"/>
              </a:rPr>
              <a:t>signatures</a:t>
            </a:r>
            <a:endParaRPr lang="es-ES" dirty="0">
              <a:latin typeface="Bodoni MT" panose="02070603080606020203" pitchFamily="18" charset="77"/>
            </a:endParaRPr>
          </a:p>
          <a:p>
            <a:r>
              <a:rPr lang="es-ES" dirty="0" err="1">
                <a:latin typeface="Bodoni MT" panose="02070603080606020203" pitchFamily="18" charset="77"/>
              </a:rPr>
              <a:t>These</a:t>
            </a:r>
            <a:r>
              <a:rPr lang="es-ES" dirty="0">
                <a:latin typeface="Bodoni MT" panose="02070603080606020203" pitchFamily="18" charset="77"/>
              </a:rPr>
              <a:t> are </a:t>
            </a:r>
            <a:r>
              <a:rPr lang="es-ES" dirty="0" err="1">
                <a:latin typeface="Bodoni MT" panose="02070603080606020203" pitchFamily="18" charset="77"/>
              </a:rPr>
              <a:t>not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favored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by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our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analysis</a:t>
            </a:r>
            <a:r>
              <a:rPr lang="es-ES" dirty="0">
                <a:latin typeface="Bodoni MT" panose="02070603080606020203" pitchFamily="18" charset="77"/>
              </a:rPr>
              <a:t> (</a:t>
            </a:r>
            <a:r>
              <a:rPr lang="es-ES" dirty="0" err="1">
                <a:latin typeface="Bodoni MT" panose="02070603080606020203" pitchFamily="18" charset="77"/>
              </a:rPr>
              <a:t>except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for</a:t>
            </a:r>
            <a:r>
              <a:rPr lang="es-ES" dirty="0">
                <a:latin typeface="Bodoni MT" panose="02070603080606020203" pitchFamily="18" charset="77"/>
              </a:rPr>
              <a:t> a </a:t>
            </a:r>
            <a:r>
              <a:rPr lang="es-ES" dirty="0" err="1">
                <a:latin typeface="Bodoni MT" panose="02070603080606020203" pitchFamily="18" charset="77"/>
              </a:rPr>
              <a:t>small</a:t>
            </a:r>
            <a:r>
              <a:rPr lang="es-ES" dirty="0">
                <a:latin typeface="Bodoni MT" panose="02070603080606020203" pitchFamily="18" charset="77"/>
              </a:rPr>
              <a:t> IMBH </a:t>
            </a:r>
            <a:r>
              <a:rPr lang="es-ES" dirty="0" err="1">
                <a:latin typeface="Bodoni MT" panose="02070603080606020203" pitchFamily="18" charset="77"/>
              </a:rPr>
              <a:t>very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close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to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the</a:t>
            </a:r>
            <a:r>
              <a:rPr lang="es-ES" dirty="0">
                <a:latin typeface="Bodoni MT" panose="02070603080606020203" pitchFamily="18" charset="77"/>
              </a:rPr>
              <a:t> center)</a:t>
            </a: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7B015-AC02-0734-9D67-77D843BE47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464" r="7911"/>
          <a:stretch/>
        </p:blipFill>
        <p:spPr>
          <a:xfrm>
            <a:off x="5582946" y="976184"/>
            <a:ext cx="6464900" cy="53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17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B9733-683C-B1E4-177D-979EFCDBD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1EAA126-38A4-E5F7-F005-628E7C5DC4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894"/>
          <a:stretch>
            <a:fillRect/>
          </a:stretch>
        </p:blipFill>
        <p:spPr>
          <a:xfrm>
            <a:off x="7170888" y="943103"/>
            <a:ext cx="4712987" cy="5500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AAD7C2-A7C7-3E86-96C5-874057348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Beyond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dispersions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: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Fourth-order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moments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2BF7B-A759-1B2E-F4EA-D1010AE19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286"/>
            <a:ext cx="6862763" cy="1171575"/>
          </a:xfrm>
        </p:spPr>
        <p:txBody>
          <a:bodyPr/>
          <a:lstStyle/>
          <a:p>
            <a:r>
              <a:rPr lang="en-GB" dirty="0">
                <a:latin typeface="Bodoni MT" panose="02070603080606020203" pitchFamily="18" charset="77"/>
              </a:rPr>
              <a:t>Fourth-order Jeans equations give us information about velocity distribution: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C2DF4-477C-8C77-2600-C3A17981F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" y="2695673"/>
            <a:ext cx="5377468" cy="21365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79197-43D3-1BFC-A571-E57D6FA60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5777516"/>
            <a:ext cx="2498809" cy="60255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C1C11F-5CFA-E732-5C1F-62A35E46C73B}"/>
              </a:ext>
            </a:extLst>
          </p:cNvPr>
          <p:cNvSpPr txBox="1">
            <a:spLocks/>
          </p:cNvSpPr>
          <p:nvPr/>
        </p:nvSpPr>
        <p:spPr>
          <a:xfrm>
            <a:off x="750891" y="5138645"/>
            <a:ext cx="10414000" cy="117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Bodoni MT" panose="02070603080606020203" pitchFamily="18" charset="77"/>
              </a:rPr>
              <a:t>Kurtosis tells us the </a:t>
            </a:r>
            <a:r>
              <a:rPr lang="en-GB" dirty="0" err="1">
                <a:latin typeface="Bodoni MT" panose="02070603080606020203" pitchFamily="18" charset="77"/>
              </a:rPr>
              <a:t>tailedness</a:t>
            </a:r>
            <a:r>
              <a:rPr lang="en-GB" dirty="0">
                <a:latin typeface="Bodoni MT" panose="02070603080606020203" pitchFamily="18" charset="77"/>
              </a:rPr>
              <a:t>: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4D4EA3F-983C-CAF6-B7AA-2363C80F1B5C}"/>
              </a:ext>
            </a:extLst>
          </p:cNvPr>
          <p:cNvSpPr txBox="1">
            <a:spLocks/>
          </p:cNvSpPr>
          <p:nvPr/>
        </p:nvSpPr>
        <p:spPr>
          <a:xfrm>
            <a:off x="8727280" y="6395947"/>
            <a:ext cx="10178068" cy="117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>
                <a:latin typeface="Bodoni MT" panose="02070603080606020203" pitchFamily="18" charset="77"/>
              </a:rPr>
              <a:t>Wardana et al. (2025)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5E2C5-465A-0E4F-465E-68F2A0829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79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AC29D-5004-F03E-CD5D-F8793C369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430D8-8511-DB57-E736-E88CBD975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14325"/>
            <a:ext cx="11658600" cy="1325563"/>
          </a:xfrm>
        </p:spPr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Solving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the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fourth-order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problem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814576A-A435-0F71-8EA0-D251E02D2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944686"/>
            <a:ext cx="11176000" cy="4341814"/>
          </a:xfrm>
        </p:spPr>
        <p:txBody>
          <a:bodyPr>
            <a:normAutofit/>
          </a:bodyPr>
          <a:lstStyle/>
          <a:p>
            <a:r>
              <a:rPr lang="es-ES" dirty="0">
                <a:latin typeface="Bodoni MT" panose="02070603080606020203" pitchFamily="18" charset="77"/>
              </a:rPr>
              <a:t>Richardson &amp; </a:t>
            </a:r>
            <a:r>
              <a:rPr lang="es-ES" dirty="0" err="1">
                <a:latin typeface="Bodoni MT" panose="02070603080606020203" pitchFamily="18" charset="77"/>
              </a:rPr>
              <a:t>Fairbairn</a:t>
            </a:r>
            <a:r>
              <a:rPr lang="es-ES" dirty="0">
                <a:latin typeface="Bodoni MT" panose="02070603080606020203" pitchFamily="18" charset="77"/>
              </a:rPr>
              <a:t> (2013) introduce new </a:t>
            </a:r>
            <a:r>
              <a:rPr lang="es-ES" dirty="0" err="1">
                <a:latin typeface="Bodoni MT" panose="02070603080606020203" pitchFamily="18" charset="77"/>
              </a:rPr>
              <a:t>anisotropy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term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to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solve</a:t>
            </a:r>
            <a:r>
              <a:rPr lang="es-ES" dirty="0">
                <a:latin typeface="Bodoni MT" panose="02070603080606020203" pitchFamily="18" charset="77"/>
              </a:rPr>
              <a:t> at 4th </a:t>
            </a:r>
            <a:r>
              <a:rPr lang="es-ES" dirty="0" err="1">
                <a:latin typeface="Bodoni MT" panose="02070603080606020203" pitchFamily="18" charset="77"/>
              </a:rPr>
              <a:t>order</a:t>
            </a:r>
            <a:r>
              <a:rPr lang="es-ES" dirty="0">
                <a:latin typeface="Bodoni MT" panose="02070603080606020203" pitchFamily="18" charset="77"/>
              </a:rPr>
              <a:t>:</a:t>
            </a: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b="1" dirty="0">
              <a:latin typeface="Bodoni MT" panose="02070603080606020203" pitchFamily="18" charset="77"/>
            </a:endParaRP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n-GB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2D85F6-A62F-AD47-1113-B138BF316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590" y="2939143"/>
            <a:ext cx="2801203" cy="10050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0F90C8-621B-845B-094D-9E67C2BED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088" y="2781299"/>
            <a:ext cx="5232400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331A25-F65B-D5E3-03BE-7E797916B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433" y="4072818"/>
            <a:ext cx="7556500" cy="13208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D355A-B05C-FDA2-0F6E-110FEF314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62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21677-3232-09E5-F995-F4D902A92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66F30-5F88-BDD3-5578-48BFF753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14821"/>
            <a:ext cx="11658600" cy="1325563"/>
          </a:xfrm>
        </p:spPr>
        <p:txBody>
          <a:bodyPr/>
          <a:lstStyle/>
          <a:p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New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approach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: general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anisotropy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+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PMs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CFDA8D-836A-BAE3-C786-679A738B1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512426"/>
            <a:ext cx="11176000" cy="5294314"/>
          </a:xfrm>
        </p:spPr>
        <p:txBody>
          <a:bodyPr>
            <a:normAutofit/>
          </a:bodyPr>
          <a:lstStyle/>
          <a:p>
            <a:r>
              <a:rPr lang="es-ES" dirty="0" err="1">
                <a:latin typeface="Bodoni MT" panose="02070603080606020203" pitchFamily="18" charset="77"/>
              </a:rPr>
              <a:t>Solve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for</a:t>
            </a:r>
            <a:r>
              <a:rPr lang="es-ES" dirty="0">
                <a:latin typeface="Bodoni MT" panose="02070603080606020203" pitchFamily="18" charset="77"/>
              </a:rPr>
              <a:t>     and     as </a:t>
            </a:r>
            <a:r>
              <a:rPr lang="es-ES" dirty="0" err="1">
                <a:latin typeface="Bodoni MT" panose="02070603080606020203" pitchFamily="18" charset="77"/>
              </a:rPr>
              <a:t>independent</a:t>
            </a:r>
            <a:r>
              <a:rPr lang="es-ES" dirty="0">
                <a:latin typeface="Bodoni MT" panose="02070603080606020203" pitchFamily="18" charset="77"/>
              </a:rPr>
              <a:t> general </a:t>
            </a:r>
            <a:r>
              <a:rPr lang="es-ES" dirty="0" err="1">
                <a:latin typeface="Bodoni MT" panose="02070603080606020203" pitchFamily="18" charset="77"/>
              </a:rPr>
              <a:t>functions</a:t>
            </a:r>
            <a:r>
              <a:rPr lang="es-ES" dirty="0">
                <a:latin typeface="Bodoni MT" panose="02070603080606020203" pitchFamily="18" charset="77"/>
              </a:rPr>
              <a:t>:</a:t>
            </a: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r>
              <a:rPr lang="es-ES" dirty="0">
                <a:latin typeface="Bodoni MT" panose="02070603080606020203" pitchFamily="18" charset="77"/>
              </a:rPr>
              <a:t>Introduce new observable: </a:t>
            </a:r>
            <a:r>
              <a:rPr lang="es-ES" dirty="0" err="1">
                <a:latin typeface="Bodoni MT" panose="02070603080606020203" pitchFamily="18" charset="77"/>
              </a:rPr>
              <a:t>fourth-order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proper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motions</a:t>
            </a:r>
            <a:r>
              <a:rPr lang="es-ES" dirty="0">
                <a:latin typeface="Bodoni MT" panose="02070603080606020203" pitchFamily="18" charset="77"/>
              </a:rPr>
              <a:t>, </a:t>
            </a:r>
            <a:r>
              <a:rPr lang="es-ES" dirty="0" err="1">
                <a:latin typeface="Bodoni MT" panose="02070603080606020203" pitchFamily="18" charset="77"/>
              </a:rPr>
              <a:t>solving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along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the</a:t>
            </a:r>
            <a:r>
              <a:rPr lang="es-ES" dirty="0">
                <a:latin typeface="Bodoni MT" panose="02070603080606020203" pitchFamily="18" charset="77"/>
              </a:rPr>
              <a:t> full 3Ds (</a:t>
            </a:r>
            <a:r>
              <a:rPr lang="es-ES" dirty="0" err="1">
                <a:latin typeface="Bodoni MT" panose="02070603080606020203" pitchFamily="18" charset="77"/>
              </a:rPr>
              <a:t>not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just</a:t>
            </a:r>
            <a:r>
              <a:rPr lang="es-ES" dirty="0">
                <a:latin typeface="Bodoni MT" panose="02070603080606020203" pitchFamily="18" charset="77"/>
              </a:rPr>
              <a:t> LOS):</a:t>
            </a: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b="1" dirty="0">
              <a:latin typeface="Bodoni MT" panose="02070603080606020203" pitchFamily="18" charset="77"/>
            </a:endParaRP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n-GB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5CD731-6E18-5B97-D68D-1B8424F80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799" y="1578346"/>
            <a:ext cx="381000" cy="393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BE1F78-9FCE-7CF8-7BA1-5AD3AEE37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599" y="1562304"/>
            <a:ext cx="355600" cy="393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5C9024-7174-7EAC-4227-C4332862F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484" y="1966047"/>
            <a:ext cx="3624124" cy="1135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597AEA-2BEE-D599-DA25-8B55274EB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004" y="4044893"/>
            <a:ext cx="5528805" cy="890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F704F-94A1-7863-A6A6-9EF58838F06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3574"/>
          <a:stretch>
            <a:fillRect/>
          </a:stretch>
        </p:blipFill>
        <p:spPr>
          <a:xfrm>
            <a:off x="649458" y="5211337"/>
            <a:ext cx="5762251" cy="10897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D3ADC9-E07E-7E4A-239E-F2D443BCB3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283" y="3922288"/>
            <a:ext cx="5015968" cy="14331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2FC650-4062-5984-FCFC-F0C9579EB5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463" y="5279534"/>
            <a:ext cx="4394837" cy="1490874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6A70300-1751-F64A-32AE-F1087E062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426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09813-A01F-D6F3-4C87-220F8DDFC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FFCBB8-F400-9D85-C24B-6E06CE650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758" y="1857376"/>
            <a:ext cx="5259184" cy="44688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B2522F-A38A-35C4-D0BA-39D75D881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14325"/>
            <a:ext cx="11658600" cy="1325563"/>
          </a:xfrm>
        </p:spPr>
        <p:txBody>
          <a:bodyPr/>
          <a:lstStyle/>
          <a:p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Mock data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results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: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density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profiles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B677FD-A3CF-DA70-A292-1CE5C804E125}"/>
              </a:ext>
            </a:extLst>
          </p:cNvPr>
          <p:cNvSpPr txBox="1"/>
          <p:nvPr/>
        </p:nvSpPr>
        <p:spPr>
          <a:xfrm>
            <a:off x="9554900" y="2319444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800" dirty="0">
                <a:latin typeface="Bodoni MT" panose="02070603080606020203" pitchFamily="18" charset="77"/>
              </a:rPr>
              <a:t>Collins et al. (2021)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6EBBE5-C2F5-DFD0-EC8C-16EC3D3F2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5395" y="6197366"/>
            <a:ext cx="3342286" cy="6926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6F3D8E-CB1B-B37F-E748-74EDF02D3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0939" y="6197366"/>
            <a:ext cx="527286" cy="310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087079-C95B-0F63-0B68-1D505CF10B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794" y="1754188"/>
            <a:ext cx="5699225" cy="48879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25DC8-588F-998E-B385-40B2A0290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71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FC7A-297D-20D7-100D-7097D0BA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14325"/>
            <a:ext cx="11658600" cy="1325563"/>
          </a:xfrm>
        </p:spPr>
        <p:txBody>
          <a:bodyPr/>
          <a:lstStyle/>
          <a:p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Probing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models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of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pulsar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formation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in </a:t>
            </a:r>
            <a:r>
              <a:rPr lang="el-GR" dirty="0">
                <a:latin typeface="Bodoni MT" panose="020F0502020204030204" pitchFamily="34" charset="0"/>
                <a:cs typeface="Bodoni MT" panose="020F0502020204030204" pitchFamily="34" charset="0"/>
              </a:rPr>
              <a:t>ω </a:t>
            </a:r>
            <a:r>
              <a:rPr lang="es-ES" dirty="0" err="1">
                <a:latin typeface="Bodoni MT" panose="020F0502020204030204" pitchFamily="34" charset="0"/>
                <a:cs typeface="Bodoni MT" panose="020F0502020204030204" pitchFamily="34" charset="0"/>
              </a:rPr>
              <a:t>Cen</a:t>
            </a:r>
            <a:r>
              <a:rPr lang="es-ES" dirty="0">
                <a:latin typeface="Bodoni MT" panose="020F0502020204030204" pitchFamily="34" charset="0"/>
                <a:cs typeface="Bodoni MT" panose="020F0502020204030204" pitchFamily="34" charset="0"/>
              </a:rPr>
              <a:t> </a:t>
            </a:r>
            <a:endParaRPr lang="en-IC" dirty="0">
              <a:latin typeface="Bodoni MT" panose="020F0502020204030204" pitchFamily="34" charset="0"/>
              <a:cs typeface="Bodoni MT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E197B2-3D3C-C047-5CFB-ECBCDE0FA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198" y="1639888"/>
            <a:ext cx="5765802" cy="4595812"/>
          </a:xfrm>
        </p:spPr>
        <p:txBody>
          <a:bodyPr>
            <a:normAutofit/>
          </a:bodyPr>
          <a:lstStyle/>
          <a:p>
            <a:r>
              <a:rPr lang="es-ES" dirty="0">
                <a:latin typeface="Bodoni MT" panose="02070603080606020203" pitchFamily="18" charset="77"/>
              </a:rPr>
              <a:t>Milli-</a:t>
            </a:r>
            <a:r>
              <a:rPr lang="es-ES" dirty="0" err="1">
                <a:latin typeface="Bodoni MT" panose="02070603080606020203" pitchFamily="18" charset="77"/>
              </a:rPr>
              <a:t>second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pulsars</a:t>
            </a:r>
            <a:r>
              <a:rPr lang="es-ES" dirty="0">
                <a:latin typeface="Bodoni MT" panose="02070603080606020203" pitchFamily="18" charset="77"/>
              </a:rPr>
              <a:t> (</a:t>
            </a:r>
            <a:r>
              <a:rPr lang="es-ES" dirty="0" err="1">
                <a:latin typeface="Bodoni MT" panose="02070603080606020203" pitchFamily="18" charset="77"/>
              </a:rPr>
              <a:t>MSPs</a:t>
            </a:r>
            <a:r>
              <a:rPr lang="es-ES" dirty="0">
                <a:latin typeface="Bodoni MT" panose="02070603080606020203" pitchFamily="18" charset="77"/>
              </a:rPr>
              <a:t>) are </a:t>
            </a:r>
            <a:r>
              <a:rPr lang="es-ES" dirty="0" err="1">
                <a:latin typeface="Bodoni MT" panose="02070603080606020203" pitchFamily="18" charset="77"/>
              </a:rPr>
              <a:t>believed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to</a:t>
            </a:r>
            <a:r>
              <a:rPr lang="es-ES" dirty="0">
                <a:latin typeface="Bodoni MT" panose="02070603080606020203" pitchFamily="18" charset="77"/>
              </a:rPr>
              <a:t> be ‘</a:t>
            </a:r>
            <a:r>
              <a:rPr lang="es-ES" dirty="0" err="1">
                <a:latin typeface="Bodoni MT" panose="02070603080606020203" pitchFamily="18" charset="77"/>
              </a:rPr>
              <a:t>recycled</a:t>
            </a:r>
            <a:r>
              <a:rPr lang="es-ES" dirty="0">
                <a:latin typeface="Bodoni MT" panose="02070603080606020203" pitchFamily="18" charset="77"/>
              </a:rPr>
              <a:t>’ </a:t>
            </a:r>
            <a:r>
              <a:rPr lang="es-ES" dirty="0" err="1">
                <a:latin typeface="Bodoni MT" panose="02070603080606020203" pitchFamily="18" charset="77"/>
              </a:rPr>
              <a:t>from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stars</a:t>
            </a:r>
            <a:endParaRPr lang="es-ES" dirty="0">
              <a:latin typeface="Bodoni MT" panose="02070603080606020203" pitchFamily="18" charset="77"/>
            </a:endParaRPr>
          </a:p>
          <a:p>
            <a:r>
              <a:rPr lang="es-ES" dirty="0" err="1">
                <a:latin typeface="Bodoni MT" panose="02070603080606020203" pitchFamily="18" charset="77"/>
              </a:rPr>
              <a:t>Formation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models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predict</a:t>
            </a:r>
            <a:r>
              <a:rPr lang="es-ES" dirty="0">
                <a:latin typeface="Bodoni MT" panose="02070603080606020203" pitchFamily="18" charset="77"/>
              </a:rPr>
              <a:t> MSP </a:t>
            </a:r>
            <a:r>
              <a:rPr lang="es-ES" dirty="0" err="1">
                <a:latin typeface="Bodoni MT" panose="02070603080606020203" pitchFamily="18" charset="77"/>
              </a:rPr>
              <a:t>abundances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scale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with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stellar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encounter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rates</a:t>
            </a:r>
            <a:r>
              <a:rPr lang="es-ES" dirty="0">
                <a:latin typeface="Bodoni MT" panose="02070603080606020203" pitchFamily="18" charset="77"/>
              </a:rPr>
              <a:t>:</a:t>
            </a: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pPr marL="0" indent="0">
              <a:buNone/>
            </a:pPr>
            <a:endParaRPr lang="es-ES" dirty="0">
              <a:latin typeface="Bodoni MT" panose="02070603080606020203" pitchFamily="18" charset="77"/>
            </a:endParaRPr>
          </a:p>
          <a:p>
            <a:r>
              <a:rPr lang="es-ES" dirty="0" err="1">
                <a:latin typeface="Bodoni MT" panose="02070603080606020203" pitchFamily="18" charset="77"/>
              </a:rPr>
              <a:t>We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extend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this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to</a:t>
            </a:r>
            <a:r>
              <a:rPr lang="es-ES" dirty="0">
                <a:latin typeface="Bodoni MT" panose="02070603080606020203" pitchFamily="18" charset="77"/>
              </a:rPr>
              <a:t> describe </a:t>
            </a:r>
            <a:r>
              <a:rPr lang="es-ES" dirty="0" err="1">
                <a:latin typeface="Bodoni MT" panose="02070603080606020203" pitchFamily="18" charset="77"/>
              </a:rPr>
              <a:t>the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spatial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distribution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of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the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MSPs</a:t>
            </a:r>
            <a:r>
              <a:rPr lang="es-ES" dirty="0">
                <a:latin typeface="Bodoni MT" panose="02070603080606020203" pitchFamily="18" charset="77"/>
              </a:rPr>
              <a:t>, </a:t>
            </a:r>
            <a:r>
              <a:rPr lang="es-ES" dirty="0" err="1">
                <a:latin typeface="Bodoni MT" panose="02070603080606020203" pitchFamily="18" charset="77"/>
              </a:rPr>
              <a:t>showing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excellent</a:t>
            </a:r>
            <a:r>
              <a:rPr lang="es-ES" dirty="0">
                <a:latin typeface="Bodoni MT" panose="02070603080606020203" pitchFamily="18" charset="77"/>
              </a:rPr>
              <a:t> </a:t>
            </a:r>
            <a:r>
              <a:rPr lang="es-ES" dirty="0" err="1">
                <a:latin typeface="Bodoni MT" panose="02070603080606020203" pitchFamily="18" charset="77"/>
              </a:rPr>
              <a:t>agreement</a:t>
            </a:r>
            <a:r>
              <a:rPr lang="es-ES" dirty="0">
                <a:latin typeface="Bodoni MT" panose="02070603080606020203" pitchFamily="18" charset="77"/>
              </a:rPr>
              <a:t> (</a:t>
            </a:r>
            <a:r>
              <a:rPr lang="es-ES" dirty="0" err="1">
                <a:latin typeface="Bodoni MT" panose="02070603080606020203" pitchFamily="18" charset="77"/>
              </a:rPr>
              <a:t>inset</a:t>
            </a:r>
            <a:r>
              <a:rPr lang="es-ES" dirty="0">
                <a:latin typeface="Bodoni MT" panose="02070603080606020203" pitchFamily="18" charset="77"/>
              </a:rPr>
              <a:t>)</a:t>
            </a:r>
          </a:p>
          <a:p>
            <a:endParaRPr lang="es-ES" dirty="0">
              <a:latin typeface="Bodoni MT" panose="02070603080606020203" pitchFamily="18" charset="77"/>
            </a:endParaRPr>
          </a:p>
          <a:p>
            <a:endParaRPr lang="en-GB" dirty="0">
              <a:latin typeface="Bodoni MT" panose="02070603080606020203" pitchFamily="18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198095-5847-C11A-97AD-84CEEC267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3923601"/>
            <a:ext cx="4645467" cy="638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694A2D-11D0-1B29-76C8-354CA0B7EA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312" r="6102"/>
          <a:stretch/>
        </p:blipFill>
        <p:spPr>
          <a:xfrm>
            <a:off x="5968315" y="1634931"/>
            <a:ext cx="6014996" cy="469220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6FE79E-9417-C6DD-2A7D-25E56295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3E4DF-2ECC-8447-848D-44E74D38AF3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3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3623</TotalTime>
  <Words>884</Words>
  <Application>Microsoft Macintosh PowerPoint</Application>
  <PresentationFormat>Widescreen</PresentationFormat>
  <Paragraphs>161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Aptos Display</vt:lpstr>
      <vt:lpstr>Arial</vt:lpstr>
      <vt:lpstr>Bodoni MT</vt:lpstr>
      <vt:lpstr>Cambria Math</vt:lpstr>
      <vt:lpstr>Times New Roman</vt:lpstr>
      <vt:lpstr>Office Theme</vt:lpstr>
      <vt:lpstr>Hunting for the dark contents of globular clusters with stellar kinematics and pulsar timing</vt:lpstr>
      <vt:lpstr>PowerPoint Presentation</vt:lpstr>
      <vt:lpstr>Why is ω Cen interesting?</vt:lpstr>
      <vt:lpstr>Mass contents from stellar kinematics</vt:lpstr>
      <vt:lpstr>Stellar kinematics observables (LOS + PMs)</vt:lpstr>
      <vt:lpstr>The mass/density - anisotropy degeneracy</vt:lpstr>
      <vt:lpstr>IMBH discovered in ω Cen? </vt:lpstr>
      <vt:lpstr>Adding pulsar timing to constrain mass models</vt:lpstr>
      <vt:lpstr>PowerPoint Presentation</vt:lpstr>
      <vt:lpstr>Stellar-mass black holes over an IMBH</vt:lpstr>
      <vt:lpstr>IMBH discovered in ω Cen: a comeback</vt:lpstr>
      <vt:lpstr>Stellar-mass black hole found in ω Cen</vt:lpstr>
      <vt:lpstr>Evidence for an IMBH in M62! (revised paper in prep., Science) </vt:lpstr>
      <vt:lpstr>Conclusions</vt:lpstr>
      <vt:lpstr>Comments / future directions</vt:lpstr>
      <vt:lpstr>Thank you!</vt:lpstr>
      <vt:lpstr>Combining stellar kinematics + pulsar timing</vt:lpstr>
      <vt:lpstr>Pulsar accelerations</vt:lpstr>
      <vt:lpstr>Beyond dispersions: Fourth-order moments</vt:lpstr>
      <vt:lpstr>Solving the fourth-order problem</vt:lpstr>
      <vt:lpstr>New approach: general anisotropy + PMs</vt:lpstr>
      <vt:lpstr>Mock data results: density profiles </vt:lpstr>
      <vt:lpstr>Probing models of pulsar formation in ω Cen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Andrés Bañares Hernández</dc:creator>
  <cp:lastModifiedBy>Andrés Bañares Hernández</cp:lastModifiedBy>
  <cp:revision>64</cp:revision>
  <dcterms:created xsi:type="dcterms:W3CDTF">2026-07-21T10:18:50Z</dcterms:created>
  <dcterms:modified xsi:type="dcterms:W3CDTF">2026-09-30T08:47:13Z</dcterms:modified>
</cp:coreProperties>
</file>