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21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3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4.xml.rels" ContentType="application/vnd.openxmlformats-package.relationships+xml"/>
  <Override PartName="/ppt/slides/_rels/slide8.xml.rels" ContentType="application/vnd.openxmlformats-package.relationships+xml"/>
  <Override PartName="/ppt/slides/_rels/slide52.xml.rels" ContentType="application/vnd.openxmlformats-package.relationships+xml"/>
  <Override PartName="/ppt/slides/_rels/slide25.xml.rels" ContentType="application/vnd.openxmlformats-package.relationships+xml"/>
  <Override PartName="/ppt/slides/_rels/slide9.xml.rels" ContentType="application/vnd.openxmlformats-package.relationships+xml"/>
  <Override PartName="/ppt/slides/_rels/slide53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slides/_rels/slide64.xml.rels" ContentType="application/vnd.openxmlformats-package.relationships+xml"/>
  <Override PartName="/ppt/slides/_rels/slide65.xml.rels" ContentType="application/vnd.openxmlformats-package.relationships+xml"/>
  <Override PartName="/ppt/slides/_rels/slide66.xml.rels" ContentType="application/vnd.openxmlformats-package.relationships+xml"/>
  <Override PartName="/ppt/slides/_rels/slide67.xml.rels" ContentType="application/vnd.openxmlformats-package.relationships+xml"/>
  <Override PartName="/ppt/slides/_rels/slide68.xml.rels" ContentType="application/vnd.openxmlformats-package.relationships+xml"/>
  <Override PartName="/ppt/slides/_rels/slide69.xml.rels" ContentType="application/vnd.openxmlformats-package.relationships+xml"/>
  <Override PartName="/ppt/presProps.xml" ContentType="application/vnd.openxmlformats-officedocument.presentationml.presProps+xml"/>
  <Override PartName="/ppt/media/image49.svg" ContentType="image/svg"/>
  <Override PartName="/ppt/media/image1.png" ContentType="image/png"/>
  <Override PartName="/ppt/media/image58.png" ContentType="image/png"/>
  <Override PartName="/ppt/media/image130.png" ContentType="image/png"/>
  <Override PartName="/ppt/media/image2.png" ContentType="image/png"/>
  <Override PartName="/ppt/media/image4.jpeg" ContentType="image/jpeg"/>
  <Override PartName="/ppt/media/image122.svg" ContentType="image/svg"/>
  <Override PartName="/ppt/media/image3.png" ContentType="image/png"/>
  <Override PartName="/ppt/media/image61.svg" ContentType="image/svg"/>
  <Override PartName="/ppt/media/image5.png" ContentType="image/png"/>
  <Override PartName="/ppt/media/image63.svg" ContentType="image/svg"/>
  <Override PartName="/ppt/media/image126.svg" ContentType="image/svg"/>
  <Override PartName="/ppt/media/image72.png" ContentType="image/png"/>
  <Override PartName="/ppt/media/image6.png" ContentType="image/png"/>
  <Override PartName="/ppt/media/image7.png" ContentType="image/png"/>
  <Override PartName="/ppt/media/image128.svg" ContentType="image/svg"/>
  <Override PartName="/ppt/media/image74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31.svg" ContentType="image/svg"/>
  <Override PartName="/ppt/media/image59.svg" ContentType="image/svg"/>
  <Override PartName="/ppt/media/image11.png" ContentType="image/png"/>
  <Override PartName="/ppt/media/image12.png" ContentType="image/png"/>
  <Override PartName="/ppt/media/image13.svg" ContentType="image/svg"/>
  <Override PartName="/ppt/media/image14.png" ContentType="image/png"/>
  <Override PartName="/ppt/media/image264.png" ContentType="image/png"/>
  <Override PartName="/ppt/media/image15.svg" ContentType="image/svg"/>
  <Override PartName="/ppt/media/image16.png" ContentType="image/png"/>
  <Override PartName="/ppt/media/image266.png" ContentType="image/png"/>
  <Override PartName="/ppt/media/image17.svg" ContentType="image/svg"/>
  <Override PartName="/ppt/media/image18.png" ContentType="image/png"/>
  <Override PartName="/ppt/media/image268.png" ContentType="image/png"/>
  <Override PartName="/ppt/media/image19.svg" ContentType="image/svg"/>
  <Override PartName="/ppt/media/image27.png" ContentType="image/png"/>
  <Override PartName="/ppt/media/image20.png" ContentType="image/png"/>
  <Override PartName="/ppt/media/image270.png" ContentType="image/png"/>
  <Override PartName="/ppt/media/image21.svg" ContentType="image/svg"/>
  <Override PartName="/ppt/media/image22.png" ContentType="image/png"/>
  <Override PartName="/ppt/media/image272.png" ContentType="image/png"/>
  <Override PartName="/ppt/media/image23.svg" ContentType="image/svg"/>
  <Override PartName="/ppt/media/image31.png" ContentType="image/png"/>
  <Override PartName="/ppt/media/image24.png" ContentType="image/png"/>
  <Override PartName="/ppt/media/image274.png" ContentType="image/png"/>
  <Override PartName="/ppt/media/image25.svg" ContentType="image/svg"/>
  <Override PartName="/ppt/media/image33.png" ContentType="image/png"/>
  <Override PartName="/ppt/media/image26.png" ContentType="image/png"/>
  <Override PartName="/ppt/media/image28.png" ContentType="image/png"/>
  <Override PartName="/ppt/media/image101.png" ContentType="image/png"/>
  <Override PartName="/ppt/media/image29.png" ContentType="image/png"/>
  <Override PartName="/ppt/media/image242.jpeg" ContentType="image/jpeg"/>
  <Override PartName="/ppt/media/image30.png" ContentType="image/png"/>
  <Override PartName="/ppt/media/image32.jpeg" ContentType="image/jpeg"/>
  <Override PartName="/ppt/media/image52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svg" ContentType="image/svg"/>
  <Override PartName="/ppt/media/image38.png" ContentType="image/png"/>
  <Override PartName="/ppt/media/image39.svg" ContentType="image/svg"/>
  <Override PartName="/ppt/media/image40.png" ContentType="image/png"/>
  <Override PartName="/ppt/media/image41.svg" ContentType="image/svg"/>
  <Override PartName="/ppt/media/image42.png" ContentType="image/png"/>
  <Override PartName="/ppt/media/image43.svg" ContentType="image/svg"/>
  <Override PartName="/ppt/media/image44.png" ContentType="image/png"/>
  <Override PartName="/ppt/media/image45.svg" ContentType="image/svg"/>
  <Override PartName="/ppt/media/image46.png" ContentType="image/png"/>
  <Override PartName="/ppt/media/image47.svg" ContentType="image/svg"/>
  <Override PartName="/ppt/media/image48.png" ContentType="image/png"/>
  <Override PartName="/ppt/media/image50.png" ContentType="image/png"/>
  <Override PartName="/ppt/media/image104.svg" ContentType="image/svg"/>
  <Override PartName="/ppt/media/image51.svg" ContentType="image/svg"/>
  <Override PartName="/ppt/media/image53.svg" ContentType="image/svg"/>
  <Override PartName="/ppt/media/image54.png" ContentType="image/png"/>
  <Override PartName="/ppt/media/image55.svg" ContentType="image/svg"/>
  <Override PartName="/ppt/media/image56.png" ContentType="image/png"/>
  <Override PartName="/ppt/media/image57.svg" ContentType="image/svg"/>
  <Override PartName="/ppt/media/image60.png" ContentType="image/png"/>
  <Override PartName="/ppt/media/image62.png" ContentType="image/png"/>
  <Override PartName="/ppt/media/image116.svg" ContentType="image/svg"/>
  <Override PartName="/ppt/media/image64.png" ContentType="image/png"/>
  <Override PartName="/ppt/media/image118.svg" ContentType="image/svg"/>
  <Override PartName="/ppt/media/image65.svg" ContentType="image/svg"/>
  <Override PartName="/ppt/media/image66.png" ContentType="image/png"/>
  <Override PartName="/ppt/media/image67.svg" ContentType="image/svg"/>
  <Override PartName="/ppt/media/image68.png" ContentType="image/png"/>
  <Override PartName="/ppt/media/image140.png" ContentType="image/png"/>
  <Override PartName="/ppt/media/image69.svg" ContentType="image/svg"/>
  <Override PartName="/ppt/media/image141.svg" ContentType="image/svg"/>
  <Override PartName="/ppt/media/image70.png" ContentType="image/png"/>
  <Override PartName="/ppt/media/image124.svg" ContentType="image/svg"/>
  <Override PartName="/ppt/media/image71.svg" ContentType="image/svg"/>
  <Override PartName="/ppt/media/image73.svg" ContentType="image/svg"/>
  <Override PartName="/ppt/media/image75.svg" ContentType="image/svg"/>
  <Override PartName="/ppt/media/image76.png" ContentType="image/png"/>
  <Override PartName="/ppt/media/image77.svg" ContentType="image/svg"/>
  <Override PartName="/ppt/media/image78.png" ContentType="image/png"/>
  <Override PartName="/ppt/media/image79.svg" ContentType="image/svg"/>
  <Override PartName="/ppt/media/image80.png" ContentType="image/png"/>
  <Override PartName="/ppt/media/image81.svg" ContentType="image/svg"/>
  <Override PartName="/ppt/media/image82.png" ContentType="image/png"/>
  <Override PartName="/ppt/media/image83.svg" ContentType="image/svg"/>
  <Override PartName="/ppt/media/image84.png" ContentType="image/png"/>
  <Override PartName="/ppt/media/image85.svg" ContentType="image/svg"/>
  <Override PartName="/ppt/media/image86.png" ContentType="image/png"/>
  <Override PartName="/ppt/media/image87.svg" ContentType="image/svg"/>
  <Override PartName="/ppt/media/image88.png" ContentType="image/png"/>
  <Override PartName="/ppt/media/image89.svg" ContentType="image/svg"/>
  <Override PartName="/ppt/media/image90.png" ContentType="image/png"/>
  <Override PartName="/ppt/media/image91.png" ContentType="image/png"/>
  <Override PartName="/ppt/media/image145.svg" ContentType="image/svg"/>
  <Override PartName="/ppt/media/image92.svg" ContentType="image/svg"/>
  <Override PartName="/ppt/media/image93.png" ContentType="image/png"/>
  <Override PartName="/ppt/media/image94.svg" ContentType="image/svg"/>
  <Override PartName="/ppt/media/image95.png" ContentType="image/png"/>
  <Override PartName="/ppt/media/image96.svg" ContentType="image/svg"/>
  <Override PartName="/ppt/media/image97.png" ContentType="image/png"/>
  <Override PartName="/ppt/media/image98.svg" ContentType="image/svg"/>
  <Override PartName="/ppt/media/image99.png" ContentType="image/png"/>
  <Override PartName="/ppt/media/image100.svg" ContentType="image/svg"/>
  <Override PartName="/ppt/media/image277.png" ContentType="image/png"/>
  <Override PartName="/ppt/media/image102.svg" ContentType="image/svg"/>
  <Override PartName="/ppt/media/image279.png" ContentType="image/png"/>
  <Override PartName="/ppt/media/image103.png" ContentType="image/png"/>
  <Override PartName="/ppt/media/image105.png" ContentType="image/png"/>
  <Override PartName="/ppt/media/image106.png" ContentType="image/png"/>
  <Override PartName="/ppt/media/image220.svg" ContentType="image/svg"/>
  <Override PartName="/ppt/media/image107.svg" ContentType="image/svg"/>
  <Override PartName="/ppt/media/image108.png" ContentType="image/png"/>
  <Override PartName="/ppt/media/image109.png" ContentType="image/png"/>
  <Override PartName="/ppt/media/image110.svg" ContentType="image/svg"/>
  <Override PartName="/ppt/media/image111.png" ContentType="image/png"/>
  <Override PartName="/ppt/media/image112.svg" ContentType="image/svg"/>
  <Override PartName="/ppt/media/image113.png" ContentType="image/png"/>
  <Override PartName="/ppt/media/image114.png" ContentType="image/png"/>
  <Override PartName="/ppt/media/image115.png" ContentType="image/png"/>
  <Override PartName="/ppt/media/image117.png" ContentType="image/png"/>
  <Override PartName="/ppt/media/image119.png" ContentType="image/png"/>
  <Override PartName="/ppt/media/image120.svg" ContentType="image/svg"/>
  <Override PartName="/ppt/media/image121.png" ContentType="image/png"/>
  <Override PartName="/ppt/media/image123.png" ContentType="image/png"/>
  <Override PartName="/ppt/media/image125.png" ContentType="image/png"/>
  <Override PartName="/ppt/media/image127.png" ContentType="image/png"/>
  <Override PartName="/ppt/media/image129.png" ContentType="image/png"/>
  <Override PartName="/ppt/media/image132.png" ContentType="image/png"/>
  <Override PartName="/ppt/media/image133.svg" ContentType="image/svg"/>
  <Override PartName="/ppt/media/image134.png" ContentType="image/png"/>
  <Override PartName="/ppt/media/image135.svg" ContentType="image/svg"/>
  <Override PartName="/ppt/media/image136.png" ContentType="image/png"/>
  <Override PartName="/ppt/media/image137.svg" ContentType="image/svg"/>
  <Override PartName="/ppt/media/image138.png" ContentType="image/png"/>
  <Override PartName="/ppt/media/image139.svg" ContentType="image/svg"/>
  <Override PartName="/ppt/media/image142.png" ContentType="image/png"/>
  <Override PartName="/ppt/media/image143.svg" ContentType="image/svg"/>
  <Override PartName="/ppt/media/image144.png" ContentType="image/png"/>
  <Override PartName="/ppt/media/image146.png" ContentType="image/png"/>
  <Override PartName="/ppt/media/image147.png" ContentType="image/png"/>
  <Override PartName="/ppt/media/image148.png" ContentType="image/png"/>
  <Override PartName="/ppt/media/image262.svg" ContentType="image/svg"/>
  <Override PartName="/ppt/media/image149.png" ContentType="image/png"/>
  <Override PartName="/ppt/media/image150.svg" ContentType="image/svg"/>
  <Override PartName="/ppt/media/image151.png" ContentType="image/png"/>
  <Override PartName="/ppt/media/image152.svg" ContentType="image/svg"/>
  <Override PartName="/ppt/media/image153.png" ContentType="image/png"/>
  <Override PartName="/ppt/media/image154.svg" ContentType="image/svg"/>
  <Override PartName="/ppt/media/image155.png" ContentType="image/png"/>
  <Override PartName="/ppt/media/image156.svg" ContentType="image/svg"/>
  <Override PartName="/ppt/media/image157.png" ContentType="image/png"/>
  <Override PartName="/ppt/media/image158.svg" ContentType="image/svg"/>
  <Override PartName="/ppt/media/image159.png" ContentType="image/png"/>
  <Override PartName="/ppt/media/image160.svg" ContentType="image/svg"/>
  <Override PartName="/ppt/media/image161.png" ContentType="image/png"/>
  <Override PartName="/ppt/media/image162.png" ContentType="image/png"/>
  <Override PartName="/ppt/media/image163.png" ContentType="image/png"/>
  <Override PartName="/ppt/media/image164.png" ContentType="image/png"/>
  <Override PartName="/ppt/media/image165.png" ContentType="image/png"/>
  <Override PartName="/ppt/media/image166.png" ContentType="image/png"/>
  <Override PartName="/ppt/media/image167.png" ContentType="image/png"/>
  <Override PartName="/ppt/media/image168.png" ContentType="image/png"/>
  <Override PartName="/ppt/media/image169.png" ContentType="image/png"/>
  <Override PartName="/ppt/media/image170.png" ContentType="image/png"/>
  <Override PartName="/ppt/media/image171.svg" ContentType="image/svg"/>
  <Override PartName="/ppt/media/image172.png" ContentType="image/png"/>
  <Override PartName="/ppt/media/image173.png" ContentType="image/png"/>
  <Override PartName="/ppt/media/image174.png" ContentType="image/png"/>
  <Override PartName="/ppt/media/image175.png" ContentType="image/png"/>
  <Override PartName="/ppt/media/image176.png" ContentType="image/png"/>
  <Override PartName="/ppt/media/image177.png" ContentType="image/png"/>
  <Override PartName="/ppt/media/image178.png" ContentType="image/png"/>
  <Override PartName="/ppt/media/image179.png" ContentType="image/png"/>
  <Override PartName="/ppt/media/image180.png" ContentType="image/png"/>
  <Override PartName="/ppt/media/image181.svg" ContentType="image/svg"/>
  <Override PartName="/ppt/media/image182.png" ContentType="image/png"/>
  <Override PartName="/ppt/media/image183.svg" ContentType="image/svg"/>
  <Override PartName="/ppt/media/image184.png" ContentType="image/png"/>
  <Override PartName="/ppt/media/image185.svg" ContentType="image/svg"/>
  <Override PartName="/ppt/media/image186.jpeg" ContentType="image/jpeg"/>
  <Override PartName="/ppt/media/image261.png" ContentType="image/png"/>
  <Override PartName="/ppt/media/image187.png" ContentType="image/png"/>
  <Override PartName="/ppt/media/image188.svg" ContentType="image/svg"/>
  <Override PartName="/ppt/media/image189.jpeg" ContentType="image/jpeg"/>
  <Override PartName="/ppt/media/image190.png" ContentType="image/png"/>
  <Override PartName="/ppt/media/image191.svg" ContentType="image/svg"/>
  <Override PartName="/ppt/media/image192.png" ContentType="image/png"/>
  <Override PartName="/ppt/media/image193.svg" ContentType="image/svg"/>
  <Override PartName="/ppt/media/image194.png" ContentType="image/png"/>
  <Override PartName="/ppt/media/image195.svg" ContentType="image/svg"/>
  <Override PartName="/ppt/media/image196.png" ContentType="image/png"/>
  <Override PartName="/ppt/media/image197.svg" ContentType="image/svg"/>
  <Override PartName="/ppt/media/image198.png" ContentType="image/png"/>
  <Override PartName="/ppt/media/image199.svg" ContentType="image/svg"/>
  <Override PartName="/ppt/media/image200.png" ContentType="image/png"/>
  <Override PartName="/ppt/media/image201.svg" ContentType="image/svg"/>
  <Override PartName="/ppt/media/image202.png" ContentType="image/png"/>
  <Override PartName="/ppt/media/image203.svg" ContentType="image/svg"/>
  <Override PartName="/ppt/media/image204.png" ContentType="image/png"/>
  <Override PartName="/ppt/media/image205.svg" ContentType="image/svg"/>
  <Override PartName="/ppt/media/image206.png" ContentType="image/png"/>
  <Override PartName="/ppt/media/image207.svg" ContentType="image/svg"/>
  <Override PartName="/ppt/media/image208.png" ContentType="image/png"/>
  <Override PartName="/ppt/media/image209.svg" ContentType="image/svg"/>
  <Override PartName="/ppt/media/image210.png" ContentType="image/png"/>
  <Override PartName="/ppt/media/image211.png" ContentType="image/png"/>
  <Override PartName="/ppt/media/image212.svg" ContentType="image/svg"/>
  <Override PartName="/ppt/media/image213.png" ContentType="image/png"/>
  <Override PartName="/ppt/media/image214.svg" ContentType="image/svg"/>
  <Override PartName="/ppt/media/image215.png" ContentType="image/png"/>
  <Override PartName="/ppt/media/image216.svg" ContentType="image/svg"/>
  <Override PartName="/ppt/media/image217.png" ContentType="image/png"/>
  <Override PartName="/ppt/media/image218.svg" ContentType="image/svg"/>
  <Override PartName="/ppt/media/image219.png" ContentType="image/png"/>
  <Override PartName="/ppt/media/image221.png" ContentType="image/png"/>
  <Override PartName="/ppt/media/image222.png" ContentType="image/png"/>
  <Override PartName="/ppt/media/image223.png" ContentType="image/png"/>
  <Override PartName="/ppt/media/image224.png" ContentType="image/png"/>
  <Override PartName="/ppt/media/image225.png" ContentType="image/png"/>
  <Override PartName="/ppt/media/image226.png" ContentType="image/png"/>
  <Override PartName="/ppt/media/image227.png" ContentType="image/png"/>
  <Override PartName="/ppt/media/image228.svg" ContentType="image/svg"/>
  <Override PartName="/ppt/media/image229.png" ContentType="image/png"/>
  <Override PartName="/ppt/media/image230.svg" ContentType="image/svg"/>
  <Override PartName="/ppt/media/image231.png" ContentType="image/png"/>
  <Override PartName="/ppt/media/image232.svg" ContentType="image/svg"/>
  <Override PartName="/ppt/media/image233.png" ContentType="image/png"/>
  <Override PartName="/ppt/media/image234.png" ContentType="image/png"/>
  <Override PartName="/ppt/media/image235.png" ContentType="image/png"/>
  <Override PartName="/ppt/media/image236.png" ContentType="image/png"/>
  <Override PartName="/ppt/media/image237.png" ContentType="image/png"/>
  <Override PartName="/ppt/media/image238.png" ContentType="image/png"/>
  <Override PartName="/ppt/media/image239.png" ContentType="image/png"/>
  <Override PartName="/ppt/media/image240.png" ContentType="image/png"/>
  <Override PartName="/ppt/media/image241.png" ContentType="image/png"/>
  <Override PartName="/ppt/media/image243.png" ContentType="image/png"/>
  <Override PartName="/ppt/media/image244.png" ContentType="image/png"/>
  <Override PartName="/ppt/media/image245.png" ContentType="image/png"/>
  <Override PartName="/ppt/media/image246.png" ContentType="image/png"/>
  <Override PartName="/ppt/media/image247.png" ContentType="image/png"/>
  <Override PartName="/ppt/media/image248.png" ContentType="image/png"/>
  <Override PartName="/ppt/media/image249.png" ContentType="image/png"/>
  <Override PartName="/ppt/media/image250.png" ContentType="image/png"/>
  <Override PartName="/ppt/media/image251.png" ContentType="image/png"/>
  <Override PartName="/ppt/media/image252.jpeg" ContentType="image/jpeg"/>
  <Override PartName="/ppt/media/image253.png" ContentType="image/png"/>
  <Override PartName="/ppt/media/image254.png" ContentType="image/png"/>
  <Override PartName="/ppt/media/image255.png" ContentType="image/png"/>
  <Override PartName="/ppt/media/image256.png" ContentType="image/png"/>
  <Override PartName="/ppt/media/image257.png" ContentType="image/png"/>
  <Override PartName="/ppt/media/image258.png" ContentType="image/png"/>
  <Override PartName="/ppt/media/image259.png" ContentType="image/png"/>
  <Override PartName="/ppt/media/image260.png" ContentType="image/png"/>
  <Override PartName="/ppt/media/image263.png" ContentType="image/png"/>
  <Override PartName="/ppt/media/image265.png" ContentType="image/png"/>
  <Override PartName="/ppt/media/image267.png" ContentType="image/png"/>
  <Override PartName="/ppt/media/image269.png" ContentType="image/png"/>
  <Override PartName="/ppt/media/image271.png" ContentType="image/png"/>
  <Override PartName="/ppt/media/image273.png" ContentType="image/png"/>
  <Override PartName="/ppt/media/image275.png" ContentType="image/png"/>
  <Override PartName="/ppt/media/image276.png" ContentType="image/png"/>
  <Override PartName="/ppt/media/image278.png" ContentType="image/png"/>
  <Override PartName="/ppt/media/image28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3" r:id="rId3"/>
    <p:sldMasterId id="2147483655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73" Type="http://schemas.openxmlformats.org/officeDocument/2006/relationships/slide" Target="slides/slide69.xml"/><Relationship Id="rId7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C0BD7E1-06F2-4E61-A54B-223C6E930E0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92640" y="301680"/>
            <a:ext cx="8693640" cy="10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fr-FR" sz="149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92640" y="1509120"/>
            <a:ext cx="8693640" cy="359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C868E48-4BD3-47A6-B9EE-598F90C939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92640" y="301680"/>
            <a:ext cx="8693640" cy="10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fr-FR" sz="149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48A141B-85CF-4DD5-BF88-C9DDD772E2A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9B584A9-63EC-4AE2-9E90-E44FB3066EE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92640" y="301680"/>
            <a:ext cx="8693640" cy="10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fr-FR" sz="149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92640" y="1509120"/>
            <a:ext cx="8693640" cy="359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168"/>
              </a:spcBef>
              <a:buNone/>
            </a:pPr>
            <a:endParaRPr b="0" lang="fr-FR" sz="231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08C9212-8934-4F3A-B65D-7C22031265B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et contenu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92640" y="301680"/>
            <a:ext cx="8693640" cy="1095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fr-FR" sz="149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92640" y="1509120"/>
            <a:ext cx="8693640" cy="359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168"/>
              </a:spcBef>
              <a:buNone/>
            </a:pPr>
            <a:endParaRPr b="0" lang="fr-FR" sz="231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CC5E350-C8B2-48A0-90D0-1BEE9B356B8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re et contenu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6977F1C-0E79-4E55-94F0-43382986978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5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fr-F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  <a:endParaRPr b="0" lang="fr-F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plan de texte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9D1CF20-BAC8-40E8-B6E0-E7901AC9E7F1}" type="slidenum"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Modifiez le style du titre</a:t>
            </a:r>
            <a:endParaRPr b="0" lang="fr-FR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Modifier les styles du texte du masque</a:t>
            </a:r>
            <a:endParaRPr b="0" lang="fr-FR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b="0" lang="fr-FR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b="0" lang="fr-FR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b="0" lang="fr-FR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b="0" lang="fr-FR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3C85A11-B15A-45E3-8AEC-1B8BEE1650ED}" type="slidenum">
              <a:rPr b="0" lang="fr-F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92640" y="301680"/>
            <a:ext cx="8693640" cy="1095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fr-FR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Modifiez le style du titre</a:t>
            </a:r>
            <a:endParaRPr b="0" lang="fr-FR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92640" y="1509120"/>
            <a:ext cx="8693640" cy="359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Modifier les styles du texte du masque</a:t>
            </a:r>
            <a:endParaRPr b="0" lang="fr-FR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b="0" lang="fr-FR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b="0" lang="fr-FR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b="0" lang="fr-FR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b="0" lang="fr-FR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692640" y="5255280"/>
            <a:ext cx="2267640" cy="30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fr-F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fr-F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3338640" y="5255280"/>
            <a:ext cx="3401640" cy="30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fr-F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7118640" y="5255280"/>
            <a:ext cx="2267640" cy="30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fr-F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DA738BC-F057-4F52-BA97-CF4BDFBCA51C}" type="slidenum">
              <a:rPr b="0" lang="fr-F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b="0" lang="fr-F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2"/>
    <p:sldLayoutId id="2147483657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sv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svg"/><Relationship Id="rId3" Type="http://schemas.openxmlformats.org/officeDocument/2006/relationships/image" Target="../media/image16.png"/><Relationship Id="rId4" Type="http://schemas.openxmlformats.org/officeDocument/2006/relationships/image" Target="../media/image17.svg"/><Relationship Id="rId5" Type="http://schemas.openxmlformats.org/officeDocument/2006/relationships/image" Target="../media/image18.png"/><Relationship Id="rId6" Type="http://schemas.openxmlformats.org/officeDocument/2006/relationships/image" Target="../media/image19.svg"/><Relationship Id="rId7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svg"/><Relationship Id="rId3" Type="http://schemas.openxmlformats.org/officeDocument/2006/relationships/image" Target="../media/image22.png"/><Relationship Id="rId4" Type="http://schemas.openxmlformats.org/officeDocument/2006/relationships/image" Target="../media/image23.svg"/><Relationship Id="rId5" Type="http://schemas.openxmlformats.org/officeDocument/2006/relationships/image" Target="../media/image24.png"/><Relationship Id="rId6" Type="http://schemas.openxmlformats.org/officeDocument/2006/relationships/image" Target="../media/image25.svg"/><Relationship Id="rId7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svg"/><Relationship Id="rId3" Type="http://schemas.openxmlformats.org/officeDocument/2006/relationships/image" Target="../media/image38.png"/><Relationship Id="rId4" Type="http://schemas.openxmlformats.org/officeDocument/2006/relationships/image" Target="../media/image39.svg"/><Relationship Id="rId5" Type="http://schemas.openxmlformats.org/officeDocument/2006/relationships/image" Target="../media/image40.png"/><Relationship Id="rId6" Type="http://schemas.openxmlformats.org/officeDocument/2006/relationships/image" Target="../media/image41.svg"/><Relationship Id="rId7" Type="http://schemas.openxmlformats.org/officeDocument/2006/relationships/image" Target="../media/image42.png"/><Relationship Id="rId8" Type="http://schemas.openxmlformats.org/officeDocument/2006/relationships/image" Target="../media/image43.svg"/><Relationship Id="rId9" Type="http://schemas.openxmlformats.org/officeDocument/2006/relationships/image" Target="../media/image44.png"/><Relationship Id="rId10" Type="http://schemas.openxmlformats.org/officeDocument/2006/relationships/image" Target="../media/image45.svg"/><Relationship Id="rId1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svg"/><Relationship Id="rId3" Type="http://schemas.openxmlformats.org/officeDocument/2006/relationships/image" Target="../media/image38.png"/><Relationship Id="rId4" Type="http://schemas.openxmlformats.org/officeDocument/2006/relationships/image" Target="../media/image39.svg"/><Relationship Id="rId5" Type="http://schemas.openxmlformats.org/officeDocument/2006/relationships/image" Target="../media/image40.png"/><Relationship Id="rId6" Type="http://schemas.openxmlformats.org/officeDocument/2006/relationships/image" Target="../media/image41.svg"/><Relationship Id="rId7" Type="http://schemas.openxmlformats.org/officeDocument/2006/relationships/image" Target="../media/image46.png"/><Relationship Id="rId8" Type="http://schemas.openxmlformats.org/officeDocument/2006/relationships/image" Target="../media/image47.svg"/><Relationship Id="rId9" Type="http://schemas.openxmlformats.org/officeDocument/2006/relationships/image" Target="../media/image48.png"/><Relationship Id="rId10" Type="http://schemas.openxmlformats.org/officeDocument/2006/relationships/image" Target="../media/image49.svg"/><Relationship Id="rId1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svg"/><Relationship Id="rId3" Type="http://schemas.openxmlformats.org/officeDocument/2006/relationships/image" Target="../media/image38.png"/><Relationship Id="rId4" Type="http://schemas.openxmlformats.org/officeDocument/2006/relationships/image" Target="../media/image39.svg"/><Relationship Id="rId5" Type="http://schemas.openxmlformats.org/officeDocument/2006/relationships/image" Target="../media/image40.png"/><Relationship Id="rId6" Type="http://schemas.openxmlformats.org/officeDocument/2006/relationships/image" Target="../media/image41.svg"/><Relationship Id="rId7" Type="http://schemas.openxmlformats.org/officeDocument/2006/relationships/image" Target="../media/image50.png"/><Relationship Id="rId8" Type="http://schemas.openxmlformats.org/officeDocument/2006/relationships/image" Target="../media/image51.svg"/><Relationship Id="rId9" Type="http://schemas.openxmlformats.org/officeDocument/2006/relationships/image" Target="../media/image50.png"/><Relationship Id="rId10" Type="http://schemas.openxmlformats.org/officeDocument/2006/relationships/image" Target="../media/image51.svg"/><Relationship Id="rId11" Type="http://schemas.openxmlformats.org/officeDocument/2006/relationships/image" Target="../media/image46.png"/><Relationship Id="rId12" Type="http://schemas.openxmlformats.org/officeDocument/2006/relationships/image" Target="../media/image47.svg"/><Relationship Id="rId13" Type="http://schemas.openxmlformats.org/officeDocument/2006/relationships/image" Target="../media/image44.png"/><Relationship Id="rId14" Type="http://schemas.openxmlformats.org/officeDocument/2006/relationships/image" Target="../media/image45.svg"/><Relationship Id="rId15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svg"/><Relationship Id="rId3" Type="http://schemas.openxmlformats.org/officeDocument/2006/relationships/image" Target="../media/image54.png"/><Relationship Id="rId4" Type="http://schemas.openxmlformats.org/officeDocument/2006/relationships/image" Target="../media/image55.svg"/><Relationship Id="rId5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svg"/><Relationship Id="rId3" Type="http://schemas.openxmlformats.org/officeDocument/2006/relationships/image" Target="../media/image58.png"/><Relationship Id="rId4" Type="http://schemas.openxmlformats.org/officeDocument/2006/relationships/image" Target="../media/image59.svg"/><Relationship Id="rId5" Type="http://schemas.openxmlformats.org/officeDocument/2006/relationships/image" Target="../media/image60.png"/><Relationship Id="rId6" Type="http://schemas.openxmlformats.org/officeDocument/2006/relationships/image" Target="../media/image61.svg"/><Relationship Id="rId7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svg"/><Relationship Id="rId3" Type="http://schemas.openxmlformats.org/officeDocument/2006/relationships/image" Target="../media/image36.png"/><Relationship Id="rId4" Type="http://schemas.openxmlformats.org/officeDocument/2006/relationships/image" Target="../media/image37.svg"/><Relationship Id="rId5" Type="http://schemas.openxmlformats.org/officeDocument/2006/relationships/image" Target="../media/image62.png"/><Relationship Id="rId6" Type="http://schemas.openxmlformats.org/officeDocument/2006/relationships/image" Target="../media/image63.svg"/><Relationship Id="rId7" Type="http://schemas.openxmlformats.org/officeDocument/2006/relationships/image" Target="../media/image64.png"/><Relationship Id="rId8" Type="http://schemas.openxmlformats.org/officeDocument/2006/relationships/image" Target="../media/image65.svg"/><Relationship Id="rId9" Type="http://schemas.openxmlformats.org/officeDocument/2006/relationships/image" Target="../media/image58.png"/><Relationship Id="rId10" Type="http://schemas.openxmlformats.org/officeDocument/2006/relationships/image" Target="../media/image59.svg"/><Relationship Id="rId11" Type="http://schemas.openxmlformats.org/officeDocument/2006/relationships/image" Target="../media/image66.png"/><Relationship Id="rId12" Type="http://schemas.openxmlformats.org/officeDocument/2006/relationships/image" Target="../media/image67.svg"/><Relationship Id="rId13" Type="http://schemas.openxmlformats.org/officeDocument/2006/relationships/image" Target="../media/image68.png"/><Relationship Id="rId14" Type="http://schemas.openxmlformats.org/officeDocument/2006/relationships/image" Target="../media/image69.svg"/><Relationship Id="rId15" Type="http://schemas.openxmlformats.org/officeDocument/2006/relationships/image" Target="../media/image60.png"/><Relationship Id="rId16" Type="http://schemas.openxmlformats.org/officeDocument/2006/relationships/image" Target="../media/image61.svg"/><Relationship Id="rId17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svg"/><Relationship Id="rId3" Type="http://schemas.openxmlformats.org/officeDocument/2006/relationships/image" Target="../media/image70.png"/><Relationship Id="rId4" Type="http://schemas.openxmlformats.org/officeDocument/2006/relationships/image" Target="../media/image71.svg"/><Relationship Id="rId5" Type="http://schemas.openxmlformats.org/officeDocument/2006/relationships/image" Target="../media/image64.png"/><Relationship Id="rId6" Type="http://schemas.openxmlformats.org/officeDocument/2006/relationships/image" Target="../media/image65.svg"/><Relationship Id="rId7" Type="http://schemas.openxmlformats.org/officeDocument/2006/relationships/image" Target="../media/image36.png"/><Relationship Id="rId8" Type="http://schemas.openxmlformats.org/officeDocument/2006/relationships/image" Target="../media/image37.svg"/><Relationship Id="rId9" Type="http://schemas.openxmlformats.org/officeDocument/2006/relationships/image" Target="../media/image58.png"/><Relationship Id="rId10" Type="http://schemas.openxmlformats.org/officeDocument/2006/relationships/image" Target="../media/image59.svg"/><Relationship Id="rId11" Type="http://schemas.openxmlformats.org/officeDocument/2006/relationships/image" Target="../media/image66.png"/><Relationship Id="rId12" Type="http://schemas.openxmlformats.org/officeDocument/2006/relationships/image" Target="../media/image67.svg"/><Relationship Id="rId13" Type="http://schemas.openxmlformats.org/officeDocument/2006/relationships/image" Target="../media/image68.png"/><Relationship Id="rId14" Type="http://schemas.openxmlformats.org/officeDocument/2006/relationships/image" Target="../media/image69.svg"/><Relationship Id="rId15" Type="http://schemas.openxmlformats.org/officeDocument/2006/relationships/image" Target="../media/image60.png"/><Relationship Id="rId16" Type="http://schemas.openxmlformats.org/officeDocument/2006/relationships/image" Target="../media/image61.svg"/><Relationship Id="rId17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svg"/><Relationship Id="rId3" Type="http://schemas.openxmlformats.org/officeDocument/2006/relationships/image" Target="../media/image72.png"/><Relationship Id="rId4" Type="http://schemas.openxmlformats.org/officeDocument/2006/relationships/image" Target="../media/image73.svg"/><Relationship Id="rId5" Type="http://schemas.openxmlformats.org/officeDocument/2006/relationships/image" Target="../media/image64.png"/><Relationship Id="rId6" Type="http://schemas.openxmlformats.org/officeDocument/2006/relationships/image" Target="../media/image65.svg"/><Relationship Id="rId7" Type="http://schemas.openxmlformats.org/officeDocument/2006/relationships/image" Target="../media/image36.png"/><Relationship Id="rId8" Type="http://schemas.openxmlformats.org/officeDocument/2006/relationships/image" Target="../media/image37.svg"/><Relationship Id="rId9" Type="http://schemas.openxmlformats.org/officeDocument/2006/relationships/image" Target="../media/image58.png"/><Relationship Id="rId10" Type="http://schemas.openxmlformats.org/officeDocument/2006/relationships/image" Target="../media/image59.svg"/><Relationship Id="rId11" Type="http://schemas.openxmlformats.org/officeDocument/2006/relationships/image" Target="../media/image66.png"/><Relationship Id="rId12" Type="http://schemas.openxmlformats.org/officeDocument/2006/relationships/image" Target="../media/image67.svg"/><Relationship Id="rId13" Type="http://schemas.openxmlformats.org/officeDocument/2006/relationships/image" Target="../media/image68.png"/><Relationship Id="rId14" Type="http://schemas.openxmlformats.org/officeDocument/2006/relationships/image" Target="../media/image69.svg"/><Relationship Id="rId15" Type="http://schemas.openxmlformats.org/officeDocument/2006/relationships/image" Target="../media/image60.png"/><Relationship Id="rId16" Type="http://schemas.openxmlformats.org/officeDocument/2006/relationships/image" Target="../media/image61.svg"/><Relationship Id="rId17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svg"/><Relationship Id="rId3" Type="http://schemas.openxmlformats.org/officeDocument/2006/relationships/image" Target="../media/image58.png"/><Relationship Id="rId4" Type="http://schemas.openxmlformats.org/officeDocument/2006/relationships/image" Target="../media/image59.svg"/><Relationship Id="rId5" Type="http://schemas.openxmlformats.org/officeDocument/2006/relationships/image" Target="../media/image60.png"/><Relationship Id="rId6" Type="http://schemas.openxmlformats.org/officeDocument/2006/relationships/image" Target="../media/image61.svg"/><Relationship Id="rId7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svg"/><Relationship Id="rId3" Type="http://schemas.openxmlformats.org/officeDocument/2006/relationships/image" Target="../media/image58.png"/><Relationship Id="rId4" Type="http://schemas.openxmlformats.org/officeDocument/2006/relationships/image" Target="../media/image59.svg"/><Relationship Id="rId5" Type="http://schemas.openxmlformats.org/officeDocument/2006/relationships/image" Target="../media/image60.png"/><Relationship Id="rId6" Type="http://schemas.openxmlformats.org/officeDocument/2006/relationships/image" Target="../media/image61.svg"/><Relationship Id="rId7" Type="http://schemas.openxmlformats.org/officeDocument/2006/relationships/image" Target="../media/image74.png"/><Relationship Id="rId8" Type="http://schemas.openxmlformats.org/officeDocument/2006/relationships/image" Target="../media/image75.svg"/><Relationship Id="rId9" Type="http://schemas.openxmlformats.org/officeDocument/2006/relationships/image" Target="../media/image76.png"/><Relationship Id="rId10" Type="http://schemas.openxmlformats.org/officeDocument/2006/relationships/image" Target="../media/image77.svg"/><Relationship Id="rId11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svg"/><Relationship Id="rId3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80.png"/><Relationship Id="rId2" Type="http://schemas.openxmlformats.org/officeDocument/2006/relationships/image" Target="../media/image81.svg"/><Relationship Id="rId3" Type="http://schemas.openxmlformats.org/officeDocument/2006/relationships/image" Target="../media/image82.png"/><Relationship Id="rId4" Type="http://schemas.openxmlformats.org/officeDocument/2006/relationships/image" Target="../media/image83.svg"/><Relationship Id="rId5" Type="http://schemas.openxmlformats.org/officeDocument/2006/relationships/slideLayout" Target="../slideLayouts/slideLayout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84.png"/><Relationship Id="rId2" Type="http://schemas.openxmlformats.org/officeDocument/2006/relationships/image" Target="../media/image85.svg"/><Relationship Id="rId3" Type="http://schemas.openxmlformats.org/officeDocument/2006/relationships/image" Target="../media/image86.png"/><Relationship Id="rId4" Type="http://schemas.openxmlformats.org/officeDocument/2006/relationships/image" Target="../media/image87.svg"/><Relationship Id="rId5" Type="http://schemas.openxmlformats.org/officeDocument/2006/relationships/image" Target="../media/image88.png"/><Relationship Id="rId6" Type="http://schemas.openxmlformats.org/officeDocument/2006/relationships/image" Target="../media/image89.svg"/><Relationship Id="rId7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90.png"/><Relationship Id="rId2" Type="http://schemas.openxmlformats.org/officeDocument/2006/relationships/image" Target="../media/image91.png"/><Relationship Id="rId3" Type="http://schemas.openxmlformats.org/officeDocument/2006/relationships/image" Target="../media/image92.svg"/><Relationship Id="rId4" Type="http://schemas.openxmlformats.org/officeDocument/2006/relationships/image" Target="../media/image93.png"/><Relationship Id="rId5" Type="http://schemas.openxmlformats.org/officeDocument/2006/relationships/image" Target="../media/image94.svg"/><Relationship Id="rId6" Type="http://schemas.openxmlformats.org/officeDocument/2006/relationships/image" Target="../media/image95.png"/><Relationship Id="rId7" Type="http://schemas.openxmlformats.org/officeDocument/2006/relationships/image" Target="../media/image96.svg"/><Relationship Id="rId8" Type="http://schemas.openxmlformats.org/officeDocument/2006/relationships/image" Target="../media/image97.png"/><Relationship Id="rId9" Type="http://schemas.openxmlformats.org/officeDocument/2006/relationships/image" Target="../media/image98.svg"/><Relationship Id="rId10" Type="http://schemas.openxmlformats.org/officeDocument/2006/relationships/image" Target="../media/image99.png"/><Relationship Id="rId11" Type="http://schemas.openxmlformats.org/officeDocument/2006/relationships/image" Target="../media/image100.svg"/><Relationship Id="rId12" Type="http://schemas.openxmlformats.org/officeDocument/2006/relationships/image" Target="../media/image101.png"/><Relationship Id="rId13" Type="http://schemas.openxmlformats.org/officeDocument/2006/relationships/image" Target="../media/image102.svg"/><Relationship Id="rId14" Type="http://schemas.openxmlformats.org/officeDocument/2006/relationships/image" Target="../media/image103.png"/><Relationship Id="rId15" Type="http://schemas.openxmlformats.org/officeDocument/2006/relationships/image" Target="../media/image104.svg"/><Relationship Id="rId16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90.png"/><Relationship Id="rId2" Type="http://schemas.openxmlformats.org/officeDocument/2006/relationships/image" Target="../media/image91.png"/><Relationship Id="rId3" Type="http://schemas.openxmlformats.org/officeDocument/2006/relationships/image" Target="../media/image92.svg"/><Relationship Id="rId4" Type="http://schemas.openxmlformats.org/officeDocument/2006/relationships/image" Target="../media/image93.png"/><Relationship Id="rId5" Type="http://schemas.openxmlformats.org/officeDocument/2006/relationships/image" Target="../media/image94.svg"/><Relationship Id="rId6" Type="http://schemas.openxmlformats.org/officeDocument/2006/relationships/image" Target="../media/image95.png"/><Relationship Id="rId7" Type="http://schemas.openxmlformats.org/officeDocument/2006/relationships/image" Target="../media/image96.svg"/><Relationship Id="rId8" Type="http://schemas.openxmlformats.org/officeDocument/2006/relationships/image" Target="../media/image97.png"/><Relationship Id="rId9" Type="http://schemas.openxmlformats.org/officeDocument/2006/relationships/image" Target="../media/image98.svg"/><Relationship Id="rId10" Type="http://schemas.openxmlformats.org/officeDocument/2006/relationships/image" Target="../media/image99.png"/><Relationship Id="rId11" Type="http://schemas.openxmlformats.org/officeDocument/2006/relationships/image" Target="../media/image100.svg"/><Relationship Id="rId12" Type="http://schemas.openxmlformats.org/officeDocument/2006/relationships/image" Target="../media/image101.png"/><Relationship Id="rId13" Type="http://schemas.openxmlformats.org/officeDocument/2006/relationships/image" Target="../media/image102.svg"/><Relationship Id="rId14" Type="http://schemas.openxmlformats.org/officeDocument/2006/relationships/image" Target="../media/image103.png"/><Relationship Id="rId15" Type="http://schemas.openxmlformats.org/officeDocument/2006/relationships/image" Target="../media/image104.svg"/><Relationship Id="rId16" Type="http://schemas.openxmlformats.org/officeDocument/2006/relationships/image" Target="../media/image105.png"/><Relationship Id="rId17" Type="http://schemas.openxmlformats.org/officeDocument/2006/relationships/slideLayout" Target="../slideLayouts/slideLayout4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90.png"/><Relationship Id="rId2" Type="http://schemas.openxmlformats.org/officeDocument/2006/relationships/image" Target="../media/image91.png"/><Relationship Id="rId3" Type="http://schemas.openxmlformats.org/officeDocument/2006/relationships/image" Target="../media/image92.svg"/><Relationship Id="rId4" Type="http://schemas.openxmlformats.org/officeDocument/2006/relationships/image" Target="../media/image93.png"/><Relationship Id="rId5" Type="http://schemas.openxmlformats.org/officeDocument/2006/relationships/image" Target="../media/image94.svg"/><Relationship Id="rId6" Type="http://schemas.openxmlformats.org/officeDocument/2006/relationships/image" Target="../media/image95.png"/><Relationship Id="rId7" Type="http://schemas.openxmlformats.org/officeDocument/2006/relationships/image" Target="../media/image96.svg"/><Relationship Id="rId8" Type="http://schemas.openxmlformats.org/officeDocument/2006/relationships/image" Target="../media/image97.png"/><Relationship Id="rId9" Type="http://schemas.openxmlformats.org/officeDocument/2006/relationships/image" Target="../media/image98.svg"/><Relationship Id="rId10" Type="http://schemas.openxmlformats.org/officeDocument/2006/relationships/image" Target="../media/image99.png"/><Relationship Id="rId11" Type="http://schemas.openxmlformats.org/officeDocument/2006/relationships/image" Target="../media/image100.svg"/><Relationship Id="rId12" Type="http://schemas.openxmlformats.org/officeDocument/2006/relationships/image" Target="../media/image101.png"/><Relationship Id="rId13" Type="http://schemas.openxmlformats.org/officeDocument/2006/relationships/image" Target="../media/image102.svg"/><Relationship Id="rId14" Type="http://schemas.openxmlformats.org/officeDocument/2006/relationships/image" Target="../media/image103.png"/><Relationship Id="rId15" Type="http://schemas.openxmlformats.org/officeDocument/2006/relationships/image" Target="../media/image104.svg"/><Relationship Id="rId16" Type="http://schemas.openxmlformats.org/officeDocument/2006/relationships/image" Target="../media/image106.png"/><Relationship Id="rId17" Type="http://schemas.openxmlformats.org/officeDocument/2006/relationships/image" Target="../media/image107.svg"/><Relationship Id="rId18" Type="http://schemas.openxmlformats.org/officeDocument/2006/relationships/image" Target="../media/image108.png"/><Relationship Id="rId19" Type="http://schemas.openxmlformats.org/officeDocument/2006/relationships/image" Target="../media/image109.png"/><Relationship Id="rId20" Type="http://schemas.openxmlformats.org/officeDocument/2006/relationships/image" Target="../media/image110.svg"/><Relationship Id="rId21" Type="http://schemas.openxmlformats.org/officeDocument/2006/relationships/image" Target="../media/image111.png"/><Relationship Id="rId22" Type="http://schemas.openxmlformats.org/officeDocument/2006/relationships/image" Target="../media/image112.svg"/><Relationship Id="rId23" Type="http://schemas.openxmlformats.org/officeDocument/2006/relationships/slideLayout" Target="../slideLayouts/slideLayout4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90.png"/><Relationship Id="rId2" Type="http://schemas.openxmlformats.org/officeDocument/2006/relationships/image" Target="../media/image91.png"/><Relationship Id="rId3" Type="http://schemas.openxmlformats.org/officeDocument/2006/relationships/image" Target="../media/image92.svg"/><Relationship Id="rId4" Type="http://schemas.openxmlformats.org/officeDocument/2006/relationships/image" Target="../media/image93.png"/><Relationship Id="rId5" Type="http://schemas.openxmlformats.org/officeDocument/2006/relationships/image" Target="../media/image94.svg"/><Relationship Id="rId6" Type="http://schemas.openxmlformats.org/officeDocument/2006/relationships/image" Target="../media/image95.png"/><Relationship Id="rId7" Type="http://schemas.openxmlformats.org/officeDocument/2006/relationships/image" Target="../media/image96.svg"/><Relationship Id="rId8" Type="http://schemas.openxmlformats.org/officeDocument/2006/relationships/image" Target="../media/image97.png"/><Relationship Id="rId9" Type="http://schemas.openxmlformats.org/officeDocument/2006/relationships/image" Target="../media/image98.svg"/><Relationship Id="rId10" Type="http://schemas.openxmlformats.org/officeDocument/2006/relationships/image" Target="../media/image99.png"/><Relationship Id="rId11" Type="http://schemas.openxmlformats.org/officeDocument/2006/relationships/image" Target="../media/image100.svg"/><Relationship Id="rId12" Type="http://schemas.openxmlformats.org/officeDocument/2006/relationships/image" Target="../media/image101.png"/><Relationship Id="rId13" Type="http://schemas.openxmlformats.org/officeDocument/2006/relationships/image" Target="../media/image102.svg"/><Relationship Id="rId14" Type="http://schemas.openxmlformats.org/officeDocument/2006/relationships/image" Target="../media/image103.png"/><Relationship Id="rId15" Type="http://schemas.openxmlformats.org/officeDocument/2006/relationships/image" Target="../media/image104.svg"/><Relationship Id="rId16" Type="http://schemas.openxmlformats.org/officeDocument/2006/relationships/slideLayout" Target="../slideLayouts/slideLayout4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90.png"/><Relationship Id="rId2" Type="http://schemas.openxmlformats.org/officeDocument/2006/relationships/image" Target="../media/image91.png"/><Relationship Id="rId3" Type="http://schemas.openxmlformats.org/officeDocument/2006/relationships/image" Target="../media/image92.svg"/><Relationship Id="rId4" Type="http://schemas.openxmlformats.org/officeDocument/2006/relationships/image" Target="../media/image93.png"/><Relationship Id="rId5" Type="http://schemas.openxmlformats.org/officeDocument/2006/relationships/image" Target="../media/image94.svg"/><Relationship Id="rId6" Type="http://schemas.openxmlformats.org/officeDocument/2006/relationships/image" Target="../media/image95.png"/><Relationship Id="rId7" Type="http://schemas.openxmlformats.org/officeDocument/2006/relationships/image" Target="../media/image96.svg"/><Relationship Id="rId8" Type="http://schemas.openxmlformats.org/officeDocument/2006/relationships/image" Target="../media/image97.png"/><Relationship Id="rId9" Type="http://schemas.openxmlformats.org/officeDocument/2006/relationships/image" Target="../media/image98.svg"/><Relationship Id="rId10" Type="http://schemas.openxmlformats.org/officeDocument/2006/relationships/image" Target="../media/image99.png"/><Relationship Id="rId11" Type="http://schemas.openxmlformats.org/officeDocument/2006/relationships/image" Target="../media/image100.svg"/><Relationship Id="rId12" Type="http://schemas.openxmlformats.org/officeDocument/2006/relationships/image" Target="../media/image101.png"/><Relationship Id="rId13" Type="http://schemas.openxmlformats.org/officeDocument/2006/relationships/image" Target="../media/image102.svg"/><Relationship Id="rId14" Type="http://schemas.openxmlformats.org/officeDocument/2006/relationships/image" Target="../media/image103.png"/><Relationship Id="rId15" Type="http://schemas.openxmlformats.org/officeDocument/2006/relationships/image" Target="../media/image104.svg"/><Relationship Id="rId16" Type="http://schemas.openxmlformats.org/officeDocument/2006/relationships/slideLayout" Target="../slideLayouts/slideLayout4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13.png"/><Relationship Id="rId2" Type="http://schemas.openxmlformats.org/officeDocument/2006/relationships/slideLayout" Target="../slideLayouts/slideLayout4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14.png"/><Relationship Id="rId2" Type="http://schemas.openxmlformats.org/officeDocument/2006/relationships/image" Target="../media/image115.png"/><Relationship Id="rId3" Type="http://schemas.openxmlformats.org/officeDocument/2006/relationships/image" Target="../media/image116.svg"/><Relationship Id="rId4" Type="http://schemas.openxmlformats.org/officeDocument/2006/relationships/image" Target="../media/image117.png"/><Relationship Id="rId5" Type="http://schemas.openxmlformats.org/officeDocument/2006/relationships/image" Target="../media/image118.svg"/><Relationship Id="rId6" Type="http://schemas.openxmlformats.org/officeDocument/2006/relationships/image" Target="../media/image119.png"/><Relationship Id="rId7" Type="http://schemas.openxmlformats.org/officeDocument/2006/relationships/image" Target="../media/image120.svg"/><Relationship Id="rId8" Type="http://schemas.openxmlformats.org/officeDocument/2006/relationships/image" Target="../media/image121.png"/><Relationship Id="rId9" Type="http://schemas.openxmlformats.org/officeDocument/2006/relationships/image" Target="../media/image122.svg"/><Relationship Id="rId10" Type="http://schemas.openxmlformats.org/officeDocument/2006/relationships/slideLayout" Target="../slideLayouts/slideLayout4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23.png"/><Relationship Id="rId2" Type="http://schemas.openxmlformats.org/officeDocument/2006/relationships/image" Target="../media/image124.svg"/><Relationship Id="rId3" Type="http://schemas.openxmlformats.org/officeDocument/2006/relationships/image" Target="../media/image125.png"/><Relationship Id="rId4" Type="http://schemas.openxmlformats.org/officeDocument/2006/relationships/image" Target="../media/image126.svg"/><Relationship Id="rId5" Type="http://schemas.openxmlformats.org/officeDocument/2006/relationships/image" Target="../media/image127.png"/><Relationship Id="rId6" Type="http://schemas.openxmlformats.org/officeDocument/2006/relationships/image" Target="../media/image128.svg"/><Relationship Id="rId7" Type="http://schemas.openxmlformats.org/officeDocument/2006/relationships/slideLayout" Target="../slideLayouts/slideLayout4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29.png"/><Relationship Id="rId2" Type="http://schemas.openxmlformats.org/officeDocument/2006/relationships/slideLayout" Target="../slideLayouts/slideLayout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30.png"/><Relationship Id="rId2" Type="http://schemas.openxmlformats.org/officeDocument/2006/relationships/image" Target="../media/image131.svg"/><Relationship Id="rId3" Type="http://schemas.openxmlformats.org/officeDocument/2006/relationships/image" Target="../media/image132.png"/><Relationship Id="rId4" Type="http://schemas.openxmlformats.org/officeDocument/2006/relationships/image" Target="../media/image133.svg"/><Relationship Id="rId5" Type="http://schemas.openxmlformats.org/officeDocument/2006/relationships/slideLayout" Target="../slideLayouts/slideLayout4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134.png"/><Relationship Id="rId2" Type="http://schemas.openxmlformats.org/officeDocument/2006/relationships/image" Target="../media/image135.svg"/><Relationship Id="rId3" Type="http://schemas.openxmlformats.org/officeDocument/2006/relationships/image" Target="../media/image136.png"/><Relationship Id="rId4" Type="http://schemas.openxmlformats.org/officeDocument/2006/relationships/image" Target="../media/image137.svg"/><Relationship Id="rId5" Type="http://schemas.openxmlformats.org/officeDocument/2006/relationships/image" Target="../media/image138.png"/><Relationship Id="rId6" Type="http://schemas.openxmlformats.org/officeDocument/2006/relationships/image" Target="../media/image139.svg"/><Relationship Id="rId7" Type="http://schemas.openxmlformats.org/officeDocument/2006/relationships/image" Target="../media/image140.png"/><Relationship Id="rId8" Type="http://schemas.openxmlformats.org/officeDocument/2006/relationships/image" Target="../media/image141.svg"/><Relationship Id="rId9" Type="http://schemas.openxmlformats.org/officeDocument/2006/relationships/image" Target="../media/image142.png"/><Relationship Id="rId10" Type="http://schemas.openxmlformats.org/officeDocument/2006/relationships/image" Target="../media/image143.svg"/><Relationship Id="rId11" Type="http://schemas.openxmlformats.org/officeDocument/2006/relationships/slideLayout" Target="../slideLayouts/slideLayout4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34.png"/><Relationship Id="rId2" Type="http://schemas.openxmlformats.org/officeDocument/2006/relationships/image" Target="../media/image135.svg"/><Relationship Id="rId3" Type="http://schemas.openxmlformats.org/officeDocument/2006/relationships/slideLayout" Target="../slideLayouts/slideLayout4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44.png"/><Relationship Id="rId2" Type="http://schemas.openxmlformats.org/officeDocument/2006/relationships/image" Target="../media/image145.sv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149.png"/><Relationship Id="rId7" Type="http://schemas.openxmlformats.org/officeDocument/2006/relationships/image" Target="../media/image150.svg"/><Relationship Id="rId8" Type="http://schemas.openxmlformats.org/officeDocument/2006/relationships/image" Target="../media/image151.png"/><Relationship Id="rId9" Type="http://schemas.openxmlformats.org/officeDocument/2006/relationships/image" Target="../media/image152.svg"/><Relationship Id="rId10" Type="http://schemas.openxmlformats.org/officeDocument/2006/relationships/image" Target="../media/image153.png"/><Relationship Id="rId11" Type="http://schemas.openxmlformats.org/officeDocument/2006/relationships/image" Target="../media/image154.svg"/><Relationship Id="rId12" Type="http://schemas.openxmlformats.org/officeDocument/2006/relationships/image" Target="../media/image155.png"/><Relationship Id="rId13" Type="http://schemas.openxmlformats.org/officeDocument/2006/relationships/image" Target="../media/image156.svg"/><Relationship Id="rId14" Type="http://schemas.openxmlformats.org/officeDocument/2006/relationships/slideLayout" Target="../slideLayouts/slideLayout4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57.png"/><Relationship Id="rId2" Type="http://schemas.openxmlformats.org/officeDocument/2006/relationships/image" Target="../media/image158.svg"/><Relationship Id="rId3" Type="http://schemas.openxmlformats.org/officeDocument/2006/relationships/image" Target="../media/image144.png"/><Relationship Id="rId4" Type="http://schemas.openxmlformats.org/officeDocument/2006/relationships/image" Target="../media/image145.svg"/><Relationship Id="rId5" Type="http://schemas.openxmlformats.org/officeDocument/2006/relationships/image" Target="../media/image159.png"/><Relationship Id="rId6" Type="http://schemas.openxmlformats.org/officeDocument/2006/relationships/image" Target="../media/image160.svg"/><Relationship Id="rId7" Type="http://schemas.openxmlformats.org/officeDocument/2006/relationships/image" Target="../media/image149.png"/><Relationship Id="rId8" Type="http://schemas.openxmlformats.org/officeDocument/2006/relationships/image" Target="../media/image150.svg"/><Relationship Id="rId9" Type="http://schemas.openxmlformats.org/officeDocument/2006/relationships/image" Target="../media/image151.png"/><Relationship Id="rId10" Type="http://schemas.openxmlformats.org/officeDocument/2006/relationships/image" Target="../media/image152.svg"/><Relationship Id="rId11" Type="http://schemas.openxmlformats.org/officeDocument/2006/relationships/slideLayout" Target="../slideLayouts/slideLayout4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61.png"/><Relationship Id="rId2" Type="http://schemas.openxmlformats.org/officeDocument/2006/relationships/image" Target="../media/image162.png"/><Relationship Id="rId3" Type="http://schemas.openxmlformats.org/officeDocument/2006/relationships/image" Target="../media/image163.png"/><Relationship Id="rId4" Type="http://schemas.openxmlformats.org/officeDocument/2006/relationships/slideLayout" Target="../slideLayouts/slideLayout4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164.png"/><Relationship Id="rId2" Type="http://schemas.openxmlformats.org/officeDocument/2006/relationships/image" Target="../media/image165.png"/><Relationship Id="rId3" Type="http://schemas.openxmlformats.org/officeDocument/2006/relationships/image" Target="../media/image166.png"/><Relationship Id="rId4" Type="http://schemas.openxmlformats.org/officeDocument/2006/relationships/slideLayout" Target="../slideLayouts/slideLayout4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67.png"/><Relationship Id="rId2" Type="http://schemas.openxmlformats.org/officeDocument/2006/relationships/slideLayout" Target="../slideLayouts/slideLayout4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168.png"/><Relationship Id="rId2" Type="http://schemas.openxmlformats.org/officeDocument/2006/relationships/image" Target="../media/image169.png"/><Relationship Id="rId3" Type="http://schemas.openxmlformats.org/officeDocument/2006/relationships/slideLayout" Target="../slideLayouts/slideLayout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170.png"/><Relationship Id="rId2" Type="http://schemas.openxmlformats.org/officeDocument/2006/relationships/image" Target="../media/image171.svg"/><Relationship Id="rId3" Type="http://schemas.openxmlformats.org/officeDocument/2006/relationships/image" Target="../media/image172.png"/><Relationship Id="rId4" Type="http://schemas.openxmlformats.org/officeDocument/2006/relationships/slideLayout" Target="../slideLayouts/slideLayout4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173.png"/><Relationship Id="rId2" Type="http://schemas.openxmlformats.org/officeDocument/2006/relationships/slideLayout" Target="../slideLayouts/slideLayout1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174.png"/><Relationship Id="rId2" Type="http://schemas.openxmlformats.org/officeDocument/2006/relationships/image" Target="../media/image175.png"/><Relationship Id="rId3" Type="http://schemas.openxmlformats.org/officeDocument/2006/relationships/image" Target="../media/image176.png"/><Relationship Id="rId4" Type="http://schemas.openxmlformats.org/officeDocument/2006/relationships/image" Target="../media/image177.png"/><Relationship Id="rId5" Type="http://schemas.openxmlformats.org/officeDocument/2006/relationships/image" Target="../media/image178.png"/><Relationship Id="rId6" Type="http://schemas.openxmlformats.org/officeDocument/2006/relationships/image" Target="../media/image179.png"/><Relationship Id="rId7" Type="http://schemas.openxmlformats.org/officeDocument/2006/relationships/image" Target="../media/image180.png"/><Relationship Id="rId8" Type="http://schemas.openxmlformats.org/officeDocument/2006/relationships/image" Target="../media/image181.svg"/><Relationship Id="rId9" Type="http://schemas.openxmlformats.org/officeDocument/2006/relationships/image" Target="../media/image182.png"/><Relationship Id="rId10" Type="http://schemas.openxmlformats.org/officeDocument/2006/relationships/image" Target="../media/image183.svg"/><Relationship Id="rId11" Type="http://schemas.openxmlformats.org/officeDocument/2006/relationships/image" Target="../media/image184.png"/><Relationship Id="rId12" Type="http://schemas.openxmlformats.org/officeDocument/2006/relationships/image" Target="../media/image185.svg"/><Relationship Id="rId13" Type="http://schemas.openxmlformats.org/officeDocument/2006/relationships/slideLayout" Target="../slideLayouts/slideLayout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186.jpeg"/><Relationship Id="rId2" Type="http://schemas.openxmlformats.org/officeDocument/2006/relationships/image" Target="../media/image187.png"/><Relationship Id="rId3" Type="http://schemas.openxmlformats.org/officeDocument/2006/relationships/image" Target="../media/image188.svg"/><Relationship Id="rId4" Type="http://schemas.openxmlformats.org/officeDocument/2006/relationships/slideLayout" Target="../slideLayouts/slideLayout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189.jpeg"/><Relationship Id="rId2" Type="http://schemas.openxmlformats.org/officeDocument/2006/relationships/slideLayout" Target="../slideLayouts/slideLayout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190.png"/><Relationship Id="rId2" Type="http://schemas.openxmlformats.org/officeDocument/2006/relationships/image" Target="../media/image191.svg"/><Relationship Id="rId3" Type="http://schemas.openxmlformats.org/officeDocument/2006/relationships/image" Target="../media/image192.png"/><Relationship Id="rId4" Type="http://schemas.openxmlformats.org/officeDocument/2006/relationships/image" Target="../media/image193.svg"/><Relationship Id="rId5" Type="http://schemas.openxmlformats.org/officeDocument/2006/relationships/image" Target="../media/image194.png"/><Relationship Id="rId6" Type="http://schemas.openxmlformats.org/officeDocument/2006/relationships/image" Target="../media/image195.svg"/><Relationship Id="rId7" Type="http://schemas.openxmlformats.org/officeDocument/2006/relationships/image" Target="../media/image196.png"/><Relationship Id="rId8" Type="http://schemas.openxmlformats.org/officeDocument/2006/relationships/image" Target="../media/image197.svg"/><Relationship Id="rId9" Type="http://schemas.openxmlformats.org/officeDocument/2006/relationships/image" Target="../media/image198.png"/><Relationship Id="rId10" Type="http://schemas.openxmlformats.org/officeDocument/2006/relationships/image" Target="../media/image199.svg"/><Relationship Id="rId11" Type="http://schemas.openxmlformats.org/officeDocument/2006/relationships/image" Target="../media/image200.png"/><Relationship Id="rId12" Type="http://schemas.openxmlformats.org/officeDocument/2006/relationships/image" Target="../media/image201.svg"/><Relationship Id="rId13" Type="http://schemas.openxmlformats.org/officeDocument/2006/relationships/slideLayout" Target="../slideLayouts/slideLayout1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202.png"/><Relationship Id="rId2" Type="http://schemas.openxmlformats.org/officeDocument/2006/relationships/image" Target="../media/image203.svg"/><Relationship Id="rId3" Type="http://schemas.openxmlformats.org/officeDocument/2006/relationships/image" Target="../media/image204.png"/><Relationship Id="rId4" Type="http://schemas.openxmlformats.org/officeDocument/2006/relationships/image" Target="../media/image205.svg"/><Relationship Id="rId5" Type="http://schemas.openxmlformats.org/officeDocument/2006/relationships/image" Target="../media/image206.png"/><Relationship Id="rId6" Type="http://schemas.openxmlformats.org/officeDocument/2006/relationships/image" Target="../media/image207.svg"/><Relationship Id="rId7" Type="http://schemas.openxmlformats.org/officeDocument/2006/relationships/image" Target="../media/image208.png"/><Relationship Id="rId8" Type="http://schemas.openxmlformats.org/officeDocument/2006/relationships/image" Target="../media/image209.svg"/><Relationship Id="rId9" Type="http://schemas.openxmlformats.org/officeDocument/2006/relationships/slideLayout" Target="../slideLayouts/slideLayout1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210.png"/><Relationship Id="rId2" Type="http://schemas.openxmlformats.org/officeDocument/2006/relationships/image" Target="../media/image211.png"/><Relationship Id="rId3" Type="http://schemas.openxmlformats.org/officeDocument/2006/relationships/image" Target="../media/image212.svg"/><Relationship Id="rId4" Type="http://schemas.openxmlformats.org/officeDocument/2006/relationships/slideLayout" Target="../slideLayouts/slideLayout6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213.png"/><Relationship Id="rId2" Type="http://schemas.openxmlformats.org/officeDocument/2006/relationships/image" Target="../media/image214.svg"/><Relationship Id="rId3" Type="http://schemas.openxmlformats.org/officeDocument/2006/relationships/image" Target="../media/image215.png"/><Relationship Id="rId4" Type="http://schemas.openxmlformats.org/officeDocument/2006/relationships/image" Target="../media/image216.svg"/><Relationship Id="rId5" Type="http://schemas.openxmlformats.org/officeDocument/2006/relationships/image" Target="../media/image217.png"/><Relationship Id="rId6" Type="http://schemas.openxmlformats.org/officeDocument/2006/relationships/image" Target="../media/image218.svg"/><Relationship Id="rId7" Type="http://schemas.openxmlformats.org/officeDocument/2006/relationships/image" Target="../media/image219.png"/><Relationship Id="rId8" Type="http://schemas.openxmlformats.org/officeDocument/2006/relationships/image" Target="../media/image220.svg"/><Relationship Id="rId9" Type="http://schemas.openxmlformats.org/officeDocument/2006/relationships/slideLayout" Target="../slideLayouts/slideLayout7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221.png"/><Relationship Id="rId2" Type="http://schemas.openxmlformats.org/officeDocument/2006/relationships/image" Target="../media/image222.png"/><Relationship Id="rId3" Type="http://schemas.openxmlformats.org/officeDocument/2006/relationships/image" Target="../media/image223.png"/><Relationship Id="rId4" Type="http://schemas.openxmlformats.org/officeDocument/2006/relationships/image" Target="../media/image224.png"/><Relationship Id="rId5" Type="http://schemas.openxmlformats.org/officeDocument/2006/relationships/image" Target="../media/image225.png"/><Relationship Id="rId6" Type="http://schemas.openxmlformats.org/officeDocument/2006/relationships/image" Target="../media/image226.png"/><Relationship Id="rId7" Type="http://schemas.openxmlformats.org/officeDocument/2006/relationships/image" Target="../media/image227.png"/><Relationship Id="rId8" Type="http://schemas.openxmlformats.org/officeDocument/2006/relationships/image" Target="../media/image228.svg"/><Relationship Id="rId9" Type="http://schemas.openxmlformats.org/officeDocument/2006/relationships/image" Target="../media/image229.png"/><Relationship Id="rId10" Type="http://schemas.openxmlformats.org/officeDocument/2006/relationships/image" Target="../media/image230.svg"/><Relationship Id="rId11" Type="http://schemas.openxmlformats.org/officeDocument/2006/relationships/image" Target="../media/image231.png"/><Relationship Id="rId12" Type="http://schemas.openxmlformats.org/officeDocument/2006/relationships/image" Target="../media/image232.svg"/><Relationship Id="rId13" Type="http://schemas.openxmlformats.org/officeDocument/2006/relationships/slideLayout" Target="../slideLayouts/slideLayout7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233.png"/><Relationship Id="rId2" Type="http://schemas.openxmlformats.org/officeDocument/2006/relationships/image" Target="../media/image234.png"/><Relationship Id="rId3" Type="http://schemas.openxmlformats.org/officeDocument/2006/relationships/image" Target="../media/image235.png"/><Relationship Id="rId4" Type="http://schemas.openxmlformats.org/officeDocument/2006/relationships/image" Target="../media/image236.png"/><Relationship Id="rId5" Type="http://schemas.openxmlformats.org/officeDocument/2006/relationships/image" Target="../media/image237.png"/><Relationship Id="rId6" Type="http://schemas.openxmlformats.org/officeDocument/2006/relationships/slideLayout" Target="../slideLayouts/slideLayout7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233.png"/><Relationship Id="rId2" Type="http://schemas.openxmlformats.org/officeDocument/2006/relationships/image" Target="../media/image238.png"/><Relationship Id="rId3" Type="http://schemas.openxmlformats.org/officeDocument/2006/relationships/image" Target="../media/image235.png"/><Relationship Id="rId4" Type="http://schemas.openxmlformats.org/officeDocument/2006/relationships/image" Target="../media/image236.png"/><Relationship Id="rId5" Type="http://schemas.openxmlformats.org/officeDocument/2006/relationships/image" Target="../media/image239.png"/><Relationship Id="rId6" Type="http://schemas.openxmlformats.org/officeDocument/2006/relationships/image" Target="../media/image240.png"/><Relationship Id="rId7" Type="http://schemas.openxmlformats.org/officeDocument/2006/relationships/slideLayout" Target="../slideLayouts/slideLayout7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241.png"/><Relationship Id="rId2" Type="http://schemas.openxmlformats.org/officeDocument/2006/relationships/image" Target="../media/image242.jpeg"/><Relationship Id="rId3" Type="http://schemas.openxmlformats.org/officeDocument/2006/relationships/image" Target="../media/image243.png"/><Relationship Id="rId4" Type="http://schemas.openxmlformats.org/officeDocument/2006/relationships/image" Target="../media/image244.png"/><Relationship Id="rId5" Type="http://schemas.openxmlformats.org/officeDocument/2006/relationships/image" Target="../media/image245.png"/><Relationship Id="rId6" Type="http://schemas.openxmlformats.org/officeDocument/2006/relationships/image" Target="../media/image246.png"/><Relationship Id="rId7" Type="http://schemas.openxmlformats.org/officeDocument/2006/relationships/image" Target="../media/image247.png"/><Relationship Id="rId8" Type="http://schemas.openxmlformats.org/officeDocument/2006/relationships/image" Target="../media/image248.png"/><Relationship Id="rId9" Type="http://schemas.openxmlformats.org/officeDocument/2006/relationships/slideLayout" Target="../slideLayouts/slideLayout7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241.png"/><Relationship Id="rId2" Type="http://schemas.openxmlformats.org/officeDocument/2006/relationships/image" Target="../media/image242.jpeg"/><Relationship Id="rId3" Type="http://schemas.openxmlformats.org/officeDocument/2006/relationships/image" Target="../media/image243.png"/><Relationship Id="rId4" Type="http://schemas.openxmlformats.org/officeDocument/2006/relationships/image" Target="../media/image244.png"/><Relationship Id="rId5" Type="http://schemas.openxmlformats.org/officeDocument/2006/relationships/image" Target="../media/image249.png"/><Relationship Id="rId6" Type="http://schemas.openxmlformats.org/officeDocument/2006/relationships/image" Target="../media/image250.png"/><Relationship Id="rId7" Type="http://schemas.openxmlformats.org/officeDocument/2006/relationships/image" Target="../media/image247.png"/><Relationship Id="rId8" Type="http://schemas.openxmlformats.org/officeDocument/2006/relationships/image" Target="../media/image248.png"/><Relationship Id="rId9" Type="http://schemas.openxmlformats.org/officeDocument/2006/relationships/image" Target="../media/image251.png"/><Relationship Id="rId10" Type="http://schemas.openxmlformats.org/officeDocument/2006/relationships/slideLayout" Target="../slideLayouts/slideLayout7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252.jpeg"/><Relationship Id="rId2" Type="http://schemas.openxmlformats.org/officeDocument/2006/relationships/image" Target="../media/image253.png"/><Relationship Id="rId3" Type="http://schemas.openxmlformats.org/officeDocument/2006/relationships/image" Target="../media/image254.png"/><Relationship Id="rId4" Type="http://schemas.openxmlformats.org/officeDocument/2006/relationships/image" Target="../media/image255.png"/><Relationship Id="rId5" Type="http://schemas.openxmlformats.org/officeDocument/2006/relationships/slideLayout" Target="../slideLayouts/slideLayout7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256.png"/><Relationship Id="rId2" Type="http://schemas.openxmlformats.org/officeDocument/2006/relationships/image" Target="../media/image257.png"/><Relationship Id="rId3" Type="http://schemas.openxmlformats.org/officeDocument/2006/relationships/slideLayout" Target="../slideLayouts/slideLayout7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image" Target="../media/image258.png"/><Relationship Id="rId2" Type="http://schemas.openxmlformats.org/officeDocument/2006/relationships/image" Target="../media/image259.png"/><Relationship Id="rId3" Type="http://schemas.openxmlformats.org/officeDocument/2006/relationships/image" Target="../media/image260.png"/><Relationship Id="rId4" Type="http://schemas.openxmlformats.org/officeDocument/2006/relationships/image" Target="../media/image261.png"/><Relationship Id="rId5" Type="http://schemas.openxmlformats.org/officeDocument/2006/relationships/image" Target="../media/image262.svg"/><Relationship Id="rId6" Type="http://schemas.openxmlformats.org/officeDocument/2006/relationships/image" Target="../media/image263.png"/><Relationship Id="rId7" Type="http://schemas.openxmlformats.org/officeDocument/2006/relationships/image" Target="../media/image264.png"/><Relationship Id="rId8" Type="http://schemas.openxmlformats.org/officeDocument/2006/relationships/slideLayout" Target="../slideLayouts/slideLayout7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image" Target="../media/image265.png"/><Relationship Id="rId2" Type="http://schemas.openxmlformats.org/officeDocument/2006/relationships/image" Target="../media/image266.png"/><Relationship Id="rId3" Type="http://schemas.openxmlformats.org/officeDocument/2006/relationships/image" Target="../media/image267.png"/><Relationship Id="rId4" Type="http://schemas.openxmlformats.org/officeDocument/2006/relationships/image" Target="../media/image268.png"/><Relationship Id="rId5" Type="http://schemas.openxmlformats.org/officeDocument/2006/relationships/image" Target="../media/image269.png"/><Relationship Id="rId6" Type="http://schemas.openxmlformats.org/officeDocument/2006/relationships/image" Target="../media/image270.png"/><Relationship Id="rId7" Type="http://schemas.openxmlformats.org/officeDocument/2006/relationships/image" Target="../media/image271.png"/><Relationship Id="rId8" Type="http://schemas.openxmlformats.org/officeDocument/2006/relationships/image" Target="../media/image272.png"/><Relationship Id="rId9" Type="http://schemas.openxmlformats.org/officeDocument/2006/relationships/image" Target="../media/image273.png"/><Relationship Id="rId10" Type="http://schemas.openxmlformats.org/officeDocument/2006/relationships/image" Target="../media/image274.png"/><Relationship Id="rId11" Type="http://schemas.openxmlformats.org/officeDocument/2006/relationships/image" Target="../media/image275.png"/><Relationship Id="rId12" Type="http://schemas.openxmlformats.org/officeDocument/2006/relationships/image" Target="../media/image276.png"/><Relationship Id="rId13" Type="http://schemas.openxmlformats.org/officeDocument/2006/relationships/image" Target="../media/image277.png"/><Relationship Id="rId14" Type="http://schemas.openxmlformats.org/officeDocument/2006/relationships/image" Target="../media/image278.png"/><Relationship Id="rId15" Type="http://schemas.openxmlformats.org/officeDocument/2006/relationships/image" Target="../media/image279.png"/><Relationship Id="rId16" Type="http://schemas.openxmlformats.org/officeDocument/2006/relationships/slideLayout" Target="../slideLayouts/slideLayout7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image" Target="../media/image280.png"/><Relationship Id="rId2" Type="http://schemas.openxmlformats.org/officeDocument/2006/relationships/slideLayout" Target="../slideLayouts/slideLayout7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"/>
          <p:cNvSpPr txBox="1"/>
          <p:nvPr/>
        </p:nvSpPr>
        <p:spPr>
          <a:xfrm>
            <a:off x="900000" y="72000"/>
            <a:ext cx="9000000" cy="547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endParaRPr b="0" lang="fr-F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fr-FR" sz="4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News from the Light:</a:t>
            </a:r>
            <a:endParaRPr b="0" lang="fr-F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fr-FR" sz="3200" strike="noStrike" u="none">
                <a:solidFill>
                  <a:srgbClr val="666666"/>
                </a:solidFill>
                <a:effectLst/>
                <a:uFillTx/>
                <a:latin typeface="Georgia"/>
              </a:rPr>
              <a:t>New Physics Searches with Spectroscopy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Cédric DELAUNAY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Laboratoire d’Annecy de Physique Théorique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News from the dark 11 | IphT | September 29, 2026 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" name="Image 7" descr=""/>
          <p:cNvPicPr/>
          <p:nvPr/>
        </p:nvPicPr>
        <p:blipFill>
          <a:blip r:embed="rId1"/>
          <a:stretch/>
        </p:blipFill>
        <p:spPr>
          <a:xfrm>
            <a:off x="7092000" y="4680000"/>
            <a:ext cx="550800" cy="543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" name="Image 8" descr=""/>
          <p:cNvPicPr/>
          <p:nvPr/>
        </p:nvPicPr>
        <p:blipFill>
          <a:blip r:embed="rId2"/>
          <a:stretch/>
        </p:blipFill>
        <p:spPr>
          <a:xfrm>
            <a:off x="8017200" y="4680000"/>
            <a:ext cx="1293480" cy="54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Image 17" descr=""/>
          <p:cNvPicPr/>
          <p:nvPr/>
        </p:nvPicPr>
        <p:blipFill>
          <a:blip r:embed="rId3"/>
          <a:stretch/>
        </p:blipFill>
        <p:spPr>
          <a:xfrm>
            <a:off x="1094760" y="4025160"/>
            <a:ext cx="1785240" cy="546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3" descr=""/>
          <p:cNvPicPr/>
          <p:nvPr/>
        </p:nvPicPr>
        <p:blipFill>
          <a:blip r:embed="rId1"/>
          <a:stretch/>
        </p:blipFill>
        <p:spPr>
          <a:xfrm>
            <a:off x="6480000" y="456480"/>
            <a:ext cx="3240000" cy="4943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84000" y="1213560"/>
            <a:ext cx="3816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Standard Model </a:t>
            </a:r>
            <a:br>
              <a:rPr sz="3200"/>
            </a:b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is incomplete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Image 4" descr=""/>
          <p:cNvPicPr/>
          <p:nvPr/>
        </p:nvPicPr>
        <p:blipFill>
          <a:blip r:embed="rId2"/>
          <a:stretch/>
        </p:blipFill>
        <p:spPr>
          <a:xfrm>
            <a:off x="2160000" y="4192560"/>
            <a:ext cx="942840" cy="847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Image 5" descr=""/>
          <p:cNvPicPr/>
          <p:nvPr/>
        </p:nvPicPr>
        <p:blipFill>
          <a:blip r:embed="rId3"/>
          <a:stretch/>
        </p:blipFill>
        <p:spPr>
          <a:xfrm>
            <a:off x="1080000" y="2700000"/>
            <a:ext cx="785520" cy="852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" name="Image 6" descr=""/>
          <p:cNvPicPr/>
          <p:nvPr/>
        </p:nvPicPr>
        <p:blipFill>
          <a:blip r:embed="rId4"/>
          <a:stretch/>
        </p:blipFill>
        <p:spPr>
          <a:xfrm>
            <a:off x="4140000" y="2927880"/>
            <a:ext cx="942840" cy="852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"/>
          <p:cNvSpPr txBox="1"/>
          <p:nvPr/>
        </p:nvSpPr>
        <p:spPr>
          <a:xfrm>
            <a:off x="900000" y="3600000"/>
            <a:ext cx="185580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neutrino masses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"/>
          <p:cNvSpPr txBox="1"/>
          <p:nvPr/>
        </p:nvSpPr>
        <p:spPr>
          <a:xfrm>
            <a:off x="1980000" y="5049000"/>
            <a:ext cx="216432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baryon asymmetry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"/>
          <p:cNvSpPr txBox="1"/>
          <p:nvPr/>
        </p:nvSpPr>
        <p:spPr>
          <a:xfrm>
            <a:off x="4140000" y="3780000"/>
            <a:ext cx="14284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dark matter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9" descr=""/>
          <p:cNvPicPr/>
          <p:nvPr/>
        </p:nvPicPr>
        <p:blipFill>
          <a:blip r:embed="rId1"/>
          <a:stretch/>
        </p:blipFill>
        <p:spPr>
          <a:xfrm>
            <a:off x="6480000" y="456480"/>
            <a:ext cx="3240000" cy="4943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4000" y="760320"/>
            <a:ext cx="4356000" cy="1853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Even completed,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there are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‘aesthetical’ issues,</a:t>
            </a:r>
            <a:br>
              <a:rPr sz="3200"/>
            </a:b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crying out for a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better picture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: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"/>
          <p:cNvSpPr txBox="1"/>
          <p:nvPr/>
        </p:nvSpPr>
        <p:spPr>
          <a:xfrm>
            <a:off x="993600" y="2880000"/>
            <a:ext cx="3972960" cy="1973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CC 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Higgs mass 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flavor 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(strong) CP 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i="1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etc?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7740000" y="2880000"/>
            <a:ext cx="1180440" cy="1085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7036560" y="1242360"/>
            <a:ext cx="942480" cy="852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" name="" descr=""/>
          <p:cNvPicPr/>
          <p:nvPr/>
        </p:nvPicPr>
        <p:blipFill>
          <a:blip r:embed="rId4"/>
          <a:stretch/>
        </p:blipFill>
        <p:spPr>
          <a:xfrm>
            <a:off x="8741520" y="3965400"/>
            <a:ext cx="942480" cy="852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" name="" descr=""/>
          <p:cNvPicPr/>
          <p:nvPr/>
        </p:nvPicPr>
        <p:blipFill>
          <a:blip r:embed="rId5"/>
          <a:stretch/>
        </p:blipFill>
        <p:spPr>
          <a:xfrm flipH="1" rot="10800000">
            <a:off x="8777520" y="3755880"/>
            <a:ext cx="942480" cy="852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necteur droit avec flèche 3"/>
          <p:cNvCxnSpPr/>
          <p:nvPr/>
        </p:nvCxnSpPr>
        <p:spPr>
          <a:xfrm flipV="1">
            <a:off x="4170960" y="833760"/>
            <a:ext cx="360" cy="4206600"/>
          </a:xfrm>
          <a:prstGeom prst="straightConnector1">
            <a:avLst/>
          </a:prstGeom>
          <a:ln w="12600">
            <a:solidFill>
              <a:srgbClr val="000000"/>
            </a:solidFill>
            <a:miter/>
            <a:tailEnd len="med" type="triangle" w="med"/>
          </a:ln>
        </p:spPr>
      </p:cxnSp>
      <p:sp>
        <p:nvSpPr>
          <p:cNvPr id="42" name="Rectangle 4"/>
          <p:cNvSpPr/>
          <p:nvPr/>
        </p:nvSpPr>
        <p:spPr>
          <a:xfrm>
            <a:off x="4208760" y="3497040"/>
            <a:ext cx="2271240" cy="1518480"/>
          </a:xfrm>
          <a:prstGeom prst="rect">
            <a:avLst/>
          </a:prstGeom>
          <a:gradFill rotWithShape="0">
            <a:gsLst>
              <a:gs pos="0">
                <a:srgbClr val="b9d9fa"/>
              </a:gs>
              <a:gs pos="50000">
                <a:srgbClr val="d2e5fc"/>
              </a:gs>
              <a:gs pos="100000">
                <a:srgbClr val="e8f2fd"/>
              </a:gs>
            </a:gsLst>
            <a:lin ang="5400000"/>
          </a:gra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" name="ZoneTexte 7"/>
          <p:cNvSpPr/>
          <p:nvPr/>
        </p:nvSpPr>
        <p:spPr>
          <a:xfrm>
            <a:off x="3103560" y="3168000"/>
            <a:ext cx="103644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fr-FR" sz="28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~TeV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pic>
        <p:nvPicPr>
          <p:cNvPr id="44" name="Image 15" descr=""/>
          <p:cNvPicPr/>
          <p:nvPr/>
        </p:nvPicPr>
        <p:blipFill>
          <a:blip r:embed="rId1"/>
          <a:stretch/>
        </p:blipFill>
        <p:spPr>
          <a:xfrm>
            <a:off x="4716000" y="1260000"/>
            <a:ext cx="1147680" cy="192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ZoneTexte 16"/>
          <p:cNvSpPr/>
          <p:nvPr/>
        </p:nvSpPr>
        <p:spPr>
          <a:xfrm>
            <a:off x="4972680" y="4104720"/>
            <a:ext cx="7466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fr-FR" sz="30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SM</a:t>
            </a:r>
            <a:endParaRPr b="0" lang="fr-FR" sz="30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sp>
        <p:nvSpPr>
          <p:cNvPr id="46" name="ZoneTexte 2"/>
          <p:cNvSpPr/>
          <p:nvPr/>
        </p:nvSpPr>
        <p:spPr>
          <a:xfrm>
            <a:off x="3600000" y="564120"/>
            <a:ext cx="41256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fr-FR" sz="28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E</a:t>
            </a:r>
            <a:endParaRPr b="0" i="1" lang="fr-FR" sz="28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sp>
        <p:nvSpPr>
          <p:cNvPr id="47" name=""/>
          <p:cNvSpPr txBox="1"/>
          <p:nvPr/>
        </p:nvSpPr>
        <p:spPr>
          <a:xfrm>
            <a:off x="720000" y="1588320"/>
            <a:ext cx="2160000" cy="1471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legacy of the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LHC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Connecteur droit avec flèche 1"/>
          <p:cNvCxnSpPr/>
          <p:nvPr/>
        </p:nvCxnSpPr>
        <p:spPr>
          <a:xfrm flipV="1">
            <a:off x="2046960" y="833760"/>
            <a:ext cx="360" cy="4206600"/>
          </a:xfrm>
          <a:prstGeom prst="straightConnector1">
            <a:avLst/>
          </a:prstGeom>
          <a:ln w="12600">
            <a:solidFill>
              <a:srgbClr val="000000"/>
            </a:solidFill>
            <a:miter/>
            <a:tailEnd len="med" type="triangle" w="med"/>
          </a:ln>
        </p:spPr>
      </p:cxnSp>
      <p:sp>
        <p:nvSpPr>
          <p:cNvPr id="49" name="Rectangle 2"/>
          <p:cNvSpPr/>
          <p:nvPr/>
        </p:nvSpPr>
        <p:spPr>
          <a:xfrm>
            <a:off x="2084760" y="3497040"/>
            <a:ext cx="2271240" cy="1518480"/>
          </a:xfrm>
          <a:prstGeom prst="rect">
            <a:avLst/>
          </a:prstGeom>
          <a:gradFill rotWithShape="0">
            <a:gsLst>
              <a:gs pos="0">
                <a:srgbClr val="b9d9fa"/>
              </a:gs>
              <a:gs pos="50000">
                <a:srgbClr val="d2e5fc"/>
              </a:gs>
              <a:gs pos="100000">
                <a:srgbClr val="e8f2fd"/>
              </a:gs>
            </a:gsLst>
            <a:lin ang="5400000"/>
          </a:gra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" name="ZoneTexte 5"/>
          <p:cNvSpPr/>
          <p:nvPr/>
        </p:nvSpPr>
        <p:spPr>
          <a:xfrm>
            <a:off x="979560" y="3168000"/>
            <a:ext cx="103644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fr-FR" sz="28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~TeV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pic>
        <p:nvPicPr>
          <p:cNvPr id="51" name="Image 2" descr=""/>
          <p:cNvPicPr/>
          <p:nvPr/>
        </p:nvPicPr>
        <p:blipFill>
          <a:blip r:embed="rId1"/>
          <a:stretch/>
        </p:blipFill>
        <p:spPr>
          <a:xfrm>
            <a:off x="2556000" y="1260000"/>
            <a:ext cx="1147680" cy="192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" name="ZoneTexte 6"/>
          <p:cNvSpPr/>
          <p:nvPr/>
        </p:nvSpPr>
        <p:spPr>
          <a:xfrm>
            <a:off x="2848680" y="4104720"/>
            <a:ext cx="7466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fr-FR" sz="30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SM</a:t>
            </a:r>
            <a:endParaRPr b="0" lang="fr-FR" sz="30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sp>
        <p:nvSpPr>
          <p:cNvPr id="53" name="ZoneTexte 8"/>
          <p:cNvSpPr/>
          <p:nvPr/>
        </p:nvSpPr>
        <p:spPr>
          <a:xfrm>
            <a:off x="1476000" y="564120"/>
            <a:ext cx="41256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fr-FR" sz="28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E</a:t>
            </a:r>
            <a:endParaRPr b="0" i="1" lang="fr-FR" sz="28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sp>
        <p:nvSpPr>
          <p:cNvPr id="54" name=""/>
          <p:cNvSpPr txBox="1"/>
          <p:nvPr/>
        </p:nvSpPr>
        <p:spPr>
          <a:xfrm>
            <a:off x="4500000" y="360000"/>
            <a:ext cx="3600000" cy="1706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These questions are answered by pushing the energy frontier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 </a:t>
            </a:r>
            <a:r>
              <a:rPr b="0" i="1" lang="fr-FR" sz="28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e.g. </a:t>
            </a:r>
            <a:r>
              <a:rPr b="0" lang="fr-FR" sz="28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FCC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 flipH="1">
            <a:off x="3780000" y="900000"/>
            <a:ext cx="720000" cy="54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6" name="Connecteur droit 15"/>
          <p:cNvCxnSpPr/>
          <p:nvPr/>
        </p:nvCxnSpPr>
        <p:spPr>
          <a:xfrm>
            <a:off x="2078640" y="2880000"/>
            <a:ext cx="2270520" cy="1800"/>
          </a:xfrm>
          <a:prstGeom prst="straightConnector1">
            <a:avLst/>
          </a:prstGeom>
          <a:ln w="29160">
            <a:solidFill>
              <a:srgbClr val="ff0000"/>
            </a:solidFill>
            <a:miter/>
          </a:ln>
        </p:spPr>
      </p:cxnSp>
      <p:sp>
        <p:nvSpPr>
          <p:cNvPr id="57" name="Flèche droite 16"/>
          <p:cNvSpPr/>
          <p:nvPr/>
        </p:nvSpPr>
        <p:spPr>
          <a:xfrm rot="16200000">
            <a:off x="10142280" y="371880"/>
            <a:ext cx="465480" cy="230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>
              <a:alpha val="60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ZoneTexte 1"/>
          <p:cNvSpPr/>
          <p:nvPr/>
        </p:nvSpPr>
        <p:spPr>
          <a:xfrm>
            <a:off x="604080" y="2556000"/>
            <a:ext cx="140688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fr-FR" sz="28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~10TeV</a:t>
            </a:r>
            <a:endParaRPr b="0" lang="fr-FR" sz="2800" strike="noStrike" u="none">
              <a:solidFill>
                <a:srgbClr val="ff0000"/>
              </a:solidFill>
              <a:effectLst/>
              <a:uFillTx/>
              <a:latin typeface="Georgia"/>
            </a:endParaRPr>
          </a:p>
        </p:txBody>
      </p:sp>
      <p:sp>
        <p:nvSpPr>
          <p:cNvPr id="59" name="Flèche droite 1"/>
          <p:cNvSpPr/>
          <p:nvPr/>
        </p:nvSpPr>
        <p:spPr>
          <a:xfrm rot="16200000">
            <a:off x="3611880" y="3071880"/>
            <a:ext cx="465480" cy="230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" name="Flèche droite 2"/>
          <p:cNvSpPr/>
          <p:nvPr/>
        </p:nvSpPr>
        <p:spPr>
          <a:xfrm rot="16200000">
            <a:off x="2351880" y="3071880"/>
            <a:ext cx="465480" cy="230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Connecteur droit avec flèche 4"/>
          <p:cNvCxnSpPr/>
          <p:nvPr/>
        </p:nvCxnSpPr>
        <p:spPr>
          <a:xfrm flipV="1">
            <a:off x="2046960" y="833760"/>
            <a:ext cx="360" cy="4206600"/>
          </a:xfrm>
          <a:prstGeom prst="straightConnector1">
            <a:avLst/>
          </a:prstGeom>
          <a:ln w="12600">
            <a:solidFill>
              <a:srgbClr val="000000"/>
            </a:solidFill>
            <a:miter/>
            <a:tailEnd len="med" type="triangle" w="med"/>
          </a:ln>
        </p:spPr>
      </p:cxnSp>
      <p:sp>
        <p:nvSpPr>
          <p:cNvPr id="62" name="Rectangle 3"/>
          <p:cNvSpPr/>
          <p:nvPr/>
        </p:nvSpPr>
        <p:spPr>
          <a:xfrm>
            <a:off x="2084760" y="3497040"/>
            <a:ext cx="2271240" cy="1518480"/>
          </a:xfrm>
          <a:prstGeom prst="rect">
            <a:avLst/>
          </a:prstGeom>
          <a:gradFill rotWithShape="0">
            <a:gsLst>
              <a:gs pos="0">
                <a:srgbClr val="b9d9fa"/>
              </a:gs>
              <a:gs pos="50000">
                <a:srgbClr val="d2e5fc"/>
              </a:gs>
              <a:gs pos="100000">
                <a:srgbClr val="e8f2fd"/>
              </a:gs>
            </a:gsLst>
            <a:lin ang="5400000"/>
          </a:gra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" name="ZoneTexte 9"/>
          <p:cNvSpPr/>
          <p:nvPr/>
        </p:nvSpPr>
        <p:spPr>
          <a:xfrm>
            <a:off x="979560" y="3168000"/>
            <a:ext cx="103644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fr-FR" sz="28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~TeV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pic>
        <p:nvPicPr>
          <p:cNvPr id="64" name="Image 10" descr=""/>
          <p:cNvPicPr/>
          <p:nvPr/>
        </p:nvPicPr>
        <p:blipFill>
          <a:blip r:embed="rId1"/>
          <a:stretch/>
        </p:blipFill>
        <p:spPr>
          <a:xfrm>
            <a:off x="2556000" y="1260000"/>
            <a:ext cx="1147680" cy="192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ZoneTexte 10"/>
          <p:cNvSpPr/>
          <p:nvPr/>
        </p:nvSpPr>
        <p:spPr>
          <a:xfrm>
            <a:off x="2848680" y="4104720"/>
            <a:ext cx="7466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fr-FR" sz="30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SM</a:t>
            </a:r>
            <a:endParaRPr b="0" lang="fr-FR" sz="30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sp>
        <p:nvSpPr>
          <p:cNvPr id="66" name="ZoneTexte 11"/>
          <p:cNvSpPr/>
          <p:nvPr/>
        </p:nvSpPr>
        <p:spPr>
          <a:xfrm>
            <a:off x="1476000" y="564120"/>
            <a:ext cx="41256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fr-FR" sz="28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E</a:t>
            </a:r>
            <a:endParaRPr b="0" i="1" lang="fr-FR" sz="28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5940000" y="453960"/>
            <a:ext cx="3600000" cy="1706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These questions are answered by pushing the </a:t>
            </a:r>
            <a:r>
              <a:rPr b="0" i="1" lang="fr-FR" sz="28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precision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frontier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 flipH="1">
            <a:off x="6480000" y="1800000"/>
            <a:ext cx="360000" cy="90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Flèche droite 6"/>
          <p:cNvSpPr/>
          <p:nvPr/>
        </p:nvSpPr>
        <p:spPr>
          <a:xfrm rot="16200000">
            <a:off x="10142280" y="371880"/>
            <a:ext cx="465480" cy="230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>
              <a:alpha val="60000"/>
            </a:srgbClr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70" name="Connecteur droit avec flèche 5"/>
          <p:cNvCxnSpPr/>
          <p:nvPr/>
        </p:nvCxnSpPr>
        <p:spPr>
          <a:xfrm>
            <a:off x="2093760" y="5040000"/>
            <a:ext cx="7008480" cy="1800"/>
          </a:xfrm>
          <a:prstGeom prst="straightConnector1">
            <a:avLst/>
          </a:prstGeom>
          <a:ln w="12600">
            <a:solidFill>
              <a:srgbClr val="000000"/>
            </a:solidFill>
            <a:miter/>
            <a:tailEnd len="med" type="triangle" w="med"/>
          </a:ln>
        </p:spPr>
      </p:cxnSp>
      <p:pic>
        <p:nvPicPr>
          <p:cNvPr id="71" name="" descr="28§display§$\alpha^{-1}$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8808480" y="4563720"/>
            <a:ext cx="551520" cy="29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Image 1" descr=""/>
          <p:cNvPicPr/>
          <p:nvPr/>
        </p:nvPicPr>
        <p:blipFill>
          <a:blip r:embed="rId4"/>
          <a:stretch/>
        </p:blipFill>
        <p:spPr>
          <a:xfrm>
            <a:off x="5692320" y="2938680"/>
            <a:ext cx="1147680" cy="192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ZoneTexte 3"/>
          <p:cNvSpPr/>
          <p:nvPr/>
        </p:nvSpPr>
        <p:spPr>
          <a:xfrm>
            <a:off x="3823560" y="5041440"/>
            <a:ext cx="89316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fr-FR" sz="28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~10</a:t>
            </a:r>
            <a:r>
              <a:rPr b="0" lang="fr-FR" sz="2800" strike="noStrike" u="none" baseline="33000">
                <a:solidFill>
                  <a:schemeClr val="dk1"/>
                </a:solidFill>
                <a:effectLst/>
                <a:uFillTx/>
                <a:latin typeface="Georgia"/>
              </a:rPr>
              <a:t>3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"/>
          <p:cNvSpPr txBox="1"/>
          <p:nvPr/>
        </p:nvSpPr>
        <p:spPr>
          <a:xfrm>
            <a:off x="540000" y="900000"/>
            <a:ext cx="6112080" cy="148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Ultralight fields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whispers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of high-scale dynamics :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" descr="28§display§\mathcal{G}\underset{f\gg {\rm TeV}}{\longrightarrow} \mathcal{H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7740000" y="2169720"/>
            <a:ext cx="1662120" cy="530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"/>
          <p:cNvSpPr/>
          <p:nvPr/>
        </p:nvSpPr>
        <p:spPr>
          <a:xfrm>
            <a:off x="7596000" y="4500000"/>
            <a:ext cx="360000" cy="540000"/>
          </a:xfrm>
          <a:custGeom>
            <a:avLst/>
            <a:gdLst>
              <a:gd name="textAreaLeft" fmla="*/ 17280 w 360000"/>
              <a:gd name="textAreaRight" fmla="*/ 342720 w 360000"/>
              <a:gd name="textAreaTop" fmla="*/ 17280 h 540000"/>
              <a:gd name="textAreaBottom" fmla="*/ 522720 h 540000"/>
            </a:gdLst>
            <a:ahLst/>
            <a:cxnLst/>
            <a:rect l="textAreaLeft" t="textAreaTop" r="textAreaRight" b="textAreaBottom"/>
            <a:pathLst>
              <a:path w="21600" h="32389">
                <a:moveTo>
                  <a:pt x="3600" y="0"/>
                </a:moveTo>
                <a:arcTo wR="3600" hR="3600" stAng="16200000" swAng="-5400000"/>
                <a:lnTo>
                  <a:pt x="0" y="28789"/>
                </a:lnTo>
                <a:arcTo wR="3600" hR="3600" stAng="10800000" swAng="-5400000"/>
                <a:lnTo>
                  <a:pt x="18000" y="32389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729fcf">
              <a:alpha val="40000"/>
            </a:srgbClr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7" name="" descr="28§display§\mathcal{L}_{\rm eff}\supset -m_\phi^2 \frac{\phi^2}{2}+\frac{\partial_\mu\phi}{f} \mathcal{O}_{\rm SM}^\mu+\epsilon\frac{\phi^n}{f^n} \mathcal{O}_{\rm SM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171600" y="4320000"/>
            <a:ext cx="5828400" cy="84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"/>
          <p:cNvSpPr txBox="1"/>
          <p:nvPr/>
        </p:nvSpPr>
        <p:spPr>
          <a:xfrm>
            <a:off x="5797800" y="1621800"/>
            <a:ext cx="3742200" cy="8982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spontaneous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breaking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 the UV: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"/>
          <p:cNvSpPr txBox="1"/>
          <p:nvPr/>
        </p:nvSpPr>
        <p:spPr>
          <a:xfrm>
            <a:off x="734400" y="2701800"/>
            <a:ext cx="3768120" cy="8982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weakly-coupled </a:t>
            </a:r>
            <a:r>
              <a:rPr b="0" i="1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pNGB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 the deep IR: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"/>
          <p:cNvSpPr/>
          <p:nvPr/>
        </p:nvSpPr>
        <p:spPr>
          <a:xfrm>
            <a:off x="7560000" y="3708000"/>
            <a:ext cx="180000" cy="684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"/>
          <p:cNvSpPr txBox="1"/>
          <p:nvPr/>
        </p:nvSpPr>
        <p:spPr>
          <a:xfrm>
            <a:off x="6300000" y="3263760"/>
            <a:ext cx="2898720" cy="516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small </a:t>
            </a:r>
            <a:r>
              <a:rPr b="0" i="1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explicit</a:t>
            </a: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breaking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"/>
          <p:cNvSpPr/>
          <p:nvPr/>
        </p:nvSpPr>
        <p:spPr>
          <a:xfrm>
            <a:off x="4356000" y="4500000"/>
            <a:ext cx="720000" cy="540000"/>
          </a:xfrm>
          <a:prstGeom prst="roundRect">
            <a:avLst>
              <a:gd name="adj" fmla="val 16667"/>
            </a:avLst>
          </a:prstGeom>
          <a:solidFill>
            <a:srgbClr val="729fcf">
              <a:alpha val="40000"/>
            </a:srgbClr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3" name="" descr="28§display§m_\phi^2\propto \epsilon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4140000" y="3691440"/>
            <a:ext cx="1093680" cy="44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"/>
          <p:cNvSpPr/>
          <p:nvPr/>
        </p:nvSpPr>
        <p:spPr>
          <a:xfrm flipV="1">
            <a:off x="5418720" y="3533040"/>
            <a:ext cx="862560" cy="31392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"/>
          <p:cNvSpPr txBox="1"/>
          <p:nvPr/>
        </p:nvSpPr>
        <p:spPr>
          <a:xfrm>
            <a:off x="540000" y="720000"/>
            <a:ext cx="3895560" cy="12729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Prominent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examples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include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"/>
          <p:cNvSpPr txBox="1"/>
          <p:nvPr/>
        </p:nvSpPr>
        <p:spPr>
          <a:xfrm>
            <a:off x="2106000" y="2124000"/>
            <a:ext cx="2397240" cy="4942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Axion(-like):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"/>
          <p:cNvSpPr txBox="1"/>
          <p:nvPr/>
        </p:nvSpPr>
        <p:spPr>
          <a:xfrm>
            <a:off x="2124000" y="3132000"/>
            <a:ext cx="1893600" cy="4942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Relaxion: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8" name="" descr="28§display§\mathcal{L}\supset \frac{\phi}{f}G_{\mu\nu}\widetilde G^{\mu\nu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4644000" y="2016000"/>
            <a:ext cx="2224800" cy="800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" descr="28§display§\mathcal{L}\supset \frac{\phi}{f} H^\dagger H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345200" y="3015720"/>
            <a:ext cx="1784160" cy="800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"/>
          <p:cNvSpPr txBox="1"/>
          <p:nvPr/>
        </p:nvSpPr>
        <p:spPr>
          <a:xfrm>
            <a:off x="2124000" y="4140000"/>
            <a:ext cx="1681920" cy="4942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Dilaton: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1" name="" descr="28§display§\mathcal{L}\supset \frac{\phi}{f}\left[\beta(g)G^{\mu\nu}G_{\mu\nu}+m_\psi \bar\psi\psi\right]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4222080" y="4035960"/>
            <a:ext cx="4659120" cy="800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2571120" y="2173320"/>
            <a:ext cx="4938120" cy="3050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3" name=""/>
          <p:cNvSpPr txBox="1"/>
          <p:nvPr/>
        </p:nvSpPr>
        <p:spPr>
          <a:xfrm>
            <a:off x="1260000" y="900000"/>
            <a:ext cx="8410680" cy="5536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For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 , such states could be dark matter: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4" name="" descr="28§display§m_\phi\lesssim {\rm eV}§png§600§TRUE§"/>
          <p:cNvPicPr/>
          <p:nvPr/>
        </p:nvPicPr>
        <p:blipFill>
          <a:blip r:embed="rId2"/>
          <a:stretch/>
        </p:blipFill>
        <p:spPr>
          <a:xfrm>
            <a:off x="2084040" y="1053720"/>
            <a:ext cx="1371960" cy="363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" descr="28§display§\phi§png§600§TRUE§"/>
          <p:cNvPicPr/>
          <p:nvPr/>
        </p:nvPicPr>
        <p:blipFill>
          <a:blip r:embed="rId3"/>
          <a:stretch/>
        </p:blipFill>
        <p:spPr>
          <a:xfrm>
            <a:off x="7589520" y="4902480"/>
            <a:ext cx="186480" cy="31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" descr="28§display§V(\phi)=\frac{1}{2}m_\phi^2\phi^2§png§600§TRUE§"/>
          <p:cNvPicPr/>
          <p:nvPr/>
        </p:nvPicPr>
        <p:blipFill>
          <a:blip r:embed="rId4"/>
          <a:stretch/>
        </p:blipFill>
        <p:spPr>
          <a:xfrm>
            <a:off x="3996000" y="1772640"/>
            <a:ext cx="2311200" cy="711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7" name=""/>
          <p:cNvSpPr/>
          <p:nvPr/>
        </p:nvSpPr>
        <p:spPr>
          <a:xfrm>
            <a:off x="6408000" y="3780000"/>
            <a:ext cx="180000" cy="180000"/>
          </a:xfrm>
          <a:prstGeom prst="ellipse">
            <a:avLst/>
          </a:prstGeom>
          <a:solidFill>
            <a:srgbClr val="ff0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 flipH="1" flipV="1">
            <a:off x="6624000" y="4032000"/>
            <a:ext cx="180000" cy="288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"/>
          <p:cNvSpPr txBox="1"/>
          <p:nvPr/>
        </p:nvSpPr>
        <p:spPr>
          <a:xfrm>
            <a:off x="6840000" y="4140000"/>
            <a:ext cx="2919600" cy="7822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initial displacement 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e.g.</a:t>
            </a:r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from inflation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0" name="" descr="28§display§H\lesssim m_\phi§png§600§TRUE§"/>
          <p:cNvPicPr/>
          <p:nvPr/>
        </p:nvPicPr>
        <p:blipFill>
          <a:blip r:embed="rId5"/>
          <a:stretch/>
        </p:blipFill>
        <p:spPr>
          <a:xfrm>
            <a:off x="872280" y="3529440"/>
            <a:ext cx="1248840" cy="36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1" name=""/>
          <p:cNvSpPr txBox="1"/>
          <p:nvPr/>
        </p:nvSpPr>
        <p:spPr>
          <a:xfrm>
            <a:off x="771840" y="2880000"/>
            <a:ext cx="2648160" cy="2166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When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field starts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oscillating, redshifting like 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2" name="" descr="28§display§a^{-3}§png§600§TRUE§"/>
          <p:cNvPicPr/>
          <p:nvPr/>
        </p:nvPicPr>
        <p:blipFill>
          <a:blip r:embed="rId6"/>
          <a:stretch/>
        </p:blipFill>
        <p:spPr>
          <a:xfrm>
            <a:off x="2956680" y="4619520"/>
            <a:ext cx="521280" cy="31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"/>
          <p:cNvSpPr/>
          <p:nvPr/>
        </p:nvSpPr>
        <p:spPr>
          <a:xfrm>
            <a:off x="4356000" y="4644000"/>
            <a:ext cx="1260000" cy="123480"/>
          </a:xfrm>
          <a:custGeom>
            <a:avLst/>
            <a:gdLst/>
            <a:ahLst/>
            <a:rect l="0" t="0" r="r" b="b"/>
            <a:pathLst>
              <a:path fill="none" w="3500" h="343">
                <a:moveTo>
                  <a:pt x="0" y="0"/>
                </a:moveTo>
                <a:cubicBezTo>
                  <a:pt x="1400" y="413"/>
                  <a:pt x="2000" y="500"/>
                  <a:pt x="3500" y="0"/>
                </a:cubicBezTo>
              </a:path>
            </a:pathLst>
          </a:custGeom>
          <a:ln w="76320">
            <a:solidFill>
              <a:srgbClr val="3465a4"/>
            </a:solidFill>
            <a:round/>
            <a:headEnd len="med" type="triangle" w="med"/>
            <a:tailEnd len="med" type="triangle" w="med"/>
          </a:ln>
        </p:spPr>
        <p:txBody>
          <a:bodyPr lIns="128160" rIns="128160" tIns="40320" bIns="4032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64" descr=""/>
          <p:cNvPicPr/>
          <p:nvPr/>
        </p:nvPicPr>
        <p:blipFill>
          <a:blip r:embed="rId1"/>
          <a:stretch/>
        </p:blipFill>
        <p:spPr>
          <a:xfrm>
            <a:off x="5614200" y="535680"/>
            <a:ext cx="4285800" cy="433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Rectangle 12"/>
          <p:cNvSpPr/>
          <p:nvPr/>
        </p:nvSpPr>
        <p:spPr>
          <a:xfrm>
            <a:off x="6840000" y="4856040"/>
            <a:ext cx="2643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fr-FR" sz="1800" strike="noStrike" u="none">
                <a:solidFill>
                  <a:srgbClr val="687e59"/>
                </a:solidFill>
                <a:effectLst/>
                <a:uFillTx/>
                <a:latin typeface="Calibri"/>
              </a:rPr>
              <a:t>Aragawa et al. 2602.16804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"/>
          <p:cNvSpPr txBox="1"/>
          <p:nvPr/>
        </p:nvSpPr>
        <p:spPr>
          <a:xfrm>
            <a:off x="540360" y="720000"/>
            <a:ext cx="4483800" cy="12729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UL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D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co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upl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ed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to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QC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D: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7" name="Image 65" descr="\documentclass{article}&#10;\usepackage{amsmath,xcolor,hep}&#10;\pagestyle{empty}&#10;\begin{document}&#10;&#10;$&#10;{\color{black}&#10;\mathcal{L}_{\rm int}=-d_g\frac{\beta(g)}{8\pi M_{\rm Pl}}\phi\, G_{\mu\nu}^a G^{\mu\nu\,a} &#10;}&#10;$&#10;&#10;\end{document}"/>
          <p:cNvPicPr/>
          <p:nvPr/>
        </p:nvPicPr>
        <p:blipFill>
          <a:blip r:embed="rId2"/>
          <a:stretch/>
        </p:blipFill>
        <p:spPr>
          <a:xfrm>
            <a:off x="767520" y="1530720"/>
            <a:ext cx="4305960" cy="53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Image 66" descr="\documentclass{article}&#10;\usepackage{amsmath,xcolor,hep}&#10;\pagestyle{empty}&#10;\begin{document}&#10;&#10;$&#10;{\color{black}&#10;\phi(t)=\frac{\sqrt{2\rho_{\rm DM}}}{m_\phi}\cos(m_\phi t)&#10;}&#10;$&#10;&#10;\end{document}"/>
          <p:cNvPicPr/>
          <p:nvPr/>
        </p:nvPicPr>
        <p:blipFill>
          <a:blip r:embed="rId3"/>
          <a:stretch/>
        </p:blipFill>
        <p:spPr>
          <a:xfrm>
            <a:off x="1315080" y="2510640"/>
            <a:ext cx="3481200" cy="57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"/>
          <p:cNvSpPr txBox="1"/>
          <p:nvPr/>
        </p:nvSpPr>
        <p:spPr>
          <a:xfrm>
            <a:off x="360000" y="2520000"/>
            <a:ext cx="3895560" cy="12729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with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0" name="" descr=""/>
          <p:cNvPicPr/>
          <p:nvPr/>
        </p:nvPicPr>
        <p:blipFill>
          <a:blip r:embed="rId4"/>
          <a:stretch/>
        </p:blipFill>
        <p:spPr>
          <a:xfrm>
            <a:off x="360000" y="3405600"/>
            <a:ext cx="5485320" cy="199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"/>
          <p:cNvSpPr/>
          <p:nvPr/>
        </p:nvSpPr>
        <p:spPr>
          <a:xfrm>
            <a:off x="5580000" y="2160000"/>
            <a:ext cx="540000" cy="126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"/>
          <p:cNvSpPr/>
          <p:nvPr/>
        </p:nvSpPr>
        <p:spPr>
          <a:xfrm flipH="1">
            <a:off x="5580000" y="3420000"/>
            <a:ext cx="540000" cy="162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"/>
          <p:cNvSpPr/>
          <p:nvPr/>
        </p:nvSpPr>
        <p:spPr>
          <a:xfrm flipH="1">
            <a:off x="7380000" y="1620000"/>
            <a:ext cx="540000" cy="126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"/>
          <p:cNvSpPr/>
          <p:nvPr/>
        </p:nvSpPr>
        <p:spPr>
          <a:xfrm>
            <a:off x="7380000" y="2880000"/>
            <a:ext cx="540000" cy="162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 flipV="1">
            <a:off x="6120000" y="2880000"/>
            <a:ext cx="1260000" cy="540000"/>
          </a:xfrm>
          <a:prstGeom prst="line">
            <a:avLst/>
          </a:prstGeom>
          <a:ln w="3816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" descr="28§display§\phi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835680" y="3282480"/>
            <a:ext cx="184320" cy="31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" descr="28§display§\psi_{\rm SM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860000" y="2160000"/>
            <a:ext cx="614880" cy="31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" descr="28§display§\psi_{\rm SM}'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025120" y="1604160"/>
            <a:ext cx="614880" cy="37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"/>
          <p:cNvSpPr txBox="1"/>
          <p:nvPr/>
        </p:nvSpPr>
        <p:spPr>
          <a:xfrm>
            <a:off x="381240" y="720000"/>
            <a:ext cx="3387600" cy="14803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These light states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also induce </a:t>
            </a:r>
            <a:r>
              <a:rPr b="0" i="1" lang="fr-FR" sz="3200" strike="noStrike" u="none">
                <a:solidFill>
                  <a:srgbClr val="2a6099"/>
                </a:solidFill>
                <a:effectLst/>
                <a:uFillTx/>
                <a:latin typeface="Georgia"/>
              </a:rPr>
              <a:t>static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new forces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0" name="" descr="28§display§\mathcal{O}\sim{\color{red}\phi}\bar{\psi}_{\rm SM}\psi_{\rm SM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1153440" y="2520360"/>
            <a:ext cx="2240640" cy="37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" name="" descr="28§display§V(r)\sim\frac{e^{-m_\phi r}}{r}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1440000" y="4316760"/>
            <a:ext cx="2186280" cy="723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"/>
          <p:cNvSpPr/>
          <p:nvPr/>
        </p:nvSpPr>
        <p:spPr>
          <a:xfrm>
            <a:off x="2844000" y="4716000"/>
            <a:ext cx="540000" cy="360000"/>
          </a:xfrm>
          <a:prstGeom prst="roundRect">
            <a:avLst>
              <a:gd name="adj" fmla="val 16667"/>
            </a:avLst>
          </a:prstGeom>
          <a:solidFill>
            <a:srgbClr val="ff0000">
              <a:alpha val="45000"/>
            </a:srgbClr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"/>
          <p:cNvSpPr/>
          <p:nvPr/>
        </p:nvSpPr>
        <p:spPr>
          <a:xfrm rot="20100000">
            <a:off x="6101640" y="2655000"/>
            <a:ext cx="1344240" cy="1098720"/>
          </a:xfrm>
          <a:prstGeom prst="ellipse">
            <a:avLst/>
          </a:prstGeom>
          <a:noFill/>
          <a:ln w="38160">
            <a:solidFill>
              <a:srgbClr val="000000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"/>
          <p:cNvSpPr/>
          <p:nvPr/>
        </p:nvSpPr>
        <p:spPr>
          <a:xfrm>
            <a:off x="5580000" y="2160000"/>
            <a:ext cx="540000" cy="126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 flipH="1">
            <a:off x="5580000" y="3420000"/>
            <a:ext cx="540000" cy="162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"/>
          <p:cNvSpPr/>
          <p:nvPr/>
        </p:nvSpPr>
        <p:spPr>
          <a:xfrm flipH="1">
            <a:off x="7380000" y="1620000"/>
            <a:ext cx="540000" cy="126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7380000" y="2880000"/>
            <a:ext cx="540000" cy="162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8" name="" descr="28§display§\phi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840000" y="3822480"/>
            <a:ext cx="184320" cy="31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" descr="28§display§\psi_{\rm SM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860000" y="2160000"/>
            <a:ext cx="614880" cy="31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" descr="28§display§\psi_{\rm SM}'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025120" y="1604160"/>
            <a:ext cx="614880" cy="37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"/>
          <p:cNvSpPr txBox="1"/>
          <p:nvPr/>
        </p:nvSpPr>
        <p:spPr>
          <a:xfrm>
            <a:off x="381240" y="720000"/>
            <a:ext cx="3387600" cy="14803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These light states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also induce </a:t>
            </a:r>
            <a:r>
              <a:rPr b="0" i="1" lang="fr-FR" sz="3200" strike="noStrike" u="none">
                <a:solidFill>
                  <a:srgbClr val="2a6099"/>
                </a:solidFill>
                <a:effectLst/>
                <a:uFillTx/>
                <a:latin typeface="Georgia"/>
              </a:rPr>
              <a:t>static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new forces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2" name="" descr="28§display§\mathcal{O}\sim{\color{red}\phi^2}\bar{\psi}_{\rm SM}\psi_{\rm SM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1161000" y="2522520"/>
            <a:ext cx="2399040" cy="383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" descr="28§display§V(r)\sim\frac{e^{-m_\phi r}}{r^3}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1440360" y="4316400"/>
            <a:ext cx="2186280" cy="723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"/>
          <p:cNvSpPr txBox="1"/>
          <p:nvPr/>
        </p:nvSpPr>
        <p:spPr>
          <a:xfrm>
            <a:off x="3705840" y="4869000"/>
            <a:ext cx="133416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short range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"/>
          <p:cNvSpPr/>
          <p:nvPr/>
        </p:nvSpPr>
        <p:spPr>
          <a:xfrm>
            <a:off x="3780000" y="828000"/>
            <a:ext cx="5940000" cy="4680000"/>
          </a:xfrm>
          <a:prstGeom prst="ellipse">
            <a:avLst/>
          </a:prstGeom>
          <a:solidFill>
            <a:srgbClr val="729fcf">
              <a:alpha val="60000"/>
            </a:srgbClr>
          </a:solidFill>
          <a:ln w="0">
            <a:solidFill>
              <a:srgbClr val="2a6099"/>
            </a:solidFill>
          </a:ln>
          <a:effectLst>
            <a:softEdge rad="6336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"/>
          <p:cNvSpPr/>
          <p:nvPr/>
        </p:nvSpPr>
        <p:spPr>
          <a:xfrm>
            <a:off x="5580000" y="2160000"/>
            <a:ext cx="540000" cy="126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 flipH="1">
            <a:off x="5580000" y="3420000"/>
            <a:ext cx="540000" cy="162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"/>
          <p:cNvSpPr/>
          <p:nvPr/>
        </p:nvSpPr>
        <p:spPr>
          <a:xfrm flipH="1">
            <a:off x="7380000" y="1620000"/>
            <a:ext cx="540000" cy="126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"/>
          <p:cNvSpPr/>
          <p:nvPr/>
        </p:nvSpPr>
        <p:spPr>
          <a:xfrm>
            <a:off x="7380000" y="2880000"/>
            <a:ext cx="540000" cy="1620000"/>
          </a:xfrm>
          <a:prstGeom prst="line">
            <a:avLst/>
          </a:prstGeom>
          <a:ln w="381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 flipV="1">
            <a:off x="6120000" y="2880000"/>
            <a:ext cx="1260000" cy="540000"/>
          </a:xfrm>
          <a:prstGeom prst="line">
            <a:avLst/>
          </a:prstGeom>
          <a:ln w="3816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109080" rIns="109080" tIns="64080" bIns="6408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1" name="" descr="28§display§\phi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835680" y="3282480"/>
            <a:ext cx="184320" cy="31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" descr="28§display§\psi_{\rm SM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860000" y="2160000"/>
            <a:ext cx="614880" cy="31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3" name="" descr="28§display§\psi_{\rm SM}'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025120" y="1604160"/>
            <a:ext cx="614880" cy="37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"/>
          <p:cNvSpPr/>
          <p:nvPr/>
        </p:nvSpPr>
        <p:spPr>
          <a:xfrm flipV="1">
            <a:off x="6120000" y="2880000"/>
            <a:ext cx="180000" cy="540000"/>
          </a:xfrm>
          <a:prstGeom prst="line">
            <a:avLst/>
          </a:prstGeom>
          <a:ln w="19080">
            <a:solidFill>
              <a:srgbClr val="3465a4">
                <a:alpha val="60000"/>
              </a:srgb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9360" rIns="99360" tIns="54360" bIns="5436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 flipH="1" flipV="1">
            <a:off x="7200000" y="2340000"/>
            <a:ext cx="180000" cy="540000"/>
          </a:xfrm>
          <a:prstGeom prst="line">
            <a:avLst/>
          </a:prstGeom>
          <a:ln w="19080">
            <a:solidFill>
              <a:srgbClr val="3465a4">
                <a:alpha val="60000"/>
              </a:srgbClr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9360" rIns="99360" tIns="54360" bIns="5436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"/>
          <p:cNvSpPr txBox="1"/>
          <p:nvPr/>
        </p:nvSpPr>
        <p:spPr>
          <a:xfrm>
            <a:off x="381240" y="720000"/>
            <a:ext cx="3387600" cy="14803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These light states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also induce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static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new forces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7" name="" descr="22§display§\textcolor{myblue}{\langle \phi\rangle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6161400" y="2520000"/>
            <a:ext cx="320040" cy="27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" descr="22§display§\textcolor{myblue}{\langle \phi\rangle}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7020000" y="2026800"/>
            <a:ext cx="320040" cy="27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9" name="" descr="28§display§\mathcal{O}\sim{\color{red}\phi^2}\bar{\psi}_{\rm SM}\psi_{\rm SM}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1161000" y="2522520"/>
            <a:ext cx="2399040" cy="383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" descr="28§display§V(r)\sim\frac{e^{-m_\phi r}}{r}§svg§600§TRUE§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1440000" y="4316400"/>
            <a:ext cx="2186280" cy="723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ubTitle"/>
          </p:nvPr>
        </p:nvSpPr>
        <p:spPr>
          <a:xfrm>
            <a:off x="504000" y="1126080"/>
            <a:ext cx="9071640" cy="1390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Today, I will present </a:t>
            </a:r>
            <a:r>
              <a:rPr b="0" lang="fr-FR" sz="32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two strategies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to probe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such</a:t>
            </a:r>
            <a:r>
              <a:rPr b="0" i="1" lang="fr-FR" sz="3200" strike="noStrike" u="none">
                <a:solidFill>
                  <a:srgbClr val="5983b0"/>
                </a:solidFill>
                <a:effectLst/>
                <a:uFillTx/>
                <a:latin typeface="Georgia"/>
              </a:rPr>
              <a:t> static forces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at different ranges: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"/>
          <p:cNvSpPr txBox="1"/>
          <p:nvPr/>
        </p:nvSpPr>
        <p:spPr>
          <a:xfrm>
            <a:off x="1980000" y="2748240"/>
            <a:ext cx="6840000" cy="2406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  <a:ea typeface="Microsoft YaHei"/>
              </a:rPr>
              <a:t>Atomic &amp; molecular spectroscopy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  <a:ea typeface="Microsoft YaHei"/>
              </a:rPr>
              <a:t>Nuclear clock ‘quintessometers’ 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3" name="" descr="28§display§{\rm keV}\lesssim m_\phi\lesssim{\rm MeV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3240000" y="3439080"/>
            <a:ext cx="2805120" cy="389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4" name="" descr="28§display§m_\phi\ll {\rm eV} 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738240" y="4728240"/>
            <a:ext cx="1481760" cy="370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 anchorCtr="1">
            <a:spAutoFit/>
          </a:bodyPr>
          <a:p>
            <a:pPr algn="ctr"/>
            <a:r>
              <a:rPr b="0" lang="fr-FR" sz="4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Probing New Physics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at the Atomic Frontier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"/>
          <p:cNvSpPr txBox="1"/>
          <p:nvPr/>
        </p:nvSpPr>
        <p:spPr>
          <a:xfrm>
            <a:off x="381240" y="720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Transition frequencies in atoms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extremely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well measured: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7" name="" descr="32§display§\frac{f_{\rm Yb}}{f_{\rm Sr}}=1.207\ 507\ 039\ 343\ 337\ 848\ 2\ {\color{red}(82)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631160" y="2340000"/>
            <a:ext cx="7008840" cy="91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8" name=""/>
          <p:cNvSpPr txBox="1"/>
          <p:nvPr/>
        </p:nvSpPr>
        <p:spPr>
          <a:xfrm>
            <a:off x="6660000" y="1735200"/>
            <a:ext cx="295596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BACON collaboration, Nature 2021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"/>
          <p:cNvSpPr txBox="1"/>
          <p:nvPr/>
        </p:nvSpPr>
        <p:spPr>
          <a:xfrm>
            <a:off x="7058160" y="1080000"/>
            <a:ext cx="253332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Optical clock transition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"/>
          <p:cNvSpPr txBox="1"/>
          <p:nvPr/>
        </p:nvSpPr>
        <p:spPr>
          <a:xfrm>
            <a:off x="6261120" y="1420560"/>
            <a:ext cx="5428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e.g.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1" name="" descr="20§display§^1S_0\to\, ^3P_0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840000" y="1424880"/>
            <a:ext cx="1184400" cy="28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2" name="" descr="20§display§f\sim 100\,{\rm THz}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205840" y="1476000"/>
            <a:ext cx="1370160" cy="229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"/>
          <p:cNvSpPr/>
          <p:nvPr/>
        </p:nvSpPr>
        <p:spPr>
          <a:xfrm>
            <a:off x="4320000" y="2484000"/>
            <a:ext cx="3564000" cy="540000"/>
          </a:xfrm>
          <a:prstGeom prst="roundRect">
            <a:avLst>
              <a:gd name="adj" fmla="val 16667"/>
            </a:avLst>
          </a:prstGeom>
          <a:solidFill>
            <a:srgbClr val="069a2e">
              <a:alpha val="60000"/>
            </a:srgbClr>
          </a:solidFill>
          <a:ln w="0">
            <a:solidFill>
              <a:srgbClr val="00a933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"/>
          <p:cNvSpPr txBox="1"/>
          <p:nvPr/>
        </p:nvSpPr>
        <p:spPr>
          <a:xfrm>
            <a:off x="381240" y="720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Transition frequencies in atoms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extremely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well measured: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5" name="" descr="32§display§\frac{f_{\rm Yb}}{f_{\rm Sr}}=1.207\ 507\ 039\ 343\ 337\ 848\ 2\ {\color{red}(82)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631160" y="2340000"/>
            <a:ext cx="7008840" cy="9194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66" name=""/>
          <p:cNvGrpSpPr/>
          <p:nvPr/>
        </p:nvGrpSpPr>
        <p:grpSpPr>
          <a:xfrm>
            <a:off x="6300000" y="3600000"/>
            <a:ext cx="900000" cy="1440000"/>
            <a:chOff x="6300000" y="3600000"/>
            <a:chExt cx="900000" cy="1440000"/>
          </a:xfrm>
        </p:grpSpPr>
        <p:sp>
          <p:nvSpPr>
            <p:cNvPr id="167" name=""/>
            <p:cNvSpPr/>
            <p:nvPr/>
          </p:nvSpPr>
          <p:spPr>
            <a:xfrm>
              <a:off x="6300000" y="3827520"/>
              <a:ext cx="207720" cy="53064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8" name=""/>
            <p:cNvSpPr/>
            <p:nvPr/>
          </p:nvSpPr>
          <p:spPr>
            <a:xfrm flipH="1">
              <a:off x="6300000" y="4357800"/>
              <a:ext cx="207720" cy="68220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9" name=""/>
            <p:cNvSpPr/>
            <p:nvPr/>
          </p:nvSpPr>
          <p:spPr>
            <a:xfrm flipH="1">
              <a:off x="6992280" y="3600000"/>
              <a:ext cx="207720" cy="53064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0" name=""/>
            <p:cNvSpPr/>
            <p:nvPr/>
          </p:nvSpPr>
          <p:spPr>
            <a:xfrm>
              <a:off x="6992280" y="4130640"/>
              <a:ext cx="207720" cy="68220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1" name=""/>
            <p:cNvSpPr/>
            <p:nvPr/>
          </p:nvSpPr>
          <p:spPr>
            <a:xfrm flipV="1">
              <a:off x="6507720" y="4130640"/>
              <a:ext cx="484560" cy="227520"/>
            </a:xfrm>
            <a:prstGeom prst="line">
              <a:avLst/>
            </a:prstGeom>
            <a:ln w="38160">
              <a:solidFill>
                <a:srgbClr val="000000"/>
              </a:solidFill>
              <a:prstDash val="lgDash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72" name="" descr="28§display§\phi§svg§600§TRUE§"/>
            <p:cNvPicPr/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/>
          </p:blipFill>
          <p:spPr>
            <a:xfrm>
              <a:off x="6783120" y="4320000"/>
              <a:ext cx="108000" cy="205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73" name=""/>
          <p:cNvSpPr txBox="1"/>
          <p:nvPr/>
        </p:nvSpPr>
        <p:spPr>
          <a:xfrm>
            <a:off x="6660000" y="1735200"/>
            <a:ext cx="295596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BACON collaboration, Nature 2021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4" name="" descr="28§display§m_\phi\sim{\rm MeV}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7596360" y="4301280"/>
            <a:ext cx="1727640" cy="370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5" name="" descr="28§display§\alpha_\phi=1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7593840" y="3888000"/>
            <a:ext cx="1046160" cy="365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" descr="20§display§^1S_0\to\, ^3P_0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6840000" y="1424880"/>
            <a:ext cx="1184400" cy="28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"/>
          <p:cNvSpPr txBox="1"/>
          <p:nvPr/>
        </p:nvSpPr>
        <p:spPr>
          <a:xfrm>
            <a:off x="7058520" y="1080000"/>
            <a:ext cx="253332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Optical clock transition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8" name="" descr="24§display§\delta f_\phi\sim \frac{\alpha_\phi}{a_0(2+m_\phi a_0)^2} 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1116000" y="3876840"/>
            <a:ext cx="2823480" cy="659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" descr="18§display§a_0^{-1}=\alpha m_e\approx 4\,{\rm keV}§svg§600§TRUE§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936000" y="5076000"/>
            <a:ext cx="194004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0" name=""/>
          <p:cNvSpPr txBox="1"/>
          <p:nvPr/>
        </p:nvSpPr>
        <p:spPr>
          <a:xfrm>
            <a:off x="411480" y="4798080"/>
            <a:ext cx="1064520" cy="2779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3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Bohr radius</a:t>
            </a:r>
            <a:endParaRPr b="0" lang="fr-F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"/>
          <p:cNvSpPr/>
          <p:nvPr/>
        </p:nvSpPr>
        <p:spPr>
          <a:xfrm flipH="1">
            <a:off x="1476000" y="4536000"/>
            <a:ext cx="540000" cy="36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2" name="" descr="20§display§f\sim 100\,{\rm THz}§svg§600§TRUE§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8205840" y="1476000"/>
            <a:ext cx="1370160" cy="22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3" name=""/>
          <p:cNvSpPr txBox="1"/>
          <p:nvPr/>
        </p:nvSpPr>
        <p:spPr>
          <a:xfrm>
            <a:off x="6261120" y="1420560"/>
            <a:ext cx="5428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e.g.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"/>
          <p:cNvSpPr/>
          <p:nvPr/>
        </p:nvSpPr>
        <p:spPr>
          <a:xfrm>
            <a:off x="5760000" y="2484000"/>
            <a:ext cx="2124000" cy="540000"/>
          </a:xfrm>
          <a:prstGeom prst="roundRect">
            <a:avLst>
              <a:gd name="adj" fmla="val 16667"/>
            </a:avLst>
          </a:prstGeom>
          <a:solidFill>
            <a:srgbClr val="729fcf">
              <a:alpha val="60000"/>
            </a:srgbClr>
          </a:solidFill>
          <a:ln w="0">
            <a:solidFill>
              <a:srgbClr val="2a6099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"/>
          <p:cNvSpPr txBox="1"/>
          <p:nvPr/>
        </p:nvSpPr>
        <p:spPr>
          <a:xfrm>
            <a:off x="381240" y="720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Transition frequencies in atoms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extremely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well measured: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6" name="" descr="32§display§\frac{f_{\rm Yb}}{f_{\rm Sr}}=1.207\ 507\ 039\ 343\ 337\ 848\ 2\ {\color{red}(82)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631160" y="2340000"/>
            <a:ext cx="7008840" cy="91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7" name=""/>
          <p:cNvSpPr txBox="1"/>
          <p:nvPr/>
        </p:nvSpPr>
        <p:spPr>
          <a:xfrm>
            <a:off x="6660000" y="1735200"/>
            <a:ext cx="295596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BACON collaboration, Nature 2021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8" name="" descr="28§display§m_\phi\sim{\rm GeV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596000" y="4301280"/>
            <a:ext cx="1681200" cy="379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9" name="" descr="28§display§\alpha_\phi=1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7593840" y="3888000"/>
            <a:ext cx="1046160" cy="3650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90" name=""/>
          <p:cNvGrpSpPr/>
          <p:nvPr/>
        </p:nvGrpSpPr>
        <p:grpSpPr>
          <a:xfrm>
            <a:off x="6300000" y="3600000"/>
            <a:ext cx="900000" cy="1440000"/>
            <a:chOff x="6300000" y="3600000"/>
            <a:chExt cx="900000" cy="1440000"/>
          </a:xfrm>
        </p:grpSpPr>
        <p:sp>
          <p:nvSpPr>
            <p:cNvPr id="191" name=""/>
            <p:cNvSpPr/>
            <p:nvPr/>
          </p:nvSpPr>
          <p:spPr>
            <a:xfrm>
              <a:off x="6300000" y="3827520"/>
              <a:ext cx="207720" cy="53064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2" name=""/>
            <p:cNvSpPr/>
            <p:nvPr/>
          </p:nvSpPr>
          <p:spPr>
            <a:xfrm flipH="1">
              <a:off x="6300000" y="4357800"/>
              <a:ext cx="207720" cy="68220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3" name=""/>
            <p:cNvSpPr/>
            <p:nvPr/>
          </p:nvSpPr>
          <p:spPr>
            <a:xfrm flipH="1">
              <a:off x="6992280" y="3600000"/>
              <a:ext cx="207720" cy="53064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4" name=""/>
            <p:cNvSpPr/>
            <p:nvPr/>
          </p:nvSpPr>
          <p:spPr>
            <a:xfrm>
              <a:off x="6992280" y="4130640"/>
              <a:ext cx="207720" cy="68220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5" name=""/>
            <p:cNvSpPr/>
            <p:nvPr/>
          </p:nvSpPr>
          <p:spPr>
            <a:xfrm flipV="1">
              <a:off x="6507720" y="4130640"/>
              <a:ext cx="484560" cy="227520"/>
            </a:xfrm>
            <a:prstGeom prst="line">
              <a:avLst/>
            </a:prstGeom>
            <a:ln w="38160">
              <a:solidFill>
                <a:srgbClr val="000000"/>
              </a:solidFill>
              <a:prstDash val="lgDash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96" name="" descr="28§display§\phi§svg§600§TRUE§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6783120" y="4320000"/>
              <a:ext cx="108000" cy="20520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97" name="" descr="20§display§^1S_0\to\, ^3P_0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6840360" y="1424880"/>
            <a:ext cx="1184400" cy="28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8" name=""/>
          <p:cNvSpPr txBox="1"/>
          <p:nvPr/>
        </p:nvSpPr>
        <p:spPr>
          <a:xfrm>
            <a:off x="7058880" y="1080000"/>
            <a:ext cx="253332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Optical clock transition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9" name="" descr="24§display§\delta f_\phi\sim \frac{\alpha_\phi}{a_0(2+m_\phi a_0)^2} 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1116360" y="3876840"/>
            <a:ext cx="2823480" cy="659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0" name="" descr="18§display§a_0^{-1}=\alpha m_e\approx 4\,{\rm keV}§svg§600§TRUE§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936360" y="5076000"/>
            <a:ext cx="194004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1" name=""/>
          <p:cNvSpPr txBox="1"/>
          <p:nvPr/>
        </p:nvSpPr>
        <p:spPr>
          <a:xfrm>
            <a:off x="411840" y="4798080"/>
            <a:ext cx="1064520" cy="2779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3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Bohr radius</a:t>
            </a:r>
            <a:endParaRPr b="0" lang="fr-F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 flipH="1">
            <a:off x="1476360" y="4536000"/>
            <a:ext cx="540000" cy="36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3" name="" descr="20§display§f\sim 100\,{\rm THz}§svg§600§TRUE§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8206200" y="1476000"/>
            <a:ext cx="1370160" cy="22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4" name=""/>
          <p:cNvSpPr txBox="1"/>
          <p:nvPr/>
        </p:nvSpPr>
        <p:spPr>
          <a:xfrm>
            <a:off x="6261120" y="1420560"/>
            <a:ext cx="5428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e.g.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"/>
          <p:cNvSpPr/>
          <p:nvPr/>
        </p:nvSpPr>
        <p:spPr>
          <a:xfrm>
            <a:off x="7200000" y="2484000"/>
            <a:ext cx="684000" cy="5400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"/>
          <p:cNvSpPr txBox="1"/>
          <p:nvPr/>
        </p:nvSpPr>
        <p:spPr>
          <a:xfrm>
            <a:off x="381240" y="720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Transition frequencies in atoms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extremely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well measured: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7" name="" descr="32§display§\frac{f_{\rm Yb}}{f_{\rm Sr}}=1.207\ 507\ 039\ 343\ 337\ 848\ 2\ {\color{red}(82)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631160" y="2340000"/>
            <a:ext cx="7008840" cy="91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8" name=""/>
          <p:cNvSpPr txBox="1"/>
          <p:nvPr/>
        </p:nvSpPr>
        <p:spPr>
          <a:xfrm>
            <a:off x="6660000" y="1735200"/>
            <a:ext cx="295596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BACON collaboration, Nature 2021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9" name="" descr="28§display§m_\phi\sim{\rm TeV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596360" y="4300920"/>
            <a:ext cx="1629000" cy="370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0" name="" descr="28§display§\alpha_\phi=1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7593840" y="3888000"/>
            <a:ext cx="1046160" cy="3650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11" name=""/>
          <p:cNvGrpSpPr/>
          <p:nvPr/>
        </p:nvGrpSpPr>
        <p:grpSpPr>
          <a:xfrm>
            <a:off x="6300000" y="3600000"/>
            <a:ext cx="900000" cy="1440000"/>
            <a:chOff x="6300000" y="3600000"/>
            <a:chExt cx="900000" cy="1440000"/>
          </a:xfrm>
        </p:grpSpPr>
        <p:sp>
          <p:nvSpPr>
            <p:cNvPr id="212" name=""/>
            <p:cNvSpPr/>
            <p:nvPr/>
          </p:nvSpPr>
          <p:spPr>
            <a:xfrm>
              <a:off x="6300000" y="3827520"/>
              <a:ext cx="207720" cy="53064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3" name=""/>
            <p:cNvSpPr/>
            <p:nvPr/>
          </p:nvSpPr>
          <p:spPr>
            <a:xfrm flipH="1">
              <a:off x="6300000" y="4357800"/>
              <a:ext cx="207720" cy="68220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4" name=""/>
            <p:cNvSpPr/>
            <p:nvPr/>
          </p:nvSpPr>
          <p:spPr>
            <a:xfrm flipH="1">
              <a:off x="6992280" y="3600000"/>
              <a:ext cx="207720" cy="53064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5" name=""/>
            <p:cNvSpPr/>
            <p:nvPr/>
          </p:nvSpPr>
          <p:spPr>
            <a:xfrm>
              <a:off x="6992280" y="4130640"/>
              <a:ext cx="207720" cy="682200"/>
            </a:xfrm>
            <a:prstGeom prst="line">
              <a:avLst/>
            </a:prstGeom>
            <a:ln w="381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6" name=""/>
            <p:cNvSpPr/>
            <p:nvPr/>
          </p:nvSpPr>
          <p:spPr>
            <a:xfrm flipV="1">
              <a:off x="6507720" y="4130640"/>
              <a:ext cx="484560" cy="227520"/>
            </a:xfrm>
            <a:prstGeom prst="line">
              <a:avLst/>
            </a:prstGeom>
            <a:ln w="38160">
              <a:solidFill>
                <a:srgbClr val="000000"/>
              </a:solidFill>
              <a:prstDash val="lgDash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17" name="" descr="28§display§\phi§svg§600§TRUE§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6783120" y="4320000"/>
              <a:ext cx="108000" cy="20520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218" name="" descr="20§display§^1S_0\to\, ^3P_0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6840360" y="1424880"/>
            <a:ext cx="1184400" cy="28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9" name=""/>
          <p:cNvSpPr txBox="1"/>
          <p:nvPr/>
        </p:nvSpPr>
        <p:spPr>
          <a:xfrm>
            <a:off x="7058880" y="1080000"/>
            <a:ext cx="253332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Optical clock transition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0" name="" descr="24§display§\delta f_\phi\sim \frac{\alpha_\phi}{a_0(2+m_\phi a_0)^2} 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1116360" y="3876840"/>
            <a:ext cx="2823480" cy="659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1" name="" descr="18§display§a_0^{-1}=\alpha m_e\approx 4\,{\rm keV}§svg§600§TRUE§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936360" y="5076000"/>
            <a:ext cx="194004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2" name=""/>
          <p:cNvSpPr txBox="1"/>
          <p:nvPr/>
        </p:nvSpPr>
        <p:spPr>
          <a:xfrm>
            <a:off x="411840" y="4798080"/>
            <a:ext cx="1064520" cy="2779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3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Bohr radius</a:t>
            </a:r>
            <a:endParaRPr b="0" lang="fr-FR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"/>
          <p:cNvSpPr/>
          <p:nvPr/>
        </p:nvSpPr>
        <p:spPr>
          <a:xfrm flipH="1">
            <a:off x="1476360" y="4536000"/>
            <a:ext cx="540000" cy="36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4" name="" descr="20§display§f\sim 100\,{\rm THz}§svg§600§TRUE§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8206200" y="1476000"/>
            <a:ext cx="1370160" cy="22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5" name=""/>
          <p:cNvSpPr txBox="1"/>
          <p:nvPr/>
        </p:nvSpPr>
        <p:spPr>
          <a:xfrm>
            <a:off x="6261120" y="1420560"/>
            <a:ext cx="5428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e.g.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"/>
          <p:cNvSpPr txBox="1"/>
          <p:nvPr/>
        </p:nvSpPr>
        <p:spPr>
          <a:xfrm>
            <a:off x="381240" y="720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However, they are poorly known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theoretically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7" name="" descr="32§display§\frac{f_{\rm Yb}}{f_{\rm Sr}}=1.207\ 507\ 039\ 343\ 337\ 848\ 2\ {\color{red}(82)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631160" y="2340000"/>
            <a:ext cx="7008840" cy="91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8" name=""/>
          <p:cNvSpPr txBox="1"/>
          <p:nvPr/>
        </p:nvSpPr>
        <p:spPr>
          <a:xfrm>
            <a:off x="6660000" y="1735200"/>
            <a:ext cx="295596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BACON collaboration, Nature 2021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9" name="" descr="20§display§^1S_0\to\, ^3P_0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840360" y="1424880"/>
            <a:ext cx="1184400" cy="28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0" name=""/>
          <p:cNvSpPr txBox="1"/>
          <p:nvPr/>
        </p:nvSpPr>
        <p:spPr>
          <a:xfrm>
            <a:off x="7058880" y="1080000"/>
            <a:ext cx="253332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Optical clock transition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1" name="" descr="20§display§f\sim 100\,{\rm THz}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206200" y="1476000"/>
            <a:ext cx="1370160" cy="22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"/>
          <p:cNvSpPr txBox="1"/>
          <p:nvPr/>
        </p:nvSpPr>
        <p:spPr>
          <a:xfrm>
            <a:off x="540000" y="3780000"/>
            <a:ext cx="6120000" cy="99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21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These atoms have tens of electrons, each of which is subject to e.m. repulsion from the others    </a:t>
            </a:r>
            <a:endParaRPr b="0" lang="fr-FR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"/>
          <p:cNvSpPr/>
          <p:nvPr/>
        </p:nvSpPr>
        <p:spPr>
          <a:xfrm>
            <a:off x="3420000" y="2340000"/>
            <a:ext cx="5400000" cy="900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0">
            <a:solidFill>
              <a:srgbClr val="ffbf00">
                <a:alpha val="60000"/>
              </a:srgbClr>
            </a:solidFill>
          </a:ln>
          <a:effectLst>
            <a:softEdge rad="5076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"/>
          <p:cNvSpPr txBox="1"/>
          <p:nvPr/>
        </p:nvSpPr>
        <p:spPr>
          <a:xfrm>
            <a:off x="540000" y="4689000"/>
            <a:ext cx="7355520" cy="3920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1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Many-body atomic calculations have typically </a:t>
            </a:r>
            <a:r>
              <a:rPr b="0" lang="fr-FR" sz="2100" strike="noStrike" u="none">
                <a:solidFill>
                  <a:srgbClr val="3faf46"/>
                </a:solidFill>
                <a:effectLst/>
                <a:uFillTx/>
                <a:latin typeface="Georgia"/>
              </a:rPr>
              <a:t>1% uncertainty</a:t>
            </a:r>
            <a:endParaRPr b="0" lang="fr-FR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"/>
          <p:cNvSpPr txBox="1"/>
          <p:nvPr/>
        </p:nvSpPr>
        <p:spPr>
          <a:xfrm>
            <a:off x="6261120" y="1420200"/>
            <a:ext cx="5428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e.g.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"/>
          <p:cNvSpPr txBox="1"/>
          <p:nvPr/>
        </p:nvSpPr>
        <p:spPr>
          <a:xfrm>
            <a:off x="381240" y="720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However, they are poorly known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theoretically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7" name="" descr="32§display§\frac{f_{\rm Yb}}{f_{\rm Sr}}=1.207\ 507\ 039\ 343\ 337\ 848\ 2\ {\color{red}(82)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631160" y="2340000"/>
            <a:ext cx="7008840" cy="91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8" name=""/>
          <p:cNvSpPr txBox="1"/>
          <p:nvPr/>
        </p:nvSpPr>
        <p:spPr>
          <a:xfrm>
            <a:off x="6660000" y="1735200"/>
            <a:ext cx="295596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BACON collaboration, Nature 2021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9" name="" descr="20§display§^1S_0\to\, ^3P_0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840360" y="1424880"/>
            <a:ext cx="1184400" cy="28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0" name=""/>
          <p:cNvSpPr txBox="1"/>
          <p:nvPr/>
        </p:nvSpPr>
        <p:spPr>
          <a:xfrm>
            <a:off x="7058880" y="1080000"/>
            <a:ext cx="253332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Optical clock transition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1" name="" descr="20§display§f\sim 100\,{\rm THz}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206200" y="1476000"/>
            <a:ext cx="1370160" cy="22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2" name=""/>
          <p:cNvSpPr/>
          <p:nvPr/>
        </p:nvSpPr>
        <p:spPr>
          <a:xfrm>
            <a:off x="4320000" y="2340000"/>
            <a:ext cx="4500000" cy="900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0">
            <a:solidFill>
              <a:srgbClr val="ffbf00">
                <a:alpha val="60000"/>
              </a:srgbClr>
            </a:solidFill>
          </a:ln>
          <a:effectLst>
            <a:softEdge rad="5076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"/>
          <p:cNvSpPr txBox="1"/>
          <p:nvPr/>
        </p:nvSpPr>
        <p:spPr>
          <a:xfrm>
            <a:off x="6261120" y="1420200"/>
            <a:ext cx="5428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e.g.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"/>
          <p:cNvSpPr txBox="1"/>
          <p:nvPr/>
        </p:nvSpPr>
        <p:spPr>
          <a:xfrm>
            <a:off x="540000" y="3789360"/>
            <a:ext cx="7913880" cy="3920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1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Nuclear charge distribution (radius,…) can be extracted from data</a:t>
            </a:r>
            <a:endParaRPr b="0" lang="fr-FR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"/>
          <p:cNvSpPr txBox="1"/>
          <p:nvPr/>
        </p:nvSpPr>
        <p:spPr>
          <a:xfrm>
            <a:off x="5400000" y="2700000"/>
            <a:ext cx="3420000" cy="1539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Another important obstable 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is nuclear finite size effect  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6" name="" descr="20§display§\alpha m_e/\Lambda_{\rm QCD}\sim 10^{-5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6120000" y="3359520"/>
            <a:ext cx="2106720" cy="31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7" name=""/>
          <p:cNvSpPr txBox="1"/>
          <p:nvPr/>
        </p:nvSpPr>
        <p:spPr>
          <a:xfrm>
            <a:off x="540000" y="4500000"/>
            <a:ext cx="8100000" cy="669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However, new forces of range shorter than</a:t>
            </a: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  cannot be resolved!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8" name="" descr="22§display§\Lambda_{\rm QCD}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5468400" y="4551480"/>
            <a:ext cx="688320" cy="29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9" name=""/>
          <p:cNvSpPr txBox="1"/>
          <p:nvPr/>
        </p:nvSpPr>
        <p:spPr>
          <a:xfrm>
            <a:off x="532080" y="4905000"/>
            <a:ext cx="8647920" cy="61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21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Unless it breaks symmetries of QED/QCD: (C)P or time translation</a:t>
            </a:r>
            <a:endParaRPr b="0" lang="fr-FR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"/>
          <p:cNvSpPr txBox="1"/>
          <p:nvPr/>
        </p:nvSpPr>
        <p:spPr>
          <a:xfrm>
            <a:off x="381600" y="720000"/>
            <a:ext cx="9338400" cy="553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To extract new physics, one has two options: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"/>
          <p:cNvSpPr txBox="1"/>
          <p:nvPr/>
        </p:nvSpPr>
        <p:spPr>
          <a:xfrm>
            <a:off x="896400" y="2340000"/>
            <a:ext cx="3243600" cy="7822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 anchorCtr="1">
            <a:spAutoFit/>
          </a:bodyPr>
          <a:p>
            <a:pPr algn="ctr"/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Direct comparison of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theory and experiment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"/>
          <p:cNvSpPr txBox="1"/>
          <p:nvPr/>
        </p:nvSpPr>
        <p:spPr>
          <a:xfrm>
            <a:off x="1136520" y="3240000"/>
            <a:ext cx="2759760" cy="1132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e.g.</a:t>
            </a:r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using </a:t>
            </a:r>
            <a:r>
              <a:rPr b="0" i="1" lang="fr-FR" sz="1800" strike="noStrike" u="none">
                <a:solidFill>
                  <a:srgbClr val="ff4000"/>
                </a:solidFill>
                <a:effectLst/>
                <a:uFillTx/>
                <a:latin typeface="Georgia"/>
              </a:rPr>
              <a:t>simple atoms</a:t>
            </a:r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for which high precision QED calculations are available, 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"/>
          <p:cNvSpPr txBox="1"/>
          <p:nvPr/>
        </p:nvSpPr>
        <p:spPr>
          <a:xfrm>
            <a:off x="5760000" y="2383560"/>
            <a:ext cx="3600000" cy="112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ctr"/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Theory-independent observable comparison 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4" name="" descr="18§display§\sigma_{\rm th}&lt; \sigma_{\rm exp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2240280" y="4140000"/>
            <a:ext cx="1024560" cy="20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5" name=""/>
          <p:cNvSpPr txBox="1"/>
          <p:nvPr/>
        </p:nvSpPr>
        <p:spPr>
          <a:xfrm>
            <a:off x="4811040" y="2529000"/>
            <a:ext cx="46404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vs.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"/>
          <p:cNvSpPr txBox="1"/>
          <p:nvPr/>
        </p:nvSpPr>
        <p:spPr>
          <a:xfrm>
            <a:off x="5980320" y="3367080"/>
            <a:ext cx="3199680" cy="1393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e.g.</a:t>
            </a:r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leveraging factorization of nuclear/electronic scales </a:t>
            </a:r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  <a:ea typeface="Georgia"/>
              </a:rPr>
              <a:t>–›</a:t>
            </a:r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  <a:ea typeface="Georgia"/>
              </a:rPr>
              <a:t> 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  <a:ea typeface="Georgia"/>
              </a:rPr>
              <a:t>isotope shifts &amp; King plots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 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 anchorCtr="1">
            <a:spAutoFit/>
          </a:bodyPr>
          <a:p>
            <a:pPr algn="ctr"/>
            <a:r>
              <a:rPr b="0" lang="fr-FR" sz="4000" strike="noStrike" u="none">
                <a:solidFill>
                  <a:srgbClr val="dddddd"/>
                </a:solidFill>
                <a:effectLst/>
                <a:uFillTx/>
                <a:latin typeface="Georgia"/>
              </a:rPr>
              <a:t>Probing New Physics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dddddd"/>
                </a:solidFill>
                <a:effectLst/>
                <a:uFillTx/>
                <a:latin typeface="Georgia"/>
              </a:rPr>
              <a:t>at the Atomic Frontier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Simple atoms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H, D, He,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  <a:ea typeface="Georgia"/>
              </a:rPr>
              <a:t>μH,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  <a:ea typeface="Georgia"/>
              </a:rPr>
              <a:t>μ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  <a:ea typeface="Georgia"/>
              </a:rPr>
              <a:t>D, HD</a:t>
            </a:r>
            <a:r>
              <a:rPr b="0" i="1" lang="fr-FR" sz="3200" strike="noStrike" u="none" baseline="33000">
                <a:solidFill>
                  <a:srgbClr val="000000"/>
                </a:solidFill>
                <a:effectLst/>
                <a:uFillTx/>
                <a:latin typeface="Georgia"/>
                <a:ea typeface="Georgia"/>
              </a:rPr>
              <a:t>+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  <a:ea typeface="Georgia"/>
              </a:rPr>
              <a:t>, H</a:t>
            </a:r>
            <a:r>
              <a:rPr b="0" i="1" lang="fr-FR" sz="3200" strike="noStrike" u="none" baseline="-8000">
                <a:solidFill>
                  <a:srgbClr val="000000"/>
                </a:solidFill>
                <a:effectLst/>
                <a:uFillTx/>
                <a:latin typeface="Georgia"/>
                <a:ea typeface="Georgia"/>
              </a:rPr>
              <a:t>2</a:t>
            </a:r>
            <a:r>
              <a:rPr b="0" i="1" lang="fr-FR" sz="3200" strike="noStrike" u="none" baseline="33000">
                <a:solidFill>
                  <a:srgbClr val="000000"/>
                </a:solidFill>
                <a:effectLst/>
                <a:uFillTx/>
                <a:latin typeface="Georgia"/>
                <a:ea typeface="Georgia"/>
              </a:rPr>
              <a:t>+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"/>
          <p:cNvSpPr txBox="1"/>
          <p:nvPr/>
        </p:nvSpPr>
        <p:spPr>
          <a:xfrm>
            <a:off x="381600" y="720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Hydrogen absorption lines are also measured very precisely: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9" name="" descr="32§display§f^H_{1S-2S}=2\ 466\ 061\ 413\ 187\ 035\ {\color{red} (10)}\, {\rm Hz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620000" y="2594520"/>
            <a:ext cx="7042320" cy="46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0" name=""/>
          <p:cNvSpPr txBox="1"/>
          <p:nvPr/>
        </p:nvSpPr>
        <p:spPr>
          <a:xfrm>
            <a:off x="7154280" y="1521720"/>
            <a:ext cx="210708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Parthey et al., PRL 2011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1" name="" descr="18§display§u_{1S-2S}^H=4.2 \times 10^{-15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056000" y="1260000"/>
            <a:ext cx="2113920" cy="261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"/>
          <p:cNvSpPr/>
          <p:nvPr/>
        </p:nvSpPr>
        <p:spPr>
          <a:xfrm>
            <a:off x="7200000" y="2880000"/>
            <a:ext cx="1764000" cy="720000"/>
          </a:xfrm>
          <a:prstGeom prst="roundRect">
            <a:avLst>
              <a:gd name="adj" fmla="val 16667"/>
            </a:avLst>
          </a:prstGeom>
          <a:solidFill>
            <a:srgbClr val="00a933">
              <a:alpha val="60000"/>
            </a:srgbClr>
          </a:solidFill>
          <a:ln w="0">
            <a:solidFill>
              <a:srgbClr val="ffffff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"/>
          <p:cNvSpPr/>
          <p:nvPr/>
        </p:nvSpPr>
        <p:spPr>
          <a:xfrm>
            <a:off x="5184000" y="2880000"/>
            <a:ext cx="1764000" cy="720000"/>
          </a:xfrm>
          <a:prstGeom prst="roundRect">
            <a:avLst>
              <a:gd name="adj" fmla="val 16667"/>
            </a:avLst>
          </a:prstGeom>
          <a:solidFill>
            <a:srgbClr val="5983b0">
              <a:alpha val="60000"/>
            </a:srgbClr>
          </a:solidFill>
          <a:ln w="0">
            <a:solidFill>
              <a:srgbClr val="ffffff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"/>
          <p:cNvSpPr/>
          <p:nvPr/>
        </p:nvSpPr>
        <p:spPr>
          <a:xfrm>
            <a:off x="3348000" y="2736000"/>
            <a:ext cx="684000" cy="5400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"/>
          <p:cNvSpPr txBox="1"/>
          <p:nvPr/>
        </p:nvSpPr>
        <p:spPr>
          <a:xfrm>
            <a:off x="381960" y="720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theory prediction is also well known: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"/>
          <p:cNvSpPr/>
          <p:nvPr/>
        </p:nvSpPr>
        <p:spPr>
          <a:xfrm>
            <a:off x="3744000" y="3384000"/>
            <a:ext cx="576000" cy="3816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" descr="28§display§f_{1S-2S}^H=\frac{3R_\infty c}{4\left(1+\mu_{ep}\right)}\left[1+\delta_{1S-2S}^{\rm QED}(\alpha)+\delta_{1S-2S}^{\rm FNS}(r_p)\right]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251360" y="2881440"/>
            <a:ext cx="7835040" cy="85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"/>
          <p:cNvSpPr/>
          <p:nvPr/>
        </p:nvSpPr>
        <p:spPr>
          <a:xfrm>
            <a:off x="3780000" y="2340000"/>
            <a:ext cx="540000" cy="360000"/>
          </a:xfrm>
          <a:custGeom>
            <a:avLst/>
            <a:gdLst/>
            <a:ahLst/>
            <a:rect l="0" t="0" r="r" b="b"/>
            <a:pathLst>
              <a:path fill="none" w="1500" h="1000">
                <a:moveTo>
                  <a:pt x="1500" y="0"/>
                </a:moveTo>
                <a:lnTo>
                  <a:pt x="0" y="10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"/>
          <p:cNvSpPr/>
          <p:nvPr/>
        </p:nvSpPr>
        <p:spPr>
          <a:xfrm>
            <a:off x="4320000" y="2340000"/>
            <a:ext cx="503640" cy="0"/>
          </a:xfrm>
          <a:custGeom>
            <a:avLst/>
            <a:gdLst/>
            <a:ahLst/>
            <a:rect l="0" t="0" r="r" b="b"/>
            <a:pathLst>
              <a:path fill="none" w="1399" h="0">
                <a:moveTo>
                  <a:pt x="1399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-45000" bIns="-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0" name="" descr="20§display§R_\infty\equiv \frac{\alpha^2 m_e c}{2h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860000" y="1980000"/>
            <a:ext cx="1499040" cy="57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1" name=""/>
          <p:cNvSpPr txBox="1"/>
          <p:nvPr/>
        </p:nvSpPr>
        <p:spPr>
          <a:xfrm>
            <a:off x="4788000" y="1673280"/>
            <a:ext cx="1705680" cy="3067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Rydberg constant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"/>
          <p:cNvSpPr txBox="1"/>
          <p:nvPr/>
        </p:nvSpPr>
        <p:spPr>
          <a:xfrm>
            <a:off x="4680000" y="3960000"/>
            <a:ext cx="2851560" cy="5230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QED 1+2 loop, uncertainty </a:t>
            </a:r>
            <a:r>
              <a:rPr b="0" i="1" lang="fr-FR" sz="15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2Hz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"/>
          <p:cNvSpPr txBox="1"/>
          <p:nvPr/>
        </p:nvSpPr>
        <p:spPr>
          <a:xfrm>
            <a:off x="7993440" y="1739160"/>
            <a:ext cx="1679760" cy="7394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finite nuclear size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effect </a:t>
            </a:r>
            <a:r>
              <a:rPr b="0" i="1" lang="fr-FR" sz="1500" strike="noStrike" u="none">
                <a:solidFill>
                  <a:srgbClr val="ff4000"/>
                </a:solidFill>
                <a:effectLst/>
                <a:uFillTx/>
                <a:latin typeface="Georgia"/>
              </a:rPr>
              <a:t>1MHz</a:t>
            </a:r>
            <a:r>
              <a:rPr b="0" i="1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5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 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"/>
          <p:cNvSpPr/>
          <p:nvPr/>
        </p:nvSpPr>
        <p:spPr>
          <a:xfrm>
            <a:off x="3780000" y="3852000"/>
            <a:ext cx="180000" cy="468000"/>
          </a:xfrm>
          <a:custGeom>
            <a:avLst/>
            <a:gdLst/>
            <a:ahLst/>
            <a:rect l="0" t="0" r="r" b="b"/>
            <a:pathLst>
              <a:path fill="none" w="500" h="1300">
                <a:moveTo>
                  <a:pt x="500" y="0"/>
                </a:moveTo>
                <a:lnTo>
                  <a:pt x="0" y="13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"/>
          <p:cNvSpPr/>
          <p:nvPr/>
        </p:nvSpPr>
        <p:spPr>
          <a:xfrm>
            <a:off x="3276360" y="4320000"/>
            <a:ext cx="503640" cy="0"/>
          </a:xfrm>
          <a:custGeom>
            <a:avLst/>
            <a:gdLst/>
            <a:ahLst/>
            <a:rect l="0" t="0" r="r" b="b"/>
            <a:pathLst>
              <a:path fill="none" w="1399" h="0">
                <a:moveTo>
                  <a:pt x="1399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-45000" bIns="-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6" name="" descr="18§display§\mu_{ep}\equiv \frac{m_e}{m_p}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2196000" y="4140360"/>
            <a:ext cx="957600" cy="475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7" name=""/>
          <p:cNvSpPr txBox="1"/>
          <p:nvPr/>
        </p:nvSpPr>
        <p:spPr>
          <a:xfrm>
            <a:off x="1800000" y="4680000"/>
            <a:ext cx="1399680" cy="3067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nuclear recoil 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"/>
          <p:cNvSpPr txBox="1"/>
          <p:nvPr/>
        </p:nvSpPr>
        <p:spPr>
          <a:xfrm>
            <a:off x="3945240" y="4572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r"/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but requires the precise determination  of a few </a:t>
            </a:r>
            <a:r>
              <a:rPr b="0" i="1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fundamental constants</a:t>
            </a:r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"/>
          <p:cNvSpPr txBox="1"/>
          <p:nvPr/>
        </p:nvSpPr>
        <p:spPr>
          <a:xfrm>
            <a:off x="382320" y="720000"/>
            <a:ext cx="591876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theory prediction is also well known: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"/>
          <p:cNvSpPr/>
          <p:nvPr/>
        </p:nvSpPr>
        <p:spPr>
          <a:xfrm>
            <a:off x="5400000" y="3672000"/>
            <a:ext cx="288000" cy="288000"/>
          </a:xfrm>
          <a:custGeom>
            <a:avLst/>
            <a:gdLst/>
            <a:ahLst/>
            <a:rect l="0" t="0" r="r" b="b"/>
            <a:pathLst>
              <a:path fill="none" w="800" h="800">
                <a:moveTo>
                  <a:pt x="800" y="0"/>
                </a:moveTo>
                <a:lnTo>
                  <a:pt x="0" y="8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"/>
          <p:cNvSpPr/>
          <p:nvPr/>
        </p:nvSpPr>
        <p:spPr>
          <a:xfrm>
            <a:off x="8280000" y="2340000"/>
            <a:ext cx="468000" cy="468000"/>
          </a:xfrm>
          <a:custGeom>
            <a:avLst/>
            <a:gdLst/>
            <a:ahLst/>
            <a:rect l="0" t="0" r="r" b="b"/>
            <a:pathLst>
              <a:path fill="none" w="1300" h="1300">
                <a:moveTo>
                  <a:pt x="1300" y="0"/>
                </a:moveTo>
                <a:lnTo>
                  <a:pt x="0" y="13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Image 16" descr=""/>
          <p:cNvPicPr/>
          <p:nvPr/>
        </p:nvPicPr>
        <p:blipFill>
          <a:blip r:embed="rId1"/>
          <a:stretch/>
        </p:blipFill>
        <p:spPr>
          <a:xfrm>
            <a:off x="3060000" y="1725120"/>
            <a:ext cx="4053240" cy="291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3" name="" descr="22§display§R_\infty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470640" y="2978280"/>
            <a:ext cx="405360" cy="23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4" name="" descr="22§display§\alpha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6300000" y="4185000"/>
            <a:ext cx="155160" cy="12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5" name=""/>
          <p:cNvSpPr txBox="1"/>
          <p:nvPr/>
        </p:nvSpPr>
        <p:spPr>
          <a:xfrm>
            <a:off x="415080" y="535320"/>
            <a:ext cx="7144920" cy="101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Fundamental constants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intertwined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with several observables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6" name="" descr="22§display§r_p§svg§600§TRUE§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5175000" y="2798280"/>
            <a:ext cx="225000" cy="201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7" name="" descr="22§display§r_d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4680000" y="3806280"/>
            <a:ext cx="228960" cy="16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8" name="" descr="22§display§A_e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4745520" y="2304000"/>
            <a:ext cx="294480" cy="24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9" name="" descr="22§display§A_p§svg§600§TRUE§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4284360" y="1908000"/>
            <a:ext cx="327960" cy="29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0" name="" descr="22§display§A_d§svg§600§TRUE§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3528000" y="1800000"/>
            <a:ext cx="331200" cy="26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1" name=""/>
          <p:cNvSpPr txBox="1"/>
          <p:nvPr/>
        </p:nvSpPr>
        <p:spPr>
          <a:xfrm>
            <a:off x="900000" y="4572000"/>
            <a:ext cx="8584920" cy="285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r"/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and must be extracted together in a global fit, performed by the </a:t>
            </a:r>
            <a:r>
              <a:rPr b="0" lang="fr-FR" sz="28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CODATA collaboration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Image 12" descr=""/>
          <p:cNvPicPr/>
          <p:nvPr/>
        </p:nvPicPr>
        <p:blipFill>
          <a:blip r:embed="rId1"/>
          <a:stretch/>
        </p:blipFill>
        <p:spPr>
          <a:xfrm>
            <a:off x="1440000" y="2160000"/>
            <a:ext cx="3216960" cy="231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3" name=""/>
          <p:cNvSpPr/>
          <p:nvPr/>
        </p:nvSpPr>
        <p:spPr>
          <a:xfrm>
            <a:off x="4212000" y="2916000"/>
            <a:ext cx="540000" cy="4680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4" name="" descr="22§display§R_\infty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274640" y="3060000"/>
            <a:ext cx="405360" cy="23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5" name="" descr="22§display§\alpha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960000" y="4194720"/>
            <a:ext cx="155160" cy="12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6" name="" descr="22§display§r_p§svg§600§TRUE§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3195000" y="2952000"/>
            <a:ext cx="225000" cy="201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7" name="" descr="22§display§r_d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2700000" y="3960000"/>
            <a:ext cx="228960" cy="16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8" name="" descr="22§display§A_e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2765520" y="2457720"/>
            <a:ext cx="294480" cy="24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" descr="22§display§A_p§svg§600§TRUE§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2304360" y="2169720"/>
            <a:ext cx="327960" cy="29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0" name="" descr="22§display§A_d§svg§600§TRUE§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1620000" y="2097720"/>
            <a:ext cx="331200" cy="26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1" name=""/>
          <p:cNvSpPr txBox="1"/>
          <p:nvPr/>
        </p:nvSpPr>
        <p:spPr>
          <a:xfrm>
            <a:off x="540000" y="4608360"/>
            <a:ext cx="3805560" cy="7246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22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Hydrogen &amp; deuterium</a:t>
            </a:r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lines 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fix the Rydberg constant 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2" name="" descr=""/>
          <p:cNvPicPr/>
          <p:nvPr/>
        </p:nvPicPr>
        <p:blipFill>
          <a:blip r:embed="rId16"/>
          <a:stretch/>
        </p:blipFill>
        <p:spPr>
          <a:xfrm>
            <a:off x="5040000" y="1980000"/>
            <a:ext cx="4808160" cy="332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3" name=""/>
          <p:cNvSpPr txBox="1"/>
          <p:nvPr/>
        </p:nvSpPr>
        <p:spPr>
          <a:xfrm>
            <a:off x="6444000" y="5291280"/>
            <a:ext cx="336852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CODATA collaboration, Phys. Rep. 2024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"/>
          <p:cNvSpPr txBox="1"/>
          <p:nvPr/>
        </p:nvSpPr>
        <p:spPr>
          <a:xfrm>
            <a:off x="415440" y="535680"/>
            <a:ext cx="7144920" cy="101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Fundamental constants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intertwined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with several observables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"/>
          <p:cNvSpPr/>
          <p:nvPr/>
        </p:nvSpPr>
        <p:spPr>
          <a:xfrm>
            <a:off x="8208000" y="2016000"/>
            <a:ext cx="684000" cy="756000"/>
          </a:xfrm>
          <a:custGeom>
            <a:avLst/>
            <a:gdLst>
              <a:gd name="textAreaLeft" fmla="*/ 33120 w 684000"/>
              <a:gd name="textAreaRight" fmla="*/ 650880 w 684000"/>
              <a:gd name="textAreaTop" fmla="*/ 33120 h 756000"/>
              <a:gd name="textAreaBottom" fmla="*/ 722880 h 756000"/>
            </a:gdLst>
            <a:ahLst/>
            <a:cxnLst/>
            <a:rect l="textAreaLeft" t="textAreaTop" r="textAreaRight" b="textAreaBottom"/>
            <a:pathLst>
              <a:path w="21600" h="23872">
                <a:moveTo>
                  <a:pt x="3600" y="0"/>
                </a:moveTo>
                <a:arcTo wR="3600" hR="3600" stAng="16200000" swAng="-5400000"/>
                <a:lnTo>
                  <a:pt x="0" y="20272"/>
                </a:lnTo>
                <a:arcTo wR="3600" hR="3600" stAng="10800000" swAng="-5400000"/>
                <a:lnTo>
                  <a:pt x="18000" y="23872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00a933">
              <a:alpha val="60000"/>
            </a:srgbClr>
          </a:solidFill>
          <a:ln w="0">
            <a:solidFill>
              <a:srgbClr val="ffffff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06" name="Image 11" descr=""/>
          <p:cNvPicPr/>
          <p:nvPr/>
        </p:nvPicPr>
        <p:blipFill>
          <a:blip r:embed="rId1"/>
          <a:stretch/>
        </p:blipFill>
        <p:spPr>
          <a:xfrm>
            <a:off x="1440000" y="2160000"/>
            <a:ext cx="3216960" cy="231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7" name=""/>
          <p:cNvSpPr/>
          <p:nvPr/>
        </p:nvSpPr>
        <p:spPr>
          <a:xfrm>
            <a:off x="3888000" y="4104000"/>
            <a:ext cx="324000" cy="3240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8" name="" descr="22§display§R_\infty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274640" y="3060000"/>
            <a:ext cx="405360" cy="23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9" name="" descr="22§display§\alpha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960000" y="4194720"/>
            <a:ext cx="155160" cy="12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0" name="" descr="22§display§r_p§svg§600§TRUE§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3195000" y="2952000"/>
            <a:ext cx="225000" cy="201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1" name="" descr="22§display§r_d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2700000" y="3960000"/>
            <a:ext cx="228960" cy="16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2" name="" descr="22§display§A_e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2765520" y="2457720"/>
            <a:ext cx="294480" cy="24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3" name="" descr="22§display§A_p§svg§600§TRUE§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2304360" y="2169720"/>
            <a:ext cx="327960" cy="29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4" name="" descr="22§display§A_d§svg§600§TRUE§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1620000" y="2097720"/>
            <a:ext cx="331200" cy="26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5" name=""/>
          <p:cNvSpPr txBox="1"/>
          <p:nvPr/>
        </p:nvSpPr>
        <p:spPr>
          <a:xfrm>
            <a:off x="360000" y="4443840"/>
            <a:ext cx="3600000" cy="1676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fine-structure constant is now best determined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by </a:t>
            </a:r>
            <a:r>
              <a:rPr b="0" i="1" lang="fr-FR" sz="22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recoil measurements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6" name="" descr="22§display§\alpha^2=\frac{2R_\infty}{c}\times \frac{m_{\rm At}}{m_e}\times \frac{h}{m_{\rm At}}§svg§600§TRUE§"/>
          <p:cNvPicPr/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/>
        </p:blipFill>
        <p:spPr>
          <a:xfrm>
            <a:off x="5658840" y="2063880"/>
            <a:ext cx="3125160" cy="636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7" name="Image 80" descr=""/>
          <p:cNvPicPr/>
          <p:nvPr/>
        </p:nvPicPr>
        <p:blipFill>
          <a:blip r:embed="rId18"/>
          <a:stretch/>
        </p:blipFill>
        <p:spPr>
          <a:xfrm>
            <a:off x="5472000" y="3403800"/>
            <a:ext cx="3974040" cy="1803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8" name=""/>
          <p:cNvSpPr txBox="1"/>
          <p:nvPr/>
        </p:nvSpPr>
        <p:spPr>
          <a:xfrm>
            <a:off x="8391600" y="4536000"/>
            <a:ext cx="932400" cy="1893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7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Morel et al., Nature</a:t>
            </a:r>
            <a:endParaRPr b="0" lang="fr-FR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"/>
          <p:cNvSpPr/>
          <p:nvPr/>
        </p:nvSpPr>
        <p:spPr>
          <a:xfrm>
            <a:off x="7208640" y="4146480"/>
            <a:ext cx="775800" cy="29664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"/>
          <p:cNvSpPr/>
          <p:nvPr/>
        </p:nvSpPr>
        <p:spPr>
          <a:xfrm>
            <a:off x="7908840" y="3696480"/>
            <a:ext cx="146880" cy="743400"/>
          </a:xfrm>
          <a:prstGeom prst="line">
            <a:avLst/>
          </a:prstGeom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1" name="" descr="22§display§5.4\sigma§svg§600§TRUE§"/>
          <p:cNvPicPr/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/>
        </p:blipFill>
        <p:spPr>
          <a:xfrm>
            <a:off x="7092000" y="4320000"/>
            <a:ext cx="498960" cy="19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2" name="" descr="22§display§2.1\sigma§svg§600§TRUE§"/>
          <p:cNvPicPr/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/>
        </p:blipFill>
        <p:spPr>
          <a:xfrm>
            <a:off x="8055360" y="3946320"/>
            <a:ext cx="498960" cy="187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3" name=""/>
          <p:cNvSpPr txBox="1"/>
          <p:nvPr/>
        </p:nvSpPr>
        <p:spPr>
          <a:xfrm>
            <a:off x="5799600" y="4140000"/>
            <a:ext cx="1020960" cy="1893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7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Parker et al., Science</a:t>
            </a:r>
            <a:endParaRPr b="0" lang="fr-FR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"/>
          <p:cNvSpPr txBox="1"/>
          <p:nvPr/>
        </p:nvSpPr>
        <p:spPr>
          <a:xfrm>
            <a:off x="7005600" y="3672000"/>
            <a:ext cx="770400" cy="1893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7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Fan et al., PRL</a:t>
            </a:r>
            <a:endParaRPr b="0" lang="fr-FR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"/>
          <p:cNvSpPr txBox="1"/>
          <p:nvPr/>
        </p:nvSpPr>
        <p:spPr>
          <a:xfrm>
            <a:off x="415800" y="536040"/>
            <a:ext cx="7144920" cy="101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Fundamental constants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intertwined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with several observables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Image 13" descr=""/>
          <p:cNvPicPr/>
          <p:nvPr/>
        </p:nvPicPr>
        <p:blipFill>
          <a:blip r:embed="rId1"/>
          <a:stretch/>
        </p:blipFill>
        <p:spPr>
          <a:xfrm>
            <a:off x="1440000" y="2160000"/>
            <a:ext cx="3216960" cy="231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7" name=""/>
          <p:cNvSpPr/>
          <p:nvPr/>
        </p:nvSpPr>
        <p:spPr>
          <a:xfrm>
            <a:off x="3168000" y="2844000"/>
            <a:ext cx="288000" cy="360000"/>
          </a:xfrm>
          <a:custGeom>
            <a:avLst/>
            <a:gdLst>
              <a:gd name="textAreaLeft" fmla="*/ 14040 w 288000"/>
              <a:gd name="textAreaRight" fmla="*/ 273960 w 288000"/>
              <a:gd name="textAreaTop" fmla="*/ 14040 h 360000"/>
              <a:gd name="textAreaBottom" fmla="*/ 345960 h 360000"/>
            </a:gdLst>
            <a:ahLst/>
            <a:cxnLst/>
            <a:rect l="textAreaLeft" t="textAreaTop" r="textAreaRight" b="textAreaBottom"/>
            <a:pathLst>
              <a:path w="21600" h="26993">
                <a:moveTo>
                  <a:pt x="3600" y="0"/>
                </a:moveTo>
                <a:arcTo wR="3600" hR="3600" stAng="16200000" swAng="-5400000"/>
                <a:lnTo>
                  <a:pt x="0" y="23393"/>
                </a:lnTo>
                <a:arcTo wR="3600" hR="3600" stAng="10800000" swAng="-5400000"/>
                <a:lnTo>
                  <a:pt x="18000" y="26993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8" name="" descr="22§display§R_\infty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274640" y="3060000"/>
            <a:ext cx="405360" cy="23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9" name="" descr="22§display§\alpha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960000" y="4194720"/>
            <a:ext cx="155160" cy="12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0" name="" descr="22§display§r_p§svg§600§TRUE§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3195000" y="2952000"/>
            <a:ext cx="225000" cy="201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1" name=""/>
          <p:cNvSpPr/>
          <p:nvPr/>
        </p:nvSpPr>
        <p:spPr>
          <a:xfrm>
            <a:off x="2664000" y="3888000"/>
            <a:ext cx="324000" cy="3240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2" name="" descr="22§display§r_d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2700000" y="3960000"/>
            <a:ext cx="228960" cy="16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3" name="" descr="22§display§A_e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2765520" y="2457720"/>
            <a:ext cx="294480" cy="24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4" name="" descr="22§display§A_p§svg§600§TRUE§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2304360" y="2169720"/>
            <a:ext cx="327960" cy="29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5" name="" descr="22§display§A_d§svg§600§TRUE§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1620000" y="2097720"/>
            <a:ext cx="331200" cy="26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6" name=""/>
          <p:cNvSpPr txBox="1"/>
          <p:nvPr/>
        </p:nvSpPr>
        <p:spPr>
          <a:xfrm>
            <a:off x="6207840" y="1944000"/>
            <a:ext cx="2972160" cy="165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r"/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Lamb shift of 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  <a:ea typeface="Georgia"/>
              </a:rPr>
              <a:t>μ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  <a:ea typeface="Microsoft YaHei"/>
              </a:rPr>
              <a:t>H &amp; 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  <a:ea typeface="Georgia"/>
              </a:rPr>
              <a:t>μD</a:t>
            </a:r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/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are most sensitive to the proton and deuteron charge radii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/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due to ‘lower’ orbits of the heavy muon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"/>
          <p:cNvSpPr txBox="1"/>
          <p:nvPr/>
        </p:nvSpPr>
        <p:spPr>
          <a:xfrm>
            <a:off x="415800" y="536040"/>
            <a:ext cx="7144920" cy="101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Fundamental constants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intertwined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with several observables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Image 14" descr=""/>
          <p:cNvPicPr/>
          <p:nvPr/>
        </p:nvPicPr>
        <p:blipFill>
          <a:blip r:embed="rId1"/>
          <a:stretch/>
        </p:blipFill>
        <p:spPr>
          <a:xfrm>
            <a:off x="1440000" y="2160000"/>
            <a:ext cx="3216960" cy="231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"/>
          <p:cNvSpPr/>
          <p:nvPr/>
        </p:nvSpPr>
        <p:spPr>
          <a:xfrm>
            <a:off x="2268000" y="2124000"/>
            <a:ext cx="396000" cy="3600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0" name="" descr="22§display§R_\infty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274640" y="3060000"/>
            <a:ext cx="405360" cy="23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1" name="" descr="22§display§\alpha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960000" y="4194720"/>
            <a:ext cx="155160" cy="12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2" name="" descr="22§display§r_p§svg§600§TRUE§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3195000" y="2952000"/>
            <a:ext cx="225000" cy="201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3" name=""/>
          <p:cNvSpPr/>
          <p:nvPr/>
        </p:nvSpPr>
        <p:spPr>
          <a:xfrm>
            <a:off x="1584000" y="2052000"/>
            <a:ext cx="396000" cy="3600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4" name="" descr="22§display§r_d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2700000" y="3960000"/>
            <a:ext cx="228960" cy="166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5" name=""/>
          <p:cNvSpPr/>
          <p:nvPr/>
        </p:nvSpPr>
        <p:spPr>
          <a:xfrm>
            <a:off x="2729520" y="2385720"/>
            <a:ext cx="396000" cy="3600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bf00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6" name="" descr="22§display§A_e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2765520" y="2457720"/>
            <a:ext cx="294480" cy="24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7" name="" descr="22§display§A_p§svg§600§TRUE§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2304360" y="2169720"/>
            <a:ext cx="327960" cy="29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8" name="" descr="22§display§A_d§svg§600§TRUE§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1620000" y="2097720"/>
            <a:ext cx="331200" cy="26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9" name=""/>
          <p:cNvSpPr txBox="1"/>
          <p:nvPr/>
        </p:nvSpPr>
        <p:spPr>
          <a:xfrm>
            <a:off x="5220000" y="4140000"/>
            <a:ext cx="2972160" cy="1393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r"/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Mass ratios are now extracted from molecular 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HD</a:t>
            </a:r>
            <a:r>
              <a:rPr b="0" i="1" lang="fr-FR" sz="1800" strike="noStrike" u="none" baseline="33000">
                <a:solidFill>
                  <a:srgbClr val="00a933"/>
                </a:solidFill>
                <a:effectLst/>
                <a:uFillTx/>
                <a:latin typeface="Georgia"/>
              </a:rPr>
              <a:t>+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 &amp; H</a:t>
            </a:r>
            <a:r>
              <a:rPr b="0" i="1" lang="fr-FR" sz="1800" strike="noStrike" u="none" baseline="-8000">
                <a:solidFill>
                  <a:srgbClr val="00a933"/>
                </a:solidFill>
                <a:effectLst/>
                <a:uFillTx/>
                <a:latin typeface="Georgia"/>
              </a:rPr>
              <a:t>2</a:t>
            </a:r>
            <a:r>
              <a:rPr b="0" i="1" lang="fr-FR" sz="1800" strike="noStrike" u="none" baseline="33000">
                <a:solidFill>
                  <a:srgbClr val="00a933"/>
                </a:solidFill>
                <a:effectLst/>
                <a:uFillTx/>
                <a:latin typeface="Georgia"/>
              </a:rPr>
              <a:t>+</a:t>
            </a:r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rovibration lines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"/>
          <p:cNvSpPr txBox="1"/>
          <p:nvPr/>
        </p:nvSpPr>
        <p:spPr>
          <a:xfrm>
            <a:off x="6207840" y="1944360"/>
            <a:ext cx="2972160" cy="1654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algn="r"/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Lamb shift of 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  <a:ea typeface="Georgia"/>
              </a:rPr>
              <a:t>μ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  <a:ea typeface="Microsoft YaHei"/>
              </a:rPr>
              <a:t>H &amp; </a:t>
            </a:r>
            <a:r>
              <a:rPr b="0" i="1" lang="fr-FR" sz="1800" strike="noStrike" u="none">
                <a:solidFill>
                  <a:srgbClr val="00a933"/>
                </a:solidFill>
                <a:effectLst/>
                <a:uFillTx/>
                <a:latin typeface="Georgia"/>
                <a:ea typeface="Georgia"/>
              </a:rPr>
              <a:t>μD</a:t>
            </a:r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/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are most sensitive to the proton and deuteron charge radii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/>
            <a:r>
              <a:rPr b="0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due to ‘lower’ orbits of the heavy muon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"/>
          <p:cNvSpPr txBox="1"/>
          <p:nvPr/>
        </p:nvSpPr>
        <p:spPr>
          <a:xfrm>
            <a:off x="416160" y="536400"/>
            <a:ext cx="7144920" cy="101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Fundamental constants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intertwined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with several observables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"/>
          <p:cNvSpPr txBox="1"/>
          <p:nvPr/>
        </p:nvSpPr>
        <p:spPr>
          <a:xfrm>
            <a:off x="415440" y="535680"/>
            <a:ext cx="9335880" cy="5536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By the way, there is no longer a </a:t>
            </a:r>
            <a:r>
              <a:rPr b="0" i="1" lang="fr-FR" sz="3200" strike="noStrike" u="none">
                <a:solidFill>
                  <a:srgbClr val="2a6099"/>
                </a:solidFill>
                <a:effectLst/>
                <a:uFillTx/>
                <a:latin typeface="Georgia"/>
              </a:rPr>
              <a:t>proton size puzzle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: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3" name="" descr=""/>
          <p:cNvPicPr/>
          <p:nvPr/>
        </p:nvPicPr>
        <p:blipFill>
          <a:blip r:embed="rId1"/>
          <a:stretch/>
        </p:blipFill>
        <p:spPr>
          <a:xfrm>
            <a:off x="1559880" y="1080000"/>
            <a:ext cx="7080120" cy="422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4" name=""/>
          <p:cNvSpPr txBox="1"/>
          <p:nvPr/>
        </p:nvSpPr>
        <p:spPr>
          <a:xfrm>
            <a:off x="540000" y="4911480"/>
            <a:ext cx="2054160" cy="49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Miller arXiv:2604.15546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"/>
          <p:cNvSpPr/>
          <p:nvPr/>
        </p:nvSpPr>
        <p:spPr>
          <a:xfrm>
            <a:off x="1980000" y="3330000"/>
            <a:ext cx="6660000" cy="0"/>
          </a:xfrm>
          <a:prstGeom prst="line">
            <a:avLst/>
          </a:prstGeom>
          <a:ln w="126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"/>
          <p:cNvSpPr txBox="1"/>
          <p:nvPr/>
        </p:nvSpPr>
        <p:spPr>
          <a:xfrm>
            <a:off x="6788160" y="2313720"/>
            <a:ext cx="1393920" cy="3862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1" lang="fr-FR" sz="1050" strike="noStrike" u="none">
                <a:solidFill>
                  <a:srgbClr val="ff4000"/>
                </a:solidFill>
                <a:effectLst/>
                <a:uFillTx/>
                <a:latin typeface="Arial"/>
              </a:rPr>
              <a:t>Muonic Hydrogen </a:t>
            </a:r>
            <a:endParaRPr b="0" lang="fr-FR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1" lang="fr-FR" sz="1050" strike="noStrike" u="none">
                <a:solidFill>
                  <a:srgbClr val="ff4000"/>
                </a:solidFill>
                <a:effectLst/>
                <a:uFillTx/>
                <a:latin typeface="Arial"/>
              </a:rPr>
              <a:t>0.8409 </a:t>
            </a:r>
            <a:r>
              <a:rPr b="1" lang="fr-FR" sz="1050" strike="noStrike" u="none">
                <a:solidFill>
                  <a:srgbClr val="ff4000"/>
                </a:solidFill>
                <a:effectLst/>
                <a:uFillTx/>
                <a:latin typeface="Arial"/>
                <a:ea typeface="Arial"/>
              </a:rPr>
              <a:t>±</a:t>
            </a:r>
            <a:r>
              <a:rPr b="1" lang="fr-FR" sz="1050" strike="noStrike" u="none">
                <a:solidFill>
                  <a:srgbClr val="ff4000"/>
                </a:solidFill>
                <a:effectLst/>
                <a:uFillTx/>
                <a:latin typeface="Arial"/>
              </a:rPr>
              <a:t> 0.0004 fm</a:t>
            </a:r>
            <a:r>
              <a:rPr b="1" lang="fr-FR" sz="800" strike="noStrike" u="none">
                <a:solidFill>
                  <a:srgbClr val="ff4000"/>
                </a:solidFill>
                <a:effectLst/>
                <a:uFillTx/>
                <a:latin typeface="Arial"/>
              </a:rPr>
              <a:t>  </a:t>
            </a:r>
            <a:endParaRPr b="0" lang="fr-FR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"/>
          <p:cNvSpPr/>
          <p:nvPr/>
        </p:nvSpPr>
        <p:spPr>
          <a:xfrm>
            <a:off x="7956000" y="2772000"/>
            <a:ext cx="360000" cy="54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"/>
          <p:cNvSpPr txBox="1"/>
          <p:nvPr/>
        </p:nvSpPr>
        <p:spPr>
          <a:xfrm>
            <a:off x="6624000" y="2592000"/>
            <a:ext cx="1607040" cy="1893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7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CREMA collaboration, Science 2013</a:t>
            </a:r>
            <a:endParaRPr b="0" lang="fr-FR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" descr=""/>
          <p:cNvPicPr/>
          <p:nvPr/>
        </p:nvPicPr>
        <p:blipFill>
          <a:blip r:embed="rId1"/>
          <a:stretch/>
        </p:blipFill>
        <p:spPr>
          <a:xfrm>
            <a:off x="5040000" y="900000"/>
            <a:ext cx="4626720" cy="477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0" name=""/>
          <p:cNvSpPr txBox="1"/>
          <p:nvPr/>
        </p:nvSpPr>
        <p:spPr>
          <a:xfrm>
            <a:off x="415800" y="535680"/>
            <a:ext cx="382032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New physics affects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all CODATA inputs 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1" name="" descr="28§display§\mathcal{L}\supset -\sum_{\psi=e,\mu,p,n} y_\psi \phi\bar \psi \psi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80000" y="1885680"/>
            <a:ext cx="3459600" cy="814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2" name=""/>
          <p:cNvSpPr txBox="1"/>
          <p:nvPr/>
        </p:nvSpPr>
        <p:spPr>
          <a:xfrm>
            <a:off x="540000" y="3780000"/>
            <a:ext cx="3726720" cy="11282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muon magnetic anomaly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helium, positronium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muonium 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3" name="" descr="22§display§\propto y_\mu^2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4299120" y="3837240"/>
            <a:ext cx="560880" cy="37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4" name="" descr="22§display§\propto y_e^2§svg§600§TRUE§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3744000" y="4197600"/>
            <a:ext cx="522000" cy="31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5" name="" descr="22§display§\propto y_ey_\mu§svg§600§TRUE§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2268360" y="4653720"/>
            <a:ext cx="795960" cy="205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6" name=""/>
          <p:cNvSpPr txBox="1"/>
          <p:nvPr/>
        </p:nvSpPr>
        <p:spPr>
          <a:xfrm>
            <a:off x="360000" y="3240000"/>
            <a:ext cx="4366080" cy="4669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As well as other observables: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"/>
          <p:cNvSpPr txBox="1"/>
          <p:nvPr/>
        </p:nvSpPr>
        <p:spPr>
          <a:xfrm>
            <a:off x="6685200" y="609840"/>
            <a:ext cx="267480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CD-Karr-Soreq, Ann. Rev. 2026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"/>
          <p:cNvSpPr txBox="1"/>
          <p:nvPr/>
        </p:nvSpPr>
        <p:spPr>
          <a:xfrm>
            <a:off x="540000" y="540000"/>
            <a:ext cx="8280000" cy="12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We adapted the CODATA fit, systematically including New Physics effects: 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9" name="" descr="28§display§\mathcal{O}_{\rm th}=\mathcal{O}_{\rm SM}(g_{\rm SM})+\mathcal{O}_{\rm NP}(g_{\rm SM},\alpha_\phi,m_\phi)+\delta \mathcal{O}_{\rm th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417320" y="2484720"/>
            <a:ext cx="7006680" cy="39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0" name=""/>
          <p:cNvSpPr/>
          <p:nvPr/>
        </p:nvSpPr>
        <p:spPr>
          <a:xfrm>
            <a:off x="3384000" y="2952000"/>
            <a:ext cx="180000" cy="468000"/>
          </a:xfrm>
          <a:custGeom>
            <a:avLst/>
            <a:gdLst/>
            <a:ahLst/>
            <a:rect l="0" t="0" r="r" b="b"/>
            <a:pathLst>
              <a:path fill="none" w="500" h="1300">
                <a:moveTo>
                  <a:pt x="500" y="0"/>
                </a:moveTo>
                <a:lnTo>
                  <a:pt x="0" y="13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"/>
          <p:cNvSpPr/>
          <p:nvPr/>
        </p:nvSpPr>
        <p:spPr>
          <a:xfrm>
            <a:off x="2880360" y="3420000"/>
            <a:ext cx="503640" cy="0"/>
          </a:xfrm>
          <a:custGeom>
            <a:avLst/>
            <a:gdLst/>
            <a:ahLst/>
            <a:rect l="0" t="0" r="r" b="b"/>
            <a:pathLst>
              <a:path fill="none" w="1399" h="0">
                <a:moveTo>
                  <a:pt x="1399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-45000" bIns="-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2" name="" descr="18§display§R_\infty,\alpha,r_{p},\dots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386720" y="3542760"/>
            <a:ext cx="1277280" cy="23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3" name=""/>
          <p:cNvSpPr txBox="1"/>
          <p:nvPr/>
        </p:nvSpPr>
        <p:spPr>
          <a:xfrm>
            <a:off x="720000" y="3240000"/>
            <a:ext cx="2148480" cy="3067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fundamental constants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"/>
          <p:cNvSpPr/>
          <p:nvPr/>
        </p:nvSpPr>
        <p:spPr>
          <a:xfrm>
            <a:off x="5004000" y="2952000"/>
            <a:ext cx="0" cy="828000"/>
          </a:xfrm>
          <a:custGeom>
            <a:avLst/>
            <a:gdLst/>
            <a:ahLst/>
            <a:rect l="0" t="0" r="r" b="b"/>
            <a:pathLst>
              <a:path fill="none" w="0" h="2300">
                <a:moveTo>
                  <a:pt x="0" y="0"/>
                </a:moveTo>
                <a:lnTo>
                  <a:pt x="0" y="23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"/>
          <p:cNvSpPr txBox="1"/>
          <p:nvPr/>
        </p:nvSpPr>
        <p:spPr>
          <a:xfrm>
            <a:off x="3755520" y="3833280"/>
            <a:ext cx="2555280" cy="5230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correction from new physics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at leading order in  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6" name="" descr="18§display§\alpha_\phi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5468040" y="4147560"/>
            <a:ext cx="255960" cy="18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7" name=""/>
          <p:cNvSpPr/>
          <p:nvPr/>
        </p:nvSpPr>
        <p:spPr>
          <a:xfrm>
            <a:off x="8064000" y="2952000"/>
            <a:ext cx="180000" cy="648000"/>
          </a:xfrm>
          <a:custGeom>
            <a:avLst/>
            <a:gdLst/>
            <a:ahLst/>
            <a:rect l="0" t="0" r="r" b="b"/>
            <a:pathLst>
              <a:path fill="none" w="500" h="1800">
                <a:moveTo>
                  <a:pt x="0" y="0"/>
                </a:moveTo>
                <a:lnTo>
                  <a:pt x="500" y="18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"/>
          <p:cNvSpPr txBox="1"/>
          <p:nvPr/>
        </p:nvSpPr>
        <p:spPr>
          <a:xfrm>
            <a:off x="7344000" y="3653280"/>
            <a:ext cx="2067840" cy="3067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SM theory uncertainty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"/>
          <p:cNvSpPr/>
          <p:nvPr/>
        </p:nvSpPr>
        <p:spPr>
          <a:xfrm>
            <a:off x="2844000" y="2160000"/>
            <a:ext cx="180000" cy="288000"/>
          </a:xfrm>
          <a:custGeom>
            <a:avLst/>
            <a:gdLst/>
            <a:ahLst/>
            <a:rect l="0" t="0" r="r" b="b"/>
            <a:pathLst>
              <a:path fill="none" w="500" h="800">
                <a:moveTo>
                  <a:pt x="500" y="0"/>
                </a:moveTo>
                <a:lnTo>
                  <a:pt x="0" y="8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"/>
          <p:cNvSpPr/>
          <p:nvPr/>
        </p:nvSpPr>
        <p:spPr>
          <a:xfrm>
            <a:off x="3024000" y="2160000"/>
            <a:ext cx="503640" cy="0"/>
          </a:xfrm>
          <a:custGeom>
            <a:avLst/>
            <a:gdLst/>
            <a:ahLst/>
            <a:rect l="0" t="0" r="r" b="b"/>
            <a:pathLst>
              <a:path fill="none" w="1399" h="0">
                <a:moveTo>
                  <a:pt x="1399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-45000" bIns="-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"/>
          <p:cNvSpPr txBox="1"/>
          <p:nvPr/>
        </p:nvSpPr>
        <p:spPr>
          <a:xfrm>
            <a:off x="3551400" y="1980000"/>
            <a:ext cx="2712600" cy="3067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15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state-of-the-art SM prediction</a:t>
            </a:r>
            <a:endParaRPr b="0" lang="fr-FR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"/>
          <p:cNvSpPr txBox="1"/>
          <p:nvPr/>
        </p:nvSpPr>
        <p:spPr>
          <a:xfrm>
            <a:off x="619560" y="4725720"/>
            <a:ext cx="9016200" cy="4942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and extracted FCs and New Physics parameters </a:t>
            </a:r>
            <a:r>
              <a:rPr b="0" i="1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together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"/>
          <p:cNvSpPr txBox="1"/>
          <p:nvPr/>
        </p:nvSpPr>
        <p:spPr>
          <a:xfrm>
            <a:off x="4860000" y="5220000"/>
            <a:ext cx="438624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CD-Karr-Kitahara-Koelemeij-Soreq-Zupan, PRL 2023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5" dur="indefinite" restart="never" nodeType="tmRoot">
          <p:childTnLst>
            <p:seq>
              <p:cTn id="86" dur="indefinite" nodeType="mainSeq">
                <p:childTnLst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"/>
          <p:cNvSpPr txBox="1"/>
          <p:nvPr/>
        </p:nvSpPr>
        <p:spPr>
          <a:xfrm>
            <a:off x="540000" y="540360"/>
            <a:ext cx="8280000" cy="1932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New physics bounds: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85" name="" descr=""/>
          <p:cNvPicPr/>
          <p:nvPr/>
        </p:nvPicPr>
        <p:blipFill>
          <a:blip r:embed="rId1"/>
          <a:stretch/>
        </p:blipFill>
        <p:spPr>
          <a:xfrm>
            <a:off x="754200" y="1260000"/>
            <a:ext cx="8425800" cy="418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6" name=""/>
          <p:cNvSpPr txBox="1"/>
          <p:nvPr/>
        </p:nvSpPr>
        <p:spPr>
          <a:xfrm>
            <a:off x="6300000" y="791280"/>
            <a:ext cx="2674800" cy="29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CD-Karr-Soreq, Ann. Rev. 2026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 anchorCtr="1">
            <a:spAutoFit/>
          </a:bodyPr>
          <a:p>
            <a:pPr algn="ctr"/>
            <a:r>
              <a:rPr b="0" lang="fr-FR" sz="4000" strike="noStrike" u="none">
                <a:solidFill>
                  <a:srgbClr val="dddddd"/>
                </a:solidFill>
                <a:effectLst/>
                <a:uFillTx/>
                <a:latin typeface="Georgia"/>
              </a:rPr>
              <a:t>Probing New Physics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dddddd"/>
                </a:solidFill>
                <a:effectLst/>
                <a:uFillTx/>
                <a:latin typeface="Georgia"/>
              </a:rPr>
              <a:t>at the Atomic Frontier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Isotope shifts &amp; King plots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"/>
          <p:cNvSpPr txBox="1"/>
          <p:nvPr/>
        </p:nvSpPr>
        <p:spPr>
          <a:xfrm>
            <a:off x="540000" y="540360"/>
            <a:ext cx="8640000" cy="194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nuclear charge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Z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sets atomic frequencies,  up to small nuclear effects: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89" name="" descr="28§display§f_i^{AA'}\equiv f_i^A-f_i^{A'} \sim \mathcal{O}\left(\frac{\alpha m_e}{\Lambda_{\rm QCD}}\right) f_i^A \ll f_i^A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527120" y="2833200"/>
            <a:ext cx="6435000" cy="88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0" name=""/>
          <p:cNvSpPr/>
          <p:nvPr/>
        </p:nvSpPr>
        <p:spPr>
          <a:xfrm flipH="1">
            <a:off x="4608000" y="3780000"/>
            <a:ext cx="360000" cy="54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"/>
          <p:cNvSpPr txBox="1"/>
          <p:nvPr/>
        </p:nvSpPr>
        <p:spPr>
          <a:xfrm>
            <a:off x="2122920" y="4309200"/>
            <a:ext cx="5254200" cy="7246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still challenging to calculate </a:t>
            </a:r>
            <a:r>
              <a:rPr b="0" i="1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ab initio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but </a:t>
            </a:r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allows EFT description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2" name="" descr="18§display§\Lambda_{\rm QCD}\sim 10^6 \alpha m_e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700000" y="4716000"/>
            <a:ext cx="1644480" cy="281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"/>
          <p:cNvSpPr/>
          <p:nvPr/>
        </p:nvSpPr>
        <p:spPr>
          <a:xfrm>
            <a:off x="6552000" y="2832840"/>
            <a:ext cx="900000" cy="540000"/>
          </a:xfrm>
          <a:prstGeom prst="roundRect">
            <a:avLst>
              <a:gd name="adj" fmla="val 16667"/>
            </a:avLst>
          </a:prstGeom>
          <a:solidFill>
            <a:srgbClr val="ff0000">
              <a:alpha val="60000"/>
            </a:srgbClr>
          </a:solidFill>
          <a:ln w="0">
            <a:solidFill>
              <a:srgbClr val="ffffff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" name=""/>
          <p:cNvSpPr/>
          <p:nvPr/>
        </p:nvSpPr>
        <p:spPr>
          <a:xfrm>
            <a:off x="5004000" y="2832480"/>
            <a:ext cx="792000" cy="540000"/>
          </a:xfrm>
          <a:prstGeom prst="roundRect">
            <a:avLst>
              <a:gd name="adj" fmla="val 16667"/>
            </a:avLst>
          </a:prstGeom>
          <a:solidFill>
            <a:srgbClr val="5983b0">
              <a:alpha val="60000"/>
            </a:srgbClr>
          </a:solidFill>
          <a:ln w="0">
            <a:solidFill>
              <a:srgbClr val="ffffff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" name=""/>
          <p:cNvSpPr txBox="1"/>
          <p:nvPr/>
        </p:nvSpPr>
        <p:spPr>
          <a:xfrm>
            <a:off x="540000" y="540360"/>
            <a:ext cx="8640000" cy="194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nuclear charge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Z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sets atomic frequencies,  up to small nuclear effects: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6" name="" descr="28§display§f_i^{AA'}\equiv f_i^A-f_i^{A'} = K_i \mu_{AA'}+F_i\delta r^2_{AA'}+\cdots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526400" y="2833200"/>
            <a:ext cx="6753600" cy="46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7" name=""/>
          <p:cNvSpPr txBox="1"/>
          <p:nvPr/>
        </p:nvSpPr>
        <p:spPr>
          <a:xfrm>
            <a:off x="3060000" y="3732480"/>
            <a:ext cx="1426680" cy="4075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200" strike="noStrike" u="none">
                <a:solidFill>
                  <a:srgbClr val="2a6099"/>
                </a:solidFill>
                <a:effectLst/>
                <a:uFillTx/>
                <a:latin typeface="Georgia"/>
              </a:rPr>
              <a:t>mass shift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98" name="" descr="22§display§\mu_{AA'}\equiv \frac{m_{A'}-m_{A}}{m_Am_{A'}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060000" y="4140000"/>
            <a:ext cx="2275560" cy="563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9" name=""/>
          <p:cNvSpPr txBox="1"/>
          <p:nvPr/>
        </p:nvSpPr>
        <p:spPr>
          <a:xfrm>
            <a:off x="6660000" y="3960000"/>
            <a:ext cx="1346760" cy="4075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2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field shift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0" name="" descr="22§display§\delta r^2_{AA'}\equiv \langle r_A^2\rangle -\langle r_{A'}^2\rangle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6660000" y="4345920"/>
            <a:ext cx="2494800" cy="33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1" name=""/>
          <p:cNvSpPr/>
          <p:nvPr/>
        </p:nvSpPr>
        <p:spPr>
          <a:xfrm>
            <a:off x="8100000" y="2520000"/>
            <a:ext cx="180000" cy="360000"/>
          </a:xfrm>
          <a:custGeom>
            <a:avLst/>
            <a:gdLst/>
            <a:ahLst/>
            <a:rect l="0" t="0" r="r" b="b"/>
            <a:pathLst>
              <a:path fill="none" w="500" h="1000">
                <a:moveTo>
                  <a:pt x="500" y="0"/>
                </a:moveTo>
                <a:lnTo>
                  <a:pt x="0" y="10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"/>
          <p:cNvSpPr txBox="1"/>
          <p:nvPr/>
        </p:nvSpPr>
        <p:spPr>
          <a:xfrm>
            <a:off x="7661160" y="2169000"/>
            <a:ext cx="2009160" cy="6116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subleading effects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    in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3" name="" descr="18§display§\epsilon\equiv r_A/a_0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8799480" y="2511360"/>
            <a:ext cx="952560" cy="226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4" name=""/>
          <p:cNvSpPr/>
          <p:nvPr/>
        </p:nvSpPr>
        <p:spPr>
          <a:xfrm>
            <a:off x="7056000" y="3456000"/>
            <a:ext cx="36000" cy="468000"/>
          </a:xfrm>
          <a:custGeom>
            <a:avLst/>
            <a:gdLst/>
            <a:ahLst/>
            <a:rect l="0" t="0" r="r" b="b"/>
            <a:pathLst>
              <a:path fill="none" w="100" h="1300">
                <a:moveTo>
                  <a:pt x="0" y="0"/>
                </a:moveTo>
                <a:lnTo>
                  <a:pt x="100" y="13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"/>
          <p:cNvSpPr/>
          <p:nvPr/>
        </p:nvSpPr>
        <p:spPr>
          <a:xfrm>
            <a:off x="4486680" y="3420000"/>
            <a:ext cx="373320" cy="360000"/>
          </a:xfrm>
          <a:custGeom>
            <a:avLst/>
            <a:gdLst/>
            <a:ahLst/>
            <a:rect l="0" t="0" r="r" b="b"/>
            <a:pathLst>
              <a:path fill="none" w="1037" h="1000">
                <a:moveTo>
                  <a:pt x="1037" y="0"/>
                </a:moveTo>
                <a:lnTo>
                  <a:pt x="0" y="10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"/>
          <p:cNvSpPr txBox="1"/>
          <p:nvPr/>
        </p:nvSpPr>
        <p:spPr>
          <a:xfrm>
            <a:off x="900000" y="4813200"/>
            <a:ext cx="3780000" cy="959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i="1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precisely measured</a:t>
            </a: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at</a:t>
            </a: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    using spin-precession in traps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"/>
          <p:cNvSpPr txBox="1"/>
          <p:nvPr/>
        </p:nvSpPr>
        <p:spPr>
          <a:xfrm>
            <a:off x="6556320" y="4800240"/>
            <a:ext cx="3343680" cy="959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i="1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poorly known</a:t>
            </a:r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in general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8" name="" descr="18§display§\sim 10^{-11}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3575160" y="4896000"/>
            <a:ext cx="780840" cy="221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3" dur="indefinite" restart="never" nodeType="tmRoot">
          <p:childTnLst>
            <p:seq>
              <p:cTn id="124" dur="indefinite" nodeType="mainSeq">
                <p:childTnLst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"/>
          <p:cNvSpPr/>
          <p:nvPr/>
        </p:nvSpPr>
        <p:spPr>
          <a:xfrm>
            <a:off x="6156360" y="2832840"/>
            <a:ext cx="503640" cy="540000"/>
          </a:xfrm>
          <a:custGeom>
            <a:avLst/>
            <a:gdLst>
              <a:gd name="textAreaLeft" fmla="*/ 24480 w 503640"/>
              <a:gd name="textAreaRight" fmla="*/ 479160 w 503640"/>
              <a:gd name="textAreaTop" fmla="*/ 24480 h 540000"/>
              <a:gd name="textAreaBottom" fmla="*/ 515520 h 540000"/>
            </a:gdLst>
            <a:ahLst/>
            <a:cxnLst/>
            <a:rect l="textAreaLeft" t="textAreaTop" r="textAreaRight" b="textAreaBottom"/>
            <a:pathLst>
              <a:path w="21600" h="23158">
                <a:moveTo>
                  <a:pt x="3600" y="0"/>
                </a:moveTo>
                <a:arcTo wR="3600" hR="3600" stAng="16200000" swAng="-5400000"/>
                <a:lnTo>
                  <a:pt x="0" y="19558"/>
                </a:lnTo>
                <a:arcTo wR="3600" hR="3600" stAng="10800000" swAng="-5400000"/>
                <a:lnTo>
                  <a:pt x="18000" y="23158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ffbf00">
              <a:alpha val="60000"/>
            </a:srgbClr>
          </a:solidFill>
          <a:ln w="0">
            <a:solidFill>
              <a:srgbClr val="ffffff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"/>
          <p:cNvSpPr/>
          <p:nvPr/>
        </p:nvSpPr>
        <p:spPr>
          <a:xfrm>
            <a:off x="4572000" y="2832480"/>
            <a:ext cx="540000" cy="540000"/>
          </a:xfrm>
          <a:prstGeom prst="roundRect">
            <a:avLst>
              <a:gd name="adj" fmla="val 16667"/>
            </a:avLst>
          </a:prstGeom>
          <a:solidFill>
            <a:srgbClr val="ffbf00">
              <a:alpha val="60000"/>
            </a:srgbClr>
          </a:solidFill>
          <a:ln w="0">
            <a:solidFill>
              <a:srgbClr val="ffffff">
                <a:alpha val="60000"/>
              </a:srgb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"/>
          <p:cNvSpPr txBox="1"/>
          <p:nvPr/>
        </p:nvSpPr>
        <p:spPr>
          <a:xfrm>
            <a:off x="540000" y="540360"/>
            <a:ext cx="8640000" cy="194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nuclear charge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Z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sets atomic frequencies,  up to small nuclear effects: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2" name="" descr="28§display§f_i^{AA'}\equiv f_i^A-f_i^{A'} = K_i \mu_{AA'}+F_i\delta r^2_{AA'}+\cdots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526400" y="2833200"/>
            <a:ext cx="6753600" cy="46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3" name=""/>
          <p:cNvSpPr txBox="1"/>
          <p:nvPr/>
        </p:nvSpPr>
        <p:spPr>
          <a:xfrm>
            <a:off x="2664000" y="3955320"/>
            <a:ext cx="4502160" cy="1041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200" strike="noStrike" u="none">
                <a:solidFill>
                  <a:srgbClr val="ffbf00"/>
                </a:solidFill>
                <a:effectLst/>
                <a:uFillTx/>
                <a:latin typeface="Georgia"/>
              </a:rPr>
              <a:t>‘electronic’ constants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independent of nuclear parameters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but depending on atomic states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"/>
          <p:cNvSpPr/>
          <p:nvPr/>
        </p:nvSpPr>
        <p:spPr>
          <a:xfrm flipH="1">
            <a:off x="5400000" y="3420000"/>
            <a:ext cx="720000" cy="54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"/>
          <p:cNvSpPr/>
          <p:nvPr/>
        </p:nvSpPr>
        <p:spPr>
          <a:xfrm flipH="1">
            <a:off x="4500000" y="3420000"/>
            <a:ext cx="180000" cy="53532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"/>
          <p:cNvSpPr txBox="1"/>
          <p:nvPr/>
        </p:nvSpPr>
        <p:spPr>
          <a:xfrm>
            <a:off x="540000" y="540720"/>
            <a:ext cx="8640000" cy="1079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This factorization of scales permits theory-independent comparison of isotope shifts: 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7" name="" descr="24§display§mf_{2}^{AA'}=\frac{F_2}{F_1}\,mf_1^{AA'} + \left[K_2-\frac{F_2}{F_1}K_1\right]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756000" y="3029400"/>
            <a:ext cx="4850640" cy="7275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18" name="Groupe 11"/>
          <p:cNvGrpSpPr/>
          <p:nvPr/>
        </p:nvGrpSpPr>
        <p:grpSpPr>
          <a:xfrm>
            <a:off x="5793480" y="2375280"/>
            <a:ext cx="3850920" cy="2844720"/>
            <a:chOff x="5793480" y="2375280"/>
            <a:chExt cx="3850920" cy="2844720"/>
          </a:xfrm>
        </p:grpSpPr>
        <p:cxnSp>
          <p:nvCxnSpPr>
            <p:cNvPr id="419" name="Connecteur droit avec flèche 2"/>
            <p:cNvCxnSpPr/>
            <p:nvPr/>
          </p:nvCxnSpPr>
          <p:spPr>
            <a:xfrm flipV="1">
              <a:off x="6382440" y="2448000"/>
              <a:ext cx="360" cy="2361600"/>
            </a:xfrm>
            <a:prstGeom prst="straightConnector1">
              <a:avLst/>
            </a:prstGeom>
            <a:ln w="6480">
              <a:solidFill>
                <a:schemeClr val="accent1"/>
              </a:solidFill>
              <a:miter/>
              <a:tailEnd len="med" type="triangle" w="med"/>
            </a:ln>
          </p:spPr>
        </p:cxnSp>
        <p:cxnSp>
          <p:nvCxnSpPr>
            <p:cNvPr id="420" name="Connecteur droit avec flèche 6"/>
            <p:cNvCxnSpPr/>
            <p:nvPr/>
          </p:nvCxnSpPr>
          <p:spPr>
            <a:xfrm>
              <a:off x="6421320" y="4884480"/>
              <a:ext cx="3000600" cy="360"/>
            </a:xfrm>
            <a:prstGeom prst="straightConnector1">
              <a:avLst/>
            </a:prstGeom>
            <a:ln w="6480">
              <a:solidFill>
                <a:schemeClr val="accent1"/>
              </a:solidFill>
              <a:miter/>
              <a:tailEnd len="med" type="triangle" w="med"/>
            </a:ln>
          </p:spPr>
        </p:cxnSp>
        <p:pic>
          <p:nvPicPr>
            <p:cNvPr id="421" name="Image 20" descr=""/>
            <p:cNvPicPr/>
            <p:nvPr/>
          </p:nvPicPr>
          <p:blipFill>
            <a:blip r:embed="rId3"/>
            <a:stretch/>
          </p:blipFill>
          <p:spPr>
            <a:xfrm>
              <a:off x="7020000" y="2880000"/>
              <a:ext cx="636840" cy="230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22" name="Image 24" descr=""/>
            <p:cNvPicPr/>
            <p:nvPr/>
          </p:nvPicPr>
          <p:blipFill>
            <a:blip r:embed="rId4"/>
            <a:stretch/>
          </p:blipFill>
          <p:spPr>
            <a:xfrm>
              <a:off x="7814520" y="3456000"/>
              <a:ext cx="645480" cy="230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23" name="Image 25" descr=""/>
            <p:cNvPicPr/>
            <p:nvPr/>
          </p:nvPicPr>
          <p:blipFill>
            <a:blip r:embed="rId5"/>
            <a:stretch/>
          </p:blipFill>
          <p:spPr>
            <a:xfrm>
              <a:off x="8784000" y="4159800"/>
              <a:ext cx="677880" cy="2322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24" name=""/>
            <p:cNvSpPr/>
            <p:nvPr/>
          </p:nvSpPr>
          <p:spPr>
            <a:xfrm>
              <a:off x="6480000" y="2880000"/>
              <a:ext cx="1260000" cy="900000"/>
            </a:xfrm>
            <a:prstGeom prst="line">
              <a:avLst/>
            </a:prstGeom>
            <a:ln w="38160">
              <a:solidFill>
                <a:srgbClr val="3465a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5" name=""/>
            <p:cNvSpPr/>
            <p:nvPr/>
          </p:nvSpPr>
          <p:spPr>
            <a:xfrm>
              <a:off x="7740000" y="3780000"/>
              <a:ext cx="900360" cy="642960"/>
            </a:xfrm>
            <a:prstGeom prst="line">
              <a:avLst/>
            </a:prstGeom>
            <a:ln w="38160">
              <a:solidFill>
                <a:srgbClr val="3465a4"/>
              </a:solidFill>
              <a:prstDash val="dash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6" name=""/>
            <p:cNvSpPr/>
            <p:nvPr/>
          </p:nvSpPr>
          <p:spPr>
            <a:xfrm>
              <a:off x="8640000" y="4422960"/>
              <a:ext cx="540000" cy="385560"/>
            </a:xfrm>
            <a:prstGeom prst="line">
              <a:avLst/>
            </a:prstGeom>
            <a:ln w="38160">
              <a:solidFill>
                <a:srgbClr val="3465a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7" name="Ellipse 3"/>
            <p:cNvSpPr/>
            <p:nvPr/>
          </p:nvSpPr>
          <p:spPr>
            <a:xfrm>
              <a:off x="6840000" y="3114000"/>
              <a:ext cx="100800" cy="9936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600">
              <a:solidFill>
                <a:srgbClr val="c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5560" bIns="2556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28" name="Ellipse 1"/>
            <p:cNvSpPr/>
            <p:nvPr/>
          </p:nvSpPr>
          <p:spPr>
            <a:xfrm>
              <a:off x="7639200" y="3686400"/>
              <a:ext cx="100800" cy="9936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600">
              <a:solidFill>
                <a:srgbClr val="c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5560" bIns="2556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29" name="Ellipse 2"/>
            <p:cNvSpPr/>
            <p:nvPr/>
          </p:nvSpPr>
          <p:spPr>
            <a:xfrm>
              <a:off x="8676000" y="4436640"/>
              <a:ext cx="100800" cy="9936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600">
              <a:solidFill>
                <a:srgbClr val="c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5560" bIns="2556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430" name="" descr="22§display§mf_2§svg§600§TRUE§"/>
            <p:cNvPicPr/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/>
          </p:blipFill>
          <p:spPr>
            <a:xfrm>
              <a:off x="5793480" y="2375280"/>
              <a:ext cx="470520" cy="2527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31" name="" descr="22§display§mf_1§svg§600§TRUE§"/>
            <p:cNvPicPr/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/>
          </p:blipFill>
          <p:spPr>
            <a:xfrm>
              <a:off x="9180360" y="4967280"/>
              <a:ext cx="464040" cy="2527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32" name=""/>
          <p:cNvSpPr txBox="1"/>
          <p:nvPr/>
        </p:nvSpPr>
        <p:spPr>
          <a:xfrm>
            <a:off x="8280000" y="2529000"/>
            <a:ext cx="11278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King plot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"/>
          <p:cNvSpPr txBox="1"/>
          <p:nvPr/>
        </p:nvSpPr>
        <p:spPr>
          <a:xfrm>
            <a:off x="900000" y="4196520"/>
            <a:ext cx="4226760" cy="12200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predicting a </a:t>
            </a:r>
            <a:r>
              <a:rPr b="0" i="1" lang="fr-FR" sz="26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linear relation</a:t>
            </a:r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among isotope shift data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(independently of </a:t>
            </a:r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  )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"/>
          <p:cNvSpPr txBox="1"/>
          <p:nvPr/>
        </p:nvSpPr>
        <p:spPr>
          <a:xfrm>
            <a:off x="981000" y="1989000"/>
            <a:ext cx="135900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modified IS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"/>
          <p:cNvSpPr/>
          <p:nvPr/>
        </p:nvSpPr>
        <p:spPr>
          <a:xfrm flipH="1">
            <a:off x="1080000" y="2520000"/>
            <a:ext cx="180000" cy="54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6" name="" descr="18§display§mf_i\equiv \mu^{-1}f_i§svg§600§TRUE§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1620000" y="2340000"/>
            <a:ext cx="1249920" cy="26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7" name="" descr="22§display§K_i\,,F_i§svg§600§TRUE§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3672000" y="5112000"/>
            <a:ext cx="735120" cy="243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9" dur="indefinite" restart="never" nodeType="tmRoot">
          <p:childTnLst>
            <p:seq>
              <p:cTn id="160" dur="indefinite" nodeType="mainSeq">
                <p:childTnLst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"/>
          <p:cNvSpPr txBox="1"/>
          <p:nvPr/>
        </p:nvSpPr>
        <p:spPr>
          <a:xfrm>
            <a:off x="540000" y="540720"/>
            <a:ext cx="8640000" cy="1079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New Physics forces violate King’s linearity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9" name="" descr="28§display§f_i^{AA'}\to f_i^{AA'}+\alpha_\phi X_i (A-A')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752040" y="1650240"/>
            <a:ext cx="4623840" cy="481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0" name="" descr="24§display§mf_{2}^{AA'}=\frac{F_2}{F_1}\,mf_1^{AA'} + \left[K_2-\frac{F_2}{F_1}K_1\right]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56000" y="3245760"/>
            <a:ext cx="4850640" cy="727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1" name="" descr="24§display§{\color{red} +\alpha_\phi\left[X_2-\frac{F_2}{F_1}X_1\right]\frac{A-A'}{\mu_{AA'}}}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2026800" y="4140000"/>
            <a:ext cx="3517200" cy="7509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42" name="Groupe 1"/>
          <p:cNvGrpSpPr/>
          <p:nvPr/>
        </p:nvGrpSpPr>
        <p:grpSpPr>
          <a:xfrm>
            <a:off x="5793840" y="2375280"/>
            <a:ext cx="3850920" cy="2844720"/>
            <a:chOff x="5793840" y="2375280"/>
            <a:chExt cx="3850920" cy="2844720"/>
          </a:xfrm>
        </p:grpSpPr>
        <p:cxnSp>
          <p:nvCxnSpPr>
            <p:cNvPr id="443" name="Connecteur droit avec flèche 7"/>
            <p:cNvCxnSpPr/>
            <p:nvPr/>
          </p:nvCxnSpPr>
          <p:spPr>
            <a:xfrm flipV="1">
              <a:off x="6382800" y="2448000"/>
              <a:ext cx="360" cy="2361600"/>
            </a:xfrm>
            <a:prstGeom prst="straightConnector1">
              <a:avLst/>
            </a:prstGeom>
            <a:ln w="6480">
              <a:solidFill>
                <a:schemeClr val="accent1"/>
              </a:solidFill>
              <a:miter/>
              <a:tailEnd len="med" type="triangle" w="med"/>
            </a:ln>
          </p:spPr>
        </p:cxnSp>
        <p:cxnSp>
          <p:nvCxnSpPr>
            <p:cNvPr id="444" name="Connecteur droit avec flèche 8"/>
            <p:cNvCxnSpPr/>
            <p:nvPr/>
          </p:nvCxnSpPr>
          <p:spPr>
            <a:xfrm>
              <a:off x="6421680" y="4884480"/>
              <a:ext cx="3000600" cy="360"/>
            </a:xfrm>
            <a:prstGeom prst="straightConnector1">
              <a:avLst/>
            </a:prstGeom>
            <a:ln w="6480">
              <a:solidFill>
                <a:schemeClr val="accent1"/>
              </a:solidFill>
              <a:miter/>
              <a:tailEnd len="med" type="triangle" w="med"/>
            </a:ln>
          </p:spPr>
        </p:cxnSp>
        <p:sp>
          <p:nvSpPr>
            <p:cNvPr id="445" name=""/>
            <p:cNvSpPr/>
            <p:nvPr/>
          </p:nvSpPr>
          <p:spPr>
            <a:xfrm>
              <a:off x="6480360" y="2880000"/>
              <a:ext cx="1260000" cy="900000"/>
            </a:xfrm>
            <a:prstGeom prst="line">
              <a:avLst/>
            </a:prstGeom>
            <a:ln w="38160">
              <a:solidFill>
                <a:srgbClr val="b4c7d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6" name=""/>
            <p:cNvSpPr/>
            <p:nvPr/>
          </p:nvSpPr>
          <p:spPr>
            <a:xfrm>
              <a:off x="7740360" y="3780000"/>
              <a:ext cx="900360" cy="642960"/>
            </a:xfrm>
            <a:prstGeom prst="line">
              <a:avLst/>
            </a:prstGeom>
            <a:ln w="38160">
              <a:solidFill>
                <a:srgbClr val="b4c7dc"/>
              </a:solidFill>
              <a:prstDash val="dash"/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7" name=""/>
            <p:cNvSpPr/>
            <p:nvPr/>
          </p:nvSpPr>
          <p:spPr>
            <a:xfrm>
              <a:off x="8640360" y="4422960"/>
              <a:ext cx="540000" cy="385560"/>
            </a:xfrm>
            <a:prstGeom prst="line">
              <a:avLst/>
            </a:prstGeom>
            <a:ln w="38160">
              <a:solidFill>
                <a:srgbClr val="b4c7d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9080" rIns="109080" tIns="64080" bIns="64080" anchor="ctr">
              <a:noAutofit/>
            </a:bodyPr>
            <a:p>
              <a:endParaRPr b="0" lang="fr-F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48" name="Ellipse 4"/>
            <p:cNvSpPr/>
            <p:nvPr/>
          </p:nvSpPr>
          <p:spPr>
            <a:xfrm>
              <a:off x="6840360" y="2934000"/>
              <a:ext cx="100800" cy="9936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600">
              <a:solidFill>
                <a:srgbClr val="c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5560" bIns="2556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49" name="Ellipse 5"/>
            <p:cNvSpPr/>
            <p:nvPr/>
          </p:nvSpPr>
          <p:spPr>
            <a:xfrm>
              <a:off x="7531560" y="3938400"/>
              <a:ext cx="100800" cy="9936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600">
              <a:solidFill>
                <a:srgbClr val="c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5560" bIns="2556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50" name="Ellipse 6"/>
            <p:cNvSpPr/>
            <p:nvPr/>
          </p:nvSpPr>
          <p:spPr>
            <a:xfrm>
              <a:off x="9036360" y="4184640"/>
              <a:ext cx="100800" cy="9936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600">
              <a:solidFill>
                <a:srgbClr val="c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25560" bIns="2556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pic>
          <p:nvPicPr>
            <p:cNvPr id="451" name="" descr="22§display§mf_2§svg§600§TRUE§"/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/>
          </p:blipFill>
          <p:spPr>
            <a:xfrm>
              <a:off x="5793840" y="2375280"/>
              <a:ext cx="470520" cy="2527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52" name="" descr="22§display§mf_1§svg§600§TRUE§"/>
            <p:cNvPicPr/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/>
          </p:blipFill>
          <p:spPr>
            <a:xfrm>
              <a:off x="9180720" y="4967280"/>
              <a:ext cx="464040" cy="2527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53" name=""/>
          <p:cNvSpPr txBox="1"/>
          <p:nvPr/>
        </p:nvSpPr>
        <p:spPr>
          <a:xfrm>
            <a:off x="8280360" y="2529000"/>
            <a:ext cx="11278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King plot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"/>
          <p:cNvSpPr txBox="1"/>
          <p:nvPr/>
        </p:nvSpPr>
        <p:spPr>
          <a:xfrm>
            <a:off x="8244720" y="2241360"/>
            <a:ext cx="1185480" cy="351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nonlinear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3" dur="indefinite" restart="never" nodeType="tmRoot">
          <p:childTnLst>
            <p:seq>
              <p:cTn id="174" dur="indefinite" nodeType="mainSeq">
                <p:childTnLst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Image 58" descr=""/>
          <p:cNvPicPr/>
          <p:nvPr/>
        </p:nvPicPr>
        <p:blipFill>
          <a:blip r:embed="rId1"/>
          <a:stretch/>
        </p:blipFill>
        <p:spPr>
          <a:xfrm>
            <a:off x="5240880" y="1080000"/>
            <a:ext cx="4551120" cy="450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6" name=""/>
          <p:cNvSpPr txBox="1"/>
          <p:nvPr/>
        </p:nvSpPr>
        <p:spPr>
          <a:xfrm>
            <a:off x="720000" y="983160"/>
            <a:ext cx="4140000" cy="194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Measurements with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32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calcium ions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consistent with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linearity at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7" name="Image 59" descr="\documentclass{article}&#10;\usepackage{amsmath,xcolor,hep}&#10;\pagestyle{empty}&#10;\begin{document}&#10;&#10;$&#10;{\color{red}&#10;\sim \mathcal{O}(10^{-13})&#10;}&#10;$&#10;&#10;\end{document}"/>
          <p:cNvPicPr/>
          <p:nvPr/>
        </p:nvPicPr>
        <p:blipFill>
          <a:blip r:embed="rId2"/>
          <a:stretch/>
        </p:blipFill>
        <p:spPr>
          <a:xfrm>
            <a:off x="2880000" y="2494800"/>
            <a:ext cx="1764000" cy="396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8" name="Image 60" descr=""/>
          <p:cNvPicPr/>
          <p:nvPr/>
        </p:nvPicPr>
        <p:blipFill>
          <a:blip r:embed="rId3"/>
          <a:stretch/>
        </p:blipFill>
        <p:spPr>
          <a:xfrm>
            <a:off x="1382760" y="3489120"/>
            <a:ext cx="2937240" cy="191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9" name=""/>
          <p:cNvSpPr txBox="1"/>
          <p:nvPr/>
        </p:nvSpPr>
        <p:spPr>
          <a:xfrm>
            <a:off x="7632360" y="772200"/>
            <a:ext cx="2021040" cy="49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Solaro et al., PRL 2020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Image 61" descr=""/>
          <p:cNvPicPr/>
          <p:nvPr/>
        </p:nvPicPr>
        <p:blipFill>
          <a:blip r:embed="rId1"/>
          <a:stretch/>
        </p:blipFill>
        <p:spPr>
          <a:xfrm>
            <a:off x="4680000" y="481320"/>
            <a:ext cx="5040000" cy="4918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1" name=""/>
          <p:cNvSpPr txBox="1"/>
          <p:nvPr/>
        </p:nvSpPr>
        <p:spPr>
          <a:xfrm>
            <a:off x="720000" y="983520"/>
            <a:ext cx="4140000" cy="194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Other measurements with </a:t>
            </a:r>
            <a:r>
              <a:rPr b="0" i="1" lang="fr-FR" sz="32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ytterbium ions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reveal nonlinearities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at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62" name="Image 62" descr=""/>
          <p:cNvPicPr/>
          <p:nvPr/>
        </p:nvPicPr>
        <p:blipFill>
          <a:blip r:embed="rId2"/>
          <a:stretch/>
        </p:blipFill>
        <p:spPr>
          <a:xfrm>
            <a:off x="1044000" y="3672000"/>
            <a:ext cx="2020320" cy="144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3" name="" descr="28§display§{\color{red}\sim 3\sigma}§png§600§TRUE§"/>
          <p:cNvPicPr/>
          <p:nvPr/>
        </p:nvPicPr>
        <p:blipFill>
          <a:blip r:embed="rId3"/>
          <a:stretch/>
        </p:blipFill>
        <p:spPr>
          <a:xfrm>
            <a:off x="1337760" y="2540880"/>
            <a:ext cx="736920" cy="240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4" name=""/>
          <p:cNvSpPr txBox="1"/>
          <p:nvPr/>
        </p:nvSpPr>
        <p:spPr>
          <a:xfrm>
            <a:off x="7158960" y="279720"/>
            <a:ext cx="2070720" cy="49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Counts et al., PRL 2020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"/>
          <p:cNvSpPr txBox="1"/>
          <p:nvPr/>
        </p:nvSpPr>
        <p:spPr>
          <a:xfrm>
            <a:off x="720000" y="983880"/>
            <a:ext cx="4320000" cy="3796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Assuming new physics interpretation, these results are marginaly consistent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but excluded by other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observables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66" name="Image 63" descr=""/>
          <p:cNvPicPr/>
          <p:nvPr/>
        </p:nvPicPr>
        <p:blipFill>
          <a:blip r:embed="rId1"/>
          <a:stretch/>
        </p:blipFill>
        <p:spPr>
          <a:xfrm>
            <a:off x="4994640" y="360000"/>
            <a:ext cx="4905360" cy="495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7" name="ZoneTexte 18"/>
          <p:cNvSpPr/>
          <p:nvPr/>
        </p:nvSpPr>
        <p:spPr>
          <a:xfrm>
            <a:off x="7150320" y="3636000"/>
            <a:ext cx="2029680" cy="48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fr-FR" sz="13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Hydrogen/Deuterium</a:t>
            </a:r>
            <a:endParaRPr b="0" lang="fr-FR" sz="13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  <a:p>
            <a:pPr defTabSz="914400">
              <a:lnSpc>
                <a:spcPct val="100000"/>
              </a:lnSpc>
            </a:pPr>
            <a:r>
              <a:rPr b="0" lang="fr-FR" sz="13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isotope shift bound</a:t>
            </a:r>
            <a:endParaRPr b="0" lang="fr-FR" sz="13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sp>
        <p:nvSpPr>
          <p:cNvPr id="468" name="ZoneTexte 19"/>
          <p:cNvSpPr/>
          <p:nvPr/>
        </p:nvSpPr>
        <p:spPr>
          <a:xfrm>
            <a:off x="7189560" y="4072320"/>
            <a:ext cx="1380960" cy="25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914400">
              <a:lnSpc>
                <a:spcPct val="100000"/>
              </a:lnSpc>
            </a:pPr>
            <a:r>
              <a:rPr b="0" lang="fr-FR" sz="105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CD</a:t>
            </a:r>
            <a:r>
              <a:rPr b="1" lang="fr-FR" sz="105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 </a:t>
            </a:r>
            <a:r>
              <a:rPr b="0" lang="fr-FR" sz="105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et al., PRD</a:t>
            </a:r>
            <a:r>
              <a:rPr b="1" lang="fr-FR" sz="105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 </a:t>
            </a:r>
            <a:r>
              <a:rPr b="0" lang="fr-FR" sz="1050" strike="noStrike" u="none">
                <a:solidFill>
                  <a:srgbClr val="00b050"/>
                </a:solidFill>
                <a:effectLst/>
                <a:uFillTx/>
                <a:latin typeface="Arial"/>
              </a:rPr>
              <a:t>2017</a:t>
            </a:r>
            <a:endParaRPr b="0" lang="fr-FR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69" name="Connecteur droit 12"/>
          <p:cNvCxnSpPr/>
          <p:nvPr/>
        </p:nvCxnSpPr>
        <p:spPr>
          <a:xfrm>
            <a:off x="8933400" y="2037240"/>
            <a:ext cx="178200" cy="373320"/>
          </a:xfrm>
          <a:prstGeom prst="straightConnector1">
            <a:avLst/>
          </a:prstGeom>
          <a:ln w="6480">
            <a:solidFill>
              <a:srgbClr val="000000"/>
            </a:solidFill>
            <a:miter/>
          </a:ln>
        </p:spPr>
      </p:cxnSp>
      <p:sp>
        <p:nvSpPr>
          <p:cNvPr id="470" name="ZoneTexte 20"/>
          <p:cNvSpPr/>
          <p:nvPr/>
        </p:nvSpPr>
        <p:spPr>
          <a:xfrm>
            <a:off x="8352360" y="2388240"/>
            <a:ext cx="15836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fr-FR" sz="13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electron g-2 and </a:t>
            </a:r>
            <a:endParaRPr b="0" lang="fr-FR" sz="13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  <a:p>
            <a:pPr defTabSz="914400">
              <a:lnSpc>
                <a:spcPct val="100000"/>
              </a:lnSpc>
            </a:pPr>
            <a:r>
              <a:rPr b="0" lang="fr-FR" sz="13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nuclear scattering</a:t>
            </a:r>
            <a:endParaRPr b="0" lang="fr-FR" sz="13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  <a:p>
            <a:pPr defTabSz="914400">
              <a:lnSpc>
                <a:spcPct val="100000"/>
              </a:lnSpc>
            </a:pPr>
            <a:r>
              <a:rPr b="0" lang="fr-FR" sz="13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combined bound</a:t>
            </a:r>
            <a:endParaRPr b="0" lang="fr-FR" sz="13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cxnSp>
        <p:nvCxnSpPr>
          <p:cNvPr id="471" name="Connecteur droit 1"/>
          <p:cNvCxnSpPr/>
          <p:nvPr/>
        </p:nvCxnSpPr>
        <p:spPr>
          <a:xfrm>
            <a:off x="7565400" y="3261240"/>
            <a:ext cx="178200" cy="373320"/>
          </a:xfrm>
          <a:prstGeom prst="straightConnector1">
            <a:avLst/>
          </a:prstGeom>
          <a:ln w="6480">
            <a:solidFill>
              <a:srgbClr val="000000"/>
            </a:solidFill>
            <a:miter/>
          </a:ln>
        </p:spPr>
      </p:cxnSp>
      <p:sp>
        <p:nvSpPr>
          <p:cNvPr id="472" name=""/>
          <p:cNvSpPr txBox="1"/>
          <p:nvPr/>
        </p:nvSpPr>
        <p:spPr>
          <a:xfrm>
            <a:off x="7158960" y="72000"/>
            <a:ext cx="2262240" cy="49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Berengut et al., PRR 2020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9" dur="indefinite" restart="never" nodeType="tmRoot">
          <p:childTnLst>
            <p:seq>
              <p:cTn id="190" dur="indefinite" nodeType="mainSeq">
                <p:childTnLst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" descr=""/>
          <p:cNvPicPr/>
          <p:nvPr/>
        </p:nvPicPr>
        <p:blipFill>
          <a:blip r:embed="rId1"/>
          <a:stretch/>
        </p:blipFill>
        <p:spPr>
          <a:xfrm>
            <a:off x="5040000" y="720720"/>
            <a:ext cx="4983840" cy="485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4" name=""/>
          <p:cNvSpPr txBox="1"/>
          <p:nvPr/>
        </p:nvSpPr>
        <p:spPr>
          <a:xfrm>
            <a:off x="7289280" y="407160"/>
            <a:ext cx="2286720" cy="49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Wilzewski et al., PRL 2025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"/>
          <p:cNvSpPr txBox="1"/>
          <p:nvPr/>
        </p:nvSpPr>
        <p:spPr>
          <a:xfrm>
            <a:off x="720000" y="983520"/>
            <a:ext cx="4500000" cy="2406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100-fold improved measurements with </a:t>
            </a:r>
            <a:r>
              <a:rPr b="0" i="1" lang="fr-FR" sz="32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calcium ions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are highly nonlinear 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at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6" name="" descr="28§display§{\color{red}\sim 900\sigma}§png§600§TRUE§"/>
          <p:cNvPicPr/>
          <p:nvPr/>
        </p:nvPicPr>
        <p:blipFill>
          <a:blip r:embed="rId2"/>
          <a:stretch/>
        </p:blipFill>
        <p:spPr>
          <a:xfrm>
            <a:off x="1288800" y="2999880"/>
            <a:ext cx="1092600" cy="240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7" name=""/>
          <p:cNvSpPr txBox="1"/>
          <p:nvPr/>
        </p:nvSpPr>
        <p:spPr>
          <a:xfrm>
            <a:off x="1080000" y="3960000"/>
            <a:ext cx="402048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So what are we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possibly seeing here?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07" dur="indefinite" restart="never" nodeType="tmRoot">
          <p:childTnLst>
            <p:seq>
              <p:cTn id="208" dur="indefinite" nodeType="mainSeq">
                <p:childTnLst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"/>
          <p:cNvSpPr txBox="1"/>
          <p:nvPr/>
        </p:nvSpPr>
        <p:spPr>
          <a:xfrm>
            <a:off x="720000" y="783000"/>
            <a:ext cx="625356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Experimentalists begin to resolve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32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subleading nuclear effects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9" name="" descr="28§display§f_i^{AA'} = K_i \mu_{AA'}+F_i\delta r^2_{AA'}+\cdots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670760" y="2545920"/>
            <a:ext cx="4867560" cy="46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0" name="" descr="28§display§{\color{darkgreen}G_i \delta r^4_{AA'}}+\cdots§png§600§TRUE§"/>
          <p:cNvPicPr/>
          <p:nvPr/>
        </p:nvPicPr>
        <p:blipFill>
          <a:blip r:embed="rId3"/>
          <a:stretch/>
        </p:blipFill>
        <p:spPr>
          <a:xfrm>
            <a:off x="6167520" y="2631240"/>
            <a:ext cx="2053440" cy="4021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pic>
      <p:sp>
        <p:nvSpPr>
          <p:cNvPr id="481" name=""/>
          <p:cNvSpPr txBox="1"/>
          <p:nvPr/>
        </p:nvSpPr>
        <p:spPr>
          <a:xfrm>
            <a:off x="576000" y="3645720"/>
            <a:ext cx="8024040" cy="17060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One can try to absorb them, generalizing linearity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to higher dimensions.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More isotopes &amp; transitions are needed!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"/>
          <p:cNvSpPr txBox="1"/>
          <p:nvPr/>
        </p:nvSpPr>
        <p:spPr>
          <a:xfrm>
            <a:off x="4913280" y="4007160"/>
            <a:ext cx="2286720" cy="49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Berengut et al., PRR 2020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5" dur="indefinite" restart="never" nodeType="tmRoot">
          <p:childTnLst>
            <p:seq>
              <p:cTn id="216" dur="indefinite" nodeType="mainSeq">
                <p:childTnLst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 anchorCtr="1">
            <a:spAutoFit/>
          </a:bodyPr>
          <a:p>
            <a:pPr algn="ctr"/>
            <a:r>
              <a:rPr b="0" lang="fr-FR" sz="4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Probing New Physics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with nuclear clock 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‘quintessometers’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" descr=""/>
          <p:cNvPicPr/>
          <p:nvPr/>
        </p:nvPicPr>
        <p:blipFill>
          <a:blip r:embed="rId1"/>
          <a:stretch/>
        </p:blipFill>
        <p:spPr>
          <a:xfrm>
            <a:off x="4680000" y="1680120"/>
            <a:ext cx="5040000" cy="3359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5" name=""/>
          <p:cNvSpPr txBox="1"/>
          <p:nvPr/>
        </p:nvSpPr>
        <p:spPr>
          <a:xfrm>
            <a:off x="636120" y="1260000"/>
            <a:ext cx="458388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Seeking new physics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with highly stable device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"/>
          <p:cNvSpPr txBox="1"/>
          <p:nvPr/>
        </p:nvSpPr>
        <p:spPr>
          <a:xfrm>
            <a:off x="678240" y="720000"/>
            <a:ext cx="5441760" cy="148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Quantum mechanics provides the most stable/accurate </a:t>
            </a:r>
            <a:r>
              <a:rPr b="0" i="1" lang="fr-FR" sz="3200" strike="noStrike" u="none">
                <a:solidFill>
                  <a:srgbClr val="2a6099"/>
                </a:solidFill>
                <a:effectLst/>
                <a:uFillTx/>
                <a:latin typeface="Georgia"/>
              </a:rPr>
              <a:t>oscillators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487" name="Connecteur droit 6"/>
          <p:cNvCxnSpPr/>
          <p:nvPr/>
        </p:nvCxnSpPr>
        <p:spPr>
          <a:xfrm>
            <a:off x="1818000" y="3390480"/>
            <a:ext cx="1755000" cy="360"/>
          </a:xfrm>
          <a:prstGeom prst="straightConnector1">
            <a:avLst/>
          </a:prstGeom>
          <a:ln w="76320">
            <a:solidFill>
              <a:srgbClr val="000000"/>
            </a:solidFill>
            <a:miter/>
          </a:ln>
        </p:spPr>
      </p:cxnSp>
      <p:cxnSp>
        <p:nvCxnSpPr>
          <p:cNvPr id="488" name="Connecteur droit 7"/>
          <p:cNvCxnSpPr/>
          <p:nvPr/>
        </p:nvCxnSpPr>
        <p:spPr>
          <a:xfrm>
            <a:off x="1818000" y="4597200"/>
            <a:ext cx="1755000" cy="360"/>
          </a:xfrm>
          <a:prstGeom prst="straightConnector1">
            <a:avLst/>
          </a:prstGeom>
          <a:ln w="76320">
            <a:solidFill>
              <a:srgbClr val="000000"/>
            </a:solidFill>
            <a:miter/>
          </a:ln>
        </p:spPr>
      </p:cxnSp>
      <p:pic>
        <p:nvPicPr>
          <p:cNvPr id="489" name="Image 18" descr="\documentclass{article}&#10;\usepackage{amsmath,xcolor,hep}&#10;\pagestyle{empty}&#10;\begin{document}&#10;&#10;$&#10;{\color{black}&#10;E_1&#10;}&#10;$&#10;&#10;\end{document}"/>
          <p:cNvPicPr/>
          <p:nvPr/>
        </p:nvPicPr>
        <p:blipFill>
          <a:blip r:embed="rId1"/>
          <a:stretch/>
        </p:blipFill>
        <p:spPr>
          <a:xfrm>
            <a:off x="1389960" y="4519440"/>
            <a:ext cx="314280" cy="268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0" name="Image 19" descr="\documentclass{article}&#10;\usepackage{amsmath,xcolor,hep}&#10;\pagestyle{empty}&#10;\begin{document}&#10;&#10;$&#10;{\color{black}&#10;E_2&#10;}&#10;$&#10;&#10;\end{document}"/>
          <p:cNvPicPr/>
          <p:nvPr/>
        </p:nvPicPr>
        <p:blipFill>
          <a:blip r:embed="rId2"/>
          <a:stretch/>
        </p:blipFill>
        <p:spPr>
          <a:xfrm>
            <a:off x="1365120" y="3333600"/>
            <a:ext cx="324000" cy="26892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491" name="Connecteur droit avec flèche 14"/>
          <p:cNvCxnSpPr/>
          <p:nvPr/>
        </p:nvCxnSpPr>
        <p:spPr>
          <a:xfrm>
            <a:off x="2674800" y="3467880"/>
            <a:ext cx="360" cy="1051920"/>
          </a:xfrm>
          <a:prstGeom prst="straightConnector1">
            <a:avLst/>
          </a:prstGeom>
          <a:ln w="6480">
            <a:solidFill>
              <a:srgbClr val="000000"/>
            </a:solidFill>
            <a:miter/>
            <a:headEnd len="med" type="triangle" w="med"/>
            <a:tailEnd len="med" type="triangle" w="med"/>
          </a:ln>
        </p:spPr>
      </p:cxnSp>
      <p:pic>
        <p:nvPicPr>
          <p:cNvPr id="492" name="Image 21" descr="\documentclass{article}&#10;\usepackage{amsmath,xcolor,hep}&#10;\pagestyle{empty}&#10;\begin{document}&#10;&#10;$&#10;{\color{black}&#10;\Delta E= E_2-E_1&#10;}&#10;$&#10;&#10;\end{document}"/>
          <p:cNvPicPr/>
          <p:nvPr/>
        </p:nvPicPr>
        <p:blipFill>
          <a:blip r:embed="rId3"/>
          <a:stretch/>
        </p:blipFill>
        <p:spPr>
          <a:xfrm>
            <a:off x="2916720" y="3903120"/>
            <a:ext cx="1943280" cy="279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3" name="Image 22" descr=""/>
          <p:cNvPicPr/>
          <p:nvPr/>
        </p:nvPicPr>
        <p:blipFill>
          <a:blip r:embed="rId4"/>
          <a:stretch/>
        </p:blipFill>
        <p:spPr>
          <a:xfrm>
            <a:off x="5816880" y="3133080"/>
            <a:ext cx="3723120" cy="2169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4" name="Image 23" descr="\documentclass{article}&#10;\usepackage{amsmath,xcolor,hep}&#10;\pagestyle{empty}&#10;\begin{document}&#10;&#10;$&#10;{\color{black}&#10;t&#10;}&#10;$&#10;&#10;\end{document}"/>
          <p:cNvPicPr/>
          <p:nvPr/>
        </p:nvPicPr>
        <p:blipFill>
          <a:blip r:embed="rId5"/>
          <a:stretch/>
        </p:blipFill>
        <p:spPr>
          <a:xfrm>
            <a:off x="9228600" y="5212800"/>
            <a:ext cx="90000" cy="1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5" name="Image 26" descr="\documentclass{article}&#10;\usepackage{amsmath,xcolor,hep}&#10;\pagestyle{empty}&#10;\begin{document}&#10;&#10;$&#10;{\color{black}&#10;P&#10;}&#10;$&#10;&#10;\end{document}"/>
          <p:cNvPicPr/>
          <p:nvPr/>
        </p:nvPicPr>
        <p:blipFill>
          <a:blip r:embed="rId6"/>
          <a:stretch/>
        </p:blipFill>
        <p:spPr>
          <a:xfrm>
            <a:off x="5658120" y="3060000"/>
            <a:ext cx="202320" cy="18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6" name="" descr="20§display§|\psi_0\rangle=\frac{|1\rangle +|2\rangle}{\sqrt{2}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7297200" y="900000"/>
            <a:ext cx="1702800" cy="614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" descr="22§display§P=\big|\langle\psi_0|\psi(t)\rangle \big|^2=\cos\omega t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6298920" y="1940040"/>
            <a:ext cx="3061080" cy="399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8" name="" descr="18§display§\omega\equiv \Delta E/(2\hbar)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7920000" y="2520000"/>
            <a:ext cx="1326600" cy="226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27" dur="indefinite" restart="never" nodeType="tmRoot">
          <p:childTnLst>
            <p:seq>
              <p:cTn id="228" dur="indefinite" nodeType="mainSeq">
                <p:childTnLst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"/>
          <p:cNvSpPr txBox="1"/>
          <p:nvPr/>
        </p:nvSpPr>
        <p:spPr>
          <a:xfrm>
            <a:off x="720000" y="679680"/>
            <a:ext cx="3960000" cy="148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Quantum oscillators are the basis of modern clocks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0" name="" descr=""/>
          <p:cNvPicPr/>
          <p:nvPr/>
        </p:nvPicPr>
        <p:blipFill>
          <a:blip r:embed="rId1"/>
          <a:stretch/>
        </p:blipFill>
        <p:spPr>
          <a:xfrm>
            <a:off x="4500000" y="540000"/>
            <a:ext cx="5356800" cy="48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1" name=""/>
          <p:cNvSpPr txBox="1"/>
          <p:nvPr/>
        </p:nvSpPr>
        <p:spPr>
          <a:xfrm>
            <a:off x="1111320" y="3061800"/>
            <a:ext cx="2668680" cy="8982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state-of-the-art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atomic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clocks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2" name="" descr="28§display§\frac{\delta f}{f}\sim 10^{-19}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679040" y="4233600"/>
            <a:ext cx="1740960" cy="80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3" name=""/>
          <p:cNvSpPr txBox="1"/>
          <p:nvPr/>
        </p:nvSpPr>
        <p:spPr>
          <a:xfrm>
            <a:off x="7560000" y="227160"/>
            <a:ext cx="2235600" cy="49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Fortier et al., Optica 2026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"/>
          <p:cNvSpPr txBox="1"/>
          <p:nvPr/>
        </p:nvSpPr>
        <p:spPr>
          <a:xfrm>
            <a:off x="720000" y="679680"/>
            <a:ext cx="7740000" cy="148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 </a:t>
            </a:r>
            <a:r>
              <a:rPr b="0" i="1" lang="fr-FR" sz="32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nuclear clock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is based on nuclear states instead of electronic states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"/>
          <p:cNvSpPr txBox="1"/>
          <p:nvPr/>
        </p:nvSpPr>
        <p:spPr>
          <a:xfrm>
            <a:off x="744480" y="3060000"/>
            <a:ext cx="8975520" cy="156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main benefit = external fields are screened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main issue = splittings are generaly ~MeV </a:t>
            </a:r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(no laser)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Image 31" descr=""/>
          <p:cNvPicPr/>
          <p:nvPr/>
        </p:nvPicPr>
        <p:blipFill>
          <a:blip r:embed="rId1"/>
          <a:stretch/>
        </p:blipFill>
        <p:spPr>
          <a:xfrm>
            <a:off x="4326480" y="1260360"/>
            <a:ext cx="5285880" cy="4116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7" name="Ellipse 9"/>
          <p:cNvSpPr/>
          <p:nvPr/>
        </p:nvSpPr>
        <p:spPr>
          <a:xfrm>
            <a:off x="6534000" y="4083480"/>
            <a:ext cx="735120" cy="571680"/>
          </a:xfrm>
          <a:prstGeom prst="ellipse">
            <a:avLst/>
          </a:prstGeom>
          <a:noFill/>
          <a:ln w="5724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8" name=""/>
          <p:cNvSpPr txBox="1"/>
          <p:nvPr/>
        </p:nvSpPr>
        <p:spPr>
          <a:xfrm>
            <a:off x="7632360" y="771840"/>
            <a:ext cx="1875600" cy="49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Peik et al., QST 2021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"/>
          <p:cNvSpPr txBox="1"/>
          <p:nvPr/>
        </p:nvSpPr>
        <p:spPr>
          <a:xfrm>
            <a:off x="540000" y="1980000"/>
            <a:ext cx="4212000" cy="3333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except one nucleus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thorium 229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~8eV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which reachable with VUV laser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"/>
          <p:cNvSpPr txBox="1"/>
          <p:nvPr/>
        </p:nvSpPr>
        <p:spPr>
          <a:xfrm>
            <a:off x="720000" y="679680"/>
            <a:ext cx="4500000" cy="148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small splitting in thorium 229 is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probably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accidental 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11" name="" descr="26§display§\Delta E = E_{\rm nuclear}+E_{\rm Coulomb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633640" y="1114920"/>
            <a:ext cx="3726360" cy="313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2" name="" descr="26§display§8\,{\rm eV} \sim {\rm MeV} - {\rm MeV}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5940000" y="1640880"/>
            <a:ext cx="2829600" cy="23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3" name=""/>
          <p:cNvSpPr txBox="1"/>
          <p:nvPr/>
        </p:nvSpPr>
        <p:spPr>
          <a:xfrm>
            <a:off x="1062720" y="3276000"/>
            <a:ext cx="4908960" cy="13021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Therefore, small changes in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             (or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    ) 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are </a:t>
            </a:r>
            <a:r>
              <a:rPr b="0" i="1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amplified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in the frequency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14" name="" descr="28§display§E_{\rm nuclear}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171800" y="3816000"/>
            <a:ext cx="1153080" cy="322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5" name="" descr="28§display§\frac{\delta f}{f}\sim K \frac{\delta E_{\rm nuclear}}{E_{\rm nuclear}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6660000" y="3153600"/>
            <a:ext cx="2604600" cy="80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6" name="" descr="26§display§K\sim \frac{{\rm MeV}}{8\,{\rm eV}}\sim 10^5 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6840000" y="4336200"/>
            <a:ext cx="2414880" cy="703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7" name="" descr="28§display§E_{\rm Coulomb}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2972160" y="3816360"/>
            <a:ext cx="1338480" cy="298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43" dur="indefinite" restart="never" nodeType="tmRoot">
          <p:childTnLst>
            <p:seq>
              <p:cTn id="244" dur="indefinite" nodeType="mainSeq">
                <p:childTnLst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"/>
          <p:cNvSpPr txBox="1"/>
          <p:nvPr/>
        </p:nvSpPr>
        <p:spPr>
          <a:xfrm>
            <a:off x="720000" y="720000"/>
            <a:ext cx="6120000" cy="194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 comparison, changes in nuclear parameters in atomic energies are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suppressed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in the frequency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19" name="" descr="26§display§E_{\rm nuclear} \sim \frac{\alpha m_e}{\Lambda_{\rm QCD}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797880" y="1113120"/>
            <a:ext cx="2382120" cy="686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0" name="" descr="28§display§K\sim 10^{-5} 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736000" y="2181600"/>
            <a:ext cx="1512000" cy="344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1" name="" descr="26§display§\ll E_{\rm Coulomb}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7678080" y="1980000"/>
            <a:ext cx="1681920" cy="30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2" name=""/>
          <p:cNvSpPr txBox="1"/>
          <p:nvPr/>
        </p:nvSpPr>
        <p:spPr>
          <a:xfrm>
            <a:off x="720000" y="3384360"/>
            <a:ext cx="8820000" cy="194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At same accuracy, nuclear clock is more sensitive than atomic clocks to new physics coupled to QCD by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	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   !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23" name="" descr="32§display§{\color{red}\sim 10^{10}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4391640" y="4389120"/>
            <a:ext cx="1116360" cy="362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7" dur="indefinite" restart="never" nodeType="tmRoot">
          <p:childTnLst>
            <p:seq>
              <p:cTn id="258" dur="indefinite" nodeType="mainSeq">
                <p:childTnLst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Image 27" descr=""/>
          <p:cNvPicPr/>
          <p:nvPr/>
        </p:nvPicPr>
        <p:blipFill>
          <a:blip r:embed="rId1"/>
          <a:stretch/>
        </p:blipFill>
        <p:spPr>
          <a:xfrm>
            <a:off x="851040" y="1221840"/>
            <a:ext cx="8063640" cy="439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ZoneTexte 14"/>
          <p:cNvSpPr/>
          <p:nvPr/>
        </p:nvSpPr>
        <p:spPr>
          <a:xfrm>
            <a:off x="1981800" y="2470320"/>
            <a:ext cx="178200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fr-FR" sz="18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radiative decay</a:t>
            </a:r>
            <a:endParaRPr b="0" i="1" lang="fr-FR" sz="18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  <a:p>
            <a:pPr defTabSz="914400">
              <a:lnSpc>
                <a:spcPct val="100000"/>
              </a:lnSpc>
            </a:pPr>
            <a:r>
              <a:rPr b="0" i="1" lang="fr-FR" sz="1800" strike="noStrike" u="none">
                <a:solidFill>
                  <a:schemeClr val="dk1"/>
                </a:solidFill>
                <a:effectLst/>
                <a:uFillTx/>
                <a:latin typeface="Georgia"/>
              </a:rPr>
              <a:t>measurements</a:t>
            </a:r>
            <a:endParaRPr b="0" i="1" lang="fr-FR" sz="18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sp>
        <p:nvSpPr>
          <p:cNvPr id="526" name="ZoneTexte 15"/>
          <p:cNvSpPr/>
          <p:nvPr/>
        </p:nvSpPr>
        <p:spPr>
          <a:xfrm>
            <a:off x="5574600" y="3596040"/>
            <a:ext cx="2040480" cy="97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fr-FR" sz="20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laser excitations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i="1" lang="fr-FR" sz="20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in crystal hosts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fr-FR" sz="1800" strike="noStrike" u="none">
                <a:solidFill>
                  <a:schemeClr val="dk1"/>
                </a:solidFill>
                <a:effectLst/>
                <a:uFillTx/>
                <a:latin typeface="Arial Black"/>
              </a:rPr>
              <a:t> </a:t>
            </a:r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Rectangle 5"/>
          <p:cNvSpPr/>
          <p:nvPr/>
        </p:nvSpPr>
        <p:spPr>
          <a:xfrm>
            <a:off x="4801320" y="4631400"/>
            <a:ext cx="203760" cy="190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8" name=""/>
          <p:cNvSpPr txBox="1"/>
          <p:nvPr/>
        </p:nvSpPr>
        <p:spPr>
          <a:xfrm>
            <a:off x="396000" y="540000"/>
            <a:ext cx="4644000" cy="14803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Rapid progress recently,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due to embedding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in crystal hosts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29" name="" descr="28§display§{\color{red}\frac{\delta f}{f}\sim 10^{-12}}§svg§600§TRUE§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480000" y="4593600"/>
            <a:ext cx="1738800" cy="80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0" name=""/>
          <p:cNvSpPr txBox="1"/>
          <p:nvPr/>
        </p:nvSpPr>
        <p:spPr>
          <a:xfrm>
            <a:off x="7746840" y="5040000"/>
            <a:ext cx="2153160" cy="49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1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1400" strike="noStrike" u="none">
                <a:solidFill>
                  <a:srgbClr val="3faf46"/>
                </a:solidFill>
                <a:effectLst/>
                <a:uFillTx/>
                <a:latin typeface="Arial"/>
              </a:rPr>
              <a:t>Zhang et al. Nature 2024</a:t>
            </a:r>
            <a:endParaRPr b="0" lang="fr-F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"/>
          <p:cNvSpPr/>
          <p:nvPr/>
        </p:nvSpPr>
        <p:spPr>
          <a:xfrm>
            <a:off x="6336000" y="1764000"/>
            <a:ext cx="3541320" cy="3541320"/>
          </a:xfrm>
          <a:prstGeom prst="ellipse">
            <a:avLst/>
          </a:prstGeom>
          <a:gradFill rotWithShape="0">
            <a:gsLst>
              <a:gs pos="0">
                <a:srgbClr val="5983b0"/>
              </a:gs>
              <a:gs pos="10000">
                <a:srgbClr val="5983b0">
                  <a:alpha val="90551"/>
                </a:srgbClr>
              </a:gs>
              <a:gs pos="10000">
                <a:srgbClr val="7195bb">
                  <a:alpha val="90551"/>
                </a:srgbClr>
              </a:gs>
              <a:gs pos="20000">
                <a:srgbClr val="7195bb">
                  <a:alpha val="80315"/>
                </a:srgbClr>
              </a:gs>
              <a:gs pos="20000">
                <a:srgbClr val="88a6c7">
                  <a:alpha val="80315"/>
                </a:srgbClr>
              </a:gs>
              <a:gs pos="30000">
                <a:srgbClr val="88a6c7">
                  <a:alpha val="70079"/>
                </a:srgbClr>
              </a:gs>
              <a:gs pos="30000">
                <a:srgbClr val="a0b8d2">
                  <a:alpha val="70079"/>
                </a:srgbClr>
              </a:gs>
              <a:gs pos="40000">
                <a:srgbClr val="a0b8d2">
                  <a:alpha val="59843"/>
                </a:srgbClr>
              </a:gs>
              <a:gs pos="40000">
                <a:srgbClr val="b8cadd">
                  <a:alpha val="59843"/>
                </a:srgbClr>
              </a:gs>
              <a:gs pos="50000">
                <a:srgbClr val="b8cadd">
                  <a:alpha val="50394"/>
                </a:srgbClr>
              </a:gs>
              <a:gs pos="50000">
                <a:srgbClr val="d0dce8">
                  <a:alpha val="50394"/>
                </a:srgbClr>
              </a:gs>
              <a:gs pos="60000">
                <a:srgbClr val="d0dce8">
                  <a:alpha val="40157"/>
                </a:srgbClr>
              </a:gs>
              <a:gs pos="60000">
                <a:srgbClr val="e7edf4">
                  <a:alpha val="40157"/>
                </a:srgbClr>
              </a:gs>
              <a:gs pos="70000">
                <a:srgbClr val="e7edf4">
                  <a:alpha val="29921"/>
                </a:srgbClr>
              </a:gs>
              <a:gs pos="70000">
                <a:srgbClr val="ffffff">
                  <a:alpha val="29921"/>
                </a:srgbClr>
              </a:gs>
              <a:gs pos="80000">
                <a:srgbClr val="ffffff">
                  <a:alpha val="19685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  <a:effectLst>
            <a:glow rad="63360">
              <a:srgbClr val="ffffff"/>
            </a:glow>
            <a:softEdge rad="6336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2" name="" descr="28§display§\mathcal{L}\supset -d_g\frac{\beta(\alpha_s)}{2\alpha_s} \frac{\phi}{M_{\rm Pl}} G_{\mu\nu}G^{\mu\nu}§svg§600§TRUE§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400000" y="720000"/>
            <a:ext cx="4254840" cy="82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3" name=""/>
          <p:cNvSpPr txBox="1"/>
          <p:nvPr/>
        </p:nvSpPr>
        <p:spPr>
          <a:xfrm>
            <a:off x="540000" y="2341800"/>
            <a:ext cx="5211360" cy="8982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Massive bodies will source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 background field around them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34" name="" descr="24§display§(\boldsymbol{\nabla}^2-m_\phi^2)\phi(\boldsymbol{r})= \frac{d_g}{M_{\rm Pl}} \rho(\boldsymbol{r})§svg§600§TRUE§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260000" y="3420000"/>
            <a:ext cx="3594240" cy="69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5" name="" descr="24§display§\phi(\boldsymbol{r})=\frac{d_g}{M_{\rm Pl}}\int d^3\boldsymbol{r'} G(\boldsymbol{r},\boldsymbol{r'})\rho(\boldsymbol{r'})§svg§600§TRUE§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00000" y="4340160"/>
            <a:ext cx="4259520" cy="699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6" name=""/>
          <p:cNvSpPr txBox="1"/>
          <p:nvPr/>
        </p:nvSpPr>
        <p:spPr>
          <a:xfrm>
            <a:off x="720000" y="603000"/>
            <a:ext cx="4680000" cy="148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Consider a scalar field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linearly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coupled to QCD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37" name="" descr="18§display§G(\boldsymbol{r},\boldsymbol{r'})= -\frac{e^{-m_\phi |\boldsymbol{r}-\boldsymbol{r'}|}}{4\pi |\boldsymbol{r}-\boldsymbol{r'}|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5040000" y="4860000"/>
            <a:ext cx="2349720" cy="599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8" name=""/>
          <p:cNvSpPr/>
          <p:nvPr/>
        </p:nvSpPr>
        <p:spPr>
          <a:xfrm>
            <a:off x="3960000" y="4932000"/>
            <a:ext cx="360000" cy="288000"/>
          </a:xfrm>
          <a:custGeom>
            <a:avLst/>
            <a:gdLst/>
            <a:ahLst/>
            <a:rect l="0" t="0" r="r" b="b"/>
            <a:pathLst>
              <a:path fill="none" w="1000" h="800">
                <a:moveTo>
                  <a:pt x="0" y="0"/>
                </a:moveTo>
                <a:lnTo>
                  <a:pt x="1000" y="80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9" name=""/>
          <p:cNvSpPr/>
          <p:nvPr/>
        </p:nvSpPr>
        <p:spPr>
          <a:xfrm>
            <a:off x="4320000" y="5220000"/>
            <a:ext cx="540000" cy="0"/>
          </a:xfrm>
          <a:custGeom>
            <a:avLst/>
            <a:gdLst/>
            <a:ahLst/>
            <a:rect l="0" t="0" r="r" b="b"/>
            <a:pathLst>
              <a:path fill="none" w="1500" h="0">
                <a:moveTo>
                  <a:pt x="1500" y="0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-45000" bIns="-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"/>
          <p:cNvSpPr/>
          <p:nvPr/>
        </p:nvSpPr>
        <p:spPr>
          <a:xfrm>
            <a:off x="7560000" y="2961720"/>
            <a:ext cx="1079640" cy="1106280"/>
          </a:xfrm>
          <a:prstGeom prst="ellipse">
            <a:avLst/>
          </a:prstGeom>
          <a:solidFill>
            <a:srgbClr val="66666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i="1" lang="fr-FR" sz="1500" strike="noStrike" u="none">
                <a:solidFill>
                  <a:srgbClr val="ffffff"/>
                </a:solidFill>
                <a:effectLst/>
                <a:uFillTx/>
                <a:latin typeface="Georgia"/>
              </a:rPr>
              <a:t>M</a:t>
            </a:r>
            <a:endParaRPr b="0" i="1" lang="fr-FR" sz="1500" strike="noStrike" u="none">
              <a:solidFill>
                <a:srgbClr val="ffffff"/>
              </a:solidFill>
              <a:effectLst/>
              <a:uFillTx/>
              <a:latin typeface="Georg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65" dur="indefinite" restart="never" nodeType="tmRoot">
          <p:childTnLst>
            <p:seq>
              <p:cTn id="266" dur="indefinite" nodeType="mainSeq">
                <p:childTnLst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"/>
          <p:cNvSpPr/>
          <p:nvPr/>
        </p:nvSpPr>
        <p:spPr>
          <a:xfrm>
            <a:off x="6984000" y="1080000"/>
            <a:ext cx="3541320" cy="3541320"/>
          </a:xfrm>
          <a:prstGeom prst="ellipse">
            <a:avLst/>
          </a:prstGeom>
          <a:gradFill rotWithShape="0">
            <a:gsLst>
              <a:gs pos="0">
                <a:srgbClr val="5983b0"/>
              </a:gs>
              <a:gs pos="10000">
                <a:srgbClr val="5983b0">
                  <a:alpha val="90551"/>
                </a:srgbClr>
              </a:gs>
              <a:gs pos="10000">
                <a:srgbClr val="7195bb">
                  <a:alpha val="90551"/>
                </a:srgbClr>
              </a:gs>
              <a:gs pos="20000">
                <a:srgbClr val="7195bb">
                  <a:alpha val="80315"/>
                </a:srgbClr>
              </a:gs>
              <a:gs pos="20000">
                <a:srgbClr val="88a6c7">
                  <a:alpha val="80315"/>
                </a:srgbClr>
              </a:gs>
              <a:gs pos="30000">
                <a:srgbClr val="88a6c7">
                  <a:alpha val="70079"/>
                </a:srgbClr>
              </a:gs>
              <a:gs pos="30000">
                <a:srgbClr val="a0b8d2">
                  <a:alpha val="70079"/>
                </a:srgbClr>
              </a:gs>
              <a:gs pos="40000">
                <a:srgbClr val="a0b8d2">
                  <a:alpha val="59843"/>
                </a:srgbClr>
              </a:gs>
              <a:gs pos="40000">
                <a:srgbClr val="b8cadd">
                  <a:alpha val="59843"/>
                </a:srgbClr>
              </a:gs>
              <a:gs pos="50000">
                <a:srgbClr val="b8cadd">
                  <a:alpha val="50394"/>
                </a:srgbClr>
              </a:gs>
              <a:gs pos="50000">
                <a:srgbClr val="d0dce8">
                  <a:alpha val="50394"/>
                </a:srgbClr>
              </a:gs>
              <a:gs pos="60000">
                <a:srgbClr val="d0dce8">
                  <a:alpha val="40157"/>
                </a:srgbClr>
              </a:gs>
              <a:gs pos="60000">
                <a:srgbClr val="e7edf4">
                  <a:alpha val="40157"/>
                </a:srgbClr>
              </a:gs>
              <a:gs pos="70000">
                <a:srgbClr val="e7edf4">
                  <a:alpha val="29921"/>
                </a:srgbClr>
              </a:gs>
              <a:gs pos="70000">
                <a:srgbClr val="ffffff">
                  <a:alpha val="29921"/>
                </a:srgbClr>
              </a:gs>
              <a:gs pos="80000">
                <a:srgbClr val="ffffff">
                  <a:alpha val="19685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  <a:effectLst>
            <a:glow rad="63360">
              <a:srgbClr val="ffffff"/>
            </a:glow>
            <a:softEdge rad="6336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" name=""/>
          <p:cNvSpPr/>
          <p:nvPr/>
        </p:nvSpPr>
        <p:spPr>
          <a:xfrm>
            <a:off x="8208000" y="2277720"/>
            <a:ext cx="1079640" cy="1106280"/>
          </a:xfrm>
          <a:prstGeom prst="ellipse">
            <a:avLst/>
          </a:prstGeom>
          <a:solidFill>
            <a:srgbClr val="66666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i="1" lang="fr-FR" sz="1500" strike="noStrike" u="none">
                <a:solidFill>
                  <a:srgbClr val="ffffff"/>
                </a:solidFill>
                <a:effectLst/>
                <a:uFillTx/>
                <a:latin typeface="Georgia"/>
              </a:rPr>
              <a:t>M</a:t>
            </a:r>
            <a:endParaRPr b="0" i="1" lang="fr-FR" sz="1500" strike="noStrike" u="none">
              <a:solidFill>
                <a:srgbClr val="ffffff"/>
              </a:solidFill>
              <a:effectLst/>
              <a:uFillTx/>
              <a:latin typeface="Georgia"/>
            </a:endParaRPr>
          </a:p>
        </p:txBody>
      </p:sp>
      <p:cxnSp>
        <p:nvCxnSpPr>
          <p:cNvPr id="543" name="Connecteur droit avec flèche 9"/>
          <p:cNvCxnSpPr/>
          <p:nvPr/>
        </p:nvCxnSpPr>
        <p:spPr>
          <a:xfrm flipH="1">
            <a:off x="454320" y="2837880"/>
            <a:ext cx="8262360" cy="360"/>
          </a:xfrm>
          <a:prstGeom prst="straightConnector1">
            <a:avLst/>
          </a:prstGeom>
          <a:ln w="6480">
            <a:solidFill>
              <a:schemeClr val="dk1">
                <a:lumMod val="65000"/>
                <a:lumOff val="35000"/>
              </a:schemeClr>
            </a:solidFill>
            <a:miter/>
            <a:tailEnd len="med" type="triangle" w="med"/>
          </a:ln>
        </p:spPr>
      </p:cxnSp>
      <p:pic>
        <p:nvPicPr>
          <p:cNvPr id="544" name="Image 28" descr="\documentclass{article}&#10;\usepackage{amsmath,xcolor,hep}&#10;\pagestyle{empty}&#10;\begin{document}&#10;&#10;$&#10;{\color{black}&#10;r&#10;}&#10;$&#10;&#10;\end{document}"/>
          <p:cNvPicPr/>
          <p:nvPr/>
        </p:nvPicPr>
        <p:blipFill>
          <a:blip r:embed="rId1"/>
          <a:stretch/>
        </p:blipFill>
        <p:spPr>
          <a:xfrm>
            <a:off x="622440" y="2958840"/>
            <a:ext cx="122400" cy="134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5" name="ZoneTexte 4"/>
          <p:cNvSpPr/>
          <p:nvPr/>
        </p:nvSpPr>
        <p:spPr>
          <a:xfrm>
            <a:off x="929880" y="2959200"/>
            <a:ext cx="190332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fr-FR" sz="24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point-source</a:t>
            </a:r>
            <a:endParaRPr b="0" i="1" lang="fr-FR" sz="24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pic>
        <p:nvPicPr>
          <p:cNvPr id="546" name="Image 29" descr="\documentclass{article}&#10;\usepackage{amsmath,xcolor,hep}&#10;\pagestyle{empty}&#10;\begin{document}&#10;&#10;$&#10;{\color{black}&#10;r\gg R&#10;}&#10;$&#10;&#10;\end{document}"/>
          <p:cNvPicPr/>
          <p:nvPr/>
        </p:nvPicPr>
        <p:blipFill>
          <a:blip r:embed="rId2"/>
          <a:stretch/>
        </p:blipFill>
        <p:spPr>
          <a:xfrm>
            <a:off x="1037520" y="2419560"/>
            <a:ext cx="821160" cy="22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7" name="ZoneTexte 12"/>
          <p:cNvSpPr/>
          <p:nvPr/>
        </p:nvSpPr>
        <p:spPr>
          <a:xfrm>
            <a:off x="5940000" y="2946600"/>
            <a:ext cx="20368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fr-FR" sz="2400" strike="noStrike" u="none">
                <a:solidFill>
                  <a:srgbClr val="00b050"/>
                </a:solidFill>
                <a:effectLst/>
                <a:uFillTx/>
                <a:latin typeface="Georgia"/>
              </a:rPr>
              <a:t>infinite-plate 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Georgia"/>
            </a:endParaRPr>
          </a:p>
        </p:txBody>
      </p:sp>
      <p:pic>
        <p:nvPicPr>
          <p:cNvPr id="548" name="Image 30" descr="\documentclass{article}&#10;\usepackage{amsmath,xcolor,hep}&#10;\pagestyle{empty}&#10;\begin{document}&#10;&#10;$&#10;{\color{black}&#10;r=R+s&#10;}&#10;$&#10;&#10;\end{document}"/>
          <p:cNvPicPr/>
          <p:nvPr/>
        </p:nvPicPr>
        <p:blipFill>
          <a:blip r:embed="rId3"/>
          <a:stretch/>
        </p:blipFill>
        <p:spPr>
          <a:xfrm>
            <a:off x="6247080" y="2098800"/>
            <a:ext cx="1247760" cy="229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9" name="Image 32" descr="\documentclass{article}&#10;\usepackage{amsmath,xcolor,hep}&#10;\pagestyle{empty}&#10;\begin{document}&#10;&#10;$&#10;{\color{black}&#10;|s|\ll R&#10;}&#10;$&#10;&#10;\end{document}"/>
          <p:cNvPicPr/>
          <p:nvPr/>
        </p:nvPicPr>
        <p:blipFill>
          <a:blip r:embed="rId4"/>
          <a:stretch/>
        </p:blipFill>
        <p:spPr>
          <a:xfrm>
            <a:off x="6464520" y="2424600"/>
            <a:ext cx="958320" cy="306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0" name="Image 33" descr="\documentclass{article}&#10;\usepackage{amsmath,xcolor,hep}&#10;\pagestyle{empty}&#10;\begin{document}&#10;&#10;$&#10;{\color{black}&#10;m_\phi R\to 0&#10;}&#10;$&#10;&#10;\end{document}"/>
          <p:cNvPicPr/>
          <p:nvPr/>
        </p:nvPicPr>
        <p:blipFill>
          <a:blip r:embed="rId5"/>
          <a:stretch/>
        </p:blipFill>
        <p:spPr>
          <a:xfrm>
            <a:off x="1440000" y="3475440"/>
            <a:ext cx="123624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1" name="Image 34" descr="\documentclass{article}&#10;\usepackage{amsmath,xcolor,hep}&#10;\pagestyle{empty}&#10;\begin{document}&#10;&#10;$&#10;{\color{black}&#10;m_\phi R\to \infty&#10;}&#10;$&#10;&#10;\end{document}"/>
          <p:cNvPicPr/>
          <p:nvPr/>
        </p:nvPicPr>
        <p:blipFill>
          <a:blip r:embed="rId6"/>
          <a:stretch/>
        </p:blipFill>
        <p:spPr>
          <a:xfrm>
            <a:off x="6048000" y="3492000"/>
            <a:ext cx="1380600" cy="304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2" name="Rectangle 6"/>
          <p:cNvSpPr/>
          <p:nvPr/>
        </p:nvSpPr>
        <p:spPr>
          <a:xfrm>
            <a:off x="7884000" y="2769120"/>
            <a:ext cx="392760" cy="146880"/>
          </a:xfrm>
          <a:prstGeom prst="rect">
            <a:avLst/>
          </a:prstGeom>
          <a:solidFill>
            <a:srgbClr val="00b050"/>
          </a:solidFill>
          <a:ln w="12600">
            <a:noFill/>
          </a:ln>
          <a:effectLst>
            <a:softEdge rad="3168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3" name="Rectangle 7"/>
          <p:cNvSpPr/>
          <p:nvPr/>
        </p:nvSpPr>
        <p:spPr>
          <a:xfrm>
            <a:off x="544680" y="2769120"/>
            <a:ext cx="1514160" cy="146880"/>
          </a:xfrm>
          <a:prstGeom prst="rect">
            <a:avLst/>
          </a:prstGeom>
          <a:solidFill>
            <a:srgbClr val="ff0000"/>
          </a:solidFill>
          <a:ln w="12600">
            <a:noFill/>
          </a:ln>
          <a:effectLst>
            <a:softEdge rad="3168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54" name="" descr="24§display§\phi_{\rm point}(r) \simeq- \frac{d_g M}{M_{\rm Pl}}\frac{e^{-m_\phi r}}{4\pi r}§svg§600§TRUE§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900360" y="4320000"/>
            <a:ext cx="3315960" cy="66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5" name="" descr="24§display§\phi_{\rm plate}\simeq  -\frac{d_g \rho}{2M_{\rm Pl} m_\phi^2}e^{-m_\phi s}§svg§600§TRUE§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5465160" y="4621320"/>
            <a:ext cx="3354840" cy="781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"/>
          <p:cNvSpPr txBox="1"/>
          <p:nvPr/>
        </p:nvSpPr>
        <p:spPr>
          <a:xfrm>
            <a:off x="396000" y="540000"/>
            <a:ext cx="590400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There are two limiting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regimes of interest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7" name="" descr="22§display§M=\frac{4\pi}{3}\rho R^3§svg§600§TRUE§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3348000" y="1926000"/>
            <a:ext cx="1512000" cy="59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7" dur="indefinite" restart="never" nodeType="tmRoot">
          <p:childTnLst>
            <p:seq>
              <p:cTn id="288" dur="indefinite" nodeType="mainSeq">
                <p:childTnLst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"/>
          <p:cNvSpPr txBox="1"/>
          <p:nvPr/>
        </p:nvSpPr>
        <p:spPr>
          <a:xfrm>
            <a:off x="396000" y="540360"/>
            <a:ext cx="608400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Probe the field’s gradient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with a nuclear clock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"/>
          <p:cNvSpPr/>
          <p:nvPr/>
        </p:nvSpPr>
        <p:spPr>
          <a:xfrm>
            <a:off x="6984000" y="1080000"/>
            <a:ext cx="3541320" cy="3541320"/>
          </a:xfrm>
          <a:prstGeom prst="ellipse">
            <a:avLst/>
          </a:prstGeom>
          <a:gradFill rotWithShape="0">
            <a:gsLst>
              <a:gs pos="0">
                <a:srgbClr val="5983b0"/>
              </a:gs>
              <a:gs pos="10000">
                <a:srgbClr val="5983b0">
                  <a:alpha val="90551"/>
                </a:srgbClr>
              </a:gs>
              <a:gs pos="10000">
                <a:srgbClr val="7195bb">
                  <a:alpha val="90551"/>
                </a:srgbClr>
              </a:gs>
              <a:gs pos="20000">
                <a:srgbClr val="7195bb">
                  <a:alpha val="80315"/>
                </a:srgbClr>
              </a:gs>
              <a:gs pos="20000">
                <a:srgbClr val="88a6c7">
                  <a:alpha val="80315"/>
                </a:srgbClr>
              </a:gs>
              <a:gs pos="30000">
                <a:srgbClr val="88a6c7">
                  <a:alpha val="70079"/>
                </a:srgbClr>
              </a:gs>
              <a:gs pos="30000">
                <a:srgbClr val="a0b8d2">
                  <a:alpha val="70079"/>
                </a:srgbClr>
              </a:gs>
              <a:gs pos="40000">
                <a:srgbClr val="a0b8d2">
                  <a:alpha val="59843"/>
                </a:srgbClr>
              </a:gs>
              <a:gs pos="40000">
                <a:srgbClr val="b8cadd">
                  <a:alpha val="59843"/>
                </a:srgbClr>
              </a:gs>
              <a:gs pos="50000">
                <a:srgbClr val="b8cadd">
                  <a:alpha val="50394"/>
                </a:srgbClr>
              </a:gs>
              <a:gs pos="50000">
                <a:srgbClr val="d0dce8">
                  <a:alpha val="50394"/>
                </a:srgbClr>
              </a:gs>
              <a:gs pos="60000">
                <a:srgbClr val="d0dce8">
                  <a:alpha val="40157"/>
                </a:srgbClr>
              </a:gs>
              <a:gs pos="60000">
                <a:srgbClr val="e7edf4">
                  <a:alpha val="40157"/>
                </a:srgbClr>
              </a:gs>
              <a:gs pos="70000">
                <a:srgbClr val="e7edf4">
                  <a:alpha val="29921"/>
                </a:srgbClr>
              </a:gs>
              <a:gs pos="70000">
                <a:srgbClr val="ffffff">
                  <a:alpha val="29921"/>
                </a:srgbClr>
              </a:gs>
              <a:gs pos="80000">
                <a:srgbClr val="ffffff">
                  <a:alpha val="19685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  <a:effectLst>
            <a:glow rad="63360">
              <a:srgbClr val="ffffff"/>
            </a:glow>
            <a:softEdge rad="6336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" name=""/>
          <p:cNvSpPr/>
          <p:nvPr/>
        </p:nvSpPr>
        <p:spPr>
          <a:xfrm>
            <a:off x="8208000" y="2277720"/>
            <a:ext cx="1079640" cy="1106280"/>
          </a:xfrm>
          <a:prstGeom prst="ellipse">
            <a:avLst/>
          </a:prstGeom>
          <a:solidFill>
            <a:srgbClr val="66666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i="1" lang="fr-FR" sz="1500" strike="noStrike" u="none">
                <a:solidFill>
                  <a:srgbClr val="ffffff"/>
                </a:solidFill>
                <a:effectLst/>
                <a:uFillTx/>
                <a:latin typeface="Georgia"/>
              </a:rPr>
              <a:t>M</a:t>
            </a:r>
            <a:endParaRPr b="0" i="1" lang="fr-FR" sz="1500" strike="noStrike" u="none">
              <a:solidFill>
                <a:srgbClr val="ffffff"/>
              </a:solidFill>
              <a:effectLst/>
              <a:uFillTx/>
              <a:latin typeface="Georgia"/>
            </a:endParaRPr>
          </a:p>
        </p:txBody>
      </p:sp>
      <p:cxnSp>
        <p:nvCxnSpPr>
          <p:cNvPr id="561" name="Connecteur droit avec flèche 10"/>
          <p:cNvCxnSpPr/>
          <p:nvPr/>
        </p:nvCxnSpPr>
        <p:spPr>
          <a:xfrm flipH="1">
            <a:off x="454320" y="2837880"/>
            <a:ext cx="8262360" cy="360"/>
          </a:xfrm>
          <a:prstGeom prst="straightConnector1">
            <a:avLst/>
          </a:prstGeom>
          <a:ln w="6480">
            <a:solidFill>
              <a:schemeClr val="dk1">
                <a:lumMod val="65000"/>
                <a:lumOff val="35000"/>
              </a:schemeClr>
            </a:solidFill>
            <a:miter/>
            <a:tailEnd len="med" type="triangle" w="med"/>
          </a:ln>
        </p:spPr>
      </p:cxnSp>
      <p:sp>
        <p:nvSpPr>
          <p:cNvPr id="562" name=""/>
          <p:cNvSpPr txBox="1"/>
          <p:nvPr/>
        </p:nvSpPr>
        <p:spPr>
          <a:xfrm>
            <a:off x="353520" y="3384000"/>
            <a:ext cx="6306480" cy="8434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 nucleus couples to the ambient field, 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6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changing its frequency as</a:t>
            </a:r>
            <a:endParaRPr b="0" lang="fr-FR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63" name="" descr=""/>
          <p:cNvPicPr/>
          <p:nvPr/>
        </p:nvPicPr>
        <p:blipFill>
          <a:blip r:embed="rId1"/>
          <a:stretch/>
        </p:blipFill>
        <p:spPr>
          <a:xfrm>
            <a:off x="1800000" y="2520000"/>
            <a:ext cx="620280" cy="620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4" name="" descr="26§display§\frac{\delta f}{f} = K \frac{d_g \delta \phi}{M_{\rm Pl}} \  +§png§600§TRUE§"/>
          <p:cNvPicPr/>
          <p:nvPr/>
        </p:nvPicPr>
        <p:blipFill>
          <a:blip r:embed="rId2"/>
          <a:stretch/>
        </p:blipFill>
        <p:spPr>
          <a:xfrm>
            <a:off x="1492560" y="4578120"/>
            <a:ext cx="2224800" cy="743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5" name="" descr="24§display§r_1§png§600§TRUE§"/>
          <p:cNvPicPr/>
          <p:nvPr/>
        </p:nvPicPr>
        <p:blipFill>
          <a:blip r:embed="rId3"/>
          <a:stretch/>
        </p:blipFill>
        <p:spPr>
          <a:xfrm>
            <a:off x="1996200" y="2209320"/>
            <a:ext cx="228960" cy="18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6" name="" descr="24§display§r_2§png§600§TRUE§"/>
          <p:cNvPicPr/>
          <p:nvPr/>
        </p:nvPicPr>
        <p:blipFill>
          <a:blip r:embed="rId4"/>
          <a:stretch/>
        </p:blipFill>
        <p:spPr>
          <a:xfrm>
            <a:off x="4480560" y="2209320"/>
            <a:ext cx="235800" cy="18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7" name="" descr="24§display§\delta\phi\equiv \phi(r_2)-\phi(r_1)\neq 0§png§600§TRUE§"/>
          <p:cNvPicPr/>
          <p:nvPr/>
        </p:nvPicPr>
        <p:blipFill>
          <a:blip r:embed="rId5"/>
          <a:stretch/>
        </p:blipFill>
        <p:spPr>
          <a:xfrm>
            <a:off x="4248000" y="3877200"/>
            <a:ext cx="2997360" cy="301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8" name=""/>
          <p:cNvSpPr txBox="1"/>
          <p:nvPr/>
        </p:nvSpPr>
        <p:spPr>
          <a:xfrm>
            <a:off x="3816000" y="4545720"/>
            <a:ext cx="3970080" cy="7822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time-dilation from 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4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gravitational field’s gradient</a:t>
            </a:r>
            <a:endParaRPr b="0" lang="fr-F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7" dur="indefinite" restart="never" nodeType="tmRoot">
          <p:childTnLst>
            <p:seq>
              <p:cTn id="318" dur="indefinite" nodeType="mainSeq">
                <p:childTnLst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nodeType="clickEffect" fill="hold" presetClass="path" presetID="63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>
                                      <p:cBhvr>
                                        <p:cTn id="322" dur="2000" fill="hold"/>
                                        <p:tgtEl>
                                          <p:spTgt spid="563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3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2000"/>
                            </p:stCondLst>
                            <p:childTnLst>
                              <p:par>
                                <p:cTn id="326" nodeType="after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"/>
          <p:cNvSpPr txBox="1"/>
          <p:nvPr/>
        </p:nvSpPr>
        <p:spPr>
          <a:xfrm>
            <a:off x="396000" y="540360"/>
            <a:ext cx="608400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‘Monitor’ gravity field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with another atomic clock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"/>
          <p:cNvSpPr/>
          <p:nvPr/>
        </p:nvSpPr>
        <p:spPr>
          <a:xfrm>
            <a:off x="6984000" y="1080000"/>
            <a:ext cx="3541320" cy="3541320"/>
          </a:xfrm>
          <a:prstGeom prst="ellipse">
            <a:avLst/>
          </a:prstGeom>
          <a:gradFill rotWithShape="0">
            <a:gsLst>
              <a:gs pos="0">
                <a:srgbClr val="5983b0"/>
              </a:gs>
              <a:gs pos="10000">
                <a:srgbClr val="5983b0">
                  <a:alpha val="90551"/>
                </a:srgbClr>
              </a:gs>
              <a:gs pos="10000">
                <a:srgbClr val="7195bb">
                  <a:alpha val="90551"/>
                </a:srgbClr>
              </a:gs>
              <a:gs pos="20000">
                <a:srgbClr val="7195bb">
                  <a:alpha val="80315"/>
                </a:srgbClr>
              </a:gs>
              <a:gs pos="20000">
                <a:srgbClr val="88a6c7">
                  <a:alpha val="80315"/>
                </a:srgbClr>
              </a:gs>
              <a:gs pos="30000">
                <a:srgbClr val="88a6c7">
                  <a:alpha val="70079"/>
                </a:srgbClr>
              </a:gs>
              <a:gs pos="30000">
                <a:srgbClr val="a0b8d2">
                  <a:alpha val="70079"/>
                </a:srgbClr>
              </a:gs>
              <a:gs pos="40000">
                <a:srgbClr val="a0b8d2">
                  <a:alpha val="59843"/>
                </a:srgbClr>
              </a:gs>
              <a:gs pos="40000">
                <a:srgbClr val="b8cadd">
                  <a:alpha val="59843"/>
                </a:srgbClr>
              </a:gs>
              <a:gs pos="50000">
                <a:srgbClr val="b8cadd">
                  <a:alpha val="50394"/>
                </a:srgbClr>
              </a:gs>
              <a:gs pos="50000">
                <a:srgbClr val="d0dce8">
                  <a:alpha val="50394"/>
                </a:srgbClr>
              </a:gs>
              <a:gs pos="60000">
                <a:srgbClr val="d0dce8">
                  <a:alpha val="40157"/>
                </a:srgbClr>
              </a:gs>
              <a:gs pos="60000">
                <a:srgbClr val="e7edf4">
                  <a:alpha val="40157"/>
                </a:srgbClr>
              </a:gs>
              <a:gs pos="70000">
                <a:srgbClr val="e7edf4">
                  <a:alpha val="29921"/>
                </a:srgbClr>
              </a:gs>
              <a:gs pos="70000">
                <a:srgbClr val="ffffff">
                  <a:alpha val="29921"/>
                </a:srgbClr>
              </a:gs>
              <a:gs pos="80000">
                <a:srgbClr val="ffffff">
                  <a:alpha val="19685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0">
            <a:noFill/>
          </a:ln>
          <a:effectLst>
            <a:glow rad="63360">
              <a:srgbClr val="ffffff"/>
            </a:glow>
            <a:softEdge rad="6336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" name=""/>
          <p:cNvSpPr/>
          <p:nvPr/>
        </p:nvSpPr>
        <p:spPr>
          <a:xfrm>
            <a:off x="8208000" y="2277720"/>
            <a:ext cx="1079640" cy="1106280"/>
          </a:xfrm>
          <a:prstGeom prst="ellipse">
            <a:avLst/>
          </a:prstGeom>
          <a:solidFill>
            <a:srgbClr val="66666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i="1" lang="fr-FR" sz="1500" strike="noStrike" u="none">
                <a:solidFill>
                  <a:srgbClr val="ffffff"/>
                </a:solidFill>
                <a:effectLst/>
                <a:uFillTx/>
                <a:latin typeface="Georgia"/>
              </a:rPr>
              <a:t>M</a:t>
            </a:r>
            <a:endParaRPr b="0" i="1" lang="fr-FR" sz="1500" strike="noStrike" u="none">
              <a:solidFill>
                <a:srgbClr val="ffffff"/>
              </a:solidFill>
              <a:effectLst/>
              <a:uFillTx/>
              <a:latin typeface="Georgia"/>
            </a:endParaRPr>
          </a:p>
        </p:txBody>
      </p:sp>
      <p:sp>
        <p:nvSpPr>
          <p:cNvPr id="572" name=""/>
          <p:cNvSpPr/>
          <p:nvPr/>
        </p:nvSpPr>
        <p:spPr>
          <a:xfrm>
            <a:off x="4104000" y="2484000"/>
            <a:ext cx="1080000" cy="1440000"/>
          </a:xfrm>
          <a:custGeom>
            <a:avLst/>
            <a:gdLst>
              <a:gd name="textAreaLeft" fmla="*/ 52560 w 1080000"/>
              <a:gd name="textAreaRight" fmla="*/ 1027440 w 1080000"/>
              <a:gd name="textAreaTop" fmla="*/ 52560 h 1440000"/>
              <a:gd name="textAreaBottom" fmla="*/ 1387440 h 1440000"/>
            </a:gdLst>
            <a:ahLst/>
            <a:cxnLst/>
            <a:rect l="textAreaLeft" t="textAreaTop" r="textAreaRight" b="textAreaBottom"/>
            <a:pathLst>
              <a:path w="21600" h="28798">
                <a:moveTo>
                  <a:pt x="3600" y="0"/>
                </a:moveTo>
                <a:arcTo wR="3600" hR="3600" stAng="16200000" swAng="-5400000"/>
                <a:lnTo>
                  <a:pt x="0" y="25198"/>
                </a:lnTo>
                <a:arcTo wR="3600" hR="3600" stAng="10800000" swAng="-5400000"/>
                <a:lnTo>
                  <a:pt x="18000" y="28798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ffffff"/>
          </a:solidFill>
          <a:ln w="5724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8440" rIns="118440" tIns="73440" bIns="7344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573" name="Connecteur droit avec flèche 11"/>
          <p:cNvCxnSpPr/>
          <p:nvPr/>
        </p:nvCxnSpPr>
        <p:spPr>
          <a:xfrm flipH="1">
            <a:off x="454320" y="2837880"/>
            <a:ext cx="8262360" cy="360"/>
          </a:xfrm>
          <a:prstGeom prst="straightConnector1">
            <a:avLst/>
          </a:prstGeom>
          <a:ln w="6480">
            <a:solidFill>
              <a:schemeClr val="dk1">
                <a:lumMod val="65000"/>
                <a:lumOff val="35000"/>
              </a:schemeClr>
            </a:solidFill>
            <a:miter/>
            <a:tailEnd len="med" type="triangle" w="med"/>
          </a:ln>
        </p:spPr>
      </p:cxnSp>
      <p:pic>
        <p:nvPicPr>
          <p:cNvPr id="574" name="" descr=""/>
          <p:cNvPicPr/>
          <p:nvPr/>
        </p:nvPicPr>
        <p:blipFill>
          <a:blip r:embed="rId1"/>
          <a:stretch/>
        </p:blipFill>
        <p:spPr>
          <a:xfrm>
            <a:off x="1800000" y="2520000"/>
            <a:ext cx="620280" cy="620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5" name="" descr="26§display§\frac{\delta (f_{\rm Th}/f_{\rm At})}{f_{\rm Th}/f_{\rm At}} = (K_{\rm Th}-K_{\rm At}) \frac{d_g \delta \phi}{M_{\rm Pl}} \simeq K_{\rm Th} \frac{d_g \delta \phi}{M_{\rm Pl}}§png§600§TRUE§"/>
          <p:cNvPicPr/>
          <p:nvPr/>
        </p:nvPicPr>
        <p:blipFill>
          <a:blip r:embed="rId2"/>
          <a:stretch/>
        </p:blipFill>
        <p:spPr>
          <a:xfrm>
            <a:off x="792000" y="4446000"/>
            <a:ext cx="6408000" cy="77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6" name="" descr="24§display§r_1§png§600§TRUE§"/>
          <p:cNvPicPr/>
          <p:nvPr/>
        </p:nvPicPr>
        <p:blipFill>
          <a:blip r:embed="rId3"/>
          <a:stretch/>
        </p:blipFill>
        <p:spPr>
          <a:xfrm>
            <a:off x="1996200" y="2209320"/>
            <a:ext cx="228960" cy="18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7" name="" descr="24§display§r_2§png§600§TRUE§"/>
          <p:cNvPicPr/>
          <p:nvPr/>
        </p:nvPicPr>
        <p:blipFill>
          <a:blip r:embed="rId4"/>
          <a:stretch/>
        </p:blipFill>
        <p:spPr>
          <a:xfrm>
            <a:off x="4480560" y="2209320"/>
            <a:ext cx="235800" cy="18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8" name="" descr=""/>
          <p:cNvPicPr/>
          <p:nvPr/>
        </p:nvPicPr>
        <p:blipFill>
          <a:blip r:embed="rId5"/>
          <a:stretch/>
        </p:blipFill>
        <p:spPr>
          <a:xfrm>
            <a:off x="1800000" y="3212280"/>
            <a:ext cx="610200" cy="639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9" name=""/>
          <p:cNvSpPr/>
          <p:nvPr/>
        </p:nvSpPr>
        <p:spPr>
          <a:xfrm>
            <a:off x="5184000" y="2160000"/>
            <a:ext cx="396000" cy="360000"/>
          </a:xfrm>
          <a:custGeom>
            <a:avLst/>
            <a:gdLst/>
            <a:ahLst/>
            <a:rect l="0" t="0" r="r" b="b"/>
            <a:pathLst>
              <a:path fill="none" w="1100" h="1000">
                <a:moveTo>
                  <a:pt x="0" y="1000"/>
                </a:moveTo>
                <a:lnTo>
                  <a:pt x="110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"/>
          <p:cNvSpPr txBox="1"/>
          <p:nvPr/>
        </p:nvSpPr>
        <p:spPr>
          <a:xfrm>
            <a:off x="5400000" y="1620000"/>
            <a:ext cx="2757960" cy="4942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i="1" lang="fr-FR" sz="2800" strike="noStrike" u="none">
                <a:solidFill>
                  <a:srgbClr val="ff0000"/>
                </a:solidFill>
                <a:effectLst/>
                <a:uFillTx/>
                <a:latin typeface="Georgia"/>
              </a:rPr>
              <a:t>‘quintessometer’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1" name="" descr="28§display§{\color{red}Q}§png§600§TRUE§"/>
          <p:cNvPicPr/>
          <p:nvPr/>
        </p:nvPicPr>
        <p:blipFill>
          <a:blip r:embed="rId6"/>
          <a:stretch/>
        </p:blipFill>
        <p:spPr>
          <a:xfrm>
            <a:off x="6414120" y="2114280"/>
            <a:ext cx="245880" cy="313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4" dur="indefinite" restart="never" nodeType="tmRoot">
          <p:childTnLst>
            <p:seq>
              <p:cTn id="335" dur="indefinite" nodeType="mainSeq">
                <p:childTnLst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nodeType="clickEffect" fill="hold" presetClass="path" presetID="63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>
                                      <p:cBhvr>
                                        <p:cTn id="339" dur="2000" fill="hold"/>
                                        <p:tgtEl>
                                          <p:spTgt spid="574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0" nodeType="withEffect" fill="hold" presetClass="path" presetID="63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>
                                      <p:cBhvr>
                                        <p:cTn id="341" dur="2000" fill="hold"/>
                                        <p:tgtEl>
                                          <p:spTgt spid="578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2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2000"/>
                            </p:stCondLst>
                            <p:childTnLst>
                              <p:par>
                                <p:cTn id="345" nodeType="after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"/>
          <p:cNvSpPr txBox="1"/>
          <p:nvPr/>
        </p:nvSpPr>
        <p:spPr>
          <a:xfrm>
            <a:off x="628200" y="963000"/>
            <a:ext cx="729180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I will now describe several applications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of this basic scheme :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"/>
          <p:cNvSpPr txBox="1"/>
          <p:nvPr/>
        </p:nvSpPr>
        <p:spPr>
          <a:xfrm>
            <a:off x="1440000" y="2520000"/>
            <a:ext cx="8025480" cy="13021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Long distance probes using the Earth as a source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Tabletop experiments at shorter distances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 anchorCtr="1">
            <a:spAutoFit/>
          </a:bodyPr>
          <a:p>
            <a:pPr algn="ctr"/>
            <a:r>
              <a:rPr b="0" lang="fr-FR" sz="4000" strike="noStrike" u="none">
                <a:solidFill>
                  <a:srgbClr val="eeeeee"/>
                </a:solidFill>
                <a:effectLst/>
                <a:uFillTx/>
                <a:latin typeface="Georgia"/>
              </a:rPr>
              <a:t>Probing New Physics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eeeeee"/>
                </a:solidFill>
                <a:effectLst/>
                <a:uFillTx/>
                <a:latin typeface="Georgia"/>
              </a:rPr>
              <a:t>with nuclear clock 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eeeeee"/>
                </a:solidFill>
                <a:effectLst/>
                <a:uFillTx/>
                <a:latin typeface="Georgia"/>
              </a:rPr>
              <a:t>‘quintessometers’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Long distance probes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"/>
          <p:cNvSpPr txBox="1"/>
          <p:nvPr/>
        </p:nvSpPr>
        <p:spPr>
          <a:xfrm>
            <a:off x="763200" y="706320"/>
            <a:ext cx="3916800" cy="5536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Space-born missions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6" name="Image 35" descr=""/>
          <p:cNvPicPr/>
          <p:nvPr/>
        </p:nvPicPr>
        <p:blipFill>
          <a:blip r:embed="rId1"/>
          <a:stretch/>
        </p:blipFill>
        <p:spPr>
          <a:xfrm rot="19711200">
            <a:off x="5119560" y="1872360"/>
            <a:ext cx="4372200" cy="2381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7" name="Image 36" descr=""/>
          <p:cNvPicPr/>
          <p:nvPr/>
        </p:nvPicPr>
        <p:blipFill>
          <a:blip r:embed="rId2"/>
          <a:stretch/>
        </p:blipFill>
        <p:spPr>
          <a:xfrm>
            <a:off x="6095880" y="3414960"/>
            <a:ext cx="425880" cy="4258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588" name="Connecteur droit 11"/>
          <p:cNvCxnSpPr/>
          <p:nvPr/>
        </p:nvCxnSpPr>
        <p:spPr>
          <a:xfrm flipH="1">
            <a:off x="5526360" y="1958040"/>
            <a:ext cx="3345840" cy="2169360"/>
          </a:xfrm>
          <a:prstGeom prst="straightConnector1">
            <a:avLst/>
          </a:prstGeom>
          <a:ln w="6480">
            <a:solidFill>
              <a:schemeClr val="accent1"/>
            </a:solidFill>
            <a:miter/>
          </a:ln>
        </p:spPr>
      </p:cxnSp>
      <p:pic>
        <p:nvPicPr>
          <p:cNvPr id="589" name="Image 38" descr="\documentclass{article}&#10;\usepackage{amsmath,xcolor,hep}&#10;\pagestyle{empty}&#10;\begin{document}&#10;&#10;$&#10;{\color{black}&#10;s_1&#10;}&#10;$&#10;&#10;\end{document}"/>
          <p:cNvPicPr/>
          <p:nvPr/>
        </p:nvPicPr>
        <p:blipFill>
          <a:blip r:embed="rId3"/>
          <a:stretch/>
        </p:blipFill>
        <p:spPr>
          <a:xfrm>
            <a:off x="5884560" y="4038120"/>
            <a:ext cx="210240" cy="17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Image 39" descr="\documentclass{article}&#10;\usepackage{amsmath,xcolor,hep}&#10;\pagestyle{empty}&#10;\begin{document}&#10;&#10;$&#10;{\color{black}&#10;s_2{\color{red} \gg s_1}&#10;}&#10;$&#10;&#10;\end{document}"/>
          <p:cNvPicPr/>
          <p:nvPr/>
        </p:nvPicPr>
        <p:blipFill>
          <a:blip r:embed="rId4"/>
          <a:stretch/>
        </p:blipFill>
        <p:spPr>
          <a:xfrm>
            <a:off x="7330680" y="3027960"/>
            <a:ext cx="83196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1" name="Arc 24"/>
          <p:cNvSpPr/>
          <p:nvPr/>
        </p:nvSpPr>
        <p:spPr>
          <a:xfrm>
            <a:off x="7709400" y="1429560"/>
            <a:ext cx="1095120" cy="279720"/>
          </a:xfrm>
          <a:prstGeom prst="arc">
            <a:avLst>
              <a:gd name="adj1" fmla="val 16200000"/>
              <a:gd name="adj2" fmla="val 0"/>
            </a:avLst>
          </a:prstGeom>
          <a:noFill/>
          <a:ln w="38160">
            <a:solidFill>
              <a:srgbClr val="557ab1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2" name="Ellipse 69"/>
          <p:cNvSpPr/>
          <p:nvPr/>
        </p:nvSpPr>
        <p:spPr>
          <a:xfrm>
            <a:off x="5455080" y="4112280"/>
            <a:ext cx="93600" cy="9360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21240" bIns="2124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3" name="Ellipse 70"/>
          <p:cNvSpPr/>
          <p:nvPr/>
        </p:nvSpPr>
        <p:spPr>
          <a:xfrm>
            <a:off x="8892720" y="1873080"/>
            <a:ext cx="93600" cy="9360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21240" bIns="2124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94" name="" descr="26§display§Q§png§600§TRUE§"/>
          <p:cNvPicPr/>
          <p:nvPr/>
        </p:nvPicPr>
        <p:blipFill>
          <a:blip r:embed="rId5"/>
          <a:stretch/>
        </p:blipFill>
        <p:spPr>
          <a:xfrm>
            <a:off x="7792200" y="1531800"/>
            <a:ext cx="228240" cy="291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pic>
      <p:sp>
        <p:nvSpPr>
          <p:cNvPr id="595" name=""/>
          <p:cNvSpPr txBox="1"/>
          <p:nvPr/>
        </p:nvSpPr>
        <p:spPr>
          <a:xfrm>
            <a:off x="900000" y="1620000"/>
            <a:ext cx="4344120" cy="13021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Monitor a quintessometer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along an elliptic orbit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around the Earth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6" name="" descr="26§display§\delta\phi_{\rm max}\sim \frac{e^{-m_\phi s_1}}{s_1}§png§600§TRUE§"/>
          <p:cNvPicPr/>
          <p:nvPr/>
        </p:nvPicPr>
        <p:blipFill>
          <a:blip r:embed="rId6"/>
          <a:stretch/>
        </p:blipFill>
        <p:spPr>
          <a:xfrm>
            <a:off x="1744920" y="4428360"/>
            <a:ext cx="2323080" cy="71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7" name="" descr="26§display§m_\phi \lesssim R_\oplus^{-1}\approx 3\times 10^{-14}\,{\rm eV}§png§600§TRUE§"/>
          <p:cNvPicPr/>
          <p:nvPr/>
        </p:nvPicPr>
        <p:blipFill>
          <a:blip r:embed="rId7"/>
          <a:stretch/>
        </p:blipFill>
        <p:spPr>
          <a:xfrm>
            <a:off x="1305360" y="3199680"/>
            <a:ext cx="3734640" cy="400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8" name="" descr="26§display§s_2\gg s_1\gtrsim R_\oplus§png§600§TRUE§"/>
          <p:cNvPicPr/>
          <p:nvPr/>
        </p:nvPicPr>
        <p:blipFill>
          <a:blip r:embed="rId8"/>
          <a:stretch/>
        </p:blipFill>
        <p:spPr>
          <a:xfrm>
            <a:off x="1634400" y="3888000"/>
            <a:ext cx="1965600" cy="318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"/>
          <p:cNvSpPr txBox="1"/>
          <p:nvPr/>
        </p:nvSpPr>
        <p:spPr>
          <a:xfrm>
            <a:off x="763200" y="706320"/>
            <a:ext cx="3916800" cy="5536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Space-born missions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00" name="Image 40" descr=""/>
          <p:cNvPicPr/>
          <p:nvPr/>
        </p:nvPicPr>
        <p:blipFill>
          <a:blip r:embed="rId1"/>
          <a:stretch/>
        </p:blipFill>
        <p:spPr>
          <a:xfrm rot="19711200">
            <a:off x="5119560" y="1872360"/>
            <a:ext cx="4372200" cy="2381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1" name="Image 41" descr=""/>
          <p:cNvPicPr/>
          <p:nvPr/>
        </p:nvPicPr>
        <p:blipFill>
          <a:blip r:embed="rId2"/>
          <a:stretch/>
        </p:blipFill>
        <p:spPr>
          <a:xfrm>
            <a:off x="6095880" y="3414960"/>
            <a:ext cx="425880" cy="4258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602" name="Connecteur droit 2"/>
          <p:cNvCxnSpPr/>
          <p:nvPr/>
        </p:nvCxnSpPr>
        <p:spPr>
          <a:xfrm flipH="1">
            <a:off x="5526360" y="1958040"/>
            <a:ext cx="3345840" cy="2169360"/>
          </a:xfrm>
          <a:prstGeom prst="straightConnector1">
            <a:avLst/>
          </a:prstGeom>
          <a:ln w="6480">
            <a:solidFill>
              <a:schemeClr val="accent1"/>
            </a:solidFill>
            <a:miter/>
          </a:ln>
        </p:spPr>
      </p:cxnSp>
      <p:pic>
        <p:nvPicPr>
          <p:cNvPr id="603" name="Image 42" descr="\documentclass{article}&#10;\usepackage{amsmath,xcolor,hep}&#10;\pagestyle{empty}&#10;\begin{document}&#10;&#10;$&#10;{\color{black}&#10;s_1&#10;}&#10;$&#10;&#10;\end{document}"/>
          <p:cNvPicPr/>
          <p:nvPr/>
        </p:nvPicPr>
        <p:blipFill>
          <a:blip r:embed="rId3"/>
          <a:stretch/>
        </p:blipFill>
        <p:spPr>
          <a:xfrm>
            <a:off x="5884560" y="4038120"/>
            <a:ext cx="210240" cy="17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4" name="Image 43" descr="\documentclass{article}&#10;\usepackage{amsmath,xcolor,hep}&#10;\pagestyle{empty}&#10;\begin{document}&#10;&#10;$&#10;{\color{black}&#10;s_2{\color{red} \gg s_1}&#10;}&#10;$&#10;&#10;\end{document}"/>
          <p:cNvPicPr/>
          <p:nvPr/>
        </p:nvPicPr>
        <p:blipFill>
          <a:blip r:embed="rId4"/>
          <a:stretch/>
        </p:blipFill>
        <p:spPr>
          <a:xfrm>
            <a:off x="7330680" y="3027960"/>
            <a:ext cx="83196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5" name="Arc 2"/>
          <p:cNvSpPr/>
          <p:nvPr/>
        </p:nvSpPr>
        <p:spPr>
          <a:xfrm>
            <a:off x="7709400" y="1429560"/>
            <a:ext cx="1095120" cy="279720"/>
          </a:xfrm>
          <a:prstGeom prst="arc">
            <a:avLst>
              <a:gd name="adj1" fmla="val 16200000"/>
              <a:gd name="adj2" fmla="val 0"/>
            </a:avLst>
          </a:prstGeom>
          <a:noFill/>
          <a:ln w="38160">
            <a:solidFill>
              <a:srgbClr val="557ab1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6" name="Ellipse 7"/>
          <p:cNvSpPr/>
          <p:nvPr/>
        </p:nvSpPr>
        <p:spPr>
          <a:xfrm>
            <a:off x="5455080" y="4112280"/>
            <a:ext cx="93600" cy="9360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21240" bIns="2124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7" name="Ellipse 8"/>
          <p:cNvSpPr/>
          <p:nvPr/>
        </p:nvSpPr>
        <p:spPr>
          <a:xfrm>
            <a:off x="8892720" y="1873080"/>
            <a:ext cx="93600" cy="93600"/>
          </a:xfrm>
          <a:prstGeom prst="ellipse">
            <a:avLst/>
          </a:prstGeom>
          <a:solidFill>
            <a:srgbClr val="ff0000"/>
          </a:solidFill>
          <a:ln w="1260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21240" bIns="21240" anchor="ctr">
            <a:noAutofit/>
          </a:bodyPr>
          <a:p>
            <a:endParaRPr b="0" lang="fr-FR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08" name="" descr="26§display§Q_1§png§600§TRUE§"/>
          <p:cNvPicPr/>
          <p:nvPr/>
        </p:nvPicPr>
        <p:blipFill>
          <a:blip r:embed="rId5"/>
          <a:stretch/>
        </p:blipFill>
        <p:spPr>
          <a:xfrm>
            <a:off x="7792560" y="1532160"/>
            <a:ext cx="353880" cy="2912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pic>
      <p:sp>
        <p:nvSpPr>
          <p:cNvPr id="609" name=""/>
          <p:cNvSpPr txBox="1"/>
          <p:nvPr/>
        </p:nvSpPr>
        <p:spPr>
          <a:xfrm>
            <a:off x="900000" y="1620000"/>
            <a:ext cx="5003640" cy="130212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Evade the altitude suppression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by comparing to another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quintessometer on the ground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10" name="" descr="26§display§\delta\phi_{\rm max}\sim \frac{e^{-m_\phi R_\oplus}}{R_\oplus}§png§600§TRUE§"/>
          <p:cNvPicPr/>
          <p:nvPr/>
        </p:nvPicPr>
        <p:blipFill>
          <a:blip r:embed="rId6"/>
          <a:stretch/>
        </p:blipFill>
        <p:spPr>
          <a:xfrm>
            <a:off x="2160360" y="4505040"/>
            <a:ext cx="2460600" cy="79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1" name="" descr="26§display§m_\phi \lesssim R_\oplus^{-1}\approx 3\times 10^{-14}\,{\rm eV}§png§600§TRUE§"/>
          <p:cNvPicPr/>
          <p:nvPr/>
        </p:nvPicPr>
        <p:blipFill>
          <a:blip r:embed="rId7"/>
          <a:stretch/>
        </p:blipFill>
        <p:spPr>
          <a:xfrm>
            <a:off x="1305360" y="3199320"/>
            <a:ext cx="3734640" cy="400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2" name="" descr="26§display§s_2\gg s_1\gtrsim R_\oplus§png§600§TRUE§"/>
          <p:cNvPicPr/>
          <p:nvPr/>
        </p:nvPicPr>
        <p:blipFill>
          <a:blip r:embed="rId8"/>
          <a:stretch/>
        </p:blipFill>
        <p:spPr>
          <a:xfrm>
            <a:off x="1634400" y="3888000"/>
            <a:ext cx="1965600" cy="318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3" name="" descr="26§display§Q_2§png§600§TRUE§"/>
          <p:cNvPicPr/>
          <p:nvPr/>
        </p:nvPicPr>
        <p:blipFill>
          <a:blip r:embed="rId9"/>
          <a:stretch/>
        </p:blipFill>
        <p:spPr>
          <a:xfrm>
            <a:off x="6257520" y="3129120"/>
            <a:ext cx="361440" cy="291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"/>
          <p:cNvSpPr txBox="1"/>
          <p:nvPr/>
        </p:nvSpPr>
        <p:spPr>
          <a:xfrm>
            <a:off x="520200" y="2083680"/>
            <a:ext cx="4879800" cy="19436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Comparing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ground-based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quintessometers 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at different altitudes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15" name="Espace réservé du contenu 3" descr=""/>
          <p:cNvPicPr/>
          <p:nvPr/>
        </p:nvPicPr>
        <p:blipFill>
          <a:blip r:embed="rId1"/>
          <a:stretch/>
        </p:blipFill>
        <p:spPr>
          <a:xfrm>
            <a:off x="5004000" y="1332000"/>
            <a:ext cx="4905720" cy="3710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6" name="" descr="26§display§{\color{white}Q_1}§png§600§TRUE§"/>
          <p:cNvPicPr/>
          <p:nvPr/>
        </p:nvPicPr>
        <p:blipFill>
          <a:blip r:embed="rId2"/>
          <a:stretch/>
        </p:blipFill>
        <p:spPr>
          <a:xfrm>
            <a:off x="6990480" y="1617120"/>
            <a:ext cx="353880" cy="291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7" name="" descr="26§display§{\color{white}Q_2}§png§600§TRUE§"/>
          <p:cNvPicPr/>
          <p:nvPr/>
        </p:nvPicPr>
        <p:blipFill>
          <a:blip r:embed="rId3"/>
          <a:stretch/>
        </p:blipFill>
        <p:spPr>
          <a:xfrm>
            <a:off x="5802840" y="3885840"/>
            <a:ext cx="361440" cy="291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8" name=""/>
          <p:cNvSpPr txBox="1"/>
          <p:nvPr/>
        </p:nvSpPr>
        <p:spPr>
          <a:xfrm>
            <a:off x="7387920" y="1368000"/>
            <a:ext cx="1612080" cy="7246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 anchorCtr="1">
            <a:spAutoFit/>
          </a:bodyPr>
          <a:p>
            <a:r>
              <a:rPr b="0" lang="fr-FR" sz="2200" strike="noStrike" u="none">
                <a:solidFill>
                  <a:srgbClr val="ffffff"/>
                </a:solidFill>
                <a:effectLst/>
                <a:uFillTx/>
                <a:latin typeface="Georgia"/>
              </a:rPr>
              <a:t>Mont Blanc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/>
            <a:r>
              <a:rPr b="0" lang="fr-FR" sz="2200" strike="noStrike" u="none">
                <a:solidFill>
                  <a:srgbClr val="ffffff"/>
                </a:solidFill>
                <a:effectLst/>
                <a:uFillTx/>
                <a:latin typeface="Georgia"/>
              </a:rPr>
              <a:t>4806m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9" name=""/>
          <p:cNvSpPr txBox="1"/>
          <p:nvPr/>
        </p:nvSpPr>
        <p:spPr>
          <a:xfrm>
            <a:off x="6067440" y="4117680"/>
            <a:ext cx="1096200" cy="7246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200" strike="noStrike" u="none">
                <a:solidFill>
                  <a:srgbClr val="ffffff"/>
                </a:solidFill>
                <a:effectLst/>
                <a:uFillTx/>
                <a:latin typeface="Georgia"/>
              </a:rPr>
              <a:t>Annecy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200" strike="noStrike" u="none">
                <a:solidFill>
                  <a:srgbClr val="ffffff"/>
                </a:solidFill>
                <a:effectLst/>
                <a:uFillTx/>
                <a:latin typeface="Georgia"/>
              </a:rPr>
              <a:t>450m</a:t>
            </a:r>
            <a:endParaRPr b="0" lang="fr-F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0" name=""/>
          <p:cNvSpPr/>
          <p:nvPr/>
        </p:nvSpPr>
        <p:spPr>
          <a:xfrm>
            <a:off x="7560000" y="1728000"/>
            <a:ext cx="0" cy="2520000"/>
          </a:xfrm>
          <a:prstGeom prst="line">
            <a:avLst/>
          </a:prstGeom>
          <a:ln w="57240">
            <a:solidFill>
              <a:srgbClr val="ffffff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8440" rIns="118440" tIns="73440" bIns="7344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1" name="" descr="24§display§{\color{white}h}§png§600§TRUE§"/>
          <p:cNvPicPr/>
          <p:nvPr/>
        </p:nvPicPr>
        <p:blipFill>
          <a:blip r:embed="rId4"/>
          <a:stretch/>
        </p:blipFill>
        <p:spPr>
          <a:xfrm>
            <a:off x="7284600" y="3369960"/>
            <a:ext cx="151920" cy="214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7" dur="indefinite" restart="never" nodeType="tmRoot">
          <p:childTnLst>
            <p:seq>
              <p:cTn id="358" dur="indefinite" nodeType="mainSeq">
                <p:childTnLst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Image 37" descr=""/>
          <p:cNvPicPr/>
          <p:nvPr/>
        </p:nvPicPr>
        <p:blipFill>
          <a:blip r:embed="rId1"/>
          <a:stretch/>
        </p:blipFill>
        <p:spPr>
          <a:xfrm>
            <a:off x="1338840" y="220680"/>
            <a:ext cx="7402320" cy="517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3" name=""/>
          <p:cNvSpPr/>
          <p:nvPr/>
        </p:nvSpPr>
        <p:spPr>
          <a:xfrm>
            <a:off x="1800000" y="3240000"/>
            <a:ext cx="0" cy="1080000"/>
          </a:xfrm>
          <a:prstGeom prst="line">
            <a:avLst/>
          </a:prstGeom>
          <a:ln w="57240">
            <a:solidFill>
              <a:srgbClr val="ff0000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118440" rIns="118440" tIns="73440" bIns="7344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4" name="" descr="28§display§{\color{red}\sim 100}§png§600§TRUE§"/>
          <p:cNvPicPr/>
          <p:nvPr/>
        </p:nvPicPr>
        <p:blipFill>
          <a:blip r:embed="rId2"/>
          <a:stretch/>
        </p:blipFill>
        <p:spPr>
          <a:xfrm>
            <a:off x="730800" y="3680640"/>
            <a:ext cx="875880" cy="240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 anchorCtr="1">
            <a:spAutoFit/>
          </a:bodyPr>
          <a:p>
            <a:pPr algn="ctr"/>
            <a:r>
              <a:rPr b="0" lang="fr-FR" sz="4000" strike="noStrike" u="none">
                <a:solidFill>
                  <a:srgbClr val="eeeeee"/>
                </a:solidFill>
                <a:effectLst/>
                <a:uFillTx/>
                <a:latin typeface="Georgia"/>
              </a:rPr>
              <a:t>Probing New Physics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eeeeee"/>
                </a:solidFill>
                <a:effectLst/>
                <a:uFillTx/>
                <a:latin typeface="Georgia"/>
              </a:rPr>
              <a:t>with nuclear clock 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eeeeee"/>
                </a:solidFill>
                <a:effectLst/>
                <a:uFillTx/>
                <a:latin typeface="Georgia"/>
              </a:rPr>
              <a:t>‘quintessometers’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fr-FR" sz="4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Small distance probes</a:t>
            </a:r>
            <a:endParaRPr b="0" lang="fr-FR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" descr=""/>
          <p:cNvPicPr/>
          <p:nvPr/>
        </p:nvPicPr>
        <p:blipFill>
          <a:blip r:embed="rId1"/>
          <a:stretch/>
        </p:blipFill>
        <p:spPr>
          <a:xfrm flipH="1">
            <a:off x="3700800" y="1494000"/>
            <a:ext cx="6594840" cy="432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7" name="" descr="28§display§\omega§png§600§TRUE§"/>
          <p:cNvPicPr/>
          <p:nvPr/>
        </p:nvPicPr>
        <p:blipFill>
          <a:blip r:embed="rId2"/>
          <a:stretch/>
        </p:blipFill>
        <p:spPr>
          <a:xfrm>
            <a:off x="9088920" y="3036240"/>
            <a:ext cx="215640" cy="16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8" name=""/>
          <p:cNvSpPr txBox="1"/>
          <p:nvPr/>
        </p:nvSpPr>
        <p:spPr>
          <a:xfrm>
            <a:off x="520560" y="720000"/>
            <a:ext cx="484020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Getting close to thorium,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with a 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rotating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holed disk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9" name=""/>
          <p:cNvSpPr txBox="1"/>
          <p:nvPr/>
        </p:nvSpPr>
        <p:spPr>
          <a:xfrm>
            <a:off x="2988000" y="2016000"/>
            <a:ext cx="2243520" cy="6699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crystal doped with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thorium 229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0" name=""/>
          <p:cNvSpPr/>
          <p:nvPr/>
        </p:nvSpPr>
        <p:spPr>
          <a:xfrm flipH="1" flipV="1">
            <a:off x="5270760" y="2276280"/>
            <a:ext cx="726480" cy="23508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1" name=""/>
          <p:cNvSpPr/>
          <p:nvPr/>
        </p:nvSpPr>
        <p:spPr>
          <a:xfrm>
            <a:off x="6228000" y="1944000"/>
            <a:ext cx="360000" cy="0"/>
          </a:xfrm>
          <a:prstGeom prst="line">
            <a:avLst/>
          </a:prstGeom>
          <a:ln w="0">
            <a:solidFill>
              <a:srgbClr val="ff0000"/>
            </a:solidFill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5000" bIns="-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32" name="" descr="24§display§{\color{red} d\sim10\,{\rm nm}}§png§600§TRUE§"/>
          <p:cNvPicPr/>
          <p:nvPr/>
        </p:nvPicPr>
        <p:blipFill>
          <a:blip r:embed="rId3"/>
          <a:stretch/>
        </p:blipFill>
        <p:spPr>
          <a:xfrm>
            <a:off x="6130440" y="1604520"/>
            <a:ext cx="1313280" cy="21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3" name="" descr="24§display§{\color{red}R\sim 1-10\,{\rm cm}}§svg§600§TRUE§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678400" y="5263200"/>
            <a:ext cx="1883520" cy="21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4" name=""/>
          <p:cNvSpPr/>
          <p:nvPr/>
        </p:nvSpPr>
        <p:spPr>
          <a:xfrm flipH="1">
            <a:off x="5508000" y="4681080"/>
            <a:ext cx="489240" cy="32292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5" name=""/>
          <p:cNvSpPr/>
          <p:nvPr/>
        </p:nvSpPr>
        <p:spPr>
          <a:xfrm flipH="1">
            <a:off x="4932360" y="5004000"/>
            <a:ext cx="575640" cy="36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"/>
          <p:cNvSpPr txBox="1"/>
          <p:nvPr/>
        </p:nvSpPr>
        <p:spPr>
          <a:xfrm>
            <a:off x="2382480" y="4822200"/>
            <a:ext cx="2372760" cy="38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Platinum thick disk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7" name=""/>
          <p:cNvSpPr txBox="1"/>
          <p:nvPr/>
        </p:nvSpPr>
        <p:spPr>
          <a:xfrm>
            <a:off x="6627240" y="1779840"/>
            <a:ext cx="1369800" cy="38016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20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separation</a:t>
            </a:r>
            <a:endParaRPr b="0" lang="fr-F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38" name="" descr="28§display§m_\phi\gg R^{-1}§png§600§TRUE§"/>
          <p:cNvPicPr/>
          <p:nvPr/>
        </p:nvPicPr>
        <p:blipFill>
          <a:blip r:embed="rId6"/>
          <a:stretch/>
        </p:blipFill>
        <p:spPr>
          <a:xfrm>
            <a:off x="773280" y="3047760"/>
            <a:ext cx="1643040" cy="41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9" name="" descr="28§display§\delta\phi\propto m_\phi^{-2}§png§600§TRUE§"/>
          <p:cNvPicPr/>
          <p:nvPr/>
        </p:nvPicPr>
        <p:blipFill>
          <a:blip r:embed="rId7"/>
          <a:stretch/>
        </p:blipFill>
        <p:spPr>
          <a:xfrm>
            <a:off x="1440000" y="3670200"/>
            <a:ext cx="1494720" cy="469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" name="Groupe 152"/>
          <p:cNvGrpSpPr/>
          <p:nvPr/>
        </p:nvGrpSpPr>
        <p:grpSpPr>
          <a:xfrm>
            <a:off x="900720" y="504000"/>
            <a:ext cx="8715600" cy="4807800"/>
            <a:chOff x="900720" y="504000"/>
            <a:chExt cx="8715600" cy="4807800"/>
          </a:xfrm>
        </p:grpSpPr>
        <p:pic>
          <p:nvPicPr>
            <p:cNvPr id="641" name="Image 44" descr=""/>
            <p:cNvPicPr/>
            <p:nvPr/>
          </p:nvPicPr>
          <p:blipFill>
            <a:blip r:embed="rId1"/>
            <a:stretch/>
          </p:blipFill>
          <p:spPr>
            <a:xfrm>
              <a:off x="2558520" y="3065760"/>
              <a:ext cx="4722840" cy="224604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642" name="Groupe 3"/>
            <p:cNvGrpSpPr/>
            <p:nvPr/>
          </p:nvGrpSpPr>
          <p:grpSpPr>
            <a:xfrm>
              <a:off x="900720" y="504000"/>
              <a:ext cx="8715600" cy="4626720"/>
              <a:chOff x="900720" y="504000"/>
              <a:chExt cx="8715600" cy="4626720"/>
            </a:xfrm>
          </p:grpSpPr>
          <p:sp>
            <p:nvSpPr>
              <p:cNvPr id="643" name="ZoneTexte 13"/>
              <p:cNvSpPr/>
              <p:nvPr/>
            </p:nvSpPr>
            <p:spPr>
              <a:xfrm>
                <a:off x="900720" y="504000"/>
                <a:ext cx="8460360" cy="10659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fr-FR" sz="3200" strike="noStrike" u="none">
                    <a:solidFill>
                      <a:schemeClr val="dk1"/>
                    </a:solidFill>
                    <a:effectLst/>
                    <a:uFillTx/>
                    <a:latin typeface="Georgia"/>
                  </a:rPr>
                  <a:t>Field variation induces frequency modulation,</a:t>
                </a:r>
                <a:endParaRPr b="0" lang="fr-FR" sz="32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defTabSz="914400">
                  <a:lnSpc>
                    <a:spcPct val="100000"/>
                  </a:lnSpc>
                </a:pPr>
                <a:r>
                  <a:rPr b="0" lang="fr-FR" sz="3200" strike="noStrike" u="none">
                    <a:solidFill>
                      <a:schemeClr val="dk1"/>
                    </a:solidFill>
                    <a:effectLst/>
                    <a:uFillTx/>
                    <a:latin typeface="Georgia"/>
                  </a:rPr>
                  <a:t>and the spectrum develops sidebands</a:t>
                </a:r>
                <a:r>
                  <a:rPr b="0" lang="fr-FR" sz="2400" strike="noStrike" u="none">
                    <a:solidFill>
                      <a:schemeClr val="dk1"/>
                    </a:solidFill>
                    <a:effectLst/>
                    <a:uFillTx/>
                    <a:latin typeface="Calibri"/>
                  </a:rPr>
                  <a:t> </a:t>
                </a:r>
                <a:endParaRPr b="0" lang="fr-FR" sz="2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44" name="ZoneTexte 17"/>
              <p:cNvSpPr/>
              <p:nvPr/>
            </p:nvSpPr>
            <p:spPr>
              <a:xfrm rot="16200000">
                <a:off x="2156760" y="3449160"/>
                <a:ext cx="1063800" cy="3646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fr-FR" sz="1800" strike="noStrike" u="none">
                    <a:solidFill>
                      <a:schemeClr val="dk1"/>
                    </a:solidFill>
                    <a:effectLst/>
                    <a:uFillTx/>
                    <a:latin typeface="Georgia"/>
                  </a:rPr>
                  <a:t>intensity</a:t>
                </a:r>
                <a:endParaRPr b="0" lang="fr-FR" sz="1800" strike="noStrike" u="none">
                  <a:solidFill>
                    <a:srgbClr val="000000"/>
                  </a:solidFill>
                  <a:effectLst/>
                  <a:uFillTx/>
                  <a:latin typeface="Georgia"/>
                </a:endParaRPr>
              </a:p>
            </p:txBody>
          </p:sp>
          <p:pic>
            <p:nvPicPr>
              <p:cNvPr id="645" name="Image 45" descr="\documentclass{article}&#10;\usepackage{amsmath,xcolor,hep}&#10;\pagestyle{empty}&#10;\begin{document}&#10;&#10;$&#10;{\color{black}&#10;\nu&#10;}&#10;$&#10;&#10;\end{document}"/>
              <p:cNvPicPr/>
              <p:nvPr/>
            </p:nvPicPr>
            <p:blipFill>
              <a:blip r:embed="rId2"/>
              <a:stretch/>
            </p:blipFill>
            <p:spPr>
              <a:xfrm>
                <a:off x="7259040" y="4932360"/>
                <a:ext cx="108000" cy="99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46" name="Image 46" descr="\documentclass{article}&#10;\usepackage{amsmath,xcolor,hep}&#10;\pagestyle{empty}&#10;\begin{document}&#10;&#10;$&#10;{\color{red}&#10;\nu_{\rm Th}&#10;}&#10;$&#10;&#10;\end{document}"/>
              <p:cNvPicPr/>
              <p:nvPr/>
            </p:nvPicPr>
            <p:blipFill>
              <a:blip r:embed="rId3"/>
              <a:stretch/>
            </p:blipFill>
            <p:spPr>
              <a:xfrm>
                <a:off x="4773600" y="4982400"/>
                <a:ext cx="327240" cy="1483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47" name="Image 47" descr="\documentclass{article}&#10;\usepackage{amsmath,xcolor,hep}&#10;\pagestyle{empty}&#10;\begin{document}&#10;&#10;$&#10;{\color{blue}&#10;+\nu_{\rm mod}&#10;}&#10;$&#10;&#10;\end{document}"/>
              <p:cNvPicPr/>
              <p:nvPr/>
            </p:nvPicPr>
            <p:blipFill>
              <a:blip r:embed="rId4"/>
              <a:stretch/>
            </p:blipFill>
            <p:spPr>
              <a:xfrm>
                <a:off x="5323680" y="4971240"/>
                <a:ext cx="410760" cy="122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48" name="Image 48" descr="\documentclass{article}&#10;\usepackage{amsmath,xcolor,hep}&#10;\pagestyle{empty}&#10;\begin{document}&#10;&#10;$&#10;{\color{blue}&#10;+2\nu_{\rm mod}&#10;}&#10;$&#10;&#10;\end{document}"/>
              <p:cNvPicPr/>
              <p:nvPr/>
            </p:nvPicPr>
            <p:blipFill>
              <a:blip r:embed="rId5"/>
              <a:stretch/>
            </p:blipFill>
            <p:spPr>
              <a:xfrm>
                <a:off x="5911200" y="4971600"/>
                <a:ext cx="486720" cy="1350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49" name="Image 49" descr="\documentclass{article}&#10;\usepackage{amsmath,xcolor,hep}&#10;\pagestyle{empty}&#10;\begin{document}&#10;&#10;$&#10;{\color{blue}&#10;+3\nu_{\rm mod}&#10;}&#10;$&#10;&#10;\end{document}"/>
              <p:cNvPicPr/>
              <p:nvPr/>
            </p:nvPicPr>
            <p:blipFill>
              <a:blip r:embed="rId6"/>
              <a:stretch/>
            </p:blipFill>
            <p:spPr>
              <a:xfrm>
                <a:off x="6548760" y="4979160"/>
                <a:ext cx="487800" cy="135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50" name="Image 50" descr="\documentclass{article}&#10;\usepackage{amsmath,xcolor,hep}&#10;\pagestyle{empty}&#10;\begin{document}&#10;&#10;$&#10;{\color{blue}&#10;-\nu_{\rm mod}&#10;}&#10;$&#10;&#10;\end{document}"/>
              <p:cNvPicPr/>
              <p:nvPr/>
            </p:nvPicPr>
            <p:blipFill>
              <a:blip r:embed="rId7"/>
              <a:stretch/>
            </p:blipFill>
            <p:spPr>
              <a:xfrm>
                <a:off x="4095720" y="4983480"/>
                <a:ext cx="407880" cy="101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51" name="Image 51" descr="\documentclass{article}&#10;\usepackage{amsmath,xcolor,hep}&#10;\pagestyle{empty}&#10;\begin{document}&#10;&#10;$&#10;{\color{blue}&#10;-2\nu_{\rm mod}&#10;}&#10;$&#10;&#10;\end{document}"/>
              <p:cNvPicPr/>
              <p:nvPr/>
            </p:nvPicPr>
            <p:blipFill>
              <a:blip r:embed="rId8"/>
              <a:stretch/>
            </p:blipFill>
            <p:spPr>
              <a:xfrm>
                <a:off x="3511080" y="4971240"/>
                <a:ext cx="485280" cy="137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52" name="Image 52" descr="\documentclass{article}&#10;\usepackage{amsmath,xcolor,hep}&#10;\pagestyle{empty}&#10;\begin{document}&#10;&#10;$&#10;{\color{blue}&#10;-3\nu_{\rm mod}&#10;}&#10;$&#10;&#10;\end{document}"/>
              <p:cNvPicPr/>
              <p:nvPr/>
            </p:nvPicPr>
            <p:blipFill>
              <a:blip r:embed="rId9"/>
              <a:stretch/>
            </p:blipFill>
            <p:spPr>
              <a:xfrm>
                <a:off x="2825280" y="4968360"/>
                <a:ext cx="486360" cy="138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53" name="Image 53" descr="\documentclass{article}&#10;\usepackage{amsmath,xcolor,hep}&#10;\pagestyle{empty}&#10;\begin{document}&#10;&#10;$&#10;{\color{red}&#10;|J_0(\alpha)|^2&#10;}&#10;$&#10;&#10;\end{document}"/>
              <p:cNvPicPr/>
              <p:nvPr/>
            </p:nvPicPr>
            <p:blipFill>
              <a:blip r:embed="rId10"/>
              <a:stretch/>
            </p:blipFill>
            <p:spPr>
              <a:xfrm>
                <a:off x="5001120" y="3097800"/>
                <a:ext cx="733320" cy="273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54" name="Image 54" descr="\documentclass{article}&#10;\usepackage{amsmath,xcolor,hep}&#10;\pagestyle{empty}&#10;\begin{document}&#10;&#10;$&#10;{\color{blue}&#10;|J_1(\alpha)|^2&#10;}&#10;$&#10;&#10;\end{document}"/>
              <p:cNvPicPr/>
              <p:nvPr/>
            </p:nvPicPr>
            <p:blipFill>
              <a:blip r:embed="rId11"/>
              <a:stretch/>
            </p:blipFill>
            <p:spPr>
              <a:xfrm>
                <a:off x="5616000" y="3697920"/>
                <a:ext cx="733320" cy="273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55" name="Image 55" descr="\documentclass{article}&#10;\usepackage{amsmath,xcolor,hep}&#10;\pagestyle{empty}&#10;\begin{document}&#10;&#10;$&#10;{\color{blue}&#10;|J_2(\alpha)|^2&#10;}&#10;$&#10;&#10;\end{document}"/>
              <p:cNvPicPr/>
              <p:nvPr/>
            </p:nvPicPr>
            <p:blipFill>
              <a:blip r:embed="rId12"/>
              <a:stretch/>
            </p:blipFill>
            <p:spPr>
              <a:xfrm>
                <a:off x="6271920" y="4205880"/>
                <a:ext cx="733680" cy="275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56" name="Image 56" descr="\documentclass{article}&#10;\usepackage{amsmath,xcolor,hep}&#10;\pagestyle{empty}&#10;\begin{document}&#10;&#10;$&#10;{\color{black}&#10;\alpha\equiv \delta\nu/\nu_{\rm mod}&#10;}&#10;$&#10;&#10;\end{document}"/>
              <p:cNvPicPr/>
              <p:nvPr/>
            </p:nvPicPr>
            <p:blipFill>
              <a:blip r:embed="rId13"/>
              <a:stretch/>
            </p:blipFill>
            <p:spPr>
              <a:xfrm>
                <a:off x="6398280" y="3182040"/>
                <a:ext cx="1521720" cy="2804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657" name=""/>
              <p:cNvSpPr txBox="1"/>
              <p:nvPr/>
            </p:nvSpPr>
            <p:spPr>
              <a:xfrm>
                <a:off x="7740000" y="1944000"/>
                <a:ext cx="1876320" cy="78228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90000" rIns="90000" tIns="45000" bIns="45000" anchor="t">
                <a:spAutoFit/>
              </a:bodyPr>
              <a:p>
                <a:r>
                  <a:rPr b="0" lang="fr-FR" sz="2400" strike="noStrike" u="none">
                    <a:solidFill>
                      <a:srgbClr val="000000"/>
                    </a:solidFill>
                    <a:effectLst/>
                    <a:uFillTx/>
                    <a:latin typeface="Georgia"/>
                  </a:rPr>
                  <a:t>peak heights</a:t>
                </a:r>
                <a:endParaRPr b="0" lang="fr-FR" sz="2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r>
                  <a:rPr b="0" lang="fr-FR" sz="2400" strike="noStrike" u="none">
                    <a:solidFill>
                      <a:srgbClr val="000000"/>
                    </a:solidFill>
                    <a:effectLst/>
                    <a:uFillTx/>
                    <a:latin typeface="Georgia"/>
                  </a:rPr>
                  <a:t>set by </a:t>
                </a:r>
                <a:endParaRPr b="0" lang="fr-FR" sz="24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pic>
          <p:nvPicPr>
            <p:cNvPr id="658" name="" descr="24§display§\delta\phi§png§600§TRUE§"/>
            <p:cNvPicPr/>
            <p:nvPr/>
          </p:nvPicPr>
          <p:blipFill>
            <a:blip r:embed="rId14"/>
            <a:stretch/>
          </p:blipFill>
          <p:spPr>
            <a:xfrm>
              <a:off x="8684280" y="2433600"/>
              <a:ext cx="308520" cy="2757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59" name="Groupe 157"/>
          <p:cNvGrpSpPr/>
          <p:nvPr/>
        </p:nvGrpSpPr>
        <p:grpSpPr>
          <a:xfrm>
            <a:off x="4942800" y="3882600"/>
            <a:ext cx="1172520" cy="1021320"/>
            <a:chOff x="4942800" y="3882600"/>
            <a:chExt cx="1172520" cy="1021320"/>
          </a:xfrm>
        </p:grpSpPr>
        <p:sp>
          <p:nvSpPr>
            <p:cNvPr id="660" name="Forme libre 155"/>
            <p:cNvSpPr/>
            <p:nvPr/>
          </p:nvSpPr>
          <p:spPr>
            <a:xfrm>
              <a:off x="4942800" y="3882600"/>
              <a:ext cx="584640" cy="1018080"/>
            </a:xfrm>
            <a:custGeom>
              <a:avLst/>
              <a:gdLst>
                <a:gd name="textAreaLeft" fmla="*/ 0 w 584640"/>
                <a:gd name="textAreaRight" fmla="*/ 585000 w 584640"/>
                <a:gd name="textAreaTop" fmla="*/ 0 h 1018080"/>
                <a:gd name="textAreaBottom" fmla="*/ 1018440 h 1018080"/>
                <a:gd name="GluePoint1X" fmla="*/ 584886 w 584886"/>
                <a:gd name="GluePoint1Y" fmla="*/ 0 h 1286641"/>
                <a:gd name="GluePoint2X" fmla="*/ 518983 w 584886"/>
                <a:gd name="GluePoint2Y" fmla="*/ 189470 h 1286641"/>
                <a:gd name="GluePoint3X" fmla="*/ 411891 w 584886"/>
                <a:gd name="GluePoint3Y" fmla="*/ 1112108 h 1286641"/>
                <a:gd name="GluePoint4X" fmla="*/ 0 w 584886"/>
                <a:gd name="GluePoint4Y" fmla="*/ 1285103 h 1286641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84886" h="1286641">
                  <a:moveTo>
                    <a:pt x="584886" y="0"/>
                  </a:moveTo>
                  <a:cubicBezTo>
                    <a:pt x="566350" y="2059"/>
                    <a:pt x="547815" y="4119"/>
                    <a:pt x="518983" y="189470"/>
                  </a:cubicBezTo>
                  <a:cubicBezTo>
                    <a:pt x="490151" y="374821"/>
                    <a:pt x="498388" y="929503"/>
                    <a:pt x="411891" y="1112108"/>
                  </a:cubicBezTo>
                  <a:cubicBezTo>
                    <a:pt x="325394" y="1294714"/>
                    <a:pt x="162697" y="1289908"/>
                    <a:pt x="0" y="1285103"/>
                  </a:cubicBezTo>
                </a:path>
              </a:pathLst>
            </a:custGeom>
            <a:noFill/>
            <a:ln w="12600">
              <a:solidFill>
                <a:srgbClr val="8484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661" name="Forme libre 156"/>
            <p:cNvSpPr/>
            <p:nvPr/>
          </p:nvSpPr>
          <p:spPr>
            <a:xfrm flipH="1">
              <a:off x="5530680" y="3885840"/>
              <a:ext cx="584640" cy="1018080"/>
            </a:xfrm>
            <a:custGeom>
              <a:avLst/>
              <a:gdLst>
                <a:gd name="textAreaLeft" fmla="*/ 360 w 584640"/>
                <a:gd name="textAreaRight" fmla="*/ 585360 w 584640"/>
                <a:gd name="textAreaTop" fmla="*/ 0 h 1018080"/>
                <a:gd name="textAreaBottom" fmla="*/ 1018440 h 1018080"/>
                <a:gd name="GluePoint1X" fmla="*/ 584886 w 584886"/>
                <a:gd name="GluePoint1Y" fmla="*/ 0 h 1286641"/>
                <a:gd name="GluePoint2X" fmla="*/ 518983 w 584886"/>
                <a:gd name="GluePoint2Y" fmla="*/ 189470 h 1286641"/>
                <a:gd name="GluePoint3X" fmla="*/ 411891 w 584886"/>
                <a:gd name="GluePoint3Y" fmla="*/ 1112108 h 1286641"/>
                <a:gd name="GluePoint4X" fmla="*/ 0 w 584886"/>
                <a:gd name="GluePoint4Y" fmla="*/ 1285103 h 1286641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84886" h="1286641">
                  <a:moveTo>
                    <a:pt x="584886" y="0"/>
                  </a:moveTo>
                  <a:cubicBezTo>
                    <a:pt x="566350" y="2059"/>
                    <a:pt x="547815" y="4119"/>
                    <a:pt x="518983" y="189470"/>
                  </a:cubicBezTo>
                  <a:cubicBezTo>
                    <a:pt x="490151" y="374821"/>
                    <a:pt x="498388" y="929503"/>
                    <a:pt x="411891" y="1112108"/>
                  </a:cubicBezTo>
                  <a:cubicBezTo>
                    <a:pt x="325394" y="1294714"/>
                    <a:pt x="162697" y="1289908"/>
                    <a:pt x="0" y="1285103"/>
                  </a:cubicBezTo>
                </a:path>
              </a:pathLst>
            </a:custGeom>
            <a:noFill/>
            <a:ln w="12600">
              <a:solidFill>
                <a:srgbClr val="8484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62" name="Groupe 158"/>
          <p:cNvGrpSpPr/>
          <p:nvPr/>
        </p:nvGrpSpPr>
        <p:grpSpPr>
          <a:xfrm>
            <a:off x="4329720" y="3288240"/>
            <a:ext cx="1172880" cy="1611000"/>
            <a:chOff x="4329720" y="3288240"/>
            <a:chExt cx="1172880" cy="1611000"/>
          </a:xfrm>
        </p:grpSpPr>
        <p:sp>
          <p:nvSpPr>
            <p:cNvPr id="663" name="Forme libre 159"/>
            <p:cNvSpPr/>
            <p:nvPr/>
          </p:nvSpPr>
          <p:spPr>
            <a:xfrm>
              <a:off x="4329720" y="3288240"/>
              <a:ext cx="584640" cy="1605960"/>
            </a:xfrm>
            <a:custGeom>
              <a:avLst/>
              <a:gdLst>
                <a:gd name="textAreaLeft" fmla="*/ 0 w 584640"/>
                <a:gd name="textAreaRight" fmla="*/ 585000 w 584640"/>
                <a:gd name="textAreaTop" fmla="*/ 0 h 1605960"/>
                <a:gd name="textAreaBottom" fmla="*/ 1606320 h 1605960"/>
                <a:gd name="GluePoint1X" fmla="*/ 584886 w 584886"/>
                <a:gd name="GluePoint1Y" fmla="*/ 0 h 1286641"/>
                <a:gd name="GluePoint2X" fmla="*/ 518983 w 584886"/>
                <a:gd name="GluePoint2Y" fmla="*/ 189470 h 1286641"/>
                <a:gd name="GluePoint3X" fmla="*/ 411891 w 584886"/>
                <a:gd name="GluePoint3Y" fmla="*/ 1112108 h 1286641"/>
                <a:gd name="GluePoint4X" fmla="*/ 0 w 584886"/>
                <a:gd name="GluePoint4Y" fmla="*/ 1285103 h 1286641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84886" h="1286641">
                  <a:moveTo>
                    <a:pt x="584886" y="0"/>
                  </a:moveTo>
                  <a:cubicBezTo>
                    <a:pt x="566350" y="2059"/>
                    <a:pt x="547815" y="4119"/>
                    <a:pt x="518983" y="189470"/>
                  </a:cubicBezTo>
                  <a:cubicBezTo>
                    <a:pt x="490151" y="374821"/>
                    <a:pt x="498388" y="929503"/>
                    <a:pt x="411891" y="1112108"/>
                  </a:cubicBezTo>
                  <a:cubicBezTo>
                    <a:pt x="325394" y="1294714"/>
                    <a:pt x="162697" y="1289908"/>
                    <a:pt x="0" y="1285103"/>
                  </a:cubicBezTo>
                </a:path>
              </a:pathLst>
            </a:custGeom>
            <a:noFill/>
            <a:ln w="12600">
              <a:solidFill>
                <a:srgbClr val="ff73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664" name="Forme libre 160"/>
            <p:cNvSpPr/>
            <p:nvPr/>
          </p:nvSpPr>
          <p:spPr>
            <a:xfrm flipH="1">
              <a:off x="4917960" y="3293280"/>
              <a:ext cx="584640" cy="1605960"/>
            </a:xfrm>
            <a:custGeom>
              <a:avLst/>
              <a:gdLst>
                <a:gd name="textAreaLeft" fmla="*/ 360 w 584640"/>
                <a:gd name="textAreaRight" fmla="*/ 585360 w 584640"/>
                <a:gd name="textAreaTop" fmla="*/ 0 h 1605960"/>
                <a:gd name="textAreaBottom" fmla="*/ 1606320 h 1605960"/>
                <a:gd name="GluePoint1X" fmla="*/ 584886 w 584886"/>
                <a:gd name="GluePoint1Y" fmla="*/ 0 h 1286641"/>
                <a:gd name="GluePoint2X" fmla="*/ 518983 w 584886"/>
                <a:gd name="GluePoint2Y" fmla="*/ 189470 h 1286641"/>
                <a:gd name="GluePoint3X" fmla="*/ 411891 w 584886"/>
                <a:gd name="GluePoint3Y" fmla="*/ 1112108 h 1286641"/>
                <a:gd name="GluePoint4X" fmla="*/ 0 w 584886"/>
                <a:gd name="GluePoint4Y" fmla="*/ 1285103 h 1286641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84886" h="1286641">
                  <a:moveTo>
                    <a:pt x="584886" y="0"/>
                  </a:moveTo>
                  <a:cubicBezTo>
                    <a:pt x="566350" y="2059"/>
                    <a:pt x="547815" y="4119"/>
                    <a:pt x="518983" y="189470"/>
                  </a:cubicBezTo>
                  <a:cubicBezTo>
                    <a:pt x="490151" y="374821"/>
                    <a:pt x="498388" y="929503"/>
                    <a:pt x="411891" y="1112108"/>
                  </a:cubicBezTo>
                  <a:cubicBezTo>
                    <a:pt x="325394" y="1294714"/>
                    <a:pt x="162697" y="1289908"/>
                    <a:pt x="0" y="1285103"/>
                  </a:cubicBezTo>
                </a:path>
              </a:pathLst>
            </a:custGeom>
            <a:noFill/>
            <a:ln w="12600">
              <a:solidFill>
                <a:srgbClr val="ff73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fr-FR" sz="1800" strike="noStrike" u="non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65" name=""/>
          <p:cNvSpPr/>
          <p:nvPr/>
        </p:nvSpPr>
        <p:spPr>
          <a:xfrm flipV="1">
            <a:off x="7200000" y="2556000"/>
            <a:ext cx="540000" cy="540000"/>
          </a:xfrm>
          <a:prstGeom prst="line">
            <a:avLst/>
          </a:prstGeom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fr-F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6" name="Image 143" descr="\documentclass{article}&#10;\usepackage{amsmath,xcolor,hep}&#10;\pagestyle{empty}&#10;\begin{document}&#10;&#10;$&#10;{\color{black}&#10;\nu_{\rm mod}=N\omega/2\pi&#10;}&#10;$&#10;&#10;\end{document}"/>
          <p:cNvPicPr/>
          <p:nvPr/>
        </p:nvPicPr>
        <p:blipFill>
          <a:blip r:embed="rId15"/>
          <a:stretch/>
        </p:blipFill>
        <p:spPr>
          <a:xfrm>
            <a:off x="1800000" y="2109960"/>
            <a:ext cx="2319120" cy="362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65" dur="indefinite" restart="never" nodeType="tmRoot">
          <p:childTnLst>
            <p:seq>
              <p:cTn id="366" dur="indefinite" nodeType="mainSeq">
                <p:childTnLst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Image 57" descr=""/>
          <p:cNvPicPr/>
          <p:nvPr/>
        </p:nvPicPr>
        <p:blipFill>
          <a:blip r:embed="rId1"/>
          <a:stretch/>
        </p:blipFill>
        <p:spPr>
          <a:xfrm>
            <a:off x="1338840" y="299520"/>
            <a:ext cx="7402320" cy="5179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"/>
          <p:cNvSpPr txBox="1"/>
          <p:nvPr/>
        </p:nvSpPr>
        <p:spPr>
          <a:xfrm>
            <a:off x="1260000" y="900000"/>
            <a:ext cx="2367720" cy="55368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Conclusions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"/>
          <p:cNvSpPr txBox="1"/>
          <p:nvPr/>
        </p:nvSpPr>
        <p:spPr>
          <a:xfrm>
            <a:off x="2032920" y="1980000"/>
            <a:ext cx="6987600" cy="10170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‘</a:t>
            </a:r>
            <a:r>
              <a:rPr b="0" i="1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There’s plenty of room at the bottom</a:t>
            </a:r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’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32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 for (ultra)light new physics</a:t>
            </a:r>
            <a:endParaRPr b="0" lang="fr-F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0" name=""/>
          <p:cNvSpPr txBox="1"/>
          <p:nvPr/>
        </p:nvSpPr>
        <p:spPr>
          <a:xfrm>
            <a:off x="846720" y="3564000"/>
            <a:ext cx="8386560" cy="1706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Repurposing </a:t>
            </a:r>
            <a:r>
              <a:rPr b="0" lang="fr-FR" sz="2800" strike="noStrike" u="none">
                <a:solidFill>
                  <a:srgbClr val="00a933"/>
                </a:solidFill>
                <a:effectLst/>
                <a:uFillTx/>
                <a:latin typeface="Georgia"/>
              </a:rPr>
              <a:t>Atomic &amp; Molecular Optics for BSM physics searches</a:t>
            </a:r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offers new perspectives on the fundamental laws of nature.  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b="0" lang="fr-FR" sz="2800" strike="noStrike" u="none">
                <a:solidFill>
                  <a:srgbClr val="000000"/>
                </a:solidFill>
                <a:effectLst/>
                <a:uFillTx/>
                <a:latin typeface="Georgia"/>
              </a:rPr>
              <a:t> </a:t>
            </a:r>
            <a:endParaRPr b="0" lang="fr-F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1128</TotalTime>
  <Application>LibreOffice/25.2.7.2$Windows_X86_64 LibreOffice_project/5cbfd1ab6520636bb5f7b99185aa69bd7456825d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2026-06-04T16:34:47Z</dcterms:created>
  <dc:creator/>
  <dc:description/>
  <dc:language>fr-FR</dc:language>
  <cp:lastModifiedBy/>
  <cp:lastPrinted>2026-09-28T20:27:44Z</cp:lastPrinted>
  <dcterms:modified xsi:type="dcterms:W3CDTF">2026-09-28T20:27:16Z</dcterms:modified>
  <cp:revision>43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xMathignorePreamble">
    <vt:lpwstr>FALSE</vt:lpwstr>
  </property>
  <property fmtid="{D5CDD505-2E9C-101B-9397-08002B2CF9AE}" pid="3" name="TexMathsPreamble">
    <vt:lpwstr>\usepackage{amsmath}§\usepackage{amssymb}§\usepackage[usenames]{color}§\usepackage{ifxetex}§\usepackage{ifluatex}§§% XeLaTeX compiler§\ifxetex§§    \usepackage{fontspec}§    \usepackage{unicode-math}§§    % Uncomment these lines for alternative fonts§    %\setmainfont{FreeSerif}§    %\setmathfont{FreeSerif}§§% LuaLaTeX compiler§\else\ifluatex§§    \usepackage{fontspec}§    \usepackage{lualatex-math}§§% LaTeX compiler§\else§§    % Uncomment this line for sans-serif maths font§    %\everymath{\mathsf{\xdef\mysf{\mathgroup\the\mathgroup\relax}}\mysf}§§\fi\fi§§% Uncomment this line for custom color§\definecolor{myblue}{RGB}{51, 101, 154}§§</vt:lpwstr>
  </property>
</Properties>
</file>