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57" r:id="rId4"/>
    <p:sldId id="259" r:id="rId5"/>
    <p:sldId id="260" r:id="rId6"/>
    <p:sldId id="352" r:id="rId7"/>
    <p:sldId id="500" r:id="rId8"/>
    <p:sldId id="522" r:id="rId9"/>
    <p:sldId id="523" r:id="rId10"/>
    <p:sldId id="526" r:id="rId11"/>
    <p:sldId id="525" r:id="rId12"/>
    <p:sldId id="527" r:id="rId13"/>
    <p:sldId id="531" r:id="rId14"/>
    <p:sldId id="534" r:id="rId15"/>
    <p:sldId id="535" r:id="rId16"/>
    <p:sldId id="538" r:id="rId17"/>
    <p:sldId id="529" r:id="rId18"/>
    <p:sldId id="539" r:id="rId19"/>
    <p:sldId id="540" r:id="rId20"/>
    <p:sldId id="541" r:id="rId21"/>
    <p:sldId id="542" r:id="rId22"/>
    <p:sldId id="543" r:id="rId23"/>
    <p:sldId id="545" r:id="rId24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74"/>
  </p:normalViewPr>
  <p:slideViewPr>
    <p:cSldViewPr snapToGrid="0">
      <p:cViewPr>
        <p:scale>
          <a:sx n="133" d="100"/>
          <a:sy n="133" d="100"/>
        </p:scale>
        <p:origin x="-104" y="-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D936AE-ACD4-3F4B-BB43-FF7E2E405DDF}" type="doc">
      <dgm:prSet loTypeId="urn:microsoft.com/office/officeart/2005/8/layout/chart3" loCatId="" qsTypeId="urn:microsoft.com/office/officeart/2005/8/quickstyle/3d1" qsCatId="3D" csTypeId="urn:microsoft.com/office/officeart/2005/8/colors/accent1_2" csCatId="accent1" phldr="1"/>
      <dgm:spPr/>
    </dgm:pt>
    <dgm:pt modelId="{9E93F291-AC4A-A148-B67C-5D58A8A96502}">
      <dgm:prSet phldrT="[Text]"/>
      <dgm:spPr/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Galaxy evolution and dynamics</a:t>
          </a:r>
        </a:p>
      </dgm:t>
    </dgm:pt>
    <dgm:pt modelId="{D73BBF63-A9B5-7247-AB67-6699670EA172}" type="parTrans" cxnId="{83FD0E66-D520-0B45-8C20-8B97D2864ADF}">
      <dgm:prSet/>
      <dgm:spPr/>
      <dgm:t>
        <a:bodyPr/>
        <a:lstStyle/>
        <a:p>
          <a:endParaRPr lang="en-GB"/>
        </a:p>
      </dgm:t>
    </dgm:pt>
    <dgm:pt modelId="{85C6D5FC-53D6-AD4F-B70C-6C8CCB94B021}" type="sibTrans" cxnId="{83FD0E66-D520-0B45-8C20-8B97D2864ADF}">
      <dgm:prSet/>
      <dgm:spPr/>
      <dgm:t>
        <a:bodyPr/>
        <a:lstStyle/>
        <a:p>
          <a:endParaRPr lang="en-GB"/>
        </a:p>
      </dgm:t>
    </dgm:pt>
    <dgm:pt modelId="{9C30270C-2FFF-4449-B594-6F0E19C6AF67}">
      <dgm:prSet phldrT="[Text]"/>
      <dgm:spPr/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Cosmological scales</a:t>
          </a:r>
        </a:p>
      </dgm:t>
    </dgm:pt>
    <dgm:pt modelId="{BBE82B5B-9B23-3049-9DFE-953907104261}" type="parTrans" cxnId="{34BAA1DA-D217-E649-B7E0-8CB57958C34F}">
      <dgm:prSet/>
      <dgm:spPr/>
      <dgm:t>
        <a:bodyPr/>
        <a:lstStyle/>
        <a:p>
          <a:endParaRPr lang="en-GB"/>
        </a:p>
      </dgm:t>
    </dgm:pt>
    <dgm:pt modelId="{8B4C9018-71CD-1140-A448-1C5460159080}" type="sibTrans" cxnId="{34BAA1DA-D217-E649-B7E0-8CB57958C34F}">
      <dgm:prSet/>
      <dgm:spPr/>
      <dgm:t>
        <a:bodyPr/>
        <a:lstStyle/>
        <a:p>
          <a:endParaRPr lang="en-GB"/>
        </a:p>
      </dgm:t>
    </dgm:pt>
    <dgm:pt modelId="{38566C5E-157E-AF42-8736-73F10C7D0806}">
      <dgm:prSet phldrT="[Text]"/>
      <dgm:spPr/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Galaxy groups and Clusters</a:t>
          </a:r>
        </a:p>
      </dgm:t>
    </dgm:pt>
    <dgm:pt modelId="{5B3E78B6-68E0-A341-B54B-12F43DB73B9C}" type="parTrans" cxnId="{17909020-D8DF-1645-811A-271B84DE2021}">
      <dgm:prSet/>
      <dgm:spPr/>
      <dgm:t>
        <a:bodyPr/>
        <a:lstStyle/>
        <a:p>
          <a:endParaRPr lang="en-GB"/>
        </a:p>
      </dgm:t>
    </dgm:pt>
    <dgm:pt modelId="{A4FE47DA-C2EB-DE42-B337-B17166CC2F4A}" type="sibTrans" cxnId="{17909020-D8DF-1645-811A-271B84DE2021}">
      <dgm:prSet/>
      <dgm:spPr/>
      <dgm:t>
        <a:bodyPr/>
        <a:lstStyle/>
        <a:p>
          <a:endParaRPr lang="en-GB"/>
        </a:p>
      </dgm:t>
    </dgm:pt>
    <dgm:pt modelId="{D6ED2126-00AA-E147-B831-34ECFA964362}" type="pres">
      <dgm:prSet presAssocID="{97D936AE-ACD4-3F4B-BB43-FF7E2E405DDF}" presName="compositeShape" presStyleCnt="0">
        <dgm:presLayoutVars>
          <dgm:chMax val="7"/>
          <dgm:dir/>
          <dgm:resizeHandles val="exact"/>
        </dgm:presLayoutVars>
      </dgm:prSet>
      <dgm:spPr/>
    </dgm:pt>
    <dgm:pt modelId="{F7839BD3-1347-FB42-B1FB-4FEDD5FC869D}" type="pres">
      <dgm:prSet presAssocID="{97D936AE-ACD4-3F4B-BB43-FF7E2E405DDF}" presName="wedge1" presStyleLbl="node1" presStyleIdx="0" presStyleCnt="3" custScaleX="107016" custScaleY="109833"/>
      <dgm:spPr/>
    </dgm:pt>
    <dgm:pt modelId="{799829FF-3FF2-4241-AEB8-573D997D43B2}" type="pres">
      <dgm:prSet presAssocID="{97D936AE-ACD4-3F4B-BB43-FF7E2E405DDF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E4F0438-EAEC-4341-B7D2-E0D528AD8857}" type="pres">
      <dgm:prSet presAssocID="{97D936AE-ACD4-3F4B-BB43-FF7E2E405DDF}" presName="wedge2" presStyleLbl="node1" presStyleIdx="1" presStyleCnt="3"/>
      <dgm:spPr/>
    </dgm:pt>
    <dgm:pt modelId="{4849A369-5403-D64B-9E22-4B041C04DB71}" type="pres">
      <dgm:prSet presAssocID="{97D936AE-ACD4-3F4B-BB43-FF7E2E405DDF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E4DD390-4071-2B46-AA0B-0F43B6528BD5}" type="pres">
      <dgm:prSet presAssocID="{97D936AE-ACD4-3F4B-BB43-FF7E2E405DDF}" presName="wedge3" presStyleLbl="node1" presStyleIdx="2" presStyleCnt="3"/>
      <dgm:spPr/>
    </dgm:pt>
    <dgm:pt modelId="{43C8BD8F-5A75-1442-84B2-09644BAA5D40}" type="pres">
      <dgm:prSet presAssocID="{97D936AE-ACD4-3F4B-BB43-FF7E2E405DDF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17909020-D8DF-1645-811A-271B84DE2021}" srcId="{97D936AE-ACD4-3F4B-BB43-FF7E2E405DDF}" destId="{38566C5E-157E-AF42-8736-73F10C7D0806}" srcOrd="2" destOrd="0" parTransId="{5B3E78B6-68E0-A341-B54B-12F43DB73B9C}" sibTransId="{A4FE47DA-C2EB-DE42-B337-B17166CC2F4A}"/>
    <dgm:cxn modelId="{D6FD7A2E-138D-5845-B34D-47C28A85E622}" type="presOf" srcId="{97D936AE-ACD4-3F4B-BB43-FF7E2E405DDF}" destId="{D6ED2126-00AA-E147-B831-34ECFA964362}" srcOrd="0" destOrd="0" presId="urn:microsoft.com/office/officeart/2005/8/layout/chart3"/>
    <dgm:cxn modelId="{1252D53D-8B95-9F49-A40D-8E1EEEFBCE0B}" type="presOf" srcId="{9C30270C-2FFF-4449-B594-6F0E19C6AF67}" destId="{4849A369-5403-D64B-9E22-4B041C04DB71}" srcOrd="1" destOrd="0" presId="urn:microsoft.com/office/officeart/2005/8/layout/chart3"/>
    <dgm:cxn modelId="{4A2CA741-71BC-3F42-B7F7-456B8AAF1940}" type="presOf" srcId="{9E93F291-AC4A-A148-B67C-5D58A8A96502}" destId="{799829FF-3FF2-4241-AEB8-573D997D43B2}" srcOrd="1" destOrd="0" presId="urn:microsoft.com/office/officeart/2005/8/layout/chart3"/>
    <dgm:cxn modelId="{3DC4785A-7AFF-AD47-98BE-84CCE405AD33}" type="presOf" srcId="{9E93F291-AC4A-A148-B67C-5D58A8A96502}" destId="{F7839BD3-1347-FB42-B1FB-4FEDD5FC869D}" srcOrd="0" destOrd="0" presId="urn:microsoft.com/office/officeart/2005/8/layout/chart3"/>
    <dgm:cxn modelId="{83FD0E66-D520-0B45-8C20-8B97D2864ADF}" srcId="{97D936AE-ACD4-3F4B-BB43-FF7E2E405DDF}" destId="{9E93F291-AC4A-A148-B67C-5D58A8A96502}" srcOrd="0" destOrd="0" parTransId="{D73BBF63-A9B5-7247-AB67-6699670EA172}" sibTransId="{85C6D5FC-53D6-AD4F-B70C-6C8CCB94B021}"/>
    <dgm:cxn modelId="{E4495E66-A489-1042-9E5E-332CF10E1ABB}" type="presOf" srcId="{38566C5E-157E-AF42-8736-73F10C7D0806}" destId="{43C8BD8F-5A75-1442-84B2-09644BAA5D40}" srcOrd="1" destOrd="0" presId="urn:microsoft.com/office/officeart/2005/8/layout/chart3"/>
    <dgm:cxn modelId="{AFB955A7-D4FD-374D-A125-46AF2A550616}" type="presOf" srcId="{38566C5E-157E-AF42-8736-73F10C7D0806}" destId="{BE4DD390-4071-2B46-AA0B-0F43B6528BD5}" srcOrd="0" destOrd="0" presId="urn:microsoft.com/office/officeart/2005/8/layout/chart3"/>
    <dgm:cxn modelId="{D7772AD2-53A9-D142-AA75-D3BD1F426B2F}" type="presOf" srcId="{9C30270C-2FFF-4449-B594-6F0E19C6AF67}" destId="{CE4F0438-EAEC-4341-B7D2-E0D528AD8857}" srcOrd="0" destOrd="0" presId="urn:microsoft.com/office/officeart/2005/8/layout/chart3"/>
    <dgm:cxn modelId="{34BAA1DA-D217-E649-B7E0-8CB57958C34F}" srcId="{97D936AE-ACD4-3F4B-BB43-FF7E2E405DDF}" destId="{9C30270C-2FFF-4449-B594-6F0E19C6AF67}" srcOrd="1" destOrd="0" parTransId="{BBE82B5B-9B23-3049-9DFE-953907104261}" sibTransId="{8B4C9018-71CD-1140-A448-1C5460159080}"/>
    <dgm:cxn modelId="{04081B1F-5D9E-0845-B900-768D5AB88EDB}" type="presParOf" srcId="{D6ED2126-00AA-E147-B831-34ECFA964362}" destId="{F7839BD3-1347-FB42-B1FB-4FEDD5FC869D}" srcOrd="0" destOrd="0" presId="urn:microsoft.com/office/officeart/2005/8/layout/chart3"/>
    <dgm:cxn modelId="{517A9858-FF25-AF44-800F-72E428F3E180}" type="presParOf" srcId="{D6ED2126-00AA-E147-B831-34ECFA964362}" destId="{799829FF-3FF2-4241-AEB8-573D997D43B2}" srcOrd="1" destOrd="0" presId="urn:microsoft.com/office/officeart/2005/8/layout/chart3"/>
    <dgm:cxn modelId="{1D4C8985-35B8-FF47-9FAD-15A68BB6F037}" type="presParOf" srcId="{D6ED2126-00AA-E147-B831-34ECFA964362}" destId="{CE4F0438-EAEC-4341-B7D2-E0D528AD8857}" srcOrd="2" destOrd="0" presId="urn:microsoft.com/office/officeart/2005/8/layout/chart3"/>
    <dgm:cxn modelId="{447635F0-E5BE-9E41-B71C-26A98A22F423}" type="presParOf" srcId="{D6ED2126-00AA-E147-B831-34ECFA964362}" destId="{4849A369-5403-D64B-9E22-4B041C04DB71}" srcOrd="3" destOrd="0" presId="urn:microsoft.com/office/officeart/2005/8/layout/chart3"/>
    <dgm:cxn modelId="{28295952-A1A4-6A45-B0C3-4651B3CC72AB}" type="presParOf" srcId="{D6ED2126-00AA-E147-B831-34ECFA964362}" destId="{BE4DD390-4071-2B46-AA0B-0F43B6528BD5}" srcOrd="4" destOrd="0" presId="urn:microsoft.com/office/officeart/2005/8/layout/chart3"/>
    <dgm:cxn modelId="{6FFD8251-72A8-5249-922B-42701FF8FC69}" type="presParOf" srcId="{D6ED2126-00AA-E147-B831-34ECFA964362}" destId="{43C8BD8F-5A75-1442-84B2-09644BAA5D40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015BDD-4F89-5249-957A-0D436A275C4D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A42D2B1-177B-364E-BD28-102DDAC78482}">
      <dgm:prSet phldrT="[Text]"/>
      <dgm:spPr>
        <a:gradFill rotWithShape="0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</a:gradFill>
      </dgm:spPr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Galactic dynamics</a:t>
          </a:r>
        </a:p>
      </dgm:t>
    </dgm:pt>
    <dgm:pt modelId="{81910328-337C-234A-ABDD-C0C2CFF582FC}" type="parTrans" cxnId="{CF9F149F-1444-8747-8286-DBB77B128F9B}">
      <dgm:prSet/>
      <dgm:spPr/>
      <dgm:t>
        <a:bodyPr/>
        <a:lstStyle/>
        <a:p>
          <a:endParaRPr lang="en-GB"/>
        </a:p>
      </dgm:t>
    </dgm:pt>
    <dgm:pt modelId="{53EAE148-BE36-9843-924C-0D6DA58F5B15}" type="sibTrans" cxnId="{CF9F149F-1444-8747-8286-DBB77B128F9B}">
      <dgm:prSet/>
      <dgm:spPr/>
      <dgm:t>
        <a:bodyPr/>
        <a:lstStyle/>
        <a:p>
          <a:endParaRPr lang="en-GB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4FBF37-7006-174B-A628-A5449F191A04}">
      <dgm:prSet phldrT="[Text]"/>
      <dgm:spPr>
        <a:gradFill rotWithShape="0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</a:gradFill>
      </dgm:spPr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Tidal</a:t>
          </a:r>
          <a:r>
            <a:rPr lang="en-GB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interactions</a:t>
          </a:r>
          <a:endParaRPr lang="en-GB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3A45EA-160A-B64F-96DF-6039CCB3B2BE}" type="parTrans" cxnId="{C1E605AE-08CF-814C-9D34-770376822417}">
      <dgm:prSet/>
      <dgm:spPr/>
      <dgm:t>
        <a:bodyPr/>
        <a:lstStyle/>
        <a:p>
          <a:endParaRPr lang="en-GB"/>
        </a:p>
      </dgm:t>
    </dgm:pt>
    <dgm:pt modelId="{5D513306-30F6-1341-B333-02584AA1C853}" type="sibTrans" cxnId="{C1E605AE-08CF-814C-9D34-770376822417}">
      <dgm:prSet/>
      <dgm:spPr/>
      <dgm:t>
        <a:bodyPr/>
        <a:lstStyle/>
        <a:p>
          <a:endParaRPr lang="en-GB"/>
        </a:p>
      </dgm:t>
    </dgm:pt>
    <dgm:pt modelId="{E70A1592-2786-0340-B00D-4C5A609E99E5}" type="pres">
      <dgm:prSet presAssocID="{01015BDD-4F89-5249-957A-0D436A275C4D}" presName="Name0" presStyleCnt="0">
        <dgm:presLayoutVars>
          <dgm:chMax val="7"/>
          <dgm:chPref val="7"/>
          <dgm:dir/>
        </dgm:presLayoutVars>
      </dgm:prSet>
      <dgm:spPr/>
    </dgm:pt>
    <dgm:pt modelId="{06E73E2D-955D-F640-ADAB-CD646F84A7B3}" type="pres">
      <dgm:prSet presAssocID="{01015BDD-4F89-5249-957A-0D436A275C4D}" presName="Name1" presStyleCnt="0"/>
      <dgm:spPr/>
    </dgm:pt>
    <dgm:pt modelId="{194A6169-0D0E-4F45-B841-D1F5F81F145B}" type="pres">
      <dgm:prSet presAssocID="{01015BDD-4F89-5249-957A-0D436A275C4D}" presName="cycle" presStyleCnt="0"/>
      <dgm:spPr/>
    </dgm:pt>
    <dgm:pt modelId="{A60F305E-9FC5-3A49-A8DC-06A1F0635547}" type="pres">
      <dgm:prSet presAssocID="{01015BDD-4F89-5249-957A-0D436A275C4D}" presName="srcNode" presStyleLbl="node1" presStyleIdx="0" presStyleCnt="2"/>
      <dgm:spPr/>
    </dgm:pt>
    <dgm:pt modelId="{9CF5C7FF-F7A7-784C-8471-5A9AA88D0EC1}" type="pres">
      <dgm:prSet presAssocID="{01015BDD-4F89-5249-957A-0D436A275C4D}" presName="conn" presStyleLbl="parChTrans1D2" presStyleIdx="0" presStyleCnt="1"/>
      <dgm:spPr/>
    </dgm:pt>
    <dgm:pt modelId="{B43303BC-1B1B-AD4B-8A9D-C56B0D2C2A7F}" type="pres">
      <dgm:prSet presAssocID="{01015BDD-4F89-5249-957A-0D436A275C4D}" presName="extraNode" presStyleLbl="node1" presStyleIdx="0" presStyleCnt="2"/>
      <dgm:spPr/>
    </dgm:pt>
    <dgm:pt modelId="{01B79768-ED9A-2F42-B123-DF46BA381DFE}" type="pres">
      <dgm:prSet presAssocID="{01015BDD-4F89-5249-957A-0D436A275C4D}" presName="dstNode" presStyleLbl="node1" presStyleIdx="0" presStyleCnt="2"/>
      <dgm:spPr/>
    </dgm:pt>
    <dgm:pt modelId="{9795FC3C-330A-B743-AE3C-47C1FB1DFD38}" type="pres">
      <dgm:prSet presAssocID="{EA42D2B1-177B-364E-BD28-102DDAC78482}" presName="text_1" presStyleLbl="node1" presStyleIdx="0" presStyleCnt="2">
        <dgm:presLayoutVars>
          <dgm:bulletEnabled val="1"/>
        </dgm:presLayoutVars>
      </dgm:prSet>
      <dgm:spPr/>
    </dgm:pt>
    <dgm:pt modelId="{186A55DE-6867-E940-8F0D-EE30CA2AD797}" type="pres">
      <dgm:prSet presAssocID="{EA42D2B1-177B-364E-BD28-102DDAC78482}" presName="accent_1" presStyleCnt="0"/>
      <dgm:spPr/>
    </dgm:pt>
    <dgm:pt modelId="{CAFB6A03-C818-E44A-9EEA-C2F4B034CC00}" type="pres">
      <dgm:prSet presAssocID="{EA42D2B1-177B-364E-BD28-102DDAC78482}" presName="accentRepeatNode" presStyleLbl="solidFgAcc1" presStyleIdx="0" presStyleCnt="2"/>
      <dgm:spPr/>
    </dgm:pt>
    <dgm:pt modelId="{996691BF-335D-9D4F-9E3E-9475BDC992C2}" type="pres">
      <dgm:prSet presAssocID="{7B4FBF37-7006-174B-A628-A5449F191A04}" presName="text_2" presStyleLbl="node1" presStyleIdx="1" presStyleCnt="2">
        <dgm:presLayoutVars>
          <dgm:bulletEnabled val="1"/>
        </dgm:presLayoutVars>
      </dgm:prSet>
      <dgm:spPr/>
    </dgm:pt>
    <dgm:pt modelId="{14ACD712-57B1-B746-B16D-2E7FB7F23F0C}" type="pres">
      <dgm:prSet presAssocID="{7B4FBF37-7006-174B-A628-A5449F191A04}" presName="accent_2" presStyleCnt="0"/>
      <dgm:spPr/>
    </dgm:pt>
    <dgm:pt modelId="{2E8D584C-4D2E-CE44-B1AE-7B8A0E4B323B}" type="pres">
      <dgm:prSet presAssocID="{7B4FBF37-7006-174B-A628-A5449F191A04}" presName="accentRepeatNode" presStyleLbl="solidFgAcc1" presStyleIdx="1" presStyleCnt="2"/>
      <dgm:spPr/>
    </dgm:pt>
  </dgm:ptLst>
  <dgm:cxnLst>
    <dgm:cxn modelId="{8C03183D-531C-DA4E-9C6F-FDDA544B388D}" type="presOf" srcId="{53EAE148-BE36-9843-924C-0D6DA58F5B15}" destId="{9CF5C7FF-F7A7-784C-8471-5A9AA88D0EC1}" srcOrd="0" destOrd="0" presId="urn:microsoft.com/office/officeart/2008/layout/VerticalCurvedList"/>
    <dgm:cxn modelId="{7F497854-A0E0-2F4E-858F-BEAA3576E89B}" type="presOf" srcId="{7B4FBF37-7006-174B-A628-A5449F191A04}" destId="{996691BF-335D-9D4F-9E3E-9475BDC992C2}" srcOrd="0" destOrd="0" presId="urn:microsoft.com/office/officeart/2008/layout/VerticalCurvedList"/>
    <dgm:cxn modelId="{FA06BA94-F570-B745-A455-E16E30B2869A}" type="presOf" srcId="{01015BDD-4F89-5249-957A-0D436A275C4D}" destId="{E70A1592-2786-0340-B00D-4C5A609E99E5}" srcOrd="0" destOrd="0" presId="urn:microsoft.com/office/officeart/2008/layout/VerticalCurvedList"/>
    <dgm:cxn modelId="{E77AD09A-BEDD-C94A-9E19-31AD9E3A8692}" type="presOf" srcId="{EA42D2B1-177B-364E-BD28-102DDAC78482}" destId="{9795FC3C-330A-B743-AE3C-47C1FB1DFD38}" srcOrd="0" destOrd="0" presId="urn:microsoft.com/office/officeart/2008/layout/VerticalCurvedList"/>
    <dgm:cxn modelId="{CF9F149F-1444-8747-8286-DBB77B128F9B}" srcId="{01015BDD-4F89-5249-957A-0D436A275C4D}" destId="{EA42D2B1-177B-364E-BD28-102DDAC78482}" srcOrd="0" destOrd="0" parTransId="{81910328-337C-234A-ABDD-C0C2CFF582FC}" sibTransId="{53EAE148-BE36-9843-924C-0D6DA58F5B15}"/>
    <dgm:cxn modelId="{C1E605AE-08CF-814C-9D34-770376822417}" srcId="{01015BDD-4F89-5249-957A-0D436A275C4D}" destId="{7B4FBF37-7006-174B-A628-A5449F191A04}" srcOrd="1" destOrd="0" parTransId="{7A3A45EA-160A-B64F-96DF-6039CCB3B2BE}" sibTransId="{5D513306-30F6-1341-B333-02584AA1C853}"/>
    <dgm:cxn modelId="{A5FB48B6-B725-1449-A0D1-3A1BFFA234CE}" type="presParOf" srcId="{E70A1592-2786-0340-B00D-4C5A609E99E5}" destId="{06E73E2D-955D-F640-ADAB-CD646F84A7B3}" srcOrd="0" destOrd="0" presId="urn:microsoft.com/office/officeart/2008/layout/VerticalCurvedList"/>
    <dgm:cxn modelId="{EE336B3D-8EAC-A34A-A2D4-6EF685DFB9D3}" type="presParOf" srcId="{06E73E2D-955D-F640-ADAB-CD646F84A7B3}" destId="{194A6169-0D0E-4F45-B841-D1F5F81F145B}" srcOrd="0" destOrd="0" presId="urn:microsoft.com/office/officeart/2008/layout/VerticalCurvedList"/>
    <dgm:cxn modelId="{EBD5A61D-BCD4-A041-95E1-C94175D01B5A}" type="presParOf" srcId="{194A6169-0D0E-4F45-B841-D1F5F81F145B}" destId="{A60F305E-9FC5-3A49-A8DC-06A1F0635547}" srcOrd="0" destOrd="0" presId="urn:microsoft.com/office/officeart/2008/layout/VerticalCurvedList"/>
    <dgm:cxn modelId="{62BC100E-0147-8E4D-BC98-71E43BBB4408}" type="presParOf" srcId="{194A6169-0D0E-4F45-B841-D1F5F81F145B}" destId="{9CF5C7FF-F7A7-784C-8471-5A9AA88D0EC1}" srcOrd="1" destOrd="0" presId="urn:microsoft.com/office/officeart/2008/layout/VerticalCurvedList"/>
    <dgm:cxn modelId="{E2BAE764-7274-614C-8925-66B9BB465A6D}" type="presParOf" srcId="{194A6169-0D0E-4F45-B841-D1F5F81F145B}" destId="{B43303BC-1B1B-AD4B-8A9D-C56B0D2C2A7F}" srcOrd="2" destOrd="0" presId="urn:microsoft.com/office/officeart/2008/layout/VerticalCurvedList"/>
    <dgm:cxn modelId="{38E0DBEE-A53D-5545-80B8-287719480FE8}" type="presParOf" srcId="{194A6169-0D0E-4F45-B841-D1F5F81F145B}" destId="{01B79768-ED9A-2F42-B123-DF46BA381DFE}" srcOrd="3" destOrd="0" presId="urn:microsoft.com/office/officeart/2008/layout/VerticalCurvedList"/>
    <dgm:cxn modelId="{4F7C09DF-244D-6E40-A9EA-8A89BD114C41}" type="presParOf" srcId="{06E73E2D-955D-F640-ADAB-CD646F84A7B3}" destId="{9795FC3C-330A-B743-AE3C-47C1FB1DFD38}" srcOrd="1" destOrd="0" presId="urn:microsoft.com/office/officeart/2008/layout/VerticalCurvedList"/>
    <dgm:cxn modelId="{44E7477F-0C57-984A-9695-059C613057F9}" type="presParOf" srcId="{06E73E2D-955D-F640-ADAB-CD646F84A7B3}" destId="{186A55DE-6867-E940-8F0D-EE30CA2AD797}" srcOrd="2" destOrd="0" presId="urn:microsoft.com/office/officeart/2008/layout/VerticalCurvedList"/>
    <dgm:cxn modelId="{44E01F73-A31F-8044-ADA1-F1B23E5740D7}" type="presParOf" srcId="{186A55DE-6867-E940-8F0D-EE30CA2AD797}" destId="{CAFB6A03-C818-E44A-9EEA-C2F4B034CC00}" srcOrd="0" destOrd="0" presId="urn:microsoft.com/office/officeart/2008/layout/VerticalCurvedList"/>
    <dgm:cxn modelId="{0E1B2D1B-40B3-4340-BA85-315ABE9ABEBA}" type="presParOf" srcId="{06E73E2D-955D-F640-ADAB-CD646F84A7B3}" destId="{996691BF-335D-9D4F-9E3E-9475BDC992C2}" srcOrd="3" destOrd="0" presId="urn:microsoft.com/office/officeart/2008/layout/VerticalCurvedList"/>
    <dgm:cxn modelId="{F3DD45A3-AF45-1F40-9689-BF9E7C687916}" type="presParOf" srcId="{06E73E2D-955D-F640-ADAB-CD646F84A7B3}" destId="{14ACD712-57B1-B746-B16D-2E7FB7F23F0C}" srcOrd="4" destOrd="0" presId="urn:microsoft.com/office/officeart/2008/layout/VerticalCurvedList"/>
    <dgm:cxn modelId="{6B379C82-CEF7-864A-8467-61DA0A09C2FD}" type="presParOf" srcId="{14ACD712-57B1-B746-B16D-2E7FB7F23F0C}" destId="{2E8D584C-4D2E-CE44-B1AE-7B8A0E4B323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839BD3-1347-FB42-B1FB-4FEDD5FC869D}">
      <dsp:nvSpPr>
        <dsp:cNvPr id="0" name=""/>
        <dsp:cNvSpPr/>
      </dsp:nvSpPr>
      <dsp:spPr>
        <a:xfrm>
          <a:off x="1831713" y="195215"/>
          <a:ext cx="4534347" cy="4653705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Galaxy evolution and dynamics</a:t>
          </a:r>
        </a:p>
      </dsp:txBody>
      <dsp:txXfrm>
        <a:off x="4296995" y="1053934"/>
        <a:ext cx="1538439" cy="1551235"/>
      </dsp:txXfrm>
    </dsp:sp>
    <dsp:sp modelId="{CE4F0438-EAEC-4341-B7D2-E0D528AD8857}">
      <dsp:nvSpPr>
        <dsp:cNvPr id="0" name=""/>
        <dsp:cNvSpPr/>
      </dsp:nvSpPr>
      <dsp:spPr>
        <a:xfrm>
          <a:off x="1761939" y="529634"/>
          <a:ext cx="4237074" cy="4237074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Cosmological scales</a:t>
          </a:r>
        </a:p>
      </dsp:txBody>
      <dsp:txXfrm>
        <a:off x="2922090" y="3203026"/>
        <a:ext cx="1916771" cy="1311475"/>
      </dsp:txXfrm>
    </dsp:sp>
    <dsp:sp modelId="{BE4DD390-4071-2B46-AA0B-0F43B6528BD5}">
      <dsp:nvSpPr>
        <dsp:cNvPr id="0" name=""/>
        <dsp:cNvSpPr/>
      </dsp:nvSpPr>
      <dsp:spPr>
        <a:xfrm>
          <a:off x="1761939" y="529634"/>
          <a:ext cx="4237074" cy="4237074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Galaxy groups and Clusters</a:t>
          </a:r>
        </a:p>
      </dsp:txBody>
      <dsp:txXfrm>
        <a:off x="2215911" y="1361916"/>
        <a:ext cx="1437578" cy="14123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F5C7FF-F7A7-784C-8471-5A9AA88D0EC1}">
      <dsp:nvSpPr>
        <dsp:cNvPr id="0" name=""/>
        <dsp:cNvSpPr/>
      </dsp:nvSpPr>
      <dsp:spPr>
        <a:xfrm>
          <a:off x="-3990397" y="-616910"/>
          <a:ext cx="4789115" cy="4789115"/>
        </a:xfrm>
        <a:prstGeom prst="blockArc">
          <a:avLst>
            <a:gd name="adj1" fmla="val 18900000"/>
            <a:gd name="adj2" fmla="val 2700000"/>
            <a:gd name="adj3" fmla="val 45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95FC3C-330A-B743-AE3C-47C1FB1DFD38}">
      <dsp:nvSpPr>
        <dsp:cNvPr id="0" name=""/>
        <dsp:cNvSpPr/>
      </dsp:nvSpPr>
      <dsp:spPr>
        <a:xfrm>
          <a:off x="653551" y="507909"/>
          <a:ext cx="4959073" cy="1015676"/>
        </a:xfrm>
        <a:prstGeom prst="rect">
          <a:avLst/>
        </a:prstGeom>
        <a:gradFill rotWithShape="0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193" tIns="106680" rIns="106680" bIns="10668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Galactic dynamics</a:t>
          </a:r>
        </a:p>
      </dsp:txBody>
      <dsp:txXfrm>
        <a:off x="653551" y="507909"/>
        <a:ext cx="4959073" cy="1015676"/>
      </dsp:txXfrm>
    </dsp:sp>
    <dsp:sp modelId="{CAFB6A03-C818-E44A-9EEA-C2F4B034CC00}">
      <dsp:nvSpPr>
        <dsp:cNvPr id="0" name=""/>
        <dsp:cNvSpPr/>
      </dsp:nvSpPr>
      <dsp:spPr>
        <a:xfrm>
          <a:off x="18754" y="380949"/>
          <a:ext cx="1269595" cy="12695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6691BF-335D-9D4F-9E3E-9475BDC992C2}">
      <dsp:nvSpPr>
        <dsp:cNvPr id="0" name=""/>
        <dsp:cNvSpPr/>
      </dsp:nvSpPr>
      <dsp:spPr>
        <a:xfrm>
          <a:off x="653551" y="2031708"/>
          <a:ext cx="4959073" cy="1015676"/>
        </a:xfrm>
        <a:prstGeom prst="rect">
          <a:avLst/>
        </a:prstGeom>
        <a:gradFill rotWithShape="0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193" tIns="106680" rIns="106680" bIns="10668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Tidal</a:t>
          </a:r>
          <a:r>
            <a:rPr lang="en-GB" sz="42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interactions</a:t>
          </a:r>
          <a:endParaRPr lang="en-GB" sz="4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3551" y="2031708"/>
        <a:ext cx="4959073" cy="1015676"/>
      </dsp:txXfrm>
    </dsp:sp>
    <dsp:sp modelId="{2E8D584C-4D2E-CE44-B1AE-7B8A0E4B323B}">
      <dsp:nvSpPr>
        <dsp:cNvPr id="0" name=""/>
        <dsp:cNvSpPr/>
      </dsp:nvSpPr>
      <dsp:spPr>
        <a:xfrm>
          <a:off x="18754" y="1904748"/>
          <a:ext cx="1269595" cy="12695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23:39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23:40.0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23:39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23:40.0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23:39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13:23:40.0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FFDAC-3E1E-6549-8971-E9DE7285A329}" type="datetimeFigureOut">
              <a:rPr lang="en-FR" smtClean="0"/>
              <a:t>30/09/2026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37497-C267-8C44-8F06-9795C5A331AD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65298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E7F79-4366-1643-B9CB-CF7AD07D8FF2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42443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R" dirty="0"/>
              <a:t>Add Visual images from Reddish et al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E7F79-4366-1643-B9CB-CF7AD07D8FF2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3921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6D79F-9CA6-AE0E-56DC-EE1A8C329E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55C94C-B511-9936-B0C9-0235838414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F5C48-98DC-62D3-837E-1CB302E09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3C452-80F7-AED3-64C8-5E00D29B4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E4F9C-4DE1-C56F-71E1-9AA31B43B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19905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29CDE-D72E-AC82-A8E0-9FA9C6E26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79694-19C3-42ED-1749-BFE22388C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761F0-5C64-45AF-853E-257E476E7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4F14C-4D87-1538-CAC4-5401AF038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BAE82-F09F-708E-12EC-87F72F1F1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33954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48EE0-FDB6-792C-9CCD-7D4BAF1B4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7B9B0-A28D-A4F6-31B8-173160BAE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2470C-B4B1-51BB-A804-969BDC19E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BDCD0-1A41-639A-2CD9-A31AEED74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51FD5-76C9-544C-63B9-D3E4C6CB5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2503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DECB0-9959-F738-757B-7D79A8491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13992-7F95-AEF8-1519-E66C97B07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12C2E4-486A-F156-6A78-1388F7102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1DC1B-3510-21C2-5CB4-8FA6B940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70A9A-F808-F834-7DEC-AC1C05B2E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2EA4F-E7DF-183E-BA35-4993C34EA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17977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B61A2-A253-E0AE-EC70-AEF920F5F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ADC5B-B0A7-528B-CB4B-FD014C240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B6D1A-735B-1DD2-6A3A-8A68B0CC5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5FC464-F74B-7DAE-4254-0C78596906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A02B8B-955C-6AB4-6BAB-58B8887080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9C7A16-1F64-FF84-08DB-8020D8ADC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03084A-4D3B-CAAF-E9B7-2E06A8277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F04A53-7D4B-68DE-A59E-A917D8D84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87123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D61C4-06E3-8737-19B1-31BD39E0F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7FBA4C-2F2B-3668-157D-77DD9A30C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A49D06-0B79-33C5-4489-956AFBA65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C0818A-22DB-BE59-9CCD-A167D3EB1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995370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7D9891-2D84-49CC-1003-B0675E566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42F77-26E4-00AB-882A-6E64ACBEE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4E575-BFA4-A23C-B913-55214081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68588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1614F-A51A-2643-2699-492C50D7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25251-0DAD-2E82-5045-12C4437FB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DA7ED-D6B1-BB53-B8E8-85E95D5B33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0DA8E7-384B-720A-4B98-E92DA8477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BA204-C4C1-E302-619F-4E1828D6B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070502-624F-9B54-1274-178C71D1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34105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D99B4-70AE-AB0B-B331-B4181F2E6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0C01B7-91EC-8B72-C949-434209B53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D3DB0-462E-50BB-077B-C3AEA6D34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2F490-76A8-9471-8565-3D5C1E9CF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3B2344-EABE-20EA-012D-2790830E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D3151-60F9-1DD7-9FC3-0CD9B8391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24952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56AD0-6811-C9A0-A537-6688C661F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26CB3-199A-C7B1-4232-CDBC5D555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1B761-A8C4-9596-D574-1234DA422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53905-18B4-AC96-126F-32916FB3A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9D3B4-689A-13B6-73FA-C8E6781E9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27832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CA40F-C832-1118-4C4A-3AABD49903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CD35-254C-3C78-DC06-43206E0DE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B8D87-4398-DC98-21E4-93BD2E45B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B37AF-AE39-267E-3C13-F73E2CED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987B-460E-0AFA-BE0F-6601F5F03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69556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732C23-F312-4E84-B7EC-5357F26F7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D5D1E-44C2-6A33-F76A-0A9E6AE8A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CCC27-1A56-1DA4-3328-AC37259DC4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CF110-5061-5A43-A68C-128777533833}" type="datetimeFigureOut">
              <a:rPr lang="en-FR" smtClean="0"/>
              <a:t>29/09/2026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CE723-2464-3B6D-D5EA-2A8D75032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08B80-E5C7-100D-A585-CB720CDDD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DEE14-73AC-2344-95D0-C4E950F96396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0663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itbucket.org/SrikanthTN/bonnpo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customXml" Target="../ink/ink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customXml" Target="../ink/ink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customXml" Target="../ink/ink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emf"/><Relationship Id="rId4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Bl6nkTgsleI?feature=oembed" TargetMode="Externa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7B437-FBFA-2798-DA04-334E038FF2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Numerical simulations in MOND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588BB8-4100-9F02-4844-54CA119FE3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Presenter: Srikanth T. Nagesh, EPFL</a:t>
            </a:r>
          </a:p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 – srikanth.nagesh@epfl.ch</a:t>
            </a:r>
          </a:p>
          <a:p>
            <a:endParaRPr lang="en-F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D2F0AE4-48E0-5438-2284-412C6C4E0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552" y="5157148"/>
            <a:ext cx="3533654" cy="169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461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1F94-5A21-964B-3EFD-5E8ED96B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Poisson Solvers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85A438-D4C4-504C-B858-1708999C0E0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457200" lvl="1" indent="0">
                  <a:buNone/>
                </a:pPr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Aquadratic Lagrangian</a:t>
                </a:r>
              </a:p>
              <a:p>
                <a:pPr marL="457200" lvl="1" indent="0">
                  <a:buNone/>
                </a:pPr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(AQUAL) </a:t>
                </a:r>
              </a:p>
              <a:p>
                <a:pPr marL="457200" lvl="1" indent="0">
                  <a:buNone/>
                </a:pPr>
                <a:r>
                  <a:rPr lang="en-FR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(Bekenstein &amp; Milgrom 1984)</a:t>
                </a:r>
                <a:endParaRPr lang="en-F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Φ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=4 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endParaRPr lang="en-US" sz="2400" b="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b="0" dirty="0">
                    <a:solidFill>
                      <a:schemeClr val="accent1">
                        <a:lumMod val="75000"/>
                      </a:schemeClr>
                    </a:solidFill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∇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Φ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−4 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𝐺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𝑏𝑎𝑟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=4 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𝐺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𝑝h</m:t>
                        </m:r>
                      </m:sub>
                    </m:sSub>
                  </m:oMath>
                </a14:m>
                <a:r>
                  <a:rPr lang="el-GR" sz="24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l" rtl="0">
                  <a:buNone/>
                </a:pPr>
                <a:br>
                  <a:rPr lang="en-GB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GB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br>
                  <a:rPr lang="en-GB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GB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a0 — MOND acceleration scale</a:t>
                </a:r>
                <a:br>
                  <a:rPr lang="en-GB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l-GR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μ(</a:t>
                </a:r>
                <a:r>
                  <a:rPr lang="en-GB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x) — MOND interpolating function</a:t>
                </a:r>
                <a:r>
                  <a:rPr lang="el-GR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l" rtl="0">
                  <a:buNone/>
                </a:pPr>
                <a:endParaRPr lang="en-US" sz="24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l" rtl="0">
                  <a:buNone/>
                </a:pPr>
                <a:r>
                  <a:rPr lang="el-GR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μ(</a:t>
                </a:r>
                <a:r>
                  <a:rPr lang="en-GB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x) →1 (x≫1) </a:t>
                </a:r>
                <a:r>
                  <a:rPr lang="en-GB" sz="2400" b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Newtonian regime</a:t>
                </a:r>
                <a:endParaRPr lang="en-GB" sz="24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l" rtl="0">
                  <a:buNone/>
                </a:pPr>
                <a:r>
                  <a:rPr lang="el-GR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μ(</a:t>
                </a:r>
                <a:r>
                  <a:rPr lang="en-GB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x)→ x (x≪1)</a:t>
                </a:r>
                <a:r>
                  <a:rPr lang="en-GB" sz="2400" b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b="1" dirty="0" err="1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Milgromian</a:t>
                </a:r>
                <a:r>
                  <a:rPr lang="en-GB" sz="2400" b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regime</a:t>
                </a:r>
                <a:endParaRPr lang="en-GB" sz="24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GB" sz="24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85A438-D4C4-504C-B858-1708999C0E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467" t="-2616" b="-291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CFFB05F-7C09-8301-4A28-04C3C87D969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200" y="1825624"/>
                <a:ext cx="5181600" cy="5032375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</a:t>
                </a:r>
                <a:r>
                  <a:rPr lang="en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Quasi-Linear MOND</a:t>
                </a:r>
              </a:p>
              <a:p>
                <a:pPr marL="0" indent="0">
                  <a:buNone/>
                </a:pPr>
                <a:r>
                  <a:rPr lang="en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 (QUMOND) </a:t>
                </a:r>
              </a:p>
              <a:p>
                <a:pPr marL="457200" lvl="1" indent="0">
                  <a:buNone/>
                </a:pPr>
                <a:r>
                  <a:rPr lang="en-FR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FR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</a:t>
                </a:r>
                <a:r>
                  <a:rPr lang="en-FR" sz="19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(Milgrom 2010)</a:t>
                </a:r>
                <a:endParaRPr lang="en-FR" sz="1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 </m:t>
                      </m:r>
                      <m:r>
                        <a:rPr lang="en-US" sz="2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𝑏𝑎𝑟</m:t>
                          </m:r>
                        </m:sub>
                      </m:sSub>
                    </m:oMath>
                  </m:oMathPara>
                </a14:m>
                <a:endParaRPr lang="en-FR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𝑝h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 b="0" i="0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Φ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r>
                  <a:rPr lang="el-GR" sz="24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FR" sz="2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FR" sz="24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b="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=4 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𝑏𝑎𝑟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+4 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𝑝h</m:t>
                        </m:r>
                      </m:sub>
                    </m:sSub>
                  </m:oMath>
                </a14:m>
                <a:endParaRPr lang="en-FR" sz="2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Φ</m:t>
                        </m:r>
                      </m:e>
                      <m:sub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l-GR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— 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Newtonian </a:t>
                </a:r>
                <a:r>
                  <a:rPr lang="en-GB" sz="2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Gravitational potential</a:t>
                </a:r>
                <a:endParaRPr lang="en-US" sz="24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𝑝h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4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— </a:t>
                </a:r>
                <a:r>
                  <a:rPr lang="en-GB" sz="24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Phantom dark matter density</a:t>
                </a:r>
              </a:p>
              <a:p>
                <a:pPr marL="0" indent="0" algn="l" rtl="0">
                  <a:buNone/>
                </a:pPr>
                <a:endParaRPr lang="en-US" sz="22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l" rtl="0">
                  <a:buNone/>
                </a:pPr>
                <a:r>
                  <a:rPr lang="el-GR" sz="22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ν(</a:t>
                </a:r>
                <a:r>
                  <a:rPr lang="en-GB" sz="22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y)→ 0 if  y≫1  </a:t>
                </a:r>
                <a:r>
                  <a:rPr lang="en-GB" sz="2200" b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Newtonian regime</a:t>
                </a:r>
                <a:endParaRPr lang="en-GB" sz="22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l" rtl="0">
                  <a:buNone/>
                </a:pPr>
                <a:r>
                  <a:rPr lang="en-US" sz="22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22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ν(</a:t>
                </a:r>
                <a:r>
                  <a:rPr lang="en-GB" sz="22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y)→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−1/2</m:t>
                        </m:r>
                      </m:sup>
                    </m:sSup>
                  </m:oMath>
                </a14:m>
                <a:r>
                  <a:rPr lang="en-GB" sz="22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if y≪1  </a:t>
                </a:r>
                <a:r>
                  <a:rPr lang="en-GB" sz="2200" b="1" dirty="0" err="1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Milgromian</a:t>
                </a:r>
                <a:r>
                  <a:rPr lang="en-GB" sz="2200" b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regime</a:t>
                </a:r>
                <a:endParaRPr lang="en-GB" sz="22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l" rtl="0">
                  <a:buNone/>
                </a:pPr>
                <a:endParaRPr lang="en-GB" sz="16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CFFB05F-7C09-8301-4A28-04C3C87D96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200" y="1825624"/>
                <a:ext cx="5181600" cy="5032375"/>
              </a:xfrm>
              <a:blipFill>
                <a:blip r:embed="rId3"/>
                <a:stretch>
                  <a:fillRect l="-1222" t="-1511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5826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E2100-AFF1-6A50-BF7A-8CB99A08A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of Simulation codes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7A740A3F-31B9-424F-D538-37585C9F6D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690700"/>
              </p:ext>
            </p:extLst>
          </p:nvPr>
        </p:nvGraphicFramePr>
        <p:xfrm>
          <a:off x="725186" y="1972639"/>
          <a:ext cx="11182562" cy="4091364"/>
        </p:xfrm>
        <a:graphic>
          <a:graphicData uri="http://schemas.openxmlformats.org/drawingml/2006/table">
            <a:tbl>
              <a:tblPr>
                <a:tableStyleId>{6E25E649-3F16-4E02-A733-19D2CDBF48F0}</a:tableStyleId>
              </a:tblPr>
              <a:tblGrid>
                <a:gridCol w="1699516">
                  <a:extLst>
                    <a:ext uri="{9D8B030D-6E8A-4147-A177-3AD203B41FA5}">
                      <a16:colId xmlns:a16="http://schemas.microsoft.com/office/drawing/2014/main" val="2627185026"/>
                    </a:ext>
                  </a:extLst>
                </a:gridCol>
                <a:gridCol w="2075380">
                  <a:extLst>
                    <a:ext uri="{9D8B030D-6E8A-4147-A177-3AD203B41FA5}">
                      <a16:colId xmlns:a16="http://schemas.microsoft.com/office/drawing/2014/main" val="3497163685"/>
                    </a:ext>
                  </a:extLst>
                </a:gridCol>
                <a:gridCol w="1643865">
                  <a:extLst>
                    <a:ext uri="{9D8B030D-6E8A-4147-A177-3AD203B41FA5}">
                      <a16:colId xmlns:a16="http://schemas.microsoft.com/office/drawing/2014/main" val="1786098549"/>
                    </a:ext>
                  </a:extLst>
                </a:gridCol>
                <a:gridCol w="1160980">
                  <a:extLst>
                    <a:ext uri="{9D8B030D-6E8A-4147-A177-3AD203B41FA5}">
                      <a16:colId xmlns:a16="http://schemas.microsoft.com/office/drawing/2014/main" val="1368087190"/>
                    </a:ext>
                  </a:extLst>
                </a:gridCol>
                <a:gridCol w="934948">
                  <a:extLst>
                    <a:ext uri="{9D8B030D-6E8A-4147-A177-3AD203B41FA5}">
                      <a16:colId xmlns:a16="http://schemas.microsoft.com/office/drawing/2014/main" val="615255039"/>
                    </a:ext>
                  </a:extLst>
                </a:gridCol>
                <a:gridCol w="1719596">
                  <a:extLst>
                    <a:ext uri="{9D8B030D-6E8A-4147-A177-3AD203B41FA5}">
                      <a16:colId xmlns:a16="http://schemas.microsoft.com/office/drawing/2014/main" val="4000187838"/>
                    </a:ext>
                  </a:extLst>
                </a:gridCol>
                <a:gridCol w="1948277">
                  <a:extLst>
                    <a:ext uri="{9D8B030D-6E8A-4147-A177-3AD203B41FA5}">
                      <a16:colId xmlns:a16="http://schemas.microsoft.com/office/drawing/2014/main" val="3080869461"/>
                    </a:ext>
                  </a:extLst>
                </a:gridCol>
              </a:tblGrid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Gravity Type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Dynamics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Parallel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Stellar Evolution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7584657"/>
                  </a:ext>
                </a:extLst>
              </a:tr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N-MODY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AQUAL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PM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Londrillo &amp; Nipoti (2001)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74981973"/>
                  </a:ext>
                </a:extLst>
              </a:tr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FMG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AQUAL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Tiret &amp; Combes (2007, 2008)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1001344"/>
                  </a:ext>
                </a:extLst>
              </a:tr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AMIGA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AQUAL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Knebe+ 2001, 2004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5271770"/>
                  </a:ext>
                </a:extLst>
              </a:tr>
              <a:tr h="466777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MONDPMESH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QUMOND, AQUAL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PM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Visser+ 2024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5730343"/>
                  </a:ext>
                </a:extLst>
              </a:tr>
              <a:tr h="62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Phantom of Ramses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QUMOND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FR" sz="18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kumimoji="0" lang="en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AD47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FR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kumimoji="0" lang="en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AD47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Lughausen+ 2015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2696774"/>
                  </a:ext>
                </a:extLst>
              </a:tr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RAyMOND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QUMOND, AQUAL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FR" sz="18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kumimoji="0" lang="en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AD47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FR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kumimoji="0" lang="en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AD47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Candlish+ 2015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1062192"/>
                  </a:ext>
                </a:extLst>
              </a:tr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PySCo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QUMOND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PM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Breton+2025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4782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4041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E2100-AFF1-6A50-BF7A-8CB99A08A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of Simulation codes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7A740A3F-31B9-424F-D538-37585C9F6D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5069850"/>
              </p:ext>
            </p:extLst>
          </p:nvPr>
        </p:nvGraphicFramePr>
        <p:xfrm>
          <a:off x="725186" y="1972639"/>
          <a:ext cx="11182562" cy="4091364"/>
        </p:xfrm>
        <a:graphic>
          <a:graphicData uri="http://schemas.openxmlformats.org/drawingml/2006/table">
            <a:tbl>
              <a:tblPr>
                <a:tableStyleId>{EB9631B5-78F2-41C9-869B-9F39066F8104}</a:tableStyleId>
              </a:tblPr>
              <a:tblGrid>
                <a:gridCol w="1699516">
                  <a:extLst>
                    <a:ext uri="{9D8B030D-6E8A-4147-A177-3AD203B41FA5}">
                      <a16:colId xmlns:a16="http://schemas.microsoft.com/office/drawing/2014/main" val="2627185026"/>
                    </a:ext>
                  </a:extLst>
                </a:gridCol>
                <a:gridCol w="2075380">
                  <a:extLst>
                    <a:ext uri="{9D8B030D-6E8A-4147-A177-3AD203B41FA5}">
                      <a16:colId xmlns:a16="http://schemas.microsoft.com/office/drawing/2014/main" val="3497163685"/>
                    </a:ext>
                  </a:extLst>
                </a:gridCol>
                <a:gridCol w="1643865">
                  <a:extLst>
                    <a:ext uri="{9D8B030D-6E8A-4147-A177-3AD203B41FA5}">
                      <a16:colId xmlns:a16="http://schemas.microsoft.com/office/drawing/2014/main" val="1786098549"/>
                    </a:ext>
                  </a:extLst>
                </a:gridCol>
                <a:gridCol w="1160980">
                  <a:extLst>
                    <a:ext uri="{9D8B030D-6E8A-4147-A177-3AD203B41FA5}">
                      <a16:colId xmlns:a16="http://schemas.microsoft.com/office/drawing/2014/main" val="1368087190"/>
                    </a:ext>
                  </a:extLst>
                </a:gridCol>
                <a:gridCol w="934948">
                  <a:extLst>
                    <a:ext uri="{9D8B030D-6E8A-4147-A177-3AD203B41FA5}">
                      <a16:colId xmlns:a16="http://schemas.microsoft.com/office/drawing/2014/main" val="615255039"/>
                    </a:ext>
                  </a:extLst>
                </a:gridCol>
                <a:gridCol w="1719596">
                  <a:extLst>
                    <a:ext uri="{9D8B030D-6E8A-4147-A177-3AD203B41FA5}">
                      <a16:colId xmlns:a16="http://schemas.microsoft.com/office/drawing/2014/main" val="4000187838"/>
                    </a:ext>
                  </a:extLst>
                </a:gridCol>
                <a:gridCol w="1948277">
                  <a:extLst>
                    <a:ext uri="{9D8B030D-6E8A-4147-A177-3AD203B41FA5}">
                      <a16:colId xmlns:a16="http://schemas.microsoft.com/office/drawing/2014/main" val="3080869461"/>
                    </a:ext>
                  </a:extLst>
                </a:gridCol>
              </a:tblGrid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Gravity Type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Dynamics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Parallel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Stellar Evolution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7584657"/>
                  </a:ext>
                </a:extLst>
              </a:tr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N-MODY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AQUAL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PM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Londrillo &amp; Nipoti (2001)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74981973"/>
                  </a:ext>
                </a:extLst>
              </a:tr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FMG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AQUAL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Tiret &amp; Combes (2007, 2008)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1001344"/>
                  </a:ext>
                </a:extLst>
              </a:tr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AMIGA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AQUAL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Knebe+ 2001, 2004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5271770"/>
                  </a:ext>
                </a:extLst>
              </a:tr>
              <a:tr h="466777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MONDPMESH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QUMOND, AQUAL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PM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Visser+ 2024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5730343"/>
                  </a:ext>
                </a:extLst>
              </a:tr>
              <a:tr h="6222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Phantom of Ramses</a:t>
                      </a:r>
                      <a:endParaRPr lang="en-GB" sz="1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QUMOND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AMR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FR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kumimoji="0" lang="en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AD47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FR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kumimoji="0" lang="en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AD47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Lueghausen+ 2015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FR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696774"/>
                  </a:ext>
                </a:extLst>
              </a:tr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RAyMOND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QUMOND, AQUAL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FR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kumimoji="0" lang="en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AD47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FR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kumimoji="0" lang="en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AD47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Candlish+ 2015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1062192"/>
                  </a:ext>
                </a:extLst>
              </a:tr>
              <a:tr h="47150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PySCo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QUMOND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PM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✓</a:t>
                      </a:r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✗</a:t>
                      </a: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b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Breton+2025</a:t>
                      </a:r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47822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29D9B4C-ACFA-951F-03BC-C3BDD193637F}"/>
              </a:ext>
            </a:extLst>
          </p:cNvPr>
          <p:cNvSpPr txBox="1"/>
          <p:nvPr/>
        </p:nvSpPr>
        <p:spPr>
          <a:xfrm>
            <a:off x="603984" y="6345954"/>
            <a:ext cx="96854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dirty="0">
                <a:hlinkClick r:id="rId2"/>
              </a:rPr>
              <a:t>https://bitbucket.org/SrikanthTN/bonnpor</a:t>
            </a:r>
            <a:r>
              <a:rPr lang="en-FR" dirty="0"/>
              <a:t> </a:t>
            </a:r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Phantom of Ramses code </a:t>
            </a:r>
            <a:r>
              <a:rPr lang="en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(Nagesh</a:t>
            </a:r>
            <a:r>
              <a:rPr lang="en-FR" sz="1800" b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+ 2021)</a:t>
            </a:r>
          </a:p>
          <a:p>
            <a:endParaRPr lang="en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112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49CAF00-9C0F-4607-286E-3CD6993D93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2928395"/>
              </p:ext>
            </p:extLst>
          </p:nvPr>
        </p:nvGraphicFramePr>
        <p:xfrm>
          <a:off x="-926957" y="1448739"/>
          <a:ext cx="8128000" cy="504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304ADDD9-24E3-C56E-64A1-755E130C9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simulations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A17CEE8-324A-639B-9864-6195DF97F8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0646122"/>
              </p:ext>
            </p:extLst>
          </p:nvPr>
        </p:nvGraphicFramePr>
        <p:xfrm>
          <a:off x="5361969" y="1551398"/>
          <a:ext cx="5631380" cy="3555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52758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8254F-1EA2-CEEF-69FC-97F5B1C947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1743" y="5838053"/>
            <a:ext cx="11128513" cy="700859"/>
          </a:xfrm>
        </p:spPr>
        <p:txBody>
          <a:bodyPr>
            <a:normAutofit fontScale="77500" lnSpcReduction="20000"/>
          </a:bodyPr>
          <a:lstStyle/>
          <a:p>
            <a:endParaRPr lang="en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to 70% of galaxies in the local Universe host a bar.</a:t>
            </a:r>
          </a:p>
          <a:p>
            <a:pPr marL="0" indent="0">
              <a:buNone/>
            </a:pPr>
            <a:endParaRPr lang="en-FR" dirty="0"/>
          </a:p>
          <a:p>
            <a:endParaRPr lang="en-FR" dirty="0"/>
          </a:p>
          <a:p>
            <a:endParaRPr lang="en-FR" dirty="0"/>
          </a:p>
          <a:p>
            <a:endParaRPr lang="en-FR" dirty="0"/>
          </a:p>
          <a:p>
            <a:endParaRPr lang="en-FR" dirty="0"/>
          </a:p>
          <a:p>
            <a:endParaRPr lang="en-FR" dirty="0"/>
          </a:p>
          <a:p>
            <a:endParaRPr lang="en-FR" dirty="0"/>
          </a:p>
          <a:p>
            <a:endParaRPr lang="en-FR" dirty="0"/>
          </a:p>
          <a:p>
            <a:endParaRPr lang="en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4A9E5B-ADD9-55E9-2F64-7E47567C3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320" y="136525"/>
            <a:ext cx="5660302" cy="428070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BA455-6860-FE71-04FC-5D93F8F73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CCC5-6039-8C4D-8FAC-47DB84872016}" type="slidenum">
              <a:rPr lang="en-FR" smtClean="0"/>
              <a:t>6</a:t>
            </a:fld>
            <a:endParaRPr lang="en-F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9F8B85-2A4A-5F45-E97F-CC5EDC768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8" y="467296"/>
            <a:ext cx="5543396" cy="48564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D48A17-A192-115F-05F6-44148E275ADE}"/>
              </a:ext>
            </a:extLst>
          </p:cNvPr>
          <p:cNvSpPr txBox="1"/>
          <p:nvPr/>
        </p:nvSpPr>
        <p:spPr>
          <a:xfrm>
            <a:off x="2345635" y="5468721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Erwin 2018</a:t>
            </a:r>
          </a:p>
        </p:txBody>
      </p:sp>
      <p:pic>
        <p:nvPicPr>
          <p:cNvPr id="7" name="Content Placeholder 16">
            <a:extLst>
              <a:ext uri="{FF2B5EF4-FFF2-40B4-BE49-F238E27FC236}">
                <a16:creationId xmlns:a16="http://schemas.microsoft.com/office/drawing/2014/main" id="{5E39E124-6E15-374E-6883-3A9362127E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7032956" y="4439027"/>
            <a:ext cx="3090229" cy="20998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4D20DD-B1BD-5460-EFA5-509BD84F98C8}"/>
              </a:ext>
            </a:extLst>
          </p:cNvPr>
          <p:cNvSpPr txBox="1"/>
          <p:nvPr/>
        </p:nvSpPr>
        <p:spPr>
          <a:xfrm>
            <a:off x="1354171" y="90110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Galactic Bars</a:t>
            </a:r>
          </a:p>
        </p:txBody>
      </p:sp>
    </p:spTree>
    <p:extLst>
      <p:ext uri="{BB962C8B-B14F-4D97-AF65-F5344CB8AC3E}">
        <p14:creationId xmlns:p14="http://schemas.microsoft.com/office/powerpoint/2010/main" val="2022670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8499E-7FE0-44CE-C199-1C69FF071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 cosmological simulations show?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169E6-A687-2E6D-8B69-0A8A1BDBF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54663"/>
            <a:ext cx="5157787" cy="823912"/>
          </a:xfrm>
        </p:spPr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Universe</a:t>
            </a:r>
          </a:p>
        </p:txBody>
      </p:sp>
      <p:pic>
        <p:nvPicPr>
          <p:cNvPr id="11" name="New picture">
            <a:extLst>
              <a:ext uri="{FF2B5EF4-FFF2-40B4-BE49-F238E27FC236}">
                <a16:creationId xmlns:a16="http://schemas.microsoft.com/office/drawing/2014/main" id="{838FF87A-F5BF-8935-740F-6E92FBE3FCA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28368" y="2220964"/>
            <a:ext cx="4897393" cy="445770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8ED753-5FD1-C187-AEED-BF62FA5F659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rcRect/>
          <a:stretch/>
        </p:blipFill>
        <p:spPr>
          <a:xfrm>
            <a:off x="5720576" y="2092322"/>
            <a:ext cx="6055133" cy="4486897"/>
          </a:xfr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56828DB-C545-E8C7-2328-CE75026ACD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7603" y="1254663"/>
            <a:ext cx="5183188" cy="823912"/>
          </a:xfrm>
        </p:spPr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different redshifts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7ABD57-0F74-4324-C4A7-C8C7953508C1}"/>
              </a:ext>
            </a:extLst>
          </p:cNvPr>
          <p:cNvSpPr txBox="1"/>
          <p:nvPr/>
        </p:nvSpPr>
        <p:spPr>
          <a:xfrm>
            <a:off x="3646450" y="2264687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Roshan+ 21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511BA-66B0-21E2-96F0-27EB999B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4CCC5-6039-8C4D-8FAC-47DB84872016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526722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60DCD7-CC64-03F8-D6A1-D287412A3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26" y="499303"/>
            <a:ext cx="11715348" cy="41730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28D76D-194A-F8E3-BBE5-8A1BDF960E61}"/>
              </a:ext>
            </a:extLst>
          </p:cNvPr>
          <p:cNvSpPr txBox="1"/>
          <p:nvPr/>
        </p:nvSpPr>
        <p:spPr>
          <a:xfrm>
            <a:off x="4866979" y="4672378"/>
            <a:ext cx="3068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Tiret &amp; Combes (2007)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8F68AD-7B47-321E-470F-DBC7D721C1C9}"/>
                  </a:ext>
                </a:extLst>
              </p:cNvPr>
              <p:cNvSpPr txBox="1"/>
              <p:nvPr/>
            </p:nvSpPr>
            <p:spPr>
              <a:xfrm>
                <a:off x="449981" y="5051543"/>
                <a:ext cx="6097604" cy="18064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 m = 2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  m = 2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en-F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Phase angle of the bar</a:t>
                </a:r>
              </a:p>
              <a:p>
                <a:pPr marL="0" indent="0">
                  <a:buNone/>
                </a:pPr>
                <a:endParaRPr lang="en-FR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p>
                    </m:sSup>
                  </m:oMath>
                </a14:m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Bar strength 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8F68AD-7B47-321E-470F-DBC7D721C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81" y="5051543"/>
                <a:ext cx="6097604" cy="1806457"/>
              </a:xfrm>
              <a:prstGeom prst="rect">
                <a:avLst/>
              </a:prstGeom>
              <a:blipFill>
                <a:blip r:embed="rId3"/>
                <a:stretch>
                  <a:fillRect t="-22378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A217577C-7A58-E130-A0A9-59859B8A08F6}"/>
              </a:ext>
            </a:extLst>
          </p:cNvPr>
          <p:cNvSpPr txBox="1"/>
          <p:nvPr/>
        </p:nvSpPr>
        <p:spPr>
          <a:xfrm>
            <a:off x="6704150" y="5527700"/>
            <a:ext cx="48910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Galactic bars readily form in MOND, </a:t>
            </a:r>
          </a:p>
          <a:p>
            <a:r>
              <a:rPr lang="en-GB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FR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eading to higher frequency of bars.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0EF2C4-EAB2-26AC-EC11-9515A55EB14C}"/>
              </a:ext>
            </a:extLst>
          </p:cNvPr>
          <p:cNvSpPr txBox="1"/>
          <p:nvPr/>
        </p:nvSpPr>
        <p:spPr>
          <a:xfrm>
            <a:off x="1392990" y="751226"/>
            <a:ext cx="1943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CDM Models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55102A-2C39-66C4-659C-9C8E878FBD3A}"/>
              </a:ext>
            </a:extLst>
          </p:cNvPr>
          <p:cNvSpPr txBox="1"/>
          <p:nvPr/>
        </p:nvSpPr>
        <p:spPr>
          <a:xfrm>
            <a:off x="8465954" y="739239"/>
            <a:ext cx="1943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MOND Models </a:t>
            </a:r>
          </a:p>
        </p:txBody>
      </p:sp>
    </p:spTree>
    <p:extLst>
      <p:ext uri="{BB962C8B-B14F-4D97-AF65-F5344CB8AC3E}">
        <p14:creationId xmlns:p14="http://schemas.microsoft.com/office/powerpoint/2010/main" val="1157584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95EE9-7D45-9087-C2B6-C4FE23CC9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 strength in CDM vs MOND</a:t>
            </a:r>
            <a:endParaRPr lang="en-F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0C1507-F2BE-E284-C3B8-A3B1EC5FF3F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/>
        </p:blipFill>
        <p:spPr bwMode="auto">
          <a:xfrm>
            <a:off x="626326" y="1690688"/>
            <a:ext cx="4891849" cy="387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DD7116-40CA-8B1F-4665-F7BD73FB4B96}"/>
                  </a:ext>
                </a:extLst>
              </p:cNvPr>
              <p:cNvSpPr txBox="1"/>
              <p:nvPr/>
            </p:nvSpPr>
            <p:spPr>
              <a:xfrm>
                <a:off x="838200" y="5792788"/>
                <a:ext cx="393441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Stellar mass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𝑠𝑢𝑛</m:t>
                        </m:r>
                      </m:sub>
                    </m:sSub>
                  </m:oMath>
                </a14:m>
                <a:endParaRPr lang="en-US" b="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Fiducial Halo mass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 4.86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×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𝑠𝑢𝑛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F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FR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Nagesh+ 2026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DD7116-40CA-8B1F-4665-F7BD73FB4B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792788"/>
                <a:ext cx="3934410" cy="1015663"/>
              </a:xfrm>
              <a:prstGeom prst="rect">
                <a:avLst/>
              </a:prstGeom>
              <a:blipFill>
                <a:blip r:embed="rId3"/>
                <a:stretch>
                  <a:fillRect l="-2581" t="-2469" b="-12346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435FADC-8DB8-CCAE-D293-B60F861EF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926" y="1576390"/>
            <a:ext cx="5663019" cy="42163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7B8480-FBE0-1E0D-2D79-302CF4D84542}"/>
              </a:ext>
            </a:extLst>
          </p:cNvPr>
          <p:cNvSpPr txBox="1"/>
          <p:nvPr/>
        </p:nvSpPr>
        <p:spPr>
          <a:xfrm>
            <a:off x="8110655" y="6300619"/>
            <a:ext cx="1992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Nagesh+ 2023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F9A267-24DE-04A1-C99F-8595131CC4FC}"/>
              </a:ext>
            </a:extLst>
          </p:cNvPr>
          <p:cNvSpPr txBox="1"/>
          <p:nvPr/>
        </p:nvSpPr>
        <p:spPr>
          <a:xfrm>
            <a:off x="2100705" y="2146889"/>
            <a:ext cx="1943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CDM Model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16029E-0647-1B44-8B10-910BB01D3135}"/>
              </a:ext>
            </a:extLst>
          </p:cNvPr>
          <p:cNvSpPr txBox="1"/>
          <p:nvPr/>
        </p:nvSpPr>
        <p:spPr>
          <a:xfrm>
            <a:off x="9106830" y="1120189"/>
            <a:ext cx="1943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MOND Models </a:t>
            </a:r>
          </a:p>
        </p:txBody>
      </p:sp>
    </p:spTree>
    <p:extLst>
      <p:ext uri="{BB962C8B-B14F-4D97-AF65-F5344CB8AC3E}">
        <p14:creationId xmlns:p14="http://schemas.microsoft.com/office/powerpoint/2010/main" val="2179509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95EE9-7D45-9087-C2B6-C4FE23CC9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Pattern speed of bars in CDM vs MOND</a:t>
            </a:r>
            <a:endParaRPr lang="en-F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7B8480-FBE0-1E0D-2D79-302CF4D84542}"/>
              </a:ext>
            </a:extLst>
          </p:cNvPr>
          <p:cNvSpPr txBox="1"/>
          <p:nvPr/>
        </p:nvSpPr>
        <p:spPr>
          <a:xfrm>
            <a:off x="2122449" y="6262042"/>
            <a:ext cx="3118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Tiret &amp; Combes 2007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BF61C3-9BD7-952D-AB49-D156FC2DF7E2}"/>
              </a:ext>
            </a:extLst>
          </p:cNvPr>
          <p:cNvGrpSpPr/>
          <p:nvPr/>
        </p:nvGrpSpPr>
        <p:grpSpPr>
          <a:xfrm>
            <a:off x="2244301" y="1152421"/>
            <a:ext cx="360" cy="360"/>
            <a:chOff x="2244301" y="1152421"/>
            <a:chExt cx="360" cy="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7BC3BB2-7847-1307-E62D-0CBED008B518}"/>
                    </a:ext>
                  </a:extLst>
                </p14:cNvPr>
                <p14:cNvContentPartPr/>
                <p14:nvPr/>
              </p14:nvContentPartPr>
              <p14:xfrm>
                <a:off x="2244301" y="1152421"/>
                <a:ext cx="360" cy="3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7BC3BB2-7847-1307-E62D-0CBED008B51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35301" y="114342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B8C7E44-0250-28AC-E68F-F0A73E497203}"/>
                    </a:ext>
                  </a:extLst>
                </p14:cNvPr>
                <p14:cNvContentPartPr/>
                <p14:nvPr/>
              </p14:nvContentPartPr>
              <p14:xfrm>
                <a:off x="2244301" y="1152421"/>
                <a:ext cx="360" cy="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B8C7E44-0250-28AC-E68F-F0A73E49720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35301" y="114342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77932E9E-BA2F-42F7-A4BB-2009A50000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30593" y="1713958"/>
            <a:ext cx="6065407" cy="4397878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1BA5FC0-9A77-932C-3758-C5912D970552}"/>
              </a:ext>
            </a:extLst>
          </p:cNvPr>
          <p:cNvSpPr txBox="1"/>
          <p:nvPr/>
        </p:nvSpPr>
        <p:spPr>
          <a:xfrm>
            <a:off x="9282461" y="2286180"/>
            <a:ext cx="1992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Roshan+ 2021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010DC4-607A-809D-5F48-81D692019D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rcRect/>
          <a:stretch/>
        </p:blipFill>
        <p:spPr>
          <a:xfrm>
            <a:off x="6222381" y="1511696"/>
            <a:ext cx="5779279" cy="43029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9C8E41-6BFA-454C-ABAB-95BCDCFC66D4}"/>
              </a:ext>
            </a:extLst>
          </p:cNvPr>
          <p:cNvSpPr txBox="1"/>
          <p:nvPr/>
        </p:nvSpPr>
        <p:spPr>
          <a:xfrm>
            <a:off x="7723149" y="6262041"/>
            <a:ext cx="3118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Nagesh+ 2023</a:t>
            </a:r>
          </a:p>
        </p:txBody>
      </p:sp>
    </p:spTree>
    <p:extLst>
      <p:ext uri="{BB962C8B-B14F-4D97-AF65-F5344CB8AC3E}">
        <p14:creationId xmlns:p14="http://schemas.microsoft.com/office/powerpoint/2010/main" val="1449378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95EE9-7D45-9087-C2B6-C4FE23CC9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Pattern speed of bars in CDM vs MOND</a:t>
            </a:r>
            <a:endParaRPr lang="en-F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7B8480-FBE0-1E0D-2D79-302CF4D84542}"/>
              </a:ext>
            </a:extLst>
          </p:cNvPr>
          <p:cNvSpPr txBox="1"/>
          <p:nvPr/>
        </p:nvSpPr>
        <p:spPr>
          <a:xfrm>
            <a:off x="7694791" y="5868705"/>
            <a:ext cx="3118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Nagesh+ 2023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BF61C3-9BD7-952D-AB49-D156FC2DF7E2}"/>
              </a:ext>
            </a:extLst>
          </p:cNvPr>
          <p:cNvGrpSpPr/>
          <p:nvPr/>
        </p:nvGrpSpPr>
        <p:grpSpPr>
          <a:xfrm>
            <a:off x="2244301" y="1152421"/>
            <a:ext cx="360" cy="360"/>
            <a:chOff x="2244301" y="1152421"/>
            <a:chExt cx="360" cy="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7BC3BB2-7847-1307-E62D-0CBED008B518}"/>
                    </a:ext>
                  </a:extLst>
                </p14:cNvPr>
                <p14:cNvContentPartPr/>
                <p14:nvPr/>
              </p14:nvContentPartPr>
              <p14:xfrm>
                <a:off x="2244301" y="1152421"/>
                <a:ext cx="360" cy="3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7BC3BB2-7847-1307-E62D-0CBED008B51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35301" y="114342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B8C7E44-0250-28AC-E68F-F0A73E497203}"/>
                    </a:ext>
                  </a:extLst>
                </p14:cNvPr>
                <p14:cNvContentPartPr/>
                <p14:nvPr/>
              </p14:nvContentPartPr>
              <p14:xfrm>
                <a:off x="2244301" y="1152421"/>
                <a:ext cx="360" cy="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B8C7E44-0250-28AC-E68F-F0A73E49720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35301" y="114342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3" name="Content Placeholder 15">
            <a:extLst>
              <a:ext uri="{FF2B5EF4-FFF2-40B4-BE49-F238E27FC236}">
                <a16:creationId xmlns:a16="http://schemas.microsoft.com/office/drawing/2014/main" id="{0C6EA816-B74E-9514-EB92-BD5CC5A43A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99" y="1568744"/>
            <a:ext cx="5257801" cy="43513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093C29-631E-667F-6B99-2910E0AF7036}"/>
                  </a:ext>
                </a:extLst>
              </p:cNvPr>
              <p:cNvSpPr txBox="1"/>
              <p:nvPr/>
            </p:nvSpPr>
            <p:spPr>
              <a:xfrm>
                <a:off x="938116" y="5868705"/>
                <a:ext cx="4971584" cy="934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FR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ℛ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𝐶𝑅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𝑏𝑎𝑟</m:t>
                              </m:r>
                            </m:sub>
                          </m:sSub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a:rPr lang="en-F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ℛ</m:t>
                    </m:r>
                  </m:oMath>
                </a14:m>
                <a:r>
                  <a:rPr lang="en-FR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1.4 – </a:t>
                </a:r>
                <a:r>
                  <a:rPr lang="en-F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Slow bars.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 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1&lt;</m:t>
                    </m:r>
                    <m:r>
                      <a:rPr lang="en-F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ℛ</m:t>
                    </m:r>
                  </m:oMath>
                </a14:m>
                <a:r>
                  <a:rPr lang="en-FR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&lt; 1.4 – </a:t>
                </a:r>
                <a:r>
                  <a:rPr lang="en-F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Fast bars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093C29-631E-667F-6B99-2910E0AF70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116" y="5868705"/>
                <a:ext cx="4971584" cy="934679"/>
              </a:xfrm>
              <a:prstGeom prst="rect">
                <a:avLst/>
              </a:prstGeom>
              <a:blipFill>
                <a:blip r:embed="rId6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B1BA5FC0-9A77-932C-3758-C5912D970552}"/>
              </a:ext>
            </a:extLst>
          </p:cNvPr>
          <p:cNvSpPr txBox="1"/>
          <p:nvPr/>
        </p:nvSpPr>
        <p:spPr>
          <a:xfrm>
            <a:off x="3179959" y="2432642"/>
            <a:ext cx="1992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Roshan+ 2021</a:t>
            </a:r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BFDD3604-CA35-086D-1265-1473390C69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rcRect/>
          <a:stretch/>
        </p:blipFill>
        <p:spPr>
          <a:xfrm>
            <a:off x="6393814" y="1687621"/>
            <a:ext cx="5524929" cy="411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70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95EE9-7D45-9087-C2B6-C4FE23CC9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Pattern speed of bars in CDM vs MOND</a:t>
            </a:r>
            <a:endParaRPr lang="en-F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7B8480-FBE0-1E0D-2D79-302CF4D84542}"/>
              </a:ext>
            </a:extLst>
          </p:cNvPr>
          <p:cNvSpPr txBox="1"/>
          <p:nvPr/>
        </p:nvSpPr>
        <p:spPr>
          <a:xfrm>
            <a:off x="8235177" y="5781471"/>
            <a:ext cx="3118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Nagesh+ 2023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BF61C3-9BD7-952D-AB49-D156FC2DF7E2}"/>
              </a:ext>
            </a:extLst>
          </p:cNvPr>
          <p:cNvGrpSpPr/>
          <p:nvPr/>
        </p:nvGrpSpPr>
        <p:grpSpPr>
          <a:xfrm>
            <a:off x="2244301" y="1152421"/>
            <a:ext cx="360" cy="360"/>
            <a:chOff x="2244301" y="1152421"/>
            <a:chExt cx="360" cy="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7BC3BB2-7847-1307-E62D-0CBED008B518}"/>
                    </a:ext>
                  </a:extLst>
                </p14:cNvPr>
                <p14:cNvContentPartPr/>
                <p14:nvPr/>
              </p14:nvContentPartPr>
              <p14:xfrm>
                <a:off x="2244301" y="1152421"/>
                <a:ext cx="360" cy="3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7BC3BB2-7847-1307-E62D-0CBED008B51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35301" y="114342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B8C7E44-0250-28AC-E68F-F0A73E497203}"/>
                    </a:ext>
                  </a:extLst>
                </p14:cNvPr>
                <p14:cNvContentPartPr/>
                <p14:nvPr/>
              </p14:nvContentPartPr>
              <p14:xfrm>
                <a:off x="2244301" y="1152421"/>
                <a:ext cx="360" cy="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B8C7E44-0250-28AC-E68F-F0A73E49720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35301" y="1143421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3" name="Content Placeholder 15">
            <a:extLst>
              <a:ext uri="{FF2B5EF4-FFF2-40B4-BE49-F238E27FC236}">
                <a16:creationId xmlns:a16="http://schemas.microsoft.com/office/drawing/2014/main" id="{0C6EA816-B74E-9514-EB92-BD5CC5A43A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99" y="1568744"/>
            <a:ext cx="5257801" cy="43513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093C29-631E-667F-6B99-2910E0AF7036}"/>
                  </a:ext>
                </a:extLst>
              </p:cNvPr>
              <p:cNvSpPr txBox="1"/>
              <p:nvPr/>
            </p:nvSpPr>
            <p:spPr>
              <a:xfrm>
                <a:off x="938116" y="5868705"/>
                <a:ext cx="4971584" cy="934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FR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ℛ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𝐶𝑅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𝑏𝑎𝑟</m:t>
                              </m:r>
                            </m:sub>
                          </m:sSub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F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ℛ</m:t>
                    </m:r>
                  </m:oMath>
                </a14:m>
                <a:r>
                  <a:rPr lang="en-FR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1.4 – </a:t>
                </a:r>
                <a:r>
                  <a:rPr lang="en-F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Slow bars.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 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1&lt;</m:t>
                    </m:r>
                    <m:r>
                      <a:rPr lang="en-F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ℛ</m:t>
                    </m:r>
                  </m:oMath>
                </a14:m>
                <a:r>
                  <a:rPr lang="en-FR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&lt; 1.4 – </a:t>
                </a:r>
                <a:r>
                  <a:rPr lang="en-F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Fast bars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093C29-631E-667F-6B99-2910E0AF70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116" y="5868705"/>
                <a:ext cx="4971584" cy="934679"/>
              </a:xfrm>
              <a:prstGeom prst="rect">
                <a:avLst/>
              </a:prstGeom>
              <a:blipFill>
                <a:blip r:embed="rId6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B1BA5FC0-9A77-932C-3758-C5912D970552}"/>
              </a:ext>
            </a:extLst>
          </p:cNvPr>
          <p:cNvSpPr txBox="1"/>
          <p:nvPr/>
        </p:nvSpPr>
        <p:spPr>
          <a:xfrm>
            <a:off x="3280799" y="1990685"/>
            <a:ext cx="1992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Roshan+ 2021</a:t>
            </a:r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BFDD3604-CA35-086D-1265-1473390C69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rcRect/>
          <a:stretch/>
        </p:blipFill>
        <p:spPr>
          <a:xfrm>
            <a:off x="6501161" y="1767545"/>
            <a:ext cx="5417582" cy="403365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433F7DE-F01F-F32A-B725-DC58FD06F7F4}"/>
              </a:ext>
            </a:extLst>
          </p:cNvPr>
          <p:cNvSpPr txBox="1"/>
          <p:nvPr/>
        </p:nvSpPr>
        <p:spPr>
          <a:xfrm>
            <a:off x="2865863" y="6133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R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63EA132-A637-35DA-CA4C-BA65B54F215F}"/>
              </a:ext>
            </a:extLst>
          </p:cNvPr>
          <p:cNvSpPr/>
          <p:nvPr/>
        </p:nvSpPr>
        <p:spPr>
          <a:xfrm>
            <a:off x="4135264" y="2529207"/>
            <a:ext cx="4125952" cy="20295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Dynamical Friction slows down bars in CDM !!!</a:t>
            </a:r>
          </a:p>
        </p:txBody>
      </p:sp>
    </p:spTree>
    <p:extLst>
      <p:ext uri="{BB962C8B-B14F-4D97-AF65-F5344CB8AC3E}">
        <p14:creationId xmlns:p14="http://schemas.microsoft.com/office/powerpoint/2010/main" val="1196487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8DC0B-3E09-71F4-73CC-80FCC5CD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Asymmetry of an asymmetry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8CC2DD2-876C-F127-B73B-A743EB8B835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816" y="1825625"/>
            <a:ext cx="5885986" cy="4240638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CCCFFEF-B059-3D67-DDDE-16F56E9430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43042" y="1770277"/>
            <a:ext cx="4240637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29BB8F-7CD9-B473-5878-F2B126083E00}"/>
              </a:ext>
            </a:extLst>
          </p:cNvPr>
          <p:cNvSpPr txBox="1"/>
          <p:nvPr/>
        </p:nvSpPr>
        <p:spPr>
          <a:xfrm>
            <a:off x="490654" y="6123543"/>
            <a:ext cx="3122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Palomar 5 </a:t>
            </a:r>
            <a:r>
              <a:rPr lang="en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(Odenkirchen+2003)</a:t>
            </a:r>
            <a:endParaRPr lang="en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AFBB4-FE35-9930-A927-DD2DA034CDB6}"/>
              </a:ext>
            </a:extLst>
          </p:cNvPr>
          <p:cNvSpPr txBox="1"/>
          <p:nvPr/>
        </p:nvSpPr>
        <p:spPr>
          <a:xfrm>
            <a:off x="7346683" y="6124784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Hyades</a:t>
            </a:r>
            <a:r>
              <a:rPr lang="en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(Kroupa+ 2025)</a:t>
            </a:r>
            <a:endParaRPr lang="en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3C97CE-3113-902F-F0AE-0743D509C721}"/>
              </a:ext>
            </a:extLst>
          </p:cNvPr>
          <p:cNvSpPr txBox="1"/>
          <p:nvPr/>
        </p:nvSpPr>
        <p:spPr>
          <a:xfrm>
            <a:off x="1512008" y="1401360"/>
            <a:ext cx="4240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Leading arm is SHORTER than trailing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F4C471-468C-640C-AE2A-E9C539A1119A}"/>
              </a:ext>
            </a:extLst>
          </p:cNvPr>
          <p:cNvSpPr txBox="1"/>
          <p:nvPr/>
        </p:nvSpPr>
        <p:spPr>
          <a:xfrm>
            <a:off x="7545444" y="1361151"/>
            <a:ext cx="4341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Leading arm is LONGER than trailing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5145D0-551C-FC05-BBD8-AC2DB4804673}"/>
              </a:ext>
            </a:extLst>
          </p:cNvPr>
          <p:cNvSpPr txBox="1"/>
          <p:nvPr/>
        </p:nvSpPr>
        <p:spPr>
          <a:xfrm>
            <a:off x="3734602" y="6198669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Outside the disc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D4B7ED-5004-857A-420A-ED9E04663B32}"/>
              </a:ext>
            </a:extLst>
          </p:cNvPr>
          <p:cNvSpPr txBox="1"/>
          <p:nvPr/>
        </p:nvSpPr>
        <p:spPr>
          <a:xfrm>
            <a:off x="10189299" y="6123543"/>
            <a:ext cx="1598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the disc</a:t>
            </a:r>
          </a:p>
        </p:txBody>
      </p:sp>
    </p:spTree>
    <p:extLst>
      <p:ext uri="{BB962C8B-B14F-4D97-AF65-F5344CB8AC3E}">
        <p14:creationId xmlns:p14="http://schemas.microsoft.com/office/powerpoint/2010/main" val="3381626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F64B8-8456-1EF9-E751-EAEC997F4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02" y="365125"/>
            <a:ext cx="11276798" cy="889693"/>
          </a:xfrm>
        </p:spPr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Asymmetry of an asymmetry</a:t>
            </a:r>
            <a:endParaRPr lang="en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6861C-EBFF-8ED3-1C88-AFD5AD7D4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1080" y="1433720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Phantom dark matter density around Palomar 5-like point mass</a:t>
            </a:r>
          </a:p>
          <a:p>
            <a:endParaRPr lang="en-FR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2FDF730-9590-E9FF-EAFD-8C39C15911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56" t="7574" r="10243" b="3894"/>
          <a:stretch/>
        </p:blipFill>
        <p:spPr>
          <a:xfrm>
            <a:off x="6093276" y="2473693"/>
            <a:ext cx="5447414" cy="41484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4BF8672-929A-AE32-E993-BF430AF427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77" t="6068" r="11826" b="4569"/>
          <a:stretch/>
        </p:blipFill>
        <p:spPr>
          <a:xfrm>
            <a:off x="201080" y="2284510"/>
            <a:ext cx="5054319" cy="447271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960A753-7F04-C764-D68A-7B51F7E4AAFB}"/>
              </a:ext>
            </a:extLst>
          </p:cNvPr>
          <p:cNvSpPr txBox="1"/>
          <p:nvPr/>
        </p:nvSpPr>
        <p:spPr>
          <a:xfrm>
            <a:off x="6244390" y="1387202"/>
            <a:ext cx="60976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Phantom dark matter density around Hyades-like point mass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55057EE-AF15-4817-0FA4-64D37D1DF7B3}"/>
                  </a:ext>
                </a:extLst>
              </p:cNvPr>
              <p:cNvSpPr txBox="1"/>
              <p:nvPr/>
            </p:nvSpPr>
            <p:spPr>
              <a:xfrm>
                <a:off x="5556183" y="6461738"/>
                <a:ext cx="6261234" cy="3962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sz="1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1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=4 </m:t>
                    </m:r>
                    <m:r>
                      <a:rPr lang="en-US" sz="1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1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𝑏𝑎𝑟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+4 </m:t>
                    </m:r>
                    <m:r>
                      <a:rPr lang="en-US" sz="1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1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𝑝h</m:t>
                        </m:r>
                      </m:sub>
                    </m:sSub>
                  </m:oMath>
                </a14:m>
                <a:endParaRPr lang="en-FR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55057EE-AF15-4817-0FA4-64D37D1DF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183" y="6461738"/>
                <a:ext cx="6261234" cy="396262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2329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F64B8-8456-1EF9-E751-EAEC997F4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329"/>
            <a:ext cx="10515600" cy="1325563"/>
          </a:xfrm>
        </p:spPr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Asymmetry of an asymmetry</a:t>
            </a:r>
            <a:endParaRPr lang="en-F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33B28F-50EE-DB11-D714-722341FAEB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8" t="5809" r="13547" b="5552"/>
          <a:stretch/>
        </p:blipFill>
        <p:spPr>
          <a:xfrm>
            <a:off x="138060" y="3423390"/>
            <a:ext cx="4184159" cy="33338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AB35B5-111E-D354-BCDB-5777B69A94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83" t="6166" r="9600" b="5445"/>
          <a:stretch/>
        </p:blipFill>
        <p:spPr>
          <a:xfrm>
            <a:off x="7662702" y="3354570"/>
            <a:ext cx="4391238" cy="346006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631E5B4-977B-9D02-580F-E60593A23031}"/>
              </a:ext>
            </a:extLst>
          </p:cNvPr>
          <p:cNvSpPr txBox="1"/>
          <p:nvPr/>
        </p:nvSpPr>
        <p:spPr>
          <a:xfrm>
            <a:off x="2283114" y="800014"/>
            <a:ext cx="1649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Palomar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EE6B6C-619D-F2F4-EDB5-3F3AB1EDA892}"/>
              </a:ext>
            </a:extLst>
          </p:cNvPr>
          <p:cNvSpPr txBox="1"/>
          <p:nvPr/>
        </p:nvSpPr>
        <p:spPr>
          <a:xfrm flipH="1">
            <a:off x="8259077" y="640678"/>
            <a:ext cx="1501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Hyades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87A20E-F9F7-E63E-818B-65E6BE12EA5E}"/>
              </a:ext>
            </a:extLst>
          </p:cNvPr>
          <p:cNvSpPr txBox="1"/>
          <p:nvPr/>
        </p:nvSpPr>
        <p:spPr>
          <a:xfrm>
            <a:off x="3773044" y="2813863"/>
            <a:ext cx="4184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Potentials are skewed in MOND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AAA5B7E-3F6E-EC22-E490-2C5EEFC75E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77" t="6068" r="11826" b="4569"/>
          <a:stretch/>
        </p:blipFill>
        <p:spPr>
          <a:xfrm>
            <a:off x="76001" y="1163898"/>
            <a:ext cx="2640709" cy="219067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E860FC5-1DC0-848E-4008-ABCBE83B26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056" t="7574" r="10243" b="3894"/>
          <a:stretch/>
        </p:blipFill>
        <p:spPr>
          <a:xfrm>
            <a:off x="9315411" y="1084856"/>
            <a:ext cx="2876589" cy="219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20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F64B8-8456-1EF9-E751-EAEC997F4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329"/>
            <a:ext cx="10515600" cy="1325563"/>
          </a:xfrm>
        </p:spPr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Asymmetry of an asymmetry</a:t>
            </a:r>
            <a:endParaRPr lang="en-F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33B28F-50EE-DB11-D714-722341FAE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65717" y="876407"/>
            <a:ext cx="3001698" cy="24013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AB35B5-111E-D354-BCDB-5777B69A9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9595951" y="876406"/>
            <a:ext cx="2487222" cy="22465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631E5B4-977B-9D02-580F-E60593A23031}"/>
              </a:ext>
            </a:extLst>
          </p:cNvPr>
          <p:cNvSpPr txBox="1"/>
          <p:nvPr/>
        </p:nvSpPr>
        <p:spPr>
          <a:xfrm>
            <a:off x="3367415" y="1138568"/>
            <a:ext cx="112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Palomar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EE6B6C-619D-F2F4-EDB5-3F3AB1EDA892}"/>
              </a:ext>
            </a:extLst>
          </p:cNvPr>
          <p:cNvSpPr txBox="1"/>
          <p:nvPr/>
        </p:nvSpPr>
        <p:spPr>
          <a:xfrm flipH="1">
            <a:off x="8649046" y="869569"/>
            <a:ext cx="1501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Hyades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635306-577B-7A3A-80BE-35CFFEC00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04" y="3122955"/>
            <a:ext cx="5168230" cy="37462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7929CF-6033-59FD-2357-53071B6B0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0647" y="3277765"/>
            <a:ext cx="4945050" cy="34897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B83219-CC03-31EE-4352-792E215BBF44}"/>
              </a:ext>
            </a:extLst>
          </p:cNvPr>
          <p:cNvSpPr txBox="1"/>
          <p:nvPr/>
        </p:nvSpPr>
        <p:spPr>
          <a:xfrm>
            <a:off x="3219717" y="327776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Thomas+ 2017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96C9C7-8DF2-1B93-B8CD-BF3F5FB0E667}"/>
              </a:ext>
            </a:extLst>
          </p:cNvPr>
          <p:cNvSpPr txBox="1"/>
          <p:nvPr/>
        </p:nvSpPr>
        <p:spPr>
          <a:xfrm>
            <a:off x="7305750" y="6398139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Kroupa+ 2022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E61DE03-8028-D04A-5630-38A9701A97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7949" y="1325524"/>
            <a:ext cx="3528002" cy="19211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E7FF081-6FBE-5875-FC5C-A87902AE4619}"/>
              </a:ext>
            </a:extLst>
          </p:cNvPr>
          <p:cNvSpPr txBox="1"/>
          <p:nvPr/>
        </p:nvSpPr>
        <p:spPr>
          <a:xfrm>
            <a:off x="5414177" y="969473"/>
            <a:ext cx="3389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adial acceleration around Hyades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26D13EB-2836-C45A-1818-AF1B4CF26A33}"/>
              </a:ext>
            </a:extLst>
          </p:cNvPr>
          <p:cNvCxnSpPr/>
          <p:nvPr/>
        </p:nvCxnSpPr>
        <p:spPr>
          <a:xfrm>
            <a:off x="5414177" y="3821229"/>
            <a:ext cx="1550104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1D7DF1D-0B9C-2AF7-CAA8-43D109C0946E}"/>
              </a:ext>
            </a:extLst>
          </p:cNvPr>
          <p:cNvSpPr txBox="1"/>
          <p:nvPr/>
        </p:nvSpPr>
        <p:spPr>
          <a:xfrm>
            <a:off x="5406095" y="3974216"/>
            <a:ext cx="3389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Galactic center</a:t>
            </a:r>
            <a:endParaRPr lang="en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574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2A8A2-5464-742E-BEA4-5CC6C8341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05" y="-136089"/>
            <a:ext cx="10515600" cy="1325563"/>
          </a:xfrm>
        </p:spPr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Tidal Interactions/Mergers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319CE-7FE1-EE03-2752-171DAE051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509" y="1690688"/>
            <a:ext cx="5157787" cy="4227048"/>
          </a:xfrm>
        </p:spPr>
        <p:txBody>
          <a:bodyPr/>
          <a:lstStyle/>
          <a:p>
            <a:endParaRPr lang="en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F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C6ED63-7BC1-0FAA-8AA2-FF406323A0C5}"/>
              </a:ext>
            </a:extLst>
          </p:cNvPr>
          <p:cNvSpPr txBox="1"/>
          <p:nvPr/>
        </p:nvSpPr>
        <p:spPr>
          <a:xfrm>
            <a:off x="1534720" y="4123936"/>
            <a:ext cx="2360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Renaud+ 2016  (PoR)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6A9AB7-4019-9425-3E37-3533E5B9B5BF}"/>
              </a:ext>
            </a:extLst>
          </p:cNvPr>
          <p:cNvSpPr txBox="1"/>
          <p:nvPr/>
        </p:nvSpPr>
        <p:spPr>
          <a:xfrm>
            <a:off x="234914" y="5437979"/>
            <a:ext cx="47436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Merger timescales are longer in MOND than CDM</a:t>
            </a:r>
          </a:p>
          <a:p>
            <a:r>
              <a:rPr lang="en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Spatial separation of progenitors is higher in MOND</a:t>
            </a:r>
          </a:p>
          <a:p>
            <a:r>
              <a:rPr lang="en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Formation of tidal dwarf galaxies.</a:t>
            </a:r>
          </a:p>
          <a:p>
            <a:r>
              <a:rPr lang="en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Tidal disruption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A929EB-F676-F055-1F34-C49E434A5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05" y="965429"/>
            <a:ext cx="4699275" cy="30483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C5DAEE-4118-78A2-59D6-D6BEADC68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4784" y="713169"/>
            <a:ext cx="3628039" cy="326984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92A5E09-6EA4-C5E9-3242-E9575802C649}"/>
              </a:ext>
            </a:extLst>
          </p:cNvPr>
          <p:cNvSpPr txBox="1"/>
          <p:nvPr/>
        </p:nvSpPr>
        <p:spPr>
          <a:xfrm>
            <a:off x="6692507" y="4030259"/>
            <a:ext cx="2360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Bilek+ 2016  (PoR)</a:t>
            </a:r>
          </a:p>
        </p:txBody>
      </p:sp>
      <p:pic>
        <p:nvPicPr>
          <p:cNvPr id="21" name="Content Placeholder 4">
            <a:extLst>
              <a:ext uri="{FF2B5EF4-FFF2-40B4-BE49-F238E27FC236}">
                <a16:creationId xmlns:a16="http://schemas.microsoft.com/office/drawing/2014/main" id="{7D02C9C7-ADF7-8627-CF81-9E416DD81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3502" y="4414518"/>
            <a:ext cx="6635351" cy="235093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79A31A0-48D9-82AA-31E9-01C6C0C400E6}"/>
              </a:ext>
            </a:extLst>
          </p:cNvPr>
          <p:cNvSpPr txBox="1"/>
          <p:nvPr/>
        </p:nvSpPr>
        <p:spPr>
          <a:xfrm>
            <a:off x="9469143" y="4013735"/>
            <a:ext cx="2376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Nagesh+ 2024  (PoR)</a:t>
            </a:r>
          </a:p>
        </p:txBody>
      </p:sp>
    </p:spTree>
    <p:extLst>
      <p:ext uri="{BB962C8B-B14F-4D97-AF65-F5344CB8AC3E}">
        <p14:creationId xmlns:p14="http://schemas.microsoft.com/office/powerpoint/2010/main" val="2318173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Generated image: Breaking News: Global Update">
            <a:extLst>
              <a:ext uri="{FF2B5EF4-FFF2-40B4-BE49-F238E27FC236}">
                <a16:creationId xmlns:a16="http://schemas.microsoft.com/office/drawing/2014/main" id="{8219339A-21EE-B185-C1C6-8AAF8FE1FB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903044" cy="390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CC77CC-E1A3-6B0A-75AE-9E0D8215D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907"/>
            <a:ext cx="12239257" cy="688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04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853A1-9C38-A4F4-29B8-05504F7A9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Cosmological simulations in MOND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E951E0-F7A2-94A0-0855-268D6B5DD4B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70309" y="1825625"/>
                <a:ext cx="5181600" cy="4351338"/>
              </a:xfrm>
            </p:spPr>
            <p:txBody>
              <a:bodyPr/>
              <a:lstStyle/>
              <a:p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Initial conditions based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HDM</m:t>
                    </m:r>
                  </m:oMath>
                </a14:m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cosmological model</a:t>
                </a:r>
              </a:p>
              <a:p>
                <a:pPr marL="0" indent="0">
                  <a:buNone/>
                </a:pPr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FR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(Angus+ 2011)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=11 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𝑒𝑉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F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E951E0-F7A2-94A0-0855-268D6B5DD4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70309" y="1825625"/>
                <a:ext cx="5181600" cy="4351338"/>
              </a:xfrm>
              <a:blipFill>
                <a:blip r:embed="rId2"/>
                <a:stretch>
                  <a:fillRect l="-2200" t="-2326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ACCDEB-C21B-0E0F-2837-B596971957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20620" y="1825625"/>
            <a:ext cx="6730209" cy="3862906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4F33A7-5C09-CB97-0C41-211404017CFB}"/>
              </a:ext>
            </a:extLst>
          </p:cNvPr>
          <p:cNvSpPr txBox="1"/>
          <p:nvPr/>
        </p:nvSpPr>
        <p:spPr>
          <a:xfrm>
            <a:off x="7290735" y="5992297"/>
            <a:ext cx="23056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(Wittenburg+ 2023) (PoR)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70478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853A1-9C38-A4F4-29B8-05504F7A9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Cosmological simulations in MOND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E951E0-F7A2-94A0-0855-268D6B5DD4B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02733" y="1690688"/>
                <a:ext cx="5181600" cy="4351338"/>
              </a:xfrm>
            </p:spPr>
            <p:txBody>
              <a:bodyPr/>
              <a:lstStyle/>
              <a:p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Initial conditions based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HDM</m:t>
                    </m:r>
                  </m:oMath>
                </a14:m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cosmological model</a:t>
                </a:r>
              </a:p>
              <a:p>
                <a:pPr marL="0" indent="0">
                  <a:buNone/>
                </a:pPr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FR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(Angus+ 2011)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=11 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𝑒𝑉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F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First hydrodynamical cosmological simulations done by </a:t>
                </a:r>
                <a:r>
                  <a:rPr lang="en-FR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Wittenburg+ 2023</a:t>
                </a:r>
              </a:p>
              <a:p>
                <a:endParaRPr lang="en-F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E951E0-F7A2-94A0-0855-268D6B5DD4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02733" y="1690688"/>
                <a:ext cx="5181600" cy="4351338"/>
              </a:xfrm>
              <a:blipFill>
                <a:blip r:embed="rId3"/>
                <a:stretch>
                  <a:fillRect l="-1956" t="-2326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8C4F33A7-5C09-CB97-0C41-211404017CFB}"/>
              </a:ext>
            </a:extLst>
          </p:cNvPr>
          <p:cNvSpPr txBox="1"/>
          <p:nvPr/>
        </p:nvSpPr>
        <p:spPr>
          <a:xfrm>
            <a:off x="7338861" y="6211669"/>
            <a:ext cx="3287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(Wittenburg+ 2023) (PoR)</a:t>
            </a:r>
            <a:endParaRPr lang="en-FR" dirty="0"/>
          </a:p>
        </p:txBody>
      </p:sp>
      <p:pic>
        <p:nvPicPr>
          <p:cNvPr id="7" name="Online Media 6" descr="Hydrodynamical structure formation in Milgromian cosmology baryonic density of model b400l9">
            <a:hlinkClick r:id="" action="ppaction://media"/>
            <a:extLst>
              <a:ext uri="{FF2B5EF4-FFF2-40B4-BE49-F238E27FC236}">
                <a16:creationId xmlns:a16="http://schemas.microsoft.com/office/drawing/2014/main" id="{46BE68EE-4DAE-E8B7-22A9-74E068A9A5D7}"/>
              </a:ext>
            </a:extLst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705062" y="1376413"/>
            <a:ext cx="6284205" cy="471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853A1-9C38-A4F4-29B8-05504F7A9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Cosmological simulations in MOND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E951E0-F7A2-94A0-0855-268D6B5DD4B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Initial conditions based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HDM</m:t>
                    </m:r>
                  </m:oMath>
                </a14:m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cosmological model</a:t>
                </a:r>
              </a:p>
              <a:p>
                <a:pPr marL="0" indent="0">
                  <a:buNone/>
                </a:pPr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FR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(Angus+ 2011).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=11 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𝑒𝑉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FR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First hydrodynamical cosmological simulations done by </a:t>
                </a:r>
                <a:r>
                  <a:rPr lang="en-FR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Wittenburg+ 2023</a:t>
                </a:r>
              </a:p>
              <a:p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Excess power on large scales</a:t>
                </a:r>
              </a:p>
              <a:p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Resolution limited!! </a:t>
                </a:r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en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ith the smallest structure being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𝑏𝑎𝑟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𝑠𝑢𝑛</m:t>
                          </m:r>
                        </m:sub>
                      </m:sSub>
                    </m:oMath>
                  </m:oMathPara>
                </a14:m>
                <a:endParaRPr lang="en-F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E951E0-F7A2-94A0-0855-268D6B5DD4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200" t="-3488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8C4F33A7-5C09-CB97-0C41-211404017CFB}"/>
              </a:ext>
            </a:extLst>
          </p:cNvPr>
          <p:cNvSpPr txBox="1"/>
          <p:nvPr/>
        </p:nvSpPr>
        <p:spPr>
          <a:xfrm>
            <a:off x="7338861" y="6211669"/>
            <a:ext cx="3287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(Wittenburg+ 2023) (PoR)</a:t>
            </a:r>
            <a:endParaRPr lang="en-FR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53F196D-D95B-908D-7C5E-9718BA7BBA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578544"/>
            <a:ext cx="5181600" cy="4456496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15B5BD-4ABE-E57C-F278-F1C53996FC0C}"/>
              </a:ext>
            </a:extLst>
          </p:cNvPr>
          <p:cNvSpPr txBox="1"/>
          <p:nvPr/>
        </p:nvSpPr>
        <p:spPr>
          <a:xfrm>
            <a:off x="664143" y="6131476"/>
            <a:ext cx="60131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these the only simulations ????</a:t>
            </a:r>
          </a:p>
        </p:txBody>
      </p:sp>
    </p:spTree>
    <p:extLst>
      <p:ext uri="{BB962C8B-B14F-4D97-AF65-F5344CB8AC3E}">
        <p14:creationId xmlns:p14="http://schemas.microsoft.com/office/powerpoint/2010/main" val="1571658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80620F-28FA-8E90-0925-B983B46CB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" y="0"/>
            <a:ext cx="12187947" cy="686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27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CBAF0-1D1A-4B28-2756-51E6BEB3B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graphicFrame>
        <p:nvGraphicFramePr>
          <p:cNvPr id="7" name="Content Placeholder 9">
            <a:extLst>
              <a:ext uri="{FF2B5EF4-FFF2-40B4-BE49-F238E27FC236}">
                <a16:creationId xmlns:a16="http://schemas.microsoft.com/office/drawing/2014/main" id="{47220063-94D0-0A81-6F5D-CF1BB0C087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3518542"/>
              </p:ext>
            </p:extLst>
          </p:nvPr>
        </p:nvGraphicFramePr>
        <p:xfrm>
          <a:off x="1177572" y="1304447"/>
          <a:ext cx="10401620" cy="5188427"/>
        </p:xfrm>
        <a:graphic>
          <a:graphicData uri="http://schemas.openxmlformats.org/drawingml/2006/table">
            <a:tbl>
              <a:tblPr>
                <a:tableStyleId>{6E25E649-3F16-4E02-A733-19D2CDBF48F0}</a:tableStyleId>
              </a:tblPr>
              <a:tblGrid>
                <a:gridCol w="3924577">
                  <a:extLst>
                    <a:ext uri="{9D8B030D-6E8A-4147-A177-3AD203B41FA5}">
                      <a16:colId xmlns:a16="http://schemas.microsoft.com/office/drawing/2014/main" val="2627185026"/>
                    </a:ext>
                  </a:extLst>
                </a:gridCol>
                <a:gridCol w="3796069">
                  <a:extLst>
                    <a:ext uri="{9D8B030D-6E8A-4147-A177-3AD203B41FA5}">
                      <a16:colId xmlns:a16="http://schemas.microsoft.com/office/drawing/2014/main" val="1786098549"/>
                    </a:ext>
                  </a:extLst>
                </a:gridCol>
                <a:gridCol w="2680974">
                  <a:extLst>
                    <a:ext uri="{9D8B030D-6E8A-4147-A177-3AD203B41FA5}">
                      <a16:colId xmlns:a16="http://schemas.microsoft.com/office/drawing/2014/main" val="1368087190"/>
                    </a:ext>
                  </a:extLst>
                </a:gridCol>
              </a:tblGrid>
              <a:tr h="44232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7584657"/>
                  </a:ext>
                </a:extLst>
              </a:tr>
              <a:tr h="589876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Galaxy evolution and dynamics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Higher frequency of bars</a:t>
                      </a:r>
                    </a:p>
                    <a:p>
                      <a:pPr algn="l" fontAlgn="b"/>
                      <a:r>
                        <a:rPr lang="en-GB" sz="1800" b="0" i="0" u="none" strike="noStrike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No/low dynamical friction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 to stabilise disks against instabilities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74981973"/>
                  </a:ext>
                </a:extLst>
              </a:tr>
              <a:tr h="61252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Tidal Interactions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 explain asymmetry of tidal tails in stellar streams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1001344"/>
                  </a:ext>
                </a:extLst>
              </a:tr>
              <a:tr h="620582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Galaxy groups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Produces higher number of Tidal dwarf galaxies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Difficult to explain Dark matter free objects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5271770"/>
                  </a:ext>
                </a:extLst>
              </a:tr>
              <a:tr h="1749497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Cosmological simulations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Produces massive structures at higher redshift?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Under produces small scale structure at lower redshift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R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Resolution limited!!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FR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5730343"/>
                  </a:ext>
                </a:extLst>
              </a:tr>
              <a:tr h="583748">
                <a:tc>
                  <a:txBody>
                    <a:bodyPr/>
                    <a:lstStyle/>
                    <a:p>
                      <a:pPr algn="l" fontAlgn="b"/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FR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2696774"/>
                  </a:ext>
                </a:extLst>
              </a:tr>
              <a:tr h="589876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Future prospects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Better reconciliation with CMB and other cosmological observables (</a:t>
                      </a:r>
                      <a:r>
                        <a:rPr lang="en-GB" sz="1800" b="0" i="0" u="none" strike="noStrike" dirty="0" err="1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AeST</a:t>
                      </a:r>
                      <a:r>
                        <a:rPr lang="en-GB" sz="1800" b="0" i="0" u="none" strike="noStrike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FR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 of numerical codes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1062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1067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2639</TotalTime>
  <Words>1012</Words>
  <Application>Microsoft Macintosh PowerPoint</Application>
  <PresentationFormat>Widescreen</PresentationFormat>
  <Paragraphs>271</Paragraphs>
  <Slides>23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Times New Roman</vt:lpstr>
      <vt:lpstr>Office Theme</vt:lpstr>
      <vt:lpstr>Numerical simulations in MOND</vt:lpstr>
      <vt:lpstr>Poisson Solvers</vt:lpstr>
      <vt:lpstr>List of Simulation codes</vt:lpstr>
      <vt:lpstr>List of Simulation codes</vt:lpstr>
      <vt:lpstr>Types of simulations</vt:lpstr>
      <vt:lpstr>PowerPoint Presentation</vt:lpstr>
      <vt:lpstr>What do cosmological simulations show?</vt:lpstr>
      <vt:lpstr>PowerPoint Presentation</vt:lpstr>
      <vt:lpstr>Bar strength in CDM vs MOND</vt:lpstr>
      <vt:lpstr>Pattern speed of bars in CDM vs MOND</vt:lpstr>
      <vt:lpstr>Pattern speed of bars in CDM vs MOND</vt:lpstr>
      <vt:lpstr>Pattern speed of bars in CDM vs MOND</vt:lpstr>
      <vt:lpstr>Asymmetry of an asymmetry</vt:lpstr>
      <vt:lpstr>Asymmetry of an asymmetry</vt:lpstr>
      <vt:lpstr>Asymmetry of an asymmetry</vt:lpstr>
      <vt:lpstr>Asymmetry of an asymmetry</vt:lpstr>
      <vt:lpstr>Tidal Interactions/Mergers</vt:lpstr>
      <vt:lpstr>PowerPoint Presentation</vt:lpstr>
      <vt:lpstr>Cosmological simulations in MOND</vt:lpstr>
      <vt:lpstr>Cosmological simulations in MOND</vt:lpstr>
      <vt:lpstr>Cosmological simulations in MOND</vt:lpstr>
      <vt:lpstr>PowerPoint Presentation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Numerical simulations in MOND</dc:title>
  <dc:creator>Microsoft Office User</dc:creator>
  <cp:lastModifiedBy>Microsoft Office User</cp:lastModifiedBy>
  <cp:revision>4</cp:revision>
  <dcterms:created xsi:type="dcterms:W3CDTF">2026-09-29T14:36:33Z</dcterms:created>
  <dcterms:modified xsi:type="dcterms:W3CDTF">2026-10-01T10:35:52Z</dcterms:modified>
</cp:coreProperties>
</file>