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0"/>
  </p:notesMasterIdLst>
  <p:sldIdLst>
    <p:sldId id="256" r:id="rId2"/>
    <p:sldId id="1745" r:id="rId3"/>
    <p:sldId id="1742" r:id="rId4"/>
    <p:sldId id="1580" r:id="rId5"/>
    <p:sldId id="1584" r:id="rId6"/>
    <p:sldId id="1582" r:id="rId7"/>
    <p:sldId id="1747" r:id="rId8"/>
    <p:sldId id="1721" r:id="rId9"/>
    <p:sldId id="1744" r:id="rId10"/>
    <p:sldId id="1583" r:id="rId11"/>
    <p:sldId id="257" r:id="rId12"/>
    <p:sldId id="1743" r:id="rId13"/>
    <p:sldId id="1715" r:id="rId14"/>
    <p:sldId id="296" r:id="rId15"/>
    <p:sldId id="261" r:id="rId16"/>
    <p:sldId id="1718" r:id="rId17"/>
    <p:sldId id="267" r:id="rId18"/>
    <p:sldId id="268" r:id="rId19"/>
    <p:sldId id="269" r:id="rId20"/>
    <p:sldId id="286" r:id="rId21"/>
    <p:sldId id="271" r:id="rId22"/>
    <p:sldId id="1703" r:id="rId23"/>
    <p:sldId id="1707" r:id="rId24"/>
    <p:sldId id="1709" r:id="rId25"/>
    <p:sldId id="273" r:id="rId26"/>
    <p:sldId id="1729" r:id="rId27"/>
    <p:sldId id="1728" r:id="rId28"/>
    <p:sldId id="1732" r:id="rId29"/>
    <p:sldId id="1749" r:id="rId30"/>
    <p:sldId id="1735" r:id="rId31"/>
    <p:sldId id="1737" r:id="rId32"/>
    <p:sldId id="1738" r:id="rId33"/>
    <p:sldId id="1739" r:id="rId34"/>
    <p:sldId id="1750" r:id="rId35"/>
    <p:sldId id="1596" r:id="rId36"/>
    <p:sldId id="1741" r:id="rId37"/>
    <p:sldId id="1599" r:id="rId38"/>
    <p:sldId id="260" r:id="rId39"/>
    <p:sldId id="1751" r:id="rId40"/>
    <p:sldId id="1597" r:id="rId41"/>
    <p:sldId id="280" r:id="rId42"/>
    <p:sldId id="1604" r:id="rId43"/>
    <p:sldId id="1571" r:id="rId44"/>
    <p:sldId id="1724" r:id="rId45"/>
    <p:sldId id="1746" r:id="rId46"/>
    <p:sldId id="1752" r:id="rId47"/>
    <p:sldId id="1754" r:id="rId48"/>
    <p:sldId id="1711" r:id="rId4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3B0"/>
    <a:srgbClr val="A9A9A9"/>
    <a:srgbClr val="F6C4C3"/>
    <a:srgbClr val="EDF2F4"/>
    <a:srgbClr val="C5C4FA"/>
    <a:srgbClr val="D1D0FB"/>
    <a:srgbClr val="FF664B"/>
    <a:srgbClr val="41302B"/>
    <a:srgbClr val="FFE54D"/>
    <a:srgbClr val="C2AA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84E00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-119728"/>
              <a:satOff val="5580"/>
              <a:lumOff val="-12961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9808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63"/>
    <p:restoredTop sz="94694"/>
  </p:normalViewPr>
  <p:slideViewPr>
    <p:cSldViewPr snapToGrid="0">
      <p:cViewPr varScale="1">
        <p:scale>
          <a:sx n="55" d="100"/>
          <a:sy n="55" d="100"/>
        </p:scale>
        <p:origin x="264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1" name="Shape 15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200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235400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174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865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8062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965667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882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21"/>
          </p:nvPr>
        </p:nvSpPr>
        <p:spPr>
          <a:xfrm>
            <a:off x="2137171" y="714375"/>
            <a:ext cx="17395034" cy="863794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4833937" y="9447609"/>
            <a:ext cx="14716126" cy="200025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11465718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52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52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52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52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4833937" y="4536281"/>
            <a:ext cx="14716126" cy="46434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21"/>
          </p:nvPr>
        </p:nvSpPr>
        <p:spPr>
          <a:xfrm>
            <a:off x="6494800" y="-194764"/>
            <a:ext cx="19020237" cy="1268015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4387453" y="892968"/>
            <a:ext cx="7500938" cy="5607845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6643687"/>
            <a:ext cx="7500938" cy="5786438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52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52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52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52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idx="21"/>
          </p:nvPr>
        </p:nvSpPr>
        <p:spPr>
          <a:xfrm>
            <a:off x="9338964" y="2857500"/>
            <a:ext cx="14466095" cy="964406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3643312"/>
            <a:ext cx="7500938" cy="8840392"/>
          </a:xfrm>
          <a:prstGeom prst="rect">
            <a:avLst/>
          </a:prstGeom>
        </p:spPr>
        <p:txBody>
          <a:bodyPr/>
          <a:lstStyle>
            <a:lvl1pPr marL="465364" indent="-465364">
              <a:spcBef>
                <a:spcPts val="4500"/>
              </a:spcBef>
              <a:buClrTx/>
              <a:defRPr sz="3800"/>
            </a:lvl1pPr>
            <a:lvl2pPr marL="808264" indent="-465364">
              <a:spcBef>
                <a:spcPts val="4500"/>
              </a:spcBef>
              <a:buClrTx/>
              <a:defRPr sz="3800"/>
            </a:lvl2pPr>
            <a:lvl3pPr marL="1151164" indent="-465364">
              <a:spcBef>
                <a:spcPts val="4500"/>
              </a:spcBef>
              <a:buClrTx/>
              <a:defRPr sz="3800"/>
            </a:lvl3pPr>
            <a:lvl4pPr marL="1494064" indent="-465364">
              <a:spcBef>
                <a:spcPts val="4500"/>
              </a:spcBef>
              <a:buClrTx/>
              <a:defRPr sz="3800"/>
            </a:lvl4pPr>
            <a:lvl5pPr marL="1836964" indent="-465364">
              <a:spcBef>
                <a:spcPts val="4500"/>
              </a:spcBef>
              <a:buClrTx/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1785937"/>
            <a:ext cx="15609094" cy="10144126"/>
          </a:xfrm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21"/>
          </p:nvPr>
        </p:nvSpPr>
        <p:spPr>
          <a:xfrm>
            <a:off x="12084843" y="6983015"/>
            <a:ext cx="8277822" cy="551854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22"/>
          </p:nvPr>
        </p:nvSpPr>
        <p:spPr>
          <a:xfrm>
            <a:off x="12522398" y="898922"/>
            <a:ext cx="8268892" cy="551259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23"/>
          </p:nvPr>
        </p:nvSpPr>
        <p:spPr>
          <a:xfrm>
            <a:off x="-1733848" y="-178594"/>
            <a:ext cx="19020235" cy="1268015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4833937" y="8947546"/>
            <a:ext cx="14716126" cy="6477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4833937" y="6055915"/>
            <a:ext cx="14716126" cy="8636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46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21"/>
          </p:nvPr>
        </p:nvSpPr>
        <p:spPr>
          <a:xfrm>
            <a:off x="1740742" y="-17860"/>
            <a:ext cx="23275935" cy="1551729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xfrm>
            <a:off x="4833937" y="3607593"/>
            <a:ext cx="14716126" cy="3571876"/>
          </a:xfrm>
          <a:prstGeom prst="rect">
            <a:avLst/>
          </a:prstGeom>
        </p:spPr>
        <p:txBody>
          <a:bodyPr anchor="b">
            <a:noAutofit/>
          </a:bodyPr>
          <a:lstStyle>
            <a:lvl1pPr defTabSz="642937">
              <a:defRPr sz="100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Title Text</a:t>
            </a:r>
          </a:p>
        </p:txBody>
      </p:sp>
      <p:sp>
        <p:nvSpPr>
          <p:cNvPr id="11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7322343"/>
            <a:ext cx="14716126" cy="205382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 defTabSz="642937">
              <a:spcBef>
                <a:spcPts val="0"/>
              </a:spcBef>
              <a:buClrTx/>
              <a:buSzTx/>
              <a:buNone/>
              <a:defRPr sz="5000">
                <a:latin typeface="Chalkboard"/>
                <a:ea typeface="Chalkboard"/>
                <a:cs typeface="Chalkboard"/>
                <a:sym typeface="Chalkboard"/>
              </a:defRPr>
            </a:lvl1pPr>
            <a:lvl2pPr marL="0" indent="0" algn="ctr" defTabSz="642937">
              <a:spcBef>
                <a:spcPts val="0"/>
              </a:spcBef>
              <a:buClrTx/>
              <a:buSzTx/>
              <a:buNone/>
              <a:defRPr sz="5000">
                <a:latin typeface="Chalkboard"/>
                <a:ea typeface="Chalkboard"/>
                <a:cs typeface="Chalkboard"/>
                <a:sym typeface="Chalkboard"/>
              </a:defRPr>
            </a:lvl2pPr>
            <a:lvl3pPr marL="0" indent="0" algn="ctr" defTabSz="642937">
              <a:spcBef>
                <a:spcPts val="0"/>
              </a:spcBef>
              <a:buClrTx/>
              <a:buSzTx/>
              <a:buNone/>
              <a:defRPr sz="5000">
                <a:latin typeface="Chalkboard"/>
                <a:ea typeface="Chalkboard"/>
                <a:cs typeface="Chalkboard"/>
                <a:sym typeface="Chalkboard"/>
              </a:defRPr>
            </a:lvl3pPr>
            <a:lvl4pPr marL="0" indent="0" algn="ctr" defTabSz="642937">
              <a:spcBef>
                <a:spcPts val="0"/>
              </a:spcBef>
              <a:buClrTx/>
              <a:buSzTx/>
              <a:buNone/>
              <a:defRPr sz="5000">
                <a:latin typeface="Chalkboard"/>
                <a:ea typeface="Chalkboard"/>
                <a:cs typeface="Chalkboard"/>
                <a:sym typeface="Chalkboard"/>
              </a:defRPr>
            </a:lvl4pPr>
            <a:lvl5pPr marL="0" indent="0" algn="ctr" defTabSz="642937">
              <a:spcBef>
                <a:spcPts val="0"/>
              </a:spcBef>
              <a:buClrTx/>
              <a:buSzTx/>
              <a:buNone/>
              <a:defRPr sz="5000">
                <a:latin typeface="Chalkboard"/>
                <a:ea typeface="Chalkboard"/>
                <a:cs typeface="Chalkboard"/>
                <a:sym typeface="Chalkboar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70246" y="13019484"/>
            <a:ext cx="442189" cy="532534"/>
          </a:xfrm>
          <a:prstGeom prst="rect">
            <a:avLst/>
          </a:prstGeom>
        </p:spPr>
        <p:txBody>
          <a:bodyPr/>
          <a:lstStyle>
            <a:lvl1pPr defTabSz="642937">
              <a:defRPr sz="24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16526" y="12930187"/>
            <a:ext cx="549627" cy="608734"/>
          </a:xfrm>
          <a:prstGeom prst="rect">
            <a:avLst/>
          </a:prstGeom>
        </p:spPr>
        <p:txBody>
          <a:bodyPr/>
          <a:lstStyle>
            <a:lvl1pPr defTabSz="642937">
              <a:defRPr sz="2400"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itle Text"/>
          <p:cNvSpPr txBox="1">
            <a:spLocks noGrp="1"/>
          </p:cNvSpPr>
          <p:nvPr>
            <p:ph type="title"/>
          </p:nvPr>
        </p:nvSpPr>
        <p:spPr>
          <a:xfrm>
            <a:off x="4833937" y="285750"/>
            <a:ext cx="14716126" cy="3571875"/>
          </a:xfrm>
          <a:prstGeom prst="rect">
            <a:avLst/>
          </a:prstGeom>
        </p:spPr>
        <p:txBody>
          <a:bodyPr>
            <a:noAutofit/>
          </a:bodyPr>
          <a:lstStyle>
            <a:lvl1pPr defTabSz="642937">
              <a:defRPr sz="100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Title Text</a:t>
            </a:r>
          </a:p>
        </p:txBody>
      </p:sp>
      <p:sp>
        <p:nvSpPr>
          <p:cNvPr id="14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833937" y="4143375"/>
            <a:ext cx="14716126" cy="8072438"/>
          </a:xfrm>
          <a:prstGeom prst="rect">
            <a:avLst/>
          </a:prstGeom>
        </p:spPr>
        <p:txBody>
          <a:bodyPr>
            <a:noAutofit/>
          </a:bodyPr>
          <a:lstStyle>
            <a:lvl1pPr marL="1063446" indent="-606246" defTabSz="642937">
              <a:spcBef>
                <a:spcPts val="4200"/>
              </a:spcBef>
              <a:buClrTx/>
              <a:buSzPct val="43000"/>
              <a:buBlip>
                <a:blip r:embed="rId3"/>
              </a:buBlip>
              <a:defRPr sz="5000">
                <a:latin typeface="Chalkboard"/>
                <a:ea typeface="Chalkboard"/>
                <a:cs typeface="Chalkboard"/>
                <a:sym typeface="Chalkboard"/>
              </a:defRPr>
            </a:lvl1pPr>
            <a:lvl2pPr marL="1609546" indent="-606246" defTabSz="642937">
              <a:spcBef>
                <a:spcPts val="4200"/>
              </a:spcBef>
              <a:buClrTx/>
              <a:buSzPct val="43000"/>
              <a:buBlip>
                <a:blip r:embed="rId3"/>
              </a:buBlip>
              <a:defRPr sz="5000">
                <a:latin typeface="Chalkboard"/>
                <a:ea typeface="Chalkboard"/>
                <a:cs typeface="Chalkboard"/>
                <a:sym typeface="Chalkboard"/>
              </a:defRPr>
            </a:lvl2pPr>
            <a:lvl3pPr marL="2142946" indent="-606246" defTabSz="642937">
              <a:spcBef>
                <a:spcPts val="4200"/>
              </a:spcBef>
              <a:buClrTx/>
              <a:buSzPct val="43000"/>
              <a:buBlip>
                <a:blip r:embed="rId3"/>
              </a:buBlip>
              <a:defRPr sz="5000">
                <a:latin typeface="Chalkboard"/>
                <a:ea typeface="Chalkboard"/>
                <a:cs typeface="Chalkboard"/>
                <a:sym typeface="Chalkboard"/>
              </a:defRPr>
            </a:lvl3pPr>
            <a:lvl4pPr marL="2714446" indent="-606246" defTabSz="642937">
              <a:spcBef>
                <a:spcPts val="4200"/>
              </a:spcBef>
              <a:buClrTx/>
              <a:buSzPct val="43000"/>
              <a:buBlip>
                <a:blip r:embed="rId3"/>
              </a:buBlip>
              <a:defRPr sz="5000">
                <a:latin typeface="Chalkboard"/>
                <a:ea typeface="Chalkboard"/>
                <a:cs typeface="Chalkboard"/>
                <a:sym typeface="Chalkboard"/>
              </a:defRPr>
            </a:lvl4pPr>
            <a:lvl5pPr marL="3298645" indent="-606245" defTabSz="642937">
              <a:spcBef>
                <a:spcPts val="4200"/>
              </a:spcBef>
              <a:buClrTx/>
              <a:buSzPct val="43000"/>
              <a:buBlip>
                <a:blip r:embed="rId3"/>
              </a:buBlip>
              <a:defRPr sz="5000">
                <a:latin typeface="Chalkboard"/>
                <a:ea typeface="Chalkboard"/>
                <a:cs typeface="Chalkboard"/>
                <a:sym typeface="Chalkboar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70246" y="13040591"/>
            <a:ext cx="442189" cy="532534"/>
          </a:xfrm>
          <a:prstGeom prst="rect">
            <a:avLst/>
          </a:prstGeom>
        </p:spPr>
        <p:txBody>
          <a:bodyPr anchor="b"/>
          <a:lstStyle>
            <a:lvl1pPr defTabSz="642937">
              <a:defRPr sz="24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1" r:id="rId10"/>
    <p:sldLayoutId id="2147483663" r:id="rId11"/>
    <p:sldLayoutId id="2147483664" r:id="rId12"/>
  </p:sldLayoutIdLst>
  <p:transition spd="med"/>
  <p:txStyles>
    <p:title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11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44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055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44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500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44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944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44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389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44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833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44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278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44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722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44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167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44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png"/><Relationship Id="rId11" Type="http://schemas.openxmlformats.org/officeDocument/2006/relationships/image" Target="../media/image14.jpe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jpeg"/><Relationship Id="rId4" Type="http://schemas.openxmlformats.org/officeDocument/2006/relationships/image" Target="../media/image7.png"/><Relationship Id="rId9" Type="http://schemas.openxmlformats.org/officeDocument/2006/relationships/image" Target="../media/image12.jpe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5.png"/><Relationship Id="rId5" Type="http://schemas.openxmlformats.org/officeDocument/2006/relationships/image" Target="../media/image2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7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5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4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.png"/><Relationship Id="rId5" Type="http://schemas.openxmlformats.org/officeDocument/2006/relationships/image" Target="../media/image46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0.png"/><Relationship Id="rId5" Type="http://schemas.openxmlformats.org/officeDocument/2006/relationships/image" Target="../media/image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.png"/><Relationship Id="rId4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tif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.png"/><Relationship Id="rId4" Type="http://schemas.openxmlformats.org/officeDocument/2006/relationships/image" Target="../media/image6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1.png"/><Relationship Id="rId7" Type="http://schemas.openxmlformats.org/officeDocument/2006/relationships/image" Target="../media/image74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2.png"/><Relationship Id="rId9" Type="http://schemas.openxmlformats.org/officeDocument/2006/relationships/image" Target="../media/image7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1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3" Type="http://schemas.openxmlformats.org/officeDocument/2006/relationships/image" Target="../media/image83.png"/><Relationship Id="rId7" Type="http://schemas.openxmlformats.org/officeDocument/2006/relationships/image" Target="../media/image430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6.svg"/><Relationship Id="rId11" Type="http://schemas.openxmlformats.org/officeDocument/2006/relationships/image" Target="../media/image460.png"/><Relationship Id="rId5" Type="http://schemas.openxmlformats.org/officeDocument/2006/relationships/image" Target="../media/image85.png"/><Relationship Id="rId10" Type="http://schemas.openxmlformats.org/officeDocument/2006/relationships/image" Target="../media/image87.png"/><Relationship Id="rId4" Type="http://schemas.openxmlformats.org/officeDocument/2006/relationships/image" Target="../media/image84.png"/><Relationship Id="rId9" Type="http://schemas.openxmlformats.org/officeDocument/2006/relationships/image" Target="../media/image4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6.png"/><Relationship Id="rId11" Type="http://schemas.openxmlformats.org/officeDocument/2006/relationships/image" Target="../media/image101.png"/><Relationship Id="rId5" Type="http://schemas.openxmlformats.org/officeDocument/2006/relationships/image" Target="../media/image95.png"/><Relationship Id="rId10" Type="http://schemas.openxmlformats.org/officeDocument/2006/relationships/image" Target="../media/image100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9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8.png"/><Relationship Id="rId5" Type="http://schemas.openxmlformats.org/officeDocument/2006/relationships/image" Target="../media/image34.png"/><Relationship Id="rId4" Type="http://schemas.openxmlformats.org/officeDocument/2006/relationships/image" Target="../media/image10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.png"/><Relationship Id="rId4" Type="http://schemas.openxmlformats.org/officeDocument/2006/relationships/image" Target="../media/image11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emf"/><Relationship Id="rId7" Type="http://schemas.openxmlformats.org/officeDocument/2006/relationships/image" Target="../media/image113.jpe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.png"/><Relationship Id="rId5" Type="http://schemas.openxmlformats.org/officeDocument/2006/relationships/image" Target="../media/image112.png"/><Relationship Id="rId4" Type="http://schemas.openxmlformats.org/officeDocument/2006/relationships/image" Target="../media/image6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6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3.png"/><Relationship Id="rId5" Type="http://schemas.openxmlformats.org/officeDocument/2006/relationships/image" Target="../media/image2.png"/><Relationship Id="rId4" Type="http://schemas.openxmlformats.org/officeDocument/2006/relationships/image" Target="../media/image12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7" Type="http://schemas.openxmlformats.org/officeDocument/2006/relationships/image" Target="../media/image118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6.png"/><Relationship Id="rId5" Type="http://schemas.openxmlformats.org/officeDocument/2006/relationships/image" Target="../media/image120.png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7" Type="http://schemas.openxmlformats.org/officeDocument/2006/relationships/image" Target="../media/image2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1.png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3.png"/><Relationship Id="rId5" Type="http://schemas.openxmlformats.org/officeDocument/2006/relationships/image" Target="../media/image2.png"/><Relationship Id="rId4" Type="http://schemas.openxmlformats.org/officeDocument/2006/relationships/image" Target="../media/image34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scixplorer.org/link_gateway/2024JCAP...09..074P/arxiv:2402.12452" TargetMode="External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4.png"/><Relationship Id="rId4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dark-universe-lss-large.jpg" descr="dark-universe-lss-lar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12430" y="-3713432"/>
            <a:ext cx="31298996" cy="1762133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Rectangle Rectangle" descr="Rectangle Rectangle"/>
          <p:cNvPicPr>
            <a:picLocks/>
          </p:cNvPicPr>
          <p:nvPr/>
        </p:nvPicPr>
        <p:blipFill>
          <a:blip r:embed="rId4">
            <a:alphaModFix amt="49830"/>
          </a:blip>
          <a:stretch>
            <a:fillRect/>
          </a:stretch>
        </p:blipFill>
        <p:spPr>
          <a:xfrm>
            <a:off x="-691719" y="410378"/>
            <a:ext cx="25767438" cy="1878460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sp>
        <p:nvSpPr>
          <p:cNvPr id="155" name="Connection between galaxy morphology and host dark-matter halo structures"/>
          <p:cNvSpPr txBox="1"/>
          <p:nvPr/>
        </p:nvSpPr>
        <p:spPr>
          <a:xfrm>
            <a:off x="0" y="419298"/>
            <a:ext cx="24956946" cy="18985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defTabSz="642937">
              <a:defRPr sz="48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6600" dirty="0"/>
              <a:t>Pros</a:t>
            </a:r>
            <a:r>
              <a:rPr lang="zh-CN" altLang="en-US" sz="6600" dirty="0"/>
              <a:t> </a:t>
            </a:r>
            <a:r>
              <a:rPr lang="en-US" altLang="zh-CN" sz="6600" dirty="0"/>
              <a:t>&amp;</a:t>
            </a:r>
            <a:r>
              <a:rPr lang="zh-CN" altLang="en-US" sz="6600" dirty="0"/>
              <a:t> </a:t>
            </a:r>
            <a:r>
              <a:rPr lang="en-US" altLang="zh-CN" sz="6600" dirty="0"/>
              <a:t>cons</a:t>
            </a:r>
            <a:r>
              <a:rPr lang="zh-CN" altLang="en-US" sz="6600" dirty="0"/>
              <a:t> </a:t>
            </a:r>
            <a:r>
              <a:rPr lang="en-US" altLang="zh-CN" sz="6600" dirty="0"/>
              <a:t>of</a:t>
            </a:r>
            <a:r>
              <a:rPr lang="en-US" sz="6600" dirty="0"/>
              <a:t> </a:t>
            </a:r>
            <a:r>
              <a:rPr lang="en-US" altLang="zh-CN" sz="6600" dirty="0"/>
              <a:t>SIDM</a:t>
            </a:r>
            <a:br>
              <a:rPr lang="en-US" dirty="0"/>
            </a:br>
            <a:r>
              <a:rPr lang="en-US" altLang="zh-CN" dirty="0"/>
              <a:t>--</a:t>
            </a:r>
            <a:r>
              <a:rPr lang="zh-CN" altLang="en-US" dirty="0"/>
              <a:t> </a:t>
            </a:r>
            <a:r>
              <a:rPr lang="en-US" altLang="zh-CN" dirty="0"/>
              <a:t>Theory</a:t>
            </a:r>
            <a:r>
              <a:rPr lang="zh-CN" altLang="en-US" dirty="0"/>
              <a:t> </a:t>
            </a:r>
            <a:r>
              <a:rPr lang="en-US" altLang="zh-CN" dirty="0"/>
              <a:t>development</a:t>
            </a:r>
            <a:r>
              <a:rPr lang="zh-CN" altLang="en-US" dirty="0"/>
              <a:t> </a:t>
            </a:r>
            <a:r>
              <a:rPr lang="en-US" altLang="zh-CN" dirty="0"/>
              <a:t>&amp;</a:t>
            </a:r>
            <a:r>
              <a:rPr lang="zh-CN" altLang="en-US" dirty="0"/>
              <a:t> </a:t>
            </a:r>
            <a:r>
              <a:rPr lang="en-US" altLang="zh-CN" dirty="0"/>
              <a:t>multi-probe</a:t>
            </a:r>
            <a:r>
              <a:rPr lang="zh-CN" altLang="en-US" dirty="0"/>
              <a:t> </a:t>
            </a:r>
            <a:r>
              <a:rPr lang="en-US" altLang="zh-CN" dirty="0"/>
              <a:t>tests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nearby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early</a:t>
            </a:r>
            <a:r>
              <a:rPr lang="zh-CN" altLang="en-US" dirty="0"/>
              <a:t> </a:t>
            </a:r>
            <a:r>
              <a:rPr lang="en-US" altLang="zh-CN" dirty="0"/>
              <a:t>Universe</a:t>
            </a:r>
            <a:endParaRPr dirty="0"/>
          </a:p>
        </p:txBody>
      </p:sp>
      <p:sp>
        <p:nvSpPr>
          <p:cNvPr id="156" name="Fangzhou Jiang"/>
          <p:cNvSpPr txBox="1"/>
          <p:nvPr/>
        </p:nvSpPr>
        <p:spPr>
          <a:xfrm>
            <a:off x="7472492" y="4371531"/>
            <a:ext cx="8710718" cy="1067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642937">
              <a:defRPr sz="60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dirty="0"/>
              <a:t>Fangzhou</a:t>
            </a:r>
            <a:r>
              <a:rPr lang="en-US" dirty="0"/>
              <a:t> </a:t>
            </a:r>
            <a:r>
              <a:rPr dirty="0"/>
              <a:t> Jiang</a:t>
            </a:r>
            <a:r>
              <a:rPr lang="en-US" dirty="0"/>
              <a:t> </a:t>
            </a:r>
            <a:r>
              <a:rPr lang="zh-CN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姜方周</a:t>
            </a:r>
            <a:endParaRPr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59" name="https://www.fzjiang.com"/>
          <p:cNvSpPr txBox="1"/>
          <p:nvPr/>
        </p:nvSpPr>
        <p:spPr>
          <a:xfrm>
            <a:off x="9379734" y="5596188"/>
            <a:ext cx="4896232" cy="626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>
                <a:solidFill>
                  <a:srgbClr val="F2A7B1"/>
                </a:solidFill>
              </a:defRPr>
            </a:lvl1pPr>
          </a:lstStyle>
          <a:p>
            <a:r>
              <a:rPr dirty="0"/>
              <a:t>https://www.fzjiang.com</a:t>
            </a:r>
          </a:p>
        </p:txBody>
      </p:sp>
      <p:grpSp>
        <p:nvGrpSpPr>
          <p:cNvPr id="183" name="组合 118"/>
          <p:cNvGrpSpPr/>
          <p:nvPr/>
        </p:nvGrpSpPr>
        <p:grpSpPr>
          <a:xfrm>
            <a:off x="2950413" y="2986702"/>
            <a:ext cx="3596773" cy="3596469"/>
            <a:chOff x="0" y="0"/>
            <a:chExt cx="3596771" cy="3596468"/>
          </a:xfrm>
        </p:grpSpPr>
        <p:sp>
          <p:nvSpPr>
            <p:cNvPr id="160" name="Freeform 8"/>
            <p:cNvSpPr/>
            <p:nvPr/>
          </p:nvSpPr>
          <p:spPr>
            <a:xfrm>
              <a:off x="0" y="0"/>
              <a:ext cx="3596772" cy="3596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1" h="21600" extrusionOk="0">
                  <a:moveTo>
                    <a:pt x="0" y="10430"/>
                  </a:moveTo>
                  <a:cubicBezTo>
                    <a:pt x="0" y="10340"/>
                    <a:pt x="22" y="10250"/>
                    <a:pt x="22" y="10161"/>
                  </a:cubicBezTo>
                  <a:cubicBezTo>
                    <a:pt x="67" y="9645"/>
                    <a:pt x="134" y="9129"/>
                    <a:pt x="224" y="8613"/>
                  </a:cubicBezTo>
                  <a:cubicBezTo>
                    <a:pt x="425" y="7716"/>
                    <a:pt x="716" y="6864"/>
                    <a:pt x="1119" y="6034"/>
                  </a:cubicBezTo>
                  <a:cubicBezTo>
                    <a:pt x="1992" y="4262"/>
                    <a:pt x="3268" y="2849"/>
                    <a:pt x="4924" y="1750"/>
                  </a:cubicBezTo>
                  <a:cubicBezTo>
                    <a:pt x="5932" y="1077"/>
                    <a:pt x="7051" y="606"/>
                    <a:pt x="8237" y="314"/>
                  </a:cubicBezTo>
                  <a:cubicBezTo>
                    <a:pt x="8909" y="135"/>
                    <a:pt x="9602" y="45"/>
                    <a:pt x="10274" y="22"/>
                  </a:cubicBezTo>
                  <a:cubicBezTo>
                    <a:pt x="10319" y="22"/>
                    <a:pt x="10364" y="0"/>
                    <a:pt x="10408" y="0"/>
                  </a:cubicBezTo>
                  <a:cubicBezTo>
                    <a:pt x="10655" y="0"/>
                    <a:pt x="10901" y="0"/>
                    <a:pt x="11147" y="0"/>
                  </a:cubicBezTo>
                  <a:cubicBezTo>
                    <a:pt x="11192" y="0"/>
                    <a:pt x="11214" y="22"/>
                    <a:pt x="11259" y="22"/>
                  </a:cubicBezTo>
                  <a:cubicBezTo>
                    <a:pt x="13251" y="112"/>
                    <a:pt x="15064" y="695"/>
                    <a:pt x="16698" y="1794"/>
                  </a:cubicBezTo>
                  <a:cubicBezTo>
                    <a:pt x="18824" y="3207"/>
                    <a:pt x="20279" y="5136"/>
                    <a:pt x="21063" y="7581"/>
                  </a:cubicBezTo>
                  <a:cubicBezTo>
                    <a:pt x="21309" y="8366"/>
                    <a:pt x="21466" y="9196"/>
                    <a:pt x="21533" y="10026"/>
                  </a:cubicBezTo>
                  <a:cubicBezTo>
                    <a:pt x="21600" y="11282"/>
                    <a:pt x="21488" y="12516"/>
                    <a:pt x="21152" y="13727"/>
                  </a:cubicBezTo>
                  <a:cubicBezTo>
                    <a:pt x="20749" y="15118"/>
                    <a:pt x="20078" y="16396"/>
                    <a:pt x="19183" y="17540"/>
                  </a:cubicBezTo>
                  <a:cubicBezTo>
                    <a:pt x="18332" y="18594"/>
                    <a:pt x="17325" y="19447"/>
                    <a:pt x="16161" y="20120"/>
                  </a:cubicBezTo>
                  <a:cubicBezTo>
                    <a:pt x="15198" y="20703"/>
                    <a:pt x="14169" y="21084"/>
                    <a:pt x="13072" y="21331"/>
                  </a:cubicBezTo>
                  <a:cubicBezTo>
                    <a:pt x="12468" y="21465"/>
                    <a:pt x="11863" y="21533"/>
                    <a:pt x="11236" y="21578"/>
                  </a:cubicBezTo>
                  <a:cubicBezTo>
                    <a:pt x="11192" y="21578"/>
                    <a:pt x="11147" y="21578"/>
                    <a:pt x="11125" y="21600"/>
                  </a:cubicBezTo>
                  <a:cubicBezTo>
                    <a:pt x="10901" y="21600"/>
                    <a:pt x="10655" y="21600"/>
                    <a:pt x="10431" y="21600"/>
                  </a:cubicBezTo>
                  <a:cubicBezTo>
                    <a:pt x="10296" y="21578"/>
                    <a:pt x="10184" y="21555"/>
                    <a:pt x="10050" y="21555"/>
                  </a:cubicBezTo>
                  <a:cubicBezTo>
                    <a:pt x="9155" y="21488"/>
                    <a:pt x="8282" y="21331"/>
                    <a:pt x="7431" y="21039"/>
                  </a:cubicBezTo>
                  <a:cubicBezTo>
                    <a:pt x="4611" y="20075"/>
                    <a:pt x="2507" y="18258"/>
                    <a:pt x="1142" y="15589"/>
                  </a:cubicBezTo>
                  <a:cubicBezTo>
                    <a:pt x="672" y="14669"/>
                    <a:pt x="358" y="13682"/>
                    <a:pt x="179" y="12650"/>
                  </a:cubicBezTo>
                  <a:cubicBezTo>
                    <a:pt x="90" y="12247"/>
                    <a:pt x="45" y="11843"/>
                    <a:pt x="22" y="11439"/>
                  </a:cubicBezTo>
                  <a:cubicBezTo>
                    <a:pt x="22" y="11350"/>
                    <a:pt x="0" y="11237"/>
                    <a:pt x="0" y="11148"/>
                  </a:cubicBezTo>
                  <a:cubicBezTo>
                    <a:pt x="0" y="10901"/>
                    <a:pt x="0" y="10654"/>
                    <a:pt x="0" y="10430"/>
                  </a:cubicBezTo>
                  <a:close/>
                  <a:moveTo>
                    <a:pt x="10766" y="21219"/>
                  </a:moveTo>
                  <a:cubicBezTo>
                    <a:pt x="16519" y="21219"/>
                    <a:pt x="21175" y="16508"/>
                    <a:pt x="21175" y="10789"/>
                  </a:cubicBezTo>
                  <a:cubicBezTo>
                    <a:pt x="21197" y="5114"/>
                    <a:pt x="16564" y="381"/>
                    <a:pt x="10789" y="381"/>
                  </a:cubicBezTo>
                  <a:cubicBezTo>
                    <a:pt x="5059" y="359"/>
                    <a:pt x="381" y="5047"/>
                    <a:pt x="381" y="10766"/>
                  </a:cubicBezTo>
                  <a:cubicBezTo>
                    <a:pt x="358" y="16508"/>
                    <a:pt x="5036" y="21196"/>
                    <a:pt x="10766" y="21219"/>
                  </a:cubicBezTo>
                  <a:close/>
                </a:path>
              </a:pathLst>
            </a:custGeom>
            <a:solidFill>
              <a:srgbClr val="9A0001"/>
            </a:solidFill>
            <a:ln w="12700" cap="flat">
              <a:noFill/>
              <a:miter lim="400000"/>
            </a:ln>
            <a:effectLst/>
          </p:spPr>
          <p:txBody>
            <a:bodyPr wrap="square" lIns="64293" tIns="64293" rIns="64293" bIns="64293" numCol="1" anchor="t">
              <a:noAutofit/>
            </a:bodyPr>
            <a:lstStyle/>
            <a:p>
              <a:pPr algn="l" defTabSz="1285875">
                <a:defRPr sz="2400" b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61" name="Freeform 42"/>
            <p:cNvSpPr/>
            <p:nvPr/>
          </p:nvSpPr>
          <p:spPr>
            <a:xfrm>
              <a:off x="470565" y="470080"/>
              <a:ext cx="2659541" cy="2651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0" extrusionOk="0">
                  <a:moveTo>
                    <a:pt x="21600" y="10785"/>
                  </a:moveTo>
                  <a:cubicBezTo>
                    <a:pt x="21600" y="16740"/>
                    <a:pt x="16739" y="21570"/>
                    <a:pt x="10785" y="21570"/>
                  </a:cubicBezTo>
                  <a:cubicBezTo>
                    <a:pt x="4830" y="21570"/>
                    <a:pt x="30" y="16709"/>
                    <a:pt x="0" y="10816"/>
                  </a:cubicBezTo>
                  <a:cubicBezTo>
                    <a:pt x="0" y="4892"/>
                    <a:pt x="4800" y="31"/>
                    <a:pt x="10754" y="0"/>
                  </a:cubicBezTo>
                  <a:cubicBezTo>
                    <a:pt x="16739" y="-30"/>
                    <a:pt x="21600" y="4800"/>
                    <a:pt x="21600" y="10785"/>
                  </a:cubicBezTo>
                  <a:close/>
                  <a:moveTo>
                    <a:pt x="10785" y="21236"/>
                  </a:moveTo>
                  <a:cubicBezTo>
                    <a:pt x="16557" y="21266"/>
                    <a:pt x="21266" y="16557"/>
                    <a:pt x="21266" y="10785"/>
                  </a:cubicBezTo>
                  <a:cubicBezTo>
                    <a:pt x="21266" y="5013"/>
                    <a:pt x="16557" y="335"/>
                    <a:pt x="10785" y="335"/>
                  </a:cubicBezTo>
                  <a:cubicBezTo>
                    <a:pt x="5043" y="335"/>
                    <a:pt x="334" y="5013"/>
                    <a:pt x="334" y="10785"/>
                  </a:cubicBezTo>
                  <a:cubicBezTo>
                    <a:pt x="334" y="16527"/>
                    <a:pt x="5043" y="21236"/>
                    <a:pt x="10785" y="21236"/>
                  </a:cubicBezTo>
                  <a:close/>
                </a:path>
              </a:pathLst>
            </a:custGeom>
            <a:solidFill>
              <a:srgbClr val="9A0001"/>
            </a:solidFill>
            <a:ln w="12700" cap="flat">
              <a:noFill/>
              <a:miter lim="400000"/>
            </a:ln>
            <a:effectLst/>
          </p:spPr>
          <p:txBody>
            <a:bodyPr wrap="square" lIns="64293" tIns="64293" rIns="64293" bIns="64293" numCol="1" anchor="t">
              <a:noAutofit/>
            </a:bodyPr>
            <a:lstStyle/>
            <a:p>
              <a:pPr algn="l" defTabSz="1285875">
                <a:defRPr sz="2400" b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62" name="Freeform 43"/>
            <p:cNvSpPr/>
            <p:nvPr/>
          </p:nvSpPr>
          <p:spPr>
            <a:xfrm>
              <a:off x="2886420" y="731057"/>
              <a:ext cx="291549" cy="352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2" h="21600" extrusionOk="0">
                  <a:moveTo>
                    <a:pt x="10116" y="9421"/>
                  </a:moveTo>
                  <a:cubicBezTo>
                    <a:pt x="8749" y="10570"/>
                    <a:pt x="7109" y="11489"/>
                    <a:pt x="5742" y="12638"/>
                  </a:cubicBezTo>
                  <a:cubicBezTo>
                    <a:pt x="4922" y="13098"/>
                    <a:pt x="4922" y="13787"/>
                    <a:pt x="5195" y="14247"/>
                  </a:cubicBezTo>
                  <a:cubicBezTo>
                    <a:pt x="5468" y="14706"/>
                    <a:pt x="5468" y="14936"/>
                    <a:pt x="5468" y="15166"/>
                  </a:cubicBezTo>
                  <a:cubicBezTo>
                    <a:pt x="4648" y="14936"/>
                    <a:pt x="820" y="10800"/>
                    <a:pt x="0" y="9191"/>
                  </a:cubicBezTo>
                  <a:cubicBezTo>
                    <a:pt x="547" y="9421"/>
                    <a:pt x="547" y="9421"/>
                    <a:pt x="820" y="9651"/>
                  </a:cubicBezTo>
                  <a:cubicBezTo>
                    <a:pt x="1914" y="10111"/>
                    <a:pt x="2461" y="10111"/>
                    <a:pt x="3281" y="9651"/>
                  </a:cubicBezTo>
                  <a:cubicBezTo>
                    <a:pt x="6562" y="7353"/>
                    <a:pt x="9843" y="5055"/>
                    <a:pt x="13124" y="2757"/>
                  </a:cubicBezTo>
                  <a:cubicBezTo>
                    <a:pt x="14218" y="2068"/>
                    <a:pt x="14218" y="1609"/>
                    <a:pt x="13671" y="460"/>
                  </a:cubicBezTo>
                  <a:cubicBezTo>
                    <a:pt x="13671" y="230"/>
                    <a:pt x="13671" y="230"/>
                    <a:pt x="13671" y="0"/>
                  </a:cubicBezTo>
                  <a:cubicBezTo>
                    <a:pt x="13944" y="230"/>
                    <a:pt x="14218" y="230"/>
                    <a:pt x="14218" y="460"/>
                  </a:cubicBezTo>
                  <a:cubicBezTo>
                    <a:pt x="15858" y="2298"/>
                    <a:pt x="17499" y="4136"/>
                    <a:pt x="19139" y="5974"/>
                  </a:cubicBezTo>
                  <a:cubicBezTo>
                    <a:pt x="19959" y="6894"/>
                    <a:pt x="20506" y="8043"/>
                    <a:pt x="21053" y="9191"/>
                  </a:cubicBezTo>
                  <a:cubicBezTo>
                    <a:pt x="21600" y="10340"/>
                    <a:pt x="21600" y="11489"/>
                    <a:pt x="20506" y="12409"/>
                  </a:cubicBezTo>
                  <a:cubicBezTo>
                    <a:pt x="19413" y="13787"/>
                    <a:pt x="17499" y="14247"/>
                    <a:pt x="15585" y="13557"/>
                  </a:cubicBezTo>
                  <a:cubicBezTo>
                    <a:pt x="15038" y="13328"/>
                    <a:pt x="14491" y="13098"/>
                    <a:pt x="13671" y="12868"/>
                  </a:cubicBezTo>
                  <a:cubicBezTo>
                    <a:pt x="12851" y="15855"/>
                    <a:pt x="11484" y="18613"/>
                    <a:pt x="10937" y="21600"/>
                  </a:cubicBezTo>
                  <a:cubicBezTo>
                    <a:pt x="10937" y="21600"/>
                    <a:pt x="10663" y="21370"/>
                    <a:pt x="10390" y="21140"/>
                  </a:cubicBezTo>
                  <a:cubicBezTo>
                    <a:pt x="9843" y="20451"/>
                    <a:pt x="9023" y="19532"/>
                    <a:pt x="8476" y="18843"/>
                  </a:cubicBezTo>
                  <a:cubicBezTo>
                    <a:pt x="7929" y="18383"/>
                    <a:pt x="7929" y="17923"/>
                    <a:pt x="7929" y="17234"/>
                  </a:cubicBezTo>
                  <a:cubicBezTo>
                    <a:pt x="9023" y="15166"/>
                    <a:pt x="9843" y="12868"/>
                    <a:pt x="10390" y="10800"/>
                  </a:cubicBezTo>
                  <a:cubicBezTo>
                    <a:pt x="10663" y="10340"/>
                    <a:pt x="10937" y="9881"/>
                    <a:pt x="10116" y="9421"/>
                  </a:cubicBezTo>
                  <a:close/>
                  <a:moveTo>
                    <a:pt x="10937" y="8962"/>
                  </a:moveTo>
                  <a:cubicBezTo>
                    <a:pt x="11484" y="9421"/>
                    <a:pt x="11757" y="9881"/>
                    <a:pt x="12304" y="10340"/>
                  </a:cubicBezTo>
                  <a:cubicBezTo>
                    <a:pt x="13671" y="11489"/>
                    <a:pt x="15038" y="11489"/>
                    <a:pt x="16678" y="10340"/>
                  </a:cubicBezTo>
                  <a:cubicBezTo>
                    <a:pt x="17225" y="10340"/>
                    <a:pt x="17499" y="10111"/>
                    <a:pt x="17772" y="9881"/>
                  </a:cubicBezTo>
                  <a:cubicBezTo>
                    <a:pt x="19413" y="8502"/>
                    <a:pt x="19413" y="7123"/>
                    <a:pt x="17772" y="5515"/>
                  </a:cubicBezTo>
                  <a:cubicBezTo>
                    <a:pt x="17225" y="5055"/>
                    <a:pt x="16952" y="4826"/>
                    <a:pt x="16132" y="5515"/>
                  </a:cubicBezTo>
                  <a:cubicBezTo>
                    <a:pt x="14765" y="6204"/>
                    <a:pt x="13671" y="7123"/>
                    <a:pt x="12304" y="8043"/>
                  </a:cubicBezTo>
                  <a:cubicBezTo>
                    <a:pt x="12030" y="8272"/>
                    <a:pt x="11484" y="8732"/>
                    <a:pt x="10937" y="8962"/>
                  </a:cubicBezTo>
                  <a:close/>
                </a:path>
              </a:pathLst>
            </a:custGeom>
            <a:solidFill>
              <a:srgbClr val="9A0001"/>
            </a:solidFill>
            <a:ln w="12700" cap="flat">
              <a:noFill/>
              <a:miter lim="400000"/>
            </a:ln>
            <a:effectLst/>
          </p:spPr>
          <p:txBody>
            <a:bodyPr wrap="square" lIns="64293" tIns="64293" rIns="64293" bIns="64293" numCol="1" anchor="t">
              <a:noAutofit/>
            </a:bodyPr>
            <a:lstStyle/>
            <a:p>
              <a:pPr algn="l" defTabSz="1285875">
                <a:defRPr sz="2400" b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63" name="Freeform 44"/>
            <p:cNvSpPr/>
            <p:nvPr/>
          </p:nvSpPr>
          <p:spPr>
            <a:xfrm>
              <a:off x="142850" y="1399093"/>
              <a:ext cx="278834" cy="302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600" extrusionOk="0">
                  <a:moveTo>
                    <a:pt x="0" y="18360"/>
                  </a:moveTo>
                  <a:cubicBezTo>
                    <a:pt x="568" y="15390"/>
                    <a:pt x="1137" y="12690"/>
                    <a:pt x="1421" y="9720"/>
                  </a:cubicBezTo>
                  <a:cubicBezTo>
                    <a:pt x="1705" y="9720"/>
                    <a:pt x="1705" y="9720"/>
                    <a:pt x="1989" y="9720"/>
                  </a:cubicBezTo>
                  <a:cubicBezTo>
                    <a:pt x="1989" y="9990"/>
                    <a:pt x="1989" y="10260"/>
                    <a:pt x="1989" y="10530"/>
                  </a:cubicBezTo>
                  <a:cubicBezTo>
                    <a:pt x="2274" y="11610"/>
                    <a:pt x="2558" y="12150"/>
                    <a:pt x="3695" y="12420"/>
                  </a:cubicBezTo>
                  <a:cubicBezTo>
                    <a:pt x="5684" y="12960"/>
                    <a:pt x="7674" y="13230"/>
                    <a:pt x="9947" y="13500"/>
                  </a:cubicBezTo>
                  <a:cubicBezTo>
                    <a:pt x="9663" y="13230"/>
                    <a:pt x="9663" y="12960"/>
                    <a:pt x="9379" y="12690"/>
                  </a:cubicBezTo>
                  <a:cubicBezTo>
                    <a:pt x="7958" y="10530"/>
                    <a:pt x="6537" y="8640"/>
                    <a:pt x="5116" y="6480"/>
                  </a:cubicBezTo>
                  <a:cubicBezTo>
                    <a:pt x="5116" y="6480"/>
                    <a:pt x="4832" y="6210"/>
                    <a:pt x="4832" y="5940"/>
                  </a:cubicBezTo>
                  <a:cubicBezTo>
                    <a:pt x="3979" y="5130"/>
                    <a:pt x="3411" y="5400"/>
                    <a:pt x="2842" y="6210"/>
                  </a:cubicBezTo>
                  <a:cubicBezTo>
                    <a:pt x="2842" y="6750"/>
                    <a:pt x="2558" y="7020"/>
                    <a:pt x="2274" y="7830"/>
                  </a:cubicBezTo>
                  <a:cubicBezTo>
                    <a:pt x="1989" y="6480"/>
                    <a:pt x="2842" y="1080"/>
                    <a:pt x="3411" y="0"/>
                  </a:cubicBezTo>
                  <a:cubicBezTo>
                    <a:pt x="3695" y="0"/>
                    <a:pt x="3695" y="270"/>
                    <a:pt x="3695" y="270"/>
                  </a:cubicBezTo>
                  <a:cubicBezTo>
                    <a:pt x="3695" y="2160"/>
                    <a:pt x="4547" y="3780"/>
                    <a:pt x="5400" y="5130"/>
                  </a:cubicBezTo>
                  <a:cubicBezTo>
                    <a:pt x="6253" y="6750"/>
                    <a:pt x="7389" y="8100"/>
                    <a:pt x="8242" y="9450"/>
                  </a:cubicBezTo>
                  <a:cubicBezTo>
                    <a:pt x="8811" y="9450"/>
                    <a:pt x="9095" y="9180"/>
                    <a:pt x="9379" y="9180"/>
                  </a:cubicBezTo>
                  <a:cubicBezTo>
                    <a:pt x="12789" y="7290"/>
                    <a:pt x="16200" y="5400"/>
                    <a:pt x="19611" y="3510"/>
                  </a:cubicBezTo>
                  <a:cubicBezTo>
                    <a:pt x="20179" y="3240"/>
                    <a:pt x="20747" y="2700"/>
                    <a:pt x="21316" y="2160"/>
                  </a:cubicBezTo>
                  <a:cubicBezTo>
                    <a:pt x="21600" y="3240"/>
                    <a:pt x="21032" y="4050"/>
                    <a:pt x="21032" y="4860"/>
                  </a:cubicBezTo>
                  <a:cubicBezTo>
                    <a:pt x="20747" y="5940"/>
                    <a:pt x="20747" y="7020"/>
                    <a:pt x="20463" y="8100"/>
                  </a:cubicBezTo>
                  <a:cubicBezTo>
                    <a:pt x="20179" y="8910"/>
                    <a:pt x="20179" y="9990"/>
                    <a:pt x="19895" y="10800"/>
                  </a:cubicBezTo>
                  <a:cubicBezTo>
                    <a:pt x="19611" y="10800"/>
                    <a:pt x="19611" y="10800"/>
                    <a:pt x="19611" y="10800"/>
                  </a:cubicBezTo>
                  <a:cubicBezTo>
                    <a:pt x="19326" y="10260"/>
                    <a:pt x="19326" y="9450"/>
                    <a:pt x="19326" y="8640"/>
                  </a:cubicBezTo>
                  <a:cubicBezTo>
                    <a:pt x="18758" y="8640"/>
                    <a:pt x="18474" y="8910"/>
                    <a:pt x="18189" y="8910"/>
                  </a:cubicBezTo>
                  <a:cubicBezTo>
                    <a:pt x="15632" y="10260"/>
                    <a:pt x="13358" y="11610"/>
                    <a:pt x="11084" y="12960"/>
                  </a:cubicBezTo>
                  <a:cubicBezTo>
                    <a:pt x="11084" y="13500"/>
                    <a:pt x="11368" y="13770"/>
                    <a:pt x="11937" y="13770"/>
                  </a:cubicBezTo>
                  <a:cubicBezTo>
                    <a:pt x="13642" y="14310"/>
                    <a:pt x="15347" y="14580"/>
                    <a:pt x="17053" y="14850"/>
                  </a:cubicBezTo>
                  <a:cubicBezTo>
                    <a:pt x="17905" y="14850"/>
                    <a:pt x="18189" y="14580"/>
                    <a:pt x="18758" y="13770"/>
                  </a:cubicBezTo>
                  <a:cubicBezTo>
                    <a:pt x="18758" y="13500"/>
                    <a:pt x="19042" y="13230"/>
                    <a:pt x="19326" y="12960"/>
                  </a:cubicBezTo>
                  <a:cubicBezTo>
                    <a:pt x="19042" y="15660"/>
                    <a:pt x="18474" y="18630"/>
                    <a:pt x="17905" y="21600"/>
                  </a:cubicBezTo>
                  <a:cubicBezTo>
                    <a:pt x="17905" y="21600"/>
                    <a:pt x="17905" y="21600"/>
                    <a:pt x="17621" y="21600"/>
                  </a:cubicBezTo>
                  <a:cubicBezTo>
                    <a:pt x="17621" y="21330"/>
                    <a:pt x="17621" y="21060"/>
                    <a:pt x="17621" y="20790"/>
                  </a:cubicBezTo>
                  <a:cubicBezTo>
                    <a:pt x="17337" y="19440"/>
                    <a:pt x="17053" y="19170"/>
                    <a:pt x="15632" y="18900"/>
                  </a:cubicBezTo>
                  <a:cubicBezTo>
                    <a:pt x="11368" y="18090"/>
                    <a:pt x="7389" y="17280"/>
                    <a:pt x="3126" y="16740"/>
                  </a:cubicBezTo>
                  <a:cubicBezTo>
                    <a:pt x="1705" y="16470"/>
                    <a:pt x="1421" y="16740"/>
                    <a:pt x="853" y="17820"/>
                  </a:cubicBezTo>
                  <a:cubicBezTo>
                    <a:pt x="568" y="18090"/>
                    <a:pt x="568" y="18360"/>
                    <a:pt x="284" y="18360"/>
                  </a:cubicBezTo>
                  <a:cubicBezTo>
                    <a:pt x="284" y="18360"/>
                    <a:pt x="284" y="18360"/>
                    <a:pt x="0" y="18360"/>
                  </a:cubicBezTo>
                  <a:close/>
                </a:path>
              </a:pathLst>
            </a:custGeom>
            <a:solidFill>
              <a:srgbClr val="9A0001"/>
            </a:solidFill>
            <a:ln w="12700" cap="flat">
              <a:noFill/>
              <a:miter lim="400000"/>
            </a:ln>
            <a:effectLst/>
          </p:spPr>
          <p:txBody>
            <a:bodyPr wrap="square" lIns="64293" tIns="64293" rIns="64293" bIns="64293" numCol="1" anchor="t">
              <a:noAutofit/>
            </a:bodyPr>
            <a:lstStyle/>
            <a:p>
              <a:pPr algn="l" defTabSz="1285875">
                <a:defRPr sz="2400" b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64" name="Freeform 45"/>
            <p:cNvSpPr/>
            <p:nvPr/>
          </p:nvSpPr>
          <p:spPr>
            <a:xfrm>
              <a:off x="2609121" y="432752"/>
              <a:ext cx="306710" cy="327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068" y="9186"/>
                  </a:moveTo>
                  <a:cubicBezTo>
                    <a:pt x="15805" y="10179"/>
                    <a:pt x="12117" y="15393"/>
                    <a:pt x="11063" y="16138"/>
                  </a:cubicBezTo>
                  <a:cubicBezTo>
                    <a:pt x="11327" y="15393"/>
                    <a:pt x="11327" y="14897"/>
                    <a:pt x="11590" y="14648"/>
                  </a:cubicBezTo>
                  <a:cubicBezTo>
                    <a:pt x="12117" y="12910"/>
                    <a:pt x="11590" y="11421"/>
                    <a:pt x="9746" y="10428"/>
                  </a:cubicBezTo>
                  <a:cubicBezTo>
                    <a:pt x="9746" y="10428"/>
                    <a:pt x="9483" y="10676"/>
                    <a:pt x="9483" y="10924"/>
                  </a:cubicBezTo>
                  <a:cubicBezTo>
                    <a:pt x="8429" y="12414"/>
                    <a:pt x="7376" y="13655"/>
                    <a:pt x="6322" y="15145"/>
                  </a:cubicBezTo>
                  <a:cubicBezTo>
                    <a:pt x="5795" y="15890"/>
                    <a:pt x="5795" y="16386"/>
                    <a:pt x="6585" y="16883"/>
                  </a:cubicBezTo>
                  <a:cubicBezTo>
                    <a:pt x="8693" y="18869"/>
                    <a:pt x="11063" y="19862"/>
                    <a:pt x="14224" y="18372"/>
                  </a:cubicBezTo>
                  <a:cubicBezTo>
                    <a:pt x="14751" y="18124"/>
                    <a:pt x="14751" y="18124"/>
                    <a:pt x="15541" y="18124"/>
                  </a:cubicBezTo>
                  <a:cubicBezTo>
                    <a:pt x="15015" y="18869"/>
                    <a:pt x="13171" y="20855"/>
                    <a:pt x="11854" y="21600"/>
                  </a:cubicBezTo>
                  <a:cubicBezTo>
                    <a:pt x="9483" y="20359"/>
                    <a:pt x="527" y="13903"/>
                    <a:pt x="0" y="12910"/>
                  </a:cubicBezTo>
                  <a:cubicBezTo>
                    <a:pt x="527" y="13159"/>
                    <a:pt x="790" y="13159"/>
                    <a:pt x="1054" y="13407"/>
                  </a:cubicBezTo>
                  <a:cubicBezTo>
                    <a:pt x="2107" y="13655"/>
                    <a:pt x="2634" y="13407"/>
                    <a:pt x="3161" y="12662"/>
                  </a:cubicBezTo>
                  <a:cubicBezTo>
                    <a:pt x="5532" y="9434"/>
                    <a:pt x="7902" y="6207"/>
                    <a:pt x="10273" y="2979"/>
                  </a:cubicBezTo>
                  <a:cubicBezTo>
                    <a:pt x="11063" y="1986"/>
                    <a:pt x="10800" y="1490"/>
                    <a:pt x="10273" y="745"/>
                  </a:cubicBezTo>
                  <a:cubicBezTo>
                    <a:pt x="10010" y="497"/>
                    <a:pt x="10010" y="248"/>
                    <a:pt x="9746" y="0"/>
                  </a:cubicBezTo>
                  <a:cubicBezTo>
                    <a:pt x="10537" y="248"/>
                    <a:pt x="20020" y="6703"/>
                    <a:pt x="21600" y="8193"/>
                  </a:cubicBezTo>
                  <a:cubicBezTo>
                    <a:pt x="20810" y="9434"/>
                    <a:pt x="19229" y="11421"/>
                    <a:pt x="18439" y="11917"/>
                  </a:cubicBezTo>
                  <a:cubicBezTo>
                    <a:pt x="18439" y="11669"/>
                    <a:pt x="18439" y="11421"/>
                    <a:pt x="18439" y="11421"/>
                  </a:cubicBezTo>
                  <a:cubicBezTo>
                    <a:pt x="19493" y="8938"/>
                    <a:pt x="18966" y="7448"/>
                    <a:pt x="17122" y="5959"/>
                  </a:cubicBezTo>
                  <a:cubicBezTo>
                    <a:pt x="16595" y="5462"/>
                    <a:pt x="16068" y="4966"/>
                    <a:pt x="15278" y="4717"/>
                  </a:cubicBezTo>
                  <a:cubicBezTo>
                    <a:pt x="14751" y="4221"/>
                    <a:pt x="14224" y="4469"/>
                    <a:pt x="13961" y="4966"/>
                  </a:cubicBezTo>
                  <a:cubicBezTo>
                    <a:pt x="12907" y="6207"/>
                    <a:pt x="11854" y="7448"/>
                    <a:pt x="10800" y="8938"/>
                  </a:cubicBezTo>
                  <a:cubicBezTo>
                    <a:pt x="10800" y="9186"/>
                    <a:pt x="10537" y="9434"/>
                    <a:pt x="10537" y="9683"/>
                  </a:cubicBezTo>
                  <a:cubicBezTo>
                    <a:pt x="11327" y="10428"/>
                    <a:pt x="12117" y="10924"/>
                    <a:pt x="13434" y="10676"/>
                  </a:cubicBezTo>
                  <a:cubicBezTo>
                    <a:pt x="14224" y="10428"/>
                    <a:pt x="15278" y="9683"/>
                    <a:pt x="16068" y="9186"/>
                  </a:cubicBezTo>
                  <a:close/>
                </a:path>
              </a:pathLst>
            </a:custGeom>
            <a:solidFill>
              <a:srgbClr val="9A0001"/>
            </a:solidFill>
            <a:ln w="12700" cap="flat">
              <a:noFill/>
              <a:miter lim="400000"/>
            </a:ln>
            <a:effectLst/>
          </p:spPr>
          <p:txBody>
            <a:bodyPr wrap="square" lIns="64293" tIns="64293" rIns="64293" bIns="64293" numCol="1" anchor="t">
              <a:noAutofit/>
            </a:bodyPr>
            <a:lstStyle/>
            <a:p>
              <a:pPr algn="l" defTabSz="1285875">
                <a:defRPr sz="2400" b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65" name="Freeform 46"/>
            <p:cNvSpPr/>
            <p:nvPr/>
          </p:nvSpPr>
          <p:spPr>
            <a:xfrm>
              <a:off x="146216" y="1869659"/>
              <a:ext cx="258016" cy="252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5" h="21600" extrusionOk="0">
                  <a:moveTo>
                    <a:pt x="14632" y="6353"/>
                  </a:moveTo>
                  <a:cubicBezTo>
                    <a:pt x="13111" y="6988"/>
                    <a:pt x="11590" y="7624"/>
                    <a:pt x="10981" y="9212"/>
                  </a:cubicBezTo>
                  <a:cubicBezTo>
                    <a:pt x="10677" y="10165"/>
                    <a:pt x="10677" y="11118"/>
                    <a:pt x="11286" y="12388"/>
                  </a:cubicBezTo>
                  <a:cubicBezTo>
                    <a:pt x="11894" y="12071"/>
                    <a:pt x="12502" y="12071"/>
                    <a:pt x="13111" y="12071"/>
                  </a:cubicBezTo>
                  <a:cubicBezTo>
                    <a:pt x="14632" y="11753"/>
                    <a:pt x="16153" y="11435"/>
                    <a:pt x="17979" y="11435"/>
                  </a:cubicBezTo>
                  <a:cubicBezTo>
                    <a:pt x="18891" y="11118"/>
                    <a:pt x="19195" y="10800"/>
                    <a:pt x="19500" y="9529"/>
                  </a:cubicBezTo>
                  <a:cubicBezTo>
                    <a:pt x="19500" y="5718"/>
                    <a:pt x="17674" y="2541"/>
                    <a:pt x="14328" y="1271"/>
                  </a:cubicBezTo>
                  <a:cubicBezTo>
                    <a:pt x="14024" y="953"/>
                    <a:pt x="13415" y="953"/>
                    <a:pt x="13111" y="0"/>
                  </a:cubicBezTo>
                  <a:cubicBezTo>
                    <a:pt x="15240" y="0"/>
                    <a:pt x="17066" y="318"/>
                    <a:pt x="18891" y="318"/>
                  </a:cubicBezTo>
                  <a:cubicBezTo>
                    <a:pt x="19500" y="1588"/>
                    <a:pt x="21325" y="17153"/>
                    <a:pt x="21021" y="18741"/>
                  </a:cubicBezTo>
                  <a:cubicBezTo>
                    <a:pt x="20717" y="18106"/>
                    <a:pt x="20717" y="17788"/>
                    <a:pt x="20412" y="17471"/>
                  </a:cubicBezTo>
                  <a:cubicBezTo>
                    <a:pt x="20108" y="16518"/>
                    <a:pt x="19500" y="16200"/>
                    <a:pt x="18587" y="16200"/>
                  </a:cubicBezTo>
                  <a:cubicBezTo>
                    <a:pt x="13719" y="16835"/>
                    <a:pt x="9156" y="17471"/>
                    <a:pt x="4593" y="18424"/>
                  </a:cubicBezTo>
                  <a:cubicBezTo>
                    <a:pt x="3376" y="18424"/>
                    <a:pt x="2767" y="19059"/>
                    <a:pt x="2463" y="20647"/>
                  </a:cubicBezTo>
                  <a:cubicBezTo>
                    <a:pt x="2463" y="20965"/>
                    <a:pt x="2463" y="21282"/>
                    <a:pt x="2463" y="21600"/>
                  </a:cubicBezTo>
                  <a:cubicBezTo>
                    <a:pt x="1855" y="20647"/>
                    <a:pt x="-275" y="5400"/>
                    <a:pt x="29" y="3494"/>
                  </a:cubicBezTo>
                  <a:cubicBezTo>
                    <a:pt x="1855" y="3176"/>
                    <a:pt x="3376" y="2859"/>
                    <a:pt x="5201" y="2859"/>
                  </a:cubicBezTo>
                  <a:cubicBezTo>
                    <a:pt x="5201" y="2859"/>
                    <a:pt x="5505" y="2859"/>
                    <a:pt x="5505" y="3176"/>
                  </a:cubicBezTo>
                  <a:cubicBezTo>
                    <a:pt x="5201" y="3176"/>
                    <a:pt x="5201" y="3494"/>
                    <a:pt x="4897" y="3494"/>
                  </a:cubicBezTo>
                  <a:cubicBezTo>
                    <a:pt x="2159" y="4447"/>
                    <a:pt x="1246" y="6671"/>
                    <a:pt x="1550" y="9529"/>
                  </a:cubicBezTo>
                  <a:cubicBezTo>
                    <a:pt x="1550" y="10165"/>
                    <a:pt x="1550" y="11118"/>
                    <a:pt x="1855" y="12071"/>
                  </a:cubicBezTo>
                  <a:cubicBezTo>
                    <a:pt x="1855" y="13341"/>
                    <a:pt x="2159" y="13659"/>
                    <a:pt x="3680" y="13341"/>
                  </a:cubicBezTo>
                  <a:cubicBezTo>
                    <a:pt x="5810" y="13024"/>
                    <a:pt x="7635" y="12706"/>
                    <a:pt x="9764" y="12388"/>
                  </a:cubicBezTo>
                  <a:cubicBezTo>
                    <a:pt x="10069" y="10800"/>
                    <a:pt x="9764" y="9529"/>
                    <a:pt x="8548" y="8894"/>
                  </a:cubicBezTo>
                  <a:cubicBezTo>
                    <a:pt x="7635" y="8259"/>
                    <a:pt x="6418" y="7941"/>
                    <a:pt x="5201" y="7624"/>
                  </a:cubicBezTo>
                  <a:cubicBezTo>
                    <a:pt x="5201" y="7306"/>
                    <a:pt x="5505" y="7306"/>
                    <a:pt x="5505" y="6988"/>
                  </a:cubicBezTo>
                  <a:cubicBezTo>
                    <a:pt x="8548" y="6671"/>
                    <a:pt x="11590" y="6353"/>
                    <a:pt x="14632" y="5718"/>
                  </a:cubicBezTo>
                  <a:cubicBezTo>
                    <a:pt x="14632" y="6035"/>
                    <a:pt x="14632" y="6035"/>
                    <a:pt x="14632" y="6353"/>
                  </a:cubicBezTo>
                  <a:close/>
                </a:path>
              </a:pathLst>
            </a:custGeom>
            <a:solidFill>
              <a:srgbClr val="9A0001"/>
            </a:solidFill>
            <a:ln w="12700" cap="flat">
              <a:noFill/>
              <a:miter lim="400000"/>
            </a:ln>
            <a:effectLst/>
          </p:spPr>
          <p:txBody>
            <a:bodyPr wrap="square" lIns="64293" tIns="64293" rIns="64293" bIns="64293" numCol="1" anchor="t">
              <a:noAutofit/>
            </a:bodyPr>
            <a:lstStyle/>
            <a:p>
              <a:pPr algn="l" defTabSz="1285875">
                <a:defRPr sz="2400" b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66" name="Freeform 47"/>
            <p:cNvSpPr/>
            <p:nvPr/>
          </p:nvSpPr>
          <p:spPr>
            <a:xfrm>
              <a:off x="1494523" y="3182041"/>
              <a:ext cx="177248" cy="260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0" h="21279" extrusionOk="0">
                  <a:moveTo>
                    <a:pt x="6994" y="10676"/>
                  </a:moveTo>
                  <a:cubicBezTo>
                    <a:pt x="6130" y="10059"/>
                    <a:pt x="4834" y="9133"/>
                    <a:pt x="3970" y="8207"/>
                  </a:cubicBezTo>
                  <a:cubicBezTo>
                    <a:pt x="2674" y="6665"/>
                    <a:pt x="2242" y="5122"/>
                    <a:pt x="3106" y="3270"/>
                  </a:cubicBezTo>
                  <a:cubicBezTo>
                    <a:pt x="3970" y="1727"/>
                    <a:pt x="5698" y="802"/>
                    <a:pt x="7858" y="185"/>
                  </a:cubicBezTo>
                  <a:cubicBezTo>
                    <a:pt x="10882" y="-124"/>
                    <a:pt x="13906" y="-124"/>
                    <a:pt x="16498" y="802"/>
                  </a:cubicBezTo>
                  <a:cubicBezTo>
                    <a:pt x="18226" y="1419"/>
                    <a:pt x="19522" y="2345"/>
                    <a:pt x="20386" y="3579"/>
                  </a:cubicBezTo>
                  <a:cubicBezTo>
                    <a:pt x="21250" y="5430"/>
                    <a:pt x="20386" y="7282"/>
                    <a:pt x="17794" y="8207"/>
                  </a:cubicBezTo>
                  <a:cubicBezTo>
                    <a:pt x="16498" y="8516"/>
                    <a:pt x="15634" y="8825"/>
                    <a:pt x="14338" y="9133"/>
                  </a:cubicBezTo>
                  <a:cubicBezTo>
                    <a:pt x="14770" y="9442"/>
                    <a:pt x="15202" y="9750"/>
                    <a:pt x="15634" y="10059"/>
                  </a:cubicBezTo>
                  <a:cubicBezTo>
                    <a:pt x="16930" y="11293"/>
                    <a:pt x="18226" y="12219"/>
                    <a:pt x="18658" y="13453"/>
                  </a:cubicBezTo>
                  <a:cubicBezTo>
                    <a:pt x="20386" y="16847"/>
                    <a:pt x="17794" y="20242"/>
                    <a:pt x="12610" y="21167"/>
                  </a:cubicBezTo>
                  <a:cubicBezTo>
                    <a:pt x="9586" y="21476"/>
                    <a:pt x="6562" y="21167"/>
                    <a:pt x="3538" y="19933"/>
                  </a:cubicBezTo>
                  <a:cubicBezTo>
                    <a:pt x="946" y="19007"/>
                    <a:pt x="-350" y="17465"/>
                    <a:pt x="82" y="15613"/>
                  </a:cubicBezTo>
                  <a:cubicBezTo>
                    <a:pt x="82" y="13453"/>
                    <a:pt x="1810" y="12219"/>
                    <a:pt x="4402" y="11602"/>
                  </a:cubicBezTo>
                  <a:cubicBezTo>
                    <a:pt x="5266" y="11293"/>
                    <a:pt x="6130" y="10985"/>
                    <a:pt x="6994" y="10676"/>
                  </a:cubicBezTo>
                  <a:close/>
                  <a:moveTo>
                    <a:pt x="8290" y="11602"/>
                  </a:moveTo>
                  <a:cubicBezTo>
                    <a:pt x="5266" y="13453"/>
                    <a:pt x="3970" y="16539"/>
                    <a:pt x="5698" y="18699"/>
                  </a:cubicBezTo>
                  <a:cubicBezTo>
                    <a:pt x="6130" y="19933"/>
                    <a:pt x="7426" y="20550"/>
                    <a:pt x="9154" y="20550"/>
                  </a:cubicBezTo>
                  <a:cubicBezTo>
                    <a:pt x="10882" y="20550"/>
                    <a:pt x="11746" y="19625"/>
                    <a:pt x="12610" y="18699"/>
                  </a:cubicBezTo>
                  <a:cubicBezTo>
                    <a:pt x="13906" y="16230"/>
                    <a:pt x="12178" y="13453"/>
                    <a:pt x="8290" y="11602"/>
                  </a:cubicBezTo>
                  <a:close/>
                  <a:moveTo>
                    <a:pt x="13042" y="8207"/>
                  </a:moveTo>
                  <a:cubicBezTo>
                    <a:pt x="15634" y="6973"/>
                    <a:pt x="16498" y="4196"/>
                    <a:pt x="15202" y="2345"/>
                  </a:cubicBezTo>
                  <a:cubicBezTo>
                    <a:pt x="14770" y="1110"/>
                    <a:pt x="13474" y="802"/>
                    <a:pt x="11746" y="802"/>
                  </a:cubicBezTo>
                  <a:cubicBezTo>
                    <a:pt x="10450" y="802"/>
                    <a:pt x="9586" y="1419"/>
                    <a:pt x="8722" y="2345"/>
                  </a:cubicBezTo>
                  <a:cubicBezTo>
                    <a:pt x="8290" y="3270"/>
                    <a:pt x="8290" y="4505"/>
                    <a:pt x="9154" y="5430"/>
                  </a:cubicBezTo>
                  <a:cubicBezTo>
                    <a:pt x="10018" y="6665"/>
                    <a:pt x="11314" y="7590"/>
                    <a:pt x="13042" y="8207"/>
                  </a:cubicBezTo>
                  <a:close/>
                </a:path>
              </a:pathLst>
            </a:custGeom>
            <a:solidFill>
              <a:srgbClr val="9A0001"/>
            </a:solidFill>
            <a:ln w="12700" cap="flat">
              <a:noFill/>
              <a:miter lim="400000"/>
            </a:ln>
            <a:effectLst/>
          </p:spPr>
          <p:txBody>
            <a:bodyPr wrap="square" lIns="64293" tIns="64293" rIns="64293" bIns="64293" numCol="1" anchor="t">
              <a:noAutofit/>
            </a:bodyPr>
            <a:lstStyle/>
            <a:p>
              <a:pPr algn="l" defTabSz="1285875">
                <a:defRPr sz="2400" b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67" name="Freeform 48"/>
            <p:cNvSpPr/>
            <p:nvPr/>
          </p:nvSpPr>
          <p:spPr>
            <a:xfrm>
              <a:off x="247887" y="2294246"/>
              <a:ext cx="270150" cy="230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7" h="21192" extrusionOk="0">
                  <a:moveTo>
                    <a:pt x="4670" y="21192"/>
                  </a:moveTo>
                  <a:cubicBezTo>
                    <a:pt x="4378" y="20849"/>
                    <a:pt x="4086" y="20506"/>
                    <a:pt x="4086" y="20163"/>
                  </a:cubicBezTo>
                  <a:cubicBezTo>
                    <a:pt x="2919" y="17078"/>
                    <a:pt x="2043" y="13992"/>
                    <a:pt x="876" y="11249"/>
                  </a:cubicBezTo>
                  <a:cubicBezTo>
                    <a:pt x="292" y="9535"/>
                    <a:pt x="0" y="7478"/>
                    <a:pt x="0" y="5763"/>
                  </a:cubicBezTo>
                  <a:cubicBezTo>
                    <a:pt x="0" y="3363"/>
                    <a:pt x="584" y="1649"/>
                    <a:pt x="2335" y="621"/>
                  </a:cubicBezTo>
                  <a:cubicBezTo>
                    <a:pt x="4086" y="-408"/>
                    <a:pt x="5546" y="-65"/>
                    <a:pt x="7297" y="963"/>
                  </a:cubicBezTo>
                  <a:cubicBezTo>
                    <a:pt x="8173" y="1649"/>
                    <a:pt x="9049" y="3021"/>
                    <a:pt x="9632" y="4049"/>
                  </a:cubicBezTo>
                  <a:cubicBezTo>
                    <a:pt x="10216" y="5421"/>
                    <a:pt x="10508" y="7135"/>
                    <a:pt x="11092" y="8506"/>
                  </a:cubicBezTo>
                  <a:cubicBezTo>
                    <a:pt x="11676" y="8163"/>
                    <a:pt x="11968" y="8163"/>
                    <a:pt x="12259" y="8163"/>
                  </a:cubicBezTo>
                  <a:cubicBezTo>
                    <a:pt x="13427" y="7478"/>
                    <a:pt x="14886" y="6792"/>
                    <a:pt x="16054" y="6106"/>
                  </a:cubicBezTo>
                  <a:cubicBezTo>
                    <a:pt x="17805" y="5078"/>
                    <a:pt x="18097" y="4735"/>
                    <a:pt x="17805" y="2678"/>
                  </a:cubicBezTo>
                  <a:cubicBezTo>
                    <a:pt x="17805" y="2335"/>
                    <a:pt x="17805" y="1992"/>
                    <a:pt x="17805" y="1649"/>
                  </a:cubicBezTo>
                  <a:cubicBezTo>
                    <a:pt x="18681" y="2678"/>
                    <a:pt x="18681" y="4049"/>
                    <a:pt x="19265" y="5078"/>
                  </a:cubicBezTo>
                  <a:cubicBezTo>
                    <a:pt x="19557" y="6449"/>
                    <a:pt x="20141" y="7478"/>
                    <a:pt x="20432" y="8849"/>
                  </a:cubicBezTo>
                  <a:cubicBezTo>
                    <a:pt x="20724" y="9878"/>
                    <a:pt x="21600" y="10906"/>
                    <a:pt x="21308" y="12621"/>
                  </a:cubicBezTo>
                  <a:cubicBezTo>
                    <a:pt x="21016" y="11935"/>
                    <a:pt x="20724" y="11592"/>
                    <a:pt x="20432" y="11249"/>
                  </a:cubicBezTo>
                  <a:cubicBezTo>
                    <a:pt x="19849" y="10563"/>
                    <a:pt x="19265" y="10221"/>
                    <a:pt x="18681" y="10563"/>
                  </a:cubicBezTo>
                  <a:cubicBezTo>
                    <a:pt x="18097" y="10906"/>
                    <a:pt x="17514" y="11249"/>
                    <a:pt x="16930" y="11592"/>
                  </a:cubicBezTo>
                  <a:cubicBezTo>
                    <a:pt x="13427" y="13306"/>
                    <a:pt x="9924" y="15021"/>
                    <a:pt x="6422" y="16735"/>
                  </a:cubicBezTo>
                  <a:cubicBezTo>
                    <a:pt x="4670" y="17763"/>
                    <a:pt x="4670" y="18106"/>
                    <a:pt x="4670" y="20506"/>
                  </a:cubicBezTo>
                  <a:cubicBezTo>
                    <a:pt x="4670" y="20849"/>
                    <a:pt x="4670" y="20849"/>
                    <a:pt x="4670" y="21192"/>
                  </a:cubicBezTo>
                  <a:close/>
                  <a:moveTo>
                    <a:pt x="10508" y="8849"/>
                  </a:moveTo>
                  <a:cubicBezTo>
                    <a:pt x="9924" y="8163"/>
                    <a:pt x="9924" y="7135"/>
                    <a:pt x="9341" y="6449"/>
                  </a:cubicBezTo>
                  <a:cubicBezTo>
                    <a:pt x="8465" y="5078"/>
                    <a:pt x="7297" y="4392"/>
                    <a:pt x="6130" y="5078"/>
                  </a:cubicBezTo>
                  <a:cubicBezTo>
                    <a:pt x="4962" y="5421"/>
                    <a:pt x="3795" y="6106"/>
                    <a:pt x="2919" y="6792"/>
                  </a:cubicBezTo>
                  <a:cubicBezTo>
                    <a:pt x="1459" y="7821"/>
                    <a:pt x="1168" y="9878"/>
                    <a:pt x="2043" y="11592"/>
                  </a:cubicBezTo>
                  <a:cubicBezTo>
                    <a:pt x="2627" y="12621"/>
                    <a:pt x="2919" y="12963"/>
                    <a:pt x="3795" y="12621"/>
                  </a:cubicBezTo>
                  <a:cubicBezTo>
                    <a:pt x="5838" y="11249"/>
                    <a:pt x="8173" y="10221"/>
                    <a:pt x="10508" y="8849"/>
                  </a:cubicBezTo>
                  <a:close/>
                </a:path>
              </a:pathLst>
            </a:custGeom>
            <a:solidFill>
              <a:srgbClr val="9A0001"/>
            </a:solidFill>
            <a:ln w="12700" cap="flat">
              <a:noFill/>
              <a:miter lim="400000"/>
            </a:ln>
            <a:effectLst/>
          </p:spPr>
          <p:txBody>
            <a:bodyPr wrap="square" lIns="64293" tIns="64293" rIns="64293" bIns="64293" numCol="1" anchor="t">
              <a:noAutofit/>
            </a:bodyPr>
            <a:lstStyle/>
            <a:p>
              <a:pPr algn="l" defTabSz="1285875">
                <a:defRPr sz="2400" b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68" name="Freeform 49"/>
            <p:cNvSpPr/>
            <p:nvPr/>
          </p:nvSpPr>
          <p:spPr>
            <a:xfrm>
              <a:off x="407543" y="693244"/>
              <a:ext cx="323516" cy="352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596"/>
                  </a:moveTo>
                  <a:cubicBezTo>
                    <a:pt x="497" y="11141"/>
                    <a:pt x="1241" y="10459"/>
                    <a:pt x="1490" y="9777"/>
                  </a:cubicBezTo>
                  <a:cubicBezTo>
                    <a:pt x="2483" y="8413"/>
                    <a:pt x="3724" y="7958"/>
                    <a:pt x="5462" y="8185"/>
                  </a:cubicBezTo>
                  <a:cubicBezTo>
                    <a:pt x="8441" y="8185"/>
                    <a:pt x="11669" y="8185"/>
                    <a:pt x="14648" y="8185"/>
                  </a:cubicBezTo>
                  <a:cubicBezTo>
                    <a:pt x="15145" y="8185"/>
                    <a:pt x="15393" y="8185"/>
                    <a:pt x="15890" y="8185"/>
                  </a:cubicBezTo>
                  <a:cubicBezTo>
                    <a:pt x="15641" y="7958"/>
                    <a:pt x="15641" y="7731"/>
                    <a:pt x="15393" y="7503"/>
                  </a:cubicBezTo>
                  <a:cubicBezTo>
                    <a:pt x="13903" y="6366"/>
                    <a:pt x="12414" y="5229"/>
                    <a:pt x="10924" y="4093"/>
                  </a:cubicBezTo>
                  <a:cubicBezTo>
                    <a:pt x="9434" y="2728"/>
                    <a:pt x="9186" y="2728"/>
                    <a:pt x="7448" y="3638"/>
                  </a:cubicBezTo>
                  <a:cubicBezTo>
                    <a:pt x="7448" y="3865"/>
                    <a:pt x="7448" y="3638"/>
                    <a:pt x="7200" y="3638"/>
                  </a:cubicBezTo>
                  <a:cubicBezTo>
                    <a:pt x="7448" y="2956"/>
                    <a:pt x="9434" y="682"/>
                    <a:pt x="10428" y="0"/>
                  </a:cubicBezTo>
                  <a:cubicBezTo>
                    <a:pt x="10428" y="455"/>
                    <a:pt x="10428" y="455"/>
                    <a:pt x="10428" y="682"/>
                  </a:cubicBezTo>
                  <a:cubicBezTo>
                    <a:pt x="9931" y="1592"/>
                    <a:pt x="10179" y="2274"/>
                    <a:pt x="10924" y="2956"/>
                  </a:cubicBezTo>
                  <a:cubicBezTo>
                    <a:pt x="13407" y="4775"/>
                    <a:pt x="15890" y="6821"/>
                    <a:pt x="18372" y="8640"/>
                  </a:cubicBezTo>
                  <a:cubicBezTo>
                    <a:pt x="19366" y="9549"/>
                    <a:pt x="20359" y="10459"/>
                    <a:pt x="21600" y="11368"/>
                  </a:cubicBezTo>
                  <a:cubicBezTo>
                    <a:pt x="21103" y="11596"/>
                    <a:pt x="20855" y="11823"/>
                    <a:pt x="20607" y="11823"/>
                  </a:cubicBezTo>
                  <a:cubicBezTo>
                    <a:pt x="20110" y="11823"/>
                    <a:pt x="19614" y="11823"/>
                    <a:pt x="19117" y="11823"/>
                  </a:cubicBezTo>
                  <a:cubicBezTo>
                    <a:pt x="14897" y="11823"/>
                    <a:pt x="10428" y="11823"/>
                    <a:pt x="6207" y="11596"/>
                  </a:cubicBezTo>
                  <a:cubicBezTo>
                    <a:pt x="5710" y="11596"/>
                    <a:pt x="5462" y="11596"/>
                    <a:pt x="4717" y="11596"/>
                  </a:cubicBezTo>
                  <a:cubicBezTo>
                    <a:pt x="4966" y="12051"/>
                    <a:pt x="5214" y="12278"/>
                    <a:pt x="5462" y="12505"/>
                  </a:cubicBezTo>
                  <a:cubicBezTo>
                    <a:pt x="7448" y="14097"/>
                    <a:pt x="9683" y="15688"/>
                    <a:pt x="11669" y="17507"/>
                  </a:cubicBezTo>
                  <a:cubicBezTo>
                    <a:pt x="12662" y="18417"/>
                    <a:pt x="13655" y="18872"/>
                    <a:pt x="15145" y="17735"/>
                  </a:cubicBezTo>
                  <a:cubicBezTo>
                    <a:pt x="15145" y="17507"/>
                    <a:pt x="15145" y="17507"/>
                    <a:pt x="15145" y="17507"/>
                  </a:cubicBezTo>
                  <a:cubicBezTo>
                    <a:pt x="15145" y="18189"/>
                    <a:pt x="12910" y="20918"/>
                    <a:pt x="11917" y="21600"/>
                  </a:cubicBezTo>
                  <a:cubicBezTo>
                    <a:pt x="11917" y="21145"/>
                    <a:pt x="11917" y="20918"/>
                    <a:pt x="12166" y="20691"/>
                  </a:cubicBezTo>
                  <a:cubicBezTo>
                    <a:pt x="12662" y="19781"/>
                    <a:pt x="12414" y="19326"/>
                    <a:pt x="11669" y="18644"/>
                  </a:cubicBezTo>
                  <a:cubicBezTo>
                    <a:pt x="10179" y="17507"/>
                    <a:pt x="8690" y="16371"/>
                    <a:pt x="7448" y="15234"/>
                  </a:cubicBezTo>
                  <a:cubicBezTo>
                    <a:pt x="6207" y="14097"/>
                    <a:pt x="4966" y="13187"/>
                    <a:pt x="3724" y="12278"/>
                  </a:cubicBezTo>
                  <a:cubicBezTo>
                    <a:pt x="2979" y="11596"/>
                    <a:pt x="2483" y="11596"/>
                    <a:pt x="1738" y="11596"/>
                  </a:cubicBezTo>
                  <a:cubicBezTo>
                    <a:pt x="1241" y="11823"/>
                    <a:pt x="745" y="11823"/>
                    <a:pt x="248" y="11823"/>
                  </a:cubicBezTo>
                  <a:cubicBezTo>
                    <a:pt x="0" y="11823"/>
                    <a:pt x="0" y="11823"/>
                    <a:pt x="0" y="11596"/>
                  </a:cubicBezTo>
                  <a:close/>
                </a:path>
              </a:pathLst>
            </a:custGeom>
            <a:solidFill>
              <a:srgbClr val="9A0001"/>
            </a:solidFill>
            <a:ln w="12700" cap="flat">
              <a:noFill/>
              <a:miter lim="400000"/>
            </a:ln>
            <a:effectLst/>
          </p:spPr>
          <p:txBody>
            <a:bodyPr wrap="square" lIns="64293" tIns="64293" rIns="64293" bIns="64293" numCol="1" anchor="t">
              <a:noAutofit/>
            </a:bodyPr>
            <a:lstStyle/>
            <a:p>
              <a:pPr algn="l" defTabSz="1285875">
                <a:defRPr sz="2400" b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69" name="Freeform 50"/>
            <p:cNvSpPr/>
            <p:nvPr/>
          </p:nvSpPr>
          <p:spPr>
            <a:xfrm>
              <a:off x="2322695" y="3067081"/>
              <a:ext cx="208029" cy="257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5" h="21351" extrusionOk="0">
                  <a:moveTo>
                    <a:pt x="11217" y="8023"/>
                  </a:moveTo>
                  <a:cubicBezTo>
                    <a:pt x="12633" y="8331"/>
                    <a:pt x="13695" y="8640"/>
                    <a:pt x="14758" y="8949"/>
                  </a:cubicBezTo>
                  <a:cubicBezTo>
                    <a:pt x="17590" y="9566"/>
                    <a:pt x="19361" y="11417"/>
                    <a:pt x="19715" y="13886"/>
                  </a:cubicBezTo>
                  <a:cubicBezTo>
                    <a:pt x="20069" y="15737"/>
                    <a:pt x="19361" y="16971"/>
                    <a:pt x="17944" y="18206"/>
                  </a:cubicBezTo>
                  <a:cubicBezTo>
                    <a:pt x="16174" y="20057"/>
                    <a:pt x="13341" y="21291"/>
                    <a:pt x="10508" y="21291"/>
                  </a:cubicBezTo>
                  <a:cubicBezTo>
                    <a:pt x="8384" y="21600"/>
                    <a:pt x="6967" y="20674"/>
                    <a:pt x="5905" y="19131"/>
                  </a:cubicBezTo>
                  <a:cubicBezTo>
                    <a:pt x="4489" y="17589"/>
                    <a:pt x="4489" y="15737"/>
                    <a:pt x="5905" y="14194"/>
                  </a:cubicBezTo>
                  <a:cubicBezTo>
                    <a:pt x="6259" y="13577"/>
                    <a:pt x="6967" y="12960"/>
                    <a:pt x="7676" y="12034"/>
                  </a:cubicBezTo>
                  <a:cubicBezTo>
                    <a:pt x="6613" y="12034"/>
                    <a:pt x="5551" y="11726"/>
                    <a:pt x="4489" y="11417"/>
                  </a:cubicBezTo>
                  <a:cubicBezTo>
                    <a:pt x="-469" y="9874"/>
                    <a:pt x="-1531" y="5246"/>
                    <a:pt x="2364" y="2469"/>
                  </a:cubicBezTo>
                  <a:cubicBezTo>
                    <a:pt x="4135" y="1234"/>
                    <a:pt x="6259" y="309"/>
                    <a:pt x="8384" y="0"/>
                  </a:cubicBezTo>
                  <a:cubicBezTo>
                    <a:pt x="10508" y="0"/>
                    <a:pt x="12279" y="617"/>
                    <a:pt x="13341" y="2160"/>
                  </a:cubicBezTo>
                  <a:cubicBezTo>
                    <a:pt x="14403" y="3703"/>
                    <a:pt x="13695" y="5246"/>
                    <a:pt x="12633" y="6480"/>
                  </a:cubicBezTo>
                  <a:cubicBezTo>
                    <a:pt x="12279" y="7097"/>
                    <a:pt x="11925" y="7406"/>
                    <a:pt x="11217" y="8023"/>
                  </a:cubicBezTo>
                  <a:close/>
                  <a:moveTo>
                    <a:pt x="8738" y="12343"/>
                  </a:moveTo>
                  <a:cubicBezTo>
                    <a:pt x="8738" y="13269"/>
                    <a:pt x="8384" y="14194"/>
                    <a:pt x="8384" y="14811"/>
                  </a:cubicBezTo>
                  <a:cubicBezTo>
                    <a:pt x="8738" y="16663"/>
                    <a:pt x="9800" y="18206"/>
                    <a:pt x="11571" y="19440"/>
                  </a:cubicBezTo>
                  <a:cubicBezTo>
                    <a:pt x="12633" y="20057"/>
                    <a:pt x="13695" y="20366"/>
                    <a:pt x="14758" y="19749"/>
                  </a:cubicBezTo>
                  <a:cubicBezTo>
                    <a:pt x="16174" y="19131"/>
                    <a:pt x="16528" y="17897"/>
                    <a:pt x="16174" y="16971"/>
                  </a:cubicBezTo>
                  <a:cubicBezTo>
                    <a:pt x="15820" y="15120"/>
                    <a:pt x="14758" y="13886"/>
                    <a:pt x="12987" y="13269"/>
                  </a:cubicBezTo>
                  <a:cubicBezTo>
                    <a:pt x="11571" y="12651"/>
                    <a:pt x="10508" y="12651"/>
                    <a:pt x="8738" y="12343"/>
                  </a:cubicBezTo>
                  <a:close/>
                  <a:moveTo>
                    <a:pt x="10154" y="8023"/>
                  </a:moveTo>
                  <a:cubicBezTo>
                    <a:pt x="10862" y="5554"/>
                    <a:pt x="10154" y="3703"/>
                    <a:pt x="8384" y="2160"/>
                  </a:cubicBezTo>
                  <a:cubicBezTo>
                    <a:pt x="7676" y="1543"/>
                    <a:pt x="6967" y="1543"/>
                    <a:pt x="6259" y="1543"/>
                  </a:cubicBezTo>
                  <a:cubicBezTo>
                    <a:pt x="4843" y="1543"/>
                    <a:pt x="4135" y="2160"/>
                    <a:pt x="3426" y="3086"/>
                  </a:cubicBezTo>
                  <a:cubicBezTo>
                    <a:pt x="3072" y="4011"/>
                    <a:pt x="3426" y="4937"/>
                    <a:pt x="4135" y="5863"/>
                  </a:cubicBezTo>
                  <a:cubicBezTo>
                    <a:pt x="5905" y="7406"/>
                    <a:pt x="7676" y="7714"/>
                    <a:pt x="10154" y="8023"/>
                  </a:cubicBezTo>
                  <a:close/>
                </a:path>
              </a:pathLst>
            </a:custGeom>
            <a:solidFill>
              <a:srgbClr val="9A0001"/>
            </a:solidFill>
            <a:ln w="12700" cap="flat">
              <a:noFill/>
              <a:miter lim="400000"/>
            </a:ln>
            <a:effectLst/>
          </p:spPr>
          <p:txBody>
            <a:bodyPr wrap="square" lIns="64293" tIns="64293" rIns="64293" bIns="64293" numCol="1" anchor="t">
              <a:noAutofit/>
            </a:bodyPr>
            <a:lstStyle/>
            <a:p>
              <a:pPr algn="l" defTabSz="1285875">
                <a:defRPr sz="2400" b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70" name="Freeform 51"/>
            <p:cNvSpPr/>
            <p:nvPr/>
          </p:nvSpPr>
          <p:spPr>
            <a:xfrm>
              <a:off x="752909" y="399140"/>
              <a:ext cx="268052" cy="29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78" h="21341" extrusionOk="0">
                  <a:moveTo>
                    <a:pt x="8868" y="0"/>
                  </a:moveTo>
                  <a:cubicBezTo>
                    <a:pt x="9658" y="540"/>
                    <a:pt x="12029" y="3780"/>
                    <a:pt x="12293" y="5130"/>
                  </a:cubicBezTo>
                  <a:cubicBezTo>
                    <a:pt x="12029" y="5400"/>
                    <a:pt x="11766" y="4860"/>
                    <a:pt x="11239" y="4860"/>
                  </a:cubicBezTo>
                  <a:cubicBezTo>
                    <a:pt x="9922" y="4050"/>
                    <a:pt x="8605" y="3780"/>
                    <a:pt x="7288" y="3780"/>
                  </a:cubicBezTo>
                  <a:cubicBezTo>
                    <a:pt x="4127" y="3780"/>
                    <a:pt x="2019" y="6210"/>
                    <a:pt x="2810" y="9450"/>
                  </a:cubicBezTo>
                  <a:cubicBezTo>
                    <a:pt x="3863" y="12960"/>
                    <a:pt x="5971" y="16200"/>
                    <a:pt x="8868" y="18360"/>
                  </a:cubicBezTo>
                  <a:cubicBezTo>
                    <a:pt x="10976" y="19980"/>
                    <a:pt x="13083" y="19710"/>
                    <a:pt x="14927" y="17820"/>
                  </a:cubicBezTo>
                  <a:cubicBezTo>
                    <a:pt x="15717" y="17010"/>
                    <a:pt x="15980" y="16200"/>
                    <a:pt x="15190" y="15120"/>
                  </a:cubicBezTo>
                  <a:cubicBezTo>
                    <a:pt x="14663" y="14580"/>
                    <a:pt x="14137" y="13770"/>
                    <a:pt x="13610" y="12960"/>
                  </a:cubicBezTo>
                  <a:cubicBezTo>
                    <a:pt x="12819" y="11880"/>
                    <a:pt x="12556" y="11880"/>
                    <a:pt x="11239" y="12420"/>
                  </a:cubicBezTo>
                  <a:cubicBezTo>
                    <a:pt x="10976" y="12690"/>
                    <a:pt x="10712" y="12690"/>
                    <a:pt x="10449" y="12690"/>
                  </a:cubicBezTo>
                  <a:cubicBezTo>
                    <a:pt x="10976" y="11880"/>
                    <a:pt x="11766" y="11340"/>
                    <a:pt x="12556" y="10800"/>
                  </a:cubicBezTo>
                  <a:cubicBezTo>
                    <a:pt x="13346" y="10260"/>
                    <a:pt x="14137" y="9450"/>
                    <a:pt x="14927" y="8910"/>
                  </a:cubicBezTo>
                  <a:cubicBezTo>
                    <a:pt x="15717" y="8370"/>
                    <a:pt x="16244" y="7830"/>
                    <a:pt x="17034" y="7290"/>
                  </a:cubicBezTo>
                  <a:cubicBezTo>
                    <a:pt x="17298" y="7290"/>
                    <a:pt x="17298" y="7290"/>
                    <a:pt x="17298" y="7560"/>
                  </a:cubicBezTo>
                  <a:cubicBezTo>
                    <a:pt x="17298" y="7560"/>
                    <a:pt x="17034" y="7830"/>
                    <a:pt x="17034" y="7830"/>
                  </a:cubicBezTo>
                  <a:cubicBezTo>
                    <a:pt x="16244" y="9180"/>
                    <a:pt x="15980" y="9720"/>
                    <a:pt x="17034" y="10800"/>
                  </a:cubicBezTo>
                  <a:cubicBezTo>
                    <a:pt x="17561" y="11880"/>
                    <a:pt x="18351" y="12690"/>
                    <a:pt x="18878" y="13500"/>
                  </a:cubicBezTo>
                  <a:cubicBezTo>
                    <a:pt x="18878" y="13770"/>
                    <a:pt x="18878" y="13770"/>
                    <a:pt x="18878" y="14040"/>
                  </a:cubicBezTo>
                  <a:cubicBezTo>
                    <a:pt x="16771" y="17280"/>
                    <a:pt x="14137" y="19980"/>
                    <a:pt x="10185" y="21060"/>
                  </a:cubicBezTo>
                  <a:cubicBezTo>
                    <a:pt x="8605" y="21600"/>
                    <a:pt x="7024" y="21330"/>
                    <a:pt x="5444" y="20520"/>
                  </a:cubicBezTo>
                  <a:cubicBezTo>
                    <a:pt x="176" y="17820"/>
                    <a:pt x="-2722" y="9450"/>
                    <a:pt x="3600" y="4050"/>
                  </a:cubicBezTo>
                  <a:cubicBezTo>
                    <a:pt x="4390" y="3510"/>
                    <a:pt x="5707" y="3240"/>
                    <a:pt x="6761" y="2700"/>
                  </a:cubicBezTo>
                  <a:cubicBezTo>
                    <a:pt x="7024" y="2430"/>
                    <a:pt x="7288" y="2430"/>
                    <a:pt x="7551" y="2430"/>
                  </a:cubicBezTo>
                  <a:cubicBezTo>
                    <a:pt x="8868" y="1890"/>
                    <a:pt x="8868" y="1890"/>
                    <a:pt x="8868" y="540"/>
                  </a:cubicBezTo>
                  <a:cubicBezTo>
                    <a:pt x="8868" y="540"/>
                    <a:pt x="8868" y="540"/>
                    <a:pt x="8868" y="270"/>
                  </a:cubicBezTo>
                  <a:cubicBezTo>
                    <a:pt x="8868" y="270"/>
                    <a:pt x="8868" y="270"/>
                    <a:pt x="8868" y="0"/>
                  </a:cubicBezTo>
                  <a:close/>
                </a:path>
              </a:pathLst>
            </a:custGeom>
            <a:solidFill>
              <a:srgbClr val="9A0001"/>
            </a:solidFill>
            <a:ln w="12700" cap="flat">
              <a:noFill/>
              <a:miter lim="400000"/>
            </a:ln>
            <a:effectLst/>
          </p:spPr>
          <p:txBody>
            <a:bodyPr wrap="square" lIns="64293" tIns="64293" rIns="64293" bIns="64293" numCol="1" anchor="t">
              <a:noAutofit/>
            </a:bodyPr>
            <a:lstStyle/>
            <a:p>
              <a:pPr algn="l" defTabSz="1285875">
                <a:defRPr sz="2400" b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71" name="Freeform 52"/>
            <p:cNvSpPr/>
            <p:nvPr/>
          </p:nvSpPr>
          <p:spPr>
            <a:xfrm>
              <a:off x="1621772" y="129109"/>
              <a:ext cx="243688" cy="2588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23" extrusionOk="0">
                  <a:moveTo>
                    <a:pt x="19274" y="21041"/>
                  </a:moveTo>
                  <a:cubicBezTo>
                    <a:pt x="17945" y="21350"/>
                    <a:pt x="17945" y="20733"/>
                    <a:pt x="17612" y="20116"/>
                  </a:cubicBezTo>
                  <a:cubicBezTo>
                    <a:pt x="14289" y="16721"/>
                    <a:pt x="11298" y="13019"/>
                    <a:pt x="8308" y="9316"/>
                  </a:cubicBezTo>
                  <a:cubicBezTo>
                    <a:pt x="6978" y="8081"/>
                    <a:pt x="5649" y="6539"/>
                    <a:pt x="4320" y="4996"/>
                  </a:cubicBezTo>
                  <a:cubicBezTo>
                    <a:pt x="4320" y="5613"/>
                    <a:pt x="3988" y="5921"/>
                    <a:pt x="3988" y="6230"/>
                  </a:cubicBezTo>
                  <a:cubicBezTo>
                    <a:pt x="3988" y="9933"/>
                    <a:pt x="3988" y="13327"/>
                    <a:pt x="3988" y="17030"/>
                  </a:cubicBezTo>
                  <a:cubicBezTo>
                    <a:pt x="3988" y="19190"/>
                    <a:pt x="4320" y="19499"/>
                    <a:pt x="6646" y="20116"/>
                  </a:cubicBezTo>
                  <a:cubicBezTo>
                    <a:pt x="6646" y="20424"/>
                    <a:pt x="6978" y="20424"/>
                    <a:pt x="6978" y="20733"/>
                  </a:cubicBezTo>
                  <a:cubicBezTo>
                    <a:pt x="5982" y="21041"/>
                    <a:pt x="1662" y="21041"/>
                    <a:pt x="0" y="20733"/>
                  </a:cubicBezTo>
                  <a:cubicBezTo>
                    <a:pt x="332" y="20424"/>
                    <a:pt x="665" y="20116"/>
                    <a:pt x="997" y="20116"/>
                  </a:cubicBezTo>
                  <a:cubicBezTo>
                    <a:pt x="2326" y="19807"/>
                    <a:pt x="2991" y="19190"/>
                    <a:pt x="2991" y="17647"/>
                  </a:cubicBezTo>
                  <a:cubicBezTo>
                    <a:pt x="2991" y="13327"/>
                    <a:pt x="2991" y="8699"/>
                    <a:pt x="2991" y="4070"/>
                  </a:cubicBezTo>
                  <a:cubicBezTo>
                    <a:pt x="2991" y="3144"/>
                    <a:pt x="2326" y="2527"/>
                    <a:pt x="1994" y="2219"/>
                  </a:cubicBezTo>
                  <a:cubicBezTo>
                    <a:pt x="1329" y="1601"/>
                    <a:pt x="665" y="984"/>
                    <a:pt x="0" y="367"/>
                  </a:cubicBezTo>
                  <a:cubicBezTo>
                    <a:pt x="1329" y="59"/>
                    <a:pt x="2326" y="367"/>
                    <a:pt x="3323" y="59"/>
                  </a:cubicBezTo>
                  <a:cubicBezTo>
                    <a:pt x="5982" y="-250"/>
                    <a:pt x="7311" y="676"/>
                    <a:pt x="8972" y="2527"/>
                  </a:cubicBezTo>
                  <a:cubicBezTo>
                    <a:pt x="11298" y="5613"/>
                    <a:pt x="13957" y="8699"/>
                    <a:pt x="16615" y="11784"/>
                  </a:cubicBezTo>
                  <a:cubicBezTo>
                    <a:pt x="16948" y="12093"/>
                    <a:pt x="17280" y="12401"/>
                    <a:pt x="17945" y="12710"/>
                  </a:cubicBezTo>
                  <a:cubicBezTo>
                    <a:pt x="17945" y="12401"/>
                    <a:pt x="17945" y="11784"/>
                    <a:pt x="17945" y="11476"/>
                  </a:cubicBezTo>
                  <a:cubicBezTo>
                    <a:pt x="17945" y="9007"/>
                    <a:pt x="17945" y="6847"/>
                    <a:pt x="17945" y="4379"/>
                  </a:cubicBezTo>
                  <a:cubicBezTo>
                    <a:pt x="17945" y="2527"/>
                    <a:pt x="17612" y="984"/>
                    <a:pt x="15286" y="676"/>
                  </a:cubicBezTo>
                  <a:cubicBezTo>
                    <a:pt x="15286" y="676"/>
                    <a:pt x="14954" y="676"/>
                    <a:pt x="14954" y="676"/>
                  </a:cubicBezTo>
                  <a:cubicBezTo>
                    <a:pt x="15951" y="59"/>
                    <a:pt x="20271" y="59"/>
                    <a:pt x="21600" y="367"/>
                  </a:cubicBezTo>
                  <a:cubicBezTo>
                    <a:pt x="21268" y="676"/>
                    <a:pt x="21268" y="676"/>
                    <a:pt x="20935" y="984"/>
                  </a:cubicBezTo>
                  <a:cubicBezTo>
                    <a:pt x="19606" y="1293"/>
                    <a:pt x="18942" y="2219"/>
                    <a:pt x="19274" y="3453"/>
                  </a:cubicBezTo>
                  <a:cubicBezTo>
                    <a:pt x="19274" y="4996"/>
                    <a:pt x="19274" y="6539"/>
                    <a:pt x="19274" y="7773"/>
                  </a:cubicBezTo>
                  <a:cubicBezTo>
                    <a:pt x="19274" y="11784"/>
                    <a:pt x="19274" y="15487"/>
                    <a:pt x="19274" y="19499"/>
                  </a:cubicBezTo>
                  <a:cubicBezTo>
                    <a:pt x="19274" y="20116"/>
                    <a:pt x="19274" y="20424"/>
                    <a:pt x="19274" y="21041"/>
                  </a:cubicBezTo>
                  <a:close/>
                </a:path>
              </a:pathLst>
            </a:custGeom>
            <a:solidFill>
              <a:srgbClr val="9A0001"/>
            </a:solidFill>
            <a:ln w="12700" cap="flat">
              <a:noFill/>
              <a:miter lim="400000"/>
            </a:ln>
            <a:effectLst/>
          </p:spPr>
          <p:txBody>
            <a:bodyPr wrap="square" lIns="64293" tIns="64293" rIns="64293" bIns="64293" numCol="1" anchor="t">
              <a:noAutofit/>
            </a:bodyPr>
            <a:lstStyle/>
            <a:p>
              <a:pPr algn="l" defTabSz="1285875">
                <a:defRPr sz="2400" b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72" name="Freeform 53"/>
            <p:cNvSpPr/>
            <p:nvPr/>
          </p:nvSpPr>
          <p:spPr>
            <a:xfrm>
              <a:off x="1924263" y="3183605"/>
              <a:ext cx="170413" cy="265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9" h="21352" extrusionOk="0">
                  <a:moveTo>
                    <a:pt x="3410" y="21352"/>
                  </a:moveTo>
                  <a:cubicBezTo>
                    <a:pt x="9026" y="19831"/>
                    <a:pt x="12050" y="16484"/>
                    <a:pt x="12914" y="12225"/>
                  </a:cubicBezTo>
                  <a:cubicBezTo>
                    <a:pt x="11618" y="12529"/>
                    <a:pt x="10754" y="12834"/>
                    <a:pt x="9458" y="13138"/>
                  </a:cubicBezTo>
                  <a:cubicBezTo>
                    <a:pt x="5570" y="13746"/>
                    <a:pt x="2546" y="12529"/>
                    <a:pt x="818" y="9791"/>
                  </a:cubicBezTo>
                  <a:cubicBezTo>
                    <a:pt x="-478" y="7662"/>
                    <a:pt x="-46" y="5532"/>
                    <a:pt x="818" y="3707"/>
                  </a:cubicBezTo>
                  <a:cubicBezTo>
                    <a:pt x="2546" y="1273"/>
                    <a:pt x="5138" y="56"/>
                    <a:pt x="8594" y="56"/>
                  </a:cubicBezTo>
                  <a:cubicBezTo>
                    <a:pt x="12050" y="-248"/>
                    <a:pt x="15074" y="665"/>
                    <a:pt x="17234" y="3098"/>
                  </a:cubicBezTo>
                  <a:cubicBezTo>
                    <a:pt x="21122" y="7662"/>
                    <a:pt x="19826" y="14051"/>
                    <a:pt x="14210" y="17701"/>
                  </a:cubicBezTo>
                  <a:cubicBezTo>
                    <a:pt x="11618" y="19527"/>
                    <a:pt x="6866" y="21048"/>
                    <a:pt x="3410" y="21352"/>
                  </a:cubicBezTo>
                  <a:close/>
                  <a:moveTo>
                    <a:pt x="12914" y="9487"/>
                  </a:moveTo>
                  <a:cubicBezTo>
                    <a:pt x="12914" y="9487"/>
                    <a:pt x="12914" y="9487"/>
                    <a:pt x="13346" y="9487"/>
                  </a:cubicBezTo>
                  <a:cubicBezTo>
                    <a:pt x="12482" y="7358"/>
                    <a:pt x="12050" y="5532"/>
                    <a:pt x="11618" y="3403"/>
                  </a:cubicBezTo>
                  <a:cubicBezTo>
                    <a:pt x="11186" y="2794"/>
                    <a:pt x="10754" y="2186"/>
                    <a:pt x="10322" y="1577"/>
                  </a:cubicBezTo>
                  <a:cubicBezTo>
                    <a:pt x="9890" y="969"/>
                    <a:pt x="9026" y="665"/>
                    <a:pt x="7730" y="665"/>
                  </a:cubicBezTo>
                  <a:cubicBezTo>
                    <a:pt x="6866" y="969"/>
                    <a:pt x="6002" y="1273"/>
                    <a:pt x="6002" y="2186"/>
                  </a:cubicBezTo>
                  <a:cubicBezTo>
                    <a:pt x="6002" y="2490"/>
                    <a:pt x="5570" y="2794"/>
                    <a:pt x="5570" y="2794"/>
                  </a:cubicBezTo>
                  <a:cubicBezTo>
                    <a:pt x="6002" y="5228"/>
                    <a:pt x="6434" y="7358"/>
                    <a:pt x="7298" y="9487"/>
                  </a:cubicBezTo>
                  <a:cubicBezTo>
                    <a:pt x="7730" y="10096"/>
                    <a:pt x="8162" y="10400"/>
                    <a:pt x="8594" y="11008"/>
                  </a:cubicBezTo>
                  <a:cubicBezTo>
                    <a:pt x="9458" y="11617"/>
                    <a:pt x="10322" y="11617"/>
                    <a:pt x="12050" y="11617"/>
                  </a:cubicBezTo>
                  <a:cubicBezTo>
                    <a:pt x="13346" y="11313"/>
                    <a:pt x="12914" y="10400"/>
                    <a:pt x="12914" y="9791"/>
                  </a:cubicBezTo>
                  <a:cubicBezTo>
                    <a:pt x="12914" y="9791"/>
                    <a:pt x="12914" y="9487"/>
                    <a:pt x="12914" y="9487"/>
                  </a:cubicBezTo>
                  <a:close/>
                </a:path>
              </a:pathLst>
            </a:custGeom>
            <a:solidFill>
              <a:srgbClr val="9A0001"/>
            </a:solidFill>
            <a:ln w="12700" cap="flat">
              <a:noFill/>
              <a:miter lim="400000"/>
            </a:ln>
            <a:effectLst/>
          </p:spPr>
          <p:txBody>
            <a:bodyPr wrap="square" lIns="64293" tIns="64293" rIns="64293" bIns="64293" numCol="1" anchor="t">
              <a:noAutofit/>
            </a:bodyPr>
            <a:lstStyle/>
            <a:p>
              <a:pPr algn="l" defTabSz="1285875">
                <a:defRPr sz="2400" b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73" name="Freeform 54"/>
            <p:cNvSpPr/>
            <p:nvPr/>
          </p:nvSpPr>
          <p:spPr>
            <a:xfrm>
              <a:off x="1184818" y="176462"/>
              <a:ext cx="249328" cy="282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1373" extrusionOk="0">
                  <a:moveTo>
                    <a:pt x="13341" y="1964"/>
                  </a:moveTo>
                  <a:cubicBezTo>
                    <a:pt x="14294" y="1122"/>
                    <a:pt x="18106" y="281"/>
                    <a:pt x="19694" y="0"/>
                  </a:cubicBezTo>
                  <a:cubicBezTo>
                    <a:pt x="19376" y="281"/>
                    <a:pt x="19376" y="561"/>
                    <a:pt x="19059" y="842"/>
                  </a:cubicBezTo>
                  <a:cubicBezTo>
                    <a:pt x="18106" y="1403"/>
                    <a:pt x="17788" y="2244"/>
                    <a:pt x="18106" y="3366"/>
                  </a:cubicBezTo>
                  <a:cubicBezTo>
                    <a:pt x="19059" y="5891"/>
                    <a:pt x="20012" y="8696"/>
                    <a:pt x="20647" y="11221"/>
                  </a:cubicBezTo>
                  <a:cubicBezTo>
                    <a:pt x="20965" y="12623"/>
                    <a:pt x="21282" y="14026"/>
                    <a:pt x="21282" y="15429"/>
                  </a:cubicBezTo>
                  <a:cubicBezTo>
                    <a:pt x="21600" y="17112"/>
                    <a:pt x="20965" y="18234"/>
                    <a:pt x="19694" y="19075"/>
                  </a:cubicBezTo>
                  <a:cubicBezTo>
                    <a:pt x="17153" y="20758"/>
                    <a:pt x="13976" y="21600"/>
                    <a:pt x="10800" y="21319"/>
                  </a:cubicBezTo>
                  <a:cubicBezTo>
                    <a:pt x="8894" y="21039"/>
                    <a:pt x="7624" y="20197"/>
                    <a:pt x="6671" y="18514"/>
                  </a:cubicBezTo>
                  <a:cubicBezTo>
                    <a:pt x="6353" y="17953"/>
                    <a:pt x="6035" y="17392"/>
                    <a:pt x="6035" y="16831"/>
                  </a:cubicBezTo>
                  <a:cubicBezTo>
                    <a:pt x="5082" y="13745"/>
                    <a:pt x="4129" y="10660"/>
                    <a:pt x="3176" y="7574"/>
                  </a:cubicBezTo>
                  <a:cubicBezTo>
                    <a:pt x="3176" y="7574"/>
                    <a:pt x="2859" y="7294"/>
                    <a:pt x="2859" y="7013"/>
                  </a:cubicBezTo>
                  <a:cubicBezTo>
                    <a:pt x="2541" y="6171"/>
                    <a:pt x="1906" y="5610"/>
                    <a:pt x="635" y="5610"/>
                  </a:cubicBezTo>
                  <a:cubicBezTo>
                    <a:pt x="318" y="5610"/>
                    <a:pt x="318" y="5610"/>
                    <a:pt x="0" y="5330"/>
                  </a:cubicBezTo>
                  <a:cubicBezTo>
                    <a:pt x="2541" y="4208"/>
                    <a:pt x="5718" y="3647"/>
                    <a:pt x="8576" y="2805"/>
                  </a:cubicBezTo>
                  <a:cubicBezTo>
                    <a:pt x="8894" y="2805"/>
                    <a:pt x="9212" y="2805"/>
                    <a:pt x="9529" y="2805"/>
                  </a:cubicBezTo>
                  <a:cubicBezTo>
                    <a:pt x="9529" y="2805"/>
                    <a:pt x="9529" y="2805"/>
                    <a:pt x="9529" y="3086"/>
                  </a:cubicBezTo>
                  <a:cubicBezTo>
                    <a:pt x="9212" y="3086"/>
                    <a:pt x="8894" y="3366"/>
                    <a:pt x="8576" y="3366"/>
                  </a:cubicBezTo>
                  <a:cubicBezTo>
                    <a:pt x="7624" y="3927"/>
                    <a:pt x="7306" y="4488"/>
                    <a:pt x="7624" y="5610"/>
                  </a:cubicBezTo>
                  <a:cubicBezTo>
                    <a:pt x="8576" y="9257"/>
                    <a:pt x="9847" y="12904"/>
                    <a:pt x="10800" y="16551"/>
                  </a:cubicBezTo>
                  <a:cubicBezTo>
                    <a:pt x="11118" y="16831"/>
                    <a:pt x="11118" y="16831"/>
                    <a:pt x="11118" y="17112"/>
                  </a:cubicBezTo>
                  <a:cubicBezTo>
                    <a:pt x="12071" y="19075"/>
                    <a:pt x="13659" y="19917"/>
                    <a:pt x="15882" y="19636"/>
                  </a:cubicBezTo>
                  <a:cubicBezTo>
                    <a:pt x="18741" y="19075"/>
                    <a:pt x="20329" y="17673"/>
                    <a:pt x="20329" y="15429"/>
                  </a:cubicBezTo>
                  <a:cubicBezTo>
                    <a:pt x="20329" y="14306"/>
                    <a:pt x="20012" y="13465"/>
                    <a:pt x="20012" y="12623"/>
                  </a:cubicBezTo>
                  <a:cubicBezTo>
                    <a:pt x="19059" y="9818"/>
                    <a:pt x="18106" y="7013"/>
                    <a:pt x="17153" y="4208"/>
                  </a:cubicBezTo>
                  <a:cubicBezTo>
                    <a:pt x="16518" y="2244"/>
                    <a:pt x="16200" y="1964"/>
                    <a:pt x="13976" y="1964"/>
                  </a:cubicBezTo>
                  <a:cubicBezTo>
                    <a:pt x="13659" y="1964"/>
                    <a:pt x="13659" y="1964"/>
                    <a:pt x="13341" y="1964"/>
                  </a:cubicBezTo>
                  <a:close/>
                </a:path>
              </a:pathLst>
            </a:custGeom>
            <a:solidFill>
              <a:srgbClr val="9A0001"/>
            </a:solidFill>
            <a:ln w="12700" cap="flat">
              <a:noFill/>
              <a:miter lim="400000"/>
            </a:ln>
            <a:effectLst/>
          </p:spPr>
          <p:txBody>
            <a:bodyPr wrap="square" lIns="64293" tIns="64293" rIns="64293" bIns="64293" numCol="1" anchor="t">
              <a:noAutofit/>
            </a:bodyPr>
            <a:lstStyle/>
            <a:p>
              <a:pPr algn="l" defTabSz="1285875">
                <a:defRPr sz="2400" b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74" name="Freeform 55"/>
            <p:cNvSpPr/>
            <p:nvPr/>
          </p:nvSpPr>
          <p:spPr>
            <a:xfrm>
              <a:off x="3092293" y="1145814"/>
              <a:ext cx="294104" cy="217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09" extrusionOk="0">
                  <a:moveTo>
                    <a:pt x="0" y="7267"/>
                  </a:moveTo>
                  <a:cubicBezTo>
                    <a:pt x="1914" y="6238"/>
                    <a:pt x="3828" y="5210"/>
                    <a:pt x="5468" y="4181"/>
                  </a:cubicBezTo>
                  <a:cubicBezTo>
                    <a:pt x="6015" y="4867"/>
                    <a:pt x="5742" y="5210"/>
                    <a:pt x="5468" y="5553"/>
                  </a:cubicBezTo>
                  <a:cubicBezTo>
                    <a:pt x="4648" y="6581"/>
                    <a:pt x="3828" y="7610"/>
                    <a:pt x="3281" y="8638"/>
                  </a:cubicBezTo>
                  <a:cubicBezTo>
                    <a:pt x="2187" y="11038"/>
                    <a:pt x="2461" y="13095"/>
                    <a:pt x="3554" y="15495"/>
                  </a:cubicBezTo>
                  <a:cubicBezTo>
                    <a:pt x="4375" y="16867"/>
                    <a:pt x="5195" y="17210"/>
                    <a:pt x="6562" y="16867"/>
                  </a:cubicBezTo>
                  <a:cubicBezTo>
                    <a:pt x="7656" y="16524"/>
                    <a:pt x="8476" y="15495"/>
                    <a:pt x="8749" y="14124"/>
                  </a:cubicBezTo>
                  <a:cubicBezTo>
                    <a:pt x="8749" y="13438"/>
                    <a:pt x="8749" y="12410"/>
                    <a:pt x="8749" y="11724"/>
                  </a:cubicBezTo>
                  <a:cubicBezTo>
                    <a:pt x="9023" y="9324"/>
                    <a:pt x="9023" y="6924"/>
                    <a:pt x="9570" y="4524"/>
                  </a:cubicBezTo>
                  <a:cubicBezTo>
                    <a:pt x="10116" y="1781"/>
                    <a:pt x="11757" y="410"/>
                    <a:pt x="13944" y="67"/>
                  </a:cubicBezTo>
                  <a:cubicBezTo>
                    <a:pt x="15585" y="-276"/>
                    <a:pt x="16952" y="753"/>
                    <a:pt x="18046" y="2124"/>
                  </a:cubicBezTo>
                  <a:cubicBezTo>
                    <a:pt x="19139" y="3838"/>
                    <a:pt x="19686" y="5895"/>
                    <a:pt x="19959" y="7953"/>
                  </a:cubicBezTo>
                  <a:cubicBezTo>
                    <a:pt x="19959" y="8638"/>
                    <a:pt x="19959" y="8981"/>
                    <a:pt x="19959" y="9324"/>
                  </a:cubicBezTo>
                  <a:cubicBezTo>
                    <a:pt x="19959" y="10010"/>
                    <a:pt x="20233" y="10695"/>
                    <a:pt x="20780" y="10695"/>
                  </a:cubicBezTo>
                  <a:cubicBezTo>
                    <a:pt x="21053" y="10695"/>
                    <a:pt x="21327" y="11038"/>
                    <a:pt x="21600" y="11381"/>
                  </a:cubicBezTo>
                  <a:cubicBezTo>
                    <a:pt x="20506" y="12410"/>
                    <a:pt x="17225" y="14124"/>
                    <a:pt x="16132" y="14124"/>
                  </a:cubicBezTo>
                  <a:cubicBezTo>
                    <a:pt x="16405" y="13438"/>
                    <a:pt x="16678" y="13095"/>
                    <a:pt x="16952" y="12753"/>
                  </a:cubicBezTo>
                  <a:cubicBezTo>
                    <a:pt x="17772" y="11381"/>
                    <a:pt x="18592" y="10353"/>
                    <a:pt x="18866" y="8638"/>
                  </a:cubicBezTo>
                  <a:cubicBezTo>
                    <a:pt x="19139" y="6924"/>
                    <a:pt x="18866" y="5210"/>
                    <a:pt x="17772" y="3838"/>
                  </a:cubicBezTo>
                  <a:cubicBezTo>
                    <a:pt x="16678" y="2124"/>
                    <a:pt x="14491" y="2467"/>
                    <a:pt x="13671" y="4524"/>
                  </a:cubicBezTo>
                  <a:cubicBezTo>
                    <a:pt x="13397" y="5210"/>
                    <a:pt x="13397" y="6238"/>
                    <a:pt x="13397" y="6924"/>
                  </a:cubicBezTo>
                  <a:cubicBezTo>
                    <a:pt x="13124" y="8981"/>
                    <a:pt x="13397" y="11038"/>
                    <a:pt x="13124" y="13095"/>
                  </a:cubicBezTo>
                  <a:cubicBezTo>
                    <a:pt x="12851" y="14124"/>
                    <a:pt x="12851" y="15495"/>
                    <a:pt x="12304" y="16867"/>
                  </a:cubicBezTo>
                  <a:cubicBezTo>
                    <a:pt x="10663" y="20295"/>
                    <a:pt x="6562" y="21324"/>
                    <a:pt x="4101" y="17895"/>
                  </a:cubicBezTo>
                  <a:cubicBezTo>
                    <a:pt x="3008" y="15838"/>
                    <a:pt x="2187" y="13781"/>
                    <a:pt x="1914" y="11381"/>
                  </a:cubicBezTo>
                  <a:cubicBezTo>
                    <a:pt x="1367" y="8981"/>
                    <a:pt x="1367" y="8981"/>
                    <a:pt x="0" y="7267"/>
                  </a:cubicBezTo>
                  <a:close/>
                </a:path>
              </a:pathLst>
            </a:custGeom>
            <a:solidFill>
              <a:srgbClr val="9A0001"/>
            </a:solidFill>
            <a:ln w="12700" cap="flat">
              <a:noFill/>
              <a:miter lim="400000"/>
            </a:ln>
            <a:effectLst/>
          </p:spPr>
          <p:txBody>
            <a:bodyPr wrap="square" lIns="64293" tIns="64293" rIns="64293" bIns="64293" numCol="1" anchor="t">
              <a:noAutofit/>
            </a:bodyPr>
            <a:lstStyle/>
            <a:p>
              <a:pPr algn="l" defTabSz="1285875">
                <a:defRPr sz="2400" b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75" name="Freeform 56"/>
            <p:cNvSpPr/>
            <p:nvPr/>
          </p:nvSpPr>
          <p:spPr>
            <a:xfrm>
              <a:off x="3096493" y="2247792"/>
              <a:ext cx="289904" cy="268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53" y="12000"/>
                  </a:moveTo>
                  <a:cubicBezTo>
                    <a:pt x="18234" y="11700"/>
                    <a:pt x="18234" y="11400"/>
                    <a:pt x="18234" y="11100"/>
                  </a:cubicBezTo>
                  <a:cubicBezTo>
                    <a:pt x="18795" y="9300"/>
                    <a:pt x="18514" y="9000"/>
                    <a:pt x="16551" y="9000"/>
                  </a:cubicBezTo>
                  <a:cubicBezTo>
                    <a:pt x="15148" y="9300"/>
                    <a:pt x="14026" y="9300"/>
                    <a:pt x="12623" y="9600"/>
                  </a:cubicBezTo>
                  <a:cubicBezTo>
                    <a:pt x="11782" y="9600"/>
                    <a:pt x="11221" y="9600"/>
                    <a:pt x="10379" y="9600"/>
                  </a:cubicBezTo>
                  <a:cubicBezTo>
                    <a:pt x="10099" y="9900"/>
                    <a:pt x="9818" y="9900"/>
                    <a:pt x="9257" y="9900"/>
                  </a:cubicBezTo>
                  <a:cubicBezTo>
                    <a:pt x="9818" y="10800"/>
                    <a:pt x="10379" y="11700"/>
                    <a:pt x="10940" y="12300"/>
                  </a:cubicBezTo>
                  <a:cubicBezTo>
                    <a:pt x="11501" y="13500"/>
                    <a:pt x="12343" y="14400"/>
                    <a:pt x="13184" y="15600"/>
                  </a:cubicBezTo>
                  <a:cubicBezTo>
                    <a:pt x="13465" y="15900"/>
                    <a:pt x="13745" y="16500"/>
                    <a:pt x="14026" y="16800"/>
                  </a:cubicBezTo>
                  <a:cubicBezTo>
                    <a:pt x="14868" y="17400"/>
                    <a:pt x="15429" y="17400"/>
                    <a:pt x="15990" y="16500"/>
                  </a:cubicBezTo>
                  <a:cubicBezTo>
                    <a:pt x="16270" y="16200"/>
                    <a:pt x="16551" y="15900"/>
                    <a:pt x="16831" y="15300"/>
                  </a:cubicBezTo>
                  <a:cubicBezTo>
                    <a:pt x="16831" y="16500"/>
                    <a:pt x="15709" y="20400"/>
                    <a:pt x="14868" y="21600"/>
                  </a:cubicBezTo>
                  <a:cubicBezTo>
                    <a:pt x="14868" y="21300"/>
                    <a:pt x="14587" y="21300"/>
                    <a:pt x="14587" y="21300"/>
                  </a:cubicBezTo>
                  <a:cubicBezTo>
                    <a:pt x="14587" y="20100"/>
                    <a:pt x="14026" y="19200"/>
                    <a:pt x="13465" y="18000"/>
                  </a:cubicBezTo>
                  <a:cubicBezTo>
                    <a:pt x="11782" y="15900"/>
                    <a:pt x="10379" y="13500"/>
                    <a:pt x="8696" y="11100"/>
                  </a:cubicBezTo>
                  <a:cubicBezTo>
                    <a:pt x="8416" y="10500"/>
                    <a:pt x="8135" y="10200"/>
                    <a:pt x="7294" y="9900"/>
                  </a:cubicBezTo>
                  <a:cubicBezTo>
                    <a:pt x="6171" y="9300"/>
                    <a:pt x="4769" y="8700"/>
                    <a:pt x="3647" y="8100"/>
                  </a:cubicBezTo>
                  <a:cubicBezTo>
                    <a:pt x="1964" y="7500"/>
                    <a:pt x="1683" y="7500"/>
                    <a:pt x="561" y="9300"/>
                  </a:cubicBezTo>
                  <a:cubicBezTo>
                    <a:pt x="561" y="9300"/>
                    <a:pt x="281" y="9300"/>
                    <a:pt x="281" y="9600"/>
                  </a:cubicBezTo>
                  <a:cubicBezTo>
                    <a:pt x="281" y="9300"/>
                    <a:pt x="0" y="9300"/>
                    <a:pt x="0" y="9000"/>
                  </a:cubicBezTo>
                  <a:cubicBezTo>
                    <a:pt x="1122" y="6000"/>
                    <a:pt x="2244" y="3300"/>
                    <a:pt x="3366" y="300"/>
                  </a:cubicBezTo>
                  <a:cubicBezTo>
                    <a:pt x="3366" y="300"/>
                    <a:pt x="3366" y="0"/>
                    <a:pt x="3647" y="0"/>
                  </a:cubicBezTo>
                  <a:cubicBezTo>
                    <a:pt x="3647" y="300"/>
                    <a:pt x="3647" y="600"/>
                    <a:pt x="3647" y="900"/>
                  </a:cubicBezTo>
                  <a:cubicBezTo>
                    <a:pt x="3366" y="2400"/>
                    <a:pt x="3647" y="3000"/>
                    <a:pt x="5049" y="3600"/>
                  </a:cubicBezTo>
                  <a:cubicBezTo>
                    <a:pt x="6171" y="4200"/>
                    <a:pt x="7294" y="4800"/>
                    <a:pt x="8416" y="5100"/>
                  </a:cubicBezTo>
                  <a:cubicBezTo>
                    <a:pt x="8696" y="5400"/>
                    <a:pt x="9257" y="5400"/>
                    <a:pt x="9538" y="5400"/>
                  </a:cubicBezTo>
                  <a:cubicBezTo>
                    <a:pt x="12623" y="5100"/>
                    <a:pt x="15709" y="4500"/>
                    <a:pt x="18795" y="4200"/>
                  </a:cubicBezTo>
                  <a:cubicBezTo>
                    <a:pt x="19636" y="3900"/>
                    <a:pt x="20758" y="3600"/>
                    <a:pt x="21319" y="2400"/>
                  </a:cubicBezTo>
                  <a:cubicBezTo>
                    <a:pt x="21600" y="2700"/>
                    <a:pt x="21600" y="3000"/>
                    <a:pt x="21600" y="3000"/>
                  </a:cubicBezTo>
                  <a:cubicBezTo>
                    <a:pt x="20758" y="6000"/>
                    <a:pt x="19636" y="8700"/>
                    <a:pt x="18514" y="11700"/>
                  </a:cubicBezTo>
                  <a:cubicBezTo>
                    <a:pt x="18514" y="11700"/>
                    <a:pt x="18514" y="11700"/>
                    <a:pt x="17953" y="12000"/>
                  </a:cubicBezTo>
                  <a:close/>
                </a:path>
              </a:pathLst>
            </a:custGeom>
            <a:solidFill>
              <a:srgbClr val="9A0001"/>
            </a:solidFill>
            <a:ln w="12700" cap="flat">
              <a:noFill/>
              <a:miter lim="400000"/>
            </a:ln>
            <a:effectLst/>
          </p:spPr>
          <p:txBody>
            <a:bodyPr wrap="square" lIns="64293" tIns="64293" rIns="64293" bIns="64293" numCol="1" anchor="t">
              <a:noAutofit/>
            </a:bodyPr>
            <a:lstStyle/>
            <a:p>
              <a:pPr algn="l" defTabSz="1285875">
                <a:defRPr sz="2400" b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76" name="Freeform 57"/>
            <p:cNvSpPr/>
            <p:nvPr/>
          </p:nvSpPr>
          <p:spPr>
            <a:xfrm>
              <a:off x="3205719" y="1834024"/>
              <a:ext cx="252104" cy="224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7" h="21393" extrusionOk="0">
                  <a:moveTo>
                    <a:pt x="1235" y="3334"/>
                  </a:moveTo>
                  <a:cubicBezTo>
                    <a:pt x="1235" y="3688"/>
                    <a:pt x="1235" y="4042"/>
                    <a:pt x="1235" y="4396"/>
                  </a:cubicBezTo>
                  <a:cubicBezTo>
                    <a:pt x="1553" y="5813"/>
                    <a:pt x="2188" y="6521"/>
                    <a:pt x="3459" y="6875"/>
                  </a:cubicBezTo>
                  <a:cubicBezTo>
                    <a:pt x="6000" y="6875"/>
                    <a:pt x="8859" y="7229"/>
                    <a:pt x="11400" y="7583"/>
                  </a:cubicBezTo>
                  <a:cubicBezTo>
                    <a:pt x="13941" y="7583"/>
                    <a:pt x="16482" y="7937"/>
                    <a:pt x="19023" y="7937"/>
                  </a:cubicBezTo>
                  <a:cubicBezTo>
                    <a:pt x="19341" y="7937"/>
                    <a:pt x="19659" y="7937"/>
                    <a:pt x="19976" y="7937"/>
                  </a:cubicBezTo>
                  <a:cubicBezTo>
                    <a:pt x="20294" y="6875"/>
                    <a:pt x="19976" y="5813"/>
                    <a:pt x="19659" y="4750"/>
                  </a:cubicBezTo>
                  <a:cubicBezTo>
                    <a:pt x="19341" y="3334"/>
                    <a:pt x="19023" y="2626"/>
                    <a:pt x="18071" y="1918"/>
                  </a:cubicBezTo>
                  <a:cubicBezTo>
                    <a:pt x="17118" y="1209"/>
                    <a:pt x="16165" y="855"/>
                    <a:pt x="15529" y="147"/>
                  </a:cubicBezTo>
                  <a:cubicBezTo>
                    <a:pt x="17435" y="-207"/>
                    <a:pt x="19341" y="147"/>
                    <a:pt x="21247" y="501"/>
                  </a:cubicBezTo>
                  <a:cubicBezTo>
                    <a:pt x="20929" y="7229"/>
                    <a:pt x="20294" y="14311"/>
                    <a:pt x="19976" y="21393"/>
                  </a:cubicBezTo>
                  <a:cubicBezTo>
                    <a:pt x="18071" y="21393"/>
                    <a:pt x="16165" y="21393"/>
                    <a:pt x="14259" y="21039"/>
                  </a:cubicBezTo>
                  <a:cubicBezTo>
                    <a:pt x="14259" y="20685"/>
                    <a:pt x="14259" y="20331"/>
                    <a:pt x="14576" y="19977"/>
                  </a:cubicBezTo>
                  <a:cubicBezTo>
                    <a:pt x="14576" y="19977"/>
                    <a:pt x="14894" y="19977"/>
                    <a:pt x="15212" y="19977"/>
                  </a:cubicBezTo>
                  <a:cubicBezTo>
                    <a:pt x="18071" y="19268"/>
                    <a:pt x="19659" y="17498"/>
                    <a:pt x="19659" y="13957"/>
                  </a:cubicBezTo>
                  <a:cubicBezTo>
                    <a:pt x="19341" y="13603"/>
                    <a:pt x="19023" y="13603"/>
                    <a:pt x="18706" y="13603"/>
                  </a:cubicBezTo>
                  <a:cubicBezTo>
                    <a:pt x="14259" y="13249"/>
                    <a:pt x="9494" y="12895"/>
                    <a:pt x="5047" y="12541"/>
                  </a:cubicBezTo>
                  <a:cubicBezTo>
                    <a:pt x="4412" y="12541"/>
                    <a:pt x="3776" y="12186"/>
                    <a:pt x="3459" y="12186"/>
                  </a:cubicBezTo>
                  <a:cubicBezTo>
                    <a:pt x="1871" y="12186"/>
                    <a:pt x="918" y="12541"/>
                    <a:pt x="600" y="14311"/>
                  </a:cubicBezTo>
                  <a:cubicBezTo>
                    <a:pt x="600" y="14665"/>
                    <a:pt x="600" y="15019"/>
                    <a:pt x="282" y="15727"/>
                  </a:cubicBezTo>
                  <a:cubicBezTo>
                    <a:pt x="-353" y="14311"/>
                    <a:pt x="282" y="13249"/>
                    <a:pt x="282" y="12541"/>
                  </a:cubicBezTo>
                  <a:cubicBezTo>
                    <a:pt x="282" y="11478"/>
                    <a:pt x="282" y="10416"/>
                    <a:pt x="282" y="9354"/>
                  </a:cubicBezTo>
                  <a:cubicBezTo>
                    <a:pt x="282" y="8291"/>
                    <a:pt x="282" y="7229"/>
                    <a:pt x="600" y="6167"/>
                  </a:cubicBezTo>
                  <a:cubicBezTo>
                    <a:pt x="600" y="5104"/>
                    <a:pt x="282" y="4042"/>
                    <a:pt x="918" y="2980"/>
                  </a:cubicBezTo>
                  <a:cubicBezTo>
                    <a:pt x="918" y="2980"/>
                    <a:pt x="918" y="3334"/>
                    <a:pt x="1235" y="3334"/>
                  </a:cubicBezTo>
                  <a:close/>
                </a:path>
              </a:pathLst>
            </a:custGeom>
            <a:solidFill>
              <a:srgbClr val="9A0001"/>
            </a:solidFill>
            <a:ln w="12700" cap="flat">
              <a:noFill/>
              <a:miter lim="400000"/>
            </a:ln>
            <a:effectLst/>
          </p:spPr>
          <p:txBody>
            <a:bodyPr wrap="square" lIns="64293" tIns="64293" rIns="64293" bIns="64293" numCol="1" anchor="t">
              <a:noAutofit/>
            </a:bodyPr>
            <a:lstStyle/>
            <a:p>
              <a:pPr algn="l" defTabSz="1285875">
                <a:defRPr sz="2400" b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77" name="Freeform 58"/>
            <p:cNvSpPr/>
            <p:nvPr/>
          </p:nvSpPr>
          <p:spPr>
            <a:xfrm>
              <a:off x="2352831" y="230381"/>
              <a:ext cx="231083" cy="286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9" extrusionOk="0">
                  <a:moveTo>
                    <a:pt x="2125" y="21339"/>
                  </a:moveTo>
                  <a:cubicBezTo>
                    <a:pt x="1770" y="20497"/>
                    <a:pt x="1770" y="20217"/>
                    <a:pt x="1770" y="19656"/>
                  </a:cubicBezTo>
                  <a:cubicBezTo>
                    <a:pt x="1770" y="14326"/>
                    <a:pt x="1770" y="8996"/>
                    <a:pt x="1770" y="3666"/>
                  </a:cubicBezTo>
                  <a:cubicBezTo>
                    <a:pt x="1770" y="2264"/>
                    <a:pt x="1770" y="861"/>
                    <a:pt x="0" y="20"/>
                  </a:cubicBezTo>
                  <a:cubicBezTo>
                    <a:pt x="1416" y="-261"/>
                    <a:pt x="9207" y="2544"/>
                    <a:pt x="10269" y="3666"/>
                  </a:cubicBezTo>
                  <a:cubicBezTo>
                    <a:pt x="9915" y="3386"/>
                    <a:pt x="9561" y="3386"/>
                    <a:pt x="8852" y="3386"/>
                  </a:cubicBezTo>
                  <a:cubicBezTo>
                    <a:pt x="7790" y="3105"/>
                    <a:pt x="7436" y="3386"/>
                    <a:pt x="7082" y="4227"/>
                  </a:cubicBezTo>
                  <a:cubicBezTo>
                    <a:pt x="7082" y="4508"/>
                    <a:pt x="7082" y="4788"/>
                    <a:pt x="7082" y="5069"/>
                  </a:cubicBezTo>
                  <a:cubicBezTo>
                    <a:pt x="6728" y="8435"/>
                    <a:pt x="6728" y="11801"/>
                    <a:pt x="6728" y="15168"/>
                  </a:cubicBezTo>
                  <a:cubicBezTo>
                    <a:pt x="6728" y="15168"/>
                    <a:pt x="6728" y="15448"/>
                    <a:pt x="7082" y="15729"/>
                  </a:cubicBezTo>
                  <a:cubicBezTo>
                    <a:pt x="7082" y="15729"/>
                    <a:pt x="7436" y="15729"/>
                    <a:pt x="7436" y="15729"/>
                  </a:cubicBezTo>
                  <a:cubicBezTo>
                    <a:pt x="10269" y="13204"/>
                    <a:pt x="13102" y="10960"/>
                    <a:pt x="15934" y="8435"/>
                  </a:cubicBezTo>
                  <a:cubicBezTo>
                    <a:pt x="15934" y="8435"/>
                    <a:pt x="15934" y="8435"/>
                    <a:pt x="15934" y="8435"/>
                  </a:cubicBezTo>
                  <a:cubicBezTo>
                    <a:pt x="17351" y="7033"/>
                    <a:pt x="17351" y="6471"/>
                    <a:pt x="15580" y="5630"/>
                  </a:cubicBezTo>
                  <a:cubicBezTo>
                    <a:pt x="15226" y="5349"/>
                    <a:pt x="15226" y="5349"/>
                    <a:pt x="15226" y="5069"/>
                  </a:cubicBezTo>
                  <a:cubicBezTo>
                    <a:pt x="17351" y="5349"/>
                    <a:pt x="19475" y="6191"/>
                    <a:pt x="21600" y="7033"/>
                  </a:cubicBezTo>
                  <a:cubicBezTo>
                    <a:pt x="21246" y="7313"/>
                    <a:pt x="21246" y="7313"/>
                    <a:pt x="20892" y="7313"/>
                  </a:cubicBezTo>
                  <a:cubicBezTo>
                    <a:pt x="19475" y="7313"/>
                    <a:pt x="18413" y="7874"/>
                    <a:pt x="17351" y="8716"/>
                  </a:cubicBezTo>
                  <a:cubicBezTo>
                    <a:pt x="12748" y="12643"/>
                    <a:pt x="8144" y="16570"/>
                    <a:pt x="3541" y="20217"/>
                  </a:cubicBezTo>
                  <a:cubicBezTo>
                    <a:pt x="3187" y="20497"/>
                    <a:pt x="2833" y="20778"/>
                    <a:pt x="2125" y="21339"/>
                  </a:cubicBezTo>
                  <a:close/>
                </a:path>
              </a:pathLst>
            </a:custGeom>
            <a:solidFill>
              <a:srgbClr val="9A0001"/>
            </a:solidFill>
            <a:ln w="12700" cap="flat">
              <a:noFill/>
              <a:miter lim="400000"/>
            </a:ln>
            <a:effectLst/>
          </p:spPr>
          <p:txBody>
            <a:bodyPr wrap="square" lIns="64293" tIns="64293" rIns="64293" bIns="64293" numCol="1" anchor="t">
              <a:noAutofit/>
            </a:bodyPr>
            <a:lstStyle/>
            <a:p>
              <a:pPr algn="l" defTabSz="1285875">
                <a:defRPr sz="2400" b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78" name="Freeform 59"/>
            <p:cNvSpPr/>
            <p:nvPr/>
          </p:nvSpPr>
          <p:spPr>
            <a:xfrm>
              <a:off x="256290" y="1067176"/>
              <a:ext cx="264694" cy="231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331"/>
                  </a:moveTo>
                  <a:cubicBezTo>
                    <a:pt x="0" y="9561"/>
                    <a:pt x="3346" y="1416"/>
                    <a:pt x="4563" y="0"/>
                  </a:cubicBezTo>
                  <a:cubicBezTo>
                    <a:pt x="4259" y="354"/>
                    <a:pt x="4259" y="708"/>
                    <a:pt x="4259" y="1062"/>
                  </a:cubicBezTo>
                  <a:cubicBezTo>
                    <a:pt x="3955" y="3187"/>
                    <a:pt x="4259" y="3895"/>
                    <a:pt x="5780" y="4603"/>
                  </a:cubicBezTo>
                  <a:cubicBezTo>
                    <a:pt x="9735" y="7082"/>
                    <a:pt x="13690" y="9561"/>
                    <a:pt x="17645" y="11685"/>
                  </a:cubicBezTo>
                  <a:cubicBezTo>
                    <a:pt x="19166" y="12748"/>
                    <a:pt x="19775" y="12393"/>
                    <a:pt x="20687" y="10977"/>
                  </a:cubicBezTo>
                  <a:cubicBezTo>
                    <a:pt x="20992" y="10623"/>
                    <a:pt x="21296" y="10269"/>
                    <a:pt x="21600" y="9915"/>
                  </a:cubicBezTo>
                  <a:cubicBezTo>
                    <a:pt x="21296" y="11331"/>
                    <a:pt x="18254" y="19830"/>
                    <a:pt x="17037" y="21600"/>
                  </a:cubicBezTo>
                  <a:cubicBezTo>
                    <a:pt x="17037" y="20892"/>
                    <a:pt x="17037" y="20538"/>
                    <a:pt x="17037" y="20184"/>
                  </a:cubicBezTo>
                  <a:cubicBezTo>
                    <a:pt x="17341" y="18413"/>
                    <a:pt x="17037" y="17705"/>
                    <a:pt x="15820" y="16643"/>
                  </a:cubicBezTo>
                  <a:cubicBezTo>
                    <a:pt x="11865" y="14518"/>
                    <a:pt x="7910" y="12039"/>
                    <a:pt x="3955" y="9915"/>
                  </a:cubicBezTo>
                  <a:cubicBezTo>
                    <a:pt x="2130" y="8852"/>
                    <a:pt x="1825" y="8852"/>
                    <a:pt x="304" y="10623"/>
                  </a:cubicBezTo>
                  <a:cubicBezTo>
                    <a:pt x="304" y="10977"/>
                    <a:pt x="304" y="10977"/>
                    <a:pt x="0" y="11331"/>
                  </a:cubicBezTo>
                  <a:close/>
                </a:path>
              </a:pathLst>
            </a:custGeom>
            <a:solidFill>
              <a:srgbClr val="9A0001"/>
            </a:solidFill>
            <a:ln w="12700" cap="flat">
              <a:noFill/>
              <a:miter lim="400000"/>
            </a:ln>
            <a:effectLst/>
          </p:spPr>
          <p:txBody>
            <a:bodyPr wrap="square" lIns="64293" tIns="64293" rIns="64293" bIns="64293" numCol="1" anchor="t">
              <a:noAutofit/>
            </a:bodyPr>
            <a:lstStyle/>
            <a:p>
              <a:pPr algn="l" defTabSz="1285875">
                <a:defRPr sz="2400" b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79" name="Freeform 60"/>
            <p:cNvSpPr/>
            <p:nvPr/>
          </p:nvSpPr>
          <p:spPr>
            <a:xfrm>
              <a:off x="3197330" y="1499928"/>
              <a:ext cx="256291" cy="1680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65" y="21600"/>
                  </a:moveTo>
                  <a:cubicBezTo>
                    <a:pt x="939" y="16800"/>
                    <a:pt x="626" y="11520"/>
                    <a:pt x="0" y="6240"/>
                  </a:cubicBezTo>
                  <a:cubicBezTo>
                    <a:pt x="0" y="6240"/>
                    <a:pt x="0" y="5760"/>
                    <a:pt x="313" y="5280"/>
                  </a:cubicBezTo>
                  <a:cubicBezTo>
                    <a:pt x="626" y="6240"/>
                    <a:pt x="626" y="6720"/>
                    <a:pt x="939" y="7200"/>
                  </a:cubicBezTo>
                  <a:cubicBezTo>
                    <a:pt x="1565" y="9120"/>
                    <a:pt x="1878" y="9600"/>
                    <a:pt x="3443" y="9120"/>
                  </a:cubicBezTo>
                  <a:cubicBezTo>
                    <a:pt x="7200" y="8160"/>
                    <a:pt x="10957" y="7200"/>
                    <a:pt x="14713" y="6240"/>
                  </a:cubicBezTo>
                  <a:cubicBezTo>
                    <a:pt x="15652" y="6240"/>
                    <a:pt x="16278" y="5760"/>
                    <a:pt x="17217" y="5760"/>
                  </a:cubicBezTo>
                  <a:cubicBezTo>
                    <a:pt x="18783" y="5280"/>
                    <a:pt x="19096" y="4320"/>
                    <a:pt x="19409" y="2400"/>
                  </a:cubicBezTo>
                  <a:cubicBezTo>
                    <a:pt x="19409" y="1920"/>
                    <a:pt x="19409" y="1440"/>
                    <a:pt x="19409" y="0"/>
                  </a:cubicBezTo>
                  <a:cubicBezTo>
                    <a:pt x="19722" y="960"/>
                    <a:pt x="20035" y="1440"/>
                    <a:pt x="20035" y="1440"/>
                  </a:cubicBezTo>
                  <a:cubicBezTo>
                    <a:pt x="20348" y="6720"/>
                    <a:pt x="20974" y="11520"/>
                    <a:pt x="21600" y="16800"/>
                  </a:cubicBezTo>
                  <a:cubicBezTo>
                    <a:pt x="21287" y="16800"/>
                    <a:pt x="21287" y="16800"/>
                    <a:pt x="20974" y="16800"/>
                  </a:cubicBezTo>
                  <a:cubicBezTo>
                    <a:pt x="20974" y="16800"/>
                    <a:pt x="20661" y="16320"/>
                    <a:pt x="20661" y="15840"/>
                  </a:cubicBezTo>
                  <a:cubicBezTo>
                    <a:pt x="20035" y="13440"/>
                    <a:pt x="19409" y="12960"/>
                    <a:pt x="17843" y="12960"/>
                  </a:cubicBezTo>
                  <a:cubicBezTo>
                    <a:pt x="13461" y="14400"/>
                    <a:pt x="8765" y="15360"/>
                    <a:pt x="4383" y="16800"/>
                  </a:cubicBezTo>
                  <a:cubicBezTo>
                    <a:pt x="2817" y="16800"/>
                    <a:pt x="2191" y="17760"/>
                    <a:pt x="2191" y="20160"/>
                  </a:cubicBezTo>
                  <a:cubicBezTo>
                    <a:pt x="2191" y="20640"/>
                    <a:pt x="1878" y="21120"/>
                    <a:pt x="1878" y="21600"/>
                  </a:cubicBezTo>
                  <a:cubicBezTo>
                    <a:pt x="1878" y="21600"/>
                    <a:pt x="1565" y="21600"/>
                    <a:pt x="1565" y="21600"/>
                  </a:cubicBezTo>
                  <a:close/>
                </a:path>
              </a:pathLst>
            </a:custGeom>
            <a:solidFill>
              <a:srgbClr val="9A0001"/>
            </a:solidFill>
            <a:ln w="12700" cap="flat">
              <a:noFill/>
              <a:miter lim="400000"/>
            </a:ln>
            <a:effectLst/>
          </p:spPr>
          <p:txBody>
            <a:bodyPr wrap="square" lIns="64293" tIns="64293" rIns="64293" bIns="64293" numCol="1" anchor="t">
              <a:noAutofit/>
            </a:bodyPr>
            <a:lstStyle/>
            <a:p>
              <a:pPr algn="l" defTabSz="1285875">
                <a:defRPr sz="2400" b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80" name="Freeform 61"/>
            <p:cNvSpPr/>
            <p:nvPr/>
          </p:nvSpPr>
          <p:spPr>
            <a:xfrm>
              <a:off x="2008309" y="155455"/>
              <a:ext cx="155457" cy="260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14" y="19749"/>
                  </a:moveTo>
                  <a:cubicBezTo>
                    <a:pt x="1029" y="19749"/>
                    <a:pt x="1543" y="19749"/>
                    <a:pt x="2057" y="19749"/>
                  </a:cubicBezTo>
                  <a:cubicBezTo>
                    <a:pt x="4114" y="19440"/>
                    <a:pt x="5143" y="19131"/>
                    <a:pt x="5143" y="17589"/>
                  </a:cubicBezTo>
                  <a:cubicBezTo>
                    <a:pt x="5657" y="16046"/>
                    <a:pt x="6171" y="14503"/>
                    <a:pt x="6686" y="12651"/>
                  </a:cubicBezTo>
                  <a:cubicBezTo>
                    <a:pt x="7200" y="9874"/>
                    <a:pt x="7714" y="7097"/>
                    <a:pt x="8229" y="4320"/>
                  </a:cubicBezTo>
                  <a:cubicBezTo>
                    <a:pt x="8229" y="4011"/>
                    <a:pt x="8743" y="3703"/>
                    <a:pt x="8743" y="3086"/>
                  </a:cubicBezTo>
                  <a:cubicBezTo>
                    <a:pt x="8743" y="1543"/>
                    <a:pt x="8229" y="1234"/>
                    <a:pt x="5657" y="617"/>
                  </a:cubicBezTo>
                  <a:cubicBezTo>
                    <a:pt x="5143" y="309"/>
                    <a:pt x="5143" y="309"/>
                    <a:pt x="4629" y="0"/>
                  </a:cubicBezTo>
                  <a:cubicBezTo>
                    <a:pt x="10286" y="309"/>
                    <a:pt x="15943" y="617"/>
                    <a:pt x="21600" y="1234"/>
                  </a:cubicBezTo>
                  <a:cubicBezTo>
                    <a:pt x="21600" y="1543"/>
                    <a:pt x="21600" y="1543"/>
                    <a:pt x="21600" y="1543"/>
                  </a:cubicBezTo>
                  <a:cubicBezTo>
                    <a:pt x="21086" y="1543"/>
                    <a:pt x="20571" y="1851"/>
                    <a:pt x="20057" y="1851"/>
                  </a:cubicBezTo>
                  <a:cubicBezTo>
                    <a:pt x="17486" y="1851"/>
                    <a:pt x="16457" y="2160"/>
                    <a:pt x="16457" y="4011"/>
                  </a:cubicBezTo>
                  <a:cubicBezTo>
                    <a:pt x="15429" y="7406"/>
                    <a:pt x="14400" y="11109"/>
                    <a:pt x="13886" y="14503"/>
                  </a:cubicBezTo>
                  <a:cubicBezTo>
                    <a:pt x="13371" y="15737"/>
                    <a:pt x="13371" y="16971"/>
                    <a:pt x="12857" y="17897"/>
                  </a:cubicBezTo>
                  <a:cubicBezTo>
                    <a:pt x="12857" y="19749"/>
                    <a:pt x="13371" y="20366"/>
                    <a:pt x="15943" y="20983"/>
                  </a:cubicBezTo>
                  <a:cubicBezTo>
                    <a:pt x="16457" y="20983"/>
                    <a:pt x="16457" y="21291"/>
                    <a:pt x="16971" y="21291"/>
                  </a:cubicBezTo>
                  <a:cubicBezTo>
                    <a:pt x="16971" y="21291"/>
                    <a:pt x="16971" y="21291"/>
                    <a:pt x="16971" y="21600"/>
                  </a:cubicBezTo>
                  <a:cubicBezTo>
                    <a:pt x="11314" y="21291"/>
                    <a:pt x="5657" y="20983"/>
                    <a:pt x="0" y="20366"/>
                  </a:cubicBezTo>
                  <a:cubicBezTo>
                    <a:pt x="514" y="20057"/>
                    <a:pt x="514" y="20057"/>
                    <a:pt x="514" y="19749"/>
                  </a:cubicBezTo>
                  <a:close/>
                </a:path>
              </a:pathLst>
            </a:custGeom>
            <a:solidFill>
              <a:srgbClr val="9A0001"/>
            </a:solidFill>
            <a:ln w="12700" cap="flat">
              <a:noFill/>
              <a:miter lim="400000"/>
            </a:ln>
            <a:effectLst/>
          </p:spPr>
          <p:txBody>
            <a:bodyPr wrap="square" lIns="64293" tIns="64293" rIns="64293" bIns="64293" numCol="1" anchor="t">
              <a:noAutofit/>
            </a:bodyPr>
            <a:lstStyle/>
            <a:p>
              <a:pPr algn="l" defTabSz="1285875">
                <a:defRPr sz="2400" b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81" name="Freeform 62"/>
            <p:cNvSpPr/>
            <p:nvPr/>
          </p:nvSpPr>
          <p:spPr>
            <a:xfrm>
              <a:off x="1058774" y="3084827"/>
              <a:ext cx="193269" cy="251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9" extrusionOk="0">
                  <a:moveTo>
                    <a:pt x="415" y="16361"/>
                  </a:moveTo>
                  <a:cubicBezTo>
                    <a:pt x="831" y="16361"/>
                    <a:pt x="1662" y="16361"/>
                    <a:pt x="2077" y="16683"/>
                  </a:cubicBezTo>
                  <a:cubicBezTo>
                    <a:pt x="4154" y="17006"/>
                    <a:pt x="5400" y="16683"/>
                    <a:pt x="6646" y="15071"/>
                  </a:cubicBezTo>
                  <a:cubicBezTo>
                    <a:pt x="8723" y="11203"/>
                    <a:pt x="11215" y="7334"/>
                    <a:pt x="13292" y="3788"/>
                  </a:cubicBezTo>
                  <a:cubicBezTo>
                    <a:pt x="13708" y="3465"/>
                    <a:pt x="13708" y="3143"/>
                    <a:pt x="13708" y="2820"/>
                  </a:cubicBezTo>
                  <a:cubicBezTo>
                    <a:pt x="14123" y="1531"/>
                    <a:pt x="13708" y="886"/>
                    <a:pt x="12046" y="564"/>
                  </a:cubicBezTo>
                  <a:cubicBezTo>
                    <a:pt x="11631" y="564"/>
                    <a:pt x="10800" y="564"/>
                    <a:pt x="9554" y="241"/>
                  </a:cubicBezTo>
                  <a:cubicBezTo>
                    <a:pt x="11215" y="-81"/>
                    <a:pt x="18277" y="-81"/>
                    <a:pt x="21600" y="241"/>
                  </a:cubicBezTo>
                  <a:cubicBezTo>
                    <a:pt x="21600" y="564"/>
                    <a:pt x="21600" y="886"/>
                    <a:pt x="21185" y="1209"/>
                  </a:cubicBezTo>
                  <a:cubicBezTo>
                    <a:pt x="18277" y="6367"/>
                    <a:pt x="15369" y="11525"/>
                    <a:pt x="12046" y="16683"/>
                  </a:cubicBezTo>
                  <a:cubicBezTo>
                    <a:pt x="10800" y="18940"/>
                    <a:pt x="10800" y="19585"/>
                    <a:pt x="13708" y="20874"/>
                  </a:cubicBezTo>
                  <a:cubicBezTo>
                    <a:pt x="13708" y="20874"/>
                    <a:pt x="14123" y="21197"/>
                    <a:pt x="14123" y="21197"/>
                  </a:cubicBezTo>
                  <a:cubicBezTo>
                    <a:pt x="14123" y="21197"/>
                    <a:pt x="14123" y="21519"/>
                    <a:pt x="14123" y="21519"/>
                  </a:cubicBezTo>
                  <a:cubicBezTo>
                    <a:pt x="14123" y="21519"/>
                    <a:pt x="13708" y="21519"/>
                    <a:pt x="13708" y="21519"/>
                  </a:cubicBezTo>
                  <a:cubicBezTo>
                    <a:pt x="9554" y="19907"/>
                    <a:pt x="5400" y="18618"/>
                    <a:pt x="831" y="17006"/>
                  </a:cubicBezTo>
                  <a:cubicBezTo>
                    <a:pt x="415" y="17006"/>
                    <a:pt x="415" y="16683"/>
                    <a:pt x="0" y="16683"/>
                  </a:cubicBezTo>
                  <a:cubicBezTo>
                    <a:pt x="415" y="16361"/>
                    <a:pt x="415" y="16361"/>
                    <a:pt x="415" y="16361"/>
                  </a:cubicBezTo>
                  <a:close/>
                </a:path>
              </a:pathLst>
            </a:custGeom>
            <a:solidFill>
              <a:srgbClr val="9A0001"/>
            </a:solidFill>
            <a:ln w="12700" cap="flat">
              <a:noFill/>
              <a:miter lim="400000"/>
            </a:ln>
            <a:effectLst/>
          </p:spPr>
          <p:txBody>
            <a:bodyPr wrap="square" lIns="64293" tIns="64293" rIns="64293" bIns="64293" numCol="1" anchor="t">
              <a:noAutofit/>
            </a:bodyPr>
            <a:lstStyle/>
            <a:p>
              <a:pPr algn="l" defTabSz="1285875">
                <a:defRPr sz="2400" b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82" name="Freeform 71"/>
            <p:cNvSpPr/>
            <p:nvPr/>
          </p:nvSpPr>
          <p:spPr>
            <a:xfrm>
              <a:off x="584007" y="579803"/>
              <a:ext cx="2436862" cy="2432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30"/>
                    <a:pt x="16763" y="21600"/>
                    <a:pt x="10800" y="21600"/>
                  </a:cubicBezTo>
                  <a:cubicBezTo>
                    <a:pt x="4870" y="21600"/>
                    <a:pt x="0" y="16796"/>
                    <a:pt x="0" y="10800"/>
                  </a:cubicBezTo>
                  <a:cubicBezTo>
                    <a:pt x="0" y="4837"/>
                    <a:pt x="4837" y="0"/>
                    <a:pt x="10800" y="0"/>
                  </a:cubicBezTo>
                  <a:cubicBezTo>
                    <a:pt x="16763" y="0"/>
                    <a:pt x="21600" y="4870"/>
                    <a:pt x="21600" y="10800"/>
                  </a:cubicBezTo>
                  <a:close/>
                  <a:moveTo>
                    <a:pt x="9939" y="12191"/>
                  </a:moveTo>
                  <a:cubicBezTo>
                    <a:pt x="9939" y="12258"/>
                    <a:pt x="9939" y="12291"/>
                    <a:pt x="9939" y="12357"/>
                  </a:cubicBezTo>
                  <a:cubicBezTo>
                    <a:pt x="9939" y="12755"/>
                    <a:pt x="9939" y="13119"/>
                    <a:pt x="9939" y="13517"/>
                  </a:cubicBezTo>
                  <a:cubicBezTo>
                    <a:pt x="9939" y="13550"/>
                    <a:pt x="9939" y="13583"/>
                    <a:pt x="9939" y="13616"/>
                  </a:cubicBezTo>
                  <a:cubicBezTo>
                    <a:pt x="9939" y="13815"/>
                    <a:pt x="9839" y="13980"/>
                    <a:pt x="9674" y="14080"/>
                  </a:cubicBezTo>
                  <a:cubicBezTo>
                    <a:pt x="9607" y="14113"/>
                    <a:pt x="9541" y="14179"/>
                    <a:pt x="9442" y="14212"/>
                  </a:cubicBezTo>
                  <a:cubicBezTo>
                    <a:pt x="8845" y="14610"/>
                    <a:pt x="8348" y="15140"/>
                    <a:pt x="7918" y="15736"/>
                  </a:cubicBezTo>
                  <a:cubicBezTo>
                    <a:pt x="7454" y="16432"/>
                    <a:pt x="7156" y="17227"/>
                    <a:pt x="6957" y="18022"/>
                  </a:cubicBezTo>
                  <a:cubicBezTo>
                    <a:pt x="6924" y="18188"/>
                    <a:pt x="6891" y="18320"/>
                    <a:pt x="6891" y="18486"/>
                  </a:cubicBezTo>
                  <a:cubicBezTo>
                    <a:pt x="6858" y="18917"/>
                    <a:pt x="7123" y="19248"/>
                    <a:pt x="7553" y="19314"/>
                  </a:cubicBezTo>
                  <a:cubicBezTo>
                    <a:pt x="7918" y="19380"/>
                    <a:pt x="8348" y="19248"/>
                    <a:pt x="8481" y="18751"/>
                  </a:cubicBezTo>
                  <a:cubicBezTo>
                    <a:pt x="8481" y="18718"/>
                    <a:pt x="8514" y="18652"/>
                    <a:pt x="8514" y="18618"/>
                  </a:cubicBezTo>
                  <a:cubicBezTo>
                    <a:pt x="8613" y="18387"/>
                    <a:pt x="8680" y="18121"/>
                    <a:pt x="8746" y="17890"/>
                  </a:cubicBezTo>
                  <a:cubicBezTo>
                    <a:pt x="8945" y="17326"/>
                    <a:pt x="9210" y="16829"/>
                    <a:pt x="9574" y="16333"/>
                  </a:cubicBezTo>
                  <a:cubicBezTo>
                    <a:pt x="9773" y="16067"/>
                    <a:pt x="10038" y="15836"/>
                    <a:pt x="10336" y="15670"/>
                  </a:cubicBezTo>
                  <a:cubicBezTo>
                    <a:pt x="10634" y="15504"/>
                    <a:pt x="10933" y="15504"/>
                    <a:pt x="11231" y="15670"/>
                  </a:cubicBezTo>
                  <a:cubicBezTo>
                    <a:pt x="11297" y="15703"/>
                    <a:pt x="11396" y="15736"/>
                    <a:pt x="11463" y="15802"/>
                  </a:cubicBezTo>
                  <a:cubicBezTo>
                    <a:pt x="11761" y="16001"/>
                    <a:pt x="11993" y="16266"/>
                    <a:pt x="12191" y="16564"/>
                  </a:cubicBezTo>
                  <a:cubicBezTo>
                    <a:pt x="12523" y="17094"/>
                    <a:pt x="12755" y="17658"/>
                    <a:pt x="12920" y="18221"/>
                  </a:cubicBezTo>
                  <a:cubicBezTo>
                    <a:pt x="12987" y="18420"/>
                    <a:pt x="13053" y="18652"/>
                    <a:pt x="13119" y="18850"/>
                  </a:cubicBezTo>
                  <a:cubicBezTo>
                    <a:pt x="13218" y="19082"/>
                    <a:pt x="13351" y="19215"/>
                    <a:pt x="13583" y="19281"/>
                  </a:cubicBezTo>
                  <a:cubicBezTo>
                    <a:pt x="14080" y="19480"/>
                    <a:pt x="14775" y="19115"/>
                    <a:pt x="14676" y="18387"/>
                  </a:cubicBezTo>
                  <a:cubicBezTo>
                    <a:pt x="14643" y="18155"/>
                    <a:pt x="14577" y="17956"/>
                    <a:pt x="14544" y="17757"/>
                  </a:cubicBezTo>
                  <a:cubicBezTo>
                    <a:pt x="14345" y="17061"/>
                    <a:pt x="14113" y="16432"/>
                    <a:pt x="13715" y="15836"/>
                  </a:cubicBezTo>
                  <a:cubicBezTo>
                    <a:pt x="13252" y="15107"/>
                    <a:pt x="12655" y="14544"/>
                    <a:pt x="11926" y="14080"/>
                  </a:cubicBezTo>
                  <a:cubicBezTo>
                    <a:pt x="11728" y="13980"/>
                    <a:pt x="11628" y="13815"/>
                    <a:pt x="11628" y="13583"/>
                  </a:cubicBezTo>
                  <a:cubicBezTo>
                    <a:pt x="11628" y="13152"/>
                    <a:pt x="11628" y="12755"/>
                    <a:pt x="11628" y="12324"/>
                  </a:cubicBezTo>
                  <a:cubicBezTo>
                    <a:pt x="11628" y="12291"/>
                    <a:pt x="11628" y="12258"/>
                    <a:pt x="11661" y="12191"/>
                  </a:cubicBezTo>
                  <a:cubicBezTo>
                    <a:pt x="11728" y="12191"/>
                    <a:pt x="11761" y="12225"/>
                    <a:pt x="11827" y="12225"/>
                  </a:cubicBezTo>
                  <a:cubicBezTo>
                    <a:pt x="12456" y="12456"/>
                    <a:pt x="12987" y="12788"/>
                    <a:pt x="13450" y="13252"/>
                  </a:cubicBezTo>
                  <a:cubicBezTo>
                    <a:pt x="14080" y="13815"/>
                    <a:pt x="14544" y="14477"/>
                    <a:pt x="15007" y="15206"/>
                  </a:cubicBezTo>
                  <a:cubicBezTo>
                    <a:pt x="15306" y="15736"/>
                    <a:pt x="15604" y="16299"/>
                    <a:pt x="15869" y="16863"/>
                  </a:cubicBezTo>
                  <a:cubicBezTo>
                    <a:pt x="15935" y="17028"/>
                    <a:pt x="16034" y="17161"/>
                    <a:pt x="16200" y="17293"/>
                  </a:cubicBezTo>
                  <a:cubicBezTo>
                    <a:pt x="16366" y="17426"/>
                    <a:pt x="16598" y="17525"/>
                    <a:pt x="16829" y="17459"/>
                  </a:cubicBezTo>
                  <a:cubicBezTo>
                    <a:pt x="17161" y="17360"/>
                    <a:pt x="17360" y="17161"/>
                    <a:pt x="17426" y="16829"/>
                  </a:cubicBezTo>
                  <a:cubicBezTo>
                    <a:pt x="17492" y="16564"/>
                    <a:pt x="17459" y="16333"/>
                    <a:pt x="17360" y="16101"/>
                  </a:cubicBezTo>
                  <a:cubicBezTo>
                    <a:pt x="17227" y="15802"/>
                    <a:pt x="17094" y="15537"/>
                    <a:pt x="16962" y="15239"/>
                  </a:cubicBezTo>
                  <a:cubicBezTo>
                    <a:pt x="16498" y="14212"/>
                    <a:pt x="15902" y="13252"/>
                    <a:pt x="15107" y="12423"/>
                  </a:cubicBezTo>
                  <a:cubicBezTo>
                    <a:pt x="14312" y="11628"/>
                    <a:pt x="13417" y="11032"/>
                    <a:pt x="12357" y="10667"/>
                  </a:cubicBezTo>
                  <a:cubicBezTo>
                    <a:pt x="12125" y="10601"/>
                    <a:pt x="11893" y="10535"/>
                    <a:pt x="11628" y="10469"/>
                  </a:cubicBezTo>
                  <a:cubicBezTo>
                    <a:pt x="11628" y="10336"/>
                    <a:pt x="11628" y="10204"/>
                    <a:pt x="11628" y="10071"/>
                  </a:cubicBezTo>
                  <a:cubicBezTo>
                    <a:pt x="11595" y="9872"/>
                    <a:pt x="11562" y="9640"/>
                    <a:pt x="11429" y="9475"/>
                  </a:cubicBezTo>
                  <a:cubicBezTo>
                    <a:pt x="11098" y="8978"/>
                    <a:pt x="10469" y="8978"/>
                    <a:pt x="10137" y="9475"/>
                  </a:cubicBezTo>
                  <a:cubicBezTo>
                    <a:pt x="10005" y="9674"/>
                    <a:pt x="9972" y="9906"/>
                    <a:pt x="9972" y="10104"/>
                  </a:cubicBezTo>
                  <a:cubicBezTo>
                    <a:pt x="9939" y="10237"/>
                    <a:pt x="9939" y="10336"/>
                    <a:pt x="9939" y="10469"/>
                  </a:cubicBezTo>
                  <a:cubicBezTo>
                    <a:pt x="9906" y="10502"/>
                    <a:pt x="9872" y="10502"/>
                    <a:pt x="9806" y="10502"/>
                  </a:cubicBezTo>
                  <a:cubicBezTo>
                    <a:pt x="8746" y="10767"/>
                    <a:pt x="7785" y="11231"/>
                    <a:pt x="6957" y="11960"/>
                  </a:cubicBezTo>
                  <a:cubicBezTo>
                    <a:pt x="6328" y="12523"/>
                    <a:pt x="5798" y="13185"/>
                    <a:pt x="5334" y="13914"/>
                  </a:cubicBezTo>
                  <a:cubicBezTo>
                    <a:pt x="4903" y="14577"/>
                    <a:pt x="4572" y="15306"/>
                    <a:pt x="4240" y="16001"/>
                  </a:cubicBezTo>
                  <a:cubicBezTo>
                    <a:pt x="4174" y="16233"/>
                    <a:pt x="4108" y="16465"/>
                    <a:pt x="4141" y="16697"/>
                  </a:cubicBezTo>
                  <a:cubicBezTo>
                    <a:pt x="4174" y="17061"/>
                    <a:pt x="4307" y="17293"/>
                    <a:pt x="4638" y="17426"/>
                  </a:cubicBezTo>
                  <a:cubicBezTo>
                    <a:pt x="4969" y="17558"/>
                    <a:pt x="5267" y="17426"/>
                    <a:pt x="5466" y="17194"/>
                  </a:cubicBezTo>
                  <a:cubicBezTo>
                    <a:pt x="5566" y="17094"/>
                    <a:pt x="5632" y="16962"/>
                    <a:pt x="5698" y="16863"/>
                  </a:cubicBezTo>
                  <a:cubicBezTo>
                    <a:pt x="5996" y="16333"/>
                    <a:pt x="6261" y="15769"/>
                    <a:pt x="6560" y="15272"/>
                  </a:cubicBezTo>
                  <a:cubicBezTo>
                    <a:pt x="6990" y="14510"/>
                    <a:pt x="7520" y="13815"/>
                    <a:pt x="8150" y="13218"/>
                  </a:cubicBezTo>
                  <a:cubicBezTo>
                    <a:pt x="8613" y="12788"/>
                    <a:pt x="9144" y="12456"/>
                    <a:pt x="9740" y="12258"/>
                  </a:cubicBezTo>
                  <a:cubicBezTo>
                    <a:pt x="9806" y="12225"/>
                    <a:pt x="9872" y="12191"/>
                    <a:pt x="9939" y="12191"/>
                  </a:cubicBezTo>
                  <a:close/>
                  <a:moveTo>
                    <a:pt x="8382" y="3710"/>
                  </a:moveTo>
                  <a:cubicBezTo>
                    <a:pt x="8348" y="3744"/>
                    <a:pt x="8282" y="3744"/>
                    <a:pt x="8249" y="3777"/>
                  </a:cubicBezTo>
                  <a:cubicBezTo>
                    <a:pt x="7951" y="3876"/>
                    <a:pt x="7653" y="3942"/>
                    <a:pt x="7355" y="4042"/>
                  </a:cubicBezTo>
                  <a:cubicBezTo>
                    <a:pt x="6195" y="4439"/>
                    <a:pt x="5102" y="4936"/>
                    <a:pt x="4075" y="5599"/>
                  </a:cubicBezTo>
                  <a:cubicBezTo>
                    <a:pt x="3644" y="5897"/>
                    <a:pt x="3213" y="6228"/>
                    <a:pt x="2816" y="6626"/>
                  </a:cubicBezTo>
                  <a:cubicBezTo>
                    <a:pt x="2683" y="6758"/>
                    <a:pt x="2551" y="6891"/>
                    <a:pt x="2485" y="7090"/>
                  </a:cubicBezTo>
                  <a:cubicBezTo>
                    <a:pt x="2352" y="7454"/>
                    <a:pt x="2518" y="7852"/>
                    <a:pt x="2882" y="7984"/>
                  </a:cubicBezTo>
                  <a:cubicBezTo>
                    <a:pt x="3114" y="8083"/>
                    <a:pt x="3346" y="8083"/>
                    <a:pt x="3578" y="8017"/>
                  </a:cubicBezTo>
                  <a:cubicBezTo>
                    <a:pt x="3777" y="7951"/>
                    <a:pt x="3909" y="7852"/>
                    <a:pt x="4075" y="7752"/>
                  </a:cubicBezTo>
                  <a:cubicBezTo>
                    <a:pt x="4439" y="7487"/>
                    <a:pt x="4837" y="7189"/>
                    <a:pt x="5234" y="6957"/>
                  </a:cubicBezTo>
                  <a:cubicBezTo>
                    <a:pt x="6162" y="6328"/>
                    <a:pt x="7156" y="5831"/>
                    <a:pt x="8249" y="5466"/>
                  </a:cubicBezTo>
                  <a:cubicBezTo>
                    <a:pt x="8282" y="5466"/>
                    <a:pt x="8348" y="5433"/>
                    <a:pt x="8382" y="5433"/>
                  </a:cubicBezTo>
                  <a:cubicBezTo>
                    <a:pt x="8382" y="6063"/>
                    <a:pt x="8382" y="6692"/>
                    <a:pt x="8382" y="7288"/>
                  </a:cubicBezTo>
                  <a:cubicBezTo>
                    <a:pt x="8348" y="7321"/>
                    <a:pt x="8315" y="7321"/>
                    <a:pt x="8282" y="7355"/>
                  </a:cubicBezTo>
                  <a:cubicBezTo>
                    <a:pt x="6129" y="8183"/>
                    <a:pt x="4340" y="9541"/>
                    <a:pt x="2982" y="11429"/>
                  </a:cubicBezTo>
                  <a:cubicBezTo>
                    <a:pt x="2683" y="11827"/>
                    <a:pt x="2418" y="12258"/>
                    <a:pt x="2153" y="12688"/>
                  </a:cubicBezTo>
                  <a:cubicBezTo>
                    <a:pt x="2054" y="12821"/>
                    <a:pt x="1988" y="12953"/>
                    <a:pt x="1988" y="13086"/>
                  </a:cubicBezTo>
                  <a:cubicBezTo>
                    <a:pt x="1988" y="13517"/>
                    <a:pt x="2253" y="13881"/>
                    <a:pt x="2650" y="13980"/>
                  </a:cubicBezTo>
                  <a:cubicBezTo>
                    <a:pt x="2982" y="14080"/>
                    <a:pt x="3247" y="13980"/>
                    <a:pt x="3445" y="13682"/>
                  </a:cubicBezTo>
                  <a:cubicBezTo>
                    <a:pt x="3545" y="13550"/>
                    <a:pt x="3644" y="13384"/>
                    <a:pt x="3744" y="13252"/>
                  </a:cubicBezTo>
                  <a:cubicBezTo>
                    <a:pt x="4207" y="12589"/>
                    <a:pt x="4737" y="11960"/>
                    <a:pt x="5301" y="11363"/>
                  </a:cubicBezTo>
                  <a:cubicBezTo>
                    <a:pt x="5864" y="10767"/>
                    <a:pt x="6460" y="10237"/>
                    <a:pt x="7123" y="9806"/>
                  </a:cubicBezTo>
                  <a:cubicBezTo>
                    <a:pt x="7852" y="9342"/>
                    <a:pt x="8647" y="8978"/>
                    <a:pt x="9475" y="8746"/>
                  </a:cubicBezTo>
                  <a:cubicBezTo>
                    <a:pt x="9939" y="8613"/>
                    <a:pt x="10071" y="8382"/>
                    <a:pt x="10071" y="7951"/>
                  </a:cubicBezTo>
                  <a:cubicBezTo>
                    <a:pt x="10071" y="6261"/>
                    <a:pt x="10071" y="4572"/>
                    <a:pt x="10071" y="2915"/>
                  </a:cubicBezTo>
                  <a:cubicBezTo>
                    <a:pt x="10071" y="2783"/>
                    <a:pt x="10071" y="2683"/>
                    <a:pt x="10038" y="2584"/>
                  </a:cubicBezTo>
                  <a:cubicBezTo>
                    <a:pt x="10038" y="2452"/>
                    <a:pt x="10005" y="2286"/>
                    <a:pt x="9906" y="2153"/>
                  </a:cubicBezTo>
                  <a:cubicBezTo>
                    <a:pt x="9707" y="1822"/>
                    <a:pt x="9276" y="1690"/>
                    <a:pt x="8912" y="1855"/>
                  </a:cubicBezTo>
                  <a:cubicBezTo>
                    <a:pt x="8647" y="2021"/>
                    <a:pt x="8481" y="2253"/>
                    <a:pt x="8415" y="2551"/>
                  </a:cubicBezTo>
                  <a:cubicBezTo>
                    <a:pt x="8415" y="2683"/>
                    <a:pt x="8415" y="2816"/>
                    <a:pt x="8382" y="2982"/>
                  </a:cubicBezTo>
                  <a:cubicBezTo>
                    <a:pt x="8382" y="3213"/>
                    <a:pt x="8382" y="3479"/>
                    <a:pt x="8382" y="3710"/>
                  </a:cubicBezTo>
                  <a:close/>
                  <a:moveTo>
                    <a:pt x="13185" y="3710"/>
                  </a:moveTo>
                  <a:cubicBezTo>
                    <a:pt x="13185" y="3644"/>
                    <a:pt x="13185" y="3578"/>
                    <a:pt x="13185" y="3512"/>
                  </a:cubicBezTo>
                  <a:cubicBezTo>
                    <a:pt x="13185" y="3247"/>
                    <a:pt x="13185" y="2982"/>
                    <a:pt x="13185" y="2717"/>
                  </a:cubicBezTo>
                  <a:cubicBezTo>
                    <a:pt x="13152" y="2518"/>
                    <a:pt x="13119" y="2319"/>
                    <a:pt x="12987" y="2153"/>
                  </a:cubicBezTo>
                  <a:cubicBezTo>
                    <a:pt x="12788" y="1888"/>
                    <a:pt x="12523" y="1756"/>
                    <a:pt x="12191" y="1789"/>
                  </a:cubicBezTo>
                  <a:cubicBezTo>
                    <a:pt x="11860" y="1855"/>
                    <a:pt x="11661" y="2054"/>
                    <a:pt x="11562" y="2352"/>
                  </a:cubicBezTo>
                  <a:cubicBezTo>
                    <a:pt x="11529" y="2485"/>
                    <a:pt x="11496" y="2650"/>
                    <a:pt x="11496" y="2816"/>
                  </a:cubicBezTo>
                  <a:cubicBezTo>
                    <a:pt x="11496" y="4539"/>
                    <a:pt x="11496" y="6261"/>
                    <a:pt x="11496" y="8017"/>
                  </a:cubicBezTo>
                  <a:cubicBezTo>
                    <a:pt x="11496" y="8017"/>
                    <a:pt x="11496" y="8050"/>
                    <a:pt x="11496" y="8050"/>
                  </a:cubicBezTo>
                  <a:cubicBezTo>
                    <a:pt x="11496" y="8315"/>
                    <a:pt x="11628" y="8514"/>
                    <a:pt x="11860" y="8613"/>
                  </a:cubicBezTo>
                  <a:cubicBezTo>
                    <a:pt x="11960" y="8680"/>
                    <a:pt x="12092" y="8713"/>
                    <a:pt x="12225" y="8746"/>
                  </a:cubicBezTo>
                  <a:cubicBezTo>
                    <a:pt x="12821" y="8945"/>
                    <a:pt x="13417" y="9177"/>
                    <a:pt x="13947" y="9475"/>
                  </a:cubicBezTo>
                  <a:cubicBezTo>
                    <a:pt x="14875" y="9972"/>
                    <a:pt x="15670" y="10634"/>
                    <a:pt x="16333" y="11396"/>
                  </a:cubicBezTo>
                  <a:cubicBezTo>
                    <a:pt x="16995" y="12092"/>
                    <a:pt x="17558" y="12854"/>
                    <a:pt x="18088" y="13649"/>
                  </a:cubicBezTo>
                  <a:cubicBezTo>
                    <a:pt x="18121" y="13682"/>
                    <a:pt x="18155" y="13748"/>
                    <a:pt x="18188" y="13782"/>
                  </a:cubicBezTo>
                  <a:cubicBezTo>
                    <a:pt x="18320" y="13947"/>
                    <a:pt x="18486" y="14013"/>
                    <a:pt x="18685" y="14013"/>
                  </a:cubicBezTo>
                  <a:cubicBezTo>
                    <a:pt x="19347" y="14013"/>
                    <a:pt x="19811" y="13318"/>
                    <a:pt x="19447" y="12721"/>
                  </a:cubicBezTo>
                  <a:cubicBezTo>
                    <a:pt x="19248" y="12390"/>
                    <a:pt x="19082" y="12092"/>
                    <a:pt x="18850" y="11761"/>
                  </a:cubicBezTo>
                  <a:cubicBezTo>
                    <a:pt x="17492" y="9806"/>
                    <a:pt x="15703" y="8315"/>
                    <a:pt x="13483" y="7421"/>
                  </a:cubicBezTo>
                  <a:cubicBezTo>
                    <a:pt x="13384" y="7388"/>
                    <a:pt x="13285" y="7355"/>
                    <a:pt x="13185" y="7288"/>
                  </a:cubicBezTo>
                  <a:cubicBezTo>
                    <a:pt x="13185" y="6659"/>
                    <a:pt x="13185" y="6063"/>
                    <a:pt x="13185" y="5433"/>
                  </a:cubicBezTo>
                  <a:cubicBezTo>
                    <a:pt x="13218" y="5433"/>
                    <a:pt x="13218" y="5433"/>
                    <a:pt x="13218" y="5433"/>
                  </a:cubicBezTo>
                  <a:cubicBezTo>
                    <a:pt x="13285" y="5466"/>
                    <a:pt x="13318" y="5466"/>
                    <a:pt x="13351" y="5466"/>
                  </a:cubicBezTo>
                  <a:cubicBezTo>
                    <a:pt x="14544" y="5864"/>
                    <a:pt x="15670" y="6460"/>
                    <a:pt x="16697" y="7189"/>
                  </a:cubicBezTo>
                  <a:cubicBezTo>
                    <a:pt x="16995" y="7388"/>
                    <a:pt x="17293" y="7620"/>
                    <a:pt x="17625" y="7818"/>
                  </a:cubicBezTo>
                  <a:cubicBezTo>
                    <a:pt x="17856" y="8017"/>
                    <a:pt x="18121" y="8083"/>
                    <a:pt x="18420" y="8050"/>
                  </a:cubicBezTo>
                  <a:cubicBezTo>
                    <a:pt x="18983" y="8017"/>
                    <a:pt x="19281" y="7487"/>
                    <a:pt x="19049" y="6990"/>
                  </a:cubicBezTo>
                  <a:cubicBezTo>
                    <a:pt x="18950" y="6825"/>
                    <a:pt x="18850" y="6692"/>
                    <a:pt x="18751" y="6593"/>
                  </a:cubicBezTo>
                  <a:cubicBezTo>
                    <a:pt x="18188" y="6029"/>
                    <a:pt x="17525" y="5599"/>
                    <a:pt x="16863" y="5201"/>
                  </a:cubicBezTo>
                  <a:cubicBezTo>
                    <a:pt x="15902" y="4671"/>
                    <a:pt x="14908" y="4274"/>
                    <a:pt x="13848" y="3942"/>
                  </a:cubicBezTo>
                  <a:cubicBezTo>
                    <a:pt x="13649" y="3843"/>
                    <a:pt x="13417" y="3777"/>
                    <a:pt x="13185" y="3710"/>
                  </a:cubicBezTo>
                  <a:close/>
                </a:path>
              </a:pathLst>
            </a:custGeom>
            <a:solidFill>
              <a:srgbClr val="9A0001"/>
            </a:solidFill>
            <a:ln w="12700" cap="flat">
              <a:noFill/>
              <a:miter lim="400000"/>
            </a:ln>
            <a:effectLst/>
          </p:spPr>
          <p:txBody>
            <a:bodyPr wrap="square" lIns="64293" tIns="64293" rIns="64293" bIns="64293" numCol="1" anchor="t">
              <a:noAutofit/>
            </a:bodyPr>
            <a:lstStyle/>
            <a:p>
              <a:pPr algn="l" defTabSz="1285875">
                <a:defRPr sz="2400" b="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</p:grpSp>
      <p:sp>
        <p:nvSpPr>
          <p:cNvPr id="184" name="KIAA Peking University"/>
          <p:cNvSpPr txBox="1"/>
          <p:nvPr/>
        </p:nvSpPr>
        <p:spPr>
          <a:xfrm>
            <a:off x="2187096" y="6431608"/>
            <a:ext cx="21403294" cy="882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4800" dirty="0" err="1"/>
              <a:t>Kavli</a:t>
            </a:r>
            <a:r>
              <a:rPr lang="zh-CN" altLang="en-US" sz="4800" dirty="0"/>
              <a:t> </a:t>
            </a:r>
            <a:r>
              <a:rPr lang="en-US" altLang="zh-CN" sz="4800" dirty="0"/>
              <a:t>Institute</a:t>
            </a:r>
            <a:r>
              <a:rPr lang="zh-CN" altLang="en-US" sz="4800" dirty="0"/>
              <a:t> </a:t>
            </a:r>
            <a:r>
              <a:rPr lang="en-US" altLang="zh-CN" sz="4800" dirty="0"/>
              <a:t>for</a:t>
            </a:r>
            <a:r>
              <a:rPr lang="zh-CN" altLang="en-US" sz="4800" dirty="0"/>
              <a:t> </a:t>
            </a:r>
            <a:r>
              <a:rPr lang="en-US" altLang="zh-CN" sz="4800" dirty="0"/>
              <a:t>Astronomy</a:t>
            </a:r>
            <a:r>
              <a:rPr lang="zh-CN" altLang="en-US" sz="4800" dirty="0"/>
              <a:t> </a:t>
            </a:r>
            <a:r>
              <a:rPr lang="en-US" altLang="zh-CN" sz="4800" dirty="0"/>
              <a:t>&amp;</a:t>
            </a:r>
            <a:r>
              <a:rPr lang="zh-CN" altLang="en-US" sz="4800" dirty="0"/>
              <a:t> </a:t>
            </a:r>
            <a:r>
              <a:rPr lang="en-US" altLang="zh-CN" sz="4800" dirty="0"/>
              <a:t>Astrophysics</a:t>
            </a:r>
            <a:r>
              <a:rPr lang="zh-CN" altLang="en-US" sz="4800" dirty="0"/>
              <a:t> </a:t>
            </a:r>
            <a:r>
              <a:rPr lang="en-US" altLang="zh-CN" sz="4800" dirty="0"/>
              <a:t>(KIAA),</a:t>
            </a:r>
            <a:r>
              <a:rPr sz="4800" dirty="0"/>
              <a:t> Peking University</a:t>
            </a:r>
          </a:p>
        </p:txBody>
      </p:sp>
      <p:sp>
        <p:nvSpPr>
          <p:cNvPr id="186" name="— the halo conditions for disk formation"/>
          <p:cNvSpPr txBox="1"/>
          <p:nvPr/>
        </p:nvSpPr>
        <p:spPr>
          <a:xfrm>
            <a:off x="2187096" y="2072913"/>
            <a:ext cx="23709334" cy="9752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642937">
              <a:defRPr sz="48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 algn="l"/>
            <a:endParaRPr sz="5400" dirty="0"/>
          </a:p>
        </p:txBody>
      </p:sp>
      <p:sp>
        <p:nvSpPr>
          <p:cNvPr id="188" name="Students: 梁晋宁(KIAA, Durham)、孙广泽(KIAA)、郏梓翔(PKU)、邢海洋(PKU)、董元哲(PKU)、许芃(THU)、阎泽诚(USTC)、贺尧飞(WHU)、Noa Tavron (HUJI)"/>
          <p:cNvSpPr txBox="1"/>
          <p:nvPr/>
        </p:nvSpPr>
        <p:spPr>
          <a:xfrm>
            <a:off x="2187096" y="7793414"/>
            <a:ext cx="22483377" cy="4576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l">
              <a:defRPr>
                <a:latin typeface="Chalkboard"/>
                <a:ea typeface="Chalkboard"/>
                <a:cs typeface="Chalkboard"/>
                <a:sym typeface="Chalkboard"/>
              </a:defRPr>
            </a:pPr>
            <a:r>
              <a:rPr lang="en-US" altLang="zh-CN" sz="3600" dirty="0">
                <a:solidFill>
                  <a:schemeClr val="tx1"/>
                </a:solidFill>
              </a:rPr>
              <a:t>Students and postdocs contributed to this talk: </a:t>
            </a:r>
          </a:p>
          <a:p>
            <a:pPr algn="l">
              <a:defRPr>
                <a:latin typeface="Chalkboard"/>
                <a:ea typeface="Chalkboard"/>
                <a:cs typeface="Chalkboard"/>
                <a:sym typeface="Chalkboard"/>
              </a:defRPr>
            </a:pPr>
            <a:r>
              <a:rPr lang="en-US" sz="3600" dirty="0" err="1">
                <a:solidFill>
                  <a:schemeClr val="tx1"/>
                </a:solidFill>
              </a:rPr>
              <a:t>Huapeng</a:t>
            </a:r>
            <a:r>
              <a:rPr lang="en-US" sz="3600" dirty="0">
                <a:solidFill>
                  <a:schemeClr val="tx1"/>
                </a:solidFill>
              </a:rPr>
              <a:t> Gu (Peking), </a:t>
            </a:r>
            <a:r>
              <a:rPr lang="en-US" sz="3600" dirty="0" err="1">
                <a:solidFill>
                  <a:schemeClr val="tx1"/>
                </a:solidFill>
              </a:rPr>
              <a:t>Zixiang</a:t>
            </a:r>
            <a:r>
              <a:rPr lang="en-US" sz="3600" dirty="0">
                <a:solidFill>
                  <a:schemeClr val="tx1"/>
                </a:solidFill>
              </a:rPr>
              <a:t> Jia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sz="3600" dirty="0">
                <a:solidFill>
                  <a:schemeClr val="tx1"/>
                </a:solidFill>
              </a:rPr>
              <a:t>(Peking), </a:t>
            </a:r>
            <a:r>
              <a:rPr lang="en-US" sz="3600" dirty="0" err="1">
                <a:solidFill>
                  <a:schemeClr val="tx1"/>
                </a:solidFill>
              </a:rPr>
              <a:t>Haonan</a:t>
            </a:r>
            <a:r>
              <a:rPr lang="en-US" sz="3600" dirty="0">
                <a:solidFill>
                  <a:schemeClr val="tx1"/>
                </a:solidFill>
              </a:rPr>
              <a:t> Zheng (</a:t>
            </a:r>
            <a:r>
              <a:rPr lang="en-US" sz="3600" dirty="0">
                <a:solidFill>
                  <a:schemeClr val="tx1"/>
                </a:solidFill>
                <a:sym typeface="Wingdings" panose="05000000000000000000" pitchFamily="2" charset="2"/>
              </a:rPr>
              <a:t>KIAA Boya Fellow</a:t>
            </a:r>
            <a:r>
              <a:rPr lang="en-US" sz="3600" dirty="0">
                <a:solidFill>
                  <a:schemeClr val="tx1"/>
                </a:solidFill>
              </a:rPr>
              <a:t>), </a:t>
            </a:r>
            <a:r>
              <a:rPr lang="en-US" altLang="zh-CN" sz="3600" dirty="0" err="1">
                <a:solidFill>
                  <a:schemeClr val="tx1"/>
                </a:solidFill>
              </a:rPr>
              <a:t>Zihao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Wang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(Peking),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Shubo</a:t>
            </a:r>
            <a:r>
              <a:rPr lang="en-US" sz="3600" dirty="0">
                <a:solidFill>
                  <a:schemeClr val="tx1"/>
                </a:solidFill>
              </a:rPr>
              <a:t> Li (NAOC)</a:t>
            </a:r>
            <a:r>
              <a:rPr lang="en-US" altLang="zh-CN" sz="3600" dirty="0">
                <a:solidFill>
                  <a:schemeClr val="tx1"/>
                </a:solidFill>
              </a:rPr>
              <a:t>,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Feihong</a:t>
            </a:r>
            <a:r>
              <a:rPr lang="en-US" sz="3600" dirty="0">
                <a:solidFill>
                  <a:schemeClr val="tx1"/>
                </a:solidFill>
              </a:rPr>
              <a:t> He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sz="3600" dirty="0">
                <a:solidFill>
                  <a:schemeClr val="tx1"/>
                </a:solidFill>
              </a:rPr>
              <a:t>(KIAA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postdoc</a:t>
            </a:r>
            <a:r>
              <a:rPr lang="en-US" sz="3600" dirty="0">
                <a:solidFill>
                  <a:schemeClr val="tx1"/>
                </a:solidFill>
              </a:rPr>
              <a:t>),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 err="1">
                <a:solidFill>
                  <a:schemeClr val="tx1"/>
                </a:solidFill>
              </a:rPr>
              <a:t>Zecheng</a:t>
            </a:r>
            <a:r>
              <a:rPr lang="en-US" altLang="zh-CN" sz="3600" dirty="0">
                <a:solidFill>
                  <a:schemeClr val="tx1"/>
                </a:solidFill>
              </a:rPr>
              <a:t> Yan (Peking)</a:t>
            </a:r>
            <a:endParaRPr lang="en-US" sz="3600" dirty="0">
              <a:solidFill>
                <a:schemeClr val="tx1"/>
              </a:solidFill>
            </a:endParaRPr>
          </a:p>
          <a:p>
            <a:pPr algn="l">
              <a:defRPr>
                <a:latin typeface="Chalkboard"/>
                <a:ea typeface="Chalkboard"/>
                <a:cs typeface="Chalkboard"/>
                <a:sym typeface="Chalkboard"/>
              </a:defRPr>
            </a:pPr>
            <a:endParaRPr lang="en-US" sz="3600" dirty="0">
              <a:solidFill>
                <a:schemeClr val="tx1"/>
              </a:solidFill>
            </a:endParaRPr>
          </a:p>
          <a:p>
            <a:pPr algn="l">
              <a:defRPr>
                <a:latin typeface="Chalkboard"/>
                <a:ea typeface="Chalkboard"/>
                <a:cs typeface="Chalkboard"/>
                <a:sym typeface="Chalkboard"/>
              </a:defRPr>
            </a:pPr>
            <a:r>
              <a:rPr lang="en-US" sz="3600" dirty="0">
                <a:solidFill>
                  <a:schemeClr val="tx1"/>
                </a:solidFill>
              </a:rPr>
              <a:t>Collaborators contribut</a:t>
            </a:r>
            <a:r>
              <a:rPr lang="en-US" altLang="zh-CN" sz="3600" dirty="0">
                <a:solidFill>
                  <a:schemeClr val="tx1"/>
                </a:solidFill>
              </a:rPr>
              <a:t>ed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to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this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talk</a:t>
            </a:r>
            <a:r>
              <a:rPr lang="en-US" sz="3600" dirty="0">
                <a:solidFill>
                  <a:schemeClr val="tx1"/>
                </a:solidFill>
              </a:rPr>
              <a:t>: </a:t>
            </a:r>
          </a:p>
          <a:p>
            <a:pPr algn="l">
              <a:defRPr>
                <a:latin typeface="Chalkboard"/>
                <a:ea typeface="Chalkboard"/>
                <a:cs typeface="Chalkboard"/>
                <a:sym typeface="Chalkboard"/>
              </a:defRPr>
            </a:pPr>
            <a:r>
              <a:rPr lang="en-US" altLang="zh-CN" sz="3600" dirty="0">
                <a:solidFill>
                  <a:schemeClr val="tx1"/>
                </a:solidFill>
              </a:rPr>
              <a:t>Xian Chen (KIAA/Peking), </a:t>
            </a:r>
            <a:r>
              <a:rPr lang="en-US" sz="3600" dirty="0">
                <a:solidFill>
                  <a:schemeClr val="tx1"/>
                </a:solidFill>
              </a:rPr>
              <a:t>Andrew Benson (Carnegie), Ran Li (NAOC</a:t>
            </a:r>
            <a:r>
              <a:rPr lang="en-US" sz="3600" dirty="0">
                <a:solidFill>
                  <a:schemeClr val="tx1"/>
                </a:solidFill>
                <a:sym typeface="Wingdings" panose="05000000000000000000" pitchFamily="2" charset="2"/>
              </a:rPr>
              <a:t>BNU</a:t>
            </a:r>
            <a:r>
              <a:rPr lang="en-US" sz="3600" dirty="0">
                <a:solidFill>
                  <a:schemeClr val="tx1"/>
                </a:solidFill>
              </a:rPr>
              <a:t>)</a:t>
            </a:r>
            <a:r>
              <a:rPr lang="en-US" altLang="zh-CN" sz="3600" dirty="0">
                <a:solidFill>
                  <a:schemeClr val="tx1"/>
                </a:solidFill>
              </a:rPr>
              <a:t>,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sz="3600" dirty="0">
                <a:solidFill>
                  <a:schemeClr val="tx1"/>
                </a:solidFill>
              </a:rPr>
              <a:t>Wei-Xiang Feng (Tsinghua), </a:t>
            </a:r>
            <a:r>
              <a:rPr lang="en-US" sz="3600" dirty="0" err="1">
                <a:solidFill>
                  <a:schemeClr val="tx1"/>
                </a:solidFill>
              </a:rPr>
              <a:t>Haibo</a:t>
            </a:r>
            <a:r>
              <a:rPr lang="en-US" sz="3600" dirty="0">
                <a:solidFill>
                  <a:schemeClr val="tx1"/>
                </a:solidFill>
              </a:rPr>
              <a:t> Yu (UC Riverside), </a:t>
            </a:r>
            <a:r>
              <a:rPr lang="en-US" sz="3600" dirty="0" err="1">
                <a:solidFill>
                  <a:schemeClr val="tx1"/>
                </a:solidFill>
              </a:rPr>
              <a:t>Xuejian</a:t>
            </a:r>
            <a:r>
              <a:rPr lang="en-US" sz="3600" dirty="0">
                <a:solidFill>
                  <a:schemeClr val="tx1"/>
                </a:solidFill>
              </a:rPr>
              <a:t> Jacob Shen (MIT)</a:t>
            </a:r>
            <a:r>
              <a:rPr lang="en-US" altLang="zh-CN" sz="3600" dirty="0">
                <a:solidFill>
                  <a:schemeClr val="tx1"/>
                </a:solidFill>
              </a:rPr>
              <a:t>,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Oren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Slone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(TAU),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Mariangela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 err="1">
                <a:solidFill>
                  <a:schemeClr val="tx1"/>
                </a:solidFill>
              </a:rPr>
              <a:t>Lisanti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(Princeton),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Phil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Hopkins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(Caltech),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Annika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Peter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(OSU),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Carton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 err="1">
                <a:solidFill>
                  <a:schemeClr val="tx1"/>
                </a:solidFill>
              </a:rPr>
              <a:t>Zhichao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Zeng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(OSU)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6" name="KIAA Peking University">
            <a:extLst>
              <a:ext uri="{FF2B5EF4-FFF2-40B4-BE49-F238E27FC236}">
                <a16:creationId xmlns:a16="http://schemas.microsoft.com/office/drawing/2014/main" id="{C6E09C5E-A3E0-49A6-8291-48E7DC6FB460}"/>
              </a:ext>
            </a:extLst>
          </p:cNvPr>
          <p:cNvSpPr txBox="1"/>
          <p:nvPr/>
        </p:nvSpPr>
        <p:spPr>
          <a:xfrm>
            <a:off x="4443368" y="12656019"/>
            <a:ext cx="16222389" cy="821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4400" dirty="0"/>
              <a:t>News</a:t>
            </a:r>
            <a:r>
              <a:rPr lang="zh-CN" altLang="en-US" sz="4400" dirty="0"/>
              <a:t> </a:t>
            </a:r>
            <a:r>
              <a:rPr lang="en-US" altLang="zh-CN" sz="4400" dirty="0"/>
              <a:t>from</a:t>
            </a:r>
            <a:r>
              <a:rPr lang="zh-CN" altLang="en-US" sz="4400" dirty="0"/>
              <a:t> </a:t>
            </a:r>
            <a:r>
              <a:rPr lang="en-US" altLang="zh-CN" sz="4400" dirty="0"/>
              <a:t>the</a:t>
            </a:r>
            <a:r>
              <a:rPr lang="zh-CN" altLang="en-US" sz="4400" dirty="0"/>
              <a:t> </a:t>
            </a:r>
            <a:r>
              <a:rPr lang="en-US" altLang="zh-CN" sz="4400" dirty="0"/>
              <a:t>Dark,</a:t>
            </a:r>
            <a:r>
              <a:rPr lang="zh-CN" altLang="en-US" sz="4400" dirty="0"/>
              <a:t> </a:t>
            </a:r>
            <a:r>
              <a:rPr lang="en-US" altLang="zh-CN" sz="4400" dirty="0"/>
              <a:t>Sep</a:t>
            </a:r>
            <a:r>
              <a:rPr lang="zh-CN" altLang="en-US" sz="4400" dirty="0"/>
              <a:t> </a:t>
            </a:r>
            <a:r>
              <a:rPr lang="en-US" altLang="zh-CN" sz="4400" dirty="0"/>
              <a:t>30</a:t>
            </a:r>
            <a:r>
              <a:rPr lang="zh-CN" altLang="en-US" sz="4400" dirty="0"/>
              <a:t> </a:t>
            </a:r>
            <a:r>
              <a:rPr lang="en-US" altLang="zh-CN" sz="4400" dirty="0"/>
              <a:t>2026,</a:t>
            </a:r>
            <a:r>
              <a:rPr lang="zh-CN" altLang="en-US" sz="4400" dirty="0"/>
              <a:t> </a:t>
            </a:r>
            <a:r>
              <a:rPr lang="en-US" altLang="zh-CN" sz="4400" dirty="0" err="1"/>
              <a:t>IPhT</a:t>
            </a:r>
            <a:r>
              <a:rPr lang="en-US" altLang="zh-CN" sz="4400" dirty="0"/>
              <a:t>,</a:t>
            </a:r>
            <a:r>
              <a:rPr lang="zh-CN" altLang="en-US" sz="4400" dirty="0"/>
              <a:t> </a:t>
            </a:r>
            <a:r>
              <a:rPr lang="en-US" altLang="zh-CN" sz="4400" dirty="0"/>
              <a:t>CEA</a:t>
            </a:r>
            <a:r>
              <a:rPr lang="zh-CN" altLang="en-US" sz="4400" dirty="0"/>
              <a:t> </a:t>
            </a:r>
            <a:r>
              <a:rPr lang="en-US" altLang="zh-CN" sz="4400" dirty="0"/>
              <a:t>Paris-</a:t>
            </a:r>
            <a:r>
              <a:rPr lang="en-US" altLang="zh-CN" sz="4400" dirty="0" err="1"/>
              <a:t>Saclay</a:t>
            </a:r>
            <a:endParaRPr sz="4400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3093D52-F7E4-47A0-BA3C-27A0F8B5FC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104" b="14379"/>
          <a:stretch/>
        </p:blipFill>
        <p:spPr>
          <a:xfrm>
            <a:off x="-428407" y="1"/>
            <a:ext cx="25548681" cy="1387792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87D9011-67F4-4E94-8C37-C9AAAFBA9ED2}"/>
              </a:ext>
            </a:extLst>
          </p:cNvPr>
          <p:cNvSpPr txBox="1"/>
          <p:nvPr/>
        </p:nvSpPr>
        <p:spPr>
          <a:xfrm>
            <a:off x="8963799" y="1133476"/>
            <a:ext cx="7841225" cy="1446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sz="4400" dirty="0">
                <a:ea typeface="楷体" panose="02010609060101010101" pitchFamily="49" charset="-122"/>
              </a:rPr>
              <a:t>galaxies’ homes:</a:t>
            </a:r>
            <a:br>
              <a:rPr lang="en-US" altLang="zh-CN" sz="4400" dirty="0">
                <a:ea typeface="楷体" panose="02010609060101010101" pitchFamily="49" charset="-122"/>
              </a:rPr>
            </a:br>
            <a:r>
              <a:rPr lang="en-US" altLang="zh-CN" sz="4400" dirty="0"/>
              <a:t> dark-matter</a:t>
            </a:r>
            <a:r>
              <a:rPr lang="zh-CN" altLang="en-US" sz="4400" dirty="0"/>
              <a:t> </a:t>
            </a:r>
            <a:r>
              <a:rPr lang="en-US" altLang="zh-CN" sz="4400" dirty="0"/>
              <a:t>halos</a:t>
            </a:r>
            <a:endParaRPr lang="en-US" sz="4400" dirty="0">
              <a:ea typeface="楷体" panose="02010609060101010101" pitchFamily="49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57FE77-7AE4-4D06-A39D-808C764143A3}"/>
              </a:ext>
            </a:extLst>
          </p:cNvPr>
          <p:cNvSpPr txBox="1"/>
          <p:nvPr/>
        </p:nvSpPr>
        <p:spPr>
          <a:xfrm>
            <a:off x="10732385" y="7316322"/>
            <a:ext cx="2575033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sz="4800" dirty="0">
                <a:solidFill>
                  <a:srgbClr val="C2AA93"/>
                </a:solidFill>
              </a:rPr>
              <a:t>galaxy</a:t>
            </a:r>
            <a:endParaRPr lang="en-US" sz="4800" dirty="0">
              <a:solidFill>
                <a:srgbClr val="C2AA93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F9ED4A3-F05E-46C0-B8AF-880E092227FE}"/>
              </a:ext>
            </a:extLst>
          </p:cNvPr>
          <p:cNvGrpSpPr/>
          <p:nvPr/>
        </p:nvGrpSpPr>
        <p:grpSpPr>
          <a:xfrm>
            <a:off x="13502351" y="1133476"/>
            <a:ext cx="9671974" cy="5579840"/>
            <a:chOff x="12778451" y="2187615"/>
            <a:chExt cx="6724891" cy="4525701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B6E30D3-5F9E-4610-B295-3399D7FB63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778451" y="2187615"/>
              <a:ext cx="6724891" cy="4525701"/>
            </a:xfrm>
            <a:prstGeom prst="straightConnector1">
              <a:avLst/>
            </a:prstGeom>
            <a:noFill/>
            <a:ln w="76200" cap="flat">
              <a:solidFill>
                <a:srgbClr val="FFFFFF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10DE660-7B40-4BA4-BA5A-5DE89D0EB5C3}"/>
                </a:ext>
              </a:extLst>
            </p:cNvPr>
            <p:cNvSpPr txBox="1"/>
            <p:nvPr/>
          </p:nvSpPr>
          <p:spPr>
            <a:xfrm rot="19836658">
              <a:off x="13527309" y="3606098"/>
              <a:ext cx="5227174" cy="6240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en-US" altLang="zh-CN" sz="4400" dirty="0"/>
                <a:t>~</a:t>
              </a:r>
              <a:r>
                <a:rPr lang="zh-CN" altLang="en-US" sz="4400" dirty="0"/>
                <a:t> </a:t>
              </a:r>
              <a:r>
                <a:rPr lang="en-US" altLang="zh-CN" sz="4400" dirty="0"/>
                <a:t>100 kpc</a:t>
              </a:r>
              <a:endParaRPr lang="en-US" sz="4400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54C6A77-37A1-4A10-91F5-AEA0147A53FB}"/>
              </a:ext>
            </a:extLst>
          </p:cNvPr>
          <p:cNvGrpSpPr/>
          <p:nvPr/>
        </p:nvGrpSpPr>
        <p:grpSpPr>
          <a:xfrm>
            <a:off x="10899918" y="8368771"/>
            <a:ext cx="3968985" cy="963488"/>
            <a:chOff x="11124402" y="8368771"/>
            <a:chExt cx="3968985" cy="96348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90BC476-9CF1-4FD8-9990-02C3AEDA31B2}"/>
                </a:ext>
              </a:extLst>
            </p:cNvPr>
            <p:cNvSpPr txBox="1"/>
            <p:nvPr/>
          </p:nvSpPr>
          <p:spPr>
            <a:xfrm>
              <a:off x="11124402" y="8501262"/>
              <a:ext cx="3968985" cy="830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en-US" altLang="zh-CN" sz="4800" dirty="0">
                  <a:solidFill>
                    <a:srgbClr val="C2AA93"/>
                  </a:solidFill>
                </a:rPr>
                <a:t>~</a:t>
              </a:r>
              <a:r>
                <a:rPr lang="en-US" sz="4800" dirty="0">
                  <a:solidFill>
                    <a:srgbClr val="C2AA93"/>
                  </a:solidFill>
                </a:rPr>
                <a:t>kpc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4A0A26CA-552F-4BCB-AAFD-964149DAC268}"/>
                </a:ext>
              </a:extLst>
            </p:cNvPr>
            <p:cNvCxnSpPr/>
            <p:nvPr/>
          </p:nvCxnSpPr>
          <p:spPr>
            <a:xfrm>
              <a:off x="12019901" y="8368771"/>
              <a:ext cx="758550" cy="0"/>
            </a:xfrm>
            <a:prstGeom prst="straightConnector1">
              <a:avLst/>
            </a:prstGeom>
            <a:noFill/>
            <a:ln w="76200" cap="flat">
              <a:solidFill>
                <a:srgbClr val="C2AA93"/>
              </a:solidFill>
              <a:prstDash val="solid"/>
              <a:miter lim="400000"/>
              <a:headEnd type="triangle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227839686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">
            <a:extLst>
              <a:ext uri="{FF2B5EF4-FFF2-40B4-BE49-F238E27FC236}">
                <a16:creationId xmlns:a16="http://schemas.microsoft.com/office/drawing/2014/main" id="{D008F265-1EF0-4310-BA41-945625CD84E0}"/>
              </a:ext>
            </a:extLst>
          </p:cNvPr>
          <p:cNvGrpSpPr/>
          <p:nvPr/>
        </p:nvGrpSpPr>
        <p:grpSpPr>
          <a:xfrm>
            <a:off x="243728" y="169225"/>
            <a:ext cx="23982747" cy="1555585"/>
            <a:chOff x="44222" y="117532"/>
            <a:chExt cx="12146406" cy="1106193"/>
          </a:xfrm>
        </p:grpSpPr>
        <p:pic>
          <p:nvPicPr>
            <p:cNvPr id="3" name="Rectangle Rectangle" descr="Rectangle Rectangle">
              <a:extLst>
                <a:ext uri="{FF2B5EF4-FFF2-40B4-BE49-F238E27FC236}">
                  <a16:creationId xmlns:a16="http://schemas.microsoft.com/office/drawing/2014/main" id="{1D72D70F-9282-417A-A38C-50721FD82A51}"/>
                </a:ext>
              </a:extLst>
            </p:cNvPr>
            <p:cNvPicPr>
              <a:picLocks/>
            </p:cNvPicPr>
            <p:nvPr/>
          </p:nvPicPr>
          <p:blipFill>
            <a:blip r:embed="rId3">
              <a:alphaModFix amt="49830"/>
            </a:blip>
            <a:stretch>
              <a:fillRect/>
            </a:stretch>
          </p:blipFill>
          <p:spPr>
            <a:xfrm>
              <a:off x="44222" y="163218"/>
              <a:ext cx="12146406" cy="1014584"/>
            </a:xfrm>
            <a:prstGeom prst="rect">
              <a:avLst/>
            </a:prstGeom>
            <a:effectLst>
              <a:outerShdw blurRad="63500" dir="16200000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4" name="Halo structure is influenced by baryonic processes">
              <a:extLst>
                <a:ext uri="{FF2B5EF4-FFF2-40B4-BE49-F238E27FC236}">
                  <a16:creationId xmlns:a16="http://schemas.microsoft.com/office/drawing/2014/main" id="{3D45D7B6-FA3B-4DF4-AA80-12FF542D34C5}"/>
                </a:ext>
              </a:extLst>
            </p:cNvPr>
            <p:cNvSpPr txBox="1"/>
            <p:nvPr/>
          </p:nvSpPr>
          <p:spPr>
            <a:xfrm>
              <a:off x="149582" y="117532"/>
              <a:ext cx="11892028" cy="11061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8" tIns="71438" rIns="71438" bIns="71438" numCol="1" anchor="ctr">
              <a:noAutofit/>
            </a:bodyPr>
            <a:lstStyle>
              <a:lvl1pPr defTabSz="457200">
                <a:defRPr sz="2900">
                  <a:solidFill>
                    <a:srgbClr val="FFFB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lang="en-US" sz="4000" dirty="0"/>
                <a:t>Galaxy-halo connection</a:t>
              </a:r>
              <a:r>
                <a:rPr lang="en-US" altLang="zh-CN" sz="4000" dirty="0"/>
                <a:t>:</a:t>
              </a:r>
              <a:r>
                <a:rPr lang="en-US" sz="4000" dirty="0"/>
                <a:t> what kind of galaxies populate what kind of dark-matter halos?</a:t>
              </a:r>
              <a:endParaRPr sz="4000" dirty="0"/>
            </a:p>
          </p:txBody>
        </p:sp>
      </p:grpSp>
      <p:grpSp>
        <p:nvGrpSpPr>
          <p:cNvPr id="7" name="Group">
            <a:extLst>
              <a:ext uri="{FF2B5EF4-FFF2-40B4-BE49-F238E27FC236}">
                <a16:creationId xmlns:a16="http://schemas.microsoft.com/office/drawing/2014/main" id="{3278326A-C145-4125-BA11-6108D0827E10}"/>
              </a:ext>
            </a:extLst>
          </p:cNvPr>
          <p:cNvGrpSpPr/>
          <p:nvPr/>
        </p:nvGrpSpPr>
        <p:grpSpPr>
          <a:xfrm>
            <a:off x="10641186" y="9577383"/>
            <a:ext cx="11860960" cy="1775451"/>
            <a:chOff x="-38099" y="0"/>
            <a:chExt cx="11860958" cy="1775449"/>
          </a:xfrm>
        </p:grpSpPr>
        <p:pic>
          <p:nvPicPr>
            <p:cNvPr id="8" name="Rectangle Rectangle" descr="Rectangle Rectangle">
              <a:extLst>
                <a:ext uri="{FF2B5EF4-FFF2-40B4-BE49-F238E27FC236}">
                  <a16:creationId xmlns:a16="http://schemas.microsoft.com/office/drawing/2014/main" id="{C0F2B6BA-612F-4821-A5F8-474ED78CF64B}"/>
                </a:ext>
              </a:extLst>
            </p:cNvPr>
            <p:cNvPicPr>
              <a:picLocks/>
            </p:cNvPicPr>
            <p:nvPr/>
          </p:nvPicPr>
          <p:blipFill>
            <a:blip r:embed="rId4">
              <a:alphaModFix amt="49830"/>
            </a:blip>
            <a:stretch>
              <a:fillRect/>
            </a:stretch>
          </p:blipFill>
          <p:spPr>
            <a:xfrm>
              <a:off x="-38100" y="132963"/>
              <a:ext cx="2565107" cy="777220"/>
            </a:xfrm>
            <a:prstGeom prst="rect">
              <a:avLst/>
            </a:prstGeom>
            <a:effectLst>
              <a:outerShdw blurRad="88900" dir="16200000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9" name="secondary halo parameters: structure, assembly history, large scale environment, …">
              <a:extLst>
                <a:ext uri="{FF2B5EF4-FFF2-40B4-BE49-F238E27FC236}">
                  <a16:creationId xmlns:a16="http://schemas.microsoft.com/office/drawing/2014/main" id="{E5E711FF-DF97-4CE7-80AB-392856224721}"/>
                </a:ext>
              </a:extLst>
            </p:cNvPr>
            <p:cNvSpPr txBox="1"/>
            <p:nvPr/>
          </p:nvSpPr>
          <p:spPr>
            <a:xfrm>
              <a:off x="2887798" y="0"/>
              <a:ext cx="8935061" cy="17754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algn="l" defTabSz="642937">
                <a:spcBef>
                  <a:spcPts val="4200"/>
                </a:spcBef>
                <a:defRPr sz="3400" b="0"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dirty="0">
                  <a:solidFill>
                    <a:srgbClr val="FFFF00"/>
                  </a:solidFill>
                </a:rPr>
                <a:t>secondary halo parameters</a:t>
              </a:r>
              <a:r>
                <a:rPr dirty="0"/>
                <a:t>: structure, assembly history, large scale environment, …</a:t>
              </a:r>
            </a:p>
          </p:txBody>
        </p:sp>
      </p:grpSp>
      <p:grpSp>
        <p:nvGrpSpPr>
          <p:cNvPr id="10" name="Group">
            <a:extLst>
              <a:ext uri="{FF2B5EF4-FFF2-40B4-BE49-F238E27FC236}">
                <a16:creationId xmlns:a16="http://schemas.microsoft.com/office/drawing/2014/main" id="{7FCC73ED-28C9-4772-A7B4-3B521CDE1A58}"/>
              </a:ext>
            </a:extLst>
          </p:cNvPr>
          <p:cNvGrpSpPr/>
          <p:nvPr/>
        </p:nvGrpSpPr>
        <p:grpSpPr>
          <a:xfrm>
            <a:off x="14830858" y="1774973"/>
            <a:ext cx="7382802" cy="6687693"/>
            <a:chOff x="0" y="0"/>
            <a:chExt cx="7382800" cy="6687692"/>
          </a:xfrm>
        </p:grpSpPr>
        <p:sp>
          <p:nvSpPr>
            <p:cNvPr id="11" name="Line">
              <a:extLst>
                <a:ext uri="{FF2B5EF4-FFF2-40B4-BE49-F238E27FC236}">
                  <a16:creationId xmlns:a16="http://schemas.microsoft.com/office/drawing/2014/main" id="{97F2D475-A7D1-4D62-9330-4F06D56F1F1F}"/>
                </a:ext>
              </a:extLst>
            </p:cNvPr>
            <p:cNvSpPr/>
            <p:nvPr/>
          </p:nvSpPr>
          <p:spPr>
            <a:xfrm>
              <a:off x="0" y="2779041"/>
              <a:ext cx="7382801" cy="1"/>
            </a:xfrm>
            <a:prstGeom prst="line">
              <a:avLst/>
            </a:prstGeom>
            <a:noFill/>
            <a:ln w="25400" cap="flat">
              <a:solidFill>
                <a:srgbClr val="FFFB00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Line">
              <a:extLst>
                <a:ext uri="{FF2B5EF4-FFF2-40B4-BE49-F238E27FC236}">
                  <a16:creationId xmlns:a16="http://schemas.microsoft.com/office/drawing/2014/main" id="{816A401E-BDD6-4F2C-87B0-F4C182670810}"/>
                </a:ext>
              </a:extLst>
            </p:cNvPr>
            <p:cNvSpPr/>
            <p:nvPr/>
          </p:nvSpPr>
          <p:spPr>
            <a:xfrm flipH="1">
              <a:off x="2476500" y="0"/>
              <a:ext cx="1" cy="6687693"/>
            </a:xfrm>
            <a:prstGeom prst="line">
              <a:avLst/>
            </a:prstGeom>
            <a:noFill/>
            <a:ln w="25400" cap="flat">
              <a:solidFill>
                <a:srgbClr val="FFFB00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E3D804EF-00CA-4142-B079-621CFB448463}"/>
              </a:ext>
            </a:extLst>
          </p:cNvPr>
          <p:cNvGrpSpPr/>
          <p:nvPr/>
        </p:nvGrpSpPr>
        <p:grpSpPr>
          <a:xfrm>
            <a:off x="14603215" y="1774973"/>
            <a:ext cx="9337955" cy="6951854"/>
            <a:chOff x="0" y="0"/>
            <a:chExt cx="9337953" cy="6951852"/>
          </a:xfrm>
        </p:grpSpPr>
        <p:sp>
          <p:nvSpPr>
            <p:cNvPr id="17" name="Connection Line">
              <a:extLst>
                <a:ext uri="{FF2B5EF4-FFF2-40B4-BE49-F238E27FC236}">
                  <a16:creationId xmlns:a16="http://schemas.microsoft.com/office/drawing/2014/main" id="{5FB2F778-F621-4317-956B-81011E5FF508}"/>
                </a:ext>
              </a:extLst>
            </p:cNvPr>
            <p:cNvSpPr/>
            <p:nvPr/>
          </p:nvSpPr>
          <p:spPr>
            <a:xfrm>
              <a:off x="523258" y="944557"/>
              <a:ext cx="6673375" cy="5430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</a:path>
              </a:pathLst>
            </a:custGeom>
            <a:noFill/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18" name="Line">
              <a:extLst>
                <a:ext uri="{FF2B5EF4-FFF2-40B4-BE49-F238E27FC236}">
                  <a16:creationId xmlns:a16="http://schemas.microsoft.com/office/drawing/2014/main" id="{31962A5A-D896-43E0-9C46-6576E6FA5AA3}"/>
                </a:ext>
              </a:extLst>
            </p:cNvPr>
            <p:cNvSpPr/>
            <p:nvPr/>
          </p:nvSpPr>
          <p:spPr>
            <a:xfrm flipV="1">
              <a:off x="222986" y="529925"/>
              <a:ext cx="1" cy="6170517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9" name="Line">
              <a:extLst>
                <a:ext uri="{FF2B5EF4-FFF2-40B4-BE49-F238E27FC236}">
                  <a16:creationId xmlns:a16="http://schemas.microsoft.com/office/drawing/2014/main" id="{983E54D5-6487-40D0-950A-350CD0DADD6A}"/>
                </a:ext>
              </a:extLst>
            </p:cNvPr>
            <p:cNvSpPr/>
            <p:nvPr/>
          </p:nvSpPr>
          <p:spPr>
            <a:xfrm>
              <a:off x="226071" y="6685975"/>
              <a:ext cx="7267749" cy="1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0" name="Connection Line">
              <a:extLst>
                <a:ext uri="{FF2B5EF4-FFF2-40B4-BE49-F238E27FC236}">
                  <a16:creationId xmlns:a16="http://schemas.microsoft.com/office/drawing/2014/main" id="{26E74E56-CBEF-4860-BC61-BC892C599B4C}"/>
                </a:ext>
              </a:extLst>
            </p:cNvPr>
            <p:cNvSpPr/>
            <p:nvPr/>
          </p:nvSpPr>
          <p:spPr>
            <a:xfrm>
              <a:off x="1129174" y="1754982"/>
              <a:ext cx="6067459" cy="4936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</a:path>
              </a:pathLst>
            </a:custGeom>
            <a:noFill/>
            <a:ln w="50800" cap="flat">
              <a:solidFill>
                <a:srgbClr val="FFFFFF"/>
              </a:solidFill>
              <a:prstDash val="sysDot"/>
              <a:miter lim="400000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21" name="Connection Line">
              <a:extLst>
                <a:ext uri="{FF2B5EF4-FFF2-40B4-BE49-F238E27FC236}">
                  <a16:creationId xmlns:a16="http://schemas.microsoft.com/office/drawing/2014/main" id="{8195DFBB-03CC-43BA-836A-1C5C681B05B8}"/>
                </a:ext>
              </a:extLst>
            </p:cNvPr>
            <p:cNvSpPr/>
            <p:nvPr/>
          </p:nvSpPr>
          <p:spPr>
            <a:xfrm>
              <a:off x="449970" y="97796"/>
              <a:ext cx="6652189" cy="5433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</a:path>
              </a:pathLst>
            </a:custGeom>
            <a:noFill/>
            <a:ln w="50800" cap="flat">
              <a:solidFill>
                <a:srgbClr val="FFFFFF"/>
              </a:solidFill>
              <a:prstDash val="sysDot"/>
              <a:miter lim="400000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22" name="e.g, Mo, Mao, White 98; Kravtsov 13">
              <a:extLst>
                <a:ext uri="{FF2B5EF4-FFF2-40B4-BE49-F238E27FC236}">
                  <a16:creationId xmlns:a16="http://schemas.microsoft.com/office/drawing/2014/main" id="{12481D39-7F6E-450B-A3F7-0F82E3F546F5}"/>
                </a:ext>
              </a:extLst>
            </p:cNvPr>
            <p:cNvSpPr/>
            <p:nvPr/>
          </p:nvSpPr>
          <p:spPr>
            <a:xfrm>
              <a:off x="2619488" y="6951852"/>
              <a:ext cx="6718466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 algn="l" defTabSz="642937">
                <a:spcBef>
                  <a:spcPts val="4200"/>
                </a:spcBef>
                <a:defRPr sz="2200" b="0">
                  <a:solidFill>
                    <a:srgbClr val="FFA3B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dirty="0" err="1"/>
                <a:t>e.g</a:t>
              </a:r>
              <a:r>
                <a:rPr dirty="0"/>
                <a:t>, Mo, Mao, White 98; Kravtsov 13</a:t>
              </a:r>
            </a:p>
          </p:txBody>
        </p:sp>
        <p:pic>
          <p:nvPicPr>
            <p:cNvPr id="23" name="R_rm_halo.pdf" descr="R_rm_halo.pdf">
              <a:extLst>
                <a:ext uri="{FF2B5EF4-FFF2-40B4-BE49-F238E27FC236}">
                  <a16:creationId xmlns:a16="http://schemas.microsoft.com/office/drawing/2014/main" id="{6078EBD3-54E4-441D-9939-34FDA2564E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85010" y="6019459"/>
              <a:ext cx="1393033" cy="5536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" name="R_rm_gal.pdf" descr="R_rm_gal.pdf">
              <a:extLst>
                <a:ext uri="{FF2B5EF4-FFF2-40B4-BE49-F238E27FC236}">
                  <a16:creationId xmlns:a16="http://schemas.microsoft.com/office/drawing/2014/main" id="{F4A94D01-A761-45DE-9FDD-CD952AC63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0"/>
              <a:ext cx="1107282" cy="6429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5" name="Group">
            <a:extLst>
              <a:ext uri="{FF2B5EF4-FFF2-40B4-BE49-F238E27FC236}">
                <a16:creationId xmlns:a16="http://schemas.microsoft.com/office/drawing/2014/main" id="{861A3FAF-778C-4EB5-9FAC-511C8AD0722D}"/>
              </a:ext>
            </a:extLst>
          </p:cNvPr>
          <p:cNvGrpSpPr/>
          <p:nvPr/>
        </p:nvGrpSpPr>
        <p:grpSpPr>
          <a:xfrm>
            <a:off x="1218215" y="1465544"/>
            <a:ext cx="9598795" cy="7197809"/>
            <a:chOff x="0" y="0"/>
            <a:chExt cx="9598793" cy="7197807"/>
          </a:xfrm>
        </p:grpSpPr>
        <p:sp>
          <p:nvSpPr>
            <p:cNvPr id="26" name="Connection Line">
              <a:extLst>
                <a:ext uri="{FF2B5EF4-FFF2-40B4-BE49-F238E27FC236}">
                  <a16:creationId xmlns:a16="http://schemas.microsoft.com/office/drawing/2014/main" id="{6621F964-199E-47F8-9BC6-5945D71FDC0E}"/>
                </a:ext>
              </a:extLst>
            </p:cNvPr>
            <p:cNvSpPr/>
            <p:nvPr/>
          </p:nvSpPr>
          <p:spPr>
            <a:xfrm>
              <a:off x="318595" y="3030140"/>
              <a:ext cx="3273726" cy="3730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8603" y="14630"/>
                    <a:pt x="15803" y="7430"/>
                    <a:pt x="21600" y="0"/>
                  </a:cubicBezTo>
                </a:path>
              </a:pathLst>
            </a:custGeom>
            <a:noFill/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27" name="Connection Line">
              <a:extLst>
                <a:ext uri="{FF2B5EF4-FFF2-40B4-BE49-F238E27FC236}">
                  <a16:creationId xmlns:a16="http://schemas.microsoft.com/office/drawing/2014/main" id="{A9808BA1-E9B8-4702-8F13-CB5F4C74A785}"/>
                </a:ext>
              </a:extLst>
            </p:cNvPr>
            <p:cNvSpPr/>
            <p:nvPr/>
          </p:nvSpPr>
          <p:spPr>
            <a:xfrm>
              <a:off x="3584918" y="1082817"/>
              <a:ext cx="3981049" cy="19600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4375" y="10052"/>
                    <a:pt x="11575" y="2852"/>
                    <a:pt x="21600" y="0"/>
                  </a:cubicBezTo>
                </a:path>
              </a:pathLst>
            </a:custGeom>
            <a:noFill/>
            <a:ln w="635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28" name="Line">
              <a:extLst>
                <a:ext uri="{FF2B5EF4-FFF2-40B4-BE49-F238E27FC236}">
                  <a16:creationId xmlns:a16="http://schemas.microsoft.com/office/drawing/2014/main" id="{4B878889-DEEC-4044-AA67-41860A395300}"/>
                </a:ext>
              </a:extLst>
            </p:cNvPr>
            <p:cNvSpPr/>
            <p:nvPr/>
          </p:nvSpPr>
          <p:spPr>
            <a:xfrm flipV="1">
              <a:off x="132904" y="802164"/>
              <a:ext cx="1" cy="6170517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9" name="Line">
              <a:extLst>
                <a:ext uri="{FF2B5EF4-FFF2-40B4-BE49-F238E27FC236}">
                  <a16:creationId xmlns:a16="http://schemas.microsoft.com/office/drawing/2014/main" id="{B286327C-1530-4310-B1AA-50C58FFC7D71}"/>
                </a:ext>
              </a:extLst>
            </p:cNvPr>
            <p:cNvSpPr/>
            <p:nvPr/>
          </p:nvSpPr>
          <p:spPr>
            <a:xfrm>
              <a:off x="135987" y="6958214"/>
              <a:ext cx="7562269" cy="1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30" name="M_rm_halo.pdf" descr="M_rm_halo.pdf">
              <a:extLst>
                <a:ext uri="{FF2B5EF4-FFF2-40B4-BE49-F238E27FC236}">
                  <a16:creationId xmlns:a16="http://schemas.microsoft.com/office/drawing/2014/main" id="{334D7EC0-F22B-452B-A8EC-9DF19BAF48D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036664" y="6285069"/>
              <a:ext cx="1535908" cy="5536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1" name="Connection Line">
              <a:extLst>
                <a:ext uri="{FF2B5EF4-FFF2-40B4-BE49-F238E27FC236}">
                  <a16:creationId xmlns:a16="http://schemas.microsoft.com/office/drawing/2014/main" id="{080C77FD-1AF4-44F6-BCEB-F67DE8CB4982}"/>
                </a:ext>
              </a:extLst>
            </p:cNvPr>
            <p:cNvSpPr/>
            <p:nvPr/>
          </p:nvSpPr>
          <p:spPr>
            <a:xfrm>
              <a:off x="3579081" y="0"/>
              <a:ext cx="3981048" cy="19600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4375" y="10052"/>
                    <a:pt x="11575" y="2852"/>
                    <a:pt x="21600" y="0"/>
                  </a:cubicBezTo>
                </a:path>
              </a:pathLst>
            </a:custGeom>
            <a:noFill/>
            <a:ln w="25400" cap="flat">
              <a:solidFill>
                <a:srgbClr val="FFFFFF"/>
              </a:solidFill>
              <a:prstDash val="sysDot"/>
              <a:miter lim="400000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32" name="Connection Line">
              <a:extLst>
                <a:ext uri="{FF2B5EF4-FFF2-40B4-BE49-F238E27FC236}">
                  <a16:creationId xmlns:a16="http://schemas.microsoft.com/office/drawing/2014/main" id="{1C055A18-4E84-4841-AFB9-F8E250490365}"/>
                </a:ext>
              </a:extLst>
            </p:cNvPr>
            <p:cNvSpPr/>
            <p:nvPr/>
          </p:nvSpPr>
          <p:spPr>
            <a:xfrm>
              <a:off x="297612" y="1967137"/>
              <a:ext cx="3273726" cy="3730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8603" y="14630"/>
                    <a:pt x="15803" y="7430"/>
                    <a:pt x="21600" y="0"/>
                  </a:cubicBezTo>
                </a:path>
              </a:pathLst>
            </a:custGeom>
            <a:noFill/>
            <a:ln w="25400" cap="flat">
              <a:solidFill>
                <a:srgbClr val="FFFFFF"/>
              </a:solidFill>
              <a:prstDash val="sysDot"/>
              <a:miter lim="400000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33" name="Connection Line">
              <a:extLst>
                <a:ext uri="{FF2B5EF4-FFF2-40B4-BE49-F238E27FC236}">
                  <a16:creationId xmlns:a16="http://schemas.microsoft.com/office/drawing/2014/main" id="{BF8BD779-0766-4DD1-9FE9-CB58DE996627}"/>
                </a:ext>
              </a:extLst>
            </p:cNvPr>
            <p:cNvSpPr/>
            <p:nvPr/>
          </p:nvSpPr>
          <p:spPr>
            <a:xfrm>
              <a:off x="3712229" y="2163600"/>
              <a:ext cx="3981049" cy="19600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4375" y="10052"/>
                    <a:pt x="11575" y="2852"/>
                    <a:pt x="21600" y="0"/>
                  </a:cubicBezTo>
                </a:path>
              </a:pathLst>
            </a:custGeom>
            <a:noFill/>
            <a:ln w="25400" cap="flat">
              <a:solidFill>
                <a:srgbClr val="FFFFFF"/>
              </a:solidFill>
              <a:prstDash val="sysDot"/>
              <a:miter lim="400000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34" name="Connection Line">
              <a:extLst>
                <a:ext uri="{FF2B5EF4-FFF2-40B4-BE49-F238E27FC236}">
                  <a16:creationId xmlns:a16="http://schemas.microsoft.com/office/drawing/2014/main" id="{57092F40-41FB-457E-9D15-97682FC5C217}"/>
                </a:ext>
              </a:extLst>
            </p:cNvPr>
            <p:cNvSpPr/>
            <p:nvPr/>
          </p:nvSpPr>
          <p:spPr>
            <a:xfrm>
              <a:off x="1161462" y="4105896"/>
              <a:ext cx="2574074" cy="2810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8831" y="14885"/>
                    <a:pt x="16031" y="7685"/>
                    <a:pt x="21600" y="0"/>
                  </a:cubicBezTo>
                </a:path>
              </a:pathLst>
            </a:custGeom>
            <a:noFill/>
            <a:ln w="25400" cap="flat">
              <a:solidFill>
                <a:srgbClr val="FFFFFF"/>
              </a:solidFill>
              <a:prstDash val="sysDot"/>
              <a:miter lim="400000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35" name="“halo abundance matching” e.g, Behroozi+13; Moster+13">
              <a:extLst>
                <a:ext uri="{FF2B5EF4-FFF2-40B4-BE49-F238E27FC236}">
                  <a16:creationId xmlns:a16="http://schemas.microsoft.com/office/drawing/2014/main" id="{DC3CF464-C76D-4001-AC6B-5AD16867248F}"/>
                </a:ext>
              </a:extLst>
            </p:cNvPr>
            <p:cNvSpPr/>
            <p:nvPr/>
          </p:nvSpPr>
          <p:spPr>
            <a:xfrm>
              <a:off x="38084" y="7197807"/>
              <a:ext cx="9560710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/>
            <a:p>
              <a:pPr algn="l" defTabSz="642937">
                <a:spcBef>
                  <a:spcPts val="4200"/>
                </a:spcBef>
                <a:defRPr sz="2400" b="0">
                  <a:solidFill>
                    <a:srgbClr val="FFA3B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pPr>
              <a:r>
                <a:t>“</a:t>
              </a:r>
              <a:r>
                <a:rPr b="1"/>
                <a:t>halo abundance matching</a:t>
              </a:r>
              <a:r>
                <a:t>” e.g, Behroozi+13; Moster+13</a:t>
              </a:r>
            </a:p>
          </p:txBody>
        </p:sp>
        <p:pic>
          <p:nvPicPr>
            <p:cNvPr id="36" name="M_rm_gal.pdf" descr="M_rm_gal.pdf">
              <a:extLst>
                <a:ext uri="{FF2B5EF4-FFF2-40B4-BE49-F238E27FC236}">
                  <a16:creationId xmlns:a16="http://schemas.microsoft.com/office/drawing/2014/main" id="{0FABE82D-FF09-420C-8171-A05A00EED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268053"/>
              <a:ext cx="1232297" cy="6429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7" name="Group">
            <a:extLst>
              <a:ext uri="{FF2B5EF4-FFF2-40B4-BE49-F238E27FC236}">
                <a16:creationId xmlns:a16="http://schemas.microsoft.com/office/drawing/2014/main" id="{FEAC4F78-CA85-4D99-97F3-CDC204634AA5}"/>
              </a:ext>
            </a:extLst>
          </p:cNvPr>
          <p:cNvGrpSpPr/>
          <p:nvPr/>
        </p:nvGrpSpPr>
        <p:grpSpPr>
          <a:xfrm>
            <a:off x="16783875" y="1459052"/>
            <a:ext cx="6118531" cy="5284898"/>
            <a:chOff x="157" y="0"/>
            <a:chExt cx="6118529" cy="5284897"/>
          </a:xfrm>
        </p:grpSpPr>
        <p:pic>
          <p:nvPicPr>
            <p:cNvPr id="38" name="Unknown.jpeg" descr="Unknown.jpeg">
              <a:extLst>
                <a:ext uri="{FF2B5EF4-FFF2-40B4-BE49-F238E27FC236}">
                  <a16:creationId xmlns:a16="http://schemas.microsoft.com/office/drawing/2014/main" id="{0F0DCE60-C4B0-43D1-B4F8-B266109E404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881" t="972" r="891" b="5"/>
            <a:stretch>
              <a:fillRect/>
            </a:stretch>
          </p:blipFill>
          <p:spPr>
            <a:xfrm>
              <a:off x="1762158" y="2256347"/>
              <a:ext cx="1658592" cy="16720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21600" extrusionOk="0">
                  <a:moveTo>
                    <a:pt x="9841" y="0"/>
                  </a:moveTo>
                  <a:cubicBezTo>
                    <a:pt x="7323" y="0"/>
                    <a:pt x="4803" y="1060"/>
                    <a:pt x="2882" y="3179"/>
                  </a:cubicBezTo>
                  <a:cubicBezTo>
                    <a:pt x="-961" y="7416"/>
                    <a:pt x="-961" y="14282"/>
                    <a:pt x="2882" y="18519"/>
                  </a:cubicBezTo>
                  <a:cubicBezTo>
                    <a:pt x="4489" y="20291"/>
                    <a:pt x="6515" y="21310"/>
                    <a:pt x="8608" y="21600"/>
                  </a:cubicBezTo>
                  <a:lnTo>
                    <a:pt x="11075" y="21600"/>
                  </a:lnTo>
                  <a:cubicBezTo>
                    <a:pt x="13167" y="21310"/>
                    <a:pt x="15190" y="20290"/>
                    <a:pt x="16796" y="18519"/>
                  </a:cubicBezTo>
                  <a:cubicBezTo>
                    <a:pt x="20639" y="14282"/>
                    <a:pt x="20639" y="7416"/>
                    <a:pt x="16796" y="3179"/>
                  </a:cubicBezTo>
                  <a:cubicBezTo>
                    <a:pt x="14875" y="1060"/>
                    <a:pt x="12360" y="0"/>
                    <a:pt x="9841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39" name="Abell_S740,_cropped_to_ESO_325-G004.jpg" descr="Abell_S740,_cropped_to_ESO_325-G004.jpg">
              <a:extLst>
                <a:ext uri="{FF2B5EF4-FFF2-40B4-BE49-F238E27FC236}">
                  <a16:creationId xmlns:a16="http://schemas.microsoft.com/office/drawing/2014/main" id="{6ED6B2C6-95C3-450E-98A8-AABF980A66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7280" t="4428" r="5539" b="14198"/>
            <a:stretch>
              <a:fillRect/>
            </a:stretch>
          </p:blipFill>
          <p:spPr>
            <a:xfrm>
              <a:off x="3867359" y="0"/>
              <a:ext cx="2251329" cy="2251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20595" extrusionOk="0">
                  <a:moveTo>
                    <a:pt x="9841" y="0"/>
                  </a:moveTo>
                  <a:cubicBezTo>
                    <a:pt x="7322" y="0"/>
                    <a:pt x="4803" y="1006"/>
                    <a:pt x="2882" y="3017"/>
                  </a:cubicBezTo>
                  <a:cubicBezTo>
                    <a:pt x="-961" y="7038"/>
                    <a:pt x="-961" y="13557"/>
                    <a:pt x="2882" y="17578"/>
                  </a:cubicBezTo>
                  <a:cubicBezTo>
                    <a:pt x="6725" y="21600"/>
                    <a:pt x="12953" y="21600"/>
                    <a:pt x="16796" y="17578"/>
                  </a:cubicBezTo>
                  <a:cubicBezTo>
                    <a:pt x="20639" y="13557"/>
                    <a:pt x="20639" y="7038"/>
                    <a:pt x="16796" y="3017"/>
                  </a:cubicBezTo>
                  <a:cubicBezTo>
                    <a:pt x="14875" y="1006"/>
                    <a:pt x="12359" y="0"/>
                    <a:pt x="9841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40" name="NGC_5264_HST.jpg" descr="NGC_5264_HST.jpg">
              <a:extLst>
                <a:ext uri="{FF2B5EF4-FFF2-40B4-BE49-F238E27FC236}">
                  <a16:creationId xmlns:a16="http://schemas.microsoft.com/office/drawing/2014/main" id="{F9335387-D246-4358-B049-27653D233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2498" t="5599" r="2485" b="9669"/>
            <a:stretch>
              <a:fillRect/>
            </a:stretch>
          </p:blipFill>
          <p:spPr>
            <a:xfrm>
              <a:off x="157" y="4375898"/>
              <a:ext cx="987905" cy="909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20595" extrusionOk="0">
                  <a:moveTo>
                    <a:pt x="9839" y="0"/>
                  </a:moveTo>
                  <a:cubicBezTo>
                    <a:pt x="7320" y="0"/>
                    <a:pt x="4804" y="1002"/>
                    <a:pt x="2882" y="3012"/>
                  </a:cubicBezTo>
                  <a:cubicBezTo>
                    <a:pt x="-961" y="7033"/>
                    <a:pt x="-961" y="13558"/>
                    <a:pt x="2882" y="17579"/>
                  </a:cubicBezTo>
                  <a:cubicBezTo>
                    <a:pt x="6725" y="21600"/>
                    <a:pt x="12953" y="21600"/>
                    <a:pt x="16796" y="17579"/>
                  </a:cubicBezTo>
                  <a:cubicBezTo>
                    <a:pt x="20639" y="13558"/>
                    <a:pt x="20639" y="7033"/>
                    <a:pt x="16796" y="3012"/>
                  </a:cubicBezTo>
                  <a:cubicBezTo>
                    <a:pt x="14874" y="1002"/>
                    <a:pt x="12358" y="0"/>
                    <a:pt x="9839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</p:grpSp>
      <p:grpSp>
        <p:nvGrpSpPr>
          <p:cNvPr id="41" name="Group">
            <a:extLst>
              <a:ext uri="{FF2B5EF4-FFF2-40B4-BE49-F238E27FC236}">
                <a16:creationId xmlns:a16="http://schemas.microsoft.com/office/drawing/2014/main" id="{3BE7E4FA-4145-48C3-AA99-CC1D342EBFD3}"/>
              </a:ext>
            </a:extLst>
          </p:cNvPr>
          <p:cNvGrpSpPr/>
          <p:nvPr/>
        </p:nvGrpSpPr>
        <p:grpSpPr>
          <a:xfrm>
            <a:off x="3299792" y="1424954"/>
            <a:ext cx="6490753" cy="6375362"/>
            <a:chOff x="10330" y="0"/>
            <a:chExt cx="6490751" cy="6375360"/>
          </a:xfrm>
        </p:grpSpPr>
        <p:sp>
          <p:nvSpPr>
            <p:cNvPr id="42" name="Elliptical">
              <a:extLst>
                <a:ext uri="{FF2B5EF4-FFF2-40B4-BE49-F238E27FC236}">
                  <a16:creationId xmlns:a16="http://schemas.microsoft.com/office/drawing/2014/main" id="{D49B72AB-2565-467D-9709-23A5D69C0C46}"/>
                </a:ext>
              </a:extLst>
            </p:cNvPr>
            <p:cNvSpPr/>
            <p:nvPr/>
          </p:nvSpPr>
          <p:spPr>
            <a:xfrm>
              <a:off x="5231082" y="240193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t>Elliptical</a:t>
              </a:r>
            </a:p>
          </p:txBody>
        </p:sp>
        <p:pic>
          <p:nvPicPr>
            <p:cNvPr id="43" name="Unknown.jpeg" descr="Unknown.jpeg">
              <a:extLst>
                <a:ext uri="{FF2B5EF4-FFF2-40B4-BE49-F238E27FC236}">
                  <a16:creationId xmlns:a16="http://schemas.microsoft.com/office/drawing/2014/main" id="{A815E52E-322F-49AD-8A08-CBBD25BF471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881" t="972" r="891" b="5"/>
            <a:stretch>
              <a:fillRect/>
            </a:stretch>
          </p:blipFill>
          <p:spPr>
            <a:xfrm>
              <a:off x="1501149" y="1565890"/>
              <a:ext cx="1658591" cy="1672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21600" extrusionOk="0">
                  <a:moveTo>
                    <a:pt x="9841" y="0"/>
                  </a:moveTo>
                  <a:cubicBezTo>
                    <a:pt x="7323" y="0"/>
                    <a:pt x="4803" y="1060"/>
                    <a:pt x="2882" y="3179"/>
                  </a:cubicBezTo>
                  <a:cubicBezTo>
                    <a:pt x="-961" y="7416"/>
                    <a:pt x="-961" y="14282"/>
                    <a:pt x="2882" y="18519"/>
                  </a:cubicBezTo>
                  <a:cubicBezTo>
                    <a:pt x="4489" y="20291"/>
                    <a:pt x="6515" y="21310"/>
                    <a:pt x="8608" y="21600"/>
                  </a:cubicBezTo>
                  <a:lnTo>
                    <a:pt x="11075" y="21600"/>
                  </a:lnTo>
                  <a:cubicBezTo>
                    <a:pt x="13167" y="21310"/>
                    <a:pt x="15190" y="20290"/>
                    <a:pt x="16796" y="18519"/>
                  </a:cubicBezTo>
                  <a:cubicBezTo>
                    <a:pt x="20639" y="14282"/>
                    <a:pt x="20639" y="7416"/>
                    <a:pt x="16796" y="3179"/>
                  </a:cubicBezTo>
                  <a:cubicBezTo>
                    <a:pt x="14875" y="1060"/>
                    <a:pt x="12360" y="0"/>
                    <a:pt x="9841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44" name="Abell_S740,_cropped_to_ESO_325-G004.jpg" descr="Abell_S740,_cropped_to_ESO_325-G004.jpg">
              <a:extLst>
                <a:ext uri="{FF2B5EF4-FFF2-40B4-BE49-F238E27FC236}">
                  <a16:creationId xmlns:a16="http://schemas.microsoft.com/office/drawing/2014/main" id="{02BE64C7-031B-468B-A3E8-42D9BE3A9B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7280" t="4428" r="5539" b="14198"/>
            <a:stretch>
              <a:fillRect/>
            </a:stretch>
          </p:blipFill>
          <p:spPr>
            <a:xfrm>
              <a:off x="4105456" y="0"/>
              <a:ext cx="2251328" cy="2251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20595" extrusionOk="0">
                  <a:moveTo>
                    <a:pt x="9841" y="0"/>
                  </a:moveTo>
                  <a:cubicBezTo>
                    <a:pt x="7322" y="0"/>
                    <a:pt x="4803" y="1006"/>
                    <a:pt x="2882" y="3017"/>
                  </a:cubicBezTo>
                  <a:cubicBezTo>
                    <a:pt x="-961" y="7038"/>
                    <a:pt x="-961" y="13557"/>
                    <a:pt x="2882" y="17578"/>
                  </a:cubicBezTo>
                  <a:cubicBezTo>
                    <a:pt x="6725" y="21600"/>
                    <a:pt x="12953" y="21600"/>
                    <a:pt x="16796" y="17578"/>
                  </a:cubicBezTo>
                  <a:cubicBezTo>
                    <a:pt x="20639" y="13557"/>
                    <a:pt x="20639" y="7038"/>
                    <a:pt x="16796" y="3017"/>
                  </a:cubicBezTo>
                  <a:cubicBezTo>
                    <a:pt x="14875" y="1006"/>
                    <a:pt x="12359" y="0"/>
                    <a:pt x="9841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45" name="NGC_5264_HST.jpg" descr="NGC_5264_HST.jpg">
              <a:extLst>
                <a:ext uri="{FF2B5EF4-FFF2-40B4-BE49-F238E27FC236}">
                  <a16:creationId xmlns:a16="http://schemas.microsoft.com/office/drawing/2014/main" id="{FE61DA93-628B-40C1-B3CC-338E536AE6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2498" t="5599" r="2485" b="9669"/>
            <a:stretch>
              <a:fillRect/>
            </a:stretch>
          </p:blipFill>
          <p:spPr>
            <a:xfrm>
              <a:off x="10330" y="3959179"/>
              <a:ext cx="987906" cy="909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20595" extrusionOk="0">
                  <a:moveTo>
                    <a:pt x="9839" y="0"/>
                  </a:moveTo>
                  <a:cubicBezTo>
                    <a:pt x="7320" y="0"/>
                    <a:pt x="4804" y="1002"/>
                    <a:pt x="2882" y="3012"/>
                  </a:cubicBezTo>
                  <a:cubicBezTo>
                    <a:pt x="-961" y="7033"/>
                    <a:pt x="-961" y="13558"/>
                    <a:pt x="2882" y="17579"/>
                  </a:cubicBezTo>
                  <a:cubicBezTo>
                    <a:pt x="6725" y="21600"/>
                    <a:pt x="12953" y="21600"/>
                    <a:pt x="16796" y="17579"/>
                  </a:cubicBezTo>
                  <a:cubicBezTo>
                    <a:pt x="20639" y="13558"/>
                    <a:pt x="20639" y="7033"/>
                    <a:pt x="16796" y="3012"/>
                  </a:cubicBezTo>
                  <a:cubicBezTo>
                    <a:pt x="14874" y="1002"/>
                    <a:pt x="12358" y="0"/>
                    <a:pt x="9839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46" name="MW">
              <a:extLst>
                <a:ext uri="{FF2B5EF4-FFF2-40B4-BE49-F238E27FC236}">
                  <a16:creationId xmlns:a16="http://schemas.microsoft.com/office/drawing/2014/main" id="{85784286-1749-4190-A67F-BE58520A4A50}"/>
                </a:ext>
              </a:extLst>
            </p:cNvPr>
            <p:cNvSpPr/>
            <p:nvPr/>
          </p:nvSpPr>
          <p:spPr>
            <a:xfrm>
              <a:off x="2330518" y="158247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t>MW</a:t>
              </a:r>
            </a:p>
          </p:txBody>
        </p:sp>
        <p:sp>
          <p:nvSpPr>
            <p:cNvPr id="47" name="dwarf">
              <a:extLst>
                <a:ext uri="{FF2B5EF4-FFF2-40B4-BE49-F238E27FC236}">
                  <a16:creationId xmlns:a16="http://schemas.microsoft.com/office/drawing/2014/main" id="{3D3B3E64-0621-4F85-8E4A-185834F6DD5D}"/>
                </a:ext>
              </a:extLst>
            </p:cNvPr>
            <p:cNvSpPr/>
            <p:nvPr/>
          </p:nvSpPr>
          <p:spPr>
            <a:xfrm>
              <a:off x="646972" y="510536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t>dwarf</a:t>
              </a:r>
            </a:p>
          </p:txBody>
        </p:sp>
      </p:grpSp>
      <p:grpSp>
        <p:nvGrpSpPr>
          <p:cNvPr id="48" name="Group">
            <a:extLst>
              <a:ext uri="{FF2B5EF4-FFF2-40B4-BE49-F238E27FC236}">
                <a16:creationId xmlns:a16="http://schemas.microsoft.com/office/drawing/2014/main" id="{3F9DC2CC-179A-49D3-8B99-E3CF8AB194AE}"/>
              </a:ext>
            </a:extLst>
          </p:cNvPr>
          <p:cNvGrpSpPr/>
          <p:nvPr/>
        </p:nvGrpSpPr>
        <p:grpSpPr>
          <a:xfrm>
            <a:off x="16460259" y="3386968"/>
            <a:ext cx="3998287" cy="5263741"/>
            <a:chOff x="588328" y="373543"/>
            <a:chExt cx="3998285" cy="5263740"/>
          </a:xfrm>
        </p:grpSpPr>
        <p:pic>
          <p:nvPicPr>
            <p:cNvPr id="49" name="Screenshot 2018-05-23 08.32.23.png" descr="Screenshot 2018-05-23 08.32.23.png">
              <a:extLst>
                <a:ext uri="{FF2B5EF4-FFF2-40B4-BE49-F238E27FC236}">
                  <a16:creationId xmlns:a16="http://schemas.microsoft.com/office/drawing/2014/main" id="{559D1AA8-1F4D-4166-B5B1-C1F1DD1F9D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l="60272" t="30654" b="10124"/>
            <a:stretch>
              <a:fillRect/>
            </a:stretch>
          </p:blipFill>
          <p:spPr>
            <a:xfrm>
              <a:off x="588328" y="645151"/>
              <a:ext cx="1658324" cy="1785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83" h="20595" extrusionOk="0">
                  <a:moveTo>
                    <a:pt x="10416" y="0"/>
                  </a:moveTo>
                  <a:cubicBezTo>
                    <a:pt x="7750" y="0"/>
                    <a:pt x="5087" y="1005"/>
                    <a:pt x="3052" y="3016"/>
                  </a:cubicBezTo>
                  <a:cubicBezTo>
                    <a:pt x="-1017" y="7037"/>
                    <a:pt x="-1017" y="13557"/>
                    <a:pt x="3052" y="17579"/>
                  </a:cubicBezTo>
                  <a:cubicBezTo>
                    <a:pt x="7121" y="21600"/>
                    <a:pt x="13716" y="21600"/>
                    <a:pt x="17785" y="17579"/>
                  </a:cubicBezTo>
                  <a:cubicBezTo>
                    <a:pt x="19244" y="16137"/>
                    <a:pt x="20170" y="14375"/>
                    <a:pt x="20583" y="12522"/>
                  </a:cubicBezTo>
                  <a:lnTo>
                    <a:pt x="20583" y="8073"/>
                  </a:lnTo>
                  <a:cubicBezTo>
                    <a:pt x="20170" y="6220"/>
                    <a:pt x="19244" y="4457"/>
                    <a:pt x="17785" y="3016"/>
                  </a:cubicBezTo>
                  <a:cubicBezTo>
                    <a:pt x="15751" y="1005"/>
                    <a:pt x="13083" y="0"/>
                    <a:pt x="10416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50" name="Screenshot 2018-05-23 08.32.23.png" descr="Screenshot 2018-05-23 08.32.23.png">
              <a:extLst>
                <a:ext uri="{FF2B5EF4-FFF2-40B4-BE49-F238E27FC236}">
                  <a16:creationId xmlns:a16="http://schemas.microsoft.com/office/drawing/2014/main" id="{EA268C65-CA0D-4781-AE74-D51330F4E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l="44534" t="16110" r="44533" b="66285"/>
            <a:stretch>
              <a:fillRect/>
            </a:stretch>
          </p:blipFill>
          <p:spPr>
            <a:xfrm>
              <a:off x="1186636" y="4117701"/>
              <a:ext cx="502757" cy="584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80" h="20595" extrusionOk="0">
                  <a:moveTo>
                    <a:pt x="9840" y="0"/>
                  </a:moveTo>
                  <a:cubicBezTo>
                    <a:pt x="7323" y="0"/>
                    <a:pt x="4800" y="1008"/>
                    <a:pt x="2880" y="3018"/>
                  </a:cubicBezTo>
                  <a:cubicBezTo>
                    <a:pt x="-960" y="7039"/>
                    <a:pt x="-960" y="13559"/>
                    <a:pt x="2880" y="17580"/>
                  </a:cubicBezTo>
                  <a:cubicBezTo>
                    <a:pt x="6720" y="21600"/>
                    <a:pt x="12960" y="21600"/>
                    <a:pt x="16800" y="17580"/>
                  </a:cubicBezTo>
                  <a:cubicBezTo>
                    <a:pt x="20640" y="13559"/>
                    <a:pt x="20640" y="7039"/>
                    <a:pt x="16800" y="3018"/>
                  </a:cubicBezTo>
                  <a:cubicBezTo>
                    <a:pt x="14880" y="1008"/>
                    <a:pt x="12357" y="0"/>
                    <a:pt x="9840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51" name="ultra-diffuse">
              <a:extLst>
                <a:ext uri="{FF2B5EF4-FFF2-40B4-BE49-F238E27FC236}">
                  <a16:creationId xmlns:a16="http://schemas.microsoft.com/office/drawing/2014/main" id="{F8EE3056-B9A6-4875-88C4-E13435F306D5}"/>
                </a:ext>
              </a:extLst>
            </p:cNvPr>
            <p:cNvSpPr/>
            <p:nvPr/>
          </p:nvSpPr>
          <p:spPr>
            <a:xfrm>
              <a:off x="1310459" y="373543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t>ultra-diffuse</a:t>
              </a:r>
            </a:p>
          </p:txBody>
        </p:sp>
        <p:sp>
          <p:nvSpPr>
            <p:cNvPr id="52" name="dwarf elliptical">
              <a:extLst>
                <a:ext uri="{FF2B5EF4-FFF2-40B4-BE49-F238E27FC236}">
                  <a16:creationId xmlns:a16="http://schemas.microsoft.com/office/drawing/2014/main" id="{9CC5E4D2-AACC-4211-8F3F-92A92D6C97CD}"/>
                </a:ext>
              </a:extLst>
            </p:cNvPr>
            <p:cNvSpPr/>
            <p:nvPr/>
          </p:nvSpPr>
          <p:spPr>
            <a:xfrm>
              <a:off x="3316614" y="4367283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t>dwarf elliptical</a:t>
              </a:r>
            </a:p>
          </p:txBody>
        </p:sp>
      </p:grpSp>
      <p:pic>
        <p:nvPicPr>
          <p:cNvPr id="53" name="mathcal_P_(Q_rm_.pdf" descr="mathcal_P_(Q_rm_.pdf">
            <a:extLst>
              <a:ext uri="{FF2B5EF4-FFF2-40B4-BE49-F238E27FC236}">
                <a16:creationId xmlns:a16="http://schemas.microsoft.com/office/drawing/2014/main" id="{9E546AD7-8C70-4BCD-9AB7-72F2CBC34FF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70975" y="9786417"/>
            <a:ext cx="6004041" cy="625079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Line">
            <a:extLst>
              <a:ext uri="{FF2B5EF4-FFF2-40B4-BE49-F238E27FC236}">
                <a16:creationId xmlns:a16="http://schemas.microsoft.com/office/drawing/2014/main" id="{BEC3CBAB-8C5D-4EA6-AB21-3067454ED075}"/>
              </a:ext>
            </a:extLst>
          </p:cNvPr>
          <p:cNvSpPr/>
          <p:nvPr/>
        </p:nvSpPr>
        <p:spPr>
          <a:xfrm>
            <a:off x="9053133" y="10465108"/>
            <a:ext cx="1276503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55" name="Group">
            <a:extLst>
              <a:ext uri="{FF2B5EF4-FFF2-40B4-BE49-F238E27FC236}">
                <a16:creationId xmlns:a16="http://schemas.microsoft.com/office/drawing/2014/main" id="{01E4B3B8-26C2-42DA-9358-CB3DDD182BD4}"/>
              </a:ext>
            </a:extLst>
          </p:cNvPr>
          <p:cNvGrpSpPr/>
          <p:nvPr/>
        </p:nvGrpSpPr>
        <p:grpSpPr>
          <a:xfrm>
            <a:off x="9278166" y="10689512"/>
            <a:ext cx="4843959" cy="2490622"/>
            <a:chOff x="0" y="0"/>
            <a:chExt cx="4843958" cy="2490621"/>
          </a:xfrm>
        </p:grpSpPr>
        <p:pic>
          <p:nvPicPr>
            <p:cNvPr id="56" name="M_mathrm_halo_=_.pdf" descr="M_mathrm_halo_=_.pdf">
              <a:extLst>
                <a:ext uri="{FF2B5EF4-FFF2-40B4-BE49-F238E27FC236}">
                  <a16:creationId xmlns:a16="http://schemas.microsoft.com/office/drawing/2014/main" id="{8E518CB6-8548-499C-BBE5-574E3E5FEA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08076" y="527170"/>
              <a:ext cx="4335883" cy="90128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7" name="Double Arrow">
              <a:extLst>
                <a:ext uri="{FF2B5EF4-FFF2-40B4-BE49-F238E27FC236}">
                  <a16:creationId xmlns:a16="http://schemas.microsoft.com/office/drawing/2014/main" id="{5D876932-D92A-4074-B671-76DA5DAE6FC9}"/>
                </a:ext>
              </a:extLst>
            </p:cNvPr>
            <p:cNvSpPr/>
            <p:nvPr/>
          </p:nvSpPr>
          <p:spPr>
            <a:xfrm rot="5400000">
              <a:off x="-683655" y="836495"/>
              <a:ext cx="1955622" cy="282631"/>
            </a:xfrm>
            <a:prstGeom prst="leftRightArrow">
              <a:avLst>
                <a:gd name="adj1" fmla="val 40652"/>
                <a:gd name="adj2" fmla="val 108147"/>
              </a:avLst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pic>
          <p:nvPicPr>
            <p:cNvPr id="58" name="R_mathrm_halo.pdf" descr="R_mathrm_halo.pdf">
              <a:extLst>
                <a:ext uri="{FF2B5EF4-FFF2-40B4-BE49-F238E27FC236}">
                  <a16:creationId xmlns:a16="http://schemas.microsoft.com/office/drawing/2014/main" id="{3ED53738-748E-4533-863A-B0BB792DFF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0" y="2162165"/>
              <a:ext cx="826437" cy="3284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7378688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"/>
                            </p:stCondLst>
                            <p:childTnLst>
                              <p:par>
                                <p:cTn id="2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dvAuto="0"/>
      <p:bldP spid="10" grpId="0" animBg="1" advAuto="0"/>
      <p:bldP spid="37" grpId="0" animBg="1" advAuto="0"/>
      <p:bldP spid="41" grpId="0" animBg="1" advAuto="0"/>
      <p:bldP spid="48" grpId="0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E23B09-E6C5-456E-B688-79EF6C5005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19" y="1003031"/>
            <a:ext cx="23041899" cy="12526227"/>
          </a:xfrm>
          <a:prstGeom prst="rect">
            <a:avLst/>
          </a:prstGeom>
        </p:spPr>
      </p:pic>
      <p:grpSp>
        <p:nvGrpSpPr>
          <p:cNvPr id="260" name="Rectangle"/>
          <p:cNvGrpSpPr/>
          <p:nvPr/>
        </p:nvGrpSpPr>
        <p:grpSpPr>
          <a:xfrm>
            <a:off x="597519" y="186742"/>
            <a:ext cx="23092698" cy="1116876"/>
            <a:chOff x="0" y="0"/>
            <a:chExt cx="23092697" cy="1116875"/>
          </a:xfrm>
        </p:grpSpPr>
        <p:sp>
          <p:nvSpPr>
            <p:cNvPr id="259" name="Rectangle"/>
            <p:cNvSpPr/>
            <p:nvPr/>
          </p:nvSpPr>
          <p:spPr>
            <a:xfrm>
              <a:off x="25400" y="25400"/>
              <a:ext cx="23041898" cy="1066076"/>
            </a:xfrm>
            <a:prstGeom prst="rect">
              <a:avLst/>
            </a:prstGeom>
            <a:solidFill>
              <a:srgbClr val="9152BC">
                <a:alpha val="69677"/>
              </a:srgbClr>
            </a:solidFill>
            <a:ln>
              <a:noFill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642937">
                <a:defRPr sz="4400" b="0">
                  <a:effectLst>
                    <a:outerShdw blurRad="63500" dist="25400" dir="2700000" rotWithShape="0">
                      <a:srgbClr val="000000">
                        <a:alpha val="70000"/>
                      </a:srgbClr>
                    </a:outerShdw>
                  </a:effectLst>
                  <a:latin typeface="Chalkduster"/>
                  <a:ea typeface="Chalkduster"/>
                  <a:cs typeface="Chalkduster"/>
                  <a:sym typeface="Chalkduster"/>
                </a:defRPr>
              </a:pPr>
              <a:endParaRPr/>
            </a:p>
          </p:txBody>
        </p:sp>
        <p:pic>
          <p:nvPicPr>
            <p:cNvPr id="258" name="Rectangle Rectangle" descr="Rectangle Rectangle"/>
            <p:cNvPicPr>
              <a:picLocks/>
            </p:cNvPicPr>
            <p:nvPr/>
          </p:nvPicPr>
          <p:blipFill>
            <a:blip r:embed="rId3">
              <a:alphaModFix amt="69677"/>
            </a:blip>
            <a:stretch>
              <a:fillRect/>
            </a:stretch>
          </p:blipFill>
          <p:spPr>
            <a:xfrm>
              <a:off x="0" y="0"/>
              <a:ext cx="23092698" cy="1116876"/>
            </a:xfrm>
            <a:prstGeom prst="rect">
              <a:avLst/>
            </a:prstGeom>
            <a:effectLst/>
          </p:spPr>
        </p:pic>
      </p:grpSp>
      <p:sp>
        <p:nvSpPr>
          <p:cNvPr id="261" name="Cosmic Web"/>
          <p:cNvSpPr txBox="1"/>
          <p:nvPr/>
        </p:nvSpPr>
        <p:spPr>
          <a:xfrm>
            <a:off x="2482603" y="303713"/>
            <a:ext cx="19322596" cy="882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lvl="1" indent="0" defTabSz="642619">
              <a:defRPr sz="6600" b="0">
                <a:solidFill>
                  <a:srgbClr val="FFFB00"/>
                </a:solidFill>
                <a:latin typeface="Kaiti SC Bold"/>
                <a:ea typeface="Kaiti SC Bold"/>
                <a:cs typeface="Kaiti SC Bold"/>
                <a:sym typeface="Kaiti SC Bold"/>
              </a:defRPr>
            </a:pPr>
            <a:r>
              <a:rPr lang="en-US" altLang="zh-CN" sz="4800" dirty="0">
                <a:solidFill>
                  <a:srgbClr val="FFFF00"/>
                </a:solidFill>
                <a:latin typeface="Chalkboard" panose="03050602040202020205" pitchFamily="66" charset="77"/>
              </a:rPr>
              <a:t>Standard cosmology</a:t>
            </a:r>
            <a:r>
              <a:rPr lang="zh-CN" altLang="en-US" sz="4800" dirty="0">
                <a:solidFill>
                  <a:srgbClr val="FFFF00"/>
                </a:solidFill>
                <a:latin typeface="Chalkboard" panose="03050602040202020205" pitchFamily="66" charset="77"/>
              </a:rPr>
              <a:t> </a:t>
            </a:r>
            <a:r>
              <a:rPr lang="en-US" altLang="zh-CN" sz="4800" dirty="0">
                <a:solidFill>
                  <a:srgbClr val="FFFF00"/>
                </a:solidFill>
                <a:latin typeface="Chalkboard" panose="03050602040202020205" pitchFamily="66" charset="77"/>
              </a:rPr>
              <a:t>(</a:t>
            </a:r>
            <a:r>
              <a:rPr lang="el-GR" sz="4800" b="0" i="0" dirty="0">
                <a:solidFill>
                  <a:srgbClr val="FFFF00"/>
                </a:solidFill>
                <a:effectLst/>
                <a:latin typeface="Google Sans"/>
              </a:rPr>
              <a:t>Λ</a:t>
            </a:r>
            <a:r>
              <a:rPr lang="en-US" altLang="zh-CN" sz="4800" dirty="0">
                <a:solidFill>
                  <a:srgbClr val="FFFF00"/>
                </a:solidFill>
                <a:latin typeface="Chalkboard" panose="03050602040202020205" pitchFamily="66" charset="77"/>
              </a:rPr>
              <a:t>CDM) – remarkably successful on large scales</a:t>
            </a:r>
            <a:endParaRPr sz="4800" dirty="0">
              <a:latin typeface="Chalkboard" panose="03050602040202020205" pitchFamily="66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088747-CA70-4890-A835-AC1D9F768899}"/>
              </a:ext>
            </a:extLst>
          </p:cNvPr>
          <p:cNvSpPr txBox="1"/>
          <p:nvPr/>
        </p:nvSpPr>
        <p:spPr>
          <a:xfrm>
            <a:off x="11999256" y="2777325"/>
            <a:ext cx="12190444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E9EAFB"/>
                </a:solidFill>
              </a:rPr>
              <a:t>observation</a:t>
            </a:r>
            <a:endParaRPr lang="en-US" dirty="0">
              <a:solidFill>
                <a:srgbClr val="E9EAFB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0E0253-232D-4AAC-8B97-71796842B51A}"/>
              </a:ext>
            </a:extLst>
          </p:cNvPr>
          <p:cNvSpPr txBox="1"/>
          <p:nvPr/>
        </p:nvSpPr>
        <p:spPr>
          <a:xfrm>
            <a:off x="14510047" y="7746381"/>
            <a:ext cx="8655530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-US" altLang="zh-CN" dirty="0">
                <a:solidFill>
                  <a:srgbClr val="EDF2F4"/>
                </a:solidFill>
              </a:rPr>
              <a:t>Cosmological simulation based on </a:t>
            </a:r>
            <a:r>
              <a:rPr lang="en-US" sz="3200" b="0" i="0" dirty="0">
                <a:solidFill>
                  <a:srgbClr val="EDF2F4"/>
                </a:solidFill>
                <a:effectLst/>
                <a:latin typeface="Google Sans"/>
              </a:rPr>
              <a:t>Λ</a:t>
            </a:r>
            <a:r>
              <a:rPr lang="en-US" altLang="zh-CN" sz="3200" dirty="0">
                <a:solidFill>
                  <a:srgbClr val="EDF2F4"/>
                </a:solidFill>
              </a:rPr>
              <a:t>CDM</a:t>
            </a:r>
            <a:r>
              <a:rPr lang="en-US" altLang="zh-CN" dirty="0">
                <a:solidFill>
                  <a:srgbClr val="EDF2F4"/>
                </a:solidFill>
              </a:rPr>
              <a:t> </a:t>
            </a:r>
            <a:endParaRPr lang="en-US" dirty="0">
              <a:solidFill>
                <a:srgbClr val="EDF2F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01232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665F3CD-4C6F-4285-8CF4-A0BE1D78DBAC}"/>
              </a:ext>
            </a:extLst>
          </p:cNvPr>
          <p:cNvGrpSpPr/>
          <p:nvPr/>
        </p:nvGrpSpPr>
        <p:grpSpPr>
          <a:xfrm>
            <a:off x="1776724" y="1303619"/>
            <a:ext cx="12486985" cy="6552873"/>
            <a:chOff x="1776724" y="1303619"/>
            <a:chExt cx="12486985" cy="6552873"/>
          </a:xfrm>
        </p:grpSpPr>
        <p:sp>
          <p:nvSpPr>
            <p:cNvPr id="322" name="missing satellites"/>
            <p:cNvSpPr txBox="1"/>
            <p:nvPr/>
          </p:nvSpPr>
          <p:spPr>
            <a:xfrm>
              <a:off x="3473643" y="7236065"/>
              <a:ext cx="6058540" cy="62042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71438" tIns="71438" rIns="71438" bIns="71438" anchor="ctr">
              <a:spAutoFit/>
            </a:bodyPr>
            <a:lstStyle>
              <a:lvl1pPr marL="436497" indent="-436497" algn="l" defTabSz="457200">
                <a:spcBef>
                  <a:spcPts val="3000"/>
                </a:spcBef>
                <a:buSzPct val="43000"/>
                <a:buBlip>
                  <a:blip r:embed="rId2"/>
                </a:buBlip>
                <a:defRPr sz="2200">
                  <a:solidFill>
                    <a:srgbClr val="FFFB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pPr>
                <a:defRPr>
                  <a:solidFill>
                    <a:srgbClr val="FFFFFF"/>
                  </a:solidFill>
                </a:defRPr>
              </a:pPr>
              <a:r>
                <a:rPr lang="en-US" altLang="zh-CN" sz="3094" dirty="0"/>
                <a:t>Missing satellite</a:t>
              </a:r>
              <a:endParaRPr sz="3094" dirty="0"/>
            </a:p>
          </p:txBody>
        </p:sp>
        <p:grpSp>
          <p:nvGrpSpPr>
            <p:cNvPr id="327" name="Group"/>
            <p:cNvGrpSpPr/>
            <p:nvPr/>
          </p:nvGrpSpPr>
          <p:grpSpPr>
            <a:xfrm>
              <a:off x="1776724" y="1303619"/>
              <a:ext cx="12486985" cy="6005155"/>
              <a:chOff x="0" y="0"/>
              <a:chExt cx="7695347" cy="4270331"/>
            </a:xfrm>
          </p:grpSpPr>
          <p:pic>
            <p:nvPicPr>
              <p:cNvPr id="323" name="F2.large.jpg" descr="F2.large.jp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7695347" cy="425648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24" name="Weinberg + 15"/>
              <p:cNvSpPr/>
              <p:nvPr/>
            </p:nvSpPr>
            <p:spPr>
              <a:xfrm>
                <a:off x="6221591" y="3861330"/>
                <a:ext cx="1405757" cy="4090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71438" tIns="71438" rIns="71438" bIns="71438" numCol="1" anchor="ctr">
                <a:spAutoFit/>
              </a:bodyPr>
              <a:lstStyle>
                <a:lvl1pPr algn="l" defTabSz="457200">
                  <a:spcBef>
                    <a:spcPts val="3000"/>
                  </a:spcBef>
                  <a:defRPr sz="1600" b="0">
                    <a:solidFill>
                      <a:srgbClr val="FE8690"/>
                    </a:solidFill>
                    <a:latin typeface="Chalkboard"/>
                    <a:ea typeface="Chalkboard"/>
                    <a:cs typeface="Chalkboard"/>
                    <a:sym typeface="Chalkboard"/>
                  </a:defRPr>
                </a:lvl1pPr>
              </a:lstStyle>
              <a:p>
                <a:r>
                  <a:rPr sz="2800" dirty="0">
                    <a:solidFill>
                      <a:srgbClr val="FFA3B0"/>
                    </a:solidFill>
                  </a:rPr>
                  <a:t>Weinberg + 15</a:t>
                </a:r>
              </a:p>
            </p:txBody>
          </p:sp>
          <p:sp>
            <p:nvSpPr>
              <p:cNvPr id="325" name="simulation of Milky-Way-size halo"/>
              <p:cNvSpPr txBox="1"/>
              <p:nvPr/>
            </p:nvSpPr>
            <p:spPr>
              <a:xfrm>
                <a:off x="49644" y="79195"/>
                <a:ext cx="2456863" cy="41041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71438" tIns="71438" rIns="71438" bIns="71438" numCol="1" anchor="ctr">
                <a:spAutoFit/>
              </a:bodyPr>
              <a:lstStyle>
                <a:lvl1pPr algn="l" defTabSz="457200">
                  <a:spcBef>
                    <a:spcPts val="3000"/>
                  </a:spcBef>
                  <a:defRPr sz="2000">
                    <a:latin typeface="Chalkboard"/>
                    <a:ea typeface="Chalkboard"/>
                    <a:cs typeface="Chalkboard"/>
                    <a:sym typeface="Chalkboard"/>
                  </a:defRPr>
                </a:lvl1pPr>
              </a:lstStyle>
              <a:p>
                <a:r>
                  <a:rPr lang="en-US" altLang="zh-CN" sz="2813" dirty="0"/>
                  <a:t>Simulated MW-mass halo</a:t>
                </a:r>
                <a:endParaRPr sz="2813" dirty="0"/>
              </a:p>
            </p:txBody>
          </p:sp>
          <p:sp>
            <p:nvSpPr>
              <p:cNvPr id="326" name="Milky Way"/>
              <p:cNvSpPr txBox="1"/>
              <p:nvPr/>
            </p:nvSpPr>
            <p:spPr>
              <a:xfrm>
                <a:off x="5059814" y="79195"/>
                <a:ext cx="936513" cy="41041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71438" tIns="71438" rIns="71438" bIns="71438" numCol="1" anchor="ctr">
                <a:spAutoFit/>
              </a:bodyPr>
              <a:lstStyle>
                <a:lvl1pPr algn="l" defTabSz="457200">
                  <a:spcBef>
                    <a:spcPts val="3000"/>
                  </a:spcBef>
                  <a:defRPr sz="2000">
                    <a:latin typeface="Chalkboard"/>
                    <a:ea typeface="Chalkboard"/>
                    <a:cs typeface="Chalkboard"/>
                    <a:sym typeface="Chalkboard"/>
                  </a:defRPr>
                </a:lvl1pPr>
              </a:lstStyle>
              <a:p>
                <a:r>
                  <a:rPr lang="en-US" altLang="zh-CN" sz="2813" dirty="0"/>
                  <a:t>Real MW</a:t>
                </a:r>
                <a:endParaRPr sz="2813" dirty="0"/>
              </a:p>
            </p:txBody>
          </p:sp>
        </p:grpSp>
      </p:grpSp>
      <p:grpSp>
        <p:nvGrpSpPr>
          <p:cNvPr id="340" name="Group"/>
          <p:cNvGrpSpPr/>
          <p:nvPr/>
        </p:nvGrpSpPr>
        <p:grpSpPr>
          <a:xfrm>
            <a:off x="3396250" y="7730311"/>
            <a:ext cx="7443397" cy="5864982"/>
            <a:chOff x="0" y="0"/>
            <a:chExt cx="5293081" cy="4170652"/>
          </a:xfrm>
        </p:grpSpPr>
        <p:sp>
          <p:nvSpPr>
            <p:cNvPr id="331" name="spatial distribution"/>
            <p:cNvSpPr txBox="1"/>
            <p:nvPr/>
          </p:nvSpPr>
          <p:spPr>
            <a:xfrm>
              <a:off x="40013" y="0"/>
              <a:ext cx="5148577" cy="5951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8" tIns="71438" rIns="71438" bIns="71438" numCol="1" anchor="ctr">
              <a:noAutofit/>
            </a:bodyPr>
            <a:lstStyle>
              <a:lvl1pPr marL="436497" indent="-436497" algn="l" defTabSz="457200">
                <a:spcBef>
                  <a:spcPts val="3000"/>
                </a:spcBef>
                <a:buSzPct val="43000"/>
                <a:buBlip>
                  <a:blip r:embed="rId2"/>
                </a:buBlip>
                <a:defRPr sz="2200">
                  <a:solidFill>
                    <a:srgbClr val="FFFB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pPr>
                <a:defRPr>
                  <a:solidFill>
                    <a:srgbClr val="FFFFFF"/>
                  </a:solidFill>
                </a:defRPr>
              </a:pPr>
              <a:r>
                <a:rPr lang="en-US" sz="3094" dirty="0"/>
                <a:t>Spatial distribution </a:t>
              </a:r>
              <a:endParaRPr sz="3094" dirty="0"/>
            </a:p>
          </p:txBody>
        </p:sp>
        <p:grpSp>
          <p:nvGrpSpPr>
            <p:cNvPr id="339" name="Group"/>
            <p:cNvGrpSpPr/>
            <p:nvPr/>
          </p:nvGrpSpPr>
          <p:grpSpPr>
            <a:xfrm>
              <a:off x="0" y="581733"/>
              <a:ext cx="5293081" cy="3588919"/>
              <a:chOff x="0" y="0"/>
              <a:chExt cx="5293080" cy="3588917"/>
            </a:xfrm>
          </p:grpSpPr>
          <p:pic>
            <p:nvPicPr>
              <p:cNvPr id="332" name="Screen Shot 2020-12-18 at 1.31.34 PM.png" descr="Screen Shot 2020-12-18 at 1.31.34 PM.png"/>
              <p:cNvPicPr>
                <a:picLocks noChangeAspect="1"/>
              </p:cNvPicPr>
              <p:nvPr/>
            </p:nvPicPr>
            <p:blipFill>
              <a:blip r:embed="rId4"/>
              <a:srcRect l="895" t="90725" r="49040" b="710"/>
              <a:stretch>
                <a:fillRect/>
              </a:stretch>
            </p:blipFill>
            <p:spPr>
              <a:xfrm>
                <a:off x="0" y="2712240"/>
                <a:ext cx="5029700" cy="87667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333" name="Screen Shot 2020-12-18 at 1.31.34 PM.png" descr="Screen Shot 2020-12-18 at 1.31.34 PM.png"/>
              <p:cNvPicPr>
                <a:picLocks noChangeAspect="1"/>
              </p:cNvPicPr>
              <p:nvPr/>
            </p:nvPicPr>
            <p:blipFill>
              <a:blip r:embed="rId4"/>
              <a:srcRect l="902" t="2278" r="48993" b="67442"/>
              <a:stretch>
                <a:fillRect/>
              </a:stretch>
            </p:blipFill>
            <p:spPr>
              <a:xfrm>
                <a:off x="565" y="0"/>
                <a:ext cx="5033795" cy="309983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34" name="sim"/>
              <p:cNvSpPr txBox="1"/>
              <p:nvPr/>
            </p:nvSpPr>
            <p:spPr>
              <a:xfrm>
                <a:off x="2545914" y="1953696"/>
                <a:ext cx="1828760" cy="47035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8" tIns="71438" rIns="71438" bIns="71438" numCol="1" anchor="ctr">
                <a:noAutofit/>
              </a:bodyPr>
              <a:lstStyle>
                <a:lvl1pPr>
                  <a:defRPr sz="2000">
                    <a:solidFill>
                      <a:srgbClr val="FF8C00"/>
                    </a:solidFill>
                  </a:defRPr>
                </a:lvl1pPr>
              </a:lstStyle>
              <a:p>
                <a:r>
                  <a:rPr lang="en-US" altLang="zh-CN" sz="2813" dirty="0"/>
                  <a:t>sim</a:t>
                </a:r>
                <a:endParaRPr sz="2813" dirty="0"/>
              </a:p>
            </p:txBody>
          </p:sp>
          <p:sp>
            <p:nvSpPr>
              <p:cNvPr id="335" name="data"/>
              <p:cNvSpPr txBox="1"/>
              <p:nvPr/>
            </p:nvSpPr>
            <p:spPr>
              <a:xfrm>
                <a:off x="1108325" y="783579"/>
                <a:ext cx="1000477" cy="6248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8" tIns="71438" rIns="71438" bIns="71438" numCol="1" anchor="ctr">
                <a:noAutofit/>
              </a:bodyPr>
              <a:lstStyle>
                <a:lvl1pPr>
                  <a:defRPr sz="2000">
                    <a:solidFill>
                      <a:srgbClr val="06BFFF"/>
                    </a:solidFill>
                  </a:defRPr>
                </a:lvl1pPr>
              </a:lstStyle>
              <a:p>
                <a:r>
                  <a:rPr lang="en-US" altLang="zh-CN" sz="2813" dirty="0" err="1"/>
                  <a:t>obs</a:t>
                </a:r>
                <a:endParaRPr sz="2813" dirty="0"/>
              </a:p>
            </p:txBody>
          </p:sp>
          <p:sp>
            <p:nvSpPr>
              <p:cNvPr id="336" name="Carlsten+20"/>
              <p:cNvSpPr/>
              <p:nvPr/>
            </p:nvSpPr>
            <p:spPr>
              <a:xfrm>
                <a:off x="3563123" y="1563769"/>
                <a:ext cx="1729957" cy="5321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8" tIns="71438" rIns="71438" bIns="71438" numCol="1" anchor="ctr">
                <a:noAutofit/>
              </a:bodyPr>
              <a:lstStyle>
                <a:lvl1pPr algn="l" defTabSz="457200">
                  <a:spcBef>
                    <a:spcPts val="3000"/>
                  </a:spcBef>
                  <a:defRPr sz="1700" b="0">
                    <a:solidFill>
                      <a:srgbClr val="FE7281"/>
                    </a:solidFill>
                    <a:latin typeface="Chalkboard"/>
                    <a:ea typeface="Chalkboard"/>
                    <a:cs typeface="Chalkboard"/>
                    <a:sym typeface="Chalkboard"/>
                  </a:defRPr>
                </a:lvl1pPr>
              </a:lstStyle>
              <a:p>
                <a:r>
                  <a:rPr sz="2800" dirty="0">
                    <a:solidFill>
                      <a:srgbClr val="FFA3B0"/>
                    </a:solidFill>
                  </a:rPr>
                  <a:t>Carlsten+20</a:t>
                </a:r>
              </a:p>
            </p:txBody>
          </p:sp>
          <p:sp>
            <p:nvSpPr>
              <p:cNvPr id="337" name="r [kpc]"/>
              <p:cNvSpPr txBox="1"/>
              <p:nvPr/>
            </p:nvSpPr>
            <p:spPr>
              <a:xfrm>
                <a:off x="2108802" y="2999856"/>
                <a:ext cx="1862767" cy="510620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8" tIns="71438" rIns="71438" bIns="71438" numCol="1" anchor="ctr">
                <a:noAutofit/>
              </a:bodyPr>
              <a:lstStyle>
                <a:lvl1pPr>
                  <a:defRPr b="0">
                    <a:solidFill>
                      <a:srgbClr val="000000"/>
                    </a:solidFill>
                    <a:latin typeface="Chalkboard"/>
                    <a:ea typeface="Chalkboard"/>
                    <a:cs typeface="Chalkboard"/>
                    <a:sym typeface="Chalkboard"/>
                  </a:defRPr>
                </a:lvl1pPr>
              </a:lstStyle>
              <a:p>
                <a:r>
                  <a:rPr sz="4000" dirty="0"/>
                  <a:t>r [kpc]</a:t>
                </a:r>
              </a:p>
            </p:txBody>
          </p:sp>
          <p:sp>
            <p:nvSpPr>
              <p:cNvPr id="338" name="center &lt;-"/>
              <p:cNvSpPr txBox="1"/>
              <p:nvPr/>
            </p:nvSpPr>
            <p:spPr>
              <a:xfrm>
                <a:off x="132170" y="3046776"/>
                <a:ext cx="2304463" cy="510620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8" tIns="71438" rIns="71438" bIns="71438" numCol="1" anchor="ctr">
                <a:noAutofit/>
              </a:bodyPr>
              <a:lstStyle>
                <a:lvl1pPr>
                  <a:defRPr b="0">
                    <a:solidFill>
                      <a:srgbClr val="000000"/>
                    </a:solidFill>
                    <a:latin typeface="Chalkboard"/>
                    <a:ea typeface="Chalkboard"/>
                    <a:cs typeface="Chalkboard"/>
                    <a:sym typeface="Chalkboard"/>
                  </a:defRPr>
                </a:lvl1pPr>
              </a:lstStyle>
              <a:p>
                <a:r>
                  <a:rPr sz="4500" dirty="0"/>
                  <a:t>center </a:t>
                </a:r>
                <a:r>
                  <a:rPr lang="en-US" sz="4500" dirty="0">
                    <a:sym typeface="Wingdings" panose="05000000000000000000" pitchFamily="2" charset="2"/>
                  </a:rPr>
                  <a:t></a:t>
                </a: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B01F626-2EAE-4539-8098-C3A74976EDBC}"/>
              </a:ext>
            </a:extLst>
          </p:cNvPr>
          <p:cNvGrpSpPr/>
          <p:nvPr/>
        </p:nvGrpSpPr>
        <p:grpSpPr>
          <a:xfrm>
            <a:off x="14327096" y="1129223"/>
            <a:ext cx="9564690" cy="6254203"/>
            <a:chOff x="14602066" y="1020191"/>
            <a:chExt cx="9564690" cy="625420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4AE281D-2AEF-4312-8801-9606475EA1B2}"/>
                </a:ext>
              </a:extLst>
            </p:cNvPr>
            <p:cNvGrpSpPr/>
            <p:nvPr/>
          </p:nvGrpSpPr>
          <p:grpSpPr>
            <a:xfrm>
              <a:off x="14602066" y="1020191"/>
              <a:ext cx="9564690" cy="6254203"/>
              <a:chOff x="14602066" y="1020191"/>
              <a:chExt cx="9564690" cy="6254203"/>
            </a:xfrm>
          </p:grpSpPr>
          <p:grpSp>
            <p:nvGrpSpPr>
              <p:cNvPr id="346" name="Group"/>
              <p:cNvGrpSpPr/>
              <p:nvPr/>
            </p:nvGrpSpPr>
            <p:grpSpPr>
              <a:xfrm>
                <a:off x="14602066" y="1020191"/>
                <a:ext cx="6057094" cy="6254203"/>
                <a:chOff x="-67040" y="-18948"/>
                <a:chExt cx="4307266" cy="4447432"/>
              </a:xfrm>
            </p:grpSpPr>
            <p:grpSp>
              <p:nvGrpSpPr>
                <p:cNvPr id="344" name="Group"/>
                <p:cNvGrpSpPr/>
                <p:nvPr/>
              </p:nvGrpSpPr>
              <p:grpSpPr>
                <a:xfrm>
                  <a:off x="-67040" y="-18948"/>
                  <a:ext cx="4307266" cy="4447432"/>
                  <a:chOff x="-67040" y="-18948"/>
                  <a:chExt cx="4307265" cy="4447431"/>
                </a:xfrm>
              </p:grpSpPr>
              <p:sp>
                <p:nvSpPr>
                  <p:cNvPr id="341" name="Rectangle"/>
                  <p:cNvSpPr/>
                  <p:nvPr/>
                </p:nvSpPr>
                <p:spPr>
                  <a:xfrm>
                    <a:off x="0" y="94335"/>
                    <a:ext cx="4240225" cy="4306337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71438" tIns="71438" rIns="71438" bIns="71438" numCol="1" anchor="ctr">
                    <a:noAutofit/>
                  </a:bodyPr>
                  <a:lstStyle/>
                  <a:p>
                    <a:pPr>
                      <a:defRPr sz="2200" b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  <a:sym typeface="Helvetica Neue Medium"/>
                      </a:defRPr>
                    </a:pPr>
                    <a:endParaRPr sz="3094"/>
                  </a:p>
                </p:txBody>
              </p:sp>
              <p:pic>
                <p:nvPicPr>
                  <p:cNvPr id="342" name="1.importance.pdf" descr="1.importance.pdf"/>
                  <p:cNvPicPr>
                    <a:picLocks noChangeAspect="1"/>
                  </p:cNvPicPr>
                  <p:nvPr/>
                </p:nvPicPr>
                <p:blipFill>
                  <a:blip r:embed="rId5"/>
                  <a:srcRect l="67327" t="12513" r="841" b="45203"/>
                  <a:stretch>
                    <a:fillRect/>
                  </a:stretch>
                </p:blipFill>
                <p:spPr>
                  <a:xfrm>
                    <a:off x="-67040" y="-18948"/>
                    <a:ext cx="4002898" cy="4419620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343" name="Boylan-Kolchin + 11"/>
                  <p:cNvSpPr/>
                  <p:nvPr/>
                </p:nvSpPr>
                <p:spPr>
                  <a:xfrm>
                    <a:off x="30089" y="4019482"/>
                    <a:ext cx="2337628" cy="4090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extrusionOk="0">
                        <a:moveTo>
                          <a:pt x="0" y="0"/>
                        </a:moveTo>
                        <a:lnTo>
                          <a:pt x="21600" y="0"/>
                        </a:lnTo>
                        <a:lnTo>
                          <a:pt x="216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  </a:ext>
                  </a:extLst>
                </p:spPr>
                <p:txBody>
                  <a:bodyPr wrap="square" lIns="71438" tIns="71438" rIns="71438" bIns="71438" numCol="1" anchor="ctr">
                    <a:spAutoFit/>
                  </a:bodyPr>
                  <a:lstStyle>
                    <a:lvl1pPr algn="l" defTabSz="457200">
                      <a:spcBef>
                        <a:spcPts val="3000"/>
                      </a:spcBef>
                      <a:defRPr sz="1600" b="0">
                        <a:solidFill>
                          <a:srgbClr val="FE7281"/>
                        </a:solidFill>
                        <a:latin typeface="Chalkboard"/>
                        <a:ea typeface="Chalkboard"/>
                        <a:cs typeface="Chalkboard"/>
                        <a:sym typeface="Chalkboard"/>
                      </a:defRPr>
                    </a:lvl1pPr>
                  </a:lstStyle>
                  <a:p>
                    <a:r>
                      <a:rPr sz="2800" dirty="0">
                        <a:solidFill>
                          <a:srgbClr val="FFA3B0"/>
                        </a:solidFill>
                      </a:rPr>
                      <a:t>Boylan-</a:t>
                    </a:r>
                    <a:r>
                      <a:rPr sz="2800" dirty="0" err="1">
                        <a:solidFill>
                          <a:srgbClr val="FFA3B0"/>
                        </a:solidFill>
                      </a:rPr>
                      <a:t>Kolchin</a:t>
                    </a:r>
                    <a:r>
                      <a:rPr sz="2800" dirty="0">
                        <a:solidFill>
                          <a:srgbClr val="FFA3B0"/>
                        </a:solidFill>
                      </a:rPr>
                      <a:t> + 11</a:t>
                    </a:r>
                  </a:p>
                </p:txBody>
              </p:sp>
            </p:grpSp>
            <p:sp>
              <p:nvSpPr>
                <p:cNvPr id="345" name="Rectangle"/>
                <p:cNvSpPr/>
                <p:nvPr/>
              </p:nvSpPr>
              <p:spPr>
                <a:xfrm>
                  <a:off x="756163" y="371262"/>
                  <a:ext cx="2412207" cy="337742"/>
                </a:xfrm>
                <a:prstGeom prst="rect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1438" tIns="71438" rIns="71438" bIns="71438" numCol="1" anchor="ctr">
                  <a:noAutofit/>
                </a:bodyPr>
                <a:lstStyle/>
                <a:p>
                  <a:pPr>
                    <a:defRPr sz="2200" b="0"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 sz="3094"/>
                </a:p>
              </p:txBody>
            </p:sp>
          </p:grpSp>
          <p:sp>
            <p:nvSpPr>
              <p:cNvPr id="347" name="too big to fail"/>
              <p:cNvSpPr txBox="1"/>
              <p:nvPr/>
            </p:nvSpPr>
            <p:spPr>
              <a:xfrm>
                <a:off x="20753435" y="2840315"/>
                <a:ext cx="3413321" cy="347736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8" tIns="71438" rIns="71438" bIns="71438" anchor="ctr">
                <a:spAutoFit/>
              </a:bodyPr>
              <a:lstStyle>
                <a:lvl1pPr marL="436497" indent="-436497" algn="l" defTabSz="457200">
                  <a:spcBef>
                    <a:spcPts val="3000"/>
                  </a:spcBef>
                  <a:buSzPct val="43000"/>
                  <a:buBlip>
                    <a:blip r:embed="rId2"/>
                  </a:buBlip>
                  <a:defRPr sz="2200">
                    <a:solidFill>
                      <a:srgbClr val="FFFB00"/>
                    </a:solidFill>
                    <a:latin typeface="Chalkboard"/>
                    <a:ea typeface="Chalkboard"/>
                    <a:cs typeface="Chalkboard"/>
                    <a:sym typeface="Chalkboard"/>
                  </a:defRPr>
                </a:lvl1pPr>
              </a:lstStyle>
              <a:p>
                <a:pPr>
                  <a:defRPr>
                    <a:solidFill>
                      <a:srgbClr val="FFFFFF"/>
                    </a:solidFill>
                  </a:defRPr>
                </a:pPr>
                <a:r>
                  <a:rPr lang="zh-CN" altLang="en-US" sz="3094" dirty="0"/>
                  <a:t>“</a:t>
                </a:r>
                <a:r>
                  <a:rPr lang="en-US" altLang="zh-CN" sz="3094" dirty="0"/>
                  <a:t>T</a:t>
                </a:r>
                <a:r>
                  <a:rPr sz="3094" dirty="0"/>
                  <a:t>oo big to fail</a:t>
                </a:r>
                <a:r>
                  <a:rPr lang="zh-CN" altLang="en-US" sz="3094" dirty="0"/>
                  <a:t>”</a:t>
                </a:r>
                <a:r>
                  <a:rPr lang="en-US" altLang="zh-CN" sz="3094" dirty="0"/>
                  <a:t>: bright satellites too dense; MW satellites have a </a:t>
                </a:r>
                <a:r>
                  <a:rPr lang="en-US" altLang="zh-CN" sz="3094" i="1" dirty="0"/>
                  <a:t>maximum-circular velocity</a:t>
                </a:r>
                <a:r>
                  <a:rPr lang="en-US" altLang="zh-CN" sz="3094" dirty="0"/>
                  <a:t> gap </a:t>
                </a:r>
                <a:endParaRPr sz="3094" dirty="0"/>
              </a:p>
            </p:txBody>
          </p:sp>
          <p:sp>
            <p:nvSpPr>
              <p:cNvPr id="348" name="simulation"/>
              <p:cNvSpPr txBox="1"/>
              <p:nvPr/>
            </p:nvSpPr>
            <p:spPr>
              <a:xfrm rot="21558243">
                <a:off x="15678349" y="2170253"/>
                <a:ext cx="2138790" cy="62042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lIns="71438" tIns="71438" rIns="71438" bIns="71438" anchor="ctr">
                <a:spAutoFit/>
              </a:bodyPr>
              <a:lstStyle>
                <a:lvl1pPr algn="l" defTabSz="457200">
                  <a:spcBef>
                    <a:spcPts val="3000"/>
                  </a:spcBef>
                  <a:defRPr sz="2200">
                    <a:solidFill>
                      <a:srgbClr val="953A85"/>
                    </a:solidFill>
                    <a:latin typeface="Chalkboard"/>
                    <a:ea typeface="Chalkboard"/>
                    <a:cs typeface="Chalkboard"/>
                    <a:sym typeface="Chalkboard"/>
                  </a:defRPr>
                </a:lvl1pPr>
              </a:lstStyle>
              <a:p>
                <a:r>
                  <a:rPr lang="en-US" altLang="zh-CN" sz="3094" dirty="0"/>
                  <a:t>sim</a:t>
                </a:r>
                <a:endParaRPr sz="3094" dirty="0"/>
              </a:p>
            </p:txBody>
          </p:sp>
          <p:grpSp>
            <p:nvGrpSpPr>
              <p:cNvPr id="351" name="Group"/>
              <p:cNvGrpSpPr/>
              <p:nvPr/>
            </p:nvGrpSpPr>
            <p:grpSpPr>
              <a:xfrm>
                <a:off x="17171591" y="1250701"/>
                <a:ext cx="2957498" cy="864618"/>
                <a:chOff x="0" y="32357"/>
                <a:chExt cx="2103108" cy="614838"/>
              </a:xfrm>
            </p:grpSpPr>
            <p:sp>
              <p:nvSpPr>
                <p:cNvPr id="349" name="LMC: Vmax ≈ 90"/>
                <p:cNvSpPr txBox="1"/>
                <p:nvPr/>
              </p:nvSpPr>
              <p:spPr>
                <a:xfrm>
                  <a:off x="0" y="32357"/>
                  <a:ext cx="1916777" cy="36422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71438" tIns="71438" rIns="71438" bIns="71438" numCol="1" anchor="ctr">
                  <a:spAutoFit/>
                </a:bodyPr>
                <a:lstStyle/>
                <a:p>
                  <a:pPr algn="l" defTabSz="642960">
                    <a:spcBef>
                      <a:spcPts val="4219"/>
                    </a:spcBef>
                    <a:defRPr sz="1700">
                      <a:solidFill>
                        <a:srgbClr val="000000"/>
                      </a:solidFill>
                      <a:latin typeface="Chalkboard"/>
                      <a:ea typeface="Chalkboard"/>
                      <a:cs typeface="Chalkboard"/>
                      <a:sym typeface="Chalkboard"/>
                    </a:defRPr>
                  </a:pPr>
                  <a:r>
                    <a:rPr sz="2391" dirty="0"/>
                    <a:t>LMC: V</a:t>
                  </a:r>
                  <a:r>
                    <a:rPr sz="2391" baseline="-5999" dirty="0"/>
                    <a:t>max </a:t>
                  </a:r>
                  <a:r>
                    <a:rPr sz="2391" dirty="0"/>
                    <a:t>≈ 90</a:t>
                  </a:r>
                </a:p>
              </p:txBody>
            </p:sp>
            <p:sp>
              <p:nvSpPr>
                <p:cNvPr id="350" name="SMC Vmax ≈60"/>
                <p:cNvSpPr txBox="1"/>
                <p:nvPr/>
              </p:nvSpPr>
              <p:spPr>
                <a:xfrm>
                  <a:off x="16798" y="282970"/>
                  <a:ext cx="2086310" cy="36422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71438" tIns="71438" rIns="71438" bIns="71438" numCol="1" anchor="ctr">
                  <a:spAutoFit/>
                </a:bodyPr>
                <a:lstStyle/>
                <a:p>
                  <a:pPr algn="l" defTabSz="642960">
                    <a:spcBef>
                      <a:spcPts val="4219"/>
                    </a:spcBef>
                    <a:defRPr sz="1700">
                      <a:solidFill>
                        <a:srgbClr val="000000"/>
                      </a:solidFill>
                      <a:latin typeface="Chalkboard"/>
                      <a:ea typeface="Chalkboard"/>
                      <a:cs typeface="Chalkboard"/>
                      <a:sym typeface="Chalkboard"/>
                    </a:defRPr>
                  </a:pPr>
                  <a:r>
                    <a:rPr sz="2391" dirty="0"/>
                    <a:t>SMC V</a:t>
                  </a:r>
                  <a:r>
                    <a:rPr sz="2391" baseline="-5999" dirty="0"/>
                    <a:t>max </a:t>
                  </a:r>
                  <a:r>
                    <a:rPr sz="2391" dirty="0"/>
                    <a:t>≈60</a:t>
                  </a:r>
                </a:p>
              </p:txBody>
            </p:sp>
          </p:grpSp>
          <p:sp>
            <p:nvSpPr>
              <p:cNvPr id="352" name="MW satellites"/>
              <p:cNvSpPr txBox="1"/>
              <p:nvPr/>
            </p:nvSpPr>
            <p:spPr>
              <a:xfrm rot="21558243">
                <a:off x="17096467" y="4653330"/>
                <a:ext cx="2756575" cy="62042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lIns="71438" tIns="71438" rIns="71438" bIns="71438" anchor="ctr">
                <a:spAutoFit/>
              </a:bodyPr>
              <a:lstStyle>
                <a:lvl1pPr algn="l" defTabSz="457200">
                  <a:spcBef>
                    <a:spcPts val="3000"/>
                  </a:spcBef>
                  <a:defRPr sz="2200">
                    <a:solidFill>
                      <a:srgbClr val="000000"/>
                    </a:solidFill>
                    <a:latin typeface="Chalkboard"/>
                    <a:ea typeface="Chalkboard"/>
                    <a:cs typeface="Chalkboard"/>
                    <a:sym typeface="Chalkboard"/>
                  </a:defRPr>
                </a:lvl1pPr>
              </a:lstStyle>
              <a:p>
                <a:r>
                  <a:rPr lang="en-US" altLang="zh-CN" sz="3094" dirty="0" err="1"/>
                  <a:t>obs</a:t>
                </a:r>
                <a:endParaRPr sz="3094" dirty="0"/>
              </a:p>
            </p:txBody>
          </p:sp>
          <p:sp>
            <p:nvSpPr>
              <p:cNvPr id="357" name="Line"/>
              <p:cNvSpPr/>
              <p:nvPr/>
            </p:nvSpPr>
            <p:spPr>
              <a:xfrm flipV="1">
                <a:off x="19626807" y="1932459"/>
                <a:ext cx="10328" cy="1823390"/>
              </a:xfrm>
              <a:prstGeom prst="line">
                <a:avLst/>
              </a:prstGeom>
              <a:ln w="76200">
                <a:solidFill>
                  <a:srgbClr val="942192"/>
                </a:solidFill>
                <a:miter lim="400000"/>
                <a:headEnd type="triangle"/>
                <a:tailEnd type="triangle"/>
              </a:ln>
            </p:spPr>
            <p:txBody>
              <a:bodyPr lIns="71438" tIns="71438" rIns="71438" bIns="71438" anchor="ctr"/>
              <a:lstStyle/>
              <a:p>
                <a:pPr>
                  <a:defRPr sz="2200" b="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094"/>
              </a:p>
            </p:txBody>
          </p:sp>
        </p:grpSp>
        <p:sp>
          <p:nvSpPr>
            <p:cNvPr id="353" name="Line"/>
            <p:cNvSpPr/>
            <p:nvPr/>
          </p:nvSpPr>
          <p:spPr>
            <a:xfrm>
              <a:off x="15771019" y="3713305"/>
              <a:ext cx="4513313" cy="1"/>
            </a:xfrm>
            <a:prstGeom prst="line">
              <a:avLst/>
            </a:prstGeom>
            <a:ln w="50800">
              <a:solidFill>
                <a:schemeClr val="accent5"/>
              </a:solidFill>
              <a:custDash>
                <a:ds d="200000" sp="200000"/>
              </a:custDash>
              <a:miter lim="400000"/>
            </a:ln>
          </p:spPr>
          <p:txBody>
            <a:bodyPr lIns="71438" tIns="71438" rIns="71438" bIns="71438" anchor="ctr"/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grpSp>
          <p:nvGrpSpPr>
            <p:cNvPr id="356" name="Group"/>
            <p:cNvGrpSpPr/>
            <p:nvPr/>
          </p:nvGrpSpPr>
          <p:grpSpPr>
            <a:xfrm>
              <a:off x="19401705" y="1416610"/>
              <a:ext cx="506188" cy="519151"/>
              <a:chOff x="0" y="0"/>
              <a:chExt cx="359954" cy="369173"/>
            </a:xfrm>
          </p:grpSpPr>
          <p:sp>
            <p:nvSpPr>
              <p:cNvPr id="354" name="Line"/>
              <p:cNvSpPr/>
              <p:nvPr/>
            </p:nvSpPr>
            <p:spPr>
              <a:xfrm>
                <a:off x="0" y="364093"/>
                <a:ext cx="359955" cy="1"/>
              </a:xfrm>
              <a:prstGeom prst="line">
                <a:avLst/>
              </a:prstGeom>
              <a:noFill/>
              <a:ln w="508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71438" tIns="71438" rIns="71438" bIns="71438" numCol="1" anchor="ctr">
                <a:noAutofit/>
              </a:bodyPr>
              <a:lstStyle/>
              <a:p>
                <a:pPr>
                  <a:defRPr sz="2200" b="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094"/>
              </a:p>
            </p:txBody>
          </p:sp>
          <p:sp>
            <p:nvSpPr>
              <p:cNvPr id="355" name="Line"/>
              <p:cNvSpPr/>
              <p:nvPr/>
            </p:nvSpPr>
            <p:spPr>
              <a:xfrm flipV="1">
                <a:off x="179977" y="0"/>
                <a:ext cx="1" cy="369174"/>
              </a:xfrm>
              <a:prstGeom prst="line">
                <a:avLst/>
              </a:prstGeom>
              <a:noFill/>
              <a:ln w="50800" cap="flat">
                <a:solidFill>
                  <a:srgbClr val="000000"/>
                </a:solidFill>
                <a:prstDash val="solid"/>
                <a:miter lim="400000"/>
                <a:tailEnd type="stealth" w="med" len="med"/>
              </a:ln>
              <a:effectLst/>
            </p:spPr>
            <p:txBody>
              <a:bodyPr wrap="square" lIns="71438" tIns="71438" rIns="71438" bIns="71438" numCol="1" anchor="ctr">
                <a:noAutofit/>
              </a:bodyPr>
              <a:lstStyle/>
              <a:p>
                <a:pPr>
                  <a:defRPr sz="2200" b="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3094"/>
              </a:p>
            </p:txBody>
          </p:sp>
        </p:grpSp>
      </p:grpSp>
      <p:grpSp>
        <p:nvGrpSpPr>
          <p:cNvPr id="366" name="Group"/>
          <p:cNvGrpSpPr/>
          <p:nvPr/>
        </p:nvGrpSpPr>
        <p:grpSpPr>
          <a:xfrm>
            <a:off x="10172700" y="7168789"/>
            <a:ext cx="13284198" cy="6440626"/>
            <a:chOff x="386854" y="-189861"/>
            <a:chExt cx="9134684" cy="4354850"/>
          </a:xfrm>
        </p:grpSpPr>
        <p:sp>
          <p:nvSpPr>
            <p:cNvPr id="358" name="structural diversity"/>
            <p:cNvSpPr txBox="1"/>
            <p:nvPr/>
          </p:nvSpPr>
          <p:spPr>
            <a:xfrm>
              <a:off x="386854" y="-189861"/>
              <a:ext cx="2575211" cy="10634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8" tIns="71438" rIns="71438" bIns="71438" numCol="1" anchor="ctr">
              <a:spAutoFit/>
            </a:bodyPr>
            <a:lstStyle>
              <a:lvl1pPr marL="436497" indent="-436497" algn="l" defTabSz="457200">
                <a:spcBef>
                  <a:spcPts val="3000"/>
                </a:spcBef>
                <a:buSzPct val="43000"/>
                <a:buBlip>
                  <a:blip r:embed="rId2"/>
                </a:buBlip>
                <a:defRPr sz="2200">
                  <a:solidFill>
                    <a:srgbClr val="FFFB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pPr>
                <a:defRPr>
                  <a:solidFill>
                    <a:srgbClr val="FFFFFF"/>
                  </a:solidFill>
                </a:defRPr>
              </a:pPr>
              <a:r>
                <a:rPr lang="en-US" altLang="zh-CN" sz="3094" dirty="0"/>
                <a:t>Structural</a:t>
              </a:r>
              <a:r>
                <a:rPr lang="zh-CN" altLang="en-US" sz="3094" dirty="0"/>
                <a:t> </a:t>
              </a:r>
              <a:r>
                <a:rPr lang="en-US" altLang="zh-CN" sz="3094" dirty="0"/>
                <a:t>diversity</a:t>
              </a:r>
              <a:r>
                <a:rPr lang="zh-CN" altLang="en-US" sz="3094" dirty="0"/>
                <a:t> </a:t>
              </a:r>
              <a:r>
                <a:rPr lang="en-US" altLang="zh-CN" sz="3094" dirty="0"/>
                <a:t>of</a:t>
              </a:r>
              <a:r>
                <a:rPr lang="zh-CN" altLang="en-US" sz="3094" dirty="0"/>
                <a:t> </a:t>
              </a:r>
              <a:r>
                <a:rPr lang="en-US" altLang="zh-CN" sz="3094" dirty="0"/>
                <a:t>bright</a:t>
              </a:r>
              <a:r>
                <a:rPr lang="zh-CN" altLang="en-US" sz="3094" dirty="0"/>
                <a:t> </a:t>
              </a:r>
              <a:r>
                <a:rPr lang="en-US" altLang="zh-CN" sz="3094" dirty="0"/>
                <a:t>dwarfs</a:t>
              </a:r>
              <a:endParaRPr sz="3094" dirty="0"/>
            </a:p>
          </p:txBody>
        </p:sp>
        <p:grpSp>
          <p:nvGrpSpPr>
            <p:cNvPr id="365" name="Group"/>
            <p:cNvGrpSpPr/>
            <p:nvPr/>
          </p:nvGrpSpPr>
          <p:grpSpPr>
            <a:xfrm>
              <a:off x="2944011" y="-130128"/>
              <a:ext cx="6577527" cy="4295117"/>
              <a:chOff x="1614528" y="-586822"/>
              <a:chExt cx="6577525" cy="4295115"/>
            </a:xfrm>
          </p:grpSpPr>
          <p:pic>
            <p:nvPicPr>
              <p:cNvPr id="359" name="Screen Shot 2021-01-09 at 9.54.07 AM.png" descr="Screen Shot 2021-01-09 at 9.54.07 AM.png"/>
              <p:cNvPicPr>
                <a:picLocks noChangeAspect="1"/>
              </p:cNvPicPr>
              <p:nvPr/>
            </p:nvPicPr>
            <p:blipFill>
              <a:blip r:embed="rId6"/>
              <a:srcRect t="4962" r="2017"/>
              <a:stretch>
                <a:fillRect/>
              </a:stretch>
            </p:blipFill>
            <p:spPr>
              <a:xfrm>
                <a:off x="1614528" y="-586822"/>
                <a:ext cx="6577525" cy="429511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60" name="Oman+15"/>
              <p:cNvSpPr txBox="1"/>
              <p:nvPr/>
            </p:nvSpPr>
            <p:spPr>
              <a:xfrm>
                <a:off x="6493633" y="29819"/>
                <a:ext cx="1095668" cy="3888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71438" tIns="71438" rIns="71438" bIns="71438" numCol="1" anchor="ctr">
                <a:spAutoFit/>
              </a:bodyPr>
              <a:lstStyle>
                <a:lvl1pPr algn="l" defTabSz="457200">
                  <a:spcBef>
                    <a:spcPts val="3000"/>
                  </a:spcBef>
                  <a:defRPr sz="2000" b="0">
                    <a:solidFill>
                      <a:srgbClr val="ED7984"/>
                    </a:solidFill>
                    <a:latin typeface="Chalkboard"/>
                    <a:ea typeface="Chalkboard"/>
                    <a:cs typeface="Chalkboard"/>
                    <a:sym typeface="Chalkboard"/>
                  </a:defRPr>
                </a:lvl1pPr>
              </a:lstStyle>
              <a:p>
                <a:pPr>
                  <a:defRPr b="1"/>
                </a:pPr>
                <a:r>
                  <a:rPr sz="2800" dirty="0">
                    <a:solidFill>
                      <a:srgbClr val="FFA3B0"/>
                    </a:solidFill>
                  </a:rPr>
                  <a:t>Oman+15</a:t>
                </a:r>
              </a:p>
            </p:txBody>
          </p:sp>
          <p:sp>
            <p:nvSpPr>
              <p:cNvPr id="361" name="strongly cored"/>
              <p:cNvSpPr txBox="1"/>
              <p:nvPr/>
            </p:nvSpPr>
            <p:spPr>
              <a:xfrm>
                <a:off x="6127351" y="2182202"/>
                <a:ext cx="1652222" cy="34881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8" tIns="71438" rIns="71438" bIns="71438" numCol="1" anchor="ctr">
                <a:spAutoFit/>
              </a:bodyPr>
              <a:lstStyle>
                <a:lvl1pPr algn="l" defTabSz="457200">
                  <a:spcBef>
                    <a:spcPts val="3000"/>
                  </a:spcBef>
                  <a:defRPr sz="1600" b="0">
                    <a:solidFill>
                      <a:srgbClr val="0600F5"/>
                    </a:solidFill>
                    <a:latin typeface="Chalkboard"/>
                    <a:ea typeface="Chalkboard"/>
                    <a:cs typeface="Chalkboard"/>
                    <a:sym typeface="Chalkboard"/>
                  </a:defRPr>
                </a:lvl1pPr>
              </a:lstStyle>
              <a:p>
                <a:pPr>
                  <a:defRPr b="1"/>
                </a:pPr>
                <a:r>
                  <a:rPr lang="en-US" altLang="zh-CN" sz="2250" dirty="0"/>
                  <a:t>core</a:t>
                </a:r>
                <a:endParaRPr sz="2250" dirty="0"/>
              </a:p>
            </p:txBody>
          </p:sp>
          <p:sp>
            <p:nvSpPr>
              <p:cNvPr id="364" name="strongly cuspy"/>
              <p:cNvSpPr txBox="1"/>
              <p:nvPr/>
            </p:nvSpPr>
            <p:spPr>
              <a:xfrm>
                <a:off x="2900114" y="224265"/>
                <a:ext cx="1714626" cy="34881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8" tIns="71438" rIns="71438" bIns="71438" numCol="1" anchor="ctr">
                <a:spAutoFit/>
              </a:bodyPr>
              <a:lstStyle>
                <a:lvl1pPr algn="l" defTabSz="457200">
                  <a:spcBef>
                    <a:spcPts val="3000"/>
                  </a:spcBef>
                  <a:defRPr sz="1600" b="0">
                    <a:solidFill>
                      <a:srgbClr val="367E21"/>
                    </a:solidFill>
                    <a:latin typeface="Chalkboard"/>
                    <a:ea typeface="Chalkboard"/>
                    <a:cs typeface="Chalkboard"/>
                    <a:sym typeface="Chalkboard"/>
                  </a:defRPr>
                </a:lvl1pPr>
              </a:lstStyle>
              <a:p>
                <a:pPr>
                  <a:defRPr b="1"/>
                </a:pPr>
                <a:r>
                  <a:rPr lang="en-US" altLang="zh-CN" sz="2250" dirty="0"/>
                  <a:t>cusp</a:t>
                </a:r>
                <a:endParaRPr sz="2250" dirty="0"/>
              </a:p>
            </p:txBody>
          </p:sp>
        </p:grpSp>
      </p:grpSp>
      <p:grpSp>
        <p:nvGrpSpPr>
          <p:cNvPr id="48" name="Rectangle">
            <a:extLst>
              <a:ext uri="{FF2B5EF4-FFF2-40B4-BE49-F238E27FC236}">
                <a16:creationId xmlns:a16="http://schemas.microsoft.com/office/drawing/2014/main" id="{C66EFE8A-A4C4-4501-876C-B4F23F3EE225}"/>
              </a:ext>
            </a:extLst>
          </p:cNvPr>
          <p:cNvGrpSpPr/>
          <p:nvPr/>
        </p:nvGrpSpPr>
        <p:grpSpPr>
          <a:xfrm>
            <a:off x="219457" y="186742"/>
            <a:ext cx="23470762" cy="1128665"/>
            <a:chOff x="-378062" y="0"/>
            <a:chExt cx="23470761" cy="1128664"/>
          </a:xfrm>
        </p:grpSpPr>
        <p:sp>
          <p:nvSpPr>
            <p:cNvPr id="49" name="Rectangle">
              <a:extLst>
                <a:ext uri="{FF2B5EF4-FFF2-40B4-BE49-F238E27FC236}">
                  <a16:creationId xmlns:a16="http://schemas.microsoft.com/office/drawing/2014/main" id="{81419A47-4067-463D-9D5F-7249D0CFF8AE}"/>
                </a:ext>
              </a:extLst>
            </p:cNvPr>
            <p:cNvSpPr/>
            <p:nvPr/>
          </p:nvSpPr>
          <p:spPr>
            <a:xfrm>
              <a:off x="25400" y="25400"/>
              <a:ext cx="23041898" cy="1066076"/>
            </a:xfrm>
            <a:prstGeom prst="rect">
              <a:avLst/>
            </a:prstGeom>
            <a:solidFill>
              <a:srgbClr val="9152BC">
                <a:alpha val="69677"/>
              </a:srgbClr>
            </a:solidFill>
            <a:ln>
              <a:noFill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642937">
                <a:defRPr sz="4400" b="0">
                  <a:effectLst>
                    <a:outerShdw blurRad="63500" dist="25400" dir="2700000" rotWithShape="0">
                      <a:srgbClr val="000000">
                        <a:alpha val="70000"/>
                      </a:srgbClr>
                    </a:outerShdw>
                  </a:effectLst>
                  <a:latin typeface="Chalkduster"/>
                  <a:ea typeface="Chalkduster"/>
                  <a:cs typeface="Chalkduster"/>
                  <a:sym typeface="Chalkduster"/>
                </a:defRPr>
              </a:pPr>
              <a:endParaRPr/>
            </a:p>
          </p:txBody>
        </p:sp>
        <p:pic>
          <p:nvPicPr>
            <p:cNvPr id="50" name="Rectangle Rectangle" descr="Rectangle Rectangle">
              <a:extLst>
                <a:ext uri="{FF2B5EF4-FFF2-40B4-BE49-F238E27FC236}">
                  <a16:creationId xmlns:a16="http://schemas.microsoft.com/office/drawing/2014/main" id="{177A8129-F64F-4627-A32B-E691F17D7750}"/>
                </a:ext>
              </a:extLst>
            </p:cNvPr>
            <p:cNvPicPr>
              <a:picLocks/>
            </p:cNvPicPr>
            <p:nvPr/>
          </p:nvPicPr>
          <p:blipFill>
            <a:blip r:embed="rId7">
              <a:alphaModFix amt="69677"/>
            </a:blip>
            <a:stretch>
              <a:fillRect/>
            </a:stretch>
          </p:blipFill>
          <p:spPr>
            <a:xfrm>
              <a:off x="-378062" y="0"/>
              <a:ext cx="23470761" cy="1128664"/>
            </a:xfrm>
            <a:prstGeom prst="rect">
              <a:avLst/>
            </a:prstGeom>
            <a:effectLst/>
          </p:spPr>
        </p:pic>
      </p:grpSp>
      <p:sp>
        <p:nvSpPr>
          <p:cNvPr id="51" name="暗物质证据">
            <a:extLst>
              <a:ext uri="{FF2B5EF4-FFF2-40B4-BE49-F238E27FC236}">
                <a16:creationId xmlns:a16="http://schemas.microsoft.com/office/drawing/2014/main" id="{4AB18957-4DD5-42E1-8E79-6442FAD1B786}"/>
              </a:ext>
            </a:extLst>
          </p:cNvPr>
          <p:cNvSpPr txBox="1"/>
          <p:nvPr/>
        </p:nvSpPr>
        <p:spPr>
          <a:xfrm>
            <a:off x="2253393" y="334490"/>
            <a:ext cx="19781056" cy="821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lvl="1" indent="0" defTabSz="642619">
              <a:defRPr sz="6600" b="0">
                <a:solidFill>
                  <a:srgbClr val="FFFB00"/>
                </a:solidFill>
                <a:latin typeface="Kaiti SC Bold"/>
                <a:ea typeface="Kaiti SC Bold"/>
                <a:cs typeface="Kaiti SC Bold"/>
                <a:sym typeface="Kaiti SC Bold"/>
              </a:defRPr>
            </a:pPr>
            <a:r>
              <a:rPr lang="en-US" sz="4400" b="0" i="0" dirty="0">
                <a:solidFill>
                  <a:srgbClr val="FFFF00"/>
                </a:solidFill>
                <a:effectLst/>
                <a:latin typeface="Chalkboard" panose="03050602040202020205" pitchFamily="66" charset="77"/>
              </a:rPr>
              <a:t>Small</a:t>
            </a:r>
            <a:r>
              <a:rPr lang="en-US" sz="4400" b="0" dirty="0">
                <a:solidFill>
                  <a:srgbClr val="FFFF00"/>
                </a:solidFill>
                <a:latin typeface="Chalkboard" panose="03050602040202020205" pitchFamily="66" charset="77"/>
              </a:rPr>
              <a:t>-s</a:t>
            </a:r>
            <a:r>
              <a:rPr lang="en-US" altLang="zh-CN" sz="4400" b="0" i="0" dirty="0">
                <a:solidFill>
                  <a:srgbClr val="FFFF00"/>
                </a:solidFill>
                <a:effectLst/>
                <a:latin typeface="Chalkboard" panose="03050602040202020205" pitchFamily="66" charset="77"/>
              </a:rPr>
              <a:t>cale puzzles </a:t>
            </a:r>
            <a:r>
              <a:rPr lang="en-US" altLang="zh-CN" sz="4400" dirty="0">
                <a:solidFill>
                  <a:srgbClr val="FFFF00"/>
                </a:solidFill>
                <a:latin typeface="Chalkboard" panose="03050602040202020205" pitchFamily="66" charset="77"/>
              </a:rPr>
              <a:t>(1):</a:t>
            </a:r>
            <a:r>
              <a:rPr lang="zh-CN" altLang="en-US" sz="4400" dirty="0">
                <a:solidFill>
                  <a:srgbClr val="FFFF00"/>
                </a:solidFill>
                <a:latin typeface="Chalkboard" panose="03050602040202020205" pitchFamily="66" charset="77"/>
              </a:rPr>
              <a:t> </a:t>
            </a:r>
            <a:r>
              <a:rPr lang="en-US" altLang="zh-CN" sz="4400" dirty="0">
                <a:latin typeface="Chalkboard" panose="03050602040202020205" pitchFamily="66" charset="77"/>
              </a:rPr>
              <a:t>satellite number, structure, &amp; spatial distribution ALL WRONG!</a:t>
            </a:r>
            <a:endParaRPr lang="en-US" sz="4400" dirty="0">
              <a:latin typeface="Chalkboard" panose="03050602040202020205" pitchFamily="66" charset="77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Rectangle">
            <a:extLst>
              <a:ext uri="{FF2B5EF4-FFF2-40B4-BE49-F238E27FC236}">
                <a16:creationId xmlns:a16="http://schemas.microsoft.com/office/drawing/2014/main" id="{99912B5E-0F3F-499D-9D6C-34FE3441BF56}"/>
              </a:ext>
            </a:extLst>
          </p:cNvPr>
          <p:cNvGrpSpPr/>
          <p:nvPr/>
        </p:nvGrpSpPr>
        <p:grpSpPr>
          <a:xfrm>
            <a:off x="597519" y="186742"/>
            <a:ext cx="23092698" cy="1652986"/>
            <a:chOff x="0" y="0"/>
            <a:chExt cx="23092697" cy="1116875"/>
          </a:xfrm>
        </p:grpSpPr>
        <p:sp>
          <p:nvSpPr>
            <p:cNvPr id="3" name="Rectangle">
              <a:extLst>
                <a:ext uri="{FF2B5EF4-FFF2-40B4-BE49-F238E27FC236}">
                  <a16:creationId xmlns:a16="http://schemas.microsoft.com/office/drawing/2014/main" id="{10DD760C-B2D1-4ADB-B1CA-EB9D6003B974}"/>
                </a:ext>
              </a:extLst>
            </p:cNvPr>
            <p:cNvSpPr/>
            <p:nvPr/>
          </p:nvSpPr>
          <p:spPr>
            <a:xfrm>
              <a:off x="25400" y="25400"/>
              <a:ext cx="23041898" cy="1066076"/>
            </a:xfrm>
            <a:prstGeom prst="rect">
              <a:avLst/>
            </a:prstGeom>
            <a:solidFill>
              <a:srgbClr val="9152BC">
                <a:alpha val="69677"/>
              </a:srgbClr>
            </a:solidFill>
            <a:ln>
              <a:noFill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642937">
                <a:defRPr sz="4400" b="0">
                  <a:effectLst>
                    <a:outerShdw blurRad="63500" dist="25400" dir="2700000" rotWithShape="0">
                      <a:srgbClr val="000000">
                        <a:alpha val="70000"/>
                      </a:srgbClr>
                    </a:outerShdw>
                  </a:effectLst>
                  <a:latin typeface="Chalkduster"/>
                  <a:ea typeface="Chalkduster"/>
                  <a:cs typeface="Chalkduster"/>
                  <a:sym typeface="Chalkduster"/>
                </a:defRPr>
              </a:pPr>
              <a:endParaRPr/>
            </a:p>
          </p:txBody>
        </p:sp>
        <p:pic>
          <p:nvPicPr>
            <p:cNvPr id="4" name="Rectangle Rectangle" descr="Rectangle Rectangle">
              <a:extLst>
                <a:ext uri="{FF2B5EF4-FFF2-40B4-BE49-F238E27FC236}">
                  <a16:creationId xmlns:a16="http://schemas.microsoft.com/office/drawing/2014/main" id="{5D2A2299-2733-42CD-BFA5-04E7CEE70E10}"/>
                </a:ext>
              </a:extLst>
            </p:cNvPr>
            <p:cNvPicPr>
              <a:picLocks/>
            </p:cNvPicPr>
            <p:nvPr/>
          </p:nvPicPr>
          <p:blipFill>
            <a:blip r:embed="rId2">
              <a:alphaModFix amt="69677"/>
            </a:blip>
            <a:stretch>
              <a:fillRect/>
            </a:stretch>
          </p:blipFill>
          <p:spPr>
            <a:xfrm>
              <a:off x="0" y="0"/>
              <a:ext cx="23092698" cy="1116876"/>
            </a:xfrm>
            <a:prstGeom prst="rect">
              <a:avLst/>
            </a:prstGeom>
            <a:effectLst/>
          </p:spPr>
        </p:pic>
      </p:grpSp>
      <p:sp>
        <p:nvSpPr>
          <p:cNvPr id="5" name="暗物质证据">
            <a:extLst>
              <a:ext uri="{FF2B5EF4-FFF2-40B4-BE49-F238E27FC236}">
                <a16:creationId xmlns:a16="http://schemas.microsoft.com/office/drawing/2014/main" id="{647B7FDF-7A21-4689-B375-8BF9B48F9568}"/>
              </a:ext>
            </a:extLst>
          </p:cNvPr>
          <p:cNvSpPr txBox="1"/>
          <p:nvPr/>
        </p:nvSpPr>
        <p:spPr>
          <a:xfrm>
            <a:off x="1883664" y="217519"/>
            <a:ext cx="20245121" cy="1498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lvl="1" indent="0" defTabSz="642619">
              <a:defRPr sz="6600" b="0">
                <a:solidFill>
                  <a:srgbClr val="FFFB00"/>
                </a:solidFill>
                <a:latin typeface="Kaiti SC Bold"/>
                <a:ea typeface="Kaiti SC Bold"/>
                <a:cs typeface="Kaiti SC Bold"/>
                <a:sym typeface="Kaiti SC Bold"/>
              </a:defRPr>
            </a:pPr>
            <a:r>
              <a:rPr lang="en-US" sz="4400" i="0" dirty="0">
                <a:solidFill>
                  <a:srgbClr val="FFFF00"/>
                </a:solidFill>
                <a:effectLst/>
                <a:latin typeface="Chalkboard" panose="03050602040202020205"/>
              </a:rPr>
              <a:t>Small</a:t>
            </a:r>
            <a:r>
              <a:rPr lang="en-US" sz="4400" dirty="0">
                <a:solidFill>
                  <a:srgbClr val="FFFF00"/>
                </a:solidFill>
                <a:latin typeface="Chalkboard" panose="03050602040202020205"/>
              </a:rPr>
              <a:t>-s</a:t>
            </a:r>
            <a:r>
              <a:rPr lang="en-US" altLang="zh-CN" sz="4400" i="0" dirty="0">
                <a:solidFill>
                  <a:srgbClr val="FFFF00"/>
                </a:solidFill>
                <a:effectLst/>
                <a:latin typeface="Chalkboard" panose="03050602040202020205"/>
              </a:rPr>
              <a:t>cale </a:t>
            </a:r>
            <a:r>
              <a:rPr lang="en-US" altLang="zh-CN" sz="4400" dirty="0">
                <a:solidFill>
                  <a:srgbClr val="FFFF00"/>
                </a:solidFill>
                <a:latin typeface="Chalkboard" panose="03050602040202020205"/>
              </a:rPr>
              <a:t>puzzles (2): </a:t>
            </a:r>
            <a:r>
              <a:rPr lang="en-US" altLang="zh-CN" sz="4400" dirty="0">
                <a:latin typeface="Chalkboard" panose="03050602040202020205"/>
              </a:rPr>
              <a:t>dwarfs are strikingly diverse – hard to fully reproduce in </a:t>
            </a:r>
            <a:r>
              <a:rPr lang="en-US" altLang="zh-CN" sz="4400" dirty="0">
                <a:solidFill>
                  <a:srgbClr val="FFFF00"/>
                </a:solidFill>
                <a:latin typeface="Chalkboard" panose="03050602040202020205"/>
              </a:rPr>
              <a:t>CDM </a:t>
            </a:r>
            <a:r>
              <a:rPr lang="en-US" altLang="zh-CN" sz="4400" dirty="0">
                <a:latin typeface="Chalkboard" panose="03050602040202020205"/>
              </a:rPr>
              <a:t>simulations</a:t>
            </a:r>
            <a:endParaRPr lang="en-US" sz="4400" dirty="0">
              <a:latin typeface="Chalkboard" panose="03050602040202020205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BE5A171-4E20-4987-AE88-0900513ED829}"/>
              </a:ext>
            </a:extLst>
          </p:cNvPr>
          <p:cNvGrpSpPr/>
          <p:nvPr/>
        </p:nvGrpSpPr>
        <p:grpSpPr>
          <a:xfrm>
            <a:off x="14763788" y="2066682"/>
            <a:ext cx="8228581" cy="11462576"/>
            <a:chOff x="13760111" y="1261206"/>
            <a:chExt cx="8228581" cy="11462576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AB3BB6D6-2B8D-4D1F-87F3-4D05E8BA0261}"/>
                </a:ext>
              </a:extLst>
            </p:cNvPr>
            <p:cNvGrpSpPr/>
            <p:nvPr/>
          </p:nvGrpSpPr>
          <p:grpSpPr>
            <a:xfrm>
              <a:off x="13760111" y="1261206"/>
              <a:ext cx="8228581" cy="11462576"/>
              <a:chOff x="13760111" y="1261206"/>
              <a:chExt cx="8228581" cy="11462576"/>
            </a:xfrm>
          </p:grpSpPr>
          <p:pic>
            <p:nvPicPr>
              <p:cNvPr id="6" name="Screen Shot 2023-05-29 at 08.58.52.png" descr="Screen Shot 2023-05-29 at 08.58.52.png">
                <a:extLst>
                  <a:ext uri="{FF2B5EF4-FFF2-40B4-BE49-F238E27FC236}">
                    <a16:creationId xmlns:a16="http://schemas.microsoft.com/office/drawing/2014/main" id="{B6AAA618-6F92-4297-8DD0-A658EA526E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r="2163"/>
              <a:stretch>
                <a:fillRect/>
              </a:stretch>
            </p:blipFill>
            <p:spPr>
              <a:xfrm>
                <a:off x="13760111" y="1351352"/>
                <a:ext cx="8089641" cy="6822283"/>
              </a:xfrm>
              <a:prstGeom prst="rect">
                <a:avLst/>
              </a:prstGeom>
              <a:ln w="12700">
                <a:miter lim="400000"/>
              </a:ln>
            </p:spPr>
          </p:pic>
          <p:pic>
            <p:nvPicPr>
              <p:cNvPr id="7" name="Screen Shot 2023-05-29 at 09.01.53.png" descr="Screen Shot 2023-05-29 at 09.01.53.png">
                <a:extLst>
                  <a:ext uri="{FF2B5EF4-FFF2-40B4-BE49-F238E27FC236}">
                    <a16:creationId xmlns:a16="http://schemas.microsoft.com/office/drawing/2014/main" id="{8438CC2C-721B-43C4-B58D-A9C077E6B1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484753" y="6160819"/>
                <a:ext cx="6640356" cy="6562963"/>
              </a:xfrm>
              <a:prstGeom prst="rect">
                <a:avLst/>
              </a:prstGeom>
              <a:ln w="12700">
                <a:miter lim="400000"/>
              </a:ln>
            </p:spPr>
          </p:pic>
          <p:sp>
            <p:nvSpPr>
              <p:cNvPr id="8" name="van Dokkum + 18">
                <a:extLst>
                  <a:ext uri="{FF2B5EF4-FFF2-40B4-BE49-F238E27FC236}">
                    <a16:creationId xmlns:a16="http://schemas.microsoft.com/office/drawing/2014/main" id="{1B6ECA65-8965-43F4-97B6-7EF45A6F5DCE}"/>
                  </a:ext>
                </a:extLst>
              </p:cNvPr>
              <p:cNvSpPr/>
              <p:nvPr/>
            </p:nvSpPr>
            <p:spPr>
              <a:xfrm>
                <a:off x="17804930" y="6336432"/>
                <a:ext cx="2723503" cy="57515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71438" tIns="71438" rIns="71438" bIns="71438" anchor="ctr">
                <a:spAutoFit/>
              </a:bodyPr>
              <a:lstStyle>
                <a:lvl1pPr algn="l" defTabSz="457200">
                  <a:spcBef>
                    <a:spcPts val="3000"/>
                  </a:spcBef>
                  <a:defRPr sz="1900" b="0">
                    <a:solidFill>
                      <a:srgbClr val="FE8690"/>
                    </a:solidFill>
                    <a:latin typeface="Chalkboard"/>
                    <a:ea typeface="Chalkboard"/>
                    <a:cs typeface="Chalkboard"/>
                    <a:sym typeface="Chalkboard"/>
                  </a:defRPr>
                </a:lvl1pPr>
              </a:lstStyle>
              <a:p>
                <a:r>
                  <a:rPr sz="2800" b="1" dirty="0"/>
                  <a:t>van </a:t>
                </a:r>
                <a:r>
                  <a:rPr sz="2800" b="1" dirty="0" err="1"/>
                  <a:t>Dokkum</a:t>
                </a:r>
                <a:r>
                  <a:rPr sz="2800" b="1" dirty="0"/>
                  <a:t> + 18</a:t>
                </a:r>
              </a:p>
            </p:txBody>
          </p:sp>
          <p:sp>
            <p:nvSpPr>
              <p:cNvPr id="13" name="dark-matter deficient dwarfs">
                <a:extLst>
                  <a:ext uri="{FF2B5EF4-FFF2-40B4-BE49-F238E27FC236}">
                    <a16:creationId xmlns:a16="http://schemas.microsoft.com/office/drawing/2014/main" id="{CB9CE12E-70B4-496D-A2B6-162D1151B8FD}"/>
                  </a:ext>
                </a:extLst>
              </p:cNvPr>
              <p:cNvSpPr txBox="1"/>
              <p:nvPr/>
            </p:nvSpPr>
            <p:spPr>
              <a:xfrm>
                <a:off x="13899051" y="1261206"/>
                <a:ext cx="8089641" cy="180626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8" tIns="71438" rIns="71438" bIns="71438" anchor="ctr">
                <a:spAutoFit/>
              </a:bodyPr>
              <a:lstStyle>
                <a:lvl1pPr marL="436497" indent="-436497" algn="l" defTabSz="457200">
                  <a:spcBef>
                    <a:spcPts val="3000"/>
                  </a:spcBef>
                  <a:buSzPct val="43000"/>
                  <a:buBlip>
                    <a:blip r:embed="rId5"/>
                  </a:buBlip>
                  <a:defRPr sz="2200">
                    <a:solidFill>
                      <a:srgbClr val="FFFB00"/>
                    </a:solidFill>
                    <a:latin typeface="Chalkboard"/>
                    <a:ea typeface="Chalkboard"/>
                    <a:cs typeface="Chalkboard"/>
                    <a:sym typeface="Chalkboard"/>
                  </a:defRPr>
                </a:lvl1pPr>
              </a:lstStyle>
              <a:p>
                <a:pPr>
                  <a:defRPr>
                    <a:solidFill>
                      <a:srgbClr val="FFFFFF"/>
                    </a:solidFill>
                  </a:defRPr>
                </a:pPr>
                <a:r>
                  <a:rPr lang="en-US" altLang="zh-CN" sz="3600" dirty="0">
                    <a:solidFill>
                      <a:schemeClr val="tx1"/>
                    </a:solidFill>
                  </a:rPr>
                  <a:t>Dark-matter deficient,</a:t>
                </a:r>
                <a:r>
                  <a:rPr lang="zh-CN" altLang="en-US" sz="36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3600" dirty="0">
                    <a:solidFill>
                      <a:schemeClr val="tx1"/>
                    </a:solidFill>
                  </a:rPr>
                  <a:t>ultra-diffuse</a:t>
                </a:r>
                <a:r>
                  <a:rPr lang="zh-CN" altLang="en-US" sz="36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3600" dirty="0">
                    <a:solidFill>
                      <a:schemeClr val="tx1"/>
                    </a:solidFill>
                  </a:rPr>
                  <a:t>galaxies</a:t>
                </a:r>
                <a:r>
                  <a:rPr lang="zh-CN" altLang="en-US" sz="36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3600" dirty="0">
                    <a:solidFill>
                      <a:schemeClr val="tx1"/>
                    </a:solidFill>
                  </a:rPr>
                  <a:t>(DF2,</a:t>
                </a:r>
                <a:r>
                  <a:rPr lang="zh-CN" altLang="en-US" sz="36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3600" dirty="0">
                    <a:solidFill>
                      <a:schemeClr val="tx1"/>
                    </a:solidFill>
                  </a:rPr>
                  <a:t>DF4,</a:t>
                </a:r>
                <a:r>
                  <a:rPr lang="zh-CN" altLang="en-US" sz="36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3600" dirty="0">
                    <a:solidFill>
                      <a:schemeClr val="tx1"/>
                    </a:solidFill>
                  </a:rPr>
                  <a:t>FCC124,</a:t>
                </a:r>
                <a:r>
                  <a:rPr lang="zh-CN" altLang="en-US" sz="36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3600" dirty="0">
                    <a:solidFill>
                      <a:schemeClr val="tx1"/>
                    </a:solidFill>
                  </a:rPr>
                  <a:t>DF9</a:t>
                </a:r>
                <a:r>
                  <a:rPr lang="zh-CN" altLang="en-US" sz="36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3600" dirty="0" err="1">
                    <a:solidFill>
                      <a:schemeClr val="tx1"/>
                    </a:solidFill>
                  </a:rPr>
                  <a:t>etc</a:t>
                </a:r>
                <a:r>
                  <a:rPr lang="en-US" altLang="zh-CN" sz="3600" dirty="0">
                    <a:solidFill>
                      <a:schemeClr val="tx1"/>
                    </a:solidFill>
                  </a:rPr>
                  <a:t>)</a:t>
                </a:r>
                <a:endParaRPr sz="36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" name="Rectangle">
              <a:extLst>
                <a:ext uri="{FF2B5EF4-FFF2-40B4-BE49-F238E27FC236}">
                  <a16:creationId xmlns:a16="http://schemas.microsoft.com/office/drawing/2014/main" id="{A0D25E7B-DB02-48F0-B342-DB581739A1A3}"/>
                </a:ext>
              </a:extLst>
            </p:cNvPr>
            <p:cNvSpPr/>
            <p:nvPr/>
          </p:nvSpPr>
          <p:spPr>
            <a:xfrm>
              <a:off x="14566681" y="6911590"/>
              <a:ext cx="664397" cy="526074"/>
            </a:xfrm>
            <a:prstGeom prst="rect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71438" tIns="71438" rIns="71438" bIns="71438" anchor="ctr"/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8F7873D-0522-4BF8-B353-59DB4499B6EB}"/>
              </a:ext>
            </a:extLst>
          </p:cNvPr>
          <p:cNvGrpSpPr/>
          <p:nvPr/>
        </p:nvGrpSpPr>
        <p:grpSpPr>
          <a:xfrm>
            <a:off x="3416823" y="2244672"/>
            <a:ext cx="10122690" cy="6225644"/>
            <a:chOff x="3605626" y="1916853"/>
            <a:chExt cx="9714831" cy="5863375"/>
          </a:xfrm>
        </p:grpSpPr>
        <p:pic>
          <p:nvPicPr>
            <p:cNvPr id="17" name="Screenshot 2018-05-23 08.32.23.png" descr="Screenshot 2018-05-23 08.32.23.png">
              <a:extLst>
                <a:ext uri="{FF2B5EF4-FFF2-40B4-BE49-F238E27FC236}">
                  <a16:creationId xmlns:a16="http://schemas.microsoft.com/office/drawing/2014/main" id="{F6B39289-EDFD-4C82-B80C-13963F72E8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30630" t="7256" r="43476" b="65941"/>
            <a:stretch>
              <a:fillRect/>
            </a:stretch>
          </p:blipFill>
          <p:spPr>
            <a:xfrm>
              <a:off x="3919885" y="2753749"/>
              <a:ext cx="3312328" cy="2476957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8" name="Screenshot 2018-05-23 08.32.23.png" descr="Screenshot 2018-05-23 08.32.23.png">
              <a:extLst>
                <a:ext uri="{FF2B5EF4-FFF2-40B4-BE49-F238E27FC236}">
                  <a16:creationId xmlns:a16="http://schemas.microsoft.com/office/drawing/2014/main" id="{6997D75D-9FE6-483E-8639-8A482C6C691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60684" t="24655" b="11455"/>
            <a:stretch>
              <a:fillRect/>
            </a:stretch>
          </p:blipFill>
          <p:spPr>
            <a:xfrm>
              <a:off x="7361190" y="2736235"/>
              <a:ext cx="4895669" cy="5043993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9" name="co-existence of compact and diffuse dwarfs">
              <a:extLst>
                <a:ext uri="{FF2B5EF4-FFF2-40B4-BE49-F238E27FC236}">
                  <a16:creationId xmlns:a16="http://schemas.microsoft.com/office/drawing/2014/main" id="{E3E79844-A11C-486A-9013-755DC04A18E3}"/>
                </a:ext>
              </a:extLst>
            </p:cNvPr>
            <p:cNvSpPr txBox="1"/>
            <p:nvPr/>
          </p:nvSpPr>
          <p:spPr>
            <a:xfrm>
              <a:off x="3605626" y="1916853"/>
              <a:ext cx="9714831" cy="65763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71438" tIns="71438" rIns="71438" bIns="71438" anchor="ctr">
              <a:spAutoFit/>
            </a:bodyPr>
            <a:lstStyle>
              <a:lvl1pPr marL="436497" indent="-436497" algn="l" defTabSz="457200">
                <a:spcBef>
                  <a:spcPts val="3000"/>
                </a:spcBef>
                <a:buSzPct val="43000"/>
                <a:buBlip>
                  <a:blip r:embed="rId5"/>
                </a:buBlip>
                <a:defRPr sz="2200">
                  <a:solidFill>
                    <a:srgbClr val="FFFB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Co-existence of compact &amp; diffuse dwarfs</a:t>
              </a:r>
              <a:endParaRPr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7DAB276-4094-4A39-847C-7C3FD5DDC27B}"/>
              </a:ext>
            </a:extLst>
          </p:cNvPr>
          <p:cNvGrpSpPr/>
          <p:nvPr/>
        </p:nvGrpSpPr>
        <p:grpSpPr>
          <a:xfrm>
            <a:off x="3719606" y="7748087"/>
            <a:ext cx="10354049" cy="5943804"/>
            <a:chOff x="3695114" y="7748087"/>
            <a:chExt cx="10354049" cy="5943804"/>
          </a:xfrm>
        </p:grpSpPr>
        <p:sp>
          <p:nvSpPr>
            <p:cNvPr id="14" name="low-SB galaxies with nuclear star cluster">
              <a:extLst>
                <a:ext uri="{FF2B5EF4-FFF2-40B4-BE49-F238E27FC236}">
                  <a16:creationId xmlns:a16="http://schemas.microsoft.com/office/drawing/2014/main" id="{54A45FD5-B881-45AC-814B-C4F5FCD77D7D}"/>
                </a:ext>
              </a:extLst>
            </p:cNvPr>
            <p:cNvSpPr txBox="1"/>
            <p:nvPr/>
          </p:nvSpPr>
          <p:spPr>
            <a:xfrm>
              <a:off x="3695114" y="8238631"/>
              <a:ext cx="10354049" cy="69826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71438" tIns="71438" rIns="71438" bIns="71438" anchor="ctr">
              <a:spAutoFit/>
            </a:bodyPr>
            <a:lstStyle>
              <a:lvl1pPr marL="436497" indent="-436497" algn="l" defTabSz="457200">
                <a:spcBef>
                  <a:spcPts val="3000"/>
                </a:spcBef>
                <a:buSzPct val="43000"/>
                <a:buBlip>
                  <a:blip r:embed="rId5"/>
                </a:buBlip>
                <a:defRPr sz="2200">
                  <a:solidFill>
                    <a:srgbClr val="FFFB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Nucleated dwarfs</a:t>
              </a:r>
              <a:endParaRPr sz="3600" dirty="0">
                <a:solidFill>
                  <a:schemeClr val="tx1"/>
                </a:solidFill>
              </a:endParaRPr>
            </a:p>
          </p:txBody>
        </p:sp>
        <p:pic>
          <p:nvPicPr>
            <p:cNvPr id="15" name="Screen Shot 2023-06-19 at 07.52.15.png" descr="Screen Shot 2023-06-19 at 07.52.15.png">
              <a:extLst>
                <a:ext uri="{FF2B5EF4-FFF2-40B4-BE49-F238E27FC236}">
                  <a16:creationId xmlns:a16="http://schemas.microsoft.com/office/drawing/2014/main" id="{48518A82-D1D3-4A97-9218-9A7C6C7FE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21323" t="9100" r="45214" b="61091"/>
            <a:stretch>
              <a:fillRect/>
            </a:stretch>
          </p:blipFill>
          <p:spPr>
            <a:xfrm>
              <a:off x="4506941" y="8936900"/>
              <a:ext cx="4587605" cy="4299666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6" name="Danieli + 21">
              <a:extLst>
                <a:ext uri="{FF2B5EF4-FFF2-40B4-BE49-F238E27FC236}">
                  <a16:creationId xmlns:a16="http://schemas.microsoft.com/office/drawing/2014/main" id="{53CD9D32-54D3-4194-9E5B-E50BAD55FAC9}"/>
                </a:ext>
              </a:extLst>
            </p:cNvPr>
            <p:cNvSpPr/>
            <p:nvPr/>
          </p:nvSpPr>
          <p:spPr>
            <a:xfrm>
              <a:off x="5833635" y="13116733"/>
              <a:ext cx="1894750" cy="57515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8" tIns="71438" rIns="71438" bIns="71438" anchor="ctr">
              <a:spAutoFit/>
            </a:bodyPr>
            <a:lstStyle>
              <a:lvl1pPr algn="l" defTabSz="457200">
                <a:spcBef>
                  <a:spcPts val="3000"/>
                </a:spcBef>
                <a:defRPr sz="1900" b="0">
                  <a:solidFill>
                    <a:srgbClr val="FE869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sz="2800" b="1" dirty="0" err="1">
                  <a:solidFill>
                    <a:srgbClr val="FFA3B0"/>
                  </a:solidFill>
                </a:rPr>
                <a:t>Danieli</a:t>
              </a:r>
              <a:r>
                <a:rPr sz="2800" b="1" dirty="0">
                  <a:solidFill>
                    <a:srgbClr val="FFA3B0"/>
                  </a:solidFill>
                </a:rPr>
                <a:t> + 21</a:t>
              </a:r>
            </a:p>
          </p:txBody>
        </p:sp>
        <p:pic>
          <p:nvPicPr>
            <p:cNvPr id="20" name="Screen Shot 2023-08-09 at 22.40.27.png" descr="Screen Shot 2023-08-09 at 22.40.27.png">
              <a:extLst>
                <a:ext uri="{FF2B5EF4-FFF2-40B4-BE49-F238E27FC236}">
                  <a16:creationId xmlns:a16="http://schemas.microsoft.com/office/drawing/2014/main" id="{805E28EE-7F49-4363-99F7-1054790BB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023" t="2407" r="5079"/>
            <a:stretch>
              <a:fillRect/>
            </a:stretch>
          </p:blipFill>
          <p:spPr>
            <a:xfrm>
              <a:off x="9754589" y="8904244"/>
              <a:ext cx="4186713" cy="4299469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21" name="Line">
              <a:extLst>
                <a:ext uri="{FF2B5EF4-FFF2-40B4-BE49-F238E27FC236}">
                  <a16:creationId xmlns:a16="http://schemas.microsoft.com/office/drawing/2014/main" id="{E0163C11-AE99-45CC-9E56-EDAC63B27B35}"/>
                </a:ext>
              </a:extLst>
            </p:cNvPr>
            <p:cNvSpPr/>
            <p:nvPr/>
          </p:nvSpPr>
          <p:spPr>
            <a:xfrm>
              <a:off x="11509441" y="10149495"/>
              <a:ext cx="266576" cy="820357"/>
            </a:xfrm>
            <a:prstGeom prst="line">
              <a:avLst/>
            </a:prstGeom>
            <a:ln w="38100">
              <a:solidFill>
                <a:schemeClr val="accent5"/>
              </a:solidFill>
              <a:miter lim="400000"/>
              <a:tailEnd type="triangle"/>
            </a:ln>
          </p:spPr>
          <p:txBody>
            <a:bodyPr lIns="71438" tIns="71438" rIns="71438" bIns="71438" anchor="ctr"/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22" name="LSB with NSC">
              <a:extLst>
                <a:ext uri="{FF2B5EF4-FFF2-40B4-BE49-F238E27FC236}">
                  <a16:creationId xmlns:a16="http://schemas.microsoft.com/office/drawing/2014/main" id="{520CE33E-1681-4BD3-8C4C-A1807D784BA5}"/>
                </a:ext>
              </a:extLst>
            </p:cNvPr>
            <p:cNvSpPr/>
            <p:nvPr/>
          </p:nvSpPr>
          <p:spPr>
            <a:xfrm>
              <a:off x="10794816" y="9594021"/>
              <a:ext cx="2909452" cy="55547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8" tIns="71438" rIns="71438" bIns="71438" anchor="ctr">
              <a:spAutoFit/>
            </a:bodyPr>
            <a:lstStyle>
              <a:lvl1pPr algn="l" defTabSz="457200">
                <a:spcBef>
                  <a:spcPts val="3000"/>
                </a:spcBef>
                <a:defRPr sz="1900">
                  <a:solidFill>
                    <a:schemeClr val="accent5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lang="en-US" altLang="zh-CN" sz="2672" dirty="0"/>
                <a:t>Nuclear star cluster</a:t>
              </a:r>
              <a:endParaRPr sz="2672" dirty="0"/>
            </a:p>
          </p:txBody>
        </p:sp>
        <p:sp>
          <p:nvSpPr>
            <p:cNvPr id="23" name="Lim + 18">
              <a:extLst>
                <a:ext uri="{FF2B5EF4-FFF2-40B4-BE49-F238E27FC236}">
                  <a16:creationId xmlns:a16="http://schemas.microsoft.com/office/drawing/2014/main" id="{41950887-397B-4164-84F3-77AA8FA3E3ED}"/>
                </a:ext>
              </a:extLst>
            </p:cNvPr>
            <p:cNvSpPr/>
            <p:nvPr/>
          </p:nvSpPr>
          <p:spPr>
            <a:xfrm>
              <a:off x="11066261" y="13116733"/>
              <a:ext cx="1372172" cy="57515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8" tIns="71438" rIns="71438" bIns="71438" anchor="ctr">
              <a:spAutoFit/>
            </a:bodyPr>
            <a:lstStyle>
              <a:lvl1pPr algn="l" defTabSz="457200">
                <a:spcBef>
                  <a:spcPts val="3000"/>
                </a:spcBef>
                <a:defRPr sz="1900" b="0">
                  <a:solidFill>
                    <a:srgbClr val="FE869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sz="2800" b="1" dirty="0">
                  <a:solidFill>
                    <a:srgbClr val="FFA3B0"/>
                  </a:solidFill>
                </a:rPr>
                <a:t>Lim + 18</a:t>
              </a:r>
            </a:p>
          </p:txBody>
        </p:sp>
        <p:sp>
          <p:nvSpPr>
            <p:cNvPr id="24" name="dwarfs with mass-segregated star clusters">
              <a:extLst>
                <a:ext uri="{FF2B5EF4-FFF2-40B4-BE49-F238E27FC236}">
                  <a16:creationId xmlns:a16="http://schemas.microsoft.com/office/drawing/2014/main" id="{B480AADD-AD9A-44EE-B781-C942F6946002}"/>
                </a:ext>
              </a:extLst>
            </p:cNvPr>
            <p:cNvSpPr txBox="1"/>
            <p:nvPr/>
          </p:nvSpPr>
          <p:spPr>
            <a:xfrm>
              <a:off x="3721070" y="7748087"/>
              <a:ext cx="7644401" cy="69826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8" tIns="71438" rIns="71438" bIns="71438" anchor="ctr">
              <a:spAutoFit/>
            </a:bodyPr>
            <a:lstStyle>
              <a:lvl1pPr marL="436497" indent="-436497" algn="l" defTabSz="457200">
                <a:spcBef>
                  <a:spcPts val="3000"/>
                </a:spcBef>
                <a:buSzPct val="43000"/>
                <a:buBlip>
                  <a:blip r:embed="rId5"/>
                </a:buBlip>
                <a:defRPr sz="2200">
                  <a:solidFill>
                    <a:srgbClr val="FFFB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lang="en-US" sz="3600" dirty="0">
                  <a:solidFill>
                    <a:schemeClr val="tx1"/>
                  </a:solidFill>
                </a:rPr>
                <a:t>Dwarfs with a lot of globular clusters</a:t>
              </a:r>
              <a:endParaRPr sz="36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26779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Rectangle">
            <a:extLst>
              <a:ext uri="{FF2B5EF4-FFF2-40B4-BE49-F238E27FC236}">
                <a16:creationId xmlns:a16="http://schemas.microsoft.com/office/drawing/2014/main" id="{99912B5E-0F3F-499D-9D6C-34FE3441BF56}"/>
              </a:ext>
            </a:extLst>
          </p:cNvPr>
          <p:cNvGrpSpPr/>
          <p:nvPr/>
        </p:nvGrpSpPr>
        <p:grpSpPr>
          <a:xfrm>
            <a:off x="597519" y="186742"/>
            <a:ext cx="23092698" cy="1652986"/>
            <a:chOff x="0" y="0"/>
            <a:chExt cx="23092697" cy="1116875"/>
          </a:xfrm>
        </p:grpSpPr>
        <p:sp>
          <p:nvSpPr>
            <p:cNvPr id="3" name="Rectangle">
              <a:extLst>
                <a:ext uri="{FF2B5EF4-FFF2-40B4-BE49-F238E27FC236}">
                  <a16:creationId xmlns:a16="http://schemas.microsoft.com/office/drawing/2014/main" id="{10DD760C-B2D1-4ADB-B1CA-EB9D6003B974}"/>
                </a:ext>
              </a:extLst>
            </p:cNvPr>
            <p:cNvSpPr/>
            <p:nvPr/>
          </p:nvSpPr>
          <p:spPr>
            <a:xfrm>
              <a:off x="25400" y="25400"/>
              <a:ext cx="23041898" cy="1066076"/>
            </a:xfrm>
            <a:prstGeom prst="rect">
              <a:avLst/>
            </a:prstGeom>
            <a:solidFill>
              <a:srgbClr val="9152BC">
                <a:alpha val="69677"/>
              </a:srgbClr>
            </a:solidFill>
            <a:ln>
              <a:noFill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642937">
                <a:defRPr sz="4400" b="0">
                  <a:effectLst>
                    <a:outerShdw blurRad="63500" dist="25400" dir="2700000" rotWithShape="0">
                      <a:srgbClr val="000000">
                        <a:alpha val="70000"/>
                      </a:srgbClr>
                    </a:outerShdw>
                  </a:effectLst>
                  <a:latin typeface="Chalkduster"/>
                  <a:ea typeface="Chalkduster"/>
                  <a:cs typeface="Chalkduster"/>
                  <a:sym typeface="Chalkduster"/>
                </a:defRPr>
              </a:pPr>
              <a:endParaRPr/>
            </a:p>
          </p:txBody>
        </p:sp>
        <p:pic>
          <p:nvPicPr>
            <p:cNvPr id="4" name="Rectangle Rectangle" descr="Rectangle Rectangle">
              <a:extLst>
                <a:ext uri="{FF2B5EF4-FFF2-40B4-BE49-F238E27FC236}">
                  <a16:creationId xmlns:a16="http://schemas.microsoft.com/office/drawing/2014/main" id="{5D2A2299-2733-42CD-BFA5-04E7CEE70E10}"/>
                </a:ext>
              </a:extLst>
            </p:cNvPr>
            <p:cNvPicPr>
              <a:picLocks/>
            </p:cNvPicPr>
            <p:nvPr/>
          </p:nvPicPr>
          <p:blipFill>
            <a:blip r:embed="rId2">
              <a:alphaModFix amt="69677"/>
            </a:blip>
            <a:stretch>
              <a:fillRect/>
            </a:stretch>
          </p:blipFill>
          <p:spPr>
            <a:xfrm>
              <a:off x="0" y="0"/>
              <a:ext cx="23092698" cy="1116876"/>
            </a:xfrm>
            <a:prstGeom prst="rect">
              <a:avLst/>
            </a:prstGeom>
            <a:effectLst/>
          </p:spPr>
        </p:pic>
      </p:grpSp>
      <p:sp>
        <p:nvSpPr>
          <p:cNvPr id="5" name="暗物质证据">
            <a:extLst>
              <a:ext uri="{FF2B5EF4-FFF2-40B4-BE49-F238E27FC236}">
                <a16:creationId xmlns:a16="http://schemas.microsoft.com/office/drawing/2014/main" id="{647B7FDF-7A21-4689-B375-8BF9B48F9568}"/>
              </a:ext>
            </a:extLst>
          </p:cNvPr>
          <p:cNvSpPr txBox="1"/>
          <p:nvPr/>
        </p:nvSpPr>
        <p:spPr>
          <a:xfrm>
            <a:off x="1883664" y="217519"/>
            <a:ext cx="20245121" cy="1498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lvl="1" indent="0" defTabSz="642619">
              <a:defRPr sz="6600" b="0">
                <a:solidFill>
                  <a:srgbClr val="FFFB00"/>
                </a:solidFill>
                <a:latin typeface="Kaiti SC Bold"/>
                <a:ea typeface="Kaiti SC Bold"/>
                <a:cs typeface="Kaiti SC Bold"/>
                <a:sym typeface="Kaiti SC Bold"/>
              </a:defRPr>
            </a:pPr>
            <a:r>
              <a:rPr lang="en-US" sz="4400" i="0" dirty="0">
                <a:solidFill>
                  <a:srgbClr val="FFFF00"/>
                </a:solidFill>
                <a:effectLst/>
                <a:latin typeface="Chalkboard" panose="03050602040202020205"/>
              </a:rPr>
              <a:t>Small</a:t>
            </a:r>
            <a:r>
              <a:rPr lang="en-US" sz="4400" dirty="0">
                <a:solidFill>
                  <a:srgbClr val="FFFF00"/>
                </a:solidFill>
                <a:latin typeface="Chalkboard" panose="03050602040202020205"/>
              </a:rPr>
              <a:t>-s</a:t>
            </a:r>
            <a:r>
              <a:rPr lang="en-US" altLang="zh-CN" sz="4400" i="0" dirty="0">
                <a:solidFill>
                  <a:srgbClr val="FFFF00"/>
                </a:solidFill>
                <a:effectLst/>
                <a:latin typeface="Chalkboard" panose="03050602040202020205"/>
              </a:rPr>
              <a:t>cale </a:t>
            </a:r>
            <a:r>
              <a:rPr lang="en-US" altLang="zh-CN" sz="4400" dirty="0">
                <a:solidFill>
                  <a:srgbClr val="FFFF00"/>
                </a:solidFill>
                <a:latin typeface="Chalkboard" panose="03050602040202020205"/>
              </a:rPr>
              <a:t>puzzles (2):</a:t>
            </a:r>
            <a:r>
              <a:rPr lang="zh-CN" altLang="en-US" sz="4400" dirty="0">
                <a:solidFill>
                  <a:srgbClr val="FFFF00"/>
                </a:solidFill>
                <a:latin typeface="Chalkboard" panose="03050602040202020205"/>
              </a:rPr>
              <a:t> </a:t>
            </a:r>
            <a:r>
              <a:rPr lang="en-US" altLang="zh-CN" sz="4400" dirty="0">
                <a:latin typeface="Chalkboard" panose="03050602040202020205"/>
              </a:rPr>
              <a:t>dwarfs</a:t>
            </a:r>
            <a:r>
              <a:rPr lang="zh-CN" altLang="en-US" sz="4400" dirty="0">
                <a:latin typeface="Chalkboard" panose="03050602040202020205"/>
              </a:rPr>
              <a:t> </a:t>
            </a:r>
            <a:r>
              <a:rPr lang="en-US" altLang="zh-CN" sz="4400" dirty="0">
                <a:latin typeface="Chalkboard" panose="03050602040202020205"/>
              </a:rPr>
              <a:t>are</a:t>
            </a:r>
            <a:r>
              <a:rPr lang="zh-CN" altLang="en-US" sz="4400" dirty="0">
                <a:latin typeface="Chalkboard" panose="03050602040202020205"/>
              </a:rPr>
              <a:t> </a:t>
            </a:r>
            <a:r>
              <a:rPr lang="en-US" altLang="zh-CN" sz="4400" dirty="0">
                <a:latin typeface="Chalkboard" panose="03050602040202020205"/>
              </a:rPr>
              <a:t>strikingly diverse – hard</a:t>
            </a:r>
            <a:r>
              <a:rPr lang="zh-CN" altLang="en-US" sz="4400" dirty="0">
                <a:latin typeface="Chalkboard" panose="03050602040202020205"/>
              </a:rPr>
              <a:t> </a:t>
            </a:r>
            <a:r>
              <a:rPr lang="en-US" altLang="zh-CN" sz="4400" dirty="0">
                <a:latin typeface="Chalkboard" panose="03050602040202020205"/>
              </a:rPr>
              <a:t>to</a:t>
            </a:r>
            <a:r>
              <a:rPr lang="zh-CN" altLang="en-US" sz="4400" dirty="0">
                <a:latin typeface="Chalkboard" panose="03050602040202020205"/>
              </a:rPr>
              <a:t> </a:t>
            </a:r>
            <a:r>
              <a:rPr lang="en-US" altLang="zh-CN" sz="4400" dirty="0">
                <a:latin typeface="Chalkboard" panose="03050602040202020205"/>
              </a:rPr>
              <a:t>fully</a:t>
            </a:r>
            <a:r>
              <a:rPr lang="zh-CN" altLang="en-US" sz="4400" dirty="0">
                <a:latin typeface="Chalkboard" panose="03050602040202020205"/>
              </a:rPr>
              <a:t> </a:t>
            </a:r>
            <a:r>
              <a:rPr lang="en-US" altLang="zh-CN" sz="4400" dirty="0">
                <a:latin typeface="Chalkboard" panose="03050602040202020205"/>
              </a:rPr>
              <a:t>reproduce in </a:t>
            </a:r>
            <a:r>
              <a:rPr lang="en-US" altLang="zh-CN" sz="4400" dirty="0">
                <a:solidFill>
                  <a:srgbClr val="FFFF00"/>
                </a:solidFill>
                <a:latin typeface="Chalkboard" panose="03050602040202020205"/>
              </a:rPr>
              <a:t>CDM </a:t>
            </a:r>
            <a:r>
              <a:rPr lang="en-US" altLang="zh-CN" sz="4400" dirty="0">
                <a:latin typeface="Chalkboard" panose="03050602040202020205"/>
              </a:rPr>
              <a:t>simulations</a:t>
            </a:r>
            <a:endParaRPr sz="4400" dirty="0">
              <a:latin typeface="Chalkboard" panose="03050602040202020205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53DF11-D3C6-24F7-E3F4-BD016FF737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2" t="3635" r="7248" b="36364"/>
          <a:stretch/>
        </p:blipFill>
        <p:spPr>
          <a:xfrm>
            <a:off x="-707300" y="3158837"/>
            <a:ext cx="14644974" cy="781396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A606DB0-F9EA-2179-A697-DE5132FB47CD}"/>
              </a:ext>
            </a:extLst>
          </p:cNvPr>
          <p:cNvSpPr txBox="1"/>
          <p:nvPr/>
        </p:nvSpPr>
        <p:spPr>
          <a:xfrm>
            <a:off x="-1025231" y="8127678"/>
            <a:ext cx="8811492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sz="4000" b="1" dirty="0">
                <a:solidFill>
                  <a:srgbClr val="FFA3B0"/>
                </a:solidFill>
              </a:rPr>
              <a:t>Powell+25</a:t>
            </a:r>
            <a:r>
              <a:rPr lang="zh-CN" altLang="en-US" sz="4000" b="1" dirty="0">
                <a:solidFill>
                  <a:srgbClr val="FFA3B0"/>
                </a:solidFill>
              </a:rPr>
              <a:t> </a:t>
            </a:r>
            <a:r>
              <a:rPr lang="en-US" sz="4000" dirty="0">
                <a:solidFill>
                  <a:srgbClr val="FFA3B0"/>
                </a:solidFill>
                <a:effectLst/>
                <a:latin typeface="CMR8"/>
              </a:rPr>
              <a:t>JVAS B1938+66</a:t>
            </a:r>
            <a:r>
              <a:rPr lang="en-US" altLang="zh-CN" sz="4000" dirty="0">
                <a:solidFill>
                  <a:srgbClr val="FFA3B0"/>
                </a:solidFill>
                <a:effectLst/>
                <a:latin typeface="CMR8"/>
              </a:rPr>
              <a:t>6</a:t>
            </a:r>
            <a:r>
              <a:rPr lang="en-US" sz="4000" dirty="0">
                <a:solidFill>
                  <a:srgbClr val="FFA3B0"/>
                </a:solidFill>
                <a:effectLst/>
                <a:latin typeface="CMR8"/>
              </a:rPr>
              <a:t> </a:t>
            </a:r>
            <a:endParaRPr lang="en-US" sz="4000" dirty="0">
              <a:solidFill>
                <a:srgbClr val="FFA3B0"/>
              </a:solidFill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314FDFD4-B9B5-4C7F-1C9D-C1755C7D17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1037" y="1846544"/>
            <a:ext cx="9403433" cy="11502941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0AD0EF12-4DAE-4D88-70AB-5E5A98BAC72A}"/>
              </a:ext>
            </a:extLst>
          </p:cNvPr>
          <p:cNvSpPr txBox="1"/>
          <p:nvPr/>
        </p:nvSpPr>
        <p:spPr>
          <a:xfrm>
            <a:off x="14997546" y="7305626"/>
            <a:ext cx="12704618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sz="4000" dirty="0">
                <a:solidFill>
                  <a:srgbClr val="FFA3B0"/>
                </a:solidFill>
              </a:rPr>
              <a:t>Yu</a:t>
            </a:r>
            <a:r>
              <a:rPr lang="zh-CN" altLang="en-US" sz="4000" dirty="0">
                <a:solidFill>
                  <a:srgbClr val="FFA3B0"/>
                </a:solidFill>
              </a:rPr>
              <a:t> </a:t>
            </a:r>
            <a:r>
              <a:rPr lang="en-US" altLang="zh-CN" sz="4000" dirty="0">
                <a:solidFill>
                  <a:srgbClr val="FFA3B0"/>
                </a:solidFill>
              </a:rPr>
              <a:t>26</a:t>
            </a:r>
            <a:r>
              <a:rPr lang="zh-CN" altLang="en-US" sz="4000" dirty="0">
                <a:solidFill>
                  <a:srgbClr val="FFA3B0"/>
                </a:solidFill>
              </a:rPr>
              <a:t> </a:t>
            </a:r>
            <a:endParaRPr lang="en-US" sz="4000" dirty="0">
              <a:solidFill>
                <a:srgbClr val="FFA3B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46851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" name="Rectangle Rectangle" descr="Rectangle Rectangle"/>
          <p:cNvPicPr>
            <a:picLocks/>
          </p:cNvPicPr>
          <p:nvPr/>
        </p:nvPicPr>
        <p:blipFill>
          <a:blip r:embed="rId2">
            <a:alphaModFix amt="49830"/>
          </a:blip>
          <a:stretch>
            <a:fillRect/>
          </a:stretch>
        </p:blipFill>
        <p:spPr>
          <a:xfrm>
            <a:off x="81505" y="166127"/>
            <a:ext cx="23776889" cy="1840242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sp>
        <p:nvSpPr>
          <p:cNvPr id="424" name="II. Self-Interacting Dark Matter (SIDM)"/>
          <p:cNvSpPr txBox="1"/>
          <p:nvPr/>
        </p:nvSpPr>
        <p:spPr>
          <a:xfrm>
            <a:off x="1610467" y="678491"/>
            <a:ext cx="20723059" cy="821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defTabSz="642937"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4400" dirty="0"/>
              <a:t>Small-scale</a:t>
            </a:r>
            <a:r>
              <a:rPr lang="zh-CN" altLang="en-US" sz="4400" dirty="0"/>
              <a:t> </a:t>
            </a:r>
            <a:r>
              <a:rPr lang="en-US" altLang="zh-CN" sz="4400" dirty="0"/>
              <a:t>Puzzles</a:t>
            </a:r>
            <a:r>
              <a:rPr lang="zh-CN" altLang="en-US" sz="4400" dirty="0"/>
              <a:t> </a:t>
            </a:r>
            <a:r>
              <a:rPr lang="en-US" altLang="zh-CN" sz="4400" dirty="0"/>
              <a:t>(3)</a:t>
            </a:r>
            <a:r>
              <a:rPr lang="zh-CN" altLang="en-US" sz="4400" dirty="0"/>
              <a:t> </a:t>
            </a:r>
            <a:r>
              <a:rPr lang="en-US" altLang="zh-CN" sz="4400" dirty="0"/>
              <a:t>around</a:t>
            </a:r>
            <a:r>
              <a:rPr lang="zh-CN" altLang="en-US" sz="4400" dirty="0"/>
              <a:t> </a:t>
            </a:r>
            <a:r>
              <a:rPr lang="en-US" altLang="zh-CN" sz="4400" dirty="0"/>
              <a:t>cosmic</a:t>
            </a:r>
            <a:r>
              <a:rPr lang="zh-CN" altLang="en-US" sz="4400" dirty="0"/>
              <a:t> </a:t>
            </a:r>
            <a:r>
              <a:rPr lang="en-US" altLang="zh-CN" sz="4400" dirty="0"/>
              <a:t>noon:</a:t>
            </a:r>
            <a:r>
              <a:rPr lang="zh-CN" altLang="en-US" sz="4400" dirty="0"/>
              <a:t> </a:t>
            </a:r>
            <a:r>
              <a:rPr lang="en-US" sz="4400" dirty="0"/>
              <a:t>DM cores in massive galaxies</a:t>
            </a:r>
            <a:r>
              <a:rPr lang="zh-CN" altLang="en-US" sz="4400" dirty="0"/>
              <a:t> </a:t>
            </a:r>
            <a:r>
              <a:rPr lang="en-US" altLang="zh-CN" sz="4400" dirty="0"/>
              <a:t>?</a:t>
            </a:r>
            <a:r>
              <a:rPr lang="en-US" sz="4400" dirty="0"/>
              <a:t> </a:t>
            </a:r>
            <a:endParaRPr sz="44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7B996EB-B76F-425D-843D-9A02CB6998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99" t="9005" b="16756"/>
          <a:stretch/>
        </p:blipFill>
        <p:spPr>
          <a:xfrm>
            <a:off x="144475" y="2208545"/>
            <a:ext cx="8889516" cy="808375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A3BC347-3607-40A1-BC6B-57799BFC3A3C}"/>
              </a:ext>
            </a:extLst>
          </p:cNvPr>
          <p:cNvSpPr txBox="1"/>
          <p:nvPr/>
        </p:nvSpPr>
        <p:spPr>
          <a:xfrm>
            <a:off x="1359683" y="2747154"/>
            <a:ext cx="6459101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A3B0"/>
                </a:solidFill>
              </a:rPr>
              <a:t>Genzel+20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C9C60FF-6EB3-42AE-9869-24DEDC0D4CEB}"/>
              </a:ext>
            </a:extLst>
          </p:cNvPr>
          <p:cNvSpPr txBox="1"/>
          <p:nvPr/>
        </p:nvSpPr>
        <p:spPr>
          <a:xfrm>
            <a:off x="-151513" y="2208545"/>
            <a:ext cx="2267070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en-US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Density slope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78AF28B-9982-4DB0-9939-60C6E5044379}"/>
              </a:ext>
            </a:extLst>
          </p:cNvPr>
          <p:cNvSpPr txBox="1"/>
          <p:nvPr/>
        </p:nvSpPr>
        <p:spPr>
          <a:xfrm>
            <a:off x="650228" y="9451172"/>
            <a:ext cx="3809116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en-US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DM fraction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01AB13-D7B3-0D57-E500-4603EF3621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2" b="29922"/>
          <a:stretch>
            <a:fillRect/>
          </a:stretch>
        </p:blipFill>
        <p:spPr>
          <a:xfrm>
            <a:off x="12791069" y="2208545"/>
            <a:ext cx="10942703" cy="81027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B4E6D77-CDD8-1AD6-5A1E-1DD96AAD978E}"/>
              </a:ext>
            </a:extLst>
          </p:cNvPr>
          <p:cNvSpPr txBox="1"/>
          <p:nvPr/>
        </p:nvSpPr>
        <p:spPr>
          <a:xfrm>
            <a:off x="13672000" y="3721323"/>
            <a:ext cx="6459101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CN" dirty="0">
                <a:solidFill>
                  <a:srgbClr val="FFA3B0"/>
                </a:solidFill>
              </a:rPr>
              <a:t>Nestor Shachar</a:t>
            </a:r>
            <a:r>
              <a:rPr lang="en-US" altLang="zh-CN" dirty="0">
                <a:solidFill>
                  <a:srgbClr val="FFA3B0"/>
                </a:solidFill>
              </a:rPr>
              <a:t>+23</a:t>
            </a:r>
            <a:endParaRPr lang="en-CN" dirty="0">
              <a:solidFill>
                <a:srgbClr val="FFA3B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2ABD95-4C88-D693-3C89-D04D63DDE36F}"/>
              </a:ext>
            </a:extLst>
          </p:cNvPr>
          <p:cNvSpPr txBox="1"/>
          <p:nvPr/>
        </p:nvSpPr>
        <p:spPr>
          <a:xfrm>
            <a:off x="2056021" y="10968846"/>
            <a:ext cx="20277505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chemeClr val="tx1"/>
                </a:solidFill>
              </a:rPr>
              <a:t>See</a:t>
            </a:r>
            <a:r>
              <a:rPr lang="zh-CN" altLang="en-US" sz="3200" dirty="0">
                <a:solidFill>
                  <a:srgbClr val="FFA3B0"/>
                </a:solidFill>
              </a:rPr>
              <a:t> </a:t>
            </a:r>
            <a:r>
              <a:rPr lang="en-US" sz="3200" dirty="0" err="1">
                <a:solidFill>
                  <a:srgbClr val="FFA3B0"/>
                </a:solidFill>
              </a:rPr>
              <a:t>Dekel</a:t>
            </a:r>
            <a:r>
              <a:rPr lang="en-US" dirty="0">
                <a:solidFill>
                  <a:srgbClr val="FFA3B0"/>
                </a:solidFill>
              </a:rPr>
              <a:t>, Freundlich, </a:t>
            </a:r>
            <a:r>
              <a:rPr lang="en-US" altLang="zh-CN" dirty="0">
                <a:solidFill>
                  <a:srgbClr val="FFA3B0"/>
                </a:solidFill>
              </a:rPr>
              <a:t>FJ</a:t>
            </a:r>
            <a:r>
              <a:rPr lang="en-US" dirty="0">
                <a:solidFill>
                  <a:srgbClr val="FFA3B0"/>
                </a:solidFill>
              </a:rPr>
              <a:t> + 21</a:t>
            </a:r>
            <a:r>
              <a:rPr lang="zh-CN" altLang="en-US" dirty="0">
                <a:solidFill>
                  <a:srgbClr val="FFA3B0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for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an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explanation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of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massive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cores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by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dynamical-friction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heating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by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compact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satellites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06768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Rectangle">
            <a:extLst>
              <a:ext uri="{FF2B5EF4-FFF2-40B4-BE49-F238E27FC236}">
                <a16:creationId xmlns:a16="http://schemas.microsoft.com/office/drawing/2014/main" id="{99912B5E-0F3F-499D-9D6C-34FE3441BF56}"/>
              </a:ext>
            </a:extLst>
          </p:cNvPr>
          <p:cNvGrpSpPr/>
          <p:nvPr/>
        </p:nvGrpSpPr>
        <p:grpSpPr>
          <a:xfrm>
            <a:off x="597519" y="186742"/>
            <a:ext cx="23092698" cy="1116876"/>
            <a:chOff x="0" y="0"/>
            <a:chExt cx="23092697" cy="1116875"/>
          </a:xfrm>
        </p:grpSpPr>
        <p:sp>
          <p:nvSpPr>
            <p:cNvPr id="3" name="Rectangle">
              <a:extLst>
                <a:ext uri="{FF2B5EF4-FFF2-40B4-BE49-F238E27FC236}">
                  <a16:creationId xmlns:a16="http://schemas.microsoft.com/office/drawing/2014/main" id="{10DD760C-B2D1-4ADB-B1CA-EB9D6003B974}"/>
                </a:ext>
              </a:extLst>
            </p:cNvPr>
            <p:cNvSpPr/>
            <p:nvPr/>
          </p:nvSpPr>
          <p:spPr>
            <a:xfrm>
              <a:off x="25400" y="25400"/>
              <a:ext cx="23041898" cy="1066076"/>
            </a:xfrm>
            <a:prstGeom prst="rect">
              <a:avLst/>
            </a:prstGeom>
            <a:solidFill>
              <a:srgbClr val="9152BC">
                <a:alpha val="69677"/>
              </a:srgbClr>
            </a:solidFill>
            <a:ln>
              <a:noFill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642937">
                <a:defRPr sz="4400" b="0">
                  <a:effectLst>
                    <a:outerShdw blurRad="63500" dist="25400" dir="2700000" rotWithShape="0">
                      <a:srgbClr val="000000">
                        <a:alpha val="70000"/>
                      </a:srgbClr>
                    </a:outerShdw>
                  </a:effectLst>
                  <a:latin typeface="Chalkduster"/>
                  <a:ea typeface="Chalkduster"/>
                  <a:cs typeface="Chalkduster"/>
                  <a:sym typeface="Chalkduster"/>
                </a:defRPr>
              </a:pPr>
              <a:endParaRPr/>
            </a:p>
          </p:txBody>
        </p:sp>
        <p:pic>
          <p:nvPicPr>
            <p:cNvPr id="4" name="Rectangle Rectangle" descr="Rectangle Rectangle">
              <a:extLst>
                <a:ext uri="{FF2B5EF4-FFF2-40B4-BE49-F238E27FC236}">
                  <a16:creationId xmlns:a16="http://schemas.microsoft.com/office/drawing/2014/main" id="{5D2A2299-2733-42CD-BFA5-04E7CEE70E10}"/>
                </a:ext>
              </a:extLst>
            </p:cNvPr>
            <p:cNvPicPr>
              <a:picLocks/>
            </p:cNvPicPr>
            <p:nvPr/>
          </p:nvPicPr>
          <p:blipFill>
            <a:blip r:embed="rId2">
              <a:alphaModFix amt="69677"/>
            </a:blip>
            <a:stretch>
              <a:fillRect/>
            </a:stretch>
          </p:blipFill>
          <p:spPr>
            <a:xfrm>
              <a:off x="0" y="0"/>
              <a:ext cx="23092698" cy="1116876"/>
            </a:xfrm>
            <a:prstGeom prst="rect">
              <a:avLst/>
            </a:prstGeom>
            <a:effectLst/>
          </p:spPr>
        </p:pic>
      </p:grpSp>
      <p:sp>
        <p:nvSpPr>
          <p:cNvPr id="5" name="暗物质证据">
            <a:extLst>
              <a:ext uri="{FF2B5EF4-FFF2-40B4-BE49-F238E27FC236}">
                <a16:creationId xmlns:a16="http://schemas.microsoft.com/office/drawing/2014/main" id="{647B7FDF-7A21-4689-B375-8BF9B48F9568}"/>
              </a:ext>
            </a:extLst>
          </p:cNvPr>
          <p:cNvSpPr txBox="1"/>
          <p:nvPr/>
        </p:nvSpPr>
        <p:spPr>
          <a:xfrm>
            <a:off x="2160434" y="334491"/>
            <a:ext cx="19967003" cy="821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lvl="1" indent="0" defTabSz="642619">
              <a:defRPr sz="6600" b="0">
                <a:solidFill>
                  <a:srgbClr val="FFFB00"/>
                </a:solidFill>
                <a:latin typeface="Kaiti SC Bold"/>
                <a:ea typeface="Kaiti SC Bold"/>
                <a:cs typeface="Kaiti SC Bold"/>
                <a:sym typeface="Kaiti SC Bold"/>
              </a:defRPr>
            </a:pPr>
            <a:r>
              <a:rPr lang="en-US" altLang="zh-CN" sz="4400" dirty="0">
                <a:solidFill>
                  <a:srgbClr val="FFFF00"/>
                </a:solidFill>
                <a:effectLst/>
                <a:latin typeface="Chalkboard" panose="03050602040202020205" pitchFamily="66" charset="77"/>
              </a:rPr>
              <a:t>Small-scale puzzles </a:t>
            </a:r>
            <a:r>
              <a:rPr lang="en-US" altLang="zh-CN" sz="4400" dirty="0">
                <a:solidFill>
                  <a:srgbClr val="FFFF00"/>
                </a:solidFill>
                <a:latin typeface="Chalkboard" panose="03050602040202020205" pitchFamily="66" charset="77"/>
              </a:rPr>
              <a:t>(4) </a:t>
            </a:r>
            <a:r>
              <a:rPr lang="en-US" altLang="zh-CN" sz="4400" dirty="0">
                <a:solidFill>
                  <a:srgbClr val="FFFF00"/>
                </a:solidFill>
                <a:effectLst/>
                <a:latin typeface="Chalkboard" panose="03050602040202020205" pitchFamily="66" charset="77"/>
              </a:rPr>
              <a:t>in </a:t>
            </a:r>
            <a:r>
              <a:rPr lang="en-US" altLang="zh-CN" sz="4400" dirty="0">
                <a:solidFill>
                  <a:srgbClr val="FFFF00"/>
                </a:solidFill>
                <a:latin typeface="Chalkboard" panose="03050602040202020205" pitchFamily="66" charset="77"/>
              </a:rPr>
              <a:t>JWST</a:t>
            </a:r>
            <a:r>
              <a:rPr lang="zh-CN" altLang="en-US" sz="4400" dirty="0">
                <a:solidFill>
                  <a:srgbClr val="FFFF00"/>
                </a:solidFill>
                <a:latin typeface="Chalkboard" panose="03050602040202020205" pitchFamily="66" charset="77"/>
              </a:rPr>
              <a:t> </a:t>
            </a:r>
            <a:r>
              <a:rPr lang="en-US" altLang="zh-CN" sz="4400" dirty="0">
                <a:solidFill>
                  <a:srgbClr val="FFFF00"/>
                </a:solidFill>
                <a:latin typeface="Chalkboard" panose="03050602040202020205" pitchFamily="66" charset="77"/>
              </a:rPr>
              <a:t>era:</a:t>
            </a:r>
            <a:r>
              <a:rPr lang="zh-CN" altLang="en-US" sz="4400" dirty="0">
                <a:solidFill>
                  <a:srgbClr val="FFFF00"/>
                </a:solidFill>
                <a:latin typeface="Chalkboard" panose="03050602040202020205" pitchFamily="66" charset="77"/>
              </a:rPr>
              <a:t> </a:t>
            </a:r>
            <a:r>
              <a:rPr lang="en-US" altLang="zh-CN" sz="4400" dirty="0">
                <a:latin typeface="Chalkboard" panose="03050602040202020205" pitchFamily="66" charset="77"/>
              </a:rPr>
              <a:t>extreme galaxies in the early Universe</a:t>
            </a:r>
            <a:endParaRPr lang="en-US" sz="4400" dirty="0">
              <a:latin typeface="Chalkboard" panose="03050602040202020205" pitchFamily="66" charset="77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C826C0F-2FA3-4E76-991B-18BD888AE059}"/>
              </a:ext>
            </a:extLst>
          </p:cNvPr>
          <p:cNvGrpSpPr/>
          <p:nvPr/>
        </p:nvGrpSpPr>
        <p:grpSpPr>
          <a:xfrm>
            <a:off x="11799211" y="1389336"/>
            <a:ext cx="12190444" cy="10664372"/>
            <a:chOff x="471704" y="1658071"/>
            <a:chExt cx="12190444" cy="10664372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8BEDCFAA-6D10-40FF-AAA6-1CF5EF96CD0D}"/>
                </a:ext>
              </a:extLst>
            </p:cNvPr>
            <p:cNvGrpSpPr/>
            <p:nvPr/>
          </p:nvGrpSpPr>
          <p:grpSpPr>
            <a:xfrm>
              <a:off x="471704" y="1658071"/>
              <a:ext cx="12190444" cy="10664372"/>
              <a:chOff x="459533" y="1894114"/>
              <a:chExt cx="12190444" cy="10664372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E31F57B4-D05F-4676-BA5E-F8F3E14696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60805" y="1894114"/>
                <a:ext cx="10586435" cy="10664372"/>
              </a:xfrm>
              <a:prstGeom prst="rect">
                <a:avLst/>
              </a:prstGeom>
            </p:spPr>
          </p:pic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E830198B-F341-46F3-9E49-F9EA9586F749}"/>
                  </a:ext>
                </a:extLst>
              </p:cNvPr>
              <p:cNvSpPr txBox="1"/>
              <p:nvPr/>
            </p:nvSpPr>
            <p:spPr>
              <a:xfrm>
                <a:off x="459533" y="11260518"/>
                <a:ext cx="12190444" cy="107721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r>
                  <a:rPr lang="da-DK" sz="3200" b="1" i="1" u="none" strike="noStrike" baseline="0" dirty="0">
                    <a:solidFill>
                      <a:srgbClr val="FE8690"/>
                    </a:solidFill>
                    <a:latin typeface="AAAAAM+Palatino-BoldItalic"/>
                  </a:rPr>
                  <a:t>Kovceski et al. (2023), Harikane et al. (2023), Greene et al. (2024), Matthee et al. (2024), </a:t>
                </a:r>
                <a:r>
                  <a:rPr lang="da-DK" i="1" dirty="0">
                    <a:solidFill>
                      <a:srgbClr val="FE8690"/>
                    </a:solidFill>
                    <a:latin typeface="AAAAAM+Palatino-BoldItalic"/>
                  </a:rPr>
                  <a:t>... ... </a:t>
                </a:r>
                <a:endParaRPr lang="en-US" dirty="0">
                  <a:solidFill>
                    <a:srgbClr val="FE8690"/>
                  </a:solidFill>
                </a:endParaRP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7FAE2919-4982-4010-8079-D83146972227}"/>
                  </a:ext>
                </a:extLst>
              </p:cNvPr>
              <p:cNvSpPr txBox="1"/>
              <p:nvPr/>
            </p:nvSpPr>
            <p:spPr>
              <a:xfrm>
                <a:off x="1728497" y="2055649"/>
                <a:ext cx="9652516" cy="23083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 algn="l"/>
                <a:r>
                  <a:rPr lang="en-US" altLang="zh-CN" sz="3600" dirty="0">
                    <a:solidFill>
                      <a:srgbClr val="FF664B"/>
                    </a:solidFill>
                  </a:rPr>
                  <a:t>Little Red Dots (LRDs) at z~6:</a:t>
                </a:r>
                <a:r>
                  <a:rPr lang="zh-CN" altLang="en-US" sz="3600" dirty="0">
                    <a:solidFill>
                      <a:srgbClr val="FF664B"/>
                    </a:solidFill>
                  </a:rPr>
                  <a:t> </a:t>
                </a:r>
                <a:r>
                  <a:rPr lang="en-US" altLang="zh-CN" sz="3600" dirty="0">
                    <a:solidFill>
                      <a:srgbClr val="FF664B"/>
                    </a:solidFill>
                  </a:rPr>
                  <a:t>stellar-host</a:t>
                </a:r>
                <a:r>
                  <a:rPr lang="zh-CN" altLang="en-US" sz="3600" dirty="0">
                    <a:solidFill>
                      <a:srgbClr val="FF664B"/>
                    </a:solidFill>
                  </a:rPr>
                  <a:t> </a:t>
                </a:r>
                <a:r>
                  <a:rPr lang="en-US" altLang="zh-CN" sz="3600" dirty="0">
                    <a:solidFill>
                      <a:srgbClr val="FF664B"/>
                    </a:solidFill>
                  </a:rPr>
                  <a:t>deficient</a:t>
                </a:r>
                <a:r>
                  <a:rPr lang="zh-CN" altLang="en-US" sz="3600" dirty="0">
                    <a:solidFill>
                      <a:srgbClr val="FF664B"/>
                    </a:solidFill>
                  </a:rPr>
                  <a:t> </a:t>
                </a:r>
                <a:r>
                  <a:rPr lang="en-US" altLang="zh-CN" sz="3600" dirty="0">
                    <a:solidFill>
                      <a:srgbClr val="FF664B"/>
                    </a:solidFill>
                  </a:rPr>
                  <a:t>SMBHs</a:t>
                </a:r>
                <a:r>
                  <a:rPr lang="zh-CN" altLang="en-US" sz="3600" dirty="0">
                    <a:solidFill>
                      <a:srgbClr val="FF664B"/>
                    </a:solidFill>
                  </a:rPr>
                  <a:t> </a:t>
                </a:r>
                <a:r>
                  <a:rPr lang="en-US" altLang="zh-CN" sz="3600" dirty="0">
                    <a:solidFill>
                      <a:srgbClr val="FF664B"/>
                    </a:solidFill>
                  </a:rPr>
                  <a:t>of 10</a:t>
                </a:r>
                <a:r>
                  <a:rPr lang="en-US" altLang="zh-CN" sz="3600" baseline="30000" dirty="0">
                    <a:solidFill>
                      <a:srgbClr val="FF664B"/>
                    </a:solidFill>
                  </a:rPr>
                  <a:t>6-8</a:t>
                </a:r>
                <a:r>
                  <a:rPr lang="zh-CN" altLang="en-US" sz="3600" baseline="30000" dirty="0">
                    <a:solidFill>
                      <a:srgbClr val="FF664B"/>
                    </a:solidFill>
                  </a:rPr>
                  <a:t> </a:t>
                </a:r>
                <a:r>
                  <a:rPr lang="en-US" altLang="zh-CN" sz="3600" dirty="0" err="1">
                    <a:solidFill>
                      <a:srgbClr val="FF664B"/>
                    </a:solidFill>
                  </a:rPr>
                  <a:t>M</a:t>
                </a:r>
                <a:r>
                  <a:rPr lang="en-US" altLang="zh-CN" sz="3600" baseline="-25000" dirty="0" err="1">
                    <a:solidFill>
                      <a:srgbClr val="FF664B"/>
                    </a:solidFill>
                  </a:rPr>
                  <a:t>sun</a:t>
                </a:r>
                <a:r>
                  <a:rPr lang="en-US" altLang="zh-CN" sz="3600" dirty="0">
                    <a:solidFill>
                      <a:srgbClr val="FF664B"/>
                    </a:solidFill>
                  </a:rPr>
                  <a:t> that</a:t>
                </a:r>
                <a:r>
                  <a:rPr lang="zh-CN" altLang="en-US" sz="3600" dirty="0">
                    <a:solidFill>
                      <a:srgbClr val="FF664B"/>
                    </a:solidFill>
                  </a:rPr>
                  <a:t> </a:t>
                </a:r>
                <a:r>
                  <a:rPr lang="en-US" altLang="zh-CN" sz="3600" dirty="0">
                    <a:solidFill>
                      <a:srgbClr val="FF664B"/>
                    </a:solidFill>
                  </a:rPr>
                  <a:t>are</a:t>
                </a:r>
                <a:r>
                  <a:rPr lang="zh-CN" altLang="en-US" sz="3600" dirty="0">
                    <a:solidFill>
                      <a:srgbClr val="FF664B"/>
                    </a:solidFill>
                  </a:rPr>
                  <a:t> </a:t>
                </a:r>
                <a:r>
                  <a:rPr lang="en-US" altLang="zh-CN" sz="3600" dirty="0" err="1">
                    <a:solidFill>
                      <a:srgbClr val="FF664B"/>
                    </a:solidFill>
                  </a:rPr>
                  <a:t>aboundant</a:t>
                </a:r>
                <a:r>
                  <a:rPr lang="en-US" altLang="zh-CN" sz="3600" dirty="0">
                    <a:solidFill>
                      <a:srgbClr val="FF664B"/>
                    </a:solidFill>
                  </a:rPr>
                  <a:t>:</a:t>
                </a:r>
                <a:r>
                  <a:rPr lang="zh-CN" altLang="en-US" sz="3600" dirty="0">
                    <a:solidFill>
                      <a:srgbClr val="FF664B"/>
                    </a:solidFill>
                  </a:rPr>
                  <a:t> </a:t>
                </a:r>
                <a:r>
                  <a:rPr lang="en-US" altLang="zh-CN" sz="3600" dirty="0">
                    <a:solidFill>
                      <a:srgbClr val="FF664B"/>
                    </a:solidFill>
                  </a:rPr>
                  <a:t>How</a:t>
                </a:r>
                <a:r>
                  <a:rPr lang="zh-CN" altLang="en-US" sz="3600" dirty="0">
                    <a:solidFill>
                      <a:srgbClr val="FF664B"/>
                    </a:solidFill>
                  </a:rPr>
                  <a:t> </a:t>
                </a:r>
                <a:r>
                  <a:rPr lang="en-US" altLang="zh-CN" sz="3600" dirty="0">
                    <a:solidFill>
                      <a:srgbClr val="FF664B"/>
                    </a:solidFill>
                  </a:rPr>
                  <a:t>to</a:t>
                </a:r>
                <a:r>
                  <a:rPr lang="zh-CN" altLang="en-US" sz="3600" dirty="0">
                    <a:solidFill>
                      <a:srgbClr val="FF664B"/>
                    </a:solidFill>
                  </a:rPr>
                  <a:t> </a:t>
                </a:r>
                <a:r>
                  <a:rPr lang="en-US" altLang="zh-CN" sz="3600" dirty="0">
                    <a:solidFill>
                      <a:srgbClr val="FF664B"/>
                    </a:solidFill>
                  </a:rPr>
                  <a:t>make</a:t>
                </a:r>
                <a:r>
                  <a:rPr lang="zh-CN" altLang="en-US" sz="3600" dirty="0">
                    <a:solidFill>
                      <a:srgbClr val="FF664B"/>
                    </a:solidFill>
                  </a:rPr>
                  <a:t> </a:t>
                </a:r>
                <a:r>
                  <a:rPr lang="en-US" altLang="zh-CN" sz="3600" dirty="0">
                    <a:solidFill>
                      <a:srgbClr val="FF664B"/>
                    </a:solidFill>
                  </a:rPr>
                  <a:t>SMBHs</a:t>
                </a:r>
                <a:r>
                  <a:rPr lang="zh-CN" altLang="en-US" sz="3600" dirty="0">
                    <a:solidFill>
                      <a:srgbClr val="FF664B"/>
                    </a:solidFill>
                  </a:rPr>
                  <a:t> </a:t>
                </a:r>
                <a:r>
                  <a:rPr lang="en-US" altLang="zh-CN" sz="3600" dirty="0">
                    <a:solidFill>
                      <a:srgbClr val="FF664B"/>
                    </a:solidFill>
                  </a:rPr>
                  <a:t>without</a:t>
                </a:r>
                <a:r>
                  <a:rPr lang="zh-CN" altLang="en-US" sz="3600" dirty="0">
                    <a:solidFill>
                      <a:srgbClr val="FF664B"/>
                    </a:solidFill>
                  </a:rPr>
                  <a:t> </a:t>
                </a:r>
                <a:r>
                  <a:rPr lang="en-US" altLang="zh-CN" sz="3600" dirty="0">
                    <a:solidFill>
                      <a:srgbClr val="FF664B"/>
                    </a:solidFill>
                  </a:rPr>
                  <a:t>producing</a:t>
                </a:r>
                <a:r>
                  <a:rPr lang="zh-CN" altLang="en-US" sz="3600" dirty="0">
                    <a:solidFill>
                      <a:srgbClr val="FF664B"/>
                    </a:solidFill>
                  </a:rPr>
                  <a:t> </a:t>
                </a:r>
                <a:r>
                  <a:rPr lang="en-US" altLang="zh-CN" sz="3600" dirty="0">
                    <a:solidFill>
                      <a:srgbClr val="FF664B"/>
                    </a:solidFill>
                  </a:rPr>
                  <a:t>substantial</a:t>
                </a:r>
                <a:r>
                  <a:rPr lang="zh-CN" altLang="en-US" sz="3600" dirty="0">
                    <a:solidFill>
                      <a:srgbClr val="FF664B"/>
                    </a:solidFill>
                  </a:rPr>
                  <a:t> </a:t>
                </a:r>
                <a:r>
                  <a:rPr lang="en-US" altLang="zh-CN" sz="3600" dirty="0">
                    <a:solidFill>
                      <a:srgbClr val="FF664B"/>
                    </a:solidFill>
                  </a:rPr>
                  <a:t>hosting</a:t>
                </a:r>
                <a:r>
                  <a:rPr lang="zh-CN" altLang="en-US" sz="3600" dirty="0">
                    <a:solidFill>
                      <a:srgbClr val="FF664B"/>
                    </a:solidFill>
                  </a:rPr>
                  <a:t> </a:t>
                </a:r>
                <a:r>
                  <a:rPr lang="en-US" altLang="zh-CN" sz="3600" dirty="0">
                    <a:solidFill>
                      <a:srgbClr val="FF664B"/>
                    </a:solidFill>
                  </a:rPr>
                  <a:t>galaxy?</a:t>
                </a:r>
                <a:endParaRPr lang="zh-CN" altLang="en-US" sz="3600" dirty="0">
                  <a:solidFill>
                    <a:srgbClr val="FF664B"/>
                  </a:solidFill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E006B37-809F-4826-8553-2E8D6A1F12B9}"/>
                </a:ext>
              </a:extLst>
            </p:cNvPr>
            <p:cNvGrpSpPr/>
            <p:nvPr/>
          </p:nvGrpSpPr>
          <p:grpSpPr>
            <a:xfrm>
              <a:off x="5198164" y="8428576"/>
              <a:ext cx="3968985" cy="963488"/>
              <a:chOff x="11124402" y="8368771"/>
              <a:chExt cx="3968985" cy="963488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58B8243-7EA8-404C-BFF0-E8460AE6C5C1}"/>
                  </a:ext>
                </a:extLst>
              </p:cNvPr>
              <p:cNvSpPr txBox="1"/>
              <p:nvPr/>
            </p:nvSpPr>
            <p:spPr>
              <a:xfrm>
                <a:off x="11124402" y="8501262"/>
                <a:ext cx="3968985" cy="83099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r>
                  <a:rPr lang="en-US" sz="4800" dirty="0">
                    <a:solidFill>
                      <a:srgbClr val="C2AA93"/>
                    </a:solidFill>
                  </a:rPr>
                  <a:t>&lt;50pc</a:t>
                </a:r>
              </a:p>
            </p:txBody>
          </p: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BEB59E74-58E7-4CF0-9472-971F7B71B1DB}"/>
                  </a:ext>
                </a:extLst>
              </p:cNvPr>
              <p:cNvCxnSpPr/>
              <p:nvPr/>
            </p:nvCxnSpPr>
            <p:spPr>
              <a:xfrm>
                <a:off x="12019901" y="8368771"/>
                <a:ext cx="758550" cy="0"/>
              </a:xfrm>
              <a:prstGeom prst="straightConnector1">
                <a:avLst/>
              </a:prstGeom>
              <a:noFill/>
              <a:ln w="76200" cap="flat">
                <a:solidFill>
                  <a:srgbClr val="C2AA93"/>
                </a:solidFill>
                <a:prstDash val="solid"/>
                <a:miter lim="400000"/>
                <a:headEnd type="triangle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6EFDF02-933F-4A0B-89BD-54CACE295266}"/>
              </a:ext>
            </a:extLst>
          </p:cNvPr>
          <p:cNvGrpSpPr/>
          <p:nvPr/>
        </p:nvGrpSpPr>
        <p:grpSpPr>
          <a:xfrm>
            <a:off x="189244" y="1365425"/>
            <a:ext cx="11353455" cy="11209824"/>
            <a:chOff x="11752248" y="1566295"/>
            <a:chExt cx="11353455" cy="11209824"/>
          </a:xfrm>
        </p:grpSpPr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1681A8D8-5B92-4281-B5FD-EA4EE54254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1137" t="11250" r="47959" b="27975"/>
            <a:stretch/>
          </p:blipFill>
          <p:spPr>
            <a:xfrm>
              <a:off x="12192000" y="1566295"/>
              <a:ext cx="10913703" cy="11209824"/>
            </a:xfrm>
            <a:prstGeom prst="rect">
              <a:avLst/>
            </a:prstGeom>
          </p:spPr>
        </p:pic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280574A-AD6C-4BF3-9F39-DA5B367BEE74}"/>
                </a:ext>
              </a:extLst>
            </p:cNvPr>
            <p:cNvSpPr txBox="1"/>
            <p:nvPr/>
          </p:nvSpPr>
          <p:spPr>
            <a:xfrm>
              <a:off x="12448512" y="11155024"/>
              <a:ext cx="8361627" cy="584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en-US" altLang="zh-CN" sz="3200" b="1" i="1" u="none" strike="noStrike" baseline="0" dirty="0">
                  <a:solidFill>
                    <a:srgbClr val="FE8690"/>
                  </a:solidFill>
                  <a:latin typeface="AAAAAM+Palatino-BoldItalic"/>
                </a:rPr>
                <a:t>Wang, Sebastiano + 2025</a:t>
              </a:r>
              <a:r>
                <a:rPr lang="zh-CN" altLang="en-US" sz="3200" b="1" i="1" u="none" strike="noStrike" baseline="0" dirty="0">
                  <a:solidFill>
                    <a:srgbClr val="FE8690"/>
                  </a:solidFill>
                  <a:latin typeface="AAAAAM+Palatino-BoldItalic"/>
                </a:rPr>
                <a:t> </a:t>
              </a:r>
              <a:r>
                <a:rPr lang="en-US" altLang="zh-CN" sz="3200" b="1" i="1" u="none" strike="noStrike" baseline="0" dirty="0">
                  <a:solidFill>
                    <a:srgbClr val="FE8690"/>
                  </a:solidFill>
                  <a:latin typeface="AAAAAM+Palatino-BoldItalic"/>
                </a:rPr>
                <a:t>Nature</a:t>
              </a:r>
              <a:r>
                <a:rPr lang="zh-CN" altLang="en-US" sz="3200" b="1" i="1" u="none" strike="noStrike" baseline="0" dirty="0">
                  <a:solidFill>
                    <a:srgbClr val="FE8690"/>
                  </a:solidFill>
                  <a:latin typeface="AAAAAM+Palatino-BoldItalic"/>
                </a:rPr>
                <a:t> </a:t>
              </a:r>
              <a:r>
                <a:rPr lang="en-US" altLang="zh-CN" sz="3200" b="1" i="1" u="none" strike="noStrike" baseline="0" dirty="0">
                  <a:solidFill>
                    <a:srgbClr val="FE8690"/>
                  </a:solidFill>
                  <a:latin typeface="AAAAAM+Palatino-BoldItalic"/>
                </a:rPr>
                <a:t>Astronomy</a:t>
              </a:r>
              <a:endParaRPr lang="en-US" dirty="0">
                <a:solidFill>
                  <a:srgbClr val="FE8690"/>
                </a:solidFill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BCD8A7F6-8E4E-4B47-874C-3D1B6234D0E6}"/>
                </a:ext>
              </a:extLst>
            </p:cNvPr>
            <p:cNvSpPr txBox="1"/>
            <p:nvPr/>
          </p:nvSpPr>
          <p:spPr>
            <a:xfrm>
              <a:off x="12448512" y="1751741"/>
              <a:ext cx="9991610" cy="17543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/>
              <a:r>
                <a:rPr lang="en-US" altLang="zh-CN" sz="3600" dirty="0">
                  <a:solidFill>
                    <a:srgbClr val="FFE54D"/>
                  </a:solidFill>
                </a:rPr>
                <a:t>Giant bulge-deficient disk galaxies at z~3: What makes the gigantic disk </a:t>
              </a:r>
              <a:r>
                <a:rPr lang="en-US" altLang="zh-CN" sz="3600" i="1" u="sng" dirty="0">
                  <a:solidFill>
                    <a:srgbClr val="FFE54D"/>
                  </a:solidFill>
                </a:rPr>
                <a:t>without</a:t>
              </a:r>
              <a:r>
                <a:rPr lang="zh-CN" altLang="en-US" sz="3600" i="1" u="sng" dirty="0">
                  <a:solidFill>
                    <a:srgbClr val="FFE54D"/>
                  </a:solidFill>
                </a:rPr>
                <a:t> </a:t>
              </a:r>
              <a:r>
                <a:rPr lang="en-US" altLang="zh-CN" sz="3600" i="1" u="sng" dirty="0">
                  <a:solidFill>
                    <a:srgbClr val="FFE54D"/>
                  </a:solidFill>
                </a:rPr>
                <a:t>a</a:t>
              </a:r>
              <a:r>
                <a:rPr lang="zh-CN" altLang="en-US" sz="3600" i="1" u="sng" dirty="0">
                  <a:solidFill>
                    <a:srgbClr val="FFE54D"/>
                  </a:solidFill>
                </a:rPr>
                <a:t> </a:t>
              </a:r>
              <a:r>
                <a:rPr lang="en-US" altLang="zh-CN" sz="3600" i="1" u="sng" dirty="0">
                  <a:solidFill>
                    <a:srgbClr val="FFE54D"/>
                  </a:solidFill>
                </a:rPr>
                <a:t>significant nugget</a:t>
              </a:r>
              <a:r>
                <a:rPr lang="zh-CN" altLang="en-US" sz="3600" i="1" dirty="0">
                  <a:solidFill>
                    <a:srgbClr val="FFE54D"/>
                  </a:solidFill>
                </a:rPr>
                <a:t> </a:t>
              </a:r>
              <a:r>
                <a:rPr lang="en-US" altLang="zh-CN" sz="3600" dirty="0" err="1">
                  <a:solidFill>
                    <a:srgbClr val="FFE54D"/>
                  </a:solidFill>
                </a:rPr>
                <a:t>stablising</a:t>
              </a:r>
              <a:r>
                <a:rPr lang="en-US" altLang="zh-CN" sz="3600" dirty="0">
                  <a:solidFill>
                    <a:srgbClr val="FFE54D"/>
                  </a:solidFill>
                </a:rPr>
                <a:t> the</a:t>
              </a:r>
              <a:r>
                <a:rPr lang="zh-CN" altLang="en-US" sz="3600" dirty="0">
                  <a:solidFill>
                    <a:srgbClr val="FFE54D"/>
                  </a:solidFill>
                </a:rPr>
                <a:t> </a:t>
              </a:r>
              <a:r>
                <a:rPr lang="en-US" altLang="zh-CN" sz="3600" dirty="0">
                  <a:solidFill>
                    <a:srgbClr val="FFE54D"/>
                  </a:solidFill>
                </a:rPr>
                <a:t>disk</a:t>
              </a:r>
              <a:r>
                <a:rPr lang="zh-CN" altLang="en-US" sz="3600" dirty="0">
                  <a:solidFill>
                    <a:srgbClr val="FFE54D"/>
                  </a:solidFill>
                </a:rPr>
                <a:t>？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D4F8E6C-6099-405A-BE3E-02318855BCCF}"/>
                </a:ext>
              </a:extLst>
            </p:cNvPr>
            <p:cNvSpPr txBox="1"/>
            <p:nvPr/>
          </p:nvSpPr>
          <p:spPr>
            <a:xfrm>
              <a:off x="11752248" y="11824451"/>
              <a:ext cx="11207374" cy="584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r>
                <a:rPr lang="en-US" altLang="zh-CN" sz="3200" u="none" strike="noStrike" baseline="0" dirty="0">
                  <a:solidFill>
                    <a:srgbClr val="FFA3B0"/>
                  </a:solidFill>
                  <a:latin typeface="Chalkboard" panose="03050602040202020205"/>
                </a:rPr>
                <a:t>See FJ+25 for the</a:t>
              </a:r>
              <a:r>
                <a:rPr lang="en-US" altLang="zh-CN" dirty="0">
                  <a:solidFill>
                    <a:srgbClr val="FFA3B0"/>
                  </a:solidFill>
                  <a:latin typeface="Chalkboard" panose="03050602040202020205"/>
                </a:rPr>
                <a:t>ir</a:t>
              </a:r>
              <a:r>
                <a:rPr lang="zh-CN" altLang="en-US" dirty="0">
                  <a:solidFill>
                    <a:srgbClr val="FFA3B0"/>
                  </a:solidFill>
                  <a:latin typeface="Chalkboard" panose="03050602040202020205"/>
                </a:rPr>
                <a:t> </a:t>
              </a:r>
              <a:r>
                <a:rPr lang="en-US" altLang="zh-CN" dirty="0">
                  <a:solidFill>
                    <a:srgbClr val="FFA3B0"/>
                  </a:solidFill>
                  <a:latin typeface="Chalkboard" panose="03050602040202020205"/>
                </a:rPr>
                <a:t>formation</a:t>
              </a:r>
              <a:r>
                <a:rPr lang="zh-CN" altLang="en-US" dirty="0">
                  <a:solidFill>
                    <a:srgbClr val="FFA3B0"/>
                  </a:solidFill>
                  <a:latin typeface="Chalkboard" panose="03050602040202020205"/>
                </a:rPr>
                <a:t> </a:t>
              </a:r>
              <a:r>
                <a:rPr lang="en-US" altLang="zh-CN" dirty="0">
                  <a:solidFill>
                    <a:srgbClr val="FFA3B0"/>
                  </a:solidFill>
                  <a:latin typeface="Chalkboard" panose="03050602040202020205"/>
                </a:rPr>
                <a:t>conditions</a:t>
              </a:r>
              <a:r>
                <a:rPr lang="en-US" altLang="zh-CN" sz="3200" u="none" strike="noStrike" baseline="0" dirty="0">
                  <a:solidFill>
                    <a:srgbClr val="FFA3B0"/>
                  </a:solidFill>
                  <a:latin typeface="Chalkboard" panose="03050602040202020205"/>
                </a:rPr>
                <a:t> </a:t>
              </a:r>
              <a:r>
                <a:rPr lang="en-US" sz="3200" dirty="0">
                  <a:solidFill>
                    <a:srgbClr val="FFA3B0"/>
                  </a:solidFill>
                  <a:effectLst/>
                  <a:latin typeface="Chalkboard" panose="03050602040202020205"/>
                </a:rPr>
                <a:t>2504.01070</a:t>
              </a:r>
              <a:r>
                <a:rPr lang="en-US" altLang="zh-CN" sz="3200" u="none" strike="noStrike" baseline="0" dirty="0">
                  <a:solidFill>
                    <a:srgbClr val="FFA3B0"/>
                  </a:solidFill>
                  <a:latin typeface="Chalkboard" panose="03050602040202020205"/>
                </a:rPr>
                <a:t> </a:t>
              </a:r>
              <a:endParaRPr lang="en-US" dirty="0">
                <a:solidFill>
                  <a:srgbClr val="FFA3B0"/>
                </a:solidFill>
                <a:latin typeface="Chalkboard" panose="03050602040202020205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75528FF3-CF0A-4DB5-9447-000197FDD917}"/>
              </a:ext>
            </a:extLst>
          </p:cNvPr>
          <p:cNvSpPr txBox="1"/>
          <p:nvPr/>
        </p:nvSpPr>
        <p:spPr>
          <a:xfrm>
            <a:off x="11396618" y="11710787"/>
            <a:ext cx="12293600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sz="3200" u="none" strike="noStrike" baseline="0" dirty="0">
                <a:solidFill>
                  <a:srgbClr val="FFA3B0"/>
                </a:solidFill>
                <a:latin typeface="Chalkboard" panose="03050602040202020205"/>
              </a:rPr>
              <a:t>See F</a:t>
            </a:r>
            <a:r>
              <a:rPr lang="en-US" altLang="zh-CN" dirty="0">
                <a:solidFill>
                  <a:srgbClr val="FFA3B0"/>
                </a:solidFill>
                <a:latin typeface="Chalkboard" panose="03050602040202020205"/>
              </a:rPr>
              <a:t>J</a:t>
            </a:r>
            <a:r>
              <a:rPr lang="en-US" altLang="zh-CN" sz="3200" u="none" strike="noStrike" baseline="0" dirty="0">
                <a:solidFill>
                  <a:srgbClr val="FFA3B0"/>
                </a:solidFill>
                <a:latin typeface="Chalkboard" panose="03050602040202020205"/>
              </a:rPr>
              <a:t>+26 </a:t>
            </a:r>
            <a:r>
              <a:rPr lang="en-US" altLang="zh-CN" sz="3200" u="none" strike="noStrike" baseline="0" dirty="0" err="1">
                <a:solidFill>
                  <a:srgbClr val="FFA3B0"/>
                </a:solidFill>
                <a:latin typeface="Chalkboard" panose="03050602040202020205"/>
              </a:rPr>
              <a:t>ApJL</a:t>
            </a:r>
            <a:r>
              <a:rPr lang="en-US" altLang="zh-CN" sz="3200" u="none" strike="noStrike" baseline="0" dirty="0">
                <a:solidFill>
                  <a:srgbClr val="FFA3B0"/>
                </a:solidFill>
                <a:latin typeface="Chalkboard" panose="03050602040202020205"/>
              </a:rPr>
              <a:t>,</a:t>
            </a:r>
            <a:r>
              <a:rPr lang="zh-CN" altLang="en-US" sz="3200" u="none" strike="noStrike" baseline="0" dirty="0">
                <a:solidFill>
                  <a:srgbClr val="FFA3B0"/>
                </a:solidFill>
                <a:latin typeface="Chalkboard" panose="03050602040202020205"/>
              </a:rPr>
              <a:t> </a:t>
            </a:r>
            <a:r>
              <a:rPr lang="en-US" altLang="zh-CN" sz="3200" u="none" strike="noStrike" baseline="0" dirty="0">
                <a:solidFill>
                  <a:srgbClr val="FFA3B0"/>
                </a:solidFill>
                <a:latin typeface="Chalkboard" panose="03050602040202020205"/>
              </a:rPr>
              <a:t>996,</a:t>
            </a:r>
            <a:r>
              <a:rPr lang="zh-CN" altLang="en-US" sz="3200" u="none" strike="noStrike" baseline="0" dirty="0">
                <a:solidFill>
                  <a:srgbClr val="FFA3B0"/>
                </a:solidFill>
                <a:latin typeface="Chalkboard" panose="03050602040202020205"/>
              </a:rPr>
              <a:t> </a:t>
            </a:r>
            <a:r>
              <a:rPr lang="en-US" altLang="zh-CN" sz="3200" u="none" strike="noStrike" baseline="0" dirty="0">
                <a:solidFill>
                  <a:srgbClr val="FFA3B0"/>
                </a:solidFill>
                <a:latin typeface="Chalkboard" panose="03050602040202020205"/>
              </a:rPr>
              <a:t>L19 for an</a:t>
            </a:r>
            <a:r>
              <a:rPr lang="zh-CN" altLang="en-US" sz="3200" u="none" strike="noStrike" baseline="0" dirty="0">
                <a:solidFill>
                  <a:srgbClr val="FFA3B0"/>
                </a:solidFill>
                <a:latin typeface="Chalkboard" panose="03050602040202020205"/>
              </a:rPr>
              <a:t> </a:t>
            </a:r>
            <a:r>
              <a:rPr lang="en-US" altLang="zh-CN" dirty="0">
                <a:solidFill>
                  <a:srgbClr val="FFA3B0"/>
                </a:solidFill>
                <a:latin typeface="Chalkboard" panose="03050602040202020205"/>
              </a:rPr>
              <a:t>SIDM</a:t>
            </a:r>
            <a:r>
              <a:rPr lang="en-US" altLang="zh-CN" sz="3200" u="none" strike="noStrike" baseline="0" dirty="0">
                <a:solidFill>
                  <a:srgbClr val="FFA3B0"/>
                </a:solidFill>
                <a:latin typeface="Chalkboard" panose="03050602040202020205"/>
              </a:rPr>
              <a:t> explanation</a:t>
            </a:r>
            <a:endParaRPr lang="en-US" dirty="0">
              <a:solidFill>
                <a:srgbClr val="FFA3B0"/>
              </a:solidFill>
              <a:latin typeface="Chalkboard" panose="03050602040202020205"/>
            </a:endParaRPr>
          </a:p>
        </p:txBody>
      </p:sp>
    </p:spTree>
    <p:extLst>
      <p:ext uri="{BB962C8B-B14F-4D97-AF65-F5344CB8AC3E}">
        <p14:creationId xmlns:p14="http://schemas.microsoft.com/office/powerpoint/2010/main" val="94467173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Rectangle">
            <a:extLst>
              <a:ext uri="{FF2B5EF4-FFF2-40B4-BE49-F238E27FC236}">
                <a16:creationId xmlns:a16="http://schemas.microsoft.com/office/drawing/2014/main" id="{99912B5E-0F3F-499D-9D6C-34FE3441BF56}"/>
              </a:ext>
            </a:extLst>
          </p:cNvPr>
          <p:cNvGrpSpPr/>
          <p:nvPr/>
        </p:nvGrpSpPr>
        <p:grpSpPr>
          <a:xfrm>
            <a:off x="597519" y="186742"/>
            <a:ext cx="23092698" cy="1116876"/>
            <a:chOff x="0" y="0"/>
            <a:chExt cx="23092697" cy="1116875"/>
          </a:xfrm>
        </p:grpSpPr>
        <p:sp>
          <p:nvSpPr>
            <p:cNvPr id="3" name="Rectangle">
              <a:extLst>
                <a:ext uri="{FF2B5EF4-FFF2-40B4-BE49-F238E27FC236}">
                  <a16:creationId xmlns:a16="http://schemas.microsoft.com/office/drawing/2014/main" id="{10DD760C-B2D1-4ADB-B1CA-EB9D6003B974}"/>
                </a:ext>
              </a:extLst>
            </p:cNvPr>
            <p:cNvSpPr/>
            <p:nvPr/>
          </p:nvSpPr>
          <p:spPr>
            <a:xfrm>
              <a:off x="25400" y="25400"/>
              <a:ext cx="23041898" cy="1066076"/>
            </a:xfrm>
            <a:prstGeom prst="rect">
              <a:avLst/>
            </a:prstGeom>
            <a:solidFill>
              <a:srgbClr val="9152BC">
                <a:alpha val="69677"/>
              </a:srgbClr>
            </a:solidFill>
            <a:ln>
              <a:noFill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642937">
                <a:defRPr sz="4400" b="0">
                  <a:effectLst>
                    <a:outerShdw blurRad="63500" dist="25400" dir="2700000" rotWithShape="0">
                      <a:srgbClr val="000000">
                        <a:alpha val="70000"/>
                      </a:srgbClr>
                    </a:outerShdw>
                  </a:effectLst>
                  <a:latin typeface="Chalkduster"/>
                  <a:ea typeface="Chalkduster"/>
                  <a:cs typeface="Chalkduster"/>
                  <a:sym typeface="Chalkduster"/>
                </a:defRPr>
              </a:pPr>
              <a:endParaRPr/>
            </a:p>
          </p:txBody>
        </p:sp>
        <p:pic>
          <p:nvPicPr>
            <p:cNvPr id="4" name="Rectangle Rectangle" descr="Rectangle Rectangle">
              <a:extLst>
                <a:ext uri="{FF2B5EF4-FFF2-40B4-BE49-F238E27FC236}">
                  <a16:creationId xmlns:a16="http://schemas.microsoft.com/office/drawing/2014/main" id="{5D2A2299-2733-42CD-BFA5-04E7CEE70E10}"/>
                </a:ext>
              </a:extLst>
            </p:cNvPr>
            <p:cNvPicPr>
              <a:picLocks/>
            </p:cNvPicPr>
            <p:nvPr/>
          </p:nvPicPr>
          <p:blipFill>
            <a:blip r:embed="rId2">
              <a:alphaModFix amt="69677"/>
            </a:blip>
            <a:stretch>
              <a:fillRect/>
            </a:stretch>
          </p:blipFill>
          <p:spPr>
            <a:xfrm>
              <a:off x="0" y="0"/>
              <a:ext cx="23092698" cy="1116876"/>
            </a:xfrm>
            <a:prstGeom prst="rect">
              <a:avLst/>
            </a:prstGeom>
            <a:effectLst/>
          </p:spPr>
        </p:pic>
      </p:grpSp>
      <p:sp>
        <p:nvSpPr>
          <p:cNvPr id="5" name="暗物质证据">
            <a:extLst>
              <a:ext uri="{FF2B5EF4-FFF2-40B4-BE49-F238E27FC236}">
                <a16:creationId xmlns:a16="http://schemas.microsoft.com/office/drawing/2014/main" id="{647B7FDF-7A21-4689-B375-8BF9B48F9568}"/>
              </a:ext>
            </a:extLst>
          </p:cNvPr>
          <p:cNvSpPr txBox="1"/>
          <p:nvPr/>
        </p:nvSpPr>
        <p:spPr>
          <a:xfrm>
            <a:off x="2160434" y="334491"/>
            <a:ext cx="19967003" cy="821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lvl="1" indent="0" defTabSz="642619">
              <a:defRPr sz="6600" b="0">
                <a:solidFill>
                  <a:srgbClr val="FFFB00"/>
                </a:solidFill>
                <a:latin typeface="Kaiti SC Bold"/>
                <a:ea typeface="Kaiti SC Bold"/>
                <a:cs typeface="Kaiti SC Bold"/>
                <a:sym typeface="Kaiti SC Bold"/>
              </a:defRPr>
            </a:pPr>
            <a:r>
              <a:rPr lang="en-US" altLang="zh-CN" sz="4400" b="0" i="0" dirty="0">
                <a:solidFill>
                  <a:srgbClr val="FFFF00"/>
                </a:solidFill>
                <a:effectLst/>
                <a:latin typeface="Chalkboard" panose="03050602040202020205" pitchFamily="66" charset="77"/>
              </a:rPr>
              <a:t>Small-scale puzzles </a:t>
            </a:r>
            <a:r>
              <a:rPr lang="en-US" altLang="zh-CN" sz="4400" b="0" dirty="0">
                <a:solidFill>
                  <a:srgbClr val="FFFF00"/>
                </a:solidFill>
                <a:latin typeface="Chalkboard" panose="03050602040202020205" pitchFamily="66" charset="77"/>
              </a:rPr>
              <a:t>(4) </a:t>
            </a:r>
            <a:r>
              <a:rPr lang="en-US" altLang="zh-CN" sz="4400" b="0" i="0" dirty="0">
                <a:solidFill>
                  <a:srgbClr val="FFFF00"/>
                </a:solidFill>
                <a:effectLst/>
                <a:latin typeface="Chalkboard" panose="03050602040202020205" pitchFamily="66" charset="77"/>
              </a:rPr>
              <a:t>in </a:t>
            </a:r>
            <a:r>
              <a:rPr lang="en-US" altLang="zh-CN" sz="4400" b="0" dirty="0">
                <a:solidFill>
                  <a:srgbClr val="FFFF00"/>
                </a:solidFill>
                <a:latin typeface="Chalkboard" panose="03050602040202020205" pitchFamily="66" charset="77"/>
              </a:rPr>
              <a:t>JWST</a:t>
            </a:r>
            <a:r>
              <a:rPr lang="zh-CN" altLang="en-US" sz="4400" b="0" dirty="0">
                <a:solidFill>
                  <a:srgbClr val="FFFF00"/>
                </a:solidFill>
                <a:latin typeface="Chalkboard" panose="03050602040202020205" pitchFamily="66" charset="77"/>
              </a:rPr>
              <a:t> </a:t>
            </a:r>
            <a:r>
              <a:rPr lang="en-US" altLang="zh-CN" sz="4400" b="0" dirty="0">
                <a:solidFill>
                  <a:srgbClr val="FFFF00"/>
                </a:solidFill>
                <a:latin typeface="Chalkboard" panose="03050602040202020205" pitchFamily="66" charset="77"/>
              </a:rPr>
              <a:t>era:</a:t>
            </a:r>
            <a:r>
              <a:rPr lang="zh-CN" altLang="en-US" sz="4400" b="0" dirty="0">
                <a:solidFill>
                  <a:srgbClr val="FFFF00"/>
                </a:solidFill>
                <a:latin typeface="Chalkboard" panose="03050602040202020205" pitchFamily="66" charset="77"/>
              </a:rPr>
              <a:t> </a:t>
            </a:r>
            <a:r>
              <a:rPr lang="en-US" altLang="zh-CN" sz="4400" dirty="0">
                <a:latin typeface="Chalkboard" panose="03050602040202020205" pitchFamily="66" charset="77"/>
              </a:rPr>
              <a:t>extreme galaxies in the early Universe</a:t>
            </a:r>
            <a:endParaRPr lang="en-US" sz="4400" dirty="0">
              <a:latin typeface="Chalkboard" panose="03050602040202020205" pitchFamily="66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FD8528-DB43-234A-8290-76BDFD999C4B}"/>
              </a:ext>
            </a:extLst>
          </p:cNvPr>
          <p:cNvSpPr txBox="1"/>
          <p:nvPr/>
        </p:nvSpPr>
        <p:spPr>
          <a:xfrm>
            <a:off x="12143868" y="1771366"/>
            <a:ext cx="9834418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>
              <a:buNone/>
            </a:pPr>
            <a:r>
              <a:rPr lang="en-CN" sz="3600" dirty="0">
                <a:solidFill>
                  <a:srgbClr val="FFA3B0"/>
                </a:solidFill>
                <a:effectLst/>
                <a:latin typeface="Helvetica Neue"/>
              </a:rPr>
              <a:t>Juodžbalis</a:t>
            </a:r>
            <a:r>
              <a:rPr lang="en-US" altLang="zh-CN" sz="3600" dirty="0">
                <a:solidFill>
                  <a:srgbClr val="FFA3B0"/>
                </a:solidFill>
                <a:effectLst/>
                <a:latin typeface="Helvetica Neue"/>
              </a:rPr>
              <a:t>+26:</a:t>
            </a:r>
            <a:r>
              <a:rPr lang="zh-CN" altLang="en-US" sz="3600" dirty="0">
                <a:solidFill>
                  <a:srgbClr val="FFA3B0"/>
                </a:solidFill>
                <a:effectLst/>
                <a:latin typeface="Helvetica Neue"/>
              </a:rPr>
              <a:t> </a:t>
            </a:r>
            <a:r>
              <a:rPr lang="en-US" altLang="zh-CN" sz="3600" dirty="0">
                <a:solidFill>
                  <a:srgbClr val="FFA3B0"/>
                </a:solidFill>
                <a:effectLst/>
                <a:latin typeface="Helvetica Neue"/>
              </a:rPr>
              <a:t>resolved</a:t>
            </a:r>
            <a:r>
              <a:rPr lang="zh-CN" altLang="en-US" sz="3600" dirty="0">
                <a:solidFill>
                  <a:srgbClr val="FFA3B0"/>
                </a:solidFill>
                <a:effectLst/>
                <a:latin typeface="Helvetica Neue"/>
              </a:rPr>
              <a:t> </a:t>
            </a:r>
            <a:r>
              <a:rPr lang="en-US" altLang="zh-CN" sz="3600" dirty="0">
                <a:solidFill>
                  <a:srgbClr val="FFA3B0"/>
                </a:solidFill>
                <a:effectLst/>
                <a:latin typeface="Helvetica Neue"/>
              </a:rPr>
              <a:t>gas</a:t>
            </a:r>
            <a:r>
              <a:rPr lang="zh-CN" altLang="en-US" sz="3600" dirty="0">
                <a:solidFill>
                  <a:srgbClr val="FFA3B0"/>
                </a:solidFill>
                <a:effectLst/>
                <a:latin typeface="Helvetica Neue"/>
              </a:rPr>
              <a:t> </a:t>
            </a:r>
            <a:r>
              <a:rPr lang="en-US" altLang="zh-CN" sz="3600" dirty="0">
                <a:solidFill>
                  <a:srgbClr val="FFA3B0"/>
                </a:solidFill>
                <a:effectLst/>
                <a:latin typeface="Helvetica Neue"/>
              </a:rPr>
              <a:t>kinematics</a:t>
            </a:r>
            <a:r>
              <a:rPr lang="zh-CN" altLang="en-US" sz="3600" dirty="0">
                <a:solidFill>
                  <a:srgbClr val="FFA3B0"/>
                </a:solidFill>
                <a:effectLst/>
                <a:latin typeface="Helvetica Neue"/>
              </a:rPr>
              <a:t> </a:t>
            </a:r>
            <a:r>
              <a:rPr lang="en-US" altLang="zh-CN" sz="3600" dirty="0">
                <a:solidFill>
                  <a:srgbClr val="FFA3B0"/>
                </a:solidFill>
                <a:effectLst/>
                <a:latin typeface="Helvetica Neue"/>
              </a:rPr>
              <a:t>of</a:t>
            </a:r>
            <a:r>
              <a:rPr lang="zh-CN" altLang="en-US" sz="3600" dirty="0">
                <a:solidFill>
                  <a:srgbClr val="FFA3B0"/>
                </a:solidFill>
                <a:effectLst/>
                <a:latin typeface="Helvetica Neue"/>
              </a:rPr>
              <a:t> </a:t>
            </a:r>
            <a:r>
              <a:rPr lang="en-US" altLang="zh-CN" sz="3600" dirty="0">
                <a:solidFill>
                  <a:srgbClr val="FFA3B0"/>
                </a:solidFill>
                <a:effectLst/>
                <a:latin typeface="Helvetica Neue"/>
              </a:rPr>
              <a:t>a</a:t>
            </a:r>
            <a:r>
              <a:rPr lang="zh-CN" altLang="en-US" sz="3600" dirty="0">
                <a:solidFill>
                  <a:srgbClr val="FFA3B0"/>
                </a:solidFill>
                <a:effectLst/>
                <a:latin typeface="Helvetica Neue"/>
              </a:rPr>
              <a:t> </a:t>
            </a:r>
            <a:r>
              <a:rPr lang="en-US" altLang="zh-CN" sz="3600" dirty="0">
                <a:solidFill>
                  <a:srgbClr val="FFA3B0"/>
                </a:solidFill>
                <a:effectLst/>
                <a:latin typeface="Helvetica Neue"/>
              </a:rPr>
              <a:t>lensed</a:t>
            </a:r>
            <a:r>
              <a:rPr lang="zh-CN" altLang="en-US" sz="3600" dirty="0">
                <a:solidFill>
                  <a:srgbClr val="FFA3B0"/>
                </a:solidFill>
                <a:effectLst/>
                <a:latin typeface="Helvetica Neue"/>
              </a:rPr>
              <a:t> </a:t>
            </a:r>
            <a:r>
              <a:rPr lang="en-US" altLang="zh-CN" sz="3600" dirty="0">
                <a:solidFill>
                  <a:srgbClr val="FFA3B0"/>
                </a:solidFill>
                <a:effectLst/>
                <a:latin typeface="Helvetica Neue"/>
              </a:rPr>
              <a:t>LRD</a:t>
            </a:r>
            <a:r>
              <a:rPr lang="zh-CN" altLang="en-US" sz="3600" dirty="0">
                <a:solidFill>
                  <a:srgbClr val="FFA3B0"/>
                </a:solidFill>
                <a:effectLst/>
                <a:latin typeface="Helvetica Neue"/>
              </a:rPr>
              <a:t> </a:t>
            </a:r>
            <a:r>
              <a:rPr lang="en-US" altLang="zh-CN" sz="3600" dirty="0">
                <a:solidFill>
                  <a:srgbClr val="FFA3B0"/>
                </a:solidFill>
                <a:effectLst/>
                <a:latin typeface="Helvetica Neue"/>
              </a:rPr>
              <a:t>at</a:t>
            </a:r>
            <a:r>
              <a:rPr lang="zh-CN" altLang="en-US" sz="3600" dirty="0">
                <a:solidFill>
                  <a:srgbClr val="FFA3B0"/>
                </a:solidFill>
                <a:effectLst/>
                <a:latin typeface="Helvetica Neue"/>
              </a:rPr>
              <a:t> </a:t>
            </a:r>
            <a:r>
              <a:rPr lang="en-US" altLang="zh-CN" sz="3600" dirty="0">
                <a:solidFill>
                  <a:srgbClr val="FFA3B0"/>
                </a:solidFill>
                <a:effectLst/>
                <a:latin typeface="Helvetica Neue"/>
              </a:rPr>
              <a:t>z~7</a:t>
            </a:r>
            <a:r>
              <a:rPr lang="zh-CN" altLang="en-US" sz="3600" dirty="0">
                <a:solidFill>
                  <a:srgbClr val="FFA3B0"/>
                </a:solidFill>
                <a:effectLst/>
                <a:latin typeface="Helvetica Neue"/>
              </a:rPr>
              <a:t> </a:t>
            </a:r>
            <a:endParaRPr lang="en-CN" sz="3600" dirty="0">
              <a:solidFill>
                <a:srgbClr val="FFA3B0"/>
              </a:solidFill>
              <a:effectLst/>
              <a:latin typeface="Helvetica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CFEF07B-2EE3-7C31-8F09-5350C013C4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4" t="4485" b="24098"/>
          <a:stretch/>
        </p:blipFill>
        <p:spPr>
          <a:xfrm>
            <a:off x="325199" y="1570412"/>
            <a:ext cx="10370510" cy="11427788"/>
          </a:xfrm>
          <a:prstGeom prst="rect">
            <a:avLst/>
          </a:prstGeom>
        </p:spPr>
      </p:pic>
      <p:sp>
        <p:nvSpPr>
          <p:cNvPr id="10" name="differential stripping of DM and stars can produce DM-poor satellites, but there may be numerical stripping">
            <a:extLst>
              <a:ext uri="{FF2B5EF4-FFF2-40B4-BE49-F238E27FC236}">
                <a16:creationId xmlns:a16="http://schemas.microsoft.com/office/drawing/2014/main" id="{06ECCCDC-78D8-A44E-5570-F6F53DB53828}"/>
              </a:ext>
            </a:extLst>
          </p:cNvPr>
          <p:cNvSpPr txBox="1"/>
          <p:nvPr/>
        </p:nvSpPr>
        <p:spPr>
          <a:xfrm>
            <a:off x="11622491" y="2971695"/>
            <a:ext cx="10698910" cy="37606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marL="581996" indent="-581996" algn="l" defTabSz="642937">
              <a:spcBef>
                <a:spcPts val="4200"/>
              </a:spcBef>
              <a:buSzPct val="43000"/>
              <a:buBlip>
                <a:blip r:embed="rId4"/>
              </a:buBlip>
              <a:defRPr b="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4000" dirty="0"/>
              <a:t>Keplerian</a:t>
            </a:r>
            <a:r>
              <a:rPr lang="zh-CN" altLang="en-US" sz="4000" dirty="0"/>
              <a:t> </a:t>
            </a:r>
            <a:r>
              <a:rPr lang="en-US" altLang="zh-CN" sz="4000" dirty="0"/>
              <a:t>rotation</a:t>
            </a:r>
            <a:r>
              <a:rPr lang="zh-CN" altLang="en-US" sz="4000" dirty="0"/>
              <a:t> </a:t>
            </a:r>
            <a:r>
              <a:rPr lang="en-US" altLang="zh-CN" sz="4000" dirty="0"/>
              <a:t>curve</a:t>
            </a:r>
            <a:r>
              <a:rPr lang="zh-CN" altLang="en-US" sz="4000" dirty="0"/>
              <a:t> </a:t>
            </a:r>
            <a:r>
              <a:rPr lang="en-US" altLang="zh-CN" sz="4000" dirty="0">
                <a:sym typeface="Wingdings" pitchFamily="2" charset="2"/>
              </a:rPr>
              <a:t></a:t>
            </a:r>
            <a:r>
              <a:rPr lang="zh-CN" altLang="en-US" sz="4000" dirty="0">
                <a:sym typeface="Wingdings" pitchFamily="2" charset="2"/>
              </a:rPr>
              <a:t> </a:t>
            </a:r>
            <a:r>
              <a:rPr lang="en-US" altLang="zh-CN" sz="4000" dirty="0">
                <a:sym typeface="Wingdings" pitchFamily="2" charset="2"/>
              </a:rPr>
              <a:t>a</a:t>
            </a:r>
            <a:r>
              <a:rPr lang="en-US" altLang="zh-CN" sz="4000" dirty="0"/>
              <a:t>lmost</a:t>
            </a:r>
            <a:r>
              <a:rPr lang="zh-CN" altLang="en-US" sz="4000" dirty="0"/>
              <a:t> </a:t>
            </a:r>
            <a:r>
              <a:rPr lang="en-US" altLang="zh-CN" sz="4000" dirty="0"/>
              <a:t>naked</a:t>
            </a:r>
            <a:r>
              <a:rPr lang="zh-CN" altLang="en-US" sz="4000" dirty="0"/>
              <a:t> </a:t>
            </a:r>
            <a:r>
              <a:rPr lang="en-US" altLang="zh-CN" sz="4000" dirty="0"/>
              <a:t>SMBH</a:t>
            </a:r>
          </a:p>
          <a:p>
            <a:r>
              <a:rPr lang="en-US" altLang="zh-CN" sz="4000" dirty="0"/>
              <a:t>Consistent with no stellar host, no substantial DM halo either </a:t>
            </a:r>
            <a:r>
              <a:rPr lang="en-US" altLang="zh-CN" sz="4000" dirty="0">
                <a:sym typeface="Wingdings" pitchFamily="2" charset="2"/>
              </a:rPr>
              <a:t> </a:t>
            </a:r>
            <a:r>
              <a:rPr lang="en-US" altLang="zh-CN" sz="4000" dirty="0"/>
              <a:t>DM-deficient galaxy in the early Universe? </a:t>
            </a:r>
            <a:endParaRPr lang="en-US" sz="40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8AD9D9F-4113-89C4-FAF5-FCC5CCD773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0" r="2853" b="3911"/>
          <a:stretch/>
        </p:blipFill>
        <p:spPr>
          <a:xfrm>
            <a:off x="11241436" y="6693560"/>
            <a:ext cx="12817365" cy="611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67657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Rectangle Rectangle" descr="Rectangle Rectangle"/>
          <p:cNvPicPr>
            <a:picLocks/>
          </p:cNvPicPr>
          <p:nvPr/>
        </p:nvPicPr>
        <p:blipFill>
          <a:blip r:embed="rId2">
            <a:alphaModFix amt="49830"/>
          </a:blip>
          <a:stretch>
            <a:fillRect/>
          </a:stretch>
        </p:blipFill>
        <p:spPr>
          <a:xfrm>
            <a:off x="751113" y="3768436"/>
            <a:ext cx="23277647" cy="5153891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sp>
        <p:nvSpPr>
          <p:cNvPr id="190" name="I. Can we solve the small-scale puzzles within ΛCDM, accounting for baryonic and environmental processes ?"/>
          <p:cNvSpPr txBox="1"/>
          <p:nvPr/>
        </p:nvSpPr>
        <p:spPr>
          <a:xfrm>
            <a:off x="1465653" y="4599793"/>
            <a:ext cx="21643729" cy="3468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l" defTabSz="642937"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pPr>
            <a:r>
              <a:rPr lang="en-US" sz="3600" dirty="0"/>
              <a:t>Part I</a:t>
            </a:r>
            <a:r>
              <a:rPr lang="zh-CN" altLang="en-US" sz="3600" dirty="0"/>
              <a:t> </a:t>
            </a:r>
            <a:r>
              <a:rPr lang="en-US" altLang="zh-CN" sz="3600" dirty="0"/>
              <a:t>-</a:t>
            </a:r>
            <a:r>
              <a:rPr lang="zh-CN" altLang="en-US" sz="3600" dirty="0"/>
              <a:t> </a:t>
            </a:r>
            <a:r>
              <a:rPr sz="3600" dirty="0"/>
              <a:t>Can we solve the small-scale puzzles within </a:t>
            </a:r>
            <a:r>
              <a:rPr lang="en-US" sz="3600" dirty="0"/>
              <a:t>the standard CD</a:t>
            </a:r>
            <a:r>
              <a:rPr sz="3600" dirty="0"/>
              <a:t>M</a:t>
            </a:r>
            <a:r>
              <a:rPr lang="en-US" sz="3600" dirty="0"/>
              <a:t> paradigm?</a:t>
            </a:r>
          </a:p>
          <a:p>
            <a:pPr algn="l" defTabSz="642937"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pPr>
            <a:endParaRPr lang="en-US" sz="3600" dirty="0"/>
          </a:p>
          <a:p>
            <a:pPr algn="l" defTabSz="642937"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pPr>
            <a:r>
              <a:rPr lang="en-US" sz="3600" dirty="0"/>
              <a:t>We consider:</a:t>
            </a:r>
            <a:r>
              <a:rPr sz="3600" dirty="0"/>
              <a:t> </a:t>
            </a:r>
            <a:endParaRPr lang="en-US" sz="3600" dirty="0"/>
          </a:p>
          <a:p>
            <a:pPr marL="742950" indent="-742950" algn="l" defTabSz="642937">
              <a:buAutoNum type="arabicPeriod"/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pPr>
            <a:r>
              <a:rPr lang="en-US" sz="3600" dirty="0"/>
              <a:t>Cosmological </a:t>
            </a:r>
            <a:r>
              <a:rPr lang="en-US" sz="3600" u="sng" dirty="0"/>
              <a:t>halo-to-halo variance </a:t>
            </a:r>
            <a:r>
              <a:rPr lang="en-US" sz="3600" dirty="0"/>
              <a:t>of satellite populations that arise from halo merger trees;</a:t>
            </a:r>
          </a:p>
          <a:p>
            <a:pPr marL="742950" indent="-742950" algn="l" defTabSz="642937">
              <a:buAutoNum type="arabicPeriod"/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pPr>
            <a:r>
              <a:rPr lang="en-US" sz="3600" u="sng" dirty="0"/>
              <a:t>Galaxy-halo connection</a:t>
            </a:r>
            <a:r>
              <a:rPr sz="3600" dirty="0"/>
              <a:t> </a:t>
            </a:r>
            <a:r>
              <a:rPr lang="en-US" sz="3600" dirty="0"/>
              <a:t>and </a:t>
            </a:r>
            <a:r>
              <a:rPr lang="en-US" sz="3600" u="sng" dirty="0"/>
              <a:t>halo response</a:t>
            </a:r>
            <a:r>
              <a:rPr lang="en-US" sz="3600" dirty="0"/>
              <a:t> to the baryonic processes that diversify galaxies;</a:t>
            </a:r>
          </a:p>
          <a:p>
            <a:pPr marL="742950" indent="-742950" algn="l" defTabSz="642937">
              <a:buFontTx/>
              <a:buAutoNum type="arabicPeriod"/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pPr>
            <a:r>
              <a:rPr lang="en-US" sz="3600" u="sng" dirty="0"/>
              <a:t>Environmental processes</a:t>
            </a:r>
            <a:r>
              <a:rPr lang="en-US" sz="3600" dirty="0"/>
              <a:t> that diversify galaxies.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">
            <a:extLst>
              <a:ext uri="{FF2B5EF4-FFF2-40B4-BE49-F238E27FC236}">
                <a16:creationId xmlns:a16="http://schemas.microsoft.com/office/drawing/2014/main" id="{D008F265-1EF0-4310-BA41-945625CD84E0}"/>
              </a:ext>
            </a:extLst>
          </p:cNvPr>
          <p:cNvGrpSpPr/>
          <p:nvPr/>
        </p:nvGrpSpPr>
        <p:grpSpPr>
          <a:xfrm>
            <a:off x="208344" y="194575"/>
            <a:ext cx="23982745" cy="1555584"/>
            <a:chOff x="-31749" y="0"/>
            <a:chExt cx="12146405" cy="1106192"/>
          </a:xfrm>
        </p:grpSpPr>
        <p:pic>
          <p:nvPicPr>
            <p:cNvPr id="3" name="Rectangle Rectangle" descr="Rectangle Rectangle">
              <a:extLst>
                <a:ext uri="{FF2B5EF4-FFF2-40B4-BE49-F238E27FC236}">
                  <a16:creationId xmlns:a16="http://schemas.microsoft.com/office/drawing/2014/main" id="{1D72D70F-9282-417A-A38C-50721FD82A51}"/>
                </a:ext>
              </a:extLst>
            </p:cNvPr>
            <p:cNvPicPr>
              <a:picLocks/>
            </p:cNvPicPr>
            <p:nvPr/>
          </p:nvPicPr>
          <p:blipFill>
            <a:blip r:embed="rId3">
              <a:alphaModFix amt="49830"/>
            </a:blip>
            <a:stretch>
              <a:fillRect/>
            </a:stretch>
          </p:blipFill>
          <p:spPr>
            <a:xfrm>
              <a:off x="-31750" y="39402"/>
              <a:ext cx="12146406" cy="1014584"/>
            </a:xfrm>
            <a:prstGeom prst="rect">
              <a:avLst/>
            </a:prstGeom>
            <a:effectLst>
              <a:outerShdw blurRad="63500" dir="16200000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4" name="Halo structure is influenced by baryonic processes">
              <a:extLst>
                <a:ext uri="{FF2B5EF4-FFF2-40B4-BE49-F238E27FC236}">
                  <a16:creationId xmlns:a16="http://schemas.microsoft.com/office/drawing/2014/main" id="{3D45D7B6-FA3B-4DF4-AA80-12FF542D34C5}"/>
                </a:ext>
              </a:extLst>
            </p:cNvPr>
            <p:cNvSpPr txBox="1"/>
            <p:nvPr/>
          </p:nvSpPr>
          <p:spPr>
            <a:xfrm>
              <a:off x="910121" y="0"/>
              <a:ext cx="10262663" cy="11061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8" tIns="71438" rIns="71438" bIns="71438" numCol="1" anchor="ctr">
              <a:noAutofit/>
            </a:bodyPr>
            <a:lstStyle>
              <a:lvl1pPr defTabSz="457200">
                <a:defRPr sz="2900">
                  <a:solidFill>
                    <a:srgbClr val="FFFB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lang="en-US" sz="4400" dirty="0"/>
                <a:t>1. Halo merger trees and the halo-to-halo variance in the dark forest</a:t>
              </a:r>
              <a:endParaRPr sz="4400" dirty="0"/>
            </a:p>
          </p:txBody>
        </p:sp>
      </p:grpSp>
      <p:sp>
        <p:nvSpPr>
          <p:cNvPr id="9" name="Cosmic Web">
            <a:extLst>
              <a:ext uri="{FF2B5EF4-FFF2-40B4-BE49-F238E27FC236}">
                <a16:creationId xmlns:a16="http://schemas.microsoft.com/office/drawing/2014/main" id="{53507A89-219E-45D7-B807-4129FA346064}"/>
              </a:ext>
            </a:extLst>
          </p:cNvPr>
          <p:cNvSpPr txBox="1"/>
          <p:nvPr/>
        </p:nvSpPr>
        <p:spPr>
          <a:xfrm>
            <a:off x="12217778" y="1544568"/>
            <a:ext cx="10218926" cy="1375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lvl="1" indent="0" defTabSz="642619">
              <a:defRPr sz="6600" b="0">
                <a:solidFill>
                  <a:srgbClr val="FFFB00"/>
                </a:solidFill>
                <a:latin typeface="Kaiti SC Bold"/>
                <a:ea typeface="Kaiti SC Bold"/>
                <a:cs typeface="Kaiti SC Bold"/>
                <a:sym typeface="Kaiti SC Bold"/>
              </a:defRPr>
            </a:pPr>
            <a:r>
              <a:rPr lang="zh-CN" altLang="en-US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“</a:t>
            </a:r>
            <a:r>
              <a:rPr lang="en-US" altLang="zh-CN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When</a:t>
            </a:r>
            <a:r>
              <a:rPr lang="zh-CN" altLang="en-US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 </a:t>
            </a:r>
            <a:r>
              <a:rPr lang="en-US" altLang="zh-CN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the</a:t>
            </a:r>
            <a:r>
              <a:rPr lang="zh-CN" altLang="en-US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 </a:t>
            </a:r>
            <a:r>
              <a:rPr lang="en-US" altLang="zh-CN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forest</a:t>
            </a:r>
            <a:r>
              <a:rPr lang="zh-CN" altLang="en-US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 </a:t>
            </a:r>
            <a:r>
              <a:rPr lang="en-US" altLang="zh-CN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is</a:t>
            </a:r>
            <a:r>
              <a:rPr lang="zh-CN" altLang="en-US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 </a:t>
            </a:r>
            <a:r>
              <a:rPr lang="en-US" altLang="zh-CN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large,</a:t>
            </a:r>
            <a:r>
              <a:rPr lang="zh-CN" altLang="en-US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 </a:t>
            </a:r>
            <a:r>
              <a:rPr lang="en-US" altLang="zh-CN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you</a:t>
            </a:r>
            <a:r>
              <a:rPr lang="zh-CN" altLang="en-US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 </a:t>
            </a:r>
            <a:r>
              <a:rPr lang="en-US" altLang="zh-CN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have</a:t>
            </a:r>
            <a:r>
              <a:rPr lang="zh-CN" altLang="en-US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 </a:t>
            </a:r>
            <a:r>
              <a:rPr lang="en-US" altLang="zh-CN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all</a:t>
            </a:r>
            <a:r>
              <a:rPr lang="zh-CN" altLang="en-US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 </a:t>
            </a:r>
            <a:r>
              <a:rPr lang="en-US" altLang="zh-CN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kinds</a:t>
            </a:r>
            <a:r>
              <a:rPr lang="zh-CN" altLang="en-US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 </a:t>
            </a:r>
            <a:r>
              <a:rPr lang="en-US" altLang="zh-CN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of</a:t>
            </a:r>
            <a:r>
              <a:rPr lang="zh-CN" altLang="en-US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 </a:t>
            </a:r>
            <a:r>
              <a:rPr lang="en-US" altLang="zh-CN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trees…”</a:t>
            </a:r>
            <a:endParaRPr sz="4000" dirty="0">
              <a:latin typeface="Chalkboard" panose="03050602040202020205" pitchFamily="66" charset="77"/>
              <a:ea typeface="楷体" panose="02010609060101010101" pitchFamily="49" charset="-122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9945A56-F19A-4DDD-9C2F-9CB58CE2A7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41" y="1732153"/>
            <a:ext cx="11433967" cy="11705342"/>
          </a:xfrm>
          <a:prstGeom prst="rect">
            <a:avLst/>
          </a:prstGeom>
        </p:spPr>
      </p:pic>
      <p:pic>
        <p:nvPicPr>
          <p:cNvPr id="13" name="MAH_diffmass_diffsig8.pdf" descr="MAH_diffmass_diffsig8.pdf">
            <a:extLst>
              <a:ext uri="{FF2B5EF4-FFF2-40B4-BE49-F238E27FC236}">
                <a16:creationId xmlns:a16="http://schemas.microsoft.com/office/drawing/2014/main" id="{F13A6597-4061-420B-A6E3-77029814AC6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6176" t="8941"/>
          <a:stretch>
            <a:fillRect/>
          </a:stretch>
        </p:blipFill>
        <p:spPr>
          <a:xfrm>
            <a:off x="11795411" y="2840547"/>
            <a:ext cx="11840368" cy="10625469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78B30EB-EB80-4863-825F-C4E84A5E3E82}"/>
              </a:ext>
            </a:extLst>
          </p:cNvPr>
          <p:cNvSpPr txBox="1"/>
          <p:nvPr/>
        </p:nvSpPr>
        <p:spPr>
          <a:xfrm>
            <a:off x="5925324" y="1750160"/>
            <a:ext cx="5219377" cy="636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r>
              <a:rPr lang="en-US" altLang="zh-CN" dirty="0">
                <a:solidFill>
                  <a:srgbClr val="FE8690"/>
                </a:solidFill>
                <a:latin typeface="Helvetica" pitchFamily="2" charset="0"/>
              </a:rPr>
              <a:t>Jiang &amp; van den Bosch 14</a:t>
            </a:r>
            <a:endParaRPr lang="en-US" dirty="0">
              <a:solidFill>
                <a:srgbClr val="FE8690"/>
              </a:solidFill>
              <a:effectLst/>
              <a:latin typeface="Helvetica" pitchFamily="2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A690365-690E-4A33-A348-CEA4A1AAB958}"/>
              </a:ext>
            </a:extLst>
          </p:cNvPr>
          <p:cNvCxnSpPr>
            <a:cxnSpLocks/>
          </p:cNvCxnSpPr>
          <p:nvPr/>
        </p:nvCxnSpPr>
        <p:spPr>
          <a:xfrm>
            <a:off x="14927608" y="7410285"/>
            <a:ext cx="6080443" cy="71375"/>
          </a:xfrm>
          <a:prstGeom prst="straightConnector1">
            <a:avLst/>
          </a:prstGeom>
          <a:noFill/>
          <a:ln w="76200" cap="flat">
            <a:solidFill>
              <a:schemeClr val="accent5"/>
            </a:solidFill>
            <a:prstDash val="solid"/>
            <a:miter lim="4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3EB7F82-0681-445E-96FD-CA65F55E3A49}"/>
              </a:ext>
            </a:extLst>
          </p:cNvPr>
          <p:cNvGrpSpPr/>
          <p:nvPr/>
        </p:nvGrpSpPr>
        <p:grpSpPr>
          <a:xfrm>
            <a:off x="13750724" y="2997843"/>
            <a:ext cx="8580665" cy="8646289"/>
            <a:chOff x="13750724" y="2997843"/>
            <a:chExt cx="8580665" cy="8646289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B94F993-66C1-434B-805D-B0158D211785}"/>
                </a:ext>
              </a:extLst>
            </p:cNvPr>
            <p:cNvGrpSpPr/>
            <p:nvPr/>
          </p:nvGrpSpPr>
          <p:grpSpPr>
            <a:xfrm>
              <a:off x="13750724" y="2997843"/>
              <a:ext cx="8580665" cy="8646289"/>
              <a:chOff x="13750724" y="2997843"/>
              <a:chExt cx="8580665" cy="8646289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162CBB9E-5D2F-4501-AA97-30574C70F29B}"/>
                  </a:ext>
                </a:extLst>
              </p:cNvPr>
              <p:cNvCxnSpPr/>
              <p:nvPr/>
            </p:nvCxnSpPr>
            <p:spPr>
              <a:xfrm>
                <a:off x="13750724" y="2997843"/>
                <a:ext cx="4444679" cy="1782501"/>
              </a:xfrm>
              <a:prstGeom prst="line">
                <a:avLst/>
              </a:prstGeom>
              <a:noFill/>
              <a:ln w="50800" cap="flat">
                <a:solidFill>
                  <a:schemeClr val="accent5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B437FF3B-A676-4445-AE21-DA4A9D8E1BF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8171550" y="4738206"/>
                <a:ext cx="703" cy="937987"/>
              </a:xfrm>
              <a:prstGeom prst="line">
                <a:avLst/>
              </a:prstGeom>
              <a:noFill/>
              <a:ln w="50800" cap="flat">
                <a:solidFill>
                  <a:schemeClr val="accent5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A913B3B6-A43E-46A0-800F-2B25281EA33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8195404" y="5626435"/>
                <a:ext cx="2129740" cy="1783850"/>
              </a:xfrm>
              <a:prstGeom prst="line">
                <a:avLst/>
              </a:prstGeom>
              <a:noFill/>
              <a:ln w="50800" cap="flat">
                <a:solidFill>
                  <a:schemeClr val="accent5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D03F7355-5D28-4996-AE67-EAD346A91C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419669" y="7481660"/>
                <a:ext cx="0" cy="1011404"/>
              </a:xfrm>
              <a:prstGeom prst="line">
                <a:avLst/>
              </a:prstGeom>
              <a:noFill/>
              <a:ln w="50800" cap="flat">
                <a:solidFill>
                  <a:schemeClr val="accent5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EDF5B198-AA52-4906-A6E1-19B95997EFD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419669" y="8493064"/>
                <a:ext cx="1911720" cy="3151068"/>
              </a:xfrm>
              <a:prstGeom prst="line">
                <a:avLst/>
              </a:prstGeom>
              <a:noFill/>
              <a:ln w="50800" cap="flat">
                <a:solidFill>
                  <a:schemeClr val="accent5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DC64900-5F80-4B5C-92A5-BB4EE0DFD01B}"/>
                </a:ext>
              </a:extLst>
            </p:cNvPr>
            <p:cNvSpPr txBox="1"/>
            <p:nvPr/>
          </p:nvSpPr>
          <p:spPr>
            <a:xfrm>
              <a:off x="19403538" y="6001542"/>
              <a:ext cx="2375649" cy="636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solidFill>
                    <a:schemeClr val="accent5"/>
                  </a:solidFill>
                </a:rPr>
                <a:t>Milky Way?</a:t>
              </a:r>
              <a:endParaRPr kumimoji="0" lang="en-US" sz="3200" b="1" i="0" u="none" strike="noStrike" cap="none" spc="0" normalizeH="0" baseline="0" dirty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EAC71A59-3BE4-46C4-B24E-9641653AF35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710" t="87369" r="76420" b="3360"/>
          <a:stretch/>
        </p:blipFill>
        <p:spPr>
          <a:xfrm>
            <a:off x="343188" y="1805569"/>
            <a:ext cx="5219377" cy="129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6750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">
            <a:extLst>
              <a:ext uri="{FF2B5EF4-FFF2-40B4-BE49-F238E27FC236}">
                <a16:creationId xmlns:a16="http://schemas.microsoft.com/office/drawing/2014/main" id="{D008F265-1EF0-4310-BA41-945625CD84E0}"/>
              </a:ext>
            </a:extLst>
          </p:cNvPr>
          <p:cNvGrpSpPr/>
          <p:nvPr/>
        </p:nvGrpSpPr>
        <p:grpSpPr>
          <a:xfrm>
            <a:off x="208344" y="194575"/>
            <a:ext cx="23982745" cy="1555584"/>
            <a:chOff x="-31749" y="0"/>
            <a:chExt cx="12146405" cy="1106192"/>
          </a:xfrm>
        </p:grpSpPr>
        <p:pic>
          <p:nvPicPr>
            <p:cNvPr id="3" name="Rectangle Rectangle" descr="Rectangle Rectangle">
              <a:extLst>
                <a:ext uri="{FF2B5EF4-FFF2-40B4-BE49-F238E27FC236}">
                  <a16:creationId xmlns:a16="http://schemas.microsoft.com/office/drawing/2014/main" id="{1D72D70F-9282-417A-A38C-50721FD82A51}"/>
                </a:ext>
              </a:extLst>
            </p:cNvPr>
            <p:cNvPicPr>
              <a:picLocks/>
            </p:cNvPicPr>
            <p:nvPr/>
          </p:nvPicPr>
          <p:blipFill>
            <a:blip r:embed="rId3">
              <a:alphaModFix amt="49830"/>
            </a:blip>
            <a:stretch>
              <a:fillRect/>
            </a:stretch>
          </p:blipFill>
          <p:spPr>
            <a:xfrm>
              <a:off x="-31750" y="39402"/>
              <a:ext cx="12146406" cy="1014584"/>
            </a:xfrm>
            <a:prstGeom prst="rect">
              <a:avLst/>
            </a:prstGeom>
            <a:effectLst>
              <a:outerShdw blurRad="63500" dir="16200000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4" name="Halo structure is influenced by baryonic processes">
              <a:extLst>
                <a:ext uri="{FF2B5EF4-FFF2-40B4-BE49-F238E27FC236}">
                  <a16:creationId xmlns:a16="http://schemas.microsoft.com/office/drawing/2014/main" id="{3D45D7B6-FA3B-4DF4-AA80-12FF542D34C5}"/>
                </a:ext>
              </a:extLst>
            </p:cNvPr>
            <p:cNvSpPr txBox="1"/>
            <p:nvPr/>
          </p:nvSpPr>
          <p:spPr>
            <a:xfrm>
              <a:off x="910121" y="0"/>
              <a:ext cx="10262663" cy="11061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8" tIns="71438" rIns="71438" bIns="71438" numCol="1" anchor="ctr">
              <a:noAutofit/>
            </a:bodyPr>
            <a:lstStyle>
              <a:lvl1pPr defTabSz="457200">
                <a:defRPr sz="2900">
                  <a:solidFill>
                    <a:srgbClr val="FFFB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lang="en-US" sz="4400" dirty="0"/>
                <a:t>1. Halo merger trees and the halo-to-halo variance in the dark forest</a:t>
              </a:r>
              <a:endParaRPr sz="4400" dirty="0"/>
            </a:p>
          </p:txBody>
        </p:sp>
      </p:grpSp>
      <p:sp>
        <p:nvSpPr>
          <p:cNvPr id="9" name="Cosmic Web">
            <a:extLst>
              <a:ext uri="{FF2B5EF4-FFF2-40B4-BE49-F238E27FC236}">
                <a16:creationId xmlns:a16="http://schemas.microsoft.com/office/drawing/2014/main" id="{53507A89-219E-45D7-B807-4129FA346064}"/>
              </a:ext>
            </a:extLst>
          </p:cNvPr>
          <p:cNvSpPr txBox="1"/>
          <p:nvPr/>
        </p:nvSpPr>
        <p:spPr>
          <a:xfrm>
            <a:off x="17307297" y="2256777"/>
            <a:ext cx="6245430" cy="19909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lvl="1" indent="0" algn="l" defTabSz="642619">
              <a:defRPr sz="6600" b="0">
                <a:solidFill>
                  <a:srgbClr val="FFFB00"/>
                </a:solidFill>
                <a:latin typeface="Kaiti SC Bold"/>
                <a:ea typeface="Kaiti SC Bold"/>
                <a:cs typeface="Kaiti SC Bold"/>
                <a:sym typeface="Kaiti SC Bold"/>
              </a:defRPr>
            </a:pPr>
            <a:r>
              <a:rPr lang="en-US" altLang="zh-CN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MW</a:t>
            </a:r>
            <a:r>
              <a:rPr lang="zh-CN" altLang="en-US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 </a:t>
            </a:r>
            <a:r>
              <a:rPr lang="en-US" altLang="zh-CN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is</a:t>
            </a:r>
            <a:r>
              <a:rPr lang="zh-CN" altLang="en-US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 </a:t>
            </a:r>
            <a:r>
              <a:rPr lang="en-US" altLang="zh-CN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just</a:t>
            </a:r>
            <a:r>
              <a:rPr lang="zh-CN" altLang="en-US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 </a:t>
            </a:r>
            <a:r>
              <a:rPr lang="en-US" altLang="zh-CN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a</a:t>
            </a:r>
            <a:r>
              <a:rPr lang="zh-CN" altLang="en-US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 </a:t>
            </a:r>
            <a:r>
              <a:rPr lang="en-US" altLang="zh-CN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1</a:t>
            </a:r>
            <a:r>
              <a:rPr lang="zh-CN" altLang="en-US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 </a:t>
            </a:r>
            <a:r>
              <a:rPr lang="en-US" altLang="zh-CN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percent</a:t>
            </a:r>
            <a:r>
              <a:rPr lang="zh-CN" altLang="en-US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 </a:t>
            </a:r>
            <a:r>
              <a:rPr lang="en-US" altLang="zh-CN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outlier</a:t>
            </a:r>
            <a:r>
              <a:rPr lang="zh-CN" altLang="en-US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 </a:t>
            </a:r>
            <a:r>
              <a:rPr lang="en-US" altLang="zh-CN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in</a:t>
            </a:r>
            <a:r>
              <a:rPr lang="zh-CN" altLang="en-US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 </a:t>
            </a:r>
            <a:r>
              <a:rPr lang="en-US" altLang="zh-CN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terms</a:t>
            </a:r>
            <a:r>
              <a:rPr lang="zh-CN" altLang="en-US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 </a:t>
            </a:r>
            <a:r>
              <a:rPr lang="en-US" altLang="zh-CN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of</a:t>
            </a:r>
            <a:r>
              <a:rPr lang="zh-CN" altLang="en-US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 </a:t>
            </a:r>
            <a:r>
              <a:rPr lang="en-US" altLang="zh-CN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satellite</a:t>
            </a:r>
            <a:r>
              <a:rPr lang="zh-CN" altLang="en-US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 </a:t>
            </a:r>
            <a:r>
              <a:rPr lang="en-US" altLang="zh-CN" sz="4000" dirty="0">
                <a:solidFill>
                  <a:srgbClr val="FFFF00"/>
                </a:solidFill>
                <a:latin typeface="Chalkboard" panose="03050602040202020205" pitchFamily="66" charset="77"/>
                <a:ea typeface="楷体" panose="02010609060101010101" pitchFamily="49" charset="-122"/>
              </a:rPr>
              <a:t>statistics</a:t>
            </a:r>
            <a:endParaRPr sz="4000" dirty="0">
              <a:latin typeface="Chalkboard" panose="03050602040202020205" pitchFamily="66" charset="77"/>
              <a:ea typeface="楷体" panose="02010609060101010101" pitchFamily="49" charset="-122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24A85DF-148E-4E83-92CB-CE24B25B3893}"/>
              </a:ext>
            </a:extLst>
          </p:cNvPr>
          <p:cNvGrpSpPr/>
          <p:nvPr/>
        </p:nvGrpSpPr>
        <p:grpSpPr>
          <a:xfrm>
            <a:off x="-29688" y="5333674"/>
            <a:ext cx="16557173" cy="8425707"/>
            <a:chOff x="-804030" y="8607587"/>
            <a:chExt cx="16557173" cy="8425707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97B75D8-F7D8-41AB-B496-A7FCE6F64103}"/>
                </a:ext>
              </a:extLst>
            </p:cNvPr>
            <p:cNvGrpSpPr/>
            <p:nvPr/>
          </p:nvGrpSpPr>
          <p:grpSpPr>
            <a:xfrm>
              <a:off x="-804030" y="8607587"/>
              <a:ext cx="16557173" cy="8425707"/>
              <a:chOff x="208342" y="5037073"/>
              <a:chExt cx="16557173" cy="8425707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19A292DD-A28A-4A07-B027-A8FF5A710DC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8676" r="6748" b="23223"/>
              <a:stretch/>
            </p:blipFill>
            <p:spPr>
              <a:xfrm>
                <a:off x="208342" y="5037073"/>
                <a:ext cx="16557173" cy="8425707"/>
              </a:xfrm>
              <a:prstGeom prst="rect">
                <a:avLst/>
              </a:prstGeom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78B30EB-EB80-4863-825F-C4E84A5E3E82}"/>
                  </a:ext>
                </a:extLst>
              </p:cNvPr>
              <p:cNvSpPr txBox="1"/>
              <p:nvPr/>
            </p:nvSpPr>
            <p:spPr>
              <a:xfrm>
                <a:off x="10267069" y="5444595"/>
                <a:ext cx="5219377" cy="63671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71437" tIns="71437" rIns="71437" bIns="71437" numCol="1" spcCol="38100" rtlCol="0" anchor="ctr">
                <a:spAutoFit/>
              </a:bodyPr>
              <a:lstStyle/>
              <a:p>
                <a:r>
                  <a:rPr lang="en-US" altLang="zh-CN" dirty="0">
                    <a:solidFill>
                      <a:srgbClr val="FE8690"/>
                    </a:solidFill>
                    <a:latin typeface="Helvetica" pitchFamily="2" charset="0"/>
                  </a:rPr>
                  <a:t>Jiang &amp; van den Bosch 15</a:t>
                </a:r>
                <a:endParaRPr lang="en-US" dirty="0">
                  <a:solidFill>
                    <a:srgbClr val="FE8690"/>
                  </a:solidFill>
                  <a:effectLst/>
                  <a:latin typeface="Helvetica" pitchFamily="2" charset="0"/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2650E88-3E00-449E-8B67-5273108F8669}"/>
                </a:ext>
              </a:extLst>
            </p:cNvPr>
            <p:cNvSpPr txBox="1"/>
            <p:nvPr/>
          </p:nvSpPr>
          <p:spPr>
            <a:xfrm>
              <a:off x="10807110" y="10767091"/>
              <a:ext cx="1032333" cy="636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71437" tIns="71437" rIns="71437" bIns="71437" numCol="1" spcCol="38100" rtlCol="0" anchor="ctr">
              <a:spAutoFit/>
            </a:bodyPr>
            <a:lstStyle/>
            <a:p>
              <a:r>
                <a:rPr lang="en-US" altLang="zh-CN" dirty="0">
                  <a:solidFill>
                    <a:schemeClr val="accent5"/>
                  </a:solidFill>
                  <a:latin typeface="Helvetica" pitchFamily="2" charset="0"/>
                </a:rPr>
                <a:t>LMC</a:t>
              </a:r>
              <a:endParaRPr lang="en-US" dirty="0">
                <a:solidFill>
                  <a:schemeClr val="accent5"/>
                </a:solidFill>
                <a:effectLst/>
                <a:latin typeface="Helvetica" pitchFamily="2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25A7123-2B48-48F0-95B4-05D473487E61}"/>
                </a:ext>
              </a:extLst>
            </p:cNvPr>
            <p:cNvSpPr txBox="1"/>
            <p:nvPr/>
          </p:nvSpPr>
          <p:spPr>
            <a:xfrm>
              <a:off x="10783066" y="12035764"/>
              <a:ext cx="1056377" cy="636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71437" tIns="71437" rIns="71437" bIns="71437" numCol="1" spcCol="38100" rtlCol="0" anchor="ctr">
              <a:spAutoFit/>
            </a:bodyPr>
            <a:lstStyle/>
            <a:p>
              <a:r>
                <a:rPr lang="en-US" altLang="zh-CN" dirty="0">
                  <a:solidFill>
                    <a:schemeClr val="accent5"/>
                  </a:solidFill>
                  <a:latin typeface="Helvetica" pitchFamily="2" charset="0"/>
                </a:rPr>
                <a:t>SMC</a:t>
              </a:r>
              <a:endParaRPr lang="en-US" dirty="0">
                <a:solidFill>
                  <a:schemeClr val="accent5"/>
                </a:solidFill>
                <a:effectLst/>
                <a:latin typeface="Helvetica" pitchFamily="2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156CBC9-3747-44D7-919D-00A21F4D00E8}"/>
              </a:ext>
            </a:extLst>
          </p:cNvPr>
          <p:cNvGrpSpPr/>
          <p:nvPr/>
        </p:nvGrpSpPr>
        <p:grpSpPr>
          <a:xfrm>
            <a:off x="15780551" y="4788966"/>
            <a:ext cx="8410538" cy="8254803"/>
            <a:chOff x="15160065" y="3765026"/>
            <a:chExt cx="8410538" cy="825480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BFD5FEA-DB4F-4A9D-8EA4-C4FDA60641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8050" r="7630" b="18864"/>
            <a:stretch/>
          </p:blipFill>
          <p:spPr>
            <a:xfrm>
              <a:off x="15160065" y="3765026"/>
              <a:ext cx="8410538" cy="8254803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272D411-02A7-4F59-B781-1E76641F6650}"/>
                </a:ext>
              </a:extLst>
            </p:cNvPr>
            <p:cNvSpPr/>
            <p:nvPr/>
          </p:nvSpPr>
          <p:spPr>
            <a:xfrm>
              <a:off x="15348858" y="10167257"/>
              <a:ext cx="598714" cy="1502229"/>
            </a:xfrm>
            <a:prstGeom prst="rect">
              <a:avLst/>
            </a:prstGeom>
            <a:solidFill>
              <a:schemeClr val="tx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ED4F9F96-7A50-49CA-A97A-338931CB680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0567"/>
          <a:stretch/>
        </p:blipFill>
        <p:spPr>
          <a:xfrm>
            <a:off x="-67586" y="1321481"/>
            <a:ext cx="16632971" cy="393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1445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">
            <a:extLst>
              <a:ext uri="{FF2B5EF4-FFF2-40B4-BE49-F238E27FC236}">
                <a16:creationId xmlns:a16="http://schemas.microsoft.com/office/drawing/2014/main" id="{D008F265-1EF0-4310-BA41-945625CD84E0}"/>
              </a:ext>
            </a:extLst>
          </p:cNvPr>
          <p:cNvGrpSpPr/>
          <p:nvPr/>
        </p:nvGrpSpPr>
        <p:grpSpPr>
          <a:xfrm>
            <a:off x="208342" y="194575"/>
            <a:ext cx="23982747" cy="1555585"/>
            <a:chOff x="-31750" y="0"/>
            <a:chExt cx="12146406" cy="1106193"/>
          </a:xfrm>
        </p:grpSpPr>
        <p:pic>
          <p:nvPicPr>
            <p:cNvPr id="3" name="Rectangle Rectangle" descr="Rectangle Rectangle">
              <a:extLst>
                <a:ext uri="{FF2B5EF4-FFF2-40B4-BE49-F238E27FC236}">
                  <a16:creationId xmlns:a16="http://schemas.microsoft.com/office/drawing/2014/main" id="{1D72D70F-9282-417A-A38C-50721FD82A51}"/>
                </a:ext>
              </a:extLst>
            </p:cNvPr>
            <p:cNvPicPr>
              <a:picLocks/>
            </p:cNvPicPr>
            <p:nvPr/>
          </p:nvPicPr>
          <p:blipFill>
            <a:blip r:embed="rId4">
              <a:alphaModFix amt="49830"/>
            </a:blip>
            <a:stretch>
              <a:fillRect/>
            </a:stretch>
          </p:blipFill>
          <p:spPr>
            <a:xfrm>
              <a:off x="-31750" y="39402"/>
              <a:ext cx="12146406" cy="1014584"/>
            </a:xfrm>
            <a:prstGeom prst="rect">
              <a:avLst/>
            </a:prstGeom>
            <a:effectLst>
              <a:outerShdw blurRad="63500" dir="16200000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4" name="Halo structure is influenced by baryonic processes">
              <a:extLst>
                <a:ext uri="{FF2B5EF4-FFF2-40B4-BE49-F238E27FC236}">
                  <a16:creationId xmlns:a16="http://schemas.microsoft.com/office/drawing/2014/main" id="{3D45D7B6-FA3B-4DF4-AA80-12FF542D34C5}"/>
                </a:ext>
              </a:extLst>
            </p:cNvPr>
            <p:cNvSpPr txBox="1"/>
            <p:nvPr/>
          </p:nvSpPr>
          <p:spPr>
            <a:xfrm>
              <a:off x="298278" y="0"/>
              <a:ext cx="11384810" cy="11061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8" tIns="71438" rIns="71438" bIns="71438" numCol="1" anchor="ctr">
              <a:noAutofit/>
            </a:bodyPr>
            <a:lstStyle>
              <a:lvl1pPr defTabSz="457200">
                <a:defRPr sz="2900">
                  <a:solidFill>
                    <a:srgbClr val="FFFB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lang="en-US" sz="4400" dirty="0"/>
                <a:t>2. Galaxy-halo connection: halo structural response to baryonic processes</a:t>
              </a:r>
              <a:endParaRPr sz="4400" dirty="0"/>
            </a:p>
          </p:txBody>
        </p:sp>
      </p:grpSp>
      <p:sp>
        <p:nvSpPr>
          <p:cNvPr id="5" name="SN / AGN driven gas outflows —&gt; expansion and cusp-core transformation">
            <a:extLst>
              <a:ext uri="{FF2B5EF4-FFF2-40B4-BE49-F238E27FC236}">
                <a16:creationId xmlns:a16="http://schemas.microsoft.com/office/drawing/2014/main" id="{ABFE2BAF-380C-4E57-9643-3FA2D441BBAC}"/>
              </a:ext>
            </a:extLst>
          </p:cNvPr>
          <p:cNvSpPr txBox="1"/>
          <p:nvPr/>
        </p:nvSpPr>
        <p:spPr>
          <a:xfrm>
            <a:off x="11262908" y="7813495"/>
            <a:ext cx="9532304" cy="2221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8" tIns="71438" rIns="71438" bIns="71438" anchor="ctr">
            <a:spAutoFit/>
          </a:bodyPr>
          <a:lstStyle/>
          <a:p>
            <a:pPr marL="613846" indent="-613846" algn="l" defTabSz="642960">
              <a:spcBef>
                <a:spcPts val="4219"/>
              </a:spcBef>
              <a:buSzPct val="43000"/>
              <a:buBlip>
                <a:blip r:embed="rId5"/>
              </a:buBlip>
              <a:defRPr b="0">
                <a:latin typeface="Chalkboard"/>
                <a:ea typeface="Chalkboard"/>
                <a:cs typeface="Chalkboard"/>
                <a:sym typeface="Chalkboard"/>
              </a:defRPr>
            </a:pPr>
            <a:r>
              <a:rPr sz="4500"/>
              <a:t>SN / AGN driven gas outflows —&gt; </a:t>
            </a:r>
            <a:r>
              <a:rPr sz="4500">
                <a:solidFill>
                  <a:srgbClr val="FFFB00"/>
                </a:solidFill>
              </a:rPr>
              <a:t>expansion</a:t>
            </a:r>
            <a:r>
              <a:rPr sz="4500"/>
              <a:t> and </a:t>
            </a:r>
            <a:r>
              <a:rPr sz="4500">
                <a:solidFill>
                  <a:srgbClr val="FFFB00"/>
                </a:solidFill>
              </a:rPr>
              <a:t>cusp-core transformation</a:t>
            </a:r>
          </a:p>
        </p:txBody>
      </p:sp>
      <p:pic>
        <p:nvPicPr>
          <p:cNvPr id="6" name="Freundlich2020_animation.mp4" descr="Freundlich2020_animation.mp4">
            <a:extLst>
              <a:ext uri="{FF2B5EF4-FFF2-40B4-BE49-F238E27FC236}">
                <a16:creationId xmlns:a16="http://schemas.microsoft.com/office/drawing/2014/main" id="{927D1464-FC38-4DBC-8D93-C42A561C35C9}"/>
              </a:ext>
            </a:extLst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67184" y="2757759"/>
            <a:ext cx="10123753" cy="449944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" name="Group">
            <a:extLst>
              <a:ext uri="{FF2B5EF4-FFF2-40B4-BE49-F238E27FC236}">
                <a16:creationId xmlns:a16="http://schemas.microsoft.com/office/drawing/2014/main" id="{B782DA64-6F93-483B-9AFB-44656BF5B0B2}"/>
              </a:ext>
            </a:extLst>
          </p:cNvPr>
          <p:cNvGrpSpPr/>
          <p:nvPr/>
        </p:nvGrpSpPr>
        <p:grpSpPr>
          <a:xfrm>
            <a:off x="13677787" y="4450104"/>
            <a:ext cx="2284242" cy="2981482"/>
            <a:chOff x="296948" y="283729"/>
            <a:chExt cx="1624348" cy="2120163"/>
          </a:xfrm>
        </p:grpSpPr>
        <p:sp>
          <p:nvSpPr>
            <p:cNvPr id="8" name="gas">
              <a:extLst>
                <a:ext uri="{FF2B5EF4-FFF2-40B4-BE49-F238E27FC236}">
                  <a16:creationId xmlns:a16="http://schemas.microsoft.com/office/drawing/2014/main" id="{5B11E89D-D664-4BE5-B2B2-08F751C4885B}"/>
                </a:ext>
              </a:extLst>
            </p:cNvPr>
            <p:cNvSpPr/>
            <p:nvPr/>
          </p:nvSpPr>
          <p:spPr>
            <a:xfrm>
              <a:off x="296948" y="28372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8" tIns="71438" rIns="71438" bIns="71438" numCol="1" anchor="ctr">
              <a:spAutoFit/>
            </a:bodyPr>
            <a:lstStyle>
              <a:lvl1pPr>
                <a:defRPr>
                  <a:solidFill>
                    <a:srgbClr val="FF26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sz="4500"/>
                <a:t>gas</a:t>
              </a:r>
            </a:p>
          </p:txBody>
        </p:sp>
        <p:sp>
          <p:nvSpPr>
            <p:cNvPr id="9" name="DM halo">
              <a:extLst>
                <a:ext uri="{FF2B5EF4-FFF2-40B4-BE49-F238E27FC236}">
                  <a16:creationId xmlns:a16="http://schemas.microsoft.com/office/drawing/2014/main" id="{E7093A42-E2EB-4E85-B069-9B2360A295D4}"/>
                </a:ext>
              </a:extLst>
            </p:cNvPr>
            <p:cNvSpPr/>
            <p:nvPr/>
          </p:nvSpPr>
          <p:spPr>
            <a:xfrm>
              <a:off x="651297" y="1133892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8" tIns="71438" rIns="71438" bIns="71438" numCol="1" anchor="ctr">
              <a:spAutoFit/>
            </a:bodyPr>
            <a:lstStyle>
              <a:lvl1pPr>
                <a:defRPr sz="2000">
                  <a:solidFill>
                    <a:srgbClr val="0000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sz="2813"/>
                <a:t>DM halo</a:t>
              </a:r>
            </a:p>
          </p:txBody>
        </p:sp>
      </p:grpSp>
      <p:grpSp>
        <p:nvGrpSpPr>
          <p:cNvPr id="10" name="Group">
            <a:extLst>
              <a:ext uri="{FF2B5EF4-FFF2-40B4-BE49-F238E27FC236}">
                <a16:creationId xmlns:a16="http://schemas.microsoft.com/office/drawing/2014/main" id="{B2F46904-2797-48E9-9024-7158B6CB950E}"/>
              </a:ext>
            </a:extLst>
          </p:cNvPr>
          <p:cNvGrpSpPr/>
          <p:nvPr/>
        </p:nvGrpSpPr>
        <p:grpSpPr>
          <a:xfrm>
            <a:off x="16111947" y="3402365"/>
            <a:ext cx="2359555" cy="1713704"/>
            <a:chOff x="1396" y="451517"/>
            <a:chExt cx="1677904" cy="1218633"/>
          </a:xfrm>
        </p:grpSpPr>
        <p:sp>
          <p:nvSpPr>
            <p:cNvPr id="11" name="Line">
              <a:extLst>
                <a:ext uri="{FF2B5EF4-FFF2-40B4-BE49-F238E27FC236}">
                  <a16:creationId xmlns:a16="http://schemas.microsoft.com/office/drawing/2014/main" id="{DBC5DCCC-3DB9-4DDC-B51A-F2B4B6EC98C9}"/>
                </a:ext>
              </a:extLst>
            </p:cNvPr>
            <p:cNvSpPr/>
            <p:nvPr/>
          </p:nvSpPr>
          <p:spPr>
            <a:xfrm flipH="1" flipV="1">
              <a:off x="350197" y="544634"/>
              <a:ext cx="980302" cy="715186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12" name="Line">
              <a:extLst>
                <a:ext uri="{FF2B5EF4-FFF2-40B4-BE49-F238E27FC236}">
                  <a16:creationId xmlns:a16="http://schemas.microsoft.com/office/drawing/2014/main" id="{A991A147-CEAA-46DA-96F9-E6256350361B}"/>
                </a:ext>
              </a:extLst>
            </p:cNvPr>
            <p:cNvSpPr/>
            <p:nvPr/>
          </p:nvSpPr>
          <p:spPr>
            <a:xfrm flipH="1" flipV="1">
              <a:off x="371691" y="1199015"/>
              <a:ext cx="913105" cy="183859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13" name="“cusp”">
              <a:extLst>
                <a:ext uri="{FF2B5EF4-FFF2-40B4-BE49-F238E27FC236}">
                  <a16:creationId xmlns:a16="http://schemas.microsoft.com/office/drawing/2014/main" id="{6FC12C09-2A66-4EB6-8B9D-F42758799EB3}"/>
                </a:ext>
              </a:extLst>
            </p:cNvPr>
            <p:cNvSpPr/>
            <p:nvPr/>
          </p:nvSpPr>
          <p:spPr>
            <a:xfrm rot="1941116">
              <a:off x="1396" y="451517"/>
              <a:ext cx="1677904" cy="410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8" tIns="71438" rIns="71438" bIns="71438" numCol="1" anchor="ctr">
              <a:spAutoFit/>
            </a:bodyPr>
            <a:lstStyle>
              <a:lvl1pPr>
                <a:defRPr sz="2000">
                  <a:solidFill>
                    <a:srgbClr val="0000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sz="2813"/>
                <a:t>“cusp”</a:t>
              </a:r>
            </a:p>
          </p:txBody>
        </p:sp>
        <p:sp>
          <p:nvSpPr>
            <p:cNvPr id="14" name="“core”">
              <a:extLst>
                <a:ext uri="{FF2B5EF4-FFF2-40B4-BE49-F238E27FC236}">
                  <a16:creationId xmlns:a16="http://schemas.microsoft.com/office/drawing/2014/main" id="{292F94F5-781B-45AF-8055-A2CCA4C45608}"/>
                </a:ext>
              </a:extLst>
            </p:cNvPr>
            <p:cNvSpPr/>
            <p:nvPr/>
          </p:nvSpPr>
          <p:spPr>
            <a:xfrm>
              <a:off x="22348" y="1259735"/>
              <a:ext cx="1435711" cy="410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8" tIns="71438" rIns="71438" bIns="71438" numCol="1" anchor="ctr">
              <a:spAutoFit/>
            </a:bodyPr>
            <a:lstStyle>
              <a:lvl1pPr>
                <a:defRPr sz="2000">
                  <a:solidFill>
                    <a:srgbClr val="0000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sz="2813"/>
                <a:t>“core”</a:t>
              </a:r>
            </a:p>
          </p:txBody>
        </p:sp>
      </p:grpSp>
      <p:grpSp>
        <p:nvGrpSpPr>
          <p:cNvPr id="15" name="Group">
            <a:extLst>
              <a:ext uri="{FF2B5EF4-FFF2-40B4-BE49-F238E27FC236}">
                <a16:creationId xmlns:a16="http://schemas.microsoft.com/office/drawing/2014/main" id="{6E7F766F-C05B-4DA3-BC64-9041C22200CA}"/>
              </a:ext>
            </a:extLst>
          </p:cNvPr>
          <p:cNvGrpSpPr/>
          <p:nvPr/>
        </p:nvGrpSpPr>
        <p:grpSpPr>
          <a:xfrm>
            <a:off x="3782260" y="2362916"/>
            <a:ext cx="4862791" cy="4709590"/>
            <a:chOff x="0" y="0"/>
            <a:chExt cx="3457984" cy="3349041"/>
          </a:xfrm>
        </p:grpSpPr>
        <p:sp>
          <p:nvSpPr>
            <p:cNvPr id="16" name="Connection Line">
              <a:extLst>
                <a:ext uri="{FF2B5EF4-FFF2-40B4-BE49-F238E27FC236}">
                  <a16:creationId xmlns:a16="http://schemas.microsoft.com/office/drawing/2014/main" id="{0B9F1077-85AF-4A9A-8E99-2FF9243C28A5}"/>
                </a:ext>
              </a:extLst>
            </p:cNvPr>
            <p:cNvSpPr/>
            <p:nvPr/>
          </p:nvSpPr>
          <p:spPr>
            <a:xfrm>
              <a:off x="1931912" y="1383025"/>
              <a:ext cx="1526073" cy="1966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/>
            <a:lstStyle/>
            <a:p>
              <a:endParaRPr sz="4500"/>
            </a:p>
          </p:txBody>
        </p:sp>
        <p:sp>
          <p:nvSpPr>
            <p:cNvPr id="17" name="Connection Line">
              <a:extLst>
                <a:ext uri="{FF2B5EF4-FFF2-40B4-BE49-F238E27FC236}">
                  <a16:creationId xmlns:a16="http://schemas.microsoft.com/office/drawing/2014/main" id="{B9261538-1B71-4AE7-8287-EB86B754C119}"/>
                </a:ext>
              </a:extLst>
            </p:cNvPr>
            <p:cNvSpPr/>
            <p:nvPr/>
          </p:nvSpPr>
          <p:spPr>
            <a:xfrm>
              <a:off x="0" y="0"/>
              <a:ext cx="1946864" cy="1399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6829" y="2578"/>
                    <a:pt x="14029" y="9778"/>
                    <a:pt x="21600" y="21600"/>
                  </a:cubicBez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/>
            <a:lstStyle/>
            <a:p>
              <a:endParaRPr sz="4500"/>
            </a:p>
          </p:txBody>
        </p:sp>
      </p:grpSp>
      <p:grpSp>
        <p:nvGrpSpPr>
          <p:cNvPr id="18" name="Group">
            <a:extLst>
              <a:ext uri="{FF2B5EF4-FFF2-40B4-BE49-F238E27FC236}">
                <a16:creationId xmlns:a16="http://schemas.microsoft.com/office/drawing/2014/main" id="{65712FA3-EA15-450F-94B9-63544B8265E8}"/>
              </a:ext>
            </a:extLst>
          </p:cNvPr>
          <p:cNvGrpSpPr/>
          <p:nvPr/>
        </p:nvGrpSpPr>
        <p:grpSpPr>
          <a:xfrm>
            <a:off x="2979988" y="2793889"/>
            <a:ext cx="7661988" cy="5038075"/>
            <a:chOff x="482" y="0"/>
            <a:chExt cx="5448524" cy="3582630"/>
          </a:xfrm>
        </p:grpSpPr>
        <p:sp>
          <p:nvSpPr>
            <p:cNvPr id="19" name="Line">
              <a:extLst>
                <a:ext uri="{FF2B5EF4-FFF2-40B4-BE49-F238E27FC236}">
                  <a16:creationId xmlns:a16="http://schemas.microsoft.com/office/drawing/2014/main" id="{2383E61B-AFD6-4D06-B560-21A956E62BA7}"/>
                </a:ext>
              </a:extLst>
            </p:cNvPr>
            <p:cNvSpPr/>
            <p:nvPr/>
          </p:nvSpPr>
          <p:spPr>
            <a:xfrm flipV="1">
              <a:off x="481654" y="289343"/>
              <a:ext cx="1" cy="2855975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20" name="Line">
              <a:extLst>
                <a:ext uri="{FF2B5EF4-FFF2-40B4-BE49-F238E27FC236}">
                  <a16:creationId xmlns:a16="http://schemas.microsoft.com/office/drawing/2014/main" id="{06EFE6B7-D5BE-42DB-8B60-692DF28B8DEE}"/>
                </a:ext>
              </a:extLst>
            </p:cNvPr>
            <p:cNvSpPr/>
            <p:nvPr/>
          </p:nvSpPr>
          <p:spPr>
            <a:xfrm>
              <a:off x="458887" y="3144154"/>
              <a:ext cx="4990119" cy="1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21" name="density">
              <a:extLst>
                <a:ext uri="{FF2B5EF4-FFF2-40B4-BE49-F238E27FC236}">
                  <a16:creationId xmlns:a16="http://schemas.microsoft.com/office/drawing/2014/main" id="{45D4CCCD-5DB9-4DAC-98E4-C4342BEB83DF}"/>
                </a:ext>
              </a:extLst>
            </p:cNvPr>
            <p:cNvSpPr txBox="1"/>
            <p:nvPr/>
          </p:nvSpPr>
          <p:spPr>
            <a:xfrm rot="16200000">
              <a:off x="-292498" y="1593023"/>
              <a:ext cx="1088618" cy="5026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8" tIns="71438" rIns="71438" bIns="71438" numCol="1" anchor="ctr">
              <a:spAutoFit/>
            </a:bodyPr>
            <a:lstStyle>
              <a:lvl1pPr algn="l" defTabSz="457200">
                <a:spcBef>
                  <a:spcPts val="3000"/>
                </a:spcBef>
                <a:defRPr sz="2600" b="0"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sz="3656"/>
                <a:t>density</a:t>
              </a:r>
            </a:p>
          </p:txBody>
        </p:sp>
        <p:sp>
          <p:nvSpPr>
            <p:cNvPr id="22" name="radius">
              <a:extLst>
                <a:ext uri="{FF2B5EF4-FFF2-40B4-BE49-F238E27FC236}">
                  <a16:creationId xmlns:a16="http://schemas.microsoft.com/office/drawing/2014/main" id="{8809FAC7-49B2-4E3C-8F67-B32E0E1C1169}"/>
                </a:ext>
              </a:extLst>
            </p:cNvPr>
            <p:cNvSpPr txBox="1"/>
            <p:nvPr/>
          </p:nvSpPr>
          <p:spPr>
            <a:xfrm>
              <a:off x="4295578" y="3079973"/>
              <a:ext cx="935870" cy="5026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8" tIns="71438" rIns="71438" bIns="71438" numCol="1" anchor="ctr">
              <a:spAutoFit/>
            </a:bodyPr>
            <a:lstStyle>
              <a:lvl1pPr algn="l" defTabSz="457200">
                <a:spcBef>
                  <a:spcPts val="3000"/>
                </a:spcBef>
                <a:defRPr sz="2600" b="0"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sz="3656"/>
                <a:t>radius</a:t>
              </a:r>
            </a:p>
          </p:txBody>
        </p:sp>
        <p:sp>
          <p:nvSpPr>
            <p:cNvPr id="23" name="Connection Line">
              <a:extLst>
                <a:ext uri="{FF2B5EF4-FFF2-40B4-BE49-F238E27FC236}">
                  <a16:creationId xmlns:a16="http://schemas.microsoft.com/office/drawing/2014/main" id="{BFD5D438-468B-440E-81B7-EC6EA841313F}"/>
                </a:ext>
              </a:extLst>
            </p:cNvPr>
            <p:cNvSpPr/>
            <p:nvPr/>
          </p:nvSpPr>
          <p:spPr>
            <a:xfrm>
              <a:off x="551055" y="0"/>
              <a:ext cx="2253922" cy="14670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7275" y="3038"/>
                    <a:pt x="14475" y="10238"/>
                    <a:pt x="21600" y="21600"/>
                  </a:cubicBezTo>
                </a:path>
              </a:pathLst>
            </a:custGeom>
            <a:noFill/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/>
            <a:lstStyle/>
            <a:p>
              <a:endParaRPr sz="4500"/>
            </a:p>
          </p:txBody>
        </p:sp>
        <p:sp>
          <p:nvSpPr>
            <p:cNvPr id="24" name="Connection Line">
              <a:extLst>
                <a:ext uri="{FF2B5EF4-FFF2-40B4-BE49-F238E27FC236}">
                  <a16:creationId xmlns:a16="http://schemas.microsoft.com/office/drawing/2014/main" id="{6BD29783-8B91-4026-9742-1E4315611145}"/>
                </a:ext>
              </a:extLst>
            </p:cNvPr>
            <p:cNvSpPr/>
            <p:nvPr/>
          </p:nvSpPr>
          <p:spPr>
            <a:xfrm>
              <a:off x="2734011" y="1400561"/>
              <a:ext cx="1704952" cy="1646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/>
            <a:lstStyle/>
            <a:p>
              <a:endParaRPr sz="4500"/>
            </a:p>
          </p:txBody>
        </p:sp>
        <p:sp>
          <p:nvSpPr>
            <p:cNvPr id="25" name="DM">
              <a:extLst>
                <a:ext uri="{FF2B5EF4-FFF2-40B4-BE49-F238E27FC236}">
                  <a16:creationId xmlns:a16="http://schemas.microsoft.com/office/drawing/2014/main" id="{B31582B9-6E0E-4FA6-A8DD-0014C1E34377}"/>
                </a:ext>
              </a:extLst>
            </p:cNvPr>
            <p:cNvSpPr txBox="1"/>
            <p:nvPr/>
          </p:nvSpPr>
          <p:spPr>
            <a:xfrm>
              <a:off x="2773557" y="916796"/>
              <a:ext cx="517521" cy="441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8" tIns="71438" rIns="71438" bIns="71438" numCol="1" anchor="ctr">
              <a:spAutoFit/>
            </a:bodyPr>
            <a:lstStyle>
              <a:lvl1pPr algn="l" defTabSz="457200">
                <a:spcBef>
                  <a:spcPts val="3000"/>
                </a:spcBef>
                <a:defRPr sz="2200" b="0"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sz="3094"/>
                <a:t>DM</a:t>
              </a:r>
            </a:p>
          </p:txBody>
        </p:sp>
      </p:grpSp>
      <p:grpSp>
        <p:nvGrpSpPr>
          <p:cNvPr id="26" name="Group">
            <a:extLst>
              <a:ext uri="{FF2B5EF4-FFF2-40B4-BE49-F238E27FC236}">
                <a16:creationId xmlns:a16="http://schemas.microsoft.com/office/drawing/2014/main" id="{9E4E77AC-C34A-4D86-9941-56780E092F6F}"/>
              </a:ext>
            </a:extLst>
          </p:cNvPr>
          <p:cNvGrpSpPr/>
          <p:nvPr/>
        </p:nvGrpSpPr>
        <p:grpSpPr>
          <a:xfrm>
            <a:off x="3768866" y="1628735"/>
            <a:ext cx="3958339" cy="5471622"/>
            <a:chOff x="0" y="0"/>
            <a:chExt cx="2814818" cy="3890930"/>
          </a:xfrm>
        </p:grpSpPr>
        <p:sp>
          <p:nvSpPr>
            <p:cNvPr id="27" name="Connection Line">
              <a:extLst>
                <a:ext uri="{FF2B5EF4-FFF2-40B4-BE49-F238E27FC236}">
                  <a16:creationId xmlns:a16="http://schemas.microsoft.com/office/drawing/2014/main" id="{16DA7AE0-80D8-4800-B5D4-01853EA1B9C0}"/>
                </a:ext>
              </a:extLst>
            </p:cNvPr>
            <p:cNvSpPr/>
            <p:nvPr/>
          </p:nvSpPr>
          <p:spPr>
            <a:xfrm>
              <a:off x="0" y="0"/>
              <a:ext cx="2814818" cy="3890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7974" y="4912"/>
                    <a:pt x="15174" y="12112"/>
                    <a:pt x="21600" y="21600"/>
                  </a:cubicBezTo>
                </a:path>
              </a:pathLst>
            </a:custGeom>
            <a:noFill/>
            <a:ln w="25400" cap="flat">
              <a:solidFill>
                <a:srgbClr val="00FDFF"/>
              </a:solidFill>
              <a:prstDash val="solid"/>
              <a:miter lim="400000"/>
            </a:ln>
            <a:effectLst/>
          </p:spPr>
          <p:txBody>
            <a:bodyPr/>
            <a:lstStyle/>
            <a:p>
              <a:endParaRPr sz="4500"/>
            </a:p>
          </p:txBody>
        </p:sp>
        <p:sp>
          <p:nvSpPr>
            <p:cNvPr id="28" name="galaxy">
              <a:extLst>
                <a:ext uri="{FF2B5EF4-FFF2-40B4-BE49-F238E27FC236}">
                  <a16:creationId xmlns:a16="http://schemas.microsoft.com/office/drawing/2014/main" id="{545D92AC-1B9D-4B58-8389-D112F7EB86E1}"/>
                </a:ext>
              </a:extLst>
            </p:cNvPr>
            <p:cNvSpPr txBox="1"/>
            <p:nvPr/>
          </p:nvSpPr>
          <p:spPr>
            <a:xfrm>
              <a:off x="947754" y="2384725"/>
              <a:ext cx="821879" cy="441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8" tIns="71438" rIns="71438" bIns="71438" numCol="1" anchor="ctr">
              <a:spAutoFit/>
            </a:bodyPr>
            <a:lstStyle>
              <a:lvl1pPr algn="l" defTabSz="457200">
                <a:spcBef>
                  <a:spcPts val="3000"/>
                </a:spcBef>
                <a:defRPr sz="2200" b="0">
                  <a:solidFill>
                    <a:srgbClr val="00FDFF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sz="3094"/>
                <a:t>galaxy</a:t>
              </a:r>
            </a:p>
          </p:txBody>
        </p:sp>
      </p:grpSp>
      <p:sp>
        <p:nvSpPr>
          <p:cNvPr id="29" name="Baryonic potential —&gt; adiabatic contraction">
            <a:extLst>
              <a:ext uri="{FF2B5EF4-FFF2-40B4-BE49-F238E27FC236}">
                <a16:creationId xmlns:a16="http://schemas.microsoft.com/office/drawing/2014/main" id="{6FA87C0C-CF69-4CAC-B13E-233FAB572FFA}"/>
              </a:ext>
            </a:extLst>
          </p:cNvPr>
          <p:cNvSpPr txBox="1"/>
          <p:nvPr/>
        </p:nvSpPr>
        <p:spPr>
          <a:xfrm>
            <a:off x="3321441" y="8159741"/>
            <a:ext cx="7270398" cy="15292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8" tIns="71438" rIns="71438" bIns="71438" anchor="ctr">
            <a:spAutoFit/>
          </a:bodyPr>
          <a:lstStyle/>
          <a:p>
            <a:pPr marL="613846" indent="-613846" algn="l" defTabSz="642960">
              <a:spcBef>
                <a:spcPts val="4219"/>
              </a:spcBef>
              <a:buSzPct val="43000"/>
              <a:buBlip>
                <a:blip r:embed="rId5"/>
              </a:buBlip>
              <a:defRPr b="0">
                <a:latin typeface="Chalkboard"/>
                <a:ea typeface="Chalkboard"/>
                <a:cs typeface="Chalkboard"/>
                <a:sym typeface="Chalkboard"/>
              </a:defRPr>
            </a:pPr>
            <a:r>
              <a:rPr sz="4500"/>
              <a:t>Baryonic potential —&gt; </a:t>
            </a:r>
            <a:r>
              <a:rPr sz="4500">
                <a:solidFill>
                  <a:srgbClr val="FFFB00"/>
                </a:solidFill>
              </a:rPr>
              <a:t>adiabatic contraction</a:t>
            </a:r>
          </a:p>
        </p:txBody>
      </p:sp>
      <p:sp>
        <p:nvSpPr>
          <p:cNvPr id="30" name="Line">
            <a:extLst>
              <a:ext uri="{FF2B5EF4-FFF2-40B4-BE49-F238E27FC236}">
                <a16:creationId xmlns:a16="http://schemas.microsoft.com/office/drawing/2014/main" id="{11335220-F6F2-43C2-83D6-9AA4AD14E848}"/>
              </a:ext>
            </a:extLst>
          </p:cNvPr>
          <p:cNvSpPr/>
          <p:nvPr/>
        </p:nvSpPr>
        <p:spPr>
          <a:xfrm flipH="1">
            <a:off x="8562135" y="6954945"/>
            <a:ext cx="527670" cy="1"/>
          </a:xfrm>
          <a:prstGeom prst="line">
            <a:avLst/>
          </a:prstGeom>
          <a:ln w="50800">
            <a:solidFill>
              <a:srgbClr val="FFFFFF"/>
            </a:solidFill>
            <a:miter lim="400000"/>
            <a:tailEnd type="stealth"/>
          </a:ln>
        </p:spPr>
        <p:txBody>
          <a:bodyPr lIns="71438" tIns="71438" rIns="71438" bIns="71438" anchor="ctr"/>
          <a:lstStyle/>
          <a:p>
            <a:pPr defTabSz="642960">
              <a:defRPr sz="3200" b="0">
                <a:effectLst>
                  <a:outerShdw blurRad="63500" dist="25400" dir="2700000" rotWithShape="0">
                    <a:srgbClr val="000000">
                      <a:alpha val="70000"/>
                    </a:srgbClr>
                  </a:outerShdw>
                </a:effectLst>
                <a:latin typeface="Chalkduster"/>
                <a:ea typeface="Chalkduster"/>
                <a:cs typeface="Chalkduster"/>
                <a:sym typeface="Chalkduster"/>
              </a:defRPr>
            </a:pPr>
            <a:endParaRPr sz="4500"/>
          </a:p>
        </p:txBody>
      </p:sp>
      <p:sp>
        <p:nvSpPr>
          <p:cNvPr id="31" name="Line">
            <a:extLst>
              <a:ext uri="{FF2B5EF4-FFF2-40B4-BE49-F238E27FC236}">
                <a16:creationId xmlns:a16="http://schemas.microsoft.com/office/drawing/2014/main" id="{F9224C6A-92D2-4DC4-9758-9AE0D5A16F39}"/>
              </a:ext>
            </a:extLst>
          </p:cNvPr>
          <p:cNvSpPr/>
          <p:nvPr/>
        </p:nvSpPr>
        <p:spPr>
          <a:xfrm flipV="1">
            <a:off x="4112992" y="2481781"/>
            <a:ext cx="1" cy="436679"/>
          </a:xfrm>
          <a:prstGeom prst="line">
            <a:avLst/>
          </a:prstGeom>
          <a:ln w="50800">
            <a:solidFill>
              <a:srgbClr val="FFFFFF"/>
            </a:solidFill>
            <a:miter lim="400000"/>
            <a:tailEnd type="stealth"/>
          </a:ln>
        </p:spPr>
        <p:txBody>
          <a:bodyPr lIns="71438" tIns="71438" rIns="71438" bIns="71438" anchor="ctr"/>
          <a:lstStyle/>
          <a:p>
            <a:pPr defTabSz="642960">
              <a:defRPr sz="3200" b="0">
                <a:effectLst>
                  <a:outerShdw blurRad="63500" dist="25400" dir="2700000" rotWithShape="0">
                    <a:srgbClr val="000000">
                      <a:alpha val="70000"/>
                    </a:srgbClr>
                  </a:outerShdw>
                </a:effectLst>
                <a:latin typeface="Chalkduster"/>
                <a:ea typeface="Chalkduster"/>
                <a:cs typeface="Chalkduster"/>
                <a:sym typeface="Chalkduster"/>
              </a:defRPr>
            </a:pPr>
            <a:endParaRPr sz="450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287AEE7-039D-42D9-8FE6-431C1DA4DE1D}"/>
              </a:ext>
            </a:extLst>
          </p:cNvPr>
          <p:cNvSpPr txBox="1"/>
          <p:nvPr/>
        </p:nvSpPr>
        <p:spPr>
          <a:xfrm>
            <a:off x="12677138" y="11156754"/>
            <a:ext cx="12193360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A3B0"/>
                </a:solidFill>
              </a:rPr>
              <a:t>Freundlich</a:t>
            </a:r>
            <a:r>
              <a:rPr lang="en-US" dirty="0">
                <a:solidFill>
                  <a:srgbClr val="FFA3B0"/>
                </a:solidFill>
              </a:rPr>
              <a:t>, Jiang, </a:t>
            </a:r>
            <a:r>
              <a:rPr lang="en-US" dirty="0" err="1">
                <a:solidFill>
                  <a:srgbClr val="FFA3B0"/>
                </a:solidFill>
              </a:rPr>
              <a:t>Dekel</a:t>
            </a:r>
            <a:r>
              <a:rPr lang="en-US" dirty="0">
                <a:solidFill>
                  <a:srgbClr val="FFA3B0"/>
                </a:solidFill>
              </a:rPr>
              <a:t> et al. </a:t>
            </a:r>
            <a:r>
              <a:rPr lang="en-US" sz="3200" dirty="0">
                <a:solidFill>
                  <a:srgbClr val="FFA3B0"/>
                </a:solidFill>
              </a:rPr>
              <a:t>21</a:t>
            </a:r>
            <a:endParaRPr lang="en-US" dirty="0">
              <a:solidFill>
                <a:srgbClr val="FFA3B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8B3EE62-7047-456D-8A32-761D51C5CB32}"/>
              </a:ext>
            </a:extLst>
          </p:cNvPr>
          <p:cNvSpPr txBox="1"/>
          <p:nvPr/>
        </p:nvSpPr>
        <p:spPr>
          <a:xfrm>
            <a:off x="12677138" y="10571979"/>
            <a:ext cx="12193360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A3B0"/>
                </a:solidFill>
              </a:rPr>
              <a:t>Freundlich</a:t>
            </a:r>
            <a:r>
              <a:rPr lang="en-US" dirty="0">
                <a:solidFill>
                  <a:srgbClr val="FFA3B0"/>
                </a:solidFill>
              </a:rPr>
              <a:t>, </a:t>
            </a:r>
            <a:r>
              <a:rPr lang="en-US" dirty="0" err="1">
                <a:solidFill>
                  <a:srgbClr val="FFA3B0"/>
                </a:solidFill>
              </a:rPr>
              <a:t>Dekel</a:t>
            </a:r>
            <a:r>
              <a:rPr lang="en-US" dirty="0">
                <a:solidFill>
                  <a:srgbClr val="FFA3B0"/>
                </a:solidFill>
              </a:rPr>
              <a:t>, Jiang et al. </a:t>
            </a:r>
            <a:r>
              <a:rPr lang="en-US" sz="3200" dirty="0">
                <a:solidFill>
                  <a:srgbClr val="FFA3B0"/>
                </a:solidFill>
              </a:rPr>
              <a:t>20</a:t>
            </a:r>
            <a:endParaRPr lang="en-US" dirty="0">
              <a:solidFill>
                <a:srgbClr val="FFA3B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0780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0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5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5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100000">
                <p:cTn id="4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5" grpId="0" animBg="1" advAuto="0"/>
      <p:bldP spid="6" grpId="0" animBg="1" advAuto="0"/>
      <p:bldP spid="7" grpId="0" animBg="1" advAuto="0"/>
      <p:bldP spid="10" grpId="0" animBg="1" advAuto="0"/>
      <p:bldP spid="15" grpId="0" animBg="1" advAuto="0"/>
      <p:bldP spid="26" grpId="0" animBg="1" advAuto="0"/>
      <p:bldP spid="29" grpId="0" animBg="1" advAuto="0"/>
      <p:bldP spid="30" grpId="0" animBg="1" advAuto="0"/>
      <p:bldP spid="31" grpId="0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roup"/>
          <p:cNvGrpSpPr/>
          <p:nvPr/>
        </p:nvGrpSpPr>
        <p:grpSpPr>
          <a:xfrm>
            <a:off x="-1" y="291300"/>
            <a:ext cx="14050736" cy="1220683"/>
            <a:chOff x="-38100" y="-4164"/>
            <a:chExt cx="12433874" cy="2312787"/>
          </a:xfrm>
        </p:grpSpPr>
        <p:pic>
          <p:nvPicPr>
            <p:cNvPr id="250" name="Rectangle Rectangle" descr="Rectangle Rectangle"/>
            <p:cNvPicPr>
              <a:picLocks/>
            </p:cNvPicPr>
            <p:nvPr/>
          </p:nvPicPr>
          <p:blipFill>
            <a:blip r:embed="rId5">
              <a:alphaModFix amt="49830"/>
            </a:blip>
            <a:stretch>
              <a:fillRect/>
            </a:stretch>
          </p:blipFill>
          <p:spPr>
            <a:xfrm>
              <a:off x="-38100" y="-4164"/>
              <a:ext cx="12433874" cy="2312787"/>
            </a:xfrm>
            <a:prstGeom prst="rect">
              <a:avLst/>
            </a:prstGeom>
            <a:effectLst>
              <a:outerShdw blurRad="88900" dir="16200000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251" name="Simulations over-produce puffy galaxies (cored halos), but no compact (cuspy) systems, in bright-dwarf regime…"/>
            <p:cNvSpPr txBox="1"/>
            <p:nvPr/>
          </p:nvSpPr>
          <p:spPr>
            <a:xfrm>
              <a:off x="227565" y="627702"/>
              <a:ext cx="11902543" cy="10799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r>
                <a:rPr lang="en-US" sz="3600" dirty="0">
                  <a:solidFill>
                    <a:srgbClr val="FFFF00"/>
                  </a:solidFill>
                  <a:latin typeface="Chalkboard" panose="03050602040202020205" pitchFamily="66" charset="77"/>
                </a:rPr>
                <a:t>2. Galaxy-halo connection: halo structural response to baryonic processes</a:t>
              </a:r>
            </a:p>
          </p:txBody>
        </p:sp>
      </p:grpSp>
      <p:sp>
        <p:nvSpPr>
          <p:cNvPr id="253" name="Star-formation / feedback too bursty?"/>
          <p:cNvSpPr txBox="1"/>
          <p:nvPr/>
        </p:nvSpPr>
        <p:spPr>
          <a:xfrm>
            <a:off x="20269" y="1774336"/>
            <a:ext cx="13730253" cy="17088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 marL="595223" indent="-595223" algn="l" defTabSz="642937">
              <a:spcBef>
                <a:spcPts val="4200"/>
              </a:spcBef>
              <a:buSzPct val="43000"/>
              <a:buBlip>
                <a:blip r:embed="rId6"/>
              </a:buBlip>
              <a:defRPr sz="3400" b="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 defTabSz="642937">
              <a:defRPr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pPr>
            <a:r>
              <a:rPr lang="en-US" sz="4000" dirty="0">
                <a:solidFill>
                  <a:schemeClr val="tx1"/>
                </a:solidFill>
              </a:rPr>
              <a:t>Several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sz="4000" dirty="0" err="1">
                <a:solidFill>
                  <a:schemeClr val="tx1"/>
                </a:solidFill>
              </a:rPr>
              <a:t>CDM+hydro</a:t>
            </a:r>
            <a:r>
              <a:rPr lang="en-US" sz="4000" dirty="0">
                <a:solidFill>
                  <a:schemeClr val="tx1"/>
                </a:solidFill>
              </a:rPr>
              <a:t> simulations over-produce puffy galaxies (cored halos), but are short of compact (</a:t>
            </a:r>
            <a:r>
              <a:rPr lang="en-US" sz="4000" dirty="0" err="1">
                <a:solidFill>
                  <a:schemeClr val="tx1"/>
                </a:solidFill>
              </a:rPr>
              <a:t>cuspy</a:t>
            </a:r>
            <a:r>
              <a:rPr lang="en-US" sz="4000" dirty="0">
                <a:solidFill>
                  <a:schemeClr val="tx1"/>
                </a:solidFill>
              </a:rPr>
              <a:t>) systems, in bright-dwarf regime ( </a:t>
            </a:r>
            <a:r>
              <a:rPr lang="en-US" sz="4000" dirty="0" err="1">
                <a:solidFill>
                  <a:schemeClr val="tx1"/>
                </a:solidFill>
              </a:rPr>
              <a:t>M</a:t>
            </a:r>
            <a:r>
              <a:rPr lang="en-US" sz="4000" baseline="-5999" dirty="0" err="1">
                <a:solidFill>
                  <a:schemeClr val="tx1"/>
                </a:solidFill>
              </a:rPr>
              <a:t>star</a:t>
            </a:r>
            <a:r>
              <a:rPr lang="en-US" sz="4000" baseline="-5999" dirty="0">
                <a:solidFill>
                  <a:schemeClr val="tx1"/>
                </a:solidFill>
              </a:rPr>
              <a:t> </a:t>
            </a:r>
            <a:r>
              <a:rPr lang="en-US" sz="4000" dirty="0">
                <a:solidFill>
                  <a:schemeClr val="tx1"/>
                </a:solidFill>
              </a:rPr>
              <a:t>= 10</a:t>
            </a:r>
            <a:r>
              <a:rPr lang="en-US" sz="4000" baseline="31999" dirty="0">
                <a:solidFill>
                  <a:schemeClr val="tx1"/>
                </a:solidFill>
              </a:rPr>
              <a:t>7.5-9.5 </a:t>
            </a:r>
            <a:r>
              <a:rPr lang="en-US" sz="4000" dirty="0" err="1">
                <a:solidFill>
                  <a:schemeClr val="tx1"/>
                </a:solidFill>
              </a:rPr>
              <a:t>M</a:t>
            </a:r>
            <a:r>
              <a:rPr lang="en-US" sz="4000" baseline="-5999" dirty="0" err="1">
                <a:solidFill>
                  <a:schemeClr val="tx1"/>
                </a:solidFill>
              </a:rPr>
              <a:t>sun</a:t>
            </a:r>
            <a:r>
              <a:rPr lang="en-US" sz="4000" baseline="-5999" dirty="0">
                <a:solidFill>
                  <a:schemeClr val="tx1"/>
                </a:solidFill>
              </a:rPr>
              <a:t> </a:t>
            </a:r>
            <a:r>
              <a:rPr lang="en-US" sz="4000" dirty="0">
                <a:solidFill>
                  <a:schemeClr val="tx1"/>
                </a:solidFill>
              </a:rPr>
              <a:t>) </a:t>
            </a:r>
          </a:p>
        </p:txBody>
      </p:sp>
      <p:pic>
        <p:nvPicPr>
          <p:cNvPr id="254" name="拟开展研究示意_矮星系多样性.pdf" descr="拟开展研究示意_矮星系多样性.pdf"/>
          <p:cNvPicPr>
            <a:picLocks noChangeAspect="1"/>
          </p:cNvPicPr>
          <p:nvPr/>
        </p:nvPicPr>
        <p:blipFill>
          <a:blip r:embed="rId7"/>
          <a:srcRect r="50889"/>
          <a:stretch>
            <a:fillRect/>
          </a:stretch>
        </p:blipFill>
        <p:spPr>
          <a:xfrm>
            <a:off x="13925256" y="116287"/>
            <a:ext cx="7180652" cy="6579592"/>
          </a:xfrm>
          <a:prstGeom prst="rect">
            <a:avLst/>
          </a:prstGeom>
          <a:ln w="12700">
            <a:miter lim="400000"/>
          </a:ln>
        </p:spPr>
      </p:pic>
      <p:sp>
        <p:nvSpPr>
          <p:cNvPr id="255" name="Jiang+19 (modified)"/>
          <p:cNvSpPr txBox="1"/>
          <p:nvPr/>
        </p:nvSpPr>
        <p:spPr>
          <a:xfrm>
            <a:off x="16095485" y="6544916"/>
            <a:ext cx="7557656" cy="575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l" defTabSz="642937">
              <a:spcBef>
                <a:spcPts val="4200"/>
              </a:spcBef>
              <a:defRPr sz="2800" b="0">
                <a:solidFill>
                  <a:srgbClr val="FE8690"/>
                </a:solidFill>
                <a:latin typeface="Chalkboard"/>
                <a:ea typeface="Chalkboard"/>
                <a:cs typeface="Chalkboard"/>
                <a:sym typeface="Chalkboard"/>
              </a:defRPr>
            </a:pPr>
            <a:r>
              <a:rPr dirty="0">
                <a:solidFill>
                  <a:srgbClr val="FFA3B0"/>
                </a:solidFill>
              </a:rPr>
              <a:t>Jiang+19 </a:t>
            </a:r>
            <a:r>
              <a:rPr lang="en-US" dirty="0">
                <a:solidFill>
                  <a:srgbClr val="FFA3B0"/>
                </a:solidFill>
              </a:rPr>
              <a:t>MNRAS, 1811.10607</a:t>
            </a:r>
            <a:endParaRPr dirty="0">
              <a:solidFill>
                <a:srgbClr val="FFA3B0"/>
              </a:solidFill>
            </a:endParaRPr>
          </a:p>
        </p:txBody>
      </p:sp>
      <p:grpSp>
        <p:nvGrpSpPr>
          <p:cNvPr id="268" name="Group"/>
          <p:cNvGrpSpPr/>
          <p:nvPr/>
        </p:nvGrpSpPr>
        <p:grpSpPr>
          <a:xfrm>
            <a:off x="899297" y="3888714"/>
            <a:ext cx="10738242" cy="9199271"/>
            <a:chOff x="0" y="22884"/>
            <a:chExt cx="10738240" cy="9199270"/>
          </a:xfrm>
        </p:grpSpPr>
        <p:pic>
          <p:nvPicPr>
            <p:cNvPr id="256" name="BurstinessDiffusenessRelation_UDGmarked.pdf" descr="BurstinessDiffusenessRelation_UDGmarked.pdf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71127"/>
              <a:ext cx="10612140" cy="90961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57" name="Rectangle"/>
            <p:cNvSpPr/>
            <p:nvPr/>
          </p:nvSpPr>
          <p:spPr>
            <a:xfrm>
              <a:off x="10193193" y="3268228"/>
              <a:ext cx="418644" cy="226192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58" name="DM density slope"/>
            <p:cNvSpPr txBox="1"/>
            <p:nvPr/>
          </p:nvSpPr>
          <p:spPr>
            <a:xfrm rot="16200000">
              <a:off x="7980996" y="3583253"/>
              <a:ext cx="4558392" cy="9560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600">
                  <a:solidFill>
                    <a:srgbClr val="0000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t>DM density slope</a:t>
              </a:r>
            </a:p>
          </p:txBody>
        </p:sp>
        <p:sp>
          <p:nvSpPr>
            <p:cNvPr id="259" name="core"/>
            <p:cNvSpPr txBox="1"/>
            <p:nvPr/>
          </p:nvSpPr>
          <p:spPr>
            <a:xfrm>
              <a:off x="9458017" y="7194393"/>
              <a:ext cx="1192985" cy="9560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400">
                  <a:solidFill>
                    <a:srgbClr val="0000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t>core</a:t>
              </a:r>
            </a:p>
          </p:txBody>
        </p:sp>
        <p:sp>
          <p:nvSpPr>
            <p:cNvPr id="260" name="cusp"/>
            <p:cNvSpPr txBox="1"/>
            <p:nvPr/>
          </p:nvSpPr>
          <p:spPr>
            <a:xfrm>
              <a:off x="9434045" y="280443"/>
              <a:ext cx="1240929" cy="9560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>
                  <a:solidFill>
                    <a:srgbClr val="0000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t>cusp</a:t>
              </a:r>
            </a:p>
          </p:txBody>
        </p:sp>
        <p:sp>
          <p:nvSpPr>
            <p:cNvPr id="261" name="Rectangle"/>
            <p:cNvSpPr/>
            <p:nvPr/>
          </p:nvSpPr>
          <p:spPr>
            <a:xfrm>
              <a:off x="4372852" y="8508378"/>
              <a:ext cx="2969327" cy="54555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62" name="Rgal / Rhalo"/>
            <p:cNvSpPr txBox="1"/>
            <p:nvPr/>
          </p:nvSpPr>
          <p:spPr>
            <a:xfrm>
              <a:off x="4111983" y="8063871"/>
              <a:ext cx="3198164" cy="11582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l" defTabSz="642937">
                <a:spcBef>
                  <a:spcPts val="4200"/>
                </a:spcBef>
                <a:defRPr sz="3600">
                  <a:solidFill>
                    <a:srgbClr val="0000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pPr>
              <a:r>
                <a:t>R</a:t>
              </a:r>
              <a:r>
                <a:rPr baseline="-5999"/>
                <a:t>gal </a:t>
              </a:r>
              <a:r>
                <a:t>/ R</a:t>
              </a:r>
              <a:r>
                <a:rPr baseline="-5999"/>
                <a:t>halo</a:t>
              </a:r>
            </a:p>
          </p:txBody>
        </p:sp>
        <p:sp>
          <p:nvSpPr>
            <p:cNvPr id="263" name="bursty SF"/>
            <p:cNvSpPr txBox="1"/>
            <p:nvPr/>
          </p:nvSpPr>
          <p:spPr>
            <a:xfrm>
              <a:off x="578001" y="366101"/>
              <a:ext cx="3062360" cy="10428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algn="l" defTabSz="642937">
                <a:spcBef>
                  <a:spcPts val="4200"/>
                </a:spcBef>
                <a:defRPr>
                  <a:solidFill>
                    <a:srgbClr val="0000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dirty="0" err="1"/>
                <a:t>bursty</a:t>
              </a:r>
              <a:r>
                <a:rPr dirty="0"/>
                <a:t> </a:t>
              </a:r>
              <a:r>
                <a:rPr lang="en-US" dirty="0"/>
                <a:t>star formation</a:t>
              </a:r>
              <a:endParaRPr dirty="0"/>
            </a:p>
          </p:txBody>
        </p:sp>
        <p:sp>
          <p:nvSpPr>
            <p:cNvPr id="264" name="smooth SF"/>
            <p:cNvSpPr txBox="1"/>
            <p:nvPr/>
          </p:nvSpPr>
          <p:spPr>
            <a:xfrm>
              <a:off x="406317" y="7738355"/>
              <a:ext cx="2518189" cy="1042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algn="l" defTabSz="642937">
                <a:spcBef>
                  <a:spcPts val="4200"/>
                </a:spcBef>
                <a:defRPr>
                  <a:solidFill>
                    <a:srgbClr val="0000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dirty="0"/>
                <a:t>smooth </a:t>
              </a:r>
              <a:r>
                <a:rPr lang="en-US" dirty="0"/>
                <a:t>star formation</a:t>
              </a:r>
              <a:endParaRPr dirty="0"/>
            </a:p>
          </p:txBody>
        </p:sp>
        <p:sp>
          <p:nvSpPr>
            <p:cNvPr id="265" name="Line"/>
            <p:cNvSpPr/>
            <p:nvPr/>
          </p:nvSpPr>
          <p:spPr>
            <a:xfrm flipV="1">
              <a:off x="553112" y="864160"/>
              <a:ext cx="1" cy="121621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66" name="Line"/>
            <p:cNvSpPr/>
            <p:nvPr/>
          </p:nvSpPr>
          <p:spPr>
            <a:xfrm flipH="1">
              <a:off x="553111" y="6201640"/>
              <a:ext cx="1" cy="1417637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67" name="ultra-diffuse"/>
            <p:cNvSpPr txBox="1"/>
            <p:nvPr/>
          </p:nvSpPr>
          <p:spPr>
            <a:xfrm>
              <a:off x="6186025" y="22884"/>
              <a:ext cx="2757360" cy="15811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algn="l" defTabSz="642937">
                <a:spcBef>
                  <a:spcPts val="4200"/>
                </a:spcBef>
                <a:defRPr sz="2800">
                  <a:solidFill>
                    <a:srgbClr val="FF26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t>ultra-diffuse</a:t>
              </a:r>
            </a:p>
          </p:txBody>
        </p:sp>
      </p:grpSp>
      <p:pic>
        <p:nvPicPr>
          <p:cNvPr id="269" name="nihao_s.mp4" descr="nihao_s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74889" y="8431895"/>
            <a:ext cx="4651428" cy="3488572"/>
          </a:xfrm>
          <a:prstGeom prst="rect">
            <a:avLst/>
          </a:prstGeom>
          <a:ln w="12700">
            <a:miter lim="400000"/>
          </a:ln>
        </p:spPr>
      </p:pic>
      <p:pic>
        <p:nvPicPr>
          <p:cNvPr id="270" name="拟开展研究示意_矮星系多样性.pdf" descr="拟开展研究示意_矮星系多样性.pdf"/>
          <p:cNvPicPr>
            <a:picLocks noChangeAspect="1"/>
          </p:cNvPicPr>
          <p:nvPr/>
        </p:nvPicPr>
        <p:blipFill>
          <a:blip r:embed="rId7"/>
          <a:srcRect l="50026"/>
          <a:stretch>
            <a:fillRect/>
          </a:stretch>
        </p:blipFill>
        <p:spPr>
          <a:xfrm>
            <a:off x="13925256" y="7133825"/>
            <a:ext cx="7180451" cy="6465783"/>
          </a:xfrm>
          <a:prstGeom prst="rect">
            <a:avLst/>
          </a:prstGeom>
          <a:ln w="12700">
            <a:miter lim="400000"/>
          </a:ln>
        </p:spPr>
      </p:pic>
      <p:sp>
        <p:nvSpPr>
          <p:cNvPr id="271" name="Relatores + 19"/>
          <p:cNvSpPr txBox="1"/>
          <p:nvPr/>
        </p:nvSpPr>
        <p:spPr>
          <a:xfrm>
            <a:off x="14642650" y="13094168"/>
            <a:ext cx="5224539" cy="532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 sz="2400" b="0">
                <a:solidFill>
                  <a:srgbClr val="FE869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Relatores + 19</a:t>
            </a:r>
          </a:p>
        </p:txBody>
      </p:sp>
      <p:sp>
        <p:nvSpPr>
          <p:cNvPr id="272" name="NIHAO simulation"/>
          <p:cNvSpPr txBox="1"/>
          <p:nvPr/>
        </p:nvSpPr>
        <p:spPr>
          <a:xfrm>
            <a:off x="6590292" y="8493835"/>
            <a:ext cx="2565011" cy="532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 sz="2400" b="0">
                <a:solidFill>
                  <a:srgbClr val="FE869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dirty="0"/>
              <a:t>NIHAO simulation</a:t>
            </a:r>
          </a:p>
        </p:txBody>
      </p:sp>
      <p:sp>
        <p:nvSpPr>
          <p:cNvPr id="273" name="size"/>
          <p:cNvSpPr txBox="1"/>
          <p:nvPr/>
        </p:nvSpPr>
        <p:spPr>
          <a:xfrm>
            <a:off x="13900368" y="1375384"/>
            <a:ext cx="925182" cy="797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400">
                <a:solidFill>
                  <a:srgbClr val="00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size</a:t>
            </a:r>
          </a:p>
        </p:txBody>
      </p:sp>
      <p:sp>
        <p:nvSpPr>
          <p:cNvPr id="274" name="mass"/>
          <p:cNvSpPr txBox="1"/>
          <p:nvPr/>
        </p:nvSpPr>
        <p:spPr>
          <a:xfrm>
            <a:off x="16019583" y="5989458"/>
            <a:ext cx="1120804" cy="797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400">
                <a:solidFill>
                  <a:srgbClr val="00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mass</a:t>
            </a:r>
          </a:p>
        </p:txBody>
      </p:sp>
      <p:sp>
        <p:nvSpPr>
          <p:cNvPr id="275" name="mass"/>
          <p:cNvSpPr txBox="1"/>
          <p:nvPr/>
        </p:nvSpPr>
        <p:spPr>
          <a:xfrm>
            <a:off x="18651444" y="12799593"/>
            <a:ext cx="1120804" cy="797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400">
                <a:solidFill>
                  <a:srgbClr val="00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mass</a:t>
            </a:r>
          </a:p>
        </p:txBody>
      </p:sp>
      <p:sp>
        <p:nvSpPr>
          <p:cNvPr id="276" name="core"/>
          <p:cNvSpPr txBox="1"/>
          <p:nvPr/>
        </p:nvSpPr>
        <p:spPr>
          <a:xfrm>
            <a:off x="14163449" y="11921221"/>
            <a:ext cx="1016790" cy="797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400">
                <a:solidFill>
                  <a:srgbClr val="00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core</a:t>
            </a:r>
          </a:p>
        </p:txBody>
      </p:sp>
      <p:sp>
        <p:nvSpPr>
          <p:cNvPr id="277" name="cusp"/>
          <p:cNvSpPr txBox="1"/>
          <p:nvPr/>
        </p:nvSpPr>
        <p:spPr>
          <a:xfrm>
            <a:off x="13832377" y="6990498"/>
            <a:ext cx="1061164" cy="797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400">
                <a:solidFill>
                  <a:srgbClr val="000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cusp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00" fill="hold"/>
                                        <p:tgtEl>
                                          <p:spTgt spid="2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69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9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CC313-F4FE-DB9D-5795-A463AA4B8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">
            <a:extLst>
              <a:ext uri="{FF2B5EF4-FFF2-40B4-BE49-F238E27FC236}">
                <a16:creationId xmlns:a16="http://schemas.microsoft.com/office/drawing/2014/main" id="{1183B53F-107A-885E-4576-C6A311BF68FD}"/>
              </a:ext>
            </a:extLst>
          </p:cNvPr>
          <p:cNvGrpSpPr/>
          <p:nvPr/>
        </p:nvGrpSpPr>
        <p:grpSpPr>
          <a:xfrm>
            <a:off x="208342" y="32274"/>
            <a:ext cx="23982747" cy="1171121"/>
            <a:chOff x="-31750" y="-46571"/>
            <a:chExt cx="12146406" cy="1106193"/>
          </a:xfrm>
        </p:grpSpPr>
        <p:pic>
          <p:nvPicPr>
            <p:cNvPr id="3" name="Rectangle Rectangle" descr="Rectangle Rectangle">
              <a:extLst>
                <a:ext uri="{FF2B5EF4-FFF2-40B4-BE49-F238E27FC236}">
                  <a16:creationId xmlns:a16="http://schemas.microsoft.com/office/drawing/2014/main" id="{BC3A7877-AAA3-B073-035C-D3BB1AB42488}"/>
                </a:ext>
              </a:extLst>
            </p:cNvPr>
            <p:cNvPicPr>
              <a:picLocks/>
            </p:cNvPicPr>
            <p:nvPr/>
          </p:nvPicPr>
          <p:blipFill>
            <a:blip r:embed="rId3">
              <a:alphaModFix amt="49830"/>
            </a:blip>
            <a:stretch>
              <a:fillRect/>
            </a:stretch>
          </p:blipFill>
          <p:spPr>
            <a:xfrm>
              <a:off x="-31750" y="39402"/>
              <a:ext cx="12146406" cy="1014584"/>
            </a:xfrm>
            <a:prstGeom prst="rect">
              <a:avLst/>
            </a:prstGeom>
            <a:effectLst>
              <a:outerShdw blurRad="63500" dir="16200000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4" name="Halo structure is influenced by baryonic processes">
              <a:extLst>
                <a:ext uri="{FF2B5EF4-FFF2-40B4-BE49-F238E27FC236}">
                  <a16:creationId xmlns:a16="http://schemas.microsoft.com/office/drawing/2014/main" id="{A63EBC88-9418-1D96-AEB4-DEDF78CA78D1}"/>
                </a:ext>
              </a:extLst>
            </p:cNvPr>
            <p:cNvSpPr txBox="1"/>
            <p:nvPr/>
          </p:nvSpPr>
          <p:spPr>
            <a:xfrm>
              <a:off x="55161" y="-46571"/>
              <a:ext cx="11789412" cy="11061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8" tIns="71438" rIns="71438" bIns="71438" numCol="1" anchor="ctr">
              <a:noAutofit/>
            </a:bodyPr>
            <a:lstStyle>
              <a:lvl1pPr defTabSz="457200">
                <a:defRPr sz="2900">
                  <a:solidFill>
                    <a:srgbClr val="FFFB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lang="en-US" sz="4400" dirty="0"/>
                <a:t>3. Environmental processes diversify galaxies.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F62C6065-4D30-4B78-BFD9-FEF61C3A59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735" t="5870" r="1314" b="4610"/>
          <a:stretch/>
        </p:blipFill>
        <p:spPr>
          <a:xfrm>
            <a:off x="87086" y="1197428"/>
            <a:ext cx="11274987" cy="13394872"/>
          </a:xfrm>
          <a:prstGeom prst="rect">
            <a:avLst/>
          </a:prstGeom>
        </p:spPr>
      </p:pic>
      <p:sp>
        <p:nvSpPr>
          <p:cNvPr id="6" name="Because the “tidal evolution tracks” depend on the initial structures and diverge as the satellites evolve">
            <a:extLst>
              <a:ext uri="{FF2B5EF4-FFF2-40B4-BE49-F238E27FC236}">
                <a16:creationId xmlns:a16="http://schemas.microsoft.com/office/drawing/2014/main" id="{8B8EE59E-A655-4778-BC4B-28D662EB976F}"/>
              </a:ext>
            </a:extLst>
          </p:cNvPr>
          <p:cNvSpPr txBox="1"/>
          <p:nvPr/>
        </p:nvSpPr>
        <p:spPr>
          <a:xfrm>
            <a:off x="11463632" y="1388497"/>
            <a:ext cx="12846225" cy="15292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8" tIns="71438" rIns="71438" bIns="71438" anchor="ctr">
            <a:spAutoFit/>
          </a:bodyPr>
          <a:lstStyle/>
          <a:p>
            <a:pPr marL="613846" indent="-613846" algn="l" defTabSz="642960">
              <a:spcBef>
                <a:spcPts val="4219"/>
              </a:spcBef>
              <a:buSzPct val="43000"/>
              <a:buBlip>
                <a:blip r:embed="rId5"/>
              </a:buBlip>
              <a:defRPr b="0">
                <a:latin typeface="Chalkboard"/>
                <a:ea typeface="Chalkboard"/>
                <a:cs typeface="Chalkboard"/>
                <a:sym typeface="Chalkboard"/>
              </a:defRPr>
            </a:pPr>
            <a:r>
              <a:rPr sz="4500" dirty="0">
                <a:solidFill>
                  <a:srgbClr val="FFFB00"/>
                </a:solidFill>
              </a:rPr>
              <a:t>“tidal evolution tracks”</a:t>
            </a:r>
            <a:r>
              <a:rPr sz="4500" dirty="0"/>
              <a:t> depend on the initial structures and </a:t>
            </a:r>
            <a:r>
              <a:rPr sz="4500" dirty="0">
                <a:solidFill>
                  <a:srgbClr val="FFFB00"/>
                </a:solidFill>
              </a:rPr>
              <a:t>diverge</a:t>
            </a:r>
            <a:r>
              <a:rPr sz="4500" dirty="0"/>
              <a:t> as satellite</a:t>
            </a:r>
            <a:r>
              <a:rPr lang="en-US" sz="4500" dirty="0"/>
              <a:t> </a:t>
            </a:r>
            <a:r>
              <a:rPr lang="en-US" altLang="zh-CN" sz="4500" dirty="0"/>
              <a:t>galaxies</a:t>
            </a:r>
            <a:r>
              <a:rPr sz="4500" dirty="0"/>
              <a:t> evolve</a:t>
            </a:r>
          </a:p>
        </p:txBody>
      </p:sp>
      <p:sp>
        <p:nvSpPr>
          <p:cNvPr id="11" name="Hayashi+03; Penarrubia+08,10; Errani+15,18; Jiang+21">
            <a:extLst>
              <a:ext uri="{FF2B5EF4-FFF2-40B4-BE49-F238E27FC236}">
                <a16:creationId xmlns:a16="http://schemas.microsoft.com/office/drawing/2014/main" id="{82DE58FA-6E9C-48BE-ABD7-8AA09F4FFCD4}"/>
              </a:ext>
            </a:extLst>
          </p:cNvPr>
          <p:cNvSpPr txBox="1"/>
          <p:nvPr/>
        </p:nvSpPr>
        <p:spPr>
          <a:xfrm>
            <a:off x="14167482" y="2632970"/>
            <a:ext cx="10246163" cy="698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8" tIns="71438" rIns="71438" bIns="71438" anchor="ctr">
            <a:spAutoFit/>
          </a:bodyPr>
          <a:lstStyle/>
          <a:p>
            <a:pPr algn="l" defTabSz="642960">
              <a:spcBef>
                <a:spcPts val="4219"/>
              </a:spcBef>
              <a:defRPr sz="2000" b="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pPr>
            <a:r>
              <a:rPr sz="3600" dirty="0"/>
              <a:t>Hayashi+03; Penarrubia+08,10; Errani+15,18</a:t>
            </a:r>
            <a:r>
              <a:rPr lang="en-US" altLang="zh-CN" sz="3600" dirty="0"/>
              <a:t>,…</a:t>
            </a:r>
            <a:endParaRPr sz="3600" dirty="0"/>
          </a:p>
        </p:txBody>
      </p:sp>
      <p:grpSp>
        <p:nvGrpSpPr>
          <p:cNvPr id="18" name="Group">
            <a:extLst>
              <a:ext uri="{FF2B5EF4-FFF2-40B4-BE49-F238E27FC236}">
                <a16:creationId xmlns:a16="http://schemas.microsoft.com/office/drawing/2014/main" id="{697D5648-58FE-4AF8-B084-7D08E3AE28BB}"/>
              </a:ext>
            </a:extLst>
          </p:cNvPr>
          <p:cNvGrpSpPr/>
          <p:nvPr/>
        </p:nvGrpSpPr>
        <p:grpSpPr>
          <a:xfrm>
            <a:off x="8706892" y="6056273"/>
            <a:ext cx="9015347" cy="7488204"/>
            <a:chOff x="139925" y="0"/>
            <a:chExt cx="6410912" cy="5324943"/>
          </a:xfrm>
        </p:grpSpPr>
        <p:pic>
          <p:nvPicPr>
            <p:cNvPr id="19" name="Screen Shot 2022-08-14 at 10.49.28 PM.png" descr="Screen Shot 2022-08-14 at 10.49.28 PM.png">
              <a:extLst>
                <a:ext uri="{FF2B5EF4-FFF2-40B4-BE49-F238E27FC236}">
                  <a16:creationId xmlns:a16="http://schemas.microsoft.com/office/drawing/2014/main" id="{889D5C5C-A4A5-4199-8B50-8C9B3CFA1F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3917" r="50252" b="50295"/>
            <a:stretch>
              <a:fillRect/>
            </a:stretch>
          </p:blipFill>
          <p:spPr>
            <a:xfrm>
              <a:off x="274217" y="0"/>
              <a:ext cx="6259895" cy="53249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" name="mass loss -&gt;">
              <a:extLst>
                <a:ext uri="{FF2B5EF4-FFF2-40B4-BE49-F238E27FC236}">
                  <a16:creationId xmlns:a16="http://schemas.microsoft.com/office/drawing/2014/main" id="{802D513C-57B0-4FBD-AAEA-BA384953A381}"/>
                </a:ext>
              </a:extLst>
            </p:cNvPr>
            <p:cNvSpPr txBox="1"/>
            <p:nvPr/>
          </p:nvSpPr>
          <p:spPr>
            <a:xfrm>
              <a:off x="4633009" y="4708985"/>
              <a:ext cx="1917828" cy="4439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8" tIns="71438" rIns="71438" bIns="71438" numCol="1" anchor="ctr">
              <a:noAutofit/>
            </a:bodyPr>
            <a:lstStyle>
              <a:lvl1pPr>
                <a:defRPr sz="2200">
                  <a:solidFill>
                    <a:srgbClr val="000000"/>
                  </a:solidFill>
                </a:defRPr>
              </a:lvl1pPr>
            </a:lstStyle>
            <a:p>
              <a:r>
                <a:rPr lang="en-US" altLang="zh-CN" sz="3094" dirty="0"/>
                <a:t>Mass loss</a:t>
              </a:r>
              <a:r>
                <a:rPr lang="en-US" altLang="zh-CN" sz="3094" dirty="0">
                  <a:sym typeface="Wingdings" panose="05000000000000000000" pitchFamily="2" charset="2"/>
                </a:rPr>
                <a:t></a:t>
              </a:r>
              <a:endParaRPr lang="en-US" altLang="zh-CN" sz="3094" dirty="0"/>
            </a:p>
          </p:txBody>
        </p:sp>
        <p:sp>
          <p:nvSpPr>
            <p:cNvPr id="21" name="subhalo structure">
              <a:extLst>
                <a:ext uri="{FF2B5EF4-FFF2-40B4-BE49-F238E27FC236}">
                  <a16:creationId xmlns:a16="http://schemas.microsoft.com/office/drawing/2014/main" id="{13FBFC93-A006-43E6-ABF3-53AD0570C2EF}"/>
                </a:ext>
              </a:extLst>
            </p:cNvPr>
            <p:cNvSpPr txBox="1"/>
            <p:nvPr/>
          </p:nvSpPr>
          <p:spPr>
            <a:xfrm>
              <a:off x="139925" y="716745"/>
              <a:ext cx="1672163" cy="7164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8" tIns="71438" rIns="71438" bIns="71438" numCol="1" anchor="ctr">
              <a:noAutofit/>
            </a:bodyPr>
            <a:lstStyle>
              <a:lvl1pPr>
                <a:defRPr sz="1900">
                  <a:solidFill>
                    <a:srgbClr val="000000"/>
                  </a:solidFill>
                </a:defRPr>
              </a:lvl1pPr>
            </a:lstStyle>
            <a:p>
              <a:r>
                <a:rPr lang="en-US" sz="3200" dirty="0" err="1"/>
                <a:t>Subhalo</a:t>
              </a:r>
              <a:r>
                <a:rPr lang="zh-CN" altLang="en-US" sz="3200" dirty="0"/>
                <a:t> </a:t>
              </a:r>
              <a:r>
                <a:rPr lang="en-US" altLang="zh-CN" sz="3200" dirty="0"/>
                <a:t>structure</a:t>
              </a:r>
              <a:endParaRPr sz="3200" dirty="0"/>
            </a:p>
          </p:txBody>
        </p:sp>
        <p:sp>
          <p:nvSpPr>
            <p:cNvPr id="22" name="inner slope">
              <a:extLst>
                <a:ext uri="{FF2B5EF4-FFF2-40B4-BE49-F238E27FC236}">
                  <a16:creationId xmlns:a16="http://schemas.microsoft.com/office/drawing/2014/main" id="{74870BEE-B643-4D55-92CE-38F7B54E00ED}"/>
                </a:ext>
              </a:extLst>
            </p:cNvPr>
            <p:cNvSpPr txBox="1"/>
            <p:nvPr/>
          </p:nvSpPr>
          <p:spPr>
            <a:xfrm>
              <a:off x="1453532" y="1973235"/>
              <a:ext cx="1672163" cy="7164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8" tIns="71438" rIns="71438" bIns="71438" numCol="1" anchor="ctr">
              <a:noAutofit/>
            </a:bodyPr>
            <a:lstStyle>
              <a:lvl1pPr>
                <a:defRPr sz="1900">
                  <a:solidFill>
                    <a:srgbClr val="000000"/>
                  </a:solidFill>
                </a:defRPr>
              </a:lvl1pPr>
            </a:lstStyle>
            <a:p>
              <a:r>
                <a:rPr lang="en-US" altLang="zh-CN" sz="2672" dirty="0"/>
                <a:t>Initial profile</a:t>
              </a:r>
              <a:endParaRPr sz="2672" dirty="0"/>
            </a:p>
          </p:txBody>
        </p:sp>
      </p:grpSp>
      <p:sp>
        <p:nvSpPr>
          <p:cNvPr id="23" name="inner slope">
            <a:extLst>
              <a:ext uri="{FF2B5EF4-FFF2-40B4-BE49-F238E27FC236}">
                <a16:creationId xmlns:a16="http://schemas.microsoft.com/office/drawing/2014/main" id="{105E5725-E1F1-40E7-91EF-F9BC788B429C}"/>
              </a:ext>
            </a:extLst>
          </p:cNvPr>
          <p:cNvSpPr txBox="1"/>
          <p:nvPr/>
        </p:nvSpPr>
        <p:spPr>
          <a:xfrm>
            <a:off x="13616031" y="10135802"/>
            <a:ext cx="2351480" cy="10074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8" tIns="71438" rIns="71438" bIns="71438" numCol="1" anchor="ctr">
            <a:noAutofit/>
          </a:bodyPr>
          <a:lstStyle>
            <a:lvl1pPr>
              <a:defRPr sz="1900">
                <a:solidFill>
                  <a:srgbClr val="000000"/>
                </a:solidFill>
              </a:defRPr>
            </a:lvl1pPr>
          </a:lstStyle>
          <a:p>
            <a:r>
              <a:rPr lang="en-US" altLang="zh-CN" sz="2672" dirty="0">
                <a:solidFill>
                  <a:srgbClr val="3648BF"/>
                </a:solidFill>
              </a:rPr>
              <a:t>core</a:t>
            </a:r>
            <a:endParaRPr sz="2672" dirty="0">
              <a:solidFill>
                <a:srgbClr val="3648BF"/>
              </a:solidFill>
            </a:endParaRPr>
          </a:p>
        </p:txBody>
      </p:sp>
      <p:sp>
        <p:nvSpPr>
          <p:cNvPr id="24" name="inner slope">
            <a:extLst>
              <a:ext uri="{FF2B5EF4-FFF2-40B4-BE49-F238E27FC236}">
                <a16:creationId xmlns:a16="http://schemas.microsoft.com/office/drawing/2014/main" id="{BC32E564-B530-49DF-8F60-D8CEAE598FF4}"/>
              </a:ext>
            </a:extLst>
          </p:cNvPr>
          <p:cNvSpPr txBox="1"/>
          <p:nvPr/>
        </p:nvSpPr>
        <p:spPr>
          <a:xfrm>
            <a:off x="13005070" y="7567924"/>
            <a:ext cx="2351480" cy="10074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8" tIns="71438" rIns="71438" bIns="71438" numCol="1" anchor="ctr">
            <a:noAutofit/>
          </a:bodyPr>
          <a:lstStyle>
            <a:lvl1pPr>
              <a:defRPr sz="1900">
                <a:solidFill>
                  <a:srgbClr val="000000"/>
                </a:solidFill>
              </a:defRPr>
            </a:lvl1pPr>
          </a:lstStyle>
          <a:p>
            <a:r>
              <a:rPr lang="en-US" altLang="zh-CN" sz="2672" dirty="0">
                <a:solidFill>
                  <a:srgbClr val="C00000"/>
                </a:solidFill>
              </a:rPr>
              <a:t>cusp</a:t>
            </a:r>
            <a:endParaRPr sz="2672" dirty="0">
              <a:solidFill>
                <a:srgbClr val="C00000"/>
              </a:solidFill>
            </a:endParaRPr>
          </a:p>
        </p:txBody>
      </p:sp>
      <p:grpSp>
        <p:nvGrpSpPr>
          <p:cNvPr id="7" name="Group">
            <a:extLst>
              <a:ext uri="{FF2B5EF4-FFF2-40B4-BE49-F238E27FC236}">
                <a16:creationId xmlns:a16="http://schemas.microsoft.com/office/drawing/2014/main" id="{BB37A774-C989-42F2-B02F-4184917E44E1}"/>
              </a:ext>
            </a:extLst>
          </p:cNvPr>
          <p:cNvGrpSpPr/>
          <p:nvPr/>
        </p:nvGrpSpPr>
        <p:grpSpPr>
          <a:xfrm>
            <a:off x="15572197" y="3540561"/>
            <a:ext cx="9137995" cy="7459863"/>
            <a:chOff x="0" y="0"/>
            <a:chExt cx="6498128" cy="5304791"/>
          </a:xfrm>
        </p:grpSpPr>
        <p:pic>
          <p:nvPicPr>
            <p:cNvPr id="8" name="Screen Shot 2022-08-14 at 10.49.28 PM.png" descr="Screen Shot 2022-08-14 at 10.49.28 PM.png">
              <a:extLst>
                <a:ext uri="{FF2B5EF4-FFF2-40B4-BE49-F238E27FC236}">
                  <a16:creationId xmlns:a16="http://schemas.microsoft.com/office/drawing/2014/main" id="{C70B3D8C-8F2C-4944-8B84-9F108C640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52491" t="50071"/>
            <a:stretch>
              <a:fillRect/>
            </a:stretch>
          </p:blipFill>
          <p:spPr>
            <a:xfrm>
              <a:off x="62616" y="0"/>
              <a:ext cx="6435512" cy="53047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" name="mass loss -&gt;">
              <a:extLst>
                <a:ext uri="{FF2B5EF4-FFF2-40B4-BE49-F238E27FC236}">
                  <a16:creationId xmlns:a16="http://schemas.microsoft.com/office/drawing/2014/main" id="{245FFB03-212D-4ACC-86D1-66FE3CCD0FDE}"/>
                </a:ext>
              </a:extLst>
            </p:cNvPr>
            <p:cNvSpPr txBox="1"/>
            <p:nvPr/>
          </p:nvSpPr>
          <p:spPr>
            <a:xfrm>
              <a:off x="4204443" y="4682643"/>
              <a:ext cx="1999799" cy="4565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8" tIns="71438" rIns="71438" bIns="71438" numCol="1" anchor="ctr">
              <a:noAutofit/>
            </a:bodyPr>
            <a:lstStyle>
              <a:lvl1pPr>
                <a:defRPr sz="2300">
                  <a:solidFill>
                    <a:srgbClr val="000000"/>
                  </a:solidFill>
                </a:defRPr>
              </a:lvl1pPr>
            </a:lstStyle>
            <a:p>
              <a:r>
                <a:rPr lang="en-US" altLang="zh-CN" sz="3234" dirty="0"/>
                <a:t>Mass loss</a:t>
              </a:r>
              <a:r>
                <a:rPr lang="en-US" altLang="zh-CN" sz="3234" dirty="0">
                  <a:sym typeface="Wingdings" panose="05000000000000000000" pitchFamily="2" charset="2"/>
                </a:rPr>
                <a:t></a:t>
              </a:r>
            </a:p>
          </p:txBody>
        </p:sp>
        <p:sp>
          <p:nvSpPr>
            <p:cNvPr id="10" name="galaxy size">
              <a:extLst>
                <a:ext uri="{FF2B5EF4-FFF2-40B4-BE49-F238E27FC236}">
                  <a16:creationId xmlns:a16="http://schemas.microsoft.com/office/drawing/2014/main" id="{7972AC7D-BFD3-49D5-8FC0-B8682235F0D4}"/>
                </a:ext>
              </a:extLst>
            </p:cNvPr>
            <p:cNvSpPr txBox="1"/>
            <p:nvPr/>
          </p:nvSpPr>
          <p:spPr>
            <a:xfrm>
              <a:off x="0" y="149764"/>
              <a:ext cx="1238374" cy="8516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>
                  <a:solidFill>
                    <a:srgbClr val="000000"/>
                  </a:solidFill>
                </a:defRPr>
              </a:pPr>
              <a:r>
                <a:rPr lang="en-US" altLang="zh-CN" sz="3094" dirty="0"/>
                <a:t>Galaxy size</a:t>
              </a:r>
              <a:endParaRPr sz="3094" baseline="-5999" dirty="0"/>
            </a:p>
          </p:txBody>
        </p:sp>
      </p:grpSp>
      <p:grpSp>
        <p:nvGrpSpPr>
          <p:cNvPr id="12" name="Group">
            <a:extLst>
              <a:ext uri="{FF2B5EF4-FFF2-40B4-BE49-F238E27FC236}">
                <a16:creationId xmlns:a16="http://schemas.microsoft.com/office/drawing/2014/main" id="{3F49DF0B-BE80-48A0-BD16-82FEE16511B0}"/>
              </a:ext>
            </a:extLst>
          </p:cNvPr>
          <p:cNvGrpSpPr/>
          <p:nvPr/>
        </p:nvGrpSpPr>
        <p:grpSpPr>
          <a:xfrm>
            <a:off x="17651538" y="4920090"/>
            <a:ext cx="4255820" cy="4168304"/>
            <a:chOff x="259" y="351797"/>
            <a:chExt cx="3026360" cy="2964125"/>
          </a:xfrm>
        </p:grpSpPr>
        <p:sp>
          <p:nvSpPr>
            <p:cNvPr id="13" name="Arrow">
              <a:extLst>
                <a:ext uri="{FF2B5EF4-FFF2-40B4-BE49-F238E27FC236}">
                  <a16:creationId xmlns:a16="http://schemas.microsoft.com/office/drawing/2014/main" id="{F05A539E-81D2-453C-9A63-2F51FDA200F3}"/>
                </a:ext>
              </a:extLst>
            </p:cNvPr>
            <p:cNvSpPr/>
            <p:nvPr/>
          </p:nvSpPr>
          <p:spPr>
            <a:xfrm rot="20169650">
              <a:off x="259" y="541671"/>
              <a:ext cx="2805703" cy="593540"/>
            </a:xfrm>
            <a:prstGeom prst="rightArrow">
              <a:avLst>
                <a:gd name="adj1" fmla="val 33620"/>
                <a:gd name="adj2" fmla="val 73875"/>
              </a:avLst>
            </a:prstGeom>
            <a:solidFill>
              <a:srgbClr val="4755BD"/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14" name="Arrow">
              <a:extLst>
                <a:ext uri="{FF2B5EF4-FFF2-40B4-BE49-F238E27FC236}">
                  <a16:creationId xmlns:a16="http://schemas.microsoft.com/office/drawing/2014/main" id="{1B365992-F9E0-410C-9D34-AAFD8B014239}"/>
                </a:ext>
              </a:extLst>
            </p:cNvPr>
            <p:cNvSpPr/>
            <p:nvPr/>
          </p:nvSpPr>
          <p:spPr>
            <a:xfrm rot="1740811">
              <a:off x="1249318" y="2419790"/>
              <a:ext cx="1771168" cy="524738"/>
            </a:xfrm>
            <a:prstGeom prst="rightArrow">
              <a:avLst>
                <a:gd name="adj1" fmla="val 33620"/>
                <a:gd name="adj2" fmla="val 83561"/>
              </a:avLst>
            </a:prstGeom>
            <a:solidFill>
              <a:srgbClr val="A6252F"/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15" name="expand">
              <a:extLst>
                <a:ext uri="{FF2B5EF4-FFF2-40B4-BE49-F238E27FC236}">
                  <a16:creationId xmlns:a16="http://schemas.microsoft.com/office/drawing/2014/main" id="{34126758-ED16-48E3-9473-B0CD3E175377}"/>
                </a:ext>
              </a:extLst>
            </p:cNvPr>
            <p:cNvSpPr txBox="1"/>
            <p:nvPr/>
          </p:nvSpPr>
          <p:spPr>
            <a:xfrm rot="20278477">
              <a:off x="222936" y="351797"/>
              <a:ext cx="1538883" cy="5950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8" tIns="71438" rIns="71438" bIns="71438" numCol="1" anchor="ctr">
              <a:spAutoFit/>
            </a:bodyPr>
            <a:lstStyle>
              <a:lvl1pPr>
                <a:defRPr>
                  <a:solidFill>
                    <a:srgbClr val="4755BD"/>
                  </a:solidFill>
                </a:defRPr>
              </a:lvl1pPr>
            </a:lstStyle>
            <a:p>
              <a:r>
                <a:rPr sz="4500"/>
                <a:t>expand</a:t>
              </a:r>
            </a:p>
          </p:txBody>
        </p:sp>
        <p:sp>
          <p:nvSpPr>
            <p:cNvPr id="16" name="compactify">
              <a:extLst>
                <a:ext uri="{FF2B5EF4-FFF2-40B4-BE49-F238E27FC236}">
                  <a16:creationId xmlns:a16="http://schemas.microsoft.com/office/drawing/2014/main" id="{62BDD884-86CF-43CD-9D5E-C5A43BB14F54}"/>
                </a:ext>
              </a:extLst>
            </p:cNvPr>
            <p:cNvSpPr txBox="1"/>
            <p:nvPr/>
          </p:nvSpPr>
          <p:spPr>
            <a:xfrm rot="1714633">
              <a:off x="758192" y="2720887"/>
              <a:ext cx="2268427" cy="5950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8" tIns="71438" rIns="71438" bIns="71438" numCol="1" anchor="ctr">
              <a:spAutoFit/>
            </a:bodyPr>
            <a:lstStyle>
              <a:lvl1pPr>
                <a:defRPr>
                  <a:solidFill>
                    <a:srgbClr val="A5232D"/>
                  </a:solidFill>
                </a:defRPr>
              </a:lvl1pPr>
            </a:lstStyle>
            <a:p>
              <a:r>
                <a:rPr sz="4500" dirty="0"/>
                <a:t>compactify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AA4C0760-7EC7-4FA8-9CDA-A830B8C05BD4}"/>
              </a:ext>
            </a:extLst>
          </p:cNvPr>
          <p:cNvSpPr txBox="1"/>
          <p:nvPr/>
        </p:nvSpPr>
        <p:spPr>
          <a:xfrm>
            <a:off x="-163286" y="1198955"/>
            <a:ext cx="4027714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A3B0"/>
                </a:solidFill>
              </a:rPr>
              <a:t>Jiang et al. 2021, MNRAS, 502, 621</a:t>
            </a:r>
            <a:endParaRPr lang="en-US" dirty="0">
              <a:solidFill>
                <a:srgbClr val="FFA3B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7001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dvAuto="0"/>
      <p:bldP spid="12" grpId="0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6" name="Group"/>
          <p:cNvGrpSpPr/>
          <p:nvPr/>
        </p:nvGrpSpPr>
        <p:grpSpPr>
          <a:xfrm>
            <a:off x="276745" y="112383"/>
            <a:ext cx="23830510" cy="1501209"/>
            <a:chOff x="-38100" y="0"/>
            <a:chExt cx="23830509" cy="1501208"/>
          </a:xfrm>
        </p:grpSpPr>
        <p:pic>
          <p:nvPicPr>
            <p:cNvPr id="404" name="Rectangle Rectangle" descr="Rectangle Rectangle"/>
            <p:cNvPicPr>
              <a:picLocks/>
            </p:cNvPicPr>
            <p:nvPr/>
          </p:nvPicPr>
          <p:blipFill>
            <a:blip r:embed="rId2">
              <a:alphaModFix amt="49830"/>
            </a:blip>
            <a:stretch>
              <a:fillRect/>
            </a:stretch>
          </p:blipFill>
          <p:spPr>
            <a:xfrm>
              <a:off x="-38100" y="79882"/>
              <a:ext cx="23830510" cy="1336991"/>
            </a:xfrm>
            <a:prstGeom prst="rect">
              <a:avLst/>
            </a:prstGeom>
            <a:effectLst>
              <a:outerShdw blurRad="88900" dir="16200000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405" name="Formation of DM-deficient galaxies: differential stripping of DM and stars"/>
            <p:cNvSpPr txBox="1"/>
            <p:nvPr/>
          </p:nvSpPr>
          <p:spPr>
            <a:xfrm>
              <a:off x="616025" y="0"/>
              <a:ext cx="22522259" cy="15012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defTabSz="642937">
                <a:defRPr sz="3600">
                  <a:solidFill>
                    <a:srgbClr val="FFFB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lang="en-US" sz="3600" dirty="0"/>
                <a:t>3. Environmental processes diversify galaxies</a:t>
              </a:r>
            </a:p>
          </p:txBody>
        </p:sp>
      </p:grpSp>
      <p:sp>
        <p:nvSpPr>
          <p:cNvPr id="409" name="caveat: numerical disruption of DM subhalos …"/>
          <p:cNvSpPr txBox="1"/>
          <p:nvPr/>
        </p:nvSpPr>
        <p:spPr>
          <a:xfrm>
            <a:off x="2179665" y="1644464"/>
            <a:ext cx="16634808" cy="125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marL="581996" indent="-581996" algn="l" defTabSz="642937">
              <a:spcBef>
                <a:spcPts val="4200"/>
              </a:spcBef>
              <a:buSzPct val="43000"/>
              <a:buBlip>
                <a:blip r:embed="rId3"/>
              </a:buBlip>
              <a:defRPr b="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3600" dirty="0"/>
              <a:t>However,</a:t>
            </a:r>
            <a:r>
              <a:rPr lang="zh-CN" altLang="en-US" sz="3600" dirty="0"/>
              <a:t> </a:t>
            </a:r>
            <a:r>
              <a:rPr lang="en-US" altLang="zh-CN" sz="3600" dirty="0"/>
              <a:t>tidal</a:t>
            </a:r>
            <a:r>
              <a:rPr lang="zh-CN" altLang="en-US" sz="3600" dirty="0"/>
              <a:t> </a:t>
            </a:r>
            <a:r>
              <a:rPr lang="en-US" altLang="zh-CN" sz="3600" dirty="0"/>
              <a:t>stripping</a:t>
            </a:r>
            <a:r>
              <a:rPr lang="zh-CN" altLang="en-US" sz="3600" dirty="0"/>
              <a:t> </a:t>
            </a:r>
            <a:r>
              <a:rPr lang="en-US" altLang="zh-CN" sz="3600" dirty="0"/>
              <a:t>can</a:t>
            </a:r>
            <a:r>
              <a:rPr lang="zh-CN" altLang="en-US" sz="3600" dirty="0"/>
              <a:t> </a:t>
            </a:r>
            <a:r>
              <a:rPr lang="en-US" altLang="zh-CN" sz="3600" dirty="0"/>
              <a:t>easily</a:t>
            </a:r>
            <a:r>
              <a:rPr lang="zh-CN" altLang="en-US" sz="3600" dirty="0"/>
              <a:t> </a:t>
            </a:r>
            <a:r>
              <a:rPr lang="en-US" altLang="zh-CN" sz="3600" dirty="0"/>
              <a:t>produce</a:t>
            </a:r>
            <a:r>
              <a:rPr lang="zh-CN" altLang="en-US" sz="3600" dirty="0"/>
              <a:t> </a:t>
            </a:r>
            <a:r>
              <a:rPr lang="en-US" altLang="zh-CN" sz="3600" dirty="0"/>
              <a:t>DM-deficient</a:t>
            </a:r>
            <a:r>
              <a:rPr lang="zh-CN" altLang="en-US" sz="3600" dirty="0"/>
              <a:t> </a:t>
            </a:r>
            <a:r>
              <a:rPr lang="en-US" altLang="zh-CN" sz="3600" dirty="0"/>
              <a:t>galaxies</a:t>
            </a:r>
            <a:r>
              <a:rPr lang="zh-CN" altLang="en-US" sz="3600" dirty="0"/>
              <a:t> </a:t>
            </a:r>
            <a:r>
              <a:rPr lang="en-US" altLang="zh-CN" sz="3600" dirty="0"/>
              <a:t>(</a:t>
            </a:r>
            <a:r>
              <a:rPr lang="en-US" altLang="zh-CN" sz="3600" dirty="0">
                <a:solidFill>
                  <a:srgbClr val="FFFF00"/>
                </a:solidFill>
              </a:rPr>
              <a:t>DMD</a:t>
            </a:r>
            <a:r>
              <a:rPr lang="en-US" altLang="zh-CN" sz="3600" dirty="0"/>
              <a:t>),</a:t>
            </a:r>
            <a:r>
              <a:rPr lang="zh-CN" altLang="en-US" sz="3600" dirty="0"/>
              <a:t> </a:t>
            </a:r>
            <a:r>
              <a:rPr lang="en-US" altLang="zh-CN" sz="3600" dirty="0"/>
              <a:t>but</a:t>
            </a:r>
            <a:r>
              <a:rPr lang="zh-CN" altLang="en-US" sz="3600" dirty="0"/>
              <a:t> </a:t>
            </a:r>
            <a:r>
              <a:rPr lang="en-US" altLang="zh-CN" sz="3600" dirty="0"/>
              <a:t>struggle</a:t>
            </a:r>
            <a:r>
              <a:rPr lang="zh-CN" altLang="en-US" sz="3600" dirty="0"/>
              <a:t> </a:t>
            </a:r>
            <a:r>
              <a:rPr lang="en-US" altLang="zh-CN" sz="3600" dirty="0"/>
              <a:t>to</a:t>
            </a:r>
            <a:r>
              <a:rPr lang="zh-CN" altLang="en-US" sz="3600" dirty="0"/>
              <a:t> </a:t>
            </a:r>
            <a:r>
              <a:rPr lang="en-US" altLang="zh-CN" sz="3600" dirty="0"/>
              <a:t>produce</a:t>
            </a:r>
            <a:r>
              <a:rPr lang="zh-CN" altLang="en-US" sz="3600" dirty="0"/>
              <a:t> </a:t>
            </a:r>
            <a:r>
              <a:rPr lang="en-US" altLang="zh-CN" sz="3600" dirty="0"/>
              <a:t>ultra-diffuse</a:t>
            </a:r>
            <a:r>
              <a:rPr lang="zh-CN" altLang="en-US" sz="3600" dirty="0"/>
              <a:t> </a:t>
            </a:r>
            <a:r>
              <a:rPr lang="en-US" altLang="zh-CN" sz="3600" dirty="0"/>
              <a:t>DMD</a:t>
            </a:r>
            <a:r>
              <a:rPr lang="zh-CN" altLang="en-US" sz="3600" dirty="0"/>
              <a:t> </a:t>
            </a:r>
            <a:r>
              <a:rPr lang="en-US" altLang="zh-CN" sz="3600" dirty="0"/>
              <a:t>(</a:t>
            </a:r>
            <a:r>
              <a:rPr lang="en-US" altLang="zh-CN" sz="3600" dirty="0">
                <a:solidFill>
                  <a:srgbClr val="FFFF00"/>
                </a:solidFill>
              </a:rPr>
              <a:t>DMD-UDG</a:t>
            </a:r>
            <a:r>
              <a:rPr lang="en-US" altLang="zh-CN" sz="3600" dirty="0"/>
              <a:t>)</a:t>
            </a:r>
            <a:endParaRPr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70E976-3CC9-68EA-726F-1EE3AA4A4D6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3" t="31335" r="48706" b="37167"/>
          <a:stretch/>
        </p:blipFill>
        <p:spPr>
          <a:xfrm>
            <a:off x="135112" y="3790553"/>
            <a:ext cx="13521914" cy="90485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CCD618-FBF1-765E-3925-7AB628874FB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7" t="4634" r="18106" b="36779"/>
          <a:stretch/>
        </p:blipFill>
        <p:spPr>
          <a:xfrm>
            <a:off x="13942157" y="3956231"/>
            <a:ext cx="10441843" cy="8461103"/>
          </a:xfrm>
          <a:prstGeom prst="rect">
            <a:avLst/>
          </a:prstGeom>
        </p:spPr>
      </p:pic>
      <p:sp>
        <p:nvSpPr>
          <p:cNvPr id="7" name="caveat: numerical disruption of DM subhalos …">
            <a:extLst>
              <a:ext uri="{FF2B5EF4-FFF2-40B4-BE49-F238E27FC236}">
                <a16:creationId xmlns:a16="http://schemas.microsoft.com/office/drawing/2014/main" id="{521A0AB3-3932-5FA3-9980-D2C0AEDA3B82}"/>
              </a:ext>
            </a:extLst>
          </p:cNvPr>
          <p:cNvSpPr txBox="1"/>
          <p:nvPr/>
        </p:nvSpPr>
        <p:spPr>
          <a:xfrm>
            <a:off x="2179664" y="2994507"/>
            <a:ext cx="21578265" cy="6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marL="581996" indent="-581996" algn="l" defTabSz="642937">
              <a:spcBef>
                <a:spcPts val="4200"/>
              </a:spcBef>
              <a:buSzPct val="43000"/>
              <a:buBlip>
                <a:blip r:embed="rId3"/>
              </a:buBlip>
              <a:defRPr b="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3600" dirty="0"/>
              <a:t>DMD-UDG</a:t>
            </a:r>
            <a:r>
              <a:rPr lang="zh-CN" altLang="en-US" sz="3600" dirty="0"/>
              <a:t> </a:t>
            </a:r>
            <a:r>
              <a:rPr lang="en-US" altLang="zh-CN" sz="3600" dirty="0"/>
              <a:t>need</a:t>
            </a:r>
            <a:r>
              <a:rPr lang="zh-CN" altLang="en-US" sz="3600" dirty="0"/>
              <a:t> </a:t>
            </a:r>
            <a:r>
              <a:rPr lang="en-US" altLang="zh-CN" sz="3600" dirty="0"/>
              <a:t>to</a:t>
            </a:r>
            <a:r>
              <a:rPr lang="zh-CN" altLang="en-US" sz="3600" dirty="0"/>
              <a:t> </a:t>
            </a:r>
            <a:r>
              <a:rPr lang="en-US" altLang="zh-CN" sz="3600" dirty="0"/>
              <a:t>be</a:t>
            </a:r>
            <a:r>
              <a:rPr lang="zh-CN" altLang="en-US" sz="3600" dirty="0"/>
              <a:t> </a:t>
            </a:r>
            <a:r>
              <a:rPr lang="en-US" altLang="zh-CN" sz="3600" dirty="0"/>
              <a:t>low-</a:t>
            </a:r>
            <a:r>
              <a:rPr lang="en-US" altLang="zh-CN" sz="3600" dirty="0" err="1"/>
              <a:t>Sersic</a:t>
            </a:r>
            <a:r>
              <a:rPr lang="en-US" altLang="zh-CN" sz="3600" dirty="0"/>
              <a:t>,</a:t>
            </a:r>
            <a:r>
              <a:rPr lang="zh-CN" altLang="en-US" sz="3600" dirty="0"/>
              <a:t> </a:t>
            </a:r>
            <a:r>
              <a:rPr lang="en-US" altLang="zh-CN" sz="3600" dirty="0"/>
              <a:t>and</a:t>
            </a:r>
            <a:r>
              <a:rPr lang="zh-CN" altLang="en-US" sz="3600" dirty="0"/>
              <a:t> </a:t>
            </a:r>
            <a:r>
              <a:rPr lang="en-US" altLang="zh-CN" sz="3600" dirty="0"/>
              <a:t>residing</a:t>
            </a:r>
            <a:r>
              <a:rPr lang="zh-CN" altLang="en-US" sz="3600" dirty="0"/>
              <a:t> </a:t>
            </a:r>
            <a:r>
              <a:rPr lang="en-US" altLang="zh-CN" sz="3600" dirty="0"/>
              <a:t>in</a:t>
            </a:r>
            <a:r>
              <a:rPr lang="zh-CN" altLang="en-US" sz="3600" dirty="0"/>
              <a:t> </a:t>
            </a:r>
            <a:r>
              <a:rPr lang="en-US" altLang="zh-CN" sz="3600" dirty="0"/>
              <a:t>cored</a:t>
            </a:r>
            <a:r>
              <a:rPr lang="zh-CN" altLang="en-US" sz="3600" dirty="0"/>
              <a:t> </a:t>
            </a:r>
            <a:r>
              <a:rPr lang="en-US" altLang="zh-CN" sz="3600" dirty="0"/>
              <a:t>low-concentration</a:t>
            </a:r>
            <a:r>
              <a:rPr lang="zh-CN" altLang="en-US" sz="3600" dirty="0"/>
              <a:t> </a:t>
            </a:r>
            <a:r>
              <a:rPr lang="en-US" altLang="zh-CN" sz="3600" dirty="0" err="1"/>
              <a:t>subhalos</a:t>
            </a:r>
            <a:r>
              <a:rPr lang="zh-CN" altLang="en-US" sz="3600" dirty="0"/>
              <a:t> </a:t>
            </a:r>
            <a:r>
              <a:rPr lang="en-US" altLang="zh-CN" sz="3600" dirty="0"/>
              <a:t>to</a:t>
            </a:r>
            <a:r>
              <a:rPr lang="zh-CN" altLang="en-US" sz="3600" dirty="0"/>
              <a:t> </a:t>
            </a:r>
            <a:r>
              <a:rPr lang="en-US" altLang="zh-CN" sz="3600" dirty="0"/>
              <a:t>begin</a:t>
            </a:r>
            <a:r>
              <a:rPr lang="zh-CN" altLang="en-US" sz="3600" dirty="0"/>
              <a:t> </a:t>
            </a:r>
            <a:r>
              <a:rPr lang="en-US" altLang="zh-CN" sz="3600" dirty="0"/>
              <a:t>with</a:t>
            </a:r>
            <a:endParaRPr sz="3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0499CA-E333-52BD-789D-A81275283273}"/>
              </a:ext>
            </a:extLst>
          </p:cNvPr>
          <p:cNvSpPr txBox="1"/>
          <p:nvPr/>
        </p:nvSpPr>
        <p:spPr>
          <a:xfrm>
            <a:off x="18481965" y="2032783"/>
            <a:ext cx="4660930" cy="6982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r>
              <a:rPr lang="en-US" altLang="zh-CN" sz="3600" b="0" dirty="0">
                <a:solidFill>
                  <a:srgbClr val="FFA3B0"/>
                </a:solidFill>
                <a:latin typeface="Chalkboard" panose="03050602040202020205" pitchFamily="66" charset="77"/>
                <a:cs typeface="+mn-cs"/>
              </a:rPr>
              <a:t>He,</a:t>
            </a:r>
            <a:r>
              <a:rPr lang="zh-CN" altLang="en-US" sz="3600" b="0" dirty="0">
                <a:solidFill>
                  <a:srgbClr val="FFA3B0"/>
                </a:solidFill>
                <a:latin typeface="Chalkboard" panose="03050602040202020205" pitchFamily="66" charset="77"/>
                <a:cs typeface="+mn-cs"/>
              </a:rPr>
              <a:t> </a:t>
            </a:r>
            <a:r>
              <a:rPr lang="en-US" altLang="zh-CN" sz="3600" dirty="0">
                <a:solidFill>
                  <a:srgbClr val="FFA3B0"/>
                </a:solidFill>
                <a:latin typeface="Chalkboard" panose="03050602040202020205" pitchFamily="66" charset="77"/>
                <a:cs typeface="+mn-cs"/>
              </a:rPr>
              <a:t>FJ</a:t>
            </a:r>
            <a:r>
              <a:rPr lang="zh-CN" altLang="en-US" sz="3600" dirty="0">
                <a:solidFill>
                  <a:srgbClr val="FFA3B0"/>
                </a:solidFill>
                <a:latin typeface="Chalkboard" panose="03050602040202020205" pitchFamily="66" charset="77"/>
                <a:cs typeface="+mn-cs"/>
              </a:rPr>
              <a:t>*</a:t>
            </a:r>
            <a:r>
              <a:rPr lang="zh-CN" altLang="en-US" sz="3600" b="0" dirty="0">
                <a:solidFill>
                  <a:srgbClr val="FFA3B0"/>
                </a:solidFill>
                <a:latin typeface="Chalkboard" panose="03050602040202020205" pitchFamily="66" charset="77"/>
                <a:cs typeface="+mn-cs"/>
              </a:rPr>
              <a:t> </a:t>
            </a:r>
            <a:r>
              <a:rPr lang="en-US" altLang="zh-CN" sz="3600" b="0" dirty="0">
                <a:solidFill>
                  <a:srgbClr val="FFA3B0"/>
                </a:solidFill>
                <a:latin typeface="Chalkboard" panose="03050602040202020205" pitchFamily="66" charset="77"/>
                <a:cs typeface="+mn-cs"/>
              </a:rPr>
              <a:t>+</a:t>
            </a:r>
            <a:r>
              <a:rPr lang="zh-CN" altLang="en-US" sz="3600" b="0" dirty="0">
                <a:solidFill>
                  <a:srgbClr val="FFA3B0"/>
                </a:solidFill>
                <a:latin typeface="Chalkboard" panose="03050602040202020205" pitchFamily="66" charset="77"/>
                <a:cs typeface="+mn-cs"/>
              </a:rPr>
              <a:t> </a:t>
            </a:r>
            <a:r>
              <a:rPr lang="en-US" altLang="zh-CN" sz="3600" b="0" dirty="0">
                <a:solidFill>
                  <a:srgbClr val="FFA3B0"/>
                </a:solidFill>
                <a:latin typeface="Chalkboard" panose="03050602040202020205" pitchFamily="66" charset="77"/>
                <a:cs typeface="+mn-cs"/>
              </a:rPr>
              <a:t>in</a:t>
            </a:r>
            <a:r>
              <a:rPr lang="zh-CN" altLang="en-US" sz="3600" b="0" dirty="0">
                <a:solidFill>
                  <a:srgbClr val="FFA3B0"/>
                </a:solidFill>
                <a:latin typeface="Chalkboard" panose="03050602040202020205" pitchFamily="66" charset="77"/>
                <a:cs typeface="+mn-cs"/>
              </a:rPr>
              <a:t> </a:t>
            </a:r>
            <a:r>
              <a:rPr lang="en-US" altLang="zh-CN" sz="3600" b="0" dirty="0">
                <a:solidFill>
                  <a:srgbClr val="FFA3B0"/>
                </a:solidFill>
                <a:latin typeface="Chalkboard" panose="03050602040202020205" pitchFamily="66" charset="77"/>
                <a:cs typeface="+mn-cs"/>
              </a:rPr>
              <a:t>prep</a:t>
            </a:r>
            <a:endParaRPr lang="en-US" sz="3600" b="0" dirty="0">
              <a:solidFill>
                <a:srgbClr val="FFA3B0"/>
              </a:solidFill>
              <a:latin typeface="Chalkboard" panose="03050602040202020205" pitchFamily="66" charset="77"/>
              <a:cs typeface="+mn-cs"/>
            </a:endParaRP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Rectangle Rectangle" descr="Rectangle Rectangle"/>
          <p:cNvPicPr>
            <a:picLocks/>
          </p:cNvPicPr>
          <p:nvPr/>
        </p:nvPicPr>
        <p:blipFill>
          <a:blip r:embed="rId2">
            <a:alphaModFix amt="49830"/>
          </a:blip>
          <a:stretch>
            <a:fillRect/>
          </a:stretch>
        </p:blipFill>
        <p:spPr>
          <a:xfrm>
            <a:off x="413543" y="656967"/>
            <a:ext cx="23754229" cy="1178887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sp>
        <p:nvSpPr>
          <p:cNvPr id="413" name="I. Can we solve-small scale puzzles within ΛCDM?"/>
          <p:cNvSpPr txBox="1"/>
          <p:nvPr/>
        </p:nvSpPr>
        <p:spPr>
          <a:xfrm>
            <a:off x="4088121" y="827984"/>
            <a:ext cx="15922009" cy="6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defTabSz="642937"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pPr>
            <a:r>
              <a:rPr lang="en-US" dirty="0"/>
              <a:t>Part </a:t>
            </a:r>
            <a:r>
              <a:rPr dirty="0"/>
              <a:t>I. Can we solve</a:t>
            </a:r>
            <a:r>
              <a:rPr lang="en-US" dirty="0"/>
              <a:t> </a:t>
            </a:r>
            <a:r>
              <a:rPr dirty="0"/>
              <a:t>small</a:t>
            </a:r>
            <a:r>
              <a:rPr lang="en-US" dirty="0"/>
              <a:t>-</a:t>
            </a:r>
            <a:r>
              <a:rPr dirty="0"/>
              <a:t>scale puzzles within </a:t>
            </a:r>
            <a:r>
              <a:rPr lang="en-US" dirty="0"/>
              <a:t>CD</a:t>
            </a:r>
            <a:r>
              <a:rPr dirty="0"/>
              <a:t>M?</a:t>
            </a:r>
            <a:r>
              <a:rPr lang="en-US" dirty="0"/>
              <a:t> – Well, sort of… </a:t>
            </a:r>
            <a:endParaRPr dirty="0"/>
          </a:p>
        </p:txBody>
      </p:sp>
      <p:sp>
        <p:nvSpPr>
          <p:cNvPr id="414" name="For isolated dwarfs, puffy galaxies (cored halos) are over-produced, compact (cuspy) ones missing"/>
          <p:cNvSpPr txBox="1"/>
          <p:nvPr/>
        </p:nvSpPr>
        <p:spPr>
          <a:xfrm>
            <a:off x="1425545" y="2645127"/>
            <a:ext cx="14596979" cy="19909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marL="581996" indent="-581996" algn="l" defTabSz="642937">
              <a:spcBef>
                <a:spcPts val="4200"/>
              </a:spcBef>
              <a:buSzPct val="43000"/>
              <a:buBlip>
                <a:blip r:embed="rId3"/>
              </a:buBlip>
              <a:defRPr b="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sz="4000" dirty="0"/>
              <a:t>Cosmic halo-to-halo variance alleviates the satellite tensions –</a:t>
            </a:r>
            <a:r>
              <a:rPr lang="zh-CN" altLang="en-US" sz="4000" dirty="0"/>
              <a:t> </a:t>
            </a:r>
            <a:r>
              <a:rPr lang="en-US" altLang="zh-CN" sz="4000" dirty="0"/>
              <a:t>MW</a:t>
            </a:r>
            <a:r>
              <a:rPr lang="zh-CN" altLang="en-US" sz="4000" dirty="0"/>
              <a:t> </a:t>
            </a:r>
            <a:r>
              <a:rPr lang="en-US" sz="4000" dirty="0"/>
              <a:t>can occur at 1% probability in CDM simulations </a:t>
            </a:r>
            <a:endParaRPr sz="4000" dirty="0"/>
          </a:p>
        </p:txBody>
      </p:sp>
      <p:sp>
        <p:nvSpPr>
          <p:cNvPr id="416" name="For satellites, environmental processes amplify subhalo response, but the structural diversity is still limited"/>
          <p:cNvSpPr txBox="1"/>
          <p:nvPr/>
        </p:nvSpPr>
        <p:spPr>
          <a:xfrm>
            <a:off x="1425545" y="6845844"/>
            <a:ext cx="14996512" cy="19909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marL="581996" indent="-581996" algn="l" defTabSz="642937">
              <a:spcBef>
                <a:spcPts val="4200"/>
              </a:spcBef>
              <a:buSzPct val="43000"/>
              <a:buBlip>
                <a:blip r:embed="rId3"/>
              </a:buBlip>
              <a:defRPr b="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4000" dirty="0"/>
              <a:t>Tidal</a:t>
            </a:r>
            <a:r>
              <a:rPr lang="zh-CN" altLang="en-US" sz="4000" dirty="0"/>
              <a:t> </a:t>
            </a:r>
            <a:r>
              <a:rPr lang="en-US" sz="4000" dirty="0"/>
              <a:t>evolution</a:t>
            </a:r>
            <a:r>
              <a:rPr sz="4000" dirty="0"/>
              <a:t> </a:t>
            </a:r>
            <a:r>
              <a:rPr lang="en-US" altLang="zh-CN" sz="4000" dirty="0"/>
              <a:t>can</a:t>
            </a:r>
            <a:r>
              <a:rPr lang="en-US" sz="4000" dirty="0"/>
              <a:t> diversity halo and </a:t>
            </a:r>
            <a:r>
              <a:rPr lang="en-US" altLang="zh-CN" sz="4000" dirty="0"/>
              <a:t>satellite-</a:t>
            </a:r>
            <a:r>
              <a:rPr lang="en-US" sz="4000" dirty="0"/>
              <a:t>galaxy structures, depending on the initial structure</a:t>
            </a:r>
            <a:r>
              <a:rPr lang="en-US" altLang="zh-CN" sz="4000" dirty="0"/>
              <a:t>,</a:t>
            </a:r>
            <a:r>
              <a:rPr lang="zh-CN" altLang="en-US" sz="4000" dirty="0"/>
              <a:t> </a:t>
            </a:r>
            <a:r>
              <a:rPr lang="en-US" altLang="zh-CN" sz="4000" dirty="0"/>
              <a:t>but</a:t>
            </a:r>
            <a:r>
              <a:rPr lang="zh-CN" altLang="en-US" sz="4000" dirty="0"/>
              <a:t> </a:t>
            </a:r>
            <a:r>
              <a:rPr lang="en-US" altLang="zh-CN" sz="4000" dirty="0"/>
              <a:t>DM-deficient</a:t>
            </a:r>
            <a:r>
              <a:rPr lang="zh-CN" altLang="en-US" sz="4000" dirty="0"/>
              <a:t> </a:t>
            </a:r>
            <a:r>
              <a:rPr lang="en-US" altLang="zh-CN" sz="4000" dirty="0"/>
              <a:t>UDGs</a:t>
            </a:r>
            <a:r>
              <a:rPr lang="zh-CN" altLang="en-US" sz="4000" dirty="0"/>
              <a:t> </a:t>
            </a:r>
            <a:r>
              <a:rPr lang="en-US" altLang="zh-CN" sz="4000" dirty="0"/>
              <a:t>are</a:t>
            </a:r>
            <a:r>
              <a:rPr lang="zh-CN" altLang="en-US" sz="4000" dirty="0"/>
              <a:t> </a:t>
            </a:r>
            <a:r>
              <a:rPr lang="en-US" altLang="zh-CN" sz="4000" dirty="0"/>
              <a:t>hard</a:t>
            </a:r>
            <a:r>
              <a:rPr lang="zh-CN" altLang="en-US" sz="4000" dirty="0"/>
              <a:t> </a:t>
            </a:r>
            <a:r>
              <a:rPr lang="en-US" altLang="zh-CN" sz="4000" dirty="0"/>
              <a:t>to</a:t>
            </a:r>
            <a:r>
              <a:rPr lang="zh-CN" altLang="en-US" sz="4000" dirty="0"/>
              <a:t> </a:t>
            </a:r>
            <a:r>
              <a:rPr lang="en-US" altLang="zh-CN" sz="4000" dirty="0"/>
              <a:t>reproduce</a:t>
            </a:r>
            <a:r>
              <a:rPr lang="zh-CN" altLang="en-US" sz="4000" dirty="0"/>
              <a:t> </a:t>
            </a:r>
            <a:r>
              <a:rPr lang="en-US" altLang="zh-CN" sz="4000" dirty="0"/>
              <a:t>…</a:t>
            </a:r>
            <a:r>
              <a:rPr lang="zh-CN" altLang="en-US" sz="4000" dirty="0"/>
              <a:t> </a:t>
            </a:r>
            <a:endParaRPr sz="4000" dirty="0"/>
          </a:p>
        </p:txBody>
      </p:sp>
      <p:sp>
        <p:nvSpPr>
          <p:cNvPr id="12" name="For isolated dwarfs, puffy galaxies (cored halos) are over-produced, compact (cuspy) ones missing">
            <a:extLst>
              <a:ext uri="{FF2B5EF4-FFF2-40B4-BE49-F238E27FC236}">
                <a16:creationId xmlns:a16="http://schemas.microsoft.com/office/drawing/2014/main" id="{BC3321A3-7272-490C-815A-1AC47A5006E2}"/>
              </a:ext>
            </a:extLst>
          </p:cNvPr>
          <p:cNvSpPr txBox="1"/>
          <p:nvPr/>
        </p:nvSpPr>
        <p:spPr>
          <a:xfrm>
            <a:off x="1400396" y="4745485"/>
            <a:ext cx="14596979" cy="19909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marL="581996" indent="-581996" algn="l" defTabSz="642937">
              <a:spcBef>
                <a:spcPts val="4200"/>
              </a:spcBef>
              <a:buSzPct val="43000"/>
              <a:buBlip>
                <a:blip r:embed="rId3"/>
              </a:buBlip>
              <a:defRPr b="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sz="4000" dirty="0"/>
              <a:t>Diffuse </a:t>
            </a:r>
            <a:r>
              <a:rPr sz="4000" dirty="0"/>
              <a:t>galaxies (cored halos) are over-produced, compact (</a:t>
            </a:r>
            <a:r>
              <a:rPr sz="4000" dirty="0" err="1"/>
              <a:t>cuspy</a:t>
            </a:r>
            <a:r>
              <a:rPr sz="4000" dirty="0"/>
              <a:t>) ones missing</a:t>
            </a:r>
            <a:r>
              <a:rPr lang="en-US" altLang="zh-CN" sz="4000" dirty="0"/>
              <a:t>,</a:t>
            </a:r>
            <a:r>
              <a:rPr lang="en-US" sz="4000" dirty="0"/>
              <a:t> in </a:t>
            </a:r>
            <a:r>
              <a:rPr lang="en-US" altLang="zh-CN" sz="4000" dirty="0"/>
              <a:t>many</a:t>
            </a:r>
            <a:r>
              <a:rPr lang="en-US" sz="4000" dirty="0"/>
              <a:t> CDM </a:t>
            </a:r>
            <a:r>
              <a:rPr lang="en-US" sz="4000" dirty="0" err="1"/>
              <a:t>simualtions</a:t>
            </a:r>
            <a:r>
              <a:rPr lang="en-US" sz="4000" dirty="0"/>
              <a:t> with hydro and star formation</a:t>
            </a:r>
            <a:endParaRPr sz="4000" dirty="0"/>
          </a:p>
        </p:txBody>
      </p:sp>
      <p:sp>
        <p:nvSpPr>
          <p:cNvPr id="13" name="differential stripping of DM and stars can produce DM-poor satellites, but there may be numerical stripping">
            <a:extLst>
              <a:ext uri="{FF2B5EF4-FFF2-40B4-BE49-F238E27FC236}">
                <a16:creationId xmlns:a16="http://schemas.microsoft.com/office/drawing/2014/main" id="{4C13EF31-6CDD-44E8-BB8D-5B48386A4780}"/>
              </a:ext>
            </a:extLst>
          </p:cNvPr>
          <p:cNvSpPr txBox="1"/>
          <p:nvPr/>
        </p:nvSpPr>
        <p:spPr>
          <a:xfrm>
            <a:off x="9507306" y="9050428"/>
            <a:ext cx="14660466" cy="3837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marL="581996" indent="-581996" algn="l" defTabSz="642937">
              <a:spcBef>
                <a:spcPts val="4200"/>
              </a:spcBef>
              <a:buSzPct val="43000"/>
              <a:buBlip>
                <a:blip r:embed="rId3"/>
              </a:buBlip>
              <a:defRPr b="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sz="4000" dirty="0"/>
              <a:t>I did not mention nucleated dwarfs, little red dots, </a:t>
            </a:r>
            <a:r>
              <a:rPr lang="en-US" altLang="zh-CN" sz="4000" dirty="0"/>
              <a:t>bulge-deficient</a:t>
            </a:r>
            <a:r>
              <a:rPr lang="zh-CN" altLang="en-US" sz="4000" dirty="0"/>
              <a:t> </a:t>
            </a:r>
            <a:r>
              <a:rPr lang="en-US" altLang="zh-CN" sz="4000" dirty="0"/>
              <a:t>giants,</a:t>
            </a:r>
            <a:r>
              <a:rPr lang="zh-CN" altLang="en-US" sz="4000" dirty="0"/>
              <a:t> </a:t>
            </a:r>
            <a:r>
              <a:rPr lang="en-US" sz="4000" dirty="0"/>
              <a:t>but there exist </a:t>
            </a:r>
            <a:r>
              <a:rPr lang="en-US" altLang="zh-CN" sz="4000" dirty="0"/>
              <a:t>partial</a:t>
            </a:r>
            <a:r>
              <a:rPr lang="zh-CN" altLang="en-US" sz="4000" dirty="0"/>
              <a:t> </a:t>
            </a:r>
            <a:r>
              <a:rPr lang="en-US" sz="4000" dirty="0"/>
              <a:t>explanations within CDM </a:t>
            </a:r>
            <a:r>
              <a:rPr lang="en-US" altLang="zh-CN" sz="4000" dirty="0"/>
              <a:t>:</a:t>
            </a:r>
            <a:r>
              <a:rPr lang="zh-CN" altLang="en-US" sz="4000" dirty="0"/>
              <a:t> </a:t>
            </a:r>
            <a:br>
              <a:rPr lang="en-US" altLang="zh-CN" sz="4000" dirty="0"/>
            </a:br>
            <a:r>
              <a:rPr lang="en-US" altLang="zh-CN" sz="4000" dirty="0"/>
              <a:t>dynamical</a:t>
            </a:r>
            <a:r>
              <a:rPr lang="zh-CN" altLang="en-US" sz="4000" dirty="0"/>
              <a:t> </a:t>
            </a:r>
            <a:r>
              <a:rPr lang="en-US" altLang="zh-CN" sz="4000" dirty="0"/>
              <a:t>friction</a:t>
            </a:r>
            <a:r>
              <a:rPr lang="zh-CN" altLang="en-US" sz="4000" dirty="0"/>
              <a:t> </a:t>
            </a:r>
            <a:r>
              <a:rPr lang="en-US" altLang="zh-CN" sz="4000" dirty="0"/>
              <a:t>of</a:t>
            </a:r>
            <a:r>
              <a:rPr lang="zh-CN" altLang="en-US" sz="4000" dirty="0"/>
              <a:t> </a:t>
            </a:r>
            <a:r>
              <a:rPr lang="en-US" altLang="zh-CN" sz="4000" dirty="0"/>
              <a:t>GCs;</a:t>
            </a:r>
            <a:r>
              <a:rPr lang="zh-CN" altLang="en-US" sz="4000" dirty="0"/>
              <a:t> </a:t>
            </a:r>
            <a:br>
              <a:rPr lang="en-US" altLang="zh-CN" sz="4000" dirty="0"/>
            </a:br>
            <a:r>
              <a:rPr lang="en-US" altLang="zh-CN" sz="4000" dirty="0"/>
              <a:t>Direct</a:t>
            </a:r>
            <a:r>
              <a:rPr lang="zh-CN" altLang="en-US" sz="4000" dirty="0"/>
              <a:t> </a:t>
            </a:r>
            <a:r>
              <a:rPr lang="en-US" altLang="zh-CN" sz="4000" dirty="0"/>
              <a:t>Collapse</a:t>
            </a:r>
            <a:r>
              <a:rPr lang="zh-CN" altLang="en-US" sz="4000" dirty="0"/>
              <a:t> </a:t>
            </a:r>
            <a:r>
              <a:rPr lang="en-US" altLang="zh-CN" sz="4000" dirty="0"/>
              <a:t>BHs;</a:t>
            </a:r>
            <a:br>
              <a:rPr lang="en-US" altLang="zh-CN" sz="4000" dirty="0"/>
            </a:br>
            <a:r>
              <a:rPr lang="en-US" altLang="zh-CN" sz="4000" dirty="0"/>
              <a:t>Special</a:t>
            </a:r>
            <a:r>
              <a:rPr lang="zh-CN" altLang="en-US" sz="4000" dirty="0"/>
              <a:t> </a:t>
            </a:r>
            <a:r>
              <a:rPr lang="en-US" altLang="zh-CN" sz="4000" dirty="0"/>
              <a:t>halo</a:t>
            </a:r>
            <a:r>
              <a:rPr lang="zh-CN" altLang="en-US" sz="4000" dirty="0"/>
              <a:t> </a:t>
            </a:r>
            <a:r>
              <a:rPr lang="en-US" altLang="zh-CN" sz="4000" dirty="0"/>
              <a:t>conditions,</a:t>
            </a:r>
            <a:r>
              <a:rPr lang="zh-CN" altLang="en-US" sz="4000" dirty="0"/>
              <a:t> </a:t>
            </a:r>
            <a:r>
              <a:rPr lang="en-US" altLang="zh-CN" sz="4000" dirty="0"/>
              <a:t>respectively</a:t>
            </a:r>
            <a:r>
              <a:rPr lang="zh-CN" altLang="en-US" sz="4000" dirty="0"/>
              <a:t> </a:t>
            </a:r>
            <a:r>
              <a:rPr lang="en-US" altLang="zh-CN" sz="4000" dirty="0"/>
              <a:t>…</a:t>
            </a:r>
            <a:r>
              <a:rPr lang="zh-CN" altLang="en-US" sz="4000" dirty="0"/>
              <a:t> </a:t>
            </a:r>
            <a:endParaRPr sz="4000" dirty="0"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ctangle Rectangle" descr="Rectangle Rectangle">
            <a:extLst>
              <a:ext uri="{FF2B5EF4-FFF2-40B4-BE49-F238E27FC236}">
                <a16:creationId xmlns:a16="http://schemas.microsoft.com/office/drawing/2014/main" id="{188032CC-5F02-46D1-9BA8-994E9F9AA35A}"/>
              </a:ext>
            </a:extLst>
          </p:cNvPr>
          <p:cNvPicPr>
            <a:picLocks/>
          </p:cNvPicPr>
          <p:nvPr/>
        </p:nvPicPr>
        <p:blipFill>
          <a:blip r:embed="rId2">
            <a:alphaModFix amt="49830"/>
          </a:blip>
          <a:stretch>
            <a:fillRect/>
          </a:stretch>
        </p:blipFill>
        <p:spPr>
          <a:xfrm>
            <a:off x="426563" y="5574978"/>
            <a:ext cx="23776889" cy="2383748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sp>
        <p:nvSpPr>
          <p:cNvPr id="5" name="II. Self-Interacting Dark Matter (SIDM)">
            <a:extLst>
              <a:ext uri="{FF2B5EF4-FFF2-40B4-BE49-F238E27FC236}">
                <a16:creationId xmlns:a16="http://schemas.microsoft.com/office/drawing/2014/main" id="{3A31F40F-B9AA-41DD-A26D-6293C63A3FA8}"/>
              </a:ext>
            </a:extLst>
          </p:cNvPr>
          <p:cNvSpPr txBox="1"/>
          <p:nvPr/>
        </p:nvSpPr>
        <p:spPr>
          <a:xfrm>
            <a:off x="2419621" y="6079163"/>
            <a:ext cx="19973653" cy="1375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defTabSz="642937"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sz="4000" dirty="0"/>
              <a:t>Part </a:t>
            </a:r>
            <a:r>
              <a:rPr sz="4000" dirty="0"/>
              <a:t>II.</a:t>
            </a:r>
            <a:r>
              <a:rPr lang="en-US" sz="4000" dirty="0"/>
              <a:t> </a:t>
            </a:r>
            <a:r>
              <a:rPr sz="4000" dirty="0"/>
              <a:t> </a:t>
            </a:r>
            <a:r>
              <a:rPr lang="en-US" altLang="zh-CN" sz="4000" dirty="0"/>
              <a:t>Pros</a:t>
            </a:r>
            <a:r>
              <a:rPr lang="zh-CN" altLang="en-US" sz="4000" dirty="0"/>
              <a:t> </a:t>
            </a:r>
            <a:r>
              <a:rPr lang="en-US" altLang="zh-CN" sz="4000" dirty="0"/>
              <a:t>of</a:t>
            </a:r>
            <a:r>
              <a:rPr lang="zh-CN" altLang="en-US" sz="4000" dirty="0"/>
              <a:t> </a:t>
            </a:r>
            <a:r>
              <a:rPr lang="en-US" altLang="zh-CN" sz="4000" dirty="0"/>
              <a:t>SIDM:</a:t>
            </a:r>
            <a:endParaRPr lang="en-US" sz="4000" dirty="0"/>
          </a:p>
          <a:p>
            <a:r>
              <a:rPr lang="en-US" altLang="zh-CN" sz="4000" dirty="0"/>
              <a:t>SIDM</a:t>
            </a:r>
            <a:r>
              <a:rPr lang="zh-CN" altLang="en-US" sz="4000" dirty="0"/>
              <a:t> </a:t>
            </a:r>
            <a:r>
              <a:rPr lang="en-US" sz="4000" dirty="0"/>
              <a:t>provides elegant solution</a:t>
            </a:r>
            <a:r>
              <a:rPr lang="en-US" altLang="zh-CN" sz="4000" dirty="0"/>
              <a:t>s</a:t>
            </a:r>
            <a:r>
              <a:rPr lang="en-US" sz="4000" dirty="0"/>
              <a:t> to </a:t>
            </a:r>
            <a:r>
              <a:rPr lang="en-US" altLang="zh-CN" sz="4000" dirty="0"/>
              <a:t>various</a:t>
            </a:r>
            <a:r>
              <a:rPr lang="zh-CN" altLang="en-US" sz="4000" dirty="0"/>
              <a:t> </a:t>
            </a:r>
            <a:r>
              <a:rPr lang="en-US" sz="4000" dirty="0"/>
              <a:t>small-scale puzzles</a:t>
            </a:r>
            <a:r>
              <a:rPr lang="zh-CN" altLang="en-US" sz="4000" dirty="0"/>
              <a:t> </a:t>
            </a:r>
            <a:r>
              <a:rPr lang="en-US" altLang="zh-CN" sz="4000" dirty="0"/>
              <a:t>across</a:t>
            </a:r>
            <a:r>
              <a:rPr lang="zh-CN" altLang="en-US" sz="4000" dirty="0"/>
              <a:t> </a:t>
            </a:r>
            <a:r>
              <a:rPr lang="en-US" altLang="zh-CN" sz="4000" dirty="0"/>
              <a:t>time</a:t>
            </a:r>
            <a:endParaRPr sz="4000" dirty="0"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Rectangle" descr="Rectangle Rectangle">
            <a:extLst>
              <a:ext uri="{FF2B5EF4-FFF2-40B4-BE49-F238E27FC236}">
                <a16:creationId xmlns:a16="http://schemas.microsoft.com/office/drawing/2014/main" id="{A09E8112-1F93-4CB4-808A-3183B8124994}"/>
              </a:ext>
            </a:extLst>
          </p:cNvPr>
          <p:cNvPicPr>
            <a:picLocks/>
          </p:cNvPicPr>
          <p:nvPr/>
        </p:nvPicPr>
        <p:blipFill>
          <a:blip r:embed="rId2">
            <a:alphaModFix amt="49830"/>
          </a:blip>
          <a:stretch>
            <a:fillRect/>
          </a:stretch>
        </p:blipFill>
        <p:spPr>
          <a:xfrm>
            <a:off x="233759" y="64652"/>
            <a:ext cx="23916481" cy="1112639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sp>
        <p:nvSpPr>
          <p:cNvPr id="3" name="SIDM vs CDM: particle physics">
            <a:extLst>
              <a:ext uri="{FF2B5EF4-FFF2-40B4-BE49-F238E27FC236}">
                <a16:creationId xmlns:a16="http://schemas.microsoft.com/office/drawing/2014/main" id="{F9FC027A-4A9D-4128-B420-B260ABE02DB9}"/>
              </a:ext>
            </a:extLst>
          </p:cNvPr>
          <p:cNvSpPr txBox="1"/>
          <p:nvPr/>
        </p:nvSpPr>
        <p:spPr>
          <a:xfrm>
            <a:off x="4538130" y="234048"/>
            <a:ext cx="16308421" cy="6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642937"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dirty="0"/>
              <a:t>SIDM is not more exotic than CDM -- two sides of the same coin</a:t>
            </a:r>
            <a:endParaRPr dirty="0"/>
          </a:p>
        </p:txBody>
      </p:sp>
      <p:grpSp>
        <p:nvGrpSpPr>
          <p:cNvPr id="4" name="Group">
            <a:extLst>
              <a:ext uri="{FF2B5EF4-FFF2-40B4-BE49-F238E27FC236}">
                <a16:creationId xmlns:a16="http://schemas.microsoft.com/office/drawing/2014/main" id="{9B65EA49-D523-4AE2-A8B0-8B4EF1B7730B}"/>
              </a:ext>
            </a:extLst>
          </p:cNvPr>
          <p:cNvGrpSpPr/>
          <p:nvPr/>
        </p:nvGrpSpPr>
        <p:grpSpPr>
          <a:xfrm>
            <a:off x="6082571" y="1139501"/>
            <a:ext cx="8674607" cy="7176658"/>
            <a:chOff x="0" y="0"/>
            <a:chExt cx="8674605" cy="7176656"/>
          </a:xfrm>
        </p:grpSpPr>
        <p:pic>
          <p:nvPicPr>
            <p:cNvPr id="5" name="Screen Shot 2023-08-09 at 09.35.32.png" descr="Screen Shot 2023-08-09 at 09.35.32.png">
              <a:extLst>
                <a:ext uri="{FF2B5EF4-FFF2-40B4-BE49-F238E27FC236}">
                  <a16:creationId xmlns:a16="http://schemas.microsoft.com/office/drawing/2014/main" id="{6AA44B26-608D-47CC-8F70-E074582E9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7110" r="2031"/>
            <a:stretch>
              <a:fillRect/>
            </a:stretch>
          </p:blipFill>
          <p:spPr>
            <a:xfrm>
              <a:off x="0" y="0"/>
              <a:ext cx="8674606" cy="71766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" name="Screen Shot 2023-08-09 at 23.21.15.png" descr="Screen Shot 2023-08-09 at 23.21.15.png">
              <a:extLst>
                <a:ext uri="{FF2B5EF4-FFF2-40B4-BE49-F238E27FC236}">
                  <a16:creationId xmlns:a16="http://schemas.microsoft.com/office/drawing/2014/main" id="{A13C0192-8CD8-4243-B4D2-C8EEC9D16B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76915" t="2261" r="1147" b="79071"/>
            <a:stretch>
              <a:fillRect/>
            </a:stretch>
          </p:blipFill>
          <p:spPr>
            <a:xfrm>
              <a:off x="3021275" y="4398585"/>
              <a:ext cx="2631640" cy="12808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" name="SIDM and CDM are just two extreme cases of self-interactions obeying a Yukawa-like potential">
            <a:extLst>
              <a:ext uri="{FF2B5EF4-FFF2-40B4-BE49-F238E27FC236}">
                <a16:creationId xmlns:a16="http://schemas.microsoft.com/office/drawing/2014/main" id="{F1EBEFC4-9EE8-48ED-8BBB-194A9BFCD94E}"/>
              </a:ext>
            </a:extLst>
          </p:cNvPr>
          <p:cNvSpPr txBox="1"/>
          <p:nvPr/>
        </p:nvSpPr>
        <p:spPr>
          <a:xfrm>
            <a:off x="15218605" y="3811593"/>
            <a:ext cx="6556874" cy="2360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marL="604380" indent="-604380" algn="l" defTabSz="642937">
              <a:spcBef>
                <a:spcPts val="4200"/>
              </a:spcBef>
              <a:buSzPct val="43000"/>
              <a:buBlip>
                <a:blip r:embed="rId5"/>
              </a:buBlip>
              <a:defRPr sz="3600" b="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dirty="0"/>
              <a:t>SIDM and CDM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both</a:t>
            </a:r>
            <a:r>
              <a:rPr lang="zh-CN" altLang="en-US" dirty="0"/>
              <a:t> </a:t>
            </a:r>
            <a:r>
              <a:rPr lang="en-US" dirty="0"/>
              <a:t>extreme cases of self-interactions obeying Yukawa-like potential</a:t>
            </a:r>
            <a:endParaRPr dirty="0"/>
          </a:p>
        </p:txBody>
      </p:sp>
      <p:sp>
        <p:nvSpPr>
          <p:cNvPr id="12" name="Cartoon by Oren Slone">
            <a:extLst>
              <a:ext uri="{FF2B5EF4-FFF2-40B4-BE49-F238E27FC236}">
                <a16:creationId xmlns:a16="http://schemas.microsoft.com/office/drawing/2014/main" id="{4FCC88FD-63C2-4445-AA6B-7401332E9C3F}"/>
              </a:ext>
            </a:extLst>
          </p:cNvPr>
          <p:cNvSpPr txBox="1"/>
          <p:nvPr/>
        </p:nvSpPr>
        <p:spPr>
          <a:xfrm>
            <a:off x="17096791" y="11302813"/>
            <a:ext cx="7287209" cy="607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 sz="3000" b="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dirty="0"/>
              <a:t>Cartoon by </a:t>
            </a:r>
            <a:r>
              <a:rPr b="1" dirty="0"/>
              <a:t>Oren Slone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480238E-E800-F292-72D0-677B1006707A}"/>
              </a:ext>
            </a:extLst>
          </p:cNvPr>
          <p:cNvGrpSpPr/>
          <p:nvPr/>
        </p:nvGrpSpPr>
        <p:grpSpPr>
          <a:xfrm>
            <a:off x="5386226" y="8291533"/>
            <a:ext cx="15077302" cy="5359815"/>
            <a:chOff x="5386226" y="8291533"/>
            <a:chExt cx="15077302" cy="5359815"/>
          </a:xfrm>
        </p:grpSpPr>
        <p:grpSp>
          <p:nvGrpSpPr>
            <p:cNvPr id="8" name="Group">
              <a:extLst>
                <a:ext uri="{FF2B5EF4-FFF2-40B4-BE49-F238E27FC236}">
                  <a16:creationId xmlns:a16="http://schemas.microsoft.com/office/drawing/2014/main" id="{E7090FD6-A7B9-43B8-8B75-6C2D6B5BF384}"/>
                </a:ext>
              </a:extLst>
            </p:cNvPr>
            <p:cNvGrpSpPr/>
            <p:nvPr/>
          </p:nvGrpSpPr>
          <p:grpSpPr>
            <a:xfrm>
              <a:off x="5386226" y="8291533"/>
              <a:ext cx="15077302" cy="5359815"/>
              <a:chOff x="0" y="205157"/>
              <a:chExt cx="15077300" cy="5359813"/>
            </a:xfrm>
          </p:grpSpPr>
          <p:pic>
            <p:nvPicPr>
              <p:cNvPr id="9" name="Screen Shot 2023-08-09 at 23.21.15.png" descr="Screen Shot 2023-08-09 at 23.21.15.png">
                <a:extLst>
                  <a:ext uri="{FF2B5EF4-FFF2-40B4-BE49-F238E27FC236}">
                    <a16:creationId xmlns:a16="http://schemas.microsoft.com/office/drawing/2014/main" id="{5FE5209D-84DB-43AD-A539-97D9B3D7D6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205157"/>
                <a:ext cx="9370951" cy="535981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0" name="cross-section is velocity-dependent">
                <a:extLst>
                  <a:ext uri="{FF2B5EF4-FFF2-40B4-BE49-F238E27FC236}">
                    <a16:creationId xmlns:a16="http://schemas.microsoft.com/office/drawing/2014/main" id="{7628E764-3E18-41B3-9F48-B90BBB18FC9B}"/>
                  </a:ext>
                </a:extLst>
              </p:cNvPr>
              <p:cNvSpPr txBox="1"/>
              <p:nvPr/>
            </p:nvSpPr>
            <p:spPr>
              <a:xfrm>
                <a:off x="10101029" y="729917"/>
                <a:ext cx="4976271" cy="125226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spAutoFit/>
              </a:bodyPr>
              <a:lstStyle>
                <a:lvl1pPr marL="604380" indent="-604380" algn="l" defTabSz="642937">
                  <a:spcBef>
                    <a:spcPts val="4200"/>
                  </a:spcBef>
                  <a:buSzPct val="43000"/>
                  <a:buBlip>
                    <a:blip r:embed="rId5"/>
                  </a:buBlip>
                  <a:defRPr sz="3600" b="0">
                    <a:latin typeface="Chalkboard"/>
                    <a:ea typeface="Chalkboard"/>
                    <a:cs typeface="Chalkboard"/>
                    <a:sym typeface="Chalkboard"/>
                  </a:defRPr>
                </a:lvl1pPr>
              </a:lstStyle>
              <a:p>
                <a:r>
                  <a:rPr lang="en-US" altLang="zh-CN" dirty="0"/>
                  <a:t>Velocity dependent cross-section</a:t>
                </a:r>
                <a:endParaRPr dirty="0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60397A9-A31F-4ED8-BC6D-402D52571909}"/>
                </a:ext>
              </a:extLst>
            </p:cNvPr>
            <p:cNvSpPr txBox="1"/>
            <p:nvPr/>
          </p:nvSpPr>
          <p:spPr>
            <a:xfrm>
              <a:off x="10541644" y="12758462"/>
              <a:ext cx="4077182" cy="584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/>
              <a:r>
                <a:rPr lang="en-US" dirty="0">
                  <a:solidFill>
                    <a:schemeClr val="bg1"/>
                  </a:solidFill>
                  <a:sym typeface="Wingdings" panose="05000000000000000000" pitchFamily="2" charset="2"/>
                </a:rPr>
                <a:t></a:t>
              </a:r>
              <a:r>
                <a:rPr lang="en-US" dirty="0">
                  <a:solidFill>
                    <a:schemeClr val="bg1"/>
                  </a:solidFill>
                </a:rPr>
                <a:t> cluster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1737140-63A7-9350-D89F-B645A4001AF6}"/>
                </a:ext>
              </a:extLst>
            </p:cNvPr>
            <p:cNvSpPr txBox="1"/>
            <p:nvPr/>
          </p:nvSpPr>
          <p:spPr>
            <a:xfrm>
              <a:off x="5386226" y="12758462"/>
              <a:ext cx="4425340" cy="584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/>
              <a:r>
                <a:rPr lang="en-US" dirty="0">
                  <a:solidFill>
                    <a:schemeClr val="bg1"/>
                  </a:solidFill>
                </a:rPr>
                <a:t> </a:t>
              </a:r>
              <a:r>
                <a:rPr lang="en-US" altLang="zh-CN" dirty="0">
                  <a:solidFill>
                    <a:schemeClr val="bg1"/>
                  </a:solidFill>
                  <a:sym typeface="Wingdings" pitchFamily="2" charset="2"/>
                </a:rPr>
                <a:t>dwarf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16647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pasted-image.tiff" descr="pasted-image.tiff"/>
          <p:cNvPicPr>
            <a:picLocks noChangeAspect="1"/>
          </p:cNvPicPr>
          <p:nvPr/>
        </p:nvPicPr>
        <p:blipFill>
          <a:blip r:embed="rId2"/>
          <a:srcRect l="50219" t="22" r="131" b="50287"/>
          <a:stretch>
            <a:fillRect/>
          </a:stretch>
        </p:blipFill>
        <p:spPr>
          <a:xfrm>
            <a:off x="12243926" y="1162793"/>
            <a:ext cx="9025704" cy="9042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441" name="pasted-image.tiff" descr="pasted-image.tiff"/>
          <p:cNvPicPr>
            <a:picLocks noChangeAspect="1"/>
          </p:cNvPicPr>
          <p:nvPr/>
        </p:nvPicPr>
        <p:blipFill>
          <a:blip r:embed="rId2"/>
          <a:srcRect t="22" r="50350" b="50287"/>
          <a:stretch>
            <a:fillRect/>
          </a:stretch>
        </p:blipFill>
        <p:spPr>
          <a:xfrm>
            <a:off x="3114392" y="1162793"/>
            <a:ext cx="9025703" cy="9042515"/>
          </a:xfrm>
          <a:prstGeom prst="rect">
            <a:avLst/>
          </a:prstGeom>
          <a:ln w="12700">
            <a:miter lim="400000"/>
          </a:ln>
        </p:spPr>
      </p:pic>
      <p:sp>
        <p:nvSpPr>
          <p:cNvPr id="442" name="Rocha+13"/>
          <p:cNvSpPr txBox="1"/>
          <p:nvPr/>
        </p:nvSpPr>
        <p:spPr>
          <a:xfrm>
            <a:off x="11335818" y="10575362"/>
            <a:ext cx="2316047" cy="607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 sz="3000" b="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Rocha+13</a:t>
            </a:r>
          </a:p>
        </p:txBody>
      </p:sp>
      <p:sp>
        <p:nvSpPr>
          <p:cNvPr id="443" name="CDM"/>
          <p:cNvSpPr txBox="1"/>
          <p:nvPr/>
        </p:nvSpPr>
        <p:spPr>
          <a:xfrm>
            <a:off x="7176173" y="1154740"/>
            <a:ext cx="2316048" cy="6966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 sz="30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CDM</a:t>
            </a:r>
          </a:p>
        </p:txBody>
      </p:sp>
      <p:sp>
        <p:nvSpPr>
          <p:cNvPr id="444" name="SIDM"/>
          <p:cNvSpPr txBox="1"/>
          <p:nvPr/>
        </p:nvSpPr>
        <p:spPr>
          <a:xfrm>
            <a:off x="15854595" y="1154740"/>
            <a:ext cx="2316047" cy="6966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 sz="30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SIDM</a:t>
            </a:r>
          </a:p>
        </p:txBody>
      </p:sp>
      <p:grpSp>
        <p:nvGrpSpPr>
          <p:cNvPr id="447" name="pasted-image.tiff"/>
          <p:cNvGrpSpPr/>
          <p:nvPr/>
        </p:nvGrpSpPr>
        <p:grpSpPr>
          <a:xfrm>
            <a:off x="5305228" y="8545220"/>
            <a:ext cx="4643836" cy="4668045"/>
            <a:chOff x="0" y="0"/>
            <a:chExt cx="4643834" cy="4668043"/>
          </a:xfrm>
        </p:grpSpPr>
        <p:pic>
          <p:nvPicPr>
            <p:cNvPr id="446" name="pasted-image.tiff" descr="pasted-image.tiff"/>
            <p:cNvPicPr>
              <a:picLocks noChangeAspect="1"/>
            </p:cNvPicPr>
            <p:nvPr/>
          </p:nvPicPr>
          <p:blipFill>
            <a:blip r:embed="rId2"/>
            <a:srcRect t="50310" r="50519"/>
            <a:stretch>
              <a:fillRect/>
            </a:stretch>
          </p:blipFill>
          <p:spPr>
            <a:xfrm>
              <a:off x="25400" y="25400"/>
              <a:ext cx="4592963" cy="461717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45" name="pasted-image.tiff" descr="pasted-image.tiff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4643835" cy="4668044"/>
            </a:xfrm>
            <a:prstGeom prst="rect">
              <a:avLst/>
            </a:prstGeom>
            <a:effectLst/>
          </p:spPr>
        </p:pic>
      </p:grpSp>
      <p:grpSp>
        <p:nvGrpSpPr>
          <p:cNvPr id="450" name="pasted-image.tiff"/>
          <p:cNvGrpSpPr/>
          <p:nvPr/>
        </p:nvGrpSpPr>
        <p:grpSpPr>
          <a:xfrm>
            <a:off x="14435320" y="8551359"/>
            <a:ext cx="4643042" cy="4655345"/>
            <a:chOff x="0" y="0"/>
            <a:chExt cx="4643040" cy="4655343"/>
          </a:xfrm>
        </p:grpSpPr>
        <p:pic>
          <p:nvPicPr>
            <p:cNvPr id="449" name="pasted-image.tiff" descr="pasted-image.tiff"/>
            <p:cNvPicPr>
              <a:picLocks noChangeAspect="1"/>
            </p:cNvPicPr>
            <p:nvPr/>
          </p:nvPicPr>
          <p:blipFill>
            <a:blip r:embed="rId2"/>
            <a:srcRect l="50235" t="50438" r="283"/>
            <a:stretch>
              <a:fillRect/>
            </a:stretch>
          </p:blipFill>
          <p:spPr>
            <a:xfrm>
              <a:off x="25400" y="25400"/>
              <a:ext cx="4592351" cy="46047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48" name="pasted-image.tiff" descr="pasted-image.tiff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4643041" cy="4655344"/>
            </a:xfrm>
            <a:prstGeom prst="rect">
              <a:avLst/>
            </a:prstGeom>
            <a:effectLst/>
          </p:spPr>
        </p:pic>
      </p:grpSp>
      <p:pic>
        <p:nvPicPr>
          <p:cNvPr id="451" name="Rectangle Rectangle" descr="Rectangle Rectangle"/>
          <p:cNvPicPr>
            <a:picLocks/>
          </p:cNvPicPr>
          <p:nvPr/>
        </p:nvPicPr>
        <p:blipFill>
          <a:blip r:embed="rId5">
            <a:alphaModFix amt="49830"/>
          </a:blip>
          <a:stretch>
            <a:fillRect/>
          </a:stretch>
        </p:blipFill>
        <p:spPr>
          <a:xfrm>
            <a:off x="54017" y="26862"/>
            <a:ext cx="24275966" cy="1112639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sp>
        <p:nvSpPr>
          <p:cNvPr id="452" name="SIDM: same as CDM on large scale, only modifies halo center"/>
          <p:cNvSpPr txBox="1"/>
          <p:nvPr/>
        </p:nvSpPr>
        <p:spPr>
          <a:xfrm>
            <a:off x="5577587" y="171875"/>
            <a:ext cx="15268964" cy="822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642937"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SIDM: same as CDM on large scale, only modifies halo center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Rectangle" descr="Rectangle Rectangle">
            <a:extLst>
              <a:ext uri="{FF2B5EF4-FFF2-40B4-BE49-F238E27FC236}">
                <a16:creationId xmlns:a16="http://schemas.microsoft.com/office/drawing/2014/main" id="{4628E81D-5159-4127-BA97-FCF9A33CF278}"/>
              </a:ext>
            </a:extLst>
          </p:cNvPr>
          <p:cNvPicPr>
            <a:picLocks/>
          </p:cNvPicPr>
          <p:nvPr/>
        </p:nvPicPr>
        <p:blipFill>
          <a:blip r:embed="rId2">
            <a:alphaModFix amt="49830"/>
          </a:blip>
          <a:stretch>
            <a:fillRect/>
          </a:stretch>
        </p:blipFill>
        <p:spPr>
          <a:xfrm>
            <a:off x="267020" y="12359282"/>
            <a:ext cx="23984142" cy="848014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pic>
        <p:nvPicPr>
          <p:cNvPr id="3" name="Rectangle Rectangle" descr="Rectangle Rectangle">
            <a:extLst>
              <a:ext uri="{FF2B5EF4-FFF2-40B4-BE49-F238E27FC236}">
                <a16:creationId xmlns:a16="http://schemas.microsoft.com/office/drawing/2014/main" id="{C7A26D31-BAEE-4167-9345-8240F62701F0}"/>
              </a:ext>
            </a:extLst>
          </p:cNvPr>
          <p:cNvPicPr>
            <a:picLocks/>
          </p:cNvPicPr>
          <p:nvPr/>
        </p:nvPicPr>
        <p:blipFill>
          <a:blip r:embed="rId2">
            <a:alphaModFix amt="49830"/>
          </a:blip>
          <a:stretch>
            <a:fillRect/>
          </a:stretch>
        </p:blipFill>
        <p:spPr>
          <a:xfrm>
            <a:off x="267020" y="11011658"/>
            <a:ext cx="23984142" cy="848014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pic>
        <p:nvPicPr>
          <p:cNvPr id="4" name="Rectangle Rectangle" descr="Rectangle Rectangle">
            <a:extLst>
              <a:ext uri="{FF2B5EF4-FFF2-40B4-BE49-F238E27FC236}">
                <a16:creationId xmlns:a16="http://schemas.microsoft.com/office/drawing/2014/main" id="{4F8F10A9-95DE-4EA5-B0C9-2FB14B14DC7B}"/>
              </a:ext>
            </a:extLst>
          </p:cNvPr>
          <p:cNvPicPr>
            <a:picLocks/>
          </p:cNvPicPr>
          <p:nvPr/>
        </p:nvPicPr>
        <p:blipFill>
          <a:blip r:embed="rId3">
            <a:alphaModFix amt="49830"/>
          </a:blip>
          <a:stretch>
            <a:fillRect/>
          </a:stretch>
        </p:blipFill>
        <p:spPr>
          <a:xfrm>
            <a:off x="141506" y="274515"/>
            <a:ext cx="23984142" cy="1112639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sp>
        <p:nvSpPr>
          <p:cNvPr id="5" name="The SIDM effects — isothermal core and core-collapse">
            <a:extLst>
              <a:ext uri="{FF2B5EF4-FFF2-40B4-BE49-F238E27FC236}">
                <a16:creationId xmlns:a16="http://schemas.microsoft.com/office/drawing/2014/main" id="{054F5C92-BBAC-403D-81DE-E27A698DE47B}"/>
              </a:ext>
            </a:extLst>
          </p:cNvPr>
          <p:cNvSpPr txBox="1"/>
          <p:nvPr/>
        </p:nvSpPr>
        <p:spPr>
          <a:xfrm>
            <a:off x="5245649" y="481700"/>
            <a:ext cx="15583043" cy="6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642937"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dirty="0"/>
              <a:t>SIDM effects — isothermal core and core-collapse</a:t>
            </a:r>
          </a:p>
        </p:txBody>
      </p:sp>
      <p:sp>
        <p:nvSpPr>
          <p:cNvPr id="6" name="Self-interaction thermalizes halo center">
            <a:extLst>
              <a:ext uri="{FF2B5EF4-FFF2-40B4-BE49-F238E27FC236}">
                <a16:creationId xmlns:a16="http://schemas.microsoft.com/office/drawing/2014/main" id="{0F5B953E-42CB-4A8E-836B-24DDCC285C31}"/>
              </a:ext>
            </a:extLst>
          </p:cNvPr>
          <p:cNvSpPr txBox="1"/>
          <p:nvPr/>
        </p:nvSpPr>
        <p:spPr>
          <a:xfrm>
            <a:off x="434456" y="9555672"/>
            <a:ext cx="9066852" cy="708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marL="604380" indent="-604380" algn="l" defTabSz="642937">
              <a:spcBef>
                <a:spcPts val="4200"/>
              </a:spcBef>
              <a:buSzPct val="43000"/>
              <a:buBlip>
                <a:blip r:embed="rId4"/>
              </a:buBlip>
              <a:defRPr sz="3600" b="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Self-interaction thermalizes halo center</a:t>
            </a:r>
          </a:p>
        </p:txBody>
      </p:sp>
      <p:sp>
        <p:nvSpPr>
          <p:cNvPr id="7" name="Isothermal core hotter than outskirt -&gt; self-gravitating systems have negative heat capacity -&gt; core collapse">
            <a:extLst>
              <a:ext uri="{FF2B5EF4-FFF2-40B4-BE49-F238E27FC236}">
                <a16:creationId xmlns:a16="http://schemas.microsoft.com/office/drawing/2014/main" id="{E343D71C-452D-4D1B-B3A8-834D7F72C63D}"/>
              </a:ext>
            </a:extLst>
          </p:cNvPr>
          <p:cNvSpPr txBox="1"/>
          <p:nvPr/>
        </p:nvSpPr>
        <p:spPr>
          <a:xfrm>
            <a:off x="466894" y="10271450"/>
            <a:ext cx="23450212" cy="708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marL="604380" indent="-604380" algn="l" defTabSz="642937">
              <a:spcBef>
                <a:spcPts val="4200"/>
              </a:spcBef>
              <a:buSzPct val="43000"/>
              <a:buBlip>
                <a:blip r:embed="rId4"/>
              </a:buBlip>
              <a:defRPr sz="3600" b="0">
                <a:latin typeface="Chalkboard"/>
                <a:ea typeface="Chalkboard"/>
                <a:cs typeface="Chalkboard"/>
                <a:sym typeface="Chalkboard"/>
              </a:defRPr>
            </a:pPr>
            <a:r>
              <a:rPr>
                <a:solidFill>
                  <a:srgbClr val="FFFB00"/>
                </a:solidFill>
              </a:rPr>
              <a:t>Isothermal core</a:t>
            </a:r>
            <a:r>
              <a:t> hotter than outskirt -&gt; self-gravitating systems have </a:t>
            </a:r>
            <a:r>
              <a:rPr>
                <a:solidFill>
                  <a:srgbClr val="FFFB00"/>
                </a:solidFill>
              </a:rPr>
              <a:t>negative heat capacity</a:t>
            </a:r>
            <a:r>
              <a:t> -&gt; </a:t>
            </a:r>
            <a:r>
              <a:rPr>
                <a:solidFill>
                  <a:srgbClr val="FFFB00"/>
                </a:solidFill>
              </a:rPr>
              <a:t>core collapse</a:t>
            </a:r>
          </a:p>
        </p:txBody>
      </p:sp>
      <p:sp>
        <p:nvSpPr>
          <p:cNvPr id="8" name="core collapse -&gt; 1% halo mass turns into seed BH, independent of halo mass or halo concentration">
            <a:extLst>
              <a:ext uri="{FF2B5EF4-FFF2-40B4-BE49-F238E27FC236}">
                <a16:creationId xmlns:a16="http://schemas.microsoft.com/office/drawing/2014/main" id="{DADF6762-D814-4672-8754-29D139D497E8}"/>
              </a:ext>
            </a:extLst>
          </p:cNvPr>
          <p:cNvSpPr txBox="1"/>
          <p:nvPr/>
        </p:nvSpPr>
        <p:spPr>
          <a:xfrm>
            <a:off x="476498" y="10997425"/>
            <a:ext cx="19359145" cy="6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marL="604380" indent="-604380" algn="l" defTabSz="642937">
              <a:spcBef>
                <a:spcPts val="4200"/>
              </a:spcBef>
              <a:buSzPct val="43000"/>
              <a:buBlip>
                <a:blip r:embed="rId4"/>
              </a:buBlip>
              <a:defRPr sz="3600" b="0">
                <a:latin typeface="Chalkboard"/>
                <a:ea typeface="Chalkboard"/>
                <a:cs typeface="Chalkboard"/>
                <a:sym typeface="Chalkboard"/>
              </a:defRPr>
            </a:pPr>
            <a:r>
              <a:rPr dirty="0">
                <a:solidFill>
                  <a:srgbClr val="FFFB00"/>
                </a:solidFill>
              </a:rPr>
              <a:t>core collapse</a:t>
            </a:r>
            <a:r>
              <a:rPr dirty="0"/>
              <a:t> -&gt; </a:t>
            </a:r>
            <a:r>
              <a:rPr dirty="0">
                <a:solidFill>
                  <a:srgbClr val="FFFB00"/>
                </a:solidFill>
              </a:rPr>
              <a:t>1% halo mass</a:t>
            </a:r>
            <a:r>
              <a:rPr dirty="0"/>
              <a:t> turns into </a:t>
            </a:r>
            <a:r>
              <a:rPr dirty="0">
                <a:solidFill>
                  <a:srgbClr val="FFFB00"/>
                </a:solidFill>
              </a:rPr>
              <a:t>seed BH, independent of halo mass or halo concentration</a:t>
            </a:r>
          </a:p>
        </p:txBody>
      </p:sp>
      <p:grpSp>
        <p:nvGrpSpPr>
          <p:cNvPr id="9" name="Group">
            <a:extLst>
              <a:ext uri="{FF2B5EF4-FFF2-40B4-BE49-F238E27FC236}">
                <a16:creationId xmlns:a16="http://schemas.microsoft.com/office/drawing/2014/main" id="{21AE1D5E-1E5D-40BD-8109-D7A68205ED69}"/>
              </a:ext>
            </a:extLst>
          </p:cNvPr>
          <p:cNvGrpSpPr/>
          <p:nvPr/>
        </p:nvGrpSpPr>
        <p:grpSpPr>
          <a:xfrm>
            <a:off x="16330707" y="2069025"/>
            <a:ext cx="8584802" cy="6810206"/>
            <a:chOff x="0" y="119729"/>
            <a:chExt cx="8584801" cy="6810205"/>
          </a:xfrm>
        </p:grpSpPr>
        <p:grpSp>
          <p:nvGrpSpPr>
            <p:cNvPr id="10" name="Group">
              <a:extLst>
                <a:ext uri="{FF2B5EF4-FFF2-40B4-BE49-F238E27FC236}">
                  <a16:creationId xmlns:a16="http://schemas.microsoft.com/office/drawing/2014/main" id="{832B4282-2F23-44EE-AC98-2786CDA96821}"/>
                </a:ext>
              </a:extLst>
            </p:cNvPr>
            <p:cNvGrpSpPr/>
            <p:nvPr/>
          </p:nvGrpSpPr>
          <p:grpSpPr>
            <a:xfrm>
              <a:off x="0" y="119729"/>
              <a:ext cx="8584801" cy="6181008"/>
              <a:chOff x="0" y="0"/>
              <a:chExt cx="8584800" cy="6181007"/>
            </a:xfrm>
          </p:grpSpPr>
          <p:pic>
            <p:nvPicPr>
              <p:cNvPr id="16" name="Screen Shot 2023-08-10 at 05.45.24.png" descr="Screen Shot 2023-08-10 at 05.45.24.png">
                <a:extLst>
                  <a:ext uri="{FF2B5EF4-FFF2-40B4-BE49-F238E27FC236}">
                    <a16:creationId xmlns:a16="http://schemas.microsoft.com/office/drawing/2014/main" id="{95B9D9A3-B5AF-4912-9403-830E425113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t="93389" r="56696"/>
              <a:stretch>
                <a:fillRect/>
              </a:stretch>
            </p:blipFill>
            <p:spPr>
              <a:xfrm>
                <a:off x="3811" y="5076659"/>
                <a:ext cx="8566779" cy="110434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7" name="Screen Shot 2023-08-10 at 05.45.24.png" descr="Screen Shot 2023-08-10 at 05.45.24.png">
                <a:extLst>
                  <a:ext uri="{FF2B5EF4-FFF2-40B4-BE49-F238E27FC236}">
                    <a16:creationId xmlns:a16="http://schemas.microsoft.com/office/drawing/2014/main" id="{2D93A8CD-99C1-4516-8C90-8174F42155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t="3676" r="56605" b="65894"/>
              <a:stretch>
                <a:fillRect/>
              </a:stretch>
            </p:blipFill>
            <p:spPr>
              <a:xfrm>
                <a:off x="0" y="0"/>
                <a:ext cx="8584801" cy="508372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11" name="Yang S.*, Jiang* + arXiv: 2305.05067">
              <a:extLst>
                <a:ext uri="{FF2B5EF4-FFF2-40B4-BE49-F238E27FC236}">
                  <a16:creationId xmlns:a16="http://schemas.microsoft.com/office/drawing/2014/main" id="{CF2F75A2-DBE5-4A31-8EB0-5E069BAA18B6}"/>
                </a:ext>
              </a:extLst>
            </p:cNvPr>
            <p:cNvSpPr txBox="1"/>
            <p:nvPr/>
          </p:nvSpPr>
          <p:spPr>
            <a:xfrm>
              <a:off x="460648" y="6222761"/>
              <a:ext cx="8109943" cy="7071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l" defTabSz="642937">
                <a:spcBef>
                  <a:spcPts val="4200"/>
                </a:spcBef>
                <a:defRPr sz="2800" b="0">
                  <a:solidFill>
                    <a:srgbClr val="FFA3B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pPr>
              <a:r>
                <a:rPr dirty="0"/>
                <a:t>Yang S.*, </a:t>
              </a:r>
              <a:r>
                <a:rPr lang="en-US" b="1" dirty="0"/>
                <a:t>FJ</a:t>
              </a:r>
              <a:r>
                <a:rPr b="1" dirty="0"/>
                <a:t>* </a:t>
              </a:r>
              <a:r>
                <a:rPr dirty="0"/>
                <a:t>+ </a:t>
              </a:r>
              <a:r>
                <a:rPr lang="en-US" altLang="zh-CN" dirty="0"/>
                <a:t>24</a:t>
              </a:r>
              <a:r>
                <a:rPr dirty="0"/>
                <a:t> 2305.05067</a:t>
              </a:r>
            </a:p>
          </p:txBody>
        </p:sp>
        <p:sp>
          <p:nvSpPr>
            <p:cNvPr id="12" name="Line">
              <a:extLst>
                <a:ext uri="{FF2B5EF4-FFF2-40B4-BE49-F238E27FC236}">
                  <a16:creationId xmlns:a16="http://schemas.microsoft.com/office/drawing/2014/main" id="{97744A19-2511-408C-8728-B13D76C7F338}"/>
                </a:ext>
              </a:extLst>
            </p:cNvPr>
            <p:cNvSpPr/>
            <p:nvPr/>
          </p:nvSpPr>
          <p:spPr>
            <a:xfrm>
              <a:off x="2153129" y="1209105"/>
              <a:ext cx="1" cy="799254"/>
            </a:xfrm>
            <a:prstGeom prst="line">
              <a:avLst/>
            </a:prstGeom>
            <a:noFill/>
            <a:ln w="1016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3" name="Line">
              <a:extLst>
                <a:ext uri="{FF2B5EF4-FFF2-40B4-BE49-F238E27FC236}">
                  <a16:creationId xmlns:a16="http://schemas.microsoft.com/office/drawing/2014/main" id="{D5850FC0-1A34-44D4-902D-469191B1DF68}"/>
                </a:ext>
              </a:extLst>
            </p:cNvPr>
            <p:cNvSpPr/>
            <p:nvPr/>
          </p:nvSpPr>
          <p:spPr>
            <a:xfrm flipV="1">
              <a:off x="2931220" y="730002"/>
              <a:ext cx="1" cy="1161202"/>
            </a:xfrm>
            <a:prstGeom prst="line">
              <a:avLst/>
            </a:prstGeom>
            <a:noFill/>
            <a:ln w="1016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" name="Isothermal core">
              <a:extLst>
                <a:ext uri="{FF2B5EF4-FFF2-40B4-BE49-F238E27FC236}">
                  <a16:creationId xmlns:a16="http://schemas.microsoft.com/office/drawing/2014/main" id="{7DC8C952-B45F-4BB0-AFAC-CD839078306E}"/>
                </a:ext>
              </a:extLst>
            </p:cNvPr>
            <p:cNvSpPr txBox="1"/>
            <p:nvPr/>
          </p:nvSpPr>
          <p:spPr>
            <a:xfrm>
              <a:off x="1625322" y="1912066"/>
              <a:ext cx="3648155" cy="7071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algn="l" defTabSz="642937">
                <a:spcBef>
                  <a:spcPts val="4200"/>
                </a:spcBef>
                <a:defRPr sz="2800">
                  <a:solidFill>
                    <a:srgbClr val="BFC0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t>Isothermal core</a:t>
              </a:r>
            </a:p>
          </p:txBody>
        </p:sp>
        <p:sp>
          <p:nvSpPr>
            <p:cNvPr id="15" name="core-collapse">
              <a:extLst>
                <a:ext uri="{FF2B5EF4-FFF2-40B4-BE49-F238E27FC236}">
                  <a16:creationId xmlns:a16="http://schemas.microsoft.com/office/drawing/2014/main" id="{0519D6A4-4FC0-4000-8369-0C74ED74ABA0}"/>
                </a:ext>
              </a:extLst>
            </p:cNvPr>
            <p:cNvSpPr txBox="1"/>
            <p:nvPr/>
          </p:nvSpPr>
          <p:spPr>
            <a:xfrm rot="1890925">
              <a:off x="2905043" y="595725"/>
              <a:ext cx="2478840" cy="7071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algn="l" defTabSz="642937">
                <a:spcBef>
                  <a:spcPts val="4200"/>
                </a:spcBef>
                <a:defRPr sz="2800">
                  <a:solidFill>
                    <a:srgbClr val="0000FF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t>core-collapse</a:t>
              </a:r>
            </a:p>
          </p:txBody>
        </p:sp>
      </p:grpSp>
      <p:sp>
        <p:nvSpPr>
          <p:cNvPr id="18" name="See Feng+21 and Feng+22 for detailed relativistic calculations">
            <a:extLst>
              <a:ext uri="{FF2B5EF4-FFF2-40B4-BE49-F238E27FC236}">
                <a16:creationId xmlns:a16="http://schemas.microsoft.com/office/drawing/2014/main" id="{78A21399-3D66-4CA1-AFC3-5CB0519169AF}"/>
              </a:ext>
            </a:extLst>
          </p:cNvPr>
          <p:cNvSpPr txBox="1"/>
          <p:nvPr/>
        </p:nvSpPr>
        <p:spPr>
          <a:xfrm>
            <a:off x="6818097" y="11823158"/>
            <a:ext cx="16837400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 b="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b="1" dirty="0"/>
              <a:t>Pollack+15;</a:t>
            </a:r>
            <a:r>
              <a:rPr lang="en-US" b="1" dirty="0"/>
              <a:t> Feng + 21,22</a:t>
            </a:r>
            <a:r>
              <a:rPr lang="en-US" altLang="zh-CN" b="1" dirty="0"/>
              <a:t>,25;  </a:t>
            </a:r>
            <a:r>
              <a:rPr lang="en-US" b="1" dirty="0"/>
              <a:t>Gu, FJ*, Chen* + 26</a:t>
            </a:r>
            <a:r>
              <a:rPr lang="en-US" altLang="zh-CN" b="1" dirty="0"/>
              <a:t>a,</a:t>
            </a:r>
            <a:r>
              <a:rPr lang="zh-CN" altLang="en-US" b="1" dirty="0"/>
              <a:t> </a:t>
            </a:r>
            <a:r>
              <a:rPr lang="en-US" altLang="zh-CN" b="1" dirty="0"/>
              <a:t>26b</a:t>
            </a:r>
            <a:r>
              <a:rPr lang="zh-CN" altLang="en-US" b="1" dirty="0"/>
              <a:t> </a:t>
            </a:r>
            <a:r>
              <a:rPr lang="en-US" b="0" i="0" dirty="0">
                <a:effectLst/>
                <a:latin typeface="-apple-system"/>
              </a:rPr>
              <a:t>2601.17117</a:t>
            </a:r>
            <a:r>
              <a:rPr lang="en-US" altLang="zh-CN" b="0" i="0" dirty="0">
                <a:effectLst/>
                <a:latin typeface="-apple-system"/>
              </a:rPr>
              <a:t>,</a:t>
            </a:r>
            <a:r>
              <a:rPr lang="en-US" b="0" i="0" u="none" strike="noStrike" dirty="0">
                <a:effectLst/>
                <a:latin typeface="-apple-system"/>
              </a:rPr>
              <a:t> 2609.16122</a:t>
            </a:r>
            <a:r>
              <a:rPr lang="zh-CN" altLang="en-US" b="0" i="0" dirty="0">
                <a:effectLst/>
                <a:latin typeface="-apple-system"/>
              </a:rPr>
              <a:t> </a:t>
            </a:r>
            <a:endParaRPr lang="en-US" b="1" dirty="0"/>
          </a:p>
        </p:txBody>
      </p:sp>
      <p:grpSp>
        <p:nvGrpSpPr>
          <p:cNvPr id="19" name="Group">
            <a:extLst>
              <a:ext uri="{FF2B5EF4-FFF2-40B4-BE49-F238E27FC236}">
                <a16:creationId xmlns:a16="http://schemas.microsoft.com/office/drawing/2014/main" id="{2A5286E5-37B0-4108-A46E-85014ED6DF07}"/>
              </a:ext>
            </a:extLst>
          </p:cNvPr>
          <p:cNvGrpSpPr/>
          <p:nvPr/>
        </p:nvGrpSpPr>
        <p:grpSpPr>
          <a:xfrm>
            <a:off x="-27012" y="1505204"/>
            <a:ext cx="16267546" cy="7950430"/>
            <a:chOff x="0" y="0"/>
            <a:chExt cx="16267545" cy="7950429"/>
          </a:xfrm>
        </p:grpSpPr>
        <p:grpSp>
          <p:nvGrpSpPr>
            <p:cNvPr id="20" name="Group">
              <a:extLst>
                <a:ext uri="{FF2B5EF4-FFF2-40B4-BE49-F238E27FC236}">
                  <a16:creationId xmlns:a16="http://schemas.microsoft.com/office/drawing/2014/main" id="{874AC563-6CCF-4DA9-BDA8-7B8308260005}"/>
                </a:ext>
              </a:extLst>
            </p:cNvPr>
            <p:cNvGrpSpPr/>
            <p:nvPr/>
          </p:nvGrpSpPr>
          <p:grpSpPr>
            <a:xfrm>
              <a:off x="-1" y="0"/>
              <a:ext cx="16218390" cy="7950430"/>
              <a:chOff x="0" y="0"/>
              <a:chExt cx="16218388" cy="7950429"/>
            </a:xfrm>
          </p:grpSpPr>
          <p:grpSp>
            <p:nvGrpSpPr>
              <p:cNvPr id="23" name="Group">
                <a:extLst>
                  <a:ext uri="{FF2B5EF4-FFF2-40B4-BE49-F238E27FC236}">
                    <a16:creationId xmlns:a16="http://schemas.microsoft.com/office/drawing/2014/main" id="{C2003B70-A262-4EA6-BE8C-0512D16F0DE5}"/>
                  </a:ext>
                </a:extLst>
              </p:cNvPr>
              <p:cNvGrpSpPr/>
              <p:nvPr/>
            </p:nvGrpSpPr>
            <p:grpSpPr>
              <a:xfrm>
                <a:off x="-1" y="0"/>
                <a:ext cx="16218390" cy="7950430"/>
                <a:chOff x="0" y="0"/>
                <a:chExt cx="16218388" cy="7950429"/>
              </a:xfrm>
            </p:grpSpPr>
            <p:grpSp>
              <p:nvGrpSpPr>
                <p:cNvPr id="25" name="Group">
                  <a:extLst>
                    <a:ext uri="{FF2B5EF4-FFF2-40B4-BE49-F238E27FC236}">
                      <a16:creationId xmlns:a16="http://schemas.microsoft.com/office/drawing/2014/main" id="{43419BA3-4A37-4210-9420-5F45FD959568}"/>
                    </a:ext>
                  </a:extLst>
                </p:cNvPr>
                <p:cNvGrpSpPr/>
                <p:nvPr/>
              </p:nvGrpSpPr>
              <p:grpSpPr>
                <a:xfrm>
                  <a:off x="117056" y="0"/>
                  <a:ext cx="16101332" cy="7950430"/>
                  <a:chOff x="0" y="0"/>
                  <a:chExt cx="16101331" cy="7950429"/>
                </a:xfrm>
              </p:grpSpPr>
              <p:pic>
                <p:nvPicPr>
                  <p:cNvPr id="28" name="Screen Shot 2023-07-14 at 08.22.14.png" descr="Screen Shot 2023-07-14 at 08.22.14.png">
                    <a:extLst>
                      <a:ext uri="{FF2B5EF4-FFF2-40B4-BE49-F238E27FC236}">
                        <a16:creationId xmlns:a16="http://schemas.microsoft.com/office/drawing/2014/main" id="{49918F64-6813-46C0-9235-169DCEAA43C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/>
                  <a:srcRect b="1362"/>
                  <a:stretch>
                    <a:fillRect/>
                  </a:stretch>
                </p:blipFill>
                <p:spPr>
                  <a:xfrm>
                    <a:off x="0" y="0"/>
                    <a:ext cx="16101332" cy="7950430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29" name="Rectangle">
                    <a:extLst>
                      <a:ext uri="{FF2B5EF4-FFF2-40B4-BE49-F238E27FC236}">
                        <a16:creationId xmlns:a16="http://schemas.microsoft.com/office/drawing/2014/main" id="{E6D4EA8D-CBE4-4A12-9A23-8057A7AAD056}"/>
                      </a:ext>
                    </a:extLst>
                  </p:cNvPr>
                  <p:cNvSpPr/>
                  <p:nvPr/>
                </p:nvSpPr>
                <p:spPr>
                  <a:xfrm>
                    <a:off x="1207474" y="563868"/>
                    <a:ext cx="2354306" cy="1060102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71437" tIns="71437" rIns="71437" bIns="71437" numCol="1" anchor="ctr">
                    <a:noAutofit/>
                  </a:bodyPr>
                  <a:lstStyle/>
                  <a:p>
                    <a:pPr>
                      <a:defRPr sz="3000" b="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pPr>
                    <a:endParaRPr/>
                  </a:p>
                </p:txBody>
              </p:sp>
              <p:sp>
                <p:nvSpPr>
                  <p:cNvPr id="30" name="Rectangle">
                    <a:extLst>
                      <a:ext uri="{FF2B5EF4-FFF2-40B4-BE49-F238E27FC236}">
                        <a16:creationId xmlns:a16="http://schemas.microsoft.com/office/drawing/2014/main" id="{246B76FB-3CCC-4F43-9073-6B17A04A798B}"/>
                      </a:ext>
                    </a:extLst>
                  </p:cNvPr>
                  <p:cNvSpPr/>
                  <p:nvPr/>
                </p:nvSpPr>
                <p:spPr>
                  <a:xfrm>
                    <a:off x="9204297" y="529129"/>
                    <a:ext cx="5932930" cy="1060103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71437" tIns="71437" rIns="71437" bIns="71437" numCol="1" anchor="ctr">
                    <a:noAutofit/>
                  </a:bodyPr>
                  <a:lstStyle/>
                  <a:p>
                    <a:pPr>
                      <a:defRPr sz="3000" b="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pPr>
                    <a:endParaRPr/>
                  </a:p>
                </p:txBody>
              </p:sp>
            </p:grpSp>
            <p:sp>
              <p:nvSpPr>
                <p:cNvPr id="26" name="v dispersion">
                  <a:extLst>
                    <a:ext uri="{FF2B5EF4-FFF2-40B4-BE49-F238E27FC236}">
                      <a16:creationId xmlns:a16="http://schemas.microsoft.com/office/drawing/2014/main" id="{F5D11629-7D60-491B-8B6F-1E462D954DA2}"/>
                    </a:ext>
                  </a:extLst>
                </p:cNvPr>
                <p:cNvSpPr txBox="1"/>
                <p:nvPr/>
              </p:nvSpPr>
              <p:spPr>
                <a:xfrm rot="16200000">
                  <a:off x="-1059240" y="5171757"/>
                  <a:ext cx="2789320" cy="67084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 algn="l" defTabSz="642937">
                    <a:spcBef>
                      <a:spcPts val="4200"/>
                    </a:spcBef>
                    <a:defRPr>
                      <a:solidFill>
                        <a:srgbClr val="000000"/>
                      </a:solidFill>
                      <a:latin typeface="Chalkboard"/>
                      <a:ea typeface="Chalkboard"/>
                      <a:cs typeface="Chalkboard"/>
                      <a:sym typeface="Chalkboard"/>
                    </a:defRPr>
                  </a:lvl1pPr>
                </a:lstStyle>
                <a:p>
                  <a:r>
                    <a:t>v dispersion</a:t>
                  </a:r>
                </a:p>
              </p:txBody>
            </p:sp>
            <p:sp>
              <p:nvSpPr>
                <p:cNvPr id="27" name="Radius">
                  <a:extLst>
                    <a:ext uri="{FF2B5EF4-FFF2-40B4-BE49-F238E27FC236}">
                      <a16:creationId xmlns:a16="http://schemas.microsoft.com/office/drawing/2014/main" id="{AFEC8805-42EB-4E28-B3E1-EFEA57410A9B}"/>
                    </a:ext>
                  </a:extLst>
                </p:cNvPr>
                <p:cNvSpPr txBox="1"/>
                <p:nvPr/>
              </p:nvSpPr>
              <p:spPr>
                <a:xfrm>
                  <a:off x="3888999" y="7392720"/>
                  <a:ext cx="1509850" cy="557710"/>
                </a:xfrm>
                <a:prstGeom prst="rect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 algn="l" defTabSz="642937">
                    <a:spcBef>
                      <a:spcPts val="4200"/>
                    </a:spcBef>
                    <a:defRPr sz="2600">
                      <a:solidFill>
                        <a:srgbClr val="000000"/>
                      </a:solidFill>
                      <a:latin typeface="Chalkboard"/>
                      <a:ea typeface="Chalkboard"/>
                      <a:cs typeface="Chalkboard"/>
                      <a:sym typeface="Chalkboard"/>
                    </a:defRPr>
                  </a:lvl1pPr>
                </a:lstStyle>
                <a:p>
                  <a:r>
                    <a:t>Radius</a:t>
                  </a:r>
                </a:p>
              </p:txBody>
            </p:sp>
          </p:grpSp>
          <p:sp>
            <p:nvSpPr>
              <p:cNvPr id="24" name="Yang &amp; Yu 2022">
                <a:extLst>
                  <a:ext uri="{FF2B5EF4-FFF2-40B4-BE49-F238E27FC236}">
                    <a16:creationId xmlns:a16="http://schemas.microsoft.com/office/drawing/2014/main" id="{DF74A65D-3C80-4C0C-871C-3E9418FA93B8}"/>
                  </a:ext>
                </a:extLst>
              </p:cNvPr>
              <p:cNvSpPr txBox="1"/>
              <p:nvPr/>
            </p:nvSpPr>
            <p:spPr>
              <a:xfrm>
                <a:off x="9474608" y="594129"/>
                <a:ext cx="5789199" cy="5457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 algn="l" defTabSz="642937">
                  <a:spcBef>
                    <a:spcPts val="4200"/>
                  </a:spcBef>
                  <a:defRPr sz="3000" b="0">
                    <a:solidFill>
                      <a:srgbClr val="FFA3B0"/>
                    </a:solidFill>
                    <a:latin typeface="Chalkboard"/>
                    <a:ea typeface="Chalkboard"/>
                    <a:cs typeface="Chalkboard"/>
                    <a:sym typeface="Chalkboard"/>
                  </a:defRPr>
                </a:lvl1pPr>
              </a:lstStyle>
              <a:p>
                <a:r>
                  <a:t>Yang &amp; Yu 2022</a:t>
                </a:r>
              </a:p>
            </p:txBody>
          </p:sp>
        </p:grpSp>
        <p:sp>
          <p:nvSpPr>
            <p:cNvPr id="21" name="Line">
              <a:extLst>
                <a:ext uri="{FF2B5EF4-FFF2-40B4-BE49-F238E27FC236}">
                  <a16:creationId xmlns:a16="http://schemas.microsoft.com/office/drawing/2014/main" id="{76E27BAD-1C36-4251-AA7F-65BDA292614B}"/>
                </a:ext>
              </a:extLst>
            </p:cNvPr>
            <p:cNvSpPr/>
            <p:nvPr/>
          </p:nvSpPr>
          <p:spPr>
            <a:xfrm flipV="1">
              <a:off x="15180084" y="941211"/>
              <a:ext cx="571753" cy="2813160"/>
            </a:xfrm>
            <a:prstGeom prst="line">
              <a:avLst/>
            </a:prstGeom>
            <a:noFill/>
            <a:ln w="101600" cap="flat">
              <a:solidFill>
                <a:srgbClr val="FF26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2" name="BH">
              <a:extLst>
                <a:ext uri="{FF2B5EF4-FFF2-40B4-BE49-F238E27FC236}">
                  <a16:creationId xmlns:a16="http://schemas.microsoft.com/office/drawing/2014/main" id="{6EC27562-B18C-4CF0-95A3-7F05965B486F}"/>
                </a:ext>
              </a:extLst>
            </p:cNvPr>
            <p:cNvSpPr txBox="1"/>
            <p:nvPr/>
          </p:nvSpPr>
          <p:spPr>
            <a:xfrm>
              <a:off x="15382246" y="50799"/>
              <a:ext cx="885300" cy="885440"/>
            </a:xfrm>
            <a:prstGeom prst="rect">
              <a:avLst/>
            </a:prstGeom>
            <a:solidFill>
              <a:srgbClr val="000000"/>
            </a:solidFill>
            <a:ln w="101600" cap="flat">
              <a:solidFill>
                <a:srgbClr val="FF26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4000">
                  <a:solidFill>
                    <a:srgbClr val="FF26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t>BH</a:t>
              </a:r>
            </a:p>
          </p:txBody>
        </p:sp>
      </p:grpSp>
      <p:sp>
        <p:nvSpPr>
          <p:cNvPr id="31" name="If core-collapse occurs before re-ionization, “naked” BHs in halos without host galaxy can form -&gt; LRDs ??">
            <a:extLst>
              <a:ext uri="{FF2B5EF4-FFF2-40B4-BE49-F238E27FC236}">
                <a16:creationId xmlns:a16="http://schemas.microsoft.com/office/drawing/2014/main" id="{A201896D-F4E5-46D6-B528-F49FD8C14A2D}"/>
              </a:ext>
            </a:extLst>
          </p:cNvPr>
          <p:cNvSpPr txBox="1"/>
          <p:nvPr/>
        </p:nvSpPr>
        <p:spPr>
          <a:xfrm>
            <a:off x="476498" y="12429133"/>
            <a:ext cx="23565186" cy="708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marL="604380" indent="-604380" algn="l" defTabSz="642937">
              <a:spcBef>
                <a:spcPts val="4200"/>
              </a:spcBef>
              <a:buSzPct val="43000"/>
              <a:buBlip>
                <a:blip r:embed="rId4"/>
              </a:buBlip>
              <a:defRPr sz="3600" b="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dirty="0"/>
              <a:t>If core-collapse occurs before re-ionization, “naked” BHs in halos without host galaxy can form -&gt; LRDs ??</a:t>
            </a:r>
          </a:p>
        </p:txBody>
      </p:sp>
    </p:spTree>
    <p:extLst>
      <p:ext uri="{BB962C8B-B14F-4D97-AF65-F5344CB8AC3E}">
        <p14:creationId xmlns:p14="http://schemas.microsoft.com/office/powerpoint/2010/main" val="1145761440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">
            <a:extLst>
              <a:ext uri="{FF2B5EF4-FFF2-40B4-BE49-F238E27FC236}">
                <a16:creationId xmlns:a16="http://schemas.microsoft.com/office/drawing/2014/main" id="{7AC0C2F3-B783-4C28-9266-60854454659F}"/>
              </a:ext>
            </a:extLst>
          </p:cNvPr>
          <p:cNvGrpSpPr/>
          <p:nvPr/>
        </p:nvGrpSpPr>
        <p:grpSpPr>
          <a:xfrm>
            <a:off x="685798" y="323809"/>
            <a:ext cx="25825890" cy="1096716"/>
            <a:chOff x="-31750" y="-286"/>
            <a:chExt cx="13504382" cy="779886"/>
          </a:xfrm>
        </p:grpSpPr>
        <p:pic>
          <p:nvPicPr>
            <p:cNvPr id="3" name="Rectangle Rectangle" descr="Rectangle Rectangle">
              <a:extLst>
                <a:ext uri="{FF2B5EF4-FFF2-40B4-BE49-F238E27FC236}">
                  <a16:creationId xmlns:a16="http://schemas.microsoft.com/office/drawing/2014/main" id="{9C26BA1E-8CE8-458A-B0FD-5EA20E2D55BA}"/>
                </a:ext>
              </a:extLst>
            </p:cNvPr>
            <p:cNvPicPr>
              <a:picLocks/>
            </p:cNvPicPr>
            <p:nvPr/>
          </p:nvPicPr>
          <p:blipFill>
            <a:blip r:embed="rId2">
              <a:alphaModFix amt="49830"/>
            </a:blip>
            <a:stretch>
              <a:fillRect/>
            </a:stretch>
          </p:blipFill>
          <p:spPr>
            <a:xfrm>
              <a:off x="-31750" y="-286"/>
              <a:ext cx="12108306" cy="779886"/>
            </a:xfrm>
            <a:prstGeom prst="rect">
              <a:avLst/>
            </a:prstGeom>
            <a:effectLst>
              <a:outerShdw blurRad="63500" dir="16200000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4" name="Nucleated dwarf formation in core-collapsing SIDM halos">
              <a:extLst>
                <a:ext uri="{FF2B5EF4-FFF2-40B4-BE49-F238E27FC236}">
                  <a16:creationId xmlns:a16="http://schemas.microsoft.com/office/drawing/2014/main" id="{DECD85D2-0AD8-4F5F-AAF6-92988C4A5330}"/>
                </a:ext>
              </a:extLst>
            </p:cNvPr>
            <p:cNvSpPr txBox="1"/>
            <p:nvPr/>
          </p:nvSpPr>
          <p:spPr>
            <a:xfrm>
              <a:off x="1236493" y="79724"/>
              <a:ext cx="12236139" cy="5724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8" tIns="71438" rIns="71438" bIns="71438" numCol="1" anchor="ctr">
              <a:noAutofit/>
            </a:bodyPr>
            <a:lstStyle>
              <a:lvl1pPr algn="l" defTabSz="457200">
                <a:spcBef>
                  <a:spcPts val="3000"/>
                </a:spcBef>
                <a:defRPr sz="2600">
                  <a:solidFill>
                    <a:srgbClr val="FFFB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lang="en-US" altLang="zh-CN" sz="3656" dirty="0"/>
                <a:t>Pros</a:t>
              </a:r>
              <a:r>
                <a:rPr lang="zh-CN" altLang="en-US" sz="3656" dirty="0"/>
                <a:t> </a:t>
              </a:r>
              <a:r>
                <a:rPr lang="en-US" altLang="zh-CN" sz="3656" dirty="0"/>
                <a:t>of</a:t>
              </a:r>
              <a:r>
                <a:rPr lang="zh-CN" altLang="en-US" sz="3656" dirty="0"/>
                <a:t> </a:t>
              </a:r>
              <a:r>
                <a:rPr lang="en-US" altLang="zh-CN" sz="3656" dirty="0"/>
                <a:t>SIDM:</a:t>
              </a:r>
              <a:r>
                <a:rPr lang="zh-CN" altLang="en-US" sz="3656" dirty="0"/>
                <a:t> </a:t>
              </a:r>
              <a:r>
                <a:rPr lang="en-US" altLang="zh-CN" sz="3656" dirty="0"/>
                <a:t>structural</a:t>
              </a:r>
              <a:r>
                <a:rPr lang="zh-CN" altLang="en-US" sz="3656" dirty="0"/>
                <a:t> </a:t>
              </a:r>
              <a:r>
                <a:rPr lang="en-US" altLang="zh-CN" sz="3656" dirty="0"/>
                <a:t>diversity </a:t>
              </a:r>
              <a:r>
                <a:rPr lang="en-US" altLang="zh-CN" sz="3656" dirty="0">
                  <a:sym typeface="Wingdings" panose="05000000000000000000" pitchFamily="2" charset="2"/>
                </a:rPr>
                <a:t></a:t>
              </a:r>
              <a:r>
                <a:rPr lang="en-US" altLang="zh-CN" sz="3656" dirty="0"/>
                <a:t> different</a:t>
              </a:r>
              <a:r>
                <a:rPr lang="zh-CN" altLang="en-US" sz="3656" dirty="0"/>
                <a:t> </a:t>
              </a:r>
              <a:r>
                <a:rPr lang="en-US" altLang="zh-CN" sz="3656" dirty="0"/>
                <a:t>evolution</a:t>
              </a:r>
              <a:r>
                <a:rPr lang="zh-CN" altLang="en-US" sz="3656" dirty="0"/>
                <a:t> </a:t>
              </a:r>
              <a:r>
                <a:rPr lang="en-US" altLang="zh-CN" sz="3656" dirty="0"/>
                <a:t>stages</a:t>
              </a:r>
              <a:r>
                <a:rPr lang="zh-CN" altLang="en-US" sz="3656" dirty="0"/>
                <a:t> </a:t>
              </a:r>
              <a:r>
                <a:rPr lang="en-US" altLang="zh-CN" sz="3656" dirty="0"/>
                <a:t>of</a:t>
              </a:r>
              <a:r>
                <a:rPr lang="zh-CN" altLang="en-US" sz="3656" dirty="0"/>
                <a:t> </a:t>
              </a:r>
              <a:r>
                <a:rPr lang="en-US" altLang="zh-CN" sz="3656" dirty="0"/>
                <a:t>SIDM</a:t>
              </a:r>
              <a:r>
                <a:rPr lang="zh-CN" altLang="en-US" sz="3656" dirty="0"/>
                <a:t> </a:t>
              </a:r>
              <a:r>
                <a:rPr lang="en-US" altLang="zh-CN" sz="3656" dirty="0"/>
                <a:t>halo</a:t>
              </a:r>
              <a:r>
                <a:rPr lang="zh-CN" altLang="en-US" sz="3656" dirty="0"/>
                <a:t> </a:t>
              </a:r>
              <a:r>
                <a:rPr lang="en-US" altLang="zh-CN" sz="3656" dirty="0"/>
                <a:t>evolution</a:t>
              </a:r>
              <a:endParaRPr sz="3656" dirty="0"/>
            </a:p>
          </p:txBody>
        </p:sp>
      </p:grpSp>
      <p:grpSp>
        <p:nvGrpSpPr>
          <p:cNvPr id="5" name="Group">
            <a:extLst>
              <a:ext uri="{FF2B5EF4-FFF2-40B4-BE49-F238E27FC236}">
                <a16:creationId xmlns:a16="http://schemas.microsoft.com/office/drawing/2014/main" id="{A6853536-F37C-49D4-92F5-BE40683D5B1F}"/>
              </a:ext>
            </a:extLst>
          </p:cNvPr>
          <p:cNvGrpSpPr/>
          <p:nvPr/>
        </p:nvGrpSpPr>
        <p:grpSpPr>
          <a:xfrm>
            <a:off x="3754998" y="2251142"/>
            <a:ext cx="9057583" cy="5762458"/>
            <a:chOff x="0" y="443513"/>
            <a:chExt cx="6440947" cy="4097746"/>
          </a:xfrm>
        </p:grpSpPr>
        <p:pic>
          <p:nvPicPr>
            <p:cNvPr id="6" name="Screen Shot 2023-08-10 at 05.45.24.png" descr="Screen Shot 2023-08-10 at 05.45.24.png">
              <a:extLst>
                <a:ext uri="{FF2B5EF4-FFF2-40B4-BE49-F238E27FC236}">
                  <a16:creationId xmlns:a16="http://schemas.microsoft.com/office/drawing/2014/main" id="{694B2BBC-7A65-4106-AECA-19F96834CF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93389" r="51303"/>
            <a:stretch>
              <a:fillRect/>
            </a:stretch>
          </p:blipFill>
          <p:spPr>
            <a:xfrm>
              <a:off x="2547" y="3803212"/>
              <a:ext cx="6438400" cy="73804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" name="Screen Shot 2023-08-10 at 05.45.24.png" descr="Screen Shot 2023-08-10 at 05.45.24.png">
              <a:extLst>
                <a:ext uri="{FF2B5EF4-FFF2-40B4-BE49-F238E27FC236}">
                  <a16:creationId xmlns:a16="http://schemas.microsoft.com/office/drawing/2014/main" id="{49096037-DEA7-4E7C-83C2-9F31635B76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973" r="51393" b="65894"/>
            <a:stretch/>
          </p:blipFill>
          <p:spPr>
            <a:xfrm>
              <a:off x="0" y="443513"/>
              <a:ext cx="6426508" cy="336442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8" name="Line">
            <a:extLst>
              <a:ext uri="{FF2B5EF4-FFF2-40B4-BE49-F238E27FC236}">
                <a16:creationId xmlns:a16="http://schemas.microsoft.com/office/drawing/2014/main" id="{9E9F1991-745D-4765-9DBA-26BA8FBAD1CD}"/>
              </a:ext>
            </a:extLst>
          </p:cNvPr>
          <p:cNvSpPr/>
          <p:nvPr/>
        </p:nvSpPr>
        <p:spPr>
          <a:xfrm>
            <a:off x="5715993" y="3226342"/>
            <a:ext cx="1" cy="759005"/>
          </a:xfrm>
          <a:prstGeom prst="line">
            <a:avLst/>
          </a:prstGeom>
          <a:ln w="76200">
            <a:solidFill>
              <a:srgbClr val="000000"/>
            </a:solidFill>
            <a:miter lim="400000"/>
            <a:tailEnd type="triangle"/>
          </a:ln>
        </p:spPr>
        <p:txBody>
          <a:bodyPr lIns="71438" tIns="71438" rIns="71438" bIns="71438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 sz="3094"/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1C299537-B017-4C4E-9F57-FEBE430103B6}"/>
              </a:ext>
            </a:extLst>
          </p:cNvPr>
          <p:cNvSpPr/>
          <p:nvPr/>
        </p:nvSpPr>
        <p:spPr>
          <a:xfrm flipV="1">
            <a:off x="6316939" y="2771365"/>
            <a:ext cx="1" cy="1102726"/>
          </a:xfrm>
          <a:prstGeom prst="line">
            <a:avLst/>
          </a:prstGeom>
          <a:ln w="76200">
            <a:solidFill>
              <a:srgbClr val="000000"/>
            </a:solidFill>
            <a:miter lim="400000"/>
            <a:tailEnd type="triangle"/>
          </a:ln>
        </p:spPr>
        <p:txBody>
          <a:bodyPr lIns="71438" tIns="71438" rIns="71438" bIns="71438" anchor="ctr"/>
          <a:lstStyle/>
          <a:p>
            <a:pPr>
              <a:defRPr sz="2200" b="0">
                <a:latin typeface="+mn-lt"/>
                <a:ea typeface="+mn-ea"/>
                <a:cs typeface="+mn-cs"/>
                <a:sym typeface="Helvetica Neue Medium"/>
              </a:defRPr>
            </a:pPr>
            <a:endParaRPr sz="3094"/>
          </a:p>
        </p:txBody>
      </p:sp>
      <p:sp>
        <p:nvSpPr>
          <p:cNvPr id="10" name="maximal core">
            <a:extLst>
              <a:ext uri="{FF2B5EF4-FFF2-40B4-BE49-F238E27FC236}">
                <a16:creationId xmlns:a16="http://schemas.microsoft.com/office/drawing/2014/main" id="{281DC224-8DF1-4304-A0B4-B68B7D59950E}"/>
              </a:ext>
            </a:extLst>
          </p:cNvPr>
          <p:cNvSpPr txBox="1"/>
          <p:nvPr/>
        </p:nvSpPr>
        <p:spPr>
          <a:xfrm>
            <a:off x="5419764" y="3946064"/>
            <a:ext cx="2268251" cy="598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8" tIns="71438" rIns="71438" bIns="71438" anchor="ctr">
            <a:spAutoFit/>
          </a:bodyPr>
          <a:lstStyle>
            <a:lvl1pPr algn="l" defTabSz="457200">
              <a:spcBef>
                <a:spcPts val="3000"/>
              </a:spcBef>
              <a:defRPr sz="2100">
                <a:solidFill>
                  <a:srgbClr val="BFC0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sz="2953" dirty="0"/>
              <a:t>maximal core</a:t>
            </a:r>
          </a:p>
        </p:txBody>
      </p:sp>
      <p:sp>
        <p:nvSpPr>
          <p:cNvPr id="11" name="core-collapse">
            <a:extLst>
              <a:ext uri="{FF2B5EF4-FFF2-40B4-BE49-F238E27FC236}">
                <a16:creationId xmlns:a16="http://schemas.microsoft.com/office/drawing/2014/main" id="{D795E6EB-D483-451F-B3F2-33566651C792}"/>
              </a:ext>
            </a:extLst>
          </p:cNvPr>
          <p:cNvSpPr txBox="1"/>
          <p:nvPr/>
        </p:nvSpPr>
        <p:spPr>
          <a:xfrm rot="1890925">
            <a:off x="6273134" y="2646426"/>
            <a:ext cx="2228175" cy="598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8" tIns="71438" rIns="71438" bIns="71438" anchor="ctr">
            <a:spAutoFit/>
          </a:bodyPr>
          <a:lstStyle>
            <a:lvl1pPr algn="l" defTabSz="457200">
              <a:spcBef>
                <a:spcPts val="3000"/>
              </a:spcBef>
              <a:defRPr sz="2100">
                <a:solidFill>
                  <a:srgbClr val="0000FF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sz="2953" dirty="0"/>
              <a:t>core-collapse</a:t>
            </a:r>
          </a:p>
        </p:txBody>
      </p:sp>
      <p:grpSp>
        <p:nvGrpSpPr>
          <p:cNvPr id="12" name="Group">
            <a:extLst>
              <a:ext uri="{FF2B5EF4-FFF2-40B4-BE49-F238E27FC236}">
                <a16:creationId xmlns:a16="http://schemas.microsoft.com/office/drawing/2014/main" id="{CB2FC597-8CF6-40F5-B4AC-2D55D8ED9ACA}"/>
              </a:ext>
            </a:extLst>
          </p:cNvPr>
          <p:cNvGrpSpPr/>
          <p:nvPr/>
        </p:nvGrpSpPr>
        <p:grpSpPr>
          <a:xfrm>
            <a:off x="4145788" y="8586643"/>
            <a:ext cx="15746408" cy="3506318"/>
            <a:chOff x="0" y="0"/>
            <a:chExt cx="11197444" cy="2493381"/>
          </a:xfrm>
        </p:grpSpPr>
        <p:sp>
          <p:nvSpPr>
            <p:cNvPr id="13" name="Oval">
              <a:extLst>
                <a:ext uri="{FF2B5EF4-FFF2-40B4-BE49-F238E27FC236}">
                  <a16:creationId xmlns:a16="http://schemas.microsoft.com/office/drawing/2014/main" id="{51E6A074-E46C-4138-8D38-2DBA6B100185}"/>
                </a:ext>
              </a:extLst>
            </p:cNvPr>
            <p:cNvSpPr/>
            <p:nvPr/>
          </p:nvSpPr>
          <p:spPr>
            <a:xfrm>
              <a:off x="0" y="0"/>
              <a:ext cx="2417604" cy="2493382"/>
            </a:xfrm>
            <a:prstGeom prst="ellipse">
              <a:avLst/>
            </a:prstGeom>
            <a:solidFill>
              <a:srgbClr val="A9A9A9"/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14" name="Oval">
              <a:extLst>
                <a:ext uri="{FF2B5EF4-FFF2-40B4-BE49-F238E27FC236}">
                  <a16:creationId xmlns:a16="http://schemas.microsoft.com/office/drawing/2014/main" id="{119A866B-9887-4CD7-B5DA-0E2A0604B0CE}"/>
                </a:ext>
              </a:extLst>
            </p:cNvPr>
            <p:cNvSpPr/>
            <p:nvPr/>
          </p:nvSpPr>
          <p:spPr>
            <a:xfrm>
              <a:off x="372219" y="383886"/>
              <a:ext cx="1673165" cy="1725609"/>
            </a:xfrm>
            <a:prstGeom prst="ellipse">
              <a:avLst/>
            </a:prstGeom>
            <a:solidFill>
              <a:srgbClr val="6C6C6C"/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15" name="Oval">
              <a:extLst>
                <a:ext uri="{FF2B5EF4-FFF2-40B4-BE49-F238E27FC236}">
                  <a16:creationId xmlns:a16="http://schemas.microsoft.com/office/drawing/2014/main" id="{8F48DD43-010A-47E9-8BD7-013CD82E3E6B}"/>
                </a:ext>
              </a:extLst>
            </p:cNvPr>
            <p:cNvSpPr/>
            <p:nvPr/>
          </p:nvSpPr>
          <p:spPr>
            <a:xfrm>
              <a:off x="780504" y="804968"/>
              <a:ext cx="856595" cy="883445"/>
            </a:xfrm>
            <a:prstGeom prst="ellipse">
              <a:avLst/>
            </a:prstGeom>
            <a:solidFill>
              <a:srgbClr val="434343"/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16" name="Oval">
              <a:extLst>
                <a:ext uri="{FF2B5EF4-FFF2-40B4-BE49-F238E27FC236}">
                  <a16:creationId xmlns:a16="http://schemas.microsoft.com/office/drawing/2014/main" id="{AA2FA838-4F59-4A18-8DA9-19B63334A4D8}"/>
                </a:ext>
              </a:extLst>
            </p:cNvPr>
            <p:cNvSpPr/>
            <p:nvPr/>
          </p:nvSpPr>
          <p:spPr>
            <a:xfrm>
              <a:off x="4481786" y="0"/>
              <a:ext cx="2417604" cy="2493382"/>
            </a:xfrm>
            <a:prstGeom prst="ellipse">
              <a:avLst/>
            </a:prstGeom>
            <a:solidFill>
              <a:srgbClr val="A9A9A9"/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17" name="Oval">
              <a:extLst>
                <a:ext uri="{FF2B5EF4-FFF2-40B4-BE49-F238E27FC236}">
                  <a16:creationId xmlns:a16="http://schemas.microsoft.com/office/drawing/2014/main" id="{66F8A7AC-126F-49FC-833B-5B96031EECB2}"/>
                </a:ext>
              </a:extLst>
            </p:cNvPr>
            <p:cNvSpPr/>
            <p:nvPr/>
          </p:nvSpPr>
          <p:spPr>
            <a:xfrm>
              <a:off x="4762140" y="289141"/>
              <a:ext cx="1856896" cy="1915099"/>
            </a:xfrm>
            <a:prstGeom prst="ellipse">
              <a:avLst/>
            </a:prstGeom>
            <a:solidFill>
              <a:srgbClr val="6C6C6C"/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18" name="Oval">
              <a:extLst>
                <a:ext uri="{FF2B5EF4-FFF2-40B4-BE49-F238E27FC236}">
                  <a16:creationId xmlns:a16="http://schemas.microsoft.com/office/drawing/2014/main" id="{C1461CC0-8591-41EC-A36A-4E8B7A54801A}"/>
                </a:ext>
              </a:extLst>
            </p:cNvPr>
            <p:cNvSpPr/>
            <p:nvPr/>
          </p:nvSpPr>
          <p:spPr>
            <a:xfrm>
              <a:off x="8779841" y="0"/>
              <a:ext cx="2417604" cy="2493382"/>
            </a:xfrm>
            <a:prstGeom prst="ellipse">
              <a:avLst/>
            </a:prstGeom>
            <a:solidFill>
              <a:srgbClr val="A9A9A9"/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19" name="Oval">
              <a:extLst>
                <a:ext uri="{FF2B5EF4-FFF2-40B4-BE49-F238E27FC236}">
                  <a16:creationId xmlns:a16="http://schemas.microsoft.com/office/drawing/2014/main" id="{2311F8FD-8CF2-4B18-993C-4986EB68E762}"/>
                </a:ext>
              </a:extLst>
            </p:cNvPr>
            <p:cNvSpPr/>
            <p:nvPr/>
          </p:nvSpPr>
          <p:spPr>
            <a:xfrm>
              <a:off x="9105312" y="335672"/>
              <a:ext cx="1766662" cy="1822037"/>
            </a:xfrm>
            <a:prstGeom prst="ellipse">
              <a:avLst/>
            </a:prstGeom>
            <a:solidFill>
              <a:srgbClr val="6C6C6C"/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20" name="Oval">
              <a:extLst>
                <a:ext uri="{FF2B5EF4-FFF2-40B4-BE49-F238E27FC236}">
                  <a16:creationId xmlns:a16="http://schemas.microsoft.com/office/drawing/2014/main" id="{F78FE4C9-AD24-458F-89BB-443EF23C0A4F}"/>
                </a:ext>
              </a:extLst>
            </p:cNvPr>
            <p:cNvSpPr/>
            <p:nvPr/>
          </p:nvSpPr>
          <p:spPr>
            <a:xfrm>
              <a:off x="9744076" y="994459"/>
              <a:ext cx="489133" cy="504464"/>
            </a:xfrm>
            <a:prstGeom prst="ellipse">
              <a:avLst/>
            </a:prstGeom>
            <a:solidFill>
              <a:srgbClr val="434343"/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21" name="Star">
              <a:extLst>
                <a:ext uri="{FF2B5EF4-FFF2-40B4-BE49-F238E27FC236}">
                  <a16:creationId xmlns:a16="http://schemas.microsoft.com/office/drawing/2014/main" id="{4E6A4C76-5F6C-414D-BA22-DCA3EFF65D27}"/>
                </a:ext>
              </a:extLst>
            </p:cNvPr>
            <p:cNvSpPr/>
            <p:nvPr/>
          </p:nvSpPr>
          <p:spPr>
            <a:xfrm>
              <a:off x="1075701" y="888220"/>
              <a:ext cx="266201" cy="253173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chemeClr val="accent1">
                <a:lumOff val="1352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22" name="Star">
              <a:extLst>
                <a:ext uri="{FF2B5EF4-FFF2-40B4-BE49-F238E27FC236}">
                  <a16:creationId xmlns:a16="http://schemas.microsoft.com/office/drawing/2014/main" id="{B4C34C99-4BDC-4F96-BA7B-5F0ACD1C6E15}"/>
                </a:ext>
              </a:extLst>
            </p:cNvPr>
            <p:cNvSpPr/>
            <p:nvPr/>
          </p:nvSpPr>
          <p:spPr>
            <a:xfrm>
              <a:off x="1317001" y="1015220"/>
              <a:ext cx="266201" cy="253173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chemeClr val="accent1">
                <a:lumOff val="1352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23" name="Star">
              <a:extLst>
                <a:ext uri="{FF2B5EF4-FFF2-40B4-BE49-F238E27FC236}">
                  <a16:creationId xmlns:a16="http://schemas.microsoft.com/office/drawing/2014/main" id="{D0EE967C-3513-465E-A67A-D5BB89845801}"/>
                </a:ext>
              </a:extLst>
            </p:cNvPr>
            <p:cNvSpPr/>
            <p:nvPr/>
          </p:nvSpPr>
          <p:spPr>
            <a:xfrm>
              <a:off x="846971" y="1120104"/>
              <a:ext cx="266202" cy="253173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chemeClr val="accent1">
                <a:lumOff val="1352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24" name="Star">
              <a:extLst>
                <a:ext uri="{FF2B5EF4-FFF2-40B4-BE49-F238E27FC236}">
                  <a16:creationId xmlns:a16="http://schemas.microsoft.com/office/drawing/2014/main" id="{1CD8D533-13AA-4B4F-B488-D43A067B4DE1}"/>
                </a:ext>
              </a:extLst>
            </p:cNvPr>
            <p:cNvSpPr/>
            <p:nvPr/>
          </p:nvSpPr>
          <p:spPr>
            <a:xfrm>
              <a:off x="1075701" y="1120104"/>
              <a:ext cx="266201" cy="253173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chemeClr val="accent1">
                <a:lumOff val="1352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25" name="Star">
              <a:extLst>
                <a:ext uri="{FF2B5EF4-FFF2-40B4-BE49-F238E27FC236}">
                  <a16:creationId xmlns:a16="http://schemas.microsoft.com/office/drawing/2014/main" id="{D4018711-D4C7-40C9-BA34-4CA06F5BB1CC}"/>
                </a:ext>
              </a:extLst>
            </p:cNvPr>
            <p:cNvSpPr/>
            <p:nvPr/>
          </p:nvSpPr>
          <p:spPr>
            <a:xfrm>
              <a:off x="1184785" y="1370297"/>
              <a:ext cx="266202" cy="253173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chemeClr val="accent1">
                <a:lumOff val="1352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26" name="Star">
              <a:extLst>
                <a:ext uri="{FF2B5EF4-FFF2-40B4-BE49-F238E27FC236}">
                  <a16:creationId xmlns:a16="http://schemas.microsoft.com/office/drawing/2014/main" id="{7E4CBF2B-882D-440B-98B9-3440EE606261}"/>
                </a:ext>
              </a:extLst>
            </p:cNvPr>
            <p:cNvSpPr/>
            <p:nvPr/>
          </p:nvSpPr>
          <p:spPr>
            <a:xfrm>
              <a:off x="1433700" y="1196304"/>
              <a:ext cx="266202" cy="253173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chemeClr val="accent1">
                <a:lumOff val="1352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27" name="Star">
              <a:extLst>
                <a:ext uri="{FF2B5EF4-FFF2-40B4-BE49-F238E27FC236}">
                  <a16:creationId xmlns:a16="http://schemas.microsoft.com/office/drawing/2014/main" id="{B6DAA429-4600-43B7-8488-C55BF7B78415}"/>
                </a:ext>
              </a:extLst>
            </p:cNvPr>
            <p:cNvSpPr/>
            <p:nvPr/>
          </p:nvSpPr>
          <p:spPr>
            <a:xfrm>
              <a:off x="1304301" y="761743"/>
              <a:ext cx="266201" cy="253173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chemeClr val="accent1">
                <a:lumOff val="1352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28" name="Star">
              <a:extLst>
                <a:ext uri="{FF2B5EF4-FFF2-40B4-BE49-F238E27FC236}">
                  <a16:creationId xmlns:a16="http://schemas.microsoft.com/office/drawing/2014/main" id="{BD4DFF70-E445-458E-8A63-5A3690465A8C}"/>
                </a:ext>
              </a:extLst>
            </p:cNvPr>
            <p:cNvSpPr/>
            <p:nvPr/>
          </p:nvSpPr>
          <p:spPr>
            <a:xfrm>
              <a:off x="846971" y="837943"/>
              <a:ext cx="266202" cy="253173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chemeClr val="accent1">
                <a:lumOff val="1352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29" name="Star">
              <a:extLst>
                <a:ext uri="{FF2B5EF4-FFF2-40B4-BE49-F238E27FC236}">
                  <a16:creationId xmlns:a16="http://schemas.microsoft.com/office/drawing/2014/main" id="{2C629AB5-D472-4F75-8732-AFCB255D09E3}"/>
                </a:ext>
              </a:extLst>
            </p:cNvPr>
            <p:cNvSpPr/>
            <p:nvPr/>
          </p:nvSpPr>
          <p:spPr>
            <a:xfrm>
              <a:off x="872371" y="1386390"/>
              <a:ext cx="266202" cy="253173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chemeClr val="accent1">
                <a:lumOff val="1352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30" name="Star">
              <a:extLst>
                <a:ext uri="{FF2B5EF4-FFF2-40B4-BE49-F238E27FC236}">
                  <a16:creationId xmlns:a16="http://schemas.microsoft.com/office/drawing/2014/main" id="{3637AEE4-C47E-4C86-AB88-EF92AA4E45E0}"/>
                </a:ext>
              </a:extLst>
            </p:cNvPr>
            <p:cNvSpPr/>
            <p:nvPr/>
          </p:nvSpPr>
          <p:spPr>
            <a:xfrm>
              <a:off x="5279511" y="469002"/>
              <a:ext cx="266202" cy="253173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chemeClr val="accent1">
                <a:lumOff val="1352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31" name="Star">
              <a:extLst>
                <a:ext uri="{FF2B5EF4-FFF2-40B4-BE49-F238E27FC236}">
                  <a16:creationId xmlns:a16="http://schemas.microsoft.com/office/drawing/2014/main" id="{D9A766CF-D498-4853-A144-4C3F59445F51}"/>
                </a:ext>
              </a:extLst>
            </p:cNvPr>
            <p:cNvSpPr/>
            <p:nvPr/>
          </p:nvSpPr>
          <p:spPr>
            <a:xfrm>
              <a:off x="5833600" y="1015220"/>
              <a:ext cx="266201" cy="253173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chemeClr val="accent1">
                <a:lumOff val="1352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32" name="Star">
              <a:extLst>
                <a:ext uri="{FF2B5EF4-FFF2-40B4-BE49-F238E27FC236}">
                  <a16:creationId xmlns:a16="http://schemas.microsoft.com/office/drawing/2014/main" id="{3189F9DC-4F30-4E07-84E7-9F22B9218FFA}"/>
                </a:ext>
              </a:extLst>
            </p:cNvPr>
            <p:cNvSpPr/>
            <p:nvPr/>
          </p:nvSpPr>
          <p:spPr>
            <a:xfrm>
              <a:off x="4813406" y="1063002"/>
              <a:ext cx="266202" cy="253173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chemeClr val="accent1">
                <a:lumOff val="1352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33" name="Star">
              <a:extLst>
                <a:ext uri="{FF2B5EF4-FFF2-40B4-BE49-F238E27FC236}">
                  <a16:creationId xmlns:a16="http://schemas.microsoft.com/office/drawing/2014/main" id="{F40958A3-B905-49DF-A5FE-0614B16C0B50}"/>
                </a:ext>
              </a:extLst>
            </p:cNvPr>
            <p:cNvSpPr/>
            <p:nvPr/>
          </p:nvSpPr>
          <p:spPr>
            <a:xfrm>
              <a:off x="5519083" y="1196304"/>
              <a:ext cx="266202" cy="253173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chemeClr val="accent1">
                <a:lumOff val="1352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34" name="Star">
              <a:extLst>
                <a:ext uri="{FF2B5EF4-FFF2-40B4-BE49-F238E27FC236}">
                  <a16:creationId xmlns:a16="http://schemas.microsoft.com/office/drawing/2014/main" id="{7857A86E-4E19-45FD-A809-3C1E5A3F452B}"/>
                </a:ext>
              </a:extLst>
            </p:cNvPr>
            <p:cNvSpPr/>
            <p:nvPr/>
          </p:nvSpPr>
          <p:spPr>
            <a:xfrm>
              <a:off x="5803129" y="1712881"/>
              <a:ext cx="266202" cy="253173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chemeClr val="accent1">
                <a:lumOff val="1352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35" name="Star">
              <a:extLst>
                <a:ext uri="{FF2B5EF4-FFF2-40B4-BE49-F238E27FC236}">
                  <a16:creationId xmlns:a16="http://schemas.microsoft.com/office/drawing/2014/main" id="{3AE7CA32-C0E5-454C-9C20-4C9805B2AB07}"/>
                </a:ext>
              </a:extLst>
            </p:cNvPr>
            <p:cNvSpPr/>
            <p:nvPr/>
          </p:nvSpPr>
          <p:spPr>
            <a:xfrm>
              <a:off x="6352835" y="1196304"/>
              <a:ext cx="266201" cy="253173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chemeClr val="accent1">
                <a:lumOff val="1352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36" name="Star">
              <a:extLst>
                <a:ext uri="{FF2B5EF4-FFF2-40B4-BE49-F238E27FC236}">
                  <a16:creationId xmlns:a16="http://schemas.microsoft.com/office/drawing/2014/main" id="{483A2841-48C4-41D6-8ACB-572E2FF6F42A}"/>
                </a:ext>
              </a:extLst>
            </p:cNvPr>
            <p:cNvSpPr/>
            <p:nvPr/>
          </p:nvSpPr>
          <p:spPr>
            <a:xfrm>
              <a:off x="5793988" y="527327"/>
              <a:ext cx="266202" cy="253173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chemeClr val="accent1">
                <a:lumOff val="1352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37" name="Star">
              <a:extLst>
                <a:ext uri="{FF2B5EF4-FFF2-40B4-BE49-F238E27FC236}">
                  <a16:creationId xmlns:a16="http://schemas.microsoft.com/office/drawing/2014/main" id="{12787961-3891-41CD-A686-A35DBE3C3FC9}"/>
                </a:ext>
              </a:extLst>
            </p:cNvPr>
            <p:cNvSpPr/>
            <p:nvPr/>
          </p:nvSpPr>
          <p:spPr>
            <a:xfrm>
              <a:off x="5322472" y="888220"/>
              <a:ext cx="266202" cy="253173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chemeClr val="accent1">
                <a:lumOff val="1352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38" name="Star">
              <a:extLst>
                <a:ext uri="{FF2B5EF4-FFF2-40B4-BE49-F238E27FC236}">
                  <a16:creationId xmlns:a16="http://schemas.microsoft.com/office/drawing/2014/main" id="{BE161C8E-6487-4F76-A2B8-E430F0DC65EF}"/>
                </a:ext>
              </a:extLst>
            </p:cNvPr>
            <p:cNvSpPr/>
            <p:nvPr/>
          </p:nvSpPr>
          <p:spPr>
            <a:xfrm>
              <a:off x="5274975" y="1669060"/>
              <a:ext cx="266202" cy="253173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chemeClr val="accent1">
                <a:lumOff val="1352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39" name="Star">
              <a:extLst>
                <a:ext uri="{FF2B5EF4-FFF2-40B4-BE49-F238E27FC236}">
                  <a16:creationId xmlns:a16="http://schemas.microsoft.com/office/drawing/2014/main" id="{D6591C7E-A438-429A-8010-FA527AA4D245}"/>
                </a:ext>
              </a:extLst>
            </p:cNvPr>
            <p:cNvSpPr/>
            <p:nvPr/>
          </p:nvSpPr>
          <p:spPr>
            <a:xfrm>
              <a:off x="9567494" y="527327"/>
              <a:ext cx="266201" cy="253173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chemeClr val="accent1">
                <a:lumOff val="1352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40" name="Star">
              <a:extLst>
                <a:ext uri="{FF2B5EF4-FFF2-40B4-BE49-F238E27FC236}">
                  <a16:creationId xmlns:a16="http://schemas.microsoft.com/office/drawing/2014/main" id="{F7CC8617-9D0E-462E-A336-EF7DEF77D6D0}"/>
                </a:ext>
              </a:extLst>
            </p:cNvPr>
            <p:cNvSpPr/>
            <p:nvPr/>
          </p:nvSpPr>
          <p:spPr>
            <a:xfrm>
              <a:off x="9965669" y="1063002"/>
              <a:ext cx="266201" cy="253173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chemeClr val="accent1">
                <a:lumOff val="1352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41" name="Star">
              <a:extLst>
                <a:ext uri="{FF2B5EF4-FFF2-40B4-BE49-F238E27FC236}">
                  <a16:creationId xmlns:a16="http://schemas.microsoft.com/office/drawing/2014/main" id="{77F4EBFA-DCDE-4D00-A139-A8710E74077F}"/>
                </a:ext>
              </a:extLst>
            </p:cNvPr>
            <p:cNvSpPr/>
            <p:nvPr/>
          </p:nvSpPr>
          <p:spPr>
            <a:xfrm>
              <a:off x="9797974" y="1063002"/>
              <a:ext cx="266201" cy="253173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chemeClr val="accent1">
                <a:lumOff val="1352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42" name="Star">
              <a:extLst>
                <a:ext uri="{FF2B5EF4-FFF2-40B4-BE49-F238E27FC236}">
                  <a16:creationId xmlns:a16="http://schemas.microsoft.com/office/drawing/2014/main" id="{1730762A-4785-430E-93C3-662E2518C54E}"/>
                </a:ext>
              </a:extLst>
            </p:cNvPr>
            <p:cNvSpPr/>
            <p:nvPr/>
          </p:nvSpPr>
          <p:spPr>
            <a:xfrm>
              <a:off x="9832568" y="1191542"/>
              <a:ext cx="266201" cy="253173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chemeClr val="accent1">
                <a:lumOff val="1352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43" name="Star">
              <a:extLst>
                <a:ext uri="{FF2B5EF4-FFF2-40B4-BE49-F238E27FC236}">
                  <a16:creationId xmlns:a16="http://schemas.microsoft.com/office/drawing/2014/main" id="{C8D296B5-4490-41AF-B72F-6D0DD3448673}"/>
                </a:ext>
              </a:extLst>
            </p:cNvPr>
            <p:cNvSpPr/>
            <p:nvPr/>
          </p:nvSpPr>
          <p:spPr>
            <a:xfrm>
              <a:off x="10144526" y="1669060"/>
              <a:ext cx="266201" cy="253173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chemeClr val="accent1">
                <a:lumOff val="1352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44" name="Star">
              <a:extLst>
                <a:ext uri="{FF2B5EF4-FFF2-40B4-BE49-F238E27FC236}">
                  <a16:creationId xmlns:a16="http://schemas.microsoft.com/office/drawing/2014/main" id="{A7C56A85-CB06-4D8A-BF6E-C19A2A33858D}"/>
                </a:ext>
              </a:extLst>
            </p:cNvPr>
            <p:cNvSpPr/>
            <p:nvPr/>
          </p:nvSpPr>
          <p:spPr>
            <a:xfrm>
              <a:off x="10478135" y="1063002"/>
              <a:ext cx="266201" cy="253173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chemeClr val="accent1">
                <a:lumOff val="1352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45" name="Star">
              <a:extLst>
                <a:ext uri="{FF2B5EF4-FFF2-40B4-BE49-F238E27FC236}">
                  <a16:creationId xmlns:a16="http://schemas.microsoft.com/office/drawing/2014/main" id="{52D0054E-0263-4E88-BBF2-133273063641}"/>
                </a:ext>
              </a:extLst>
            </p:cNvPr>
            <p:cNvSpPr/>
            <p:nvPr/>
          </p:nvSpPr>
          <p:spPr>
            <a:xfrm>
              <a:off x="10039274" y="456943"/>
              <a:ext cx="266201" cy="253172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chemeClr val="accent1">
                <a:lumOff val="1352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46" name="Star">
              <a:extLst>
                <a:ext uri="{FF2B5EF4-FFF2-40B4-BE49-F238E27FC236}">
                  <a16:creationId xmlns:a16="http://schemas.microsoft.com/office/drawing/2014/main" id="{7CEE6B81-BF53-4606-9583-9DFC48DCBF54}"/>
                </a:ext>
              </a:extLst>
            </p:cNvPr>
            <p:cNvSpPr/>
            <p:nvPr/>
          </p:nvSpPr>
          <p:spPr>
            <a:xfrm>
              <a:off x="9232949" y="1015220"/>
              <a:ext cx="266201" cy="253173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chemeClr val="accent1">
                <a:lumOff val="1352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47" name="Star">
              <a:extLst>
                <a:ext uri="{FF2B5EF4-FFF2-40B4-BE49-F238E27FC236}">
                  <a16:creationId xmlns:a16="http://schemas.microsoft.com/office/drawing/2014/main" id="{AB7D15FC-786D-4885-BD5B-B3373307C3C4}"/>
                </a:ext>
              </a:extLst>
            </p:cNvPr>
            <p:cNvSpPr/>
            <p:nvPr/>
          </p:nvSpPr>
          <p:spPr>
            <a:xfrm>
              <a:off x="9471788" y="1598676"/>
              <a:ext cx="266201" cy="253173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chemeClr val="accent1">
                <a:lumOff val="1352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>
                <a:defRPr sz="22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3094"/>
            </a:p>
          </p:txBody>
        </p:sp>
        <p:sp>
          <p:nvSpPr>
            <p:cNvPr id="48" name="Line">
              <a:extLst>
                <a:ext uri="{FF2B5EF4-FFF2-40B4-BE49-F238E27FC236}">
                  <a16:creationId xmlns:a16="http://schemas.microsoft.com/office/drawing/2014/main" id="{15512470-35AC-404D-B1E1-8F2F966AAE5F}"/>
                </a:ext>
              </a:extLst>
            </p:cNvPr>
            <p:cNvSpPr/>
            <p:nvPr/>
          </p:nvSpPr>
          <p:spPr>
            <a:xfrm>
              <a:off x="2922490" y="1246690"/>
              <a:ext cx="1257306" cy="1"/>
            </a:xfrm>
            <a:prstGeom prst="line">
              <a:avLst/>
            </a:prstGeom>
            <a:noFill/>
            <a:ln w="889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 defTabSz="642960">
                <a:defRPr sz="3200" b="0">
                  <a:effectLst>
                    <a:outerShdw blurRad="63500" dist="25400" dir="2700000" rotWithShape="0">
                      <a:srgbClr val="000000">
                        <a:alpha val="70000"/>
                      </a:srgbClr>
                    </a:outerShdw>
                  </a:effectLst>
                  <a:latin typeface="Chalkduster"/>
                  <a:ea typeface="Chalkduster"/>
                  <a:cs typeface="Chalkduster"/>
                  <a:sym typeface="Chalkduster"/>
                </a:defRPr>
              </a:pPr>
              <a:endParaRPr sz="4500"/>
            </a:p>
          </p:txBody>
        </p:sp>
        <p:sp>
          <p:nvSpPr>
            <p:cNvPr id="49" name="Line">
              <a:extLst>
                <a:ext uri="{FF2B5EF4-FFF2-40B4-BE49-F238E27FC236}">
                  <a16:creationId xmlns:a16="http://schemas.microsoft.com/office/drawing/2014/main" id="{44F1D457-B436-42A2-A2EF-CF70335F3F88}"/>
                </a:ext>
              </a:extLst>
            </p:cNvPr>
            <p:cNvSpPr/>
            <p:nvPr/>
          </p:nvSpPr>
          <p:spPr>
            <a:xfrm>
              <a:off x="7246823" y="1246690"/>
              <a:ext cx="1257307" cy="1"/>
            </a:xfrm>
            <a:prstGeom prst="line">
              <a:avLst/>
            </a:prstGeom>
            <a:noFill/>
            <a:ln w="889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8" tIns="71438" rIns="71438" bIns="71438" numCol="1" anchor="ctr">
              <a:noAutofit/>
            </a:bodyPr>
            <a:lstStyle/>
            <a:p>
              <a:pPr defTabSz="642960">
                <a:defRPr sz="3200" b="0">
                  <a:effectLst>
                    <a:outerShdw blurRad="63500" dist="25400" dir="2700000" rotWithShape="0">
                      <a:srgbClr val="000000">
                        <a:alpha val="70000"/>
                      </a:srgbClr>
                    </a:outerShdw>
                  </a:effectLst>
                  <a:latin typeface="Chalkduster"/>
                  <a:ea typeface="Chalkduster"/>
                  <a:cs typeface="Chalkduster"/>
                  <a:sym typeface="Chalkduster"/>
                </a:defRPr>
              </a:pPr>
              <a:endParaRPr sz="4500"/>
            </a:p>
          </p:txBody>
        </p:sp>
      </p:grpSp>
      <p:sp>
        <p:nvSpPr>
          <p:cNvPr id="50" name="NFW + normal dwarf">
            <a:extLst>
              <a:ext uri="{FF2B5EF4-FFF2-40B4-BE49-F238E27FC236}">
                <a16:creationId xmlns:a16="http://schemas.microsoft.com/office/drawing/2014/main" id="{1C88E5A8-7B40-4312-A7F8-6C29B0E0EA40}"/>
              </a:ext>
            </a:extLst>
          </p:cNvPr>
          <p:cNvSpPr txBox="1"/>
          <p:nvPr/>
        </p:nvSpPr>
        <p:spPr>
          <a:xfrm>
            <a:off x="3264656" y="12343932"/>
            <a:ext cx="4964502" cy="598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8" tIns="71438" rIns="71438" bIns="71438" anchor="ctr">
            <a:spAutoFit/>
          </a:bodyPr>
          <a:lstStyle>
            <a:lvl1pPr algn="l" defTabSz="457200">
              <a:spcBef>
                <a:spcPts val="3000"/>
              </a:spcBef>
              <a:defRPr sz="21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2953" dirty="0"/>
              <a:t>Normal</a:t>
            </a:r>
            <a:r>
              <a:rPr lang="zh-CN" altLang="en-US" sz="2953" dirty="0"/>
              <a:t> </a:t>
            </a:r>
            <a:r>
              <a:rPr lang="en-US" altLang="zh-CN" sz="2953" dirty="0"/>
              <a:t>dwarf</a:t>
            </a:r>
            <a:r>
              <a:rPr lang="zh-CN" altLang="en-US" sz="2953" dirty="0"/>
              <a:t> </a:t>
            </a:r>
            <a:r>
              <a:rPr lang="en-US" altLang="zh-CN" sz="2953" dirty="0"/>
              <a:t>in</a:t>
            </a:r>
            <a:r>
              <a:rPr lang="zh-CN" altLang="en-US" sz="2953" dirty="0"/>
              <a:t> </a:t>
            </a:r>
            <a:r>
              <a:rPr lang="en-US" altLang="zh-CN" sz="2953" dirty="0"/>
              <a:t>NFW</a:t>
            </a:r>
            <a:r>
              <a:rPr lang="zh-CN" altLang="en-US" sz="2953" dirty="0"/>
              <a:t> </a:t>
            </a:r>
            <a:r>
              <a:rPr lang="en-US" altLang="zh-CN" sz="2953" dirty="0"/>
              <a:t>halo</a:t>
            </a:r>
            <a:endParaRPr sz="2953" dirty="0"/>
          </a:p>
        </p:txBody>
      </p:sp>
      <p:sp>
        <p:nvSpPr>
          <p:cNvPr id="51" name="maximal core + UDG">
            <a:extLst>
              <a:ext uri="{FF2B5EF4-FFF2-40B4-BE49-F238E27FC236}">
                <a16:creationId xmlns:a16="http://schemas.microsoft.com/office/drawing/2014/main" id="{C1CFE2A0-0C37-4656-BFAC-332924A453FC}"/>
              </a:ext>
            </a:extLst>
          </p:cNvPr>
          <p:cNvSpPr txBox="1"/>
          <p:nvPr/>
        </p:nvSpPr>
        <p:spPr>
          <a:xfrm>
            <a:off x="9893195" y="12088548"/>
            <a:ext cx="4509966" cy="1053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8" tIns="71438" rIns="71438" bIns="71438" anchor="ctr">
            <a:spAutoFit/>
          </a:bodyPr>
          <a:lstStyle>
            <a:lvl1pPr algn="l" defTabSz="457200">
              <a:spcBef>
                <a:spcPts val="3000"/>
              </a:spcBef>
              <a:defRPr sz="21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2953" dirty="0"/>
              <a:t>Ultra-diffuse</a:t>
            </a:r>
            <a:r>
              <a:rPr lang="zh-CN" altLang="en-US" sz="2953" dirty="0"/>
              <a:t> </a:t>
            </a:r>
            <a:r>
              <a:rPr lang="en-US" altLang="zh-CN" sz="2953" dirty="0"/>
              <a:t>galaxy</a:t>
            </a:r>
            <a:r>
              <a:rPr lang="zh-CN" altLang="en-US" sz="2953" dirty="0"/>
              <a:t> </a:t>
            </a:r>
            <a:r>
              <a:rPr lang="en-US" altLang="zh-CN" sz="2953" dirty="0"/>
              <a:t>in</a:t>
            </a:r>
            <a:r>
              <a:rPr lang="zh-CN" altLang="en-US" sz="2953" dirty="0"/>
              <a:t> </a:t>
            </a:r>
            <a:r>
              <a:rPr lang="en-US" altLang="zh-CN" sz="2953" dirty="0"/>
              <a:t>isothermal</a:t>
            </a:r>
            <a:r>
              <a:rPr lang="zh-CN" altLang="en-US" sz="2953" dirty="0"/>
              <a:t> </a:t>
            </a:r>
            <a:r>
              <a:rPr lang="en-US" altLang="zh-CN" sz="2953" dirty="0"/>
              <a:t>SIDM</a:t>
            </a:r>
            <a:r>
              <a:rPr lang="zh-CN" altLang="en-US" sz="2953" dirty="0"/>
              <a:t> </a:t>
            </a:r>
            <a:r>
              <a:rPr lang="en-US" altLang="zh-CN" sz="2953" dirty="0"/>
              <a:t>core</a:t>
            </a:r>
            <a:endParaRPr sz="2953" dirty="0"/>
          </a:p>
        </p:txBody>
      </p:sp>
      <p:sp>
        <p:nvSpPr>
          <p:cNvPr id="52" name="core-collapsing + nucleated UDG">
            <a:extLst>
              <a:ext uri="{FF2B5EF4-FFF2-40B4-BE49-F238E27FC236}">
                <a16:creationId xmlns:a16="http://schemas.microsoft.com/office/drawing/2014/main" id="{A6D2669A-EA02-4C22-9ABE-EDF2ABDD5C8F}"/>
              </a:ext>
            </a:extLst>
          </p:cNvPr>
          <p:cNvSpPr txBox="1"/>
          <p:nvPr/>
        </p:nvSpPr>
        <p:spPr>
          <a:xfrm>
            <a:off x="14811443" y="12289926"/>
            <a:ext cx="9246122" cy="598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8" tIns="71438" rIns="71438" bIns="71438" anchor="ctr">
            <a:spAutoFit/>
          </a:bodyPr>
          <a:lstStyle>
            <a:lvl1pPr algn="l" defTabSz="457200">
              <a:spcBef>
                <a:spcPts val="3000"/>
              </a:spcBef>
              <a:defRPr sz="21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2953" dirty="0"/>
              <a:t>SIDM</a:t>
            </a:r>
            <a:r>
              <a:rPr lang="zh-CN" altLang="en-US" sz="2953" dirty="0"/>
              <a:t> </a:t>
            </a:r>
            <a:r>
              <a:rPr lang="en-US" altLang="zh-CN" sz="2953" dirty="0"/>
              <a:t>core-collapse</a:t>
            </a:r>
            <a:r>
              <a:rPr lang="zh-CN" altLang="en-US" sz="2953" dirty="0"/>
              <a:t> </a:t>
            </a:r>
            <a:r>
              <a:rPr lang="en-US" altLang="zh-CN" sz="2953" dirty="0"/>
              <a:t>-&gt;</a:t>
            </a:r>
            <a:r>
              <a:rPr lang="zh-CN" altLang="en-US" sz="2953" dirty="0"/>
              <a:t> </a:t>
            </a:r>
            <a:r>
              <a:rPr lang="en-US" altLang="zh-CN" sz="2953" dirty="0"/>
              <a:t>nuclear</a:t>
            </a:r>
            <a:r>
              <a:rPr lang="zh-CN" altLang="en-US" sz="2953" dirty="0"/>
              <a:t> </a:t>
            </a:r>
            <a:r>
              <a:rPr lang="en-US" altLang="zh-CN" sz="2953" dirty="0"/>
              <a:t>star</a:t>
            </a:r>
            <a:r>
              <a:rPr lang="zh-CN" altLang="en-US" sz="2953" dirty="0"/>
              <a:t> </a:t>
            </a:r>
            <a:r>
              <a:rPr lang="en-US" altLang="zh-CN" sz="2953" dirty="0"/>
              <a:t>clusters</a:t>
            </a:r>
            <a:r>
              <a:rPr lang="zh-CN" altLang="en-US" sz="2953" dirty="0"/>
              <a:t> </a:t>
            </a:r>
            <a:r>
              <a:rPr lang="en-US" altLang="zh-CN" sz="2953" dirty="0"/>
              <a:t>&amp;</a:t>
            </a:r>
            <a:r>
              <a:rPr lang="zh-CN" altLang="en-US" sz="2953" dirty="0"/>
              <a:t> </a:t>
            </a:r>
            <a:r>
              <a:rPr lang="en-US" altLang="zh-CN" sz="2953" dirty="0"/>
              <a:t>BH</a:t>
            </a:r>
            <a:endParaRPr sz="2953" dirty="0"/>
          </a:p>
        </p:txBody>
      </p:sp>
      <p:sp>
        <p:nvSpPr>
          <p:cNvPr id="53" name="Yang S.*, Jiang*, Benson + arXiv: 2305.05067">
            <a:extLst>
              <a:ext uri="{FF2B5EF4-FFF2-40B4-BE49-F238E27FC236}">
                <a16:creationId xmlns:a16="http://schemas.microsoft.com/office/drawing/2014/main" id="{CDB98005-D0E9-4975-ABD9-A4DF2760031B}"/>
              </a:ext>
            </a:extLst>
          </p:cNvPr>
          <p:cNvSpPr txBox="1"/>
          <p:nvPr/>
        </p:nvSpPr>
        <p:spPr>
          <a:xfrm>
            <a:off x="801999" y="1486701"/>
            <a:ext cx="7590218" cy="6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 defTabSz="642937">
              <a:spcBef>
                <a:spcPts val="4200"/>
              </a:spcBef>
              <a:defRPr sz="2800" b="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pPr>
            <a:r>
              <a:rPr sz="3600" dirty="0"/>
              <a:t>Yang S.*, </a:t>
            </a:r>
            <a:r>
              <a:rPr lang="en-US" sz="3600" b="1" dirty="0"/>
              <a:t>FJ</a:t>
            </a:r>
            <a:r>
              <a:rPr sz="3600" b="1" dirty="0"/>
              <a:t>*, </a:t>
            </a:r>
            <a:r>
              <a:rPr sz="3600" dirty="0"/>
              <a:t>Benson + </a:t>
            </a:r>
            <a:r>
              <a:rPr lang="en-US" sz="3600" dirty="0"/>
              <a:t>24,</a:t>
            </a:r>
            <a:r>
              <a:rPr sz="3600" dirty="0"/>
              <a:t> 2305.05067</a:t>
            </a:r>
          </a:p>
        </p:txBody>
      </p:sp>
      <p:sp>
        <p:nvSpPr>
          <p:cNvPr id="54" name="Yang S.*, Jiang*, Benson + arXiv: 2305.05067">
            <a:extLst>
              <a:ext uri="{FF2B5EF4-FFF2-40B4-BE49-F238E27FC236}">
                <a16:creationId xmlns:a16="http://schemas.microsoft.com/office/drawing/2014/main" id="{BD9ECCFE-8433-47EE-9B9A-0E5E1FDC2BD9}"/>
              </a:ext>
            </a:extLst>
          </p:cNvPr>
          <p:cNvSpPr txBox="1"/>
          <p:nvPr/>
        </p:nvSpPr>
        <p:spPr>
          <a:xfrm>
            <a:off x="13453808" y="2532106"/>
            <a:ext cx="10462168" cy="45300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l" defTabSz="642937">
              <a:spcBef>
                <a:spcPts val="4200"/>
              </a:spcBef>
              <a:defRPr sz="2800" b="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pPr>
            <a:r>
              <a:rPr lang="en-US" sz="3600" b="1" dirty="0">
                <a:solidFill>
                  <a:srgbClr val="FFA3B0"/>
                </a:solidFill>
              </a:rPr>
              <a:t>F</a:t>
            </a:r>
            <a:r>
              <a:rPr lang="en-US" altLang="zh-CN" sz="3600" dirty="0">
                <a:solidFill>
                  <a:srgbClr val="FFA3B0"/>
                </a:solidFill>
              </a:rPr>
              <a:t>J</a:t>
            </a:r>
            <a:r>
              <a:rPr lang="en-US" sz="3600" dirty="0">
                <a:solidFill>
                  <a:srgbClr val="FFA3B0"/>
                </a:solidFill>
              </a:rPr>
              <a:t> +23, MN</a:t>
            </a:r>
            <a:r>
              <a:rPr lang="en-US" altLang="zh-CN" sz="3600" dirty="0">
                <a:solidFill>
                  <a:srgbClr val="FFA3B0"/>
                </a:solidFill>
              </a:rPr>
              <a:t>RAS</a:t>
            </a:r>
            <a:r>
              <a:rPr lang="en-US" sz="3600" dirty="0">
                <a:solidFill>
                  <a:srgbClr val="FFA3B0"/>
                </a:solidFill>
              </a:rPr>
              <a:t>, 521, 4630</a:t>
            </a:r>
          </a:p>
          <a:p>
            <a:pPr algn="l" defTabSz="642937">
              <a:spcBef>
                <a:spcPts val="4200"/>
              </a:spcBef>
              <a:defRPr sz="2800" b="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pPr>
            <a:r>
              <a:rPr lang="en-US" altLang="zh-CN" sz="3600" dirty="0">
                <a:solidFill>
                  <a:srgbClr val="FFA3B0"/>
                </a:solidFill>
              </a:rPr>
              <a:t>Jia,</a:t>
            </a:r>
            <a:r>
              <a:rPr lang="zh-CN" altLang="en-US" sz="3600" dirty="0">
                <a:solidFill>
                  <a:srgbClr val="FFA3B0"/>
                </a:solidFill>
              </a:rPr>
              <a:t> </a:t>
            </a:r>
            <a:r>
              <a:rPr lang="en-US" altLang="zh-CN" sz="3600" dirty="0">
                <a:solidFill>
                  <a:srgbClr val="FFA3B0"/>
                </a:solidFill>
              </a:rPr>
              <a:t>FJ</a:t>
            </a:r>
            <a:r>
              <a:rPr lang="zh-CN" altLang="en-US" sz="3600" dirty="0">
                <a:solidFill>
                  <a:srgbClr val="FFA3B0"/>
                </a:solidFill>
              </a:rPr>
              <a:t> </a:t>
            </a:r>
            <a:r>
              <a:rPr lang="en-US" altLang="zh-CN" sz="3600" dirty="0">
                <a:solidFill>
                  <a:srgbClr val="FFA3B0"/>
                </a:solidFill>
              </a:rPr>
              <a:t>+</a:t>
            </a:r>
            <a:r>
              <a:rPr lang="zh-CN" altLang="en-US" sz="3600" dirty="0">
                <a:solidFill>
                  <a:srgbClr val="FFA3B0"/>
                </a:solidFill>
              </a:rPr>
              <a:t> </a:t>
            </a:r>
            <a:r>
              <a:rPr lang="en-US" altLang="zh-CN" sz="3600" dirty="0">
                <a:solidFill>
                  <a:srgbClr val="FFA3B0"/>
                </a:solidFill>
              </a:rPr>
              <a:t>26,</a:t>
            </a:r>
            <a:r>
              <a:rPr lang="zh-CN" altLang="en-US" sz="3600" dirty="0">
                <a:solidFill>
                  <a:srgbClr val="FFA3B0"/>
                </a:solidFill>
              </a:rPr>
              <a:t> </a:t>
            </a:r>
            <a:r>
              <a:rPr lang="en-US" altLang="zh-CN" sz="3600" dirty="0">
                <a:solidFill>
                  <a:srgbClr val="FFA3B0"/>
                </a:solidFill>
              </a:rPr>
              <a:t>MNRAS,</a:t>
            </a:r>
            <a:r>
              <a:rPr lang="zh-CN" altLang="en-US" sz="3600" dirty="0">
                <a:solidFill>
                  <a:srgbClr val="FFA3B0"/>
                </a:solidFill>
              </a:rPr>
              <a:t> </a:t>
            </a:r>
            <a:r>
              <a:rPr lang="en-US" altLang="zh-CN" sz="3600" dirty="0">
                <a:solidFill>
                  <a:srgbClr val="FFA3B0"/>
                </a:solidFill>
              </a:rPr>
              <a:t>2601.17118</a:t>
            </a:r>
            <a:endParaRPr lang="en-US" sz="3600" dirty="0">
              <a:solidFill>
                <a:srgbClr val="FFA3B0"/>
              </a:solidFill>
            </a:endParaRPr>
          </a:p>
          <a:p>
            <a:pPr algn="l" defTabSz="642937">
              <a:spcBef>
                <a:spcPts val="4200"/>
              </a:spcBef>
              <a:defRPr sz="2800" b="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pPr>
            <a:r>
              <a:rPr lang="en-US" altLang="zh-CN" sz="3600" dirty="0">
                <a:solidFill>
                  <a:srgbClr val="FFA3B0"/>
                </a:solidFill>
              </a:rPr>
              <a:t>P</a:t>
            </a:r>
            <a:r>
              <a:rPr lang="en-US" sz="3600" dirty="0">
                <a:solidFill>
                  <a:srgbClr val="FFA3B0"/>
                </a:solidFill>
              </a:rPr>
              <a:t>ublic code for computing SIDM profile: </a:t>
            </a:r>
            <a:br>
              <a:rPr lang="en-US" sz="3600" u="sng" dirty="0">
                <a:solidFill>
                  <a:srgbClr val="FFA3B0"/>
                </a:solidFill>
              </a:rPr>
            </a:br>
            <a:r>
              <a:rPr lang="en-US" sz="3600" dirty="0">
                <a:solidFill>
                  <a:srgbClr val="FFA3B0"/>
                </a:solidFill>
                <a:effectLst/>
                <a:latin typeface="STIXTwoText"/>
              </a:rPr>
              <a:t>https://</a:t>
            </a:r>
            <a:r>
              <a:rPr lang="en-US" sz="3600" dirty="0" err="1">
                <a:solidFill>
                  <a:srgbClr val="FFA3B0"/>
                </a:solidFill>
                <a:effectLst/>
                <a:latin typeface="STIXTwoText"/>
              </a:rPr>
              <a:t>github.com</a:t>
            </a:r>
            <a:r>
              <a:rPr lang="en-US" sz="3600" dirty="0">
                <a:solidFill>
                  <a:srgbClr val="FFA3B0"/>
                </a:solidFill>
                <a:effectLst/>
                <a:latin typeface="STIXTwoText"/>
              </a:rPr>
              <a:t>/</a:t>
            </a:r>
            <a:r>
              <a:rPr lang="en-US" sz="3600" dirty="0" err="1">
                <a:solidFill>
                  <a:srgbClr val="FFA3B0"/>
                </a:solidFill>
                <a:effectLst/>
                <a:latin typeface="STIXTwoText"/>
              </a:rPr>
              <a:t>ZixiangJia</a:t>
            </a:r>
            <a:r>
              <a:rPr lang="en-US" sz="3600" dirty="0">
                <a:solidFill>
                  <a:srgbClr val="FFA3B0"/>
                </a:solidFill>
                <a:effectLst/>
                <a:latin typeface="STIXTwoText"/>
              </a:rPr>
              <a:t>/</a:t>
            </a:r>
            <a:r>
              <a:rPr lang="en-US" sz="3600" dirty="0" err="1">
                <a:solidFill>
                  <a:srgbClr val="FFA3B0"/>
                </a:solidFill>
                <a:effectLst/>
                <a:latin typeface="STIXTwoText"/>
              </a:rPr>
              <a:t>SIDM_Jeans</a:t>
            </a:r>
            <a:r>
              <a:rPr lang="en-US" sz="3600" dirty="0">
                <a:solidFill>
                  <a:srgbClr val="FFA3B0"/>
                </a:solidFill>
                <a:effectLst/>
                <a:latin typeface="STIXTwoText"/>
              </a:rPr>
              <a:t> _model </a:t>
            </a:r>
            <a:endParaRPr lang="en-US" sz="3600" dirty="0">
              <a:solidFill>
                <a:srgbClr val="FFA3B0"/>
              </a:solidFill>
            </a:endParaRPr>
          </a:p>
          <a:p>
            <a:pPr algn="l" defTabSz="642937">
              <a:spcBef>
                <a:spcPts val="4200"/>
              </a:spcBef>
              <a:defRPr sz="2800" b="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pPr>
            <a:endParaRPr lang="en-US" sz="3600" u="sng" dirty="0">
              <a:solidFill>
                <a:srgbClr val="FFA3B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92120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0" name="Rectangle Rectangle" descr="Rectangle Rectangle"/>
          <p:cNvPicPr>
            <a:picLocks/>
          </p:cNvPicPr>
          <p:nvPr/>
        </p:nvPicPr>
        <p:blipFill>
          <a:blip r:embed="rId2">
            <a:alphaModFix amt="49830"/>
          </a:blip>
          <a:stretch>
            <a:fillRect/>
          </a:stretch>
        </p:blipFill>
        <p:spPr>
          <a:xfrm>
            <a:off x="3197143" y="274515"/>
            <a:ext cx="17953995" cy="1112639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sp>
        <p:nvSpPr>
          <p:cNvPr id="811" name="SIDM can produce sufficient satellite structural diversity"/>
          <p:cNvSpPr txBox="1"/>
          <p:nvPr/>
        </p:nvSpPr>
        <p:spPr>
          <a:xfrm>
            <a:off x="3312155" y="481700"/>
            <a:ext cx="17516537" cy="6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642937"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dirty="0"/>
              <a:t>Pros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dirty="0"/>
              <a:t>SIDM</a:t>
            </a:r>
            <a:r>
              <a:rPr lang="en-US" altLang="zh-CN" dirty="0"/>
              <a:t>:</a:t>
            </a:r>
            <a:r>
              <a:rPr lang="zh-CN" altLang="en-US" dirty="0"/>
              <a:t> </a:t>
            </a:r>
            <a:r>
              <a:rPr dirty="0"/>
              <a:t> produce sufficient satellite structural diversity</a:t>
            </a:r>
          </a:p>
        </p:txBody>
      </p:sp>
      <p:pic>
        <p:nvPicPr>
          <p:cNvPr id="812" name="Screen Shot 2023-07-14 at 08.23.40.png" descr="Screen Shot 2023-07-14 at 08.23.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3915" y="2026404"/>
            <a:ext cx="18036169" cy="8152181"/>
          </a:xfrm>
          <a:prstGeom prst="rect">
            <a:avLst/>
          </a:prstGeom>
          <a:ln w="12700">
            <a:miter lim="400000"/>
          </a:ln>
        </p:spPr>
      </p:pic>
      <p:pic>
        <p:nvPicPr>
          <p:cNvPr id="813" name="Rectangle Rectangle" descr="Rectangle Rectangle"/>
          <p:cNvPicPr>
            <a:picLocks/>
          </p:cNvPicPr>
          <p:nvPr/>
        </p:nvPicPr>
        <p:blipFill>
          <a:blip r:embed="rId4">
            <a:alphaModFix amt="49830"/>
          </a:blip>
          <a:stretch>
            <a:fillRect/>
          </a:stretch>
        </p:blipFill>
        <p:spPr>
          <a:xfrm>
            <a:off x="4160796" y="11254849"/>
            <a:ext cx="16026690" cy="1606424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sp>
        <p:nvSpPr>
          <p:cNvPr id="814" name="SIDM produces dramatic satellite structural diversity — a mixture of core-collapsing and isothermal-coring subhalos"/>
          <p:cNvSpPr txBox="1"/>
          <p:nvPr/>
        </p:nvSpPr>
        <p:spPr>
          <a:xfrm>
            <a:off x="4570288" y="11481317"/>
            <a:ext cx="15000271" cy="11534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marL="581996" indent="-581996" algn="l" defTabSz="642937">
              <a:spcBef>
                <a:spcPts val="4200"/>
              </a:spcBef>
              <a:buSzPct val="43000"/>
              <a:buBlip>
                <a:blip r:embed="rId5"/>
              </a:buBlip>
              <a:defRPr b="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dirty="0"/>
              <a:t>SIDM produces </a:t>
            </a:r>
            <a:r>
              <a:rPr lang="en-US" altLang="zh-CN" dirty="0"/>
              <a:t>substantial</a:t>
            </a:r>
            <a:r>
              <a:rPr dirty="0"/>
              <a:t> satellite structural diversity — a mixture of core-collapsing and isothermal-coring </a:t>
            </a:r>
            <a:r>
              <a:rPr dirty="0" err="1"/>
              <a:t>subhalos</a:t>
            </a:r>
            <a:endParaRPr dirty="0"/>
          </a:p>
        </p:txBody>
      </p:sp>
      <p:sp>
        <p:nvSpPr>
          <p:cNvPr id="815" name="Yang D., Nadler, Yu + 22"/>
          <p:cNvSpPr txBox="1"/>
          <p:nvPr/>
        </p:nvSpPr>
        <p:spPr>
          <a:xfrm>
            <a:off x="16773938" y="10216620"/>
            <a:ext cx="4295075" cy="58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 sz="2800" b="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Yang D., Nadler, Yu + 22  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Rectangle Rectangle" descr="Rectangle Rectangle"/>
          <p:cNvPicPr>
            <a:picLocks/>
          </p:cNvPicPr>
          <p:nvPr/>
        </p:nvPicPr>
        <p:blipFill>
          <a:blip r:embed="rId2">
            <a:alphaModFix amt="49830"/>
          </a:blip>
          <a:stretch>
            <a:fillRect/>
          </a:stretch>
        </p:blipFill>
        <p:spPr>
          <a:xfrm>
            <a:off x="135062" y="24943"/>
            <a:ext cx="24113876" cy="1759877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sp>
        <p:nvSpPr>
          <p:cNvPr id="467" name="Analytical models of SIDM halos:…"/>
          <p:cNvSpPr txBox="1"/>
          <p:nvPr/>
        </p:nvSpPr>
        <p:spPr>
          <a:xfrm>
            <a:off x="4131758" y="245881"/>
            <a:ext cx="16714793" cy="125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defTabSz="642937"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pPr>
            <a:r>
              <a:rPr dirty="0"/>
              <a:t>Analytical models </a:t>
            </a:r>
            <a:r>
              <a:rPr lang="en-US" dirty="0"/>
              <a:t>for</a:t>
            </a:r>
            <a:r>
              <a:rPr dirty="0"/>
              <a:t> SIDM halos: </a:t>
            </a:r>
          </a:p>
          <a:p>
            <a:pPr defTabSz="642937"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pPr>
            <a:r>
              <a:rPr dirty="0"/>
              <a:t>isothermal Jeans </a:t>
            </a:r>
            <a:r>
              <a:rPr lang="en-US" dirty="0"/>
              <a:t>model &amp; gravothermal fluid model</a:t>
            </a:r>
            <a:endParaRPr dirty="0"/>
          </a:p>
        </p:txBody>
      </p:sp>
      <p:pic>
        <p:nvPicPr>
          <p:cNvPr id="468" name="Screen Shot 2022-10-07 at 10.18.06 AM.png" descr="Screen Shot 2022-10-07 at 10.18.06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5000" y="5042172"/>
            <a:ext cx="8100898" cy="527071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73" name="Group"/>
          <p:cNvGrpSpPr/>
          <p:nvPr/>
        </p:nvGrpSpPr>
        <p:grpSpPr>
          <a:xfrm>
            <a:off x="12693639" y="5255892"/>
            <a:ext cx="8189388" cy="4514751"/>
            <a:chOff x="0" y="0"/>
            <a:chExt cx="8189386" cy="4514749"/>
          </a:xfrm>
        </p:grpSpPr>
        <p:sp>
          <p:nvSpPr>
            <p:cNvPr id="469" name="mass conservation"/>
            <p:cNvSpPr txBox="1"/>
            <p:nvPr/>
          </p:nvSpPr>
          <p:spPr>
            <a:xfrm>
              <a:off x="3345853" y="0"/>
              <a:ext cx="4228474" cy="8030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algn="l" defTabSz="642937">
                <a:spcBef>
                  <a:spcPts val="4200"/>
                </a:spcBef>
                <a:defRPr b="0">
                  <a:solidFill>
                    <a:schemeClr val="accent1">
                      <a:lumOff val="13529"/>
                    </a:schemeClr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t>mass conservation</a:t>
              </a:r>
            </a:p>
          </p:txBody>
        </p:sp>
        <p:sp>
          <p:nvSpPr>
            <p:cNvPr id="470" name="hydro equilibrium"/>
            <p:cNvSpPr txBox="1"/>
            <p:nvPr/>
          </p:nvSpPr>
          <p:spPr>
            <a:xfrm>
              <a:off x="3438369" y="1132875"/>
              <a:ext cx="4254901" cy="803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algn="l" defTabSz="642937">
                <a:spcBef>
                  <a:spcPts val="4200"/>
                </a:spcBef>
                <a:defRPr b="0">
                  <a:solidFill>
                    <a:schemeClr val="accent1">
                      <a:lumOff val="13529"/>
                    </a:schemeClr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t>hydro equilibrium </a:t>
              </a:r>
            </a:p>
          </p:txBody>
        </p:sp>
        <p:sp>
          <p:nvSpPr>
            <p:cNvPr id="471" name="1st law"/>
            <p:cNvSpPr txBox="1"/>
            <p:nvPr/>
          </p:nvSpPr>
          <p:spPr>
            <a:xfrm>
              <a:off x="6464839" y="2487613"/>
              <a:ext cx="1724548" cy="803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algn="l" defTabSz="642937">
                <a:spcBef>
                  <a:spcPts val="4200"/>
                </a:spcBef>
                <a:defRPr b="0">
                  <a:solidFill>
                    <a:schemeClr val="accent1">
                      <a:lumOff val="13529"/>
                    </a:schemeClr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t>1st law</a:t>
              </a:r>
            </a:p>
          </p:txBody>
        </p:sp>
        <p:sp>
          <p:nvSpPr>
            <p:cNvPr id="472" name="flux"/>
            <p:cNvSpPr txBox="1"/>
            <p:nvPr/>
          </p:nvSpPr>
          <p:spPr>
            <a:xfrm>
              <a:off x="0" y="3711695"/>
              <a:ext cx="2248676" cy="803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algn="l" defTabSz="642937">
                <a:spcBef>
                  <a:spcPts val="4200"/>
                </a:spcBef>
                <a:defRPr b="0">
                  <a:solidFill>
                    <a:schemeClr val="accent1">
                      <a:lumOff val="13529"/>
                    </a:schemeClr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t>flux</a:t>
              </a:r>
            </a:p>
          </p:txBody>
        </p:sp>
      </p:grpSp>
      <p:sp>
        <p:nvSpPr>
          <p:cNvPr id="474" name="Gravo-thermal fluid model"/>
          <p:cNvSpPr txBox="1"/>
          <p:nvPr/>
        </p:nvSpPr>
        <p:spPr>
          <a:xfrm>
            <a:off x="12585000" y="1959762"/>
            <a:ext cx="7054899" cy="6454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marL="581996" indent="-581996" algn="l" defTabSz="642937">
              <a:spcBef>
                <a:spcPts val="4200"/>
              </a:spcBef>
              <a:buSzPct val="43000"/>
              <a:buBlip>
                <a:blip r:embed="rId4"/>
              </a:buBlip>
              <a:defRPr b="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Gravo-thermal fluid model</a:t>
            </a:r>
          </a:p>
        </p:txBody>
      </p:sp>
      <p:sp>
        <p:nvSpPr>
          <p:cNvPr id="475" name="Isothermal Jeans model"/>
          <p:cNvSpPr txBox="1"/>
          <p:nvPr/>
        </p:nvSpPr>
        <p:spPr>
          <a:xfrm>
            <a:off x="398553" y="1907014"/>
            <a:ext cx="7054899" cy="6454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marL="581996" indent="-581996" algn="l" defTabSz="642937">
              <a:spcBef>
                <a:spcPts val="4200"/>
              </a:spcBef>
              <a:buSzPct val="43000"/>
              <a:buBlip>
                <a:blip r:embed="rId4"/>
              </a:buBlip>
              <a:defRPr b="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Isothermal Jeans model</a:t>
            </a:r>
          </a:p>
        </p:txBody>
      </p:sp>
      <p:pic>
        <p:nvPicPr>
          <p:cNvPr id="476" name="Rectangle Rectangle" descr="Rectangle Rectangle"/>
          <p:cNvPicPr>
            <a:picLocks/>
          </p:cNvPicPr>
          <p:nvPr/>
        </p:nvPicPr>
        <p:blipFill>
          <a:blip r:embed="rId5">
            <a:alphaModFix amt="49830"/>
          </a:blip>
          <a:stretch>
            <a:fillRect/>
          </a:stretch>
        </p:blipFill>
        <p:spPr>
          <a:xfrm>
            <a:off x="3871616" y="3955676"/>
            <a:ext cx="7937225" cy="1248974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pic>
        <p:nvPicPr>
          <p:cNvPr id="477" name="Rectangle Rectangle" descr="Rectangle Rectangle"/>
          <p:cNvPicPr>
            <a:picLocks/>
          </p:cNvPicPr>
          <p:nvPr/>
        </p:nvPicPr>
        <p:blipFill>
          <a:blip r:embed="rId6">
            <a:alphaModFix amt="49830"/>
          </a:blip>
          <a:stretch>
            <a:fillRect/>
          </a:stretch>
        </p:blipFill>
        <p:spPr>
          <a:xfrm>
            <a:off x="3847383" y="5348007"/>
            <a:ext cx="8123524" cy="1112639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grpSp>
        <p:nvGrpSpPr>
          <p:cNvPr id="491" name="Group"/>
          <p:cNvGrpSpPr/>
          <p:nvPr/>
        </p:nvGrpSpPr>
        <p:grpSpPr>
          <a:xfrm>
            <a:off x="2677536" y="6544980"/>
            <a:ext cx="8618926" cy="5239577"/>
            <a:chOff x="-982954" y="0"/>
            <a:chExt cx="8618924" cy="5239576"/>
          </a:xfrm>
        </p:grpSpPr>
        <p:sp>
          <p:nvSpPr>
            <p:cNvPr id="478" name="Line"/>
            <p:cNvSpPr/>
            <p:nvPr/>
          </p:nvSpPr>
          <p:spPr>
            <a:xfrm flipV="1">
              <a:off x="650631" y="0"/>
              <a:ext cx="1" cy="4266753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479" name="Line"/>
            <p:cNvSpPr/>
            <p:nvPr/>
          </p:nvSpPr>
          <p:spPr>
            <a:xfrm>
              <a:off x="618615" y="4265116"/>
              <a:ext cx="7017355" cy="1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480" name="density"/>
            <p:cNvSpPr/>
            <p:nvPr/>
          </p:nvSpPr>
          <p:spPr>
            <a:xfrm>
              <a:off x="-982954" y="1626196"/>
              <a:ext cx="755623" cy="88373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 algn="l" defTabSz="642937">
                <a:spcBef>
                  <a:spcPts val="4200"/>
                </a:spcBef>
                <a:defRPr sz="3600" b="0"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lang="en-US" dirty="0"/>
                <a:t>density</a:t>
              </a:r>
              <a:endParaRPr dirty="0"/>
            </a:p>
          </p:txBody>
        </p:sp>
        <p:sp>
          <p:nvSpPr>
            <p:cNvPr id="481" name="radius"/>
            <p:cNvSpPr/>
            <p:nvPr/>
          </p:nvSpPr>
          <p:spPr>
            <a:xfrm>
              <a:off x="6028313" y="3969575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 defTabSz="642937">
                <a:spcBef>
                  <a:spcPts val="4200"/>
                </a:spcBef>
                <a:defRPr sz="3600" b="0"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t>radius</a:t>
              </a:r>
            </a:p>
          </p:txBody>
        </p:sp>
        <p:sp>
          <p:nvSpPr>
            <p:cNvPr id="516" name="Connection Line"/>
            <p:cNvSpPr/>
            <p:nvPr/>
          </p:nvSpPr>
          <p:spPr>
            <a:xfrm>
              <a:off x="708668" y="749161"/>
              <a:ext cx="3046310" cy="1014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84" extrusionOk="0">
                  <a:moveTo>
                    <a:pt x="0" y="122"/>
                  </a:moveTo>
                  <a:cubicBezTo>
                    <a:pt x="9576" y="-1016"/>
                    <a:pt x="16776" y="5805"/>
                    <a:pt x="21600" y="20584"/>
                  </a:cubicBezTo>
                </a:path>
              </a:pathLst>
            </a:custGeom>
            <a:noFill/>
            <a:ln w="25400" cap="flat">
              <a:solidFill>
                <a:srgbClr val="FFFB00"/>
              </a:solidFill>
              <a:prstDash val="solid"/>
              <a:miter lim="400000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517" name="Connection Line"/>
            <p:cNvSpPr/>
            <p:nvPr/>
          </p:nvSpPr>
          <p:spPr>
            <a:xfrm>
              <a:off x="3815172" y="2057354"/>
              <a:ext cx="1705537" cy="2108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484" name="Line"/>
            <p:cNvSpPr/>
            <p:nvPr/>
          </p:nvSpPr>
          <p:spPr>
            <a:xfrm flipV="1">
              <a:off x="3792236" y="2944"/>
              <a:ext cx="1" cy="4215897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485" name="r1"/>
            <p:cNvSpPr/>
            <p:nvPr/>
          </p:nvSpPr>
          <p:spPr>
            <a:xfrm>
              <a:off x="3326776" y="381207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 defTabSz="642937">
                <a:spcBef>
                  <a:spcPts val="4200"/>
                </a:spcBef>
                <a:defRPr sz="3600" b="0">
                  <a:latin typeface="Chalkboard"/>
                  <a:ea typeface="Chalkboard"/>
                  <a:cs typeface="Chalkboard"/>
                  <a:sym typeface="Chalkboard"/>
                </a:defRPr>
              </a:pPr>
              <a:r>
                <a:t>r</a:t>
              </a:r>
              <a:r>
                <a:rPr baseline="-5999"/>
                <a:t>1</a:t>
              </a:r>
            </a:p>
          </p:txBody>
        </p:sp>
        <p:sp>
          <p:nvSpPr>
            <p:cNvPr id="486" name="isothermal (ρ0, v0)"/>
            <p:cNvSpPr/>
            <p:nvPr/>
          </p:nvSpPr>
          <p:spPr>
            <a:xfrm>
              <a:off x="637615" y="57207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 defTabSz="642937">
                <a:spcBef>
                  <a:spcPts val="4200"/>
                </a:spcBef>
                <a:defRPr sz="2800" b="0">
                  <a:solidFill>
                    <a:srgbClr val="FFFB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pPr>
              <a:r>
                <a:t>isothermal (ρ</a:t>
              </a:r>
              <a:r>
                <a:rPr baseline="-5999"/>
                <a:t>0</a:t>
              </a:r>
              <a:r>
                <a:t>, v</a:t>
              </a:r>
              <a:r>
                <a:rPr baseline="-5999"/>
                <a:t>0</a:t>
              </a:r>
              <a:r>
                <a:t>)</a:t>
              </a:r>
            </a:p>
          </p:txBody>
        </p:sp>
        <p:sp>
          <p:nvSpPr>
            <p:cNvPr id="487" name="NFW ( Mvir , c )"/>
            <p:cNvSpPr/>
            <p:nvPr/>
          </p:nvSpPr>
          <p:spPr>
            <a:xfrm>
              <a:off x="4856787" y="2730833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 defTabSz="642937">
                <a:spcBef>
                  <a:spcPts val="4200"/>
                </a:spcBef>
                <a:defRPr sz="2800" b="0">
                  <a:latin typeface="Chalkboard"/>
                  <a:ea typeface="Chalkboard"/>
                  <a:cs typeface="Chalkboard"/>
                  <a:sym typeface="Chalkboard"/>
                </a:defRPr>
              </a:pPr>
              <a:r>
                <a:t>NFW ( M</a:t>
              </a:r>
              <a:r>
                <a:rPr baseline="-5999"/>
                <a:t>vir </a:t>
              </a:r>
              <a:r>
                <a:t>, c )</a:t>
              </a:r>
            </a:p>
          </p:txBody>
        </p:sp>
        <p:sp>
          <p:nvSpPr>
            <p:cNvPr id="488" name="-"/>
            <p:cNvSpPr/>
            <p:nvPr/>
          </p:nvSpPr>
          <p:spPr>
            <a:xfrm>
              <a:off x="3806820" y="175106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 defTabSz="642937">
                <a:spcBef>
                  <a:spcPts val="4200"/>
                </a:spcBef>
                <a:defRPr sz="2800" b="0"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t>-</a:t>
              </a:r>
            </a:p>
          </p:txBody>
        </p:sp>
        <p:sp>
          <p:nvSpPr>
            <p:cNvPr id="489" name="-"/>
            <p:cNvSpPr/>
            <p:nvPr/>
          </p:nvSpPr>
          <p:spPr>
            <a:xfrm>
              <a:off x="3806820" y="197445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 defTabSz="642937">
                <a:spcBef>
                  <a:spcPts val="4200"/>
                </a:spcBef>
                <a:defRPr sz="2800" b="0"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t>-</a:t>
              </a:r>
            </a:p>
          </p:txBody>
        </p:sp>
        <p:sp>
          <p:nvSpPr>
            <p:cNvPr id="490" name="δ"/>
            <p:cNvSpPr/>
            <p:nvPr/>
          </p:nvSpPr>
          <p:spPr>
            <a:xfrm>
              <a:off x="4131421" y="190302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 defTabSz="642937">
                <a:spcBef>
                  <a:spcPts val="4200"/>
                </a:spcBef>
                <a:defRPr sz="2800" b="0"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t>δ</a:t>
              </a:r>
            </a:p>
          </p:txBody>
        </p:sp>
      </p:grpSp>
      <p:pic>
        <p:nvPicPr>
          <p:cNvPr id="492" name="Gamma(r_1)_=_rho.pdf" descr="Gamma(r_1)_=_rho.pd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0042" y="4045251"/>
            <a:ext cx="7060373" cy="1019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493" name="nabla^2_ln_rho_(.pdf" descr="nabla^2_ln_rho_(.pd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2288" y="5447555"/>
            <a:ext cx="3909529" cy="915456"/>
          </a:xfrm>
          <a:prstGeom prst="rect">
            <a:avLst/>
          </a:prstGeom>
          <a:ln w="12700">
            <a:miter lim="400000"/>
          </a:ln>
        </p:spPr>
      </p:pic>
      <p:pic>
        <p:nvPicPr>
          <p:cNvPr id="494" name="rho(r)_=_rho_0_e.pdf" descr="rho(r)_=_rho_0_e.pdf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02540" y="5564507"/>
            <a:ext cx="3327552" cy="572483"/>
          </a:xfrm>
          <a:prstGeom prst="rect">
            <a:avLst/>
          </a:prstGeom>
          <a:ln w="12700">
            <a:miter lim="400000"/>
          </a:ln>
        </p:spPr>
      </p:pic>
      <p:sp>
        <p:nvSpPr>
          <p:cNvPr id="518" name="Connection Line"/>
          <p:cNvSpPr/>
          <p:nvPr/>
        </p:nvSpPr>
        <p:spPr>
          <a:xfrm>
            <a:off x="4626150" y="6582560"/>
            <a:ext cx="2830324" cy="20173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9663" y="6066"/>
                  <a:pt x="16863" y="13266"/>
                  <a:pt x="21600" y="21600"/>
                </a:cubicBezTo>
              </a:path>
            </a:pathLst>
          </a:custGeom>
          <a:ln w="25400">
            <a:solidFill>
              <a:srgbClr val="FFFFFF"/>
            </a:solidFill>
            <a:custDash>
              <a:ds d="200000" sp="200000"/>
            </a:custDash>
            <a:miter lim="400000"/>
          </a:ln>
        </p:spPr>
        <p:txBody>
          <a:bodyPr/>
          <a:lstStyle/>
          <a:p>
            <a:endParaRPr/>
          </a:p>
        </p:txBody>
      </p:sp>
      <p:grpSp>
        <p:nvGrpSpPr>
          <p:cNvPr id="498" name="Group"/>
          <p:cNvGrpSpPr/>
          <p:nvPr/>
        </p:nvGrpSpPr>
        <p:grpSpPr>
          <a:xfrm>
            <a:off x="197423" y="10884837"/>
            <a:ext cx="23989155" cy="2662904"/>
            <a:chOff x="-38100" y="-38100"/>
            <a:chExt cx="23989154" cy="2662903"/>
          </a:xfrm>
        </p:grpSpPr>
        <p:pic>
          <p:nvPicPr>
            <p:cNvPr id="496" name="Rectangle Rectangle" descr="Rectangle Rectangle"/>
            <p:cNvPicPr>
              <a:picLocks/>
            </p:cNvPicPr>
            <p:nvPr/>
          </p:nvPicPr>
          <p:blipFill>
            <a:blip r:embed="rId10">
              <a:alphaModFix amt="49830"/>
            </a:blip>
            <a:stretch>
              <a:fillRect/>
            </a:stretch>
          </p:blipFill>
          <p:spPr>
            <a:xfrm>
              <a:off x="-38101" y="-38101"/>
              <a:ext cx="23989156" cy="2662905"/>
            </a:xfrm>
            <a:prstGeom prst="rect">
              <a:avLst/>
            </a:prstGeom>
            <a:effectLst>
              <a:outerShdw blurRad="88900" dir="16200000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497" name="Both methods treat SIDM as a modification to a target CDM halo…"/>
            <p:cNvSpPr txBox="1"/>
            <p:nvPr/>
          </p:nvSpPr>
          <p:spPr>
            <a:xfrm>
              <a:off x="396731" y="67738"/>
              <a:ext cx="23119492" cy="23469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l" defTabSz="642937">
                <a:spcBef>
                  <a:spcPts val="4200"/>
                </a:spcBef>
                <a:defRPr b="0">
                  <a:latin typeface="Chalkboard"/>
                  <a:ea typeface="Chalkboard"/>
                  <a:cs typeface="Chalkboard"/>
                  <a:sym typeface="Chalkboard"/>
                </a:defRPr>
              </a:pPr>
              <a:r>
                <a:t>Both methods treat SIDM as a modification to a target CDM halo</a:t>
              </a:r>
            </a:p>
            <a:p>
              <a:pPr algn="l" defTabSz="642937">
                <a:spcBef>
                  <a:spcPts val="4200"/>
                </a:spcBef>
                <a:defRPr b="0">
                  <a:latin typeface="Chalkboard"/>
                  <a:ea typeface="Chalkboard"/>
                  <a:cs typeface="Chalkboard"/>
                  <a:sym typeface="Chalkboard"/>
                </a:defRPr>
              </a:pPr>
              <a:r>
                <a:t>Isothermal model uses CDM halo for </a:t>
              </a:r>
              <a:r>
                <a:rPr b="1">
                  <a:solidFill>
                    <a:srgbClr val="FFFB00"/>
                  </a:solidFill>
                </a:rPr>
                <a:t>BC</a:t>
              </a:r>
              <a:r>
                <a:t>;   Fluid model uses the CDM halo as </a:t>
              </a:r>
              <a:r>
                <a:rPr b="1">
                  <a:solidFill>
                    <a:srgbClr val="FFFB00"/>
                  </a:solidFill>
                </a:rPr>
                <a:t>IC</a:t>
              </a:r>
            </a:p>
          </p:txBody>
        </p:sp>
      </p:grpSp>
      <p:sp>
        <p:nvSpPr>
          <p:cNvPr id="499" name="e.g., Pollack + 15"/>
          <p:cNvSpPr txBox="1"/>
          <p:nvPr/>
        </p:nvSpPr>
        <p:spPr>
          <a:xfrm>
            <a:off x="16843066" y="4341913"/>
            <a:ext cx="7303259" cy="605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 sz="3000" b="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dirty="0"/>
              <a:t>e.g., Pollack + 15</a:t>
            </a:r>
            <a:r>
              <a:rPr lang="en-US" altLang="zh-CN" dirty="0"/>
              <a:t>;</a:t>
            </a:r>
            <a:r>
              <a:rPr lang="zh-CN" altLang="en-US" dirty="0"/>
              <a:t> </a:t>
            </a:r>
            <a:r>
              <a:rPr lang="en-US" altLang="zh-CN" dirty="0"/>
              <a:t>Gu,</a:t>
            </a:r>
            <a:r>
              <a:rPr lang="zh-CN" altLang="en-US" dirty="0"/>
              <a:t> </a:t>
            </a:r>
            <a:r>
              <a:rPr lang="en-US" altLang="zh-CN" dirty="0"/>
              <a:t>FJ</a:t>
            </a:r>
            <a:r>
              <a:rPr lang="zh-CN" altLang="en-US" dirty="0"/>
              <a:t>*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Chen</a:t>
            </a:r>
            <a:r>
              <a:rPr lang="zh-CN" altLang="en-US" dirty="0"/>
              <a:t>*</a:t>
            </a:r>
            <a:r>
              <a:rPr lang="en-US" altLang="zh-CN" dirty="0"/>
              <a:t>+26a/b</a:t>
            </a:r>
            <a:endParaRPr dirty="0"/>
          </a:p>
        </p:txBody>
      </p:sp>
      <p:grpSp>
        <p:nvGrpSpPr>
          <p:cNvPr id="504" name="Group"/>
          <p:cNvGrpSpPr/>
          <p:nvPr/>
        </p:nvGrpSpPr>
        <p:grpSpPr>
          <a:xfrm>
            <a:off x="9436862" y="4312229"/>
            <a:ext cx="2010346" cy="5262784"/>
            <a:chOff x="0" y="0"/>
            <a:chExt cx="2010344" cy="5262783"/>
          </a:xfrm>
        </p:grpSpPr>
        <p:sp>
          <p:nvSpPr>
            <p:cNvPr id="500" name="Rounded Rectangle"/>
            <p:cNvSpPr/>
            <p:nvPr/>
          </p:nvSpPr>
          <p:spPr>
            <a:xfrm>
              <a:off x="1165095" y="192961"/>
              <a:ext cx="845249" cy="628979"/>
            </a:xfrm>
            <a:prstGeom prst="roundRect">
              <a:avLst>
                <a:gd name="adj" fmla="val 20158"/>
              </a:avLst>
            </a:prstGeom>
            <a:solidFill>
              <a:schemeClr val="accent2">
                <a:hueOff val="-177681"/>
                <a:satOff val="-17391"/>
                <a:lumOff val="16666"/>
                <a:alpha val="3985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501" name="Rounded Rectangle"/>
            <p:cNvSpPr/>
            <p:nvPr/>
          </p:nvSpPr>
          <p:spPr>
            <a:xfrm>
              <a:off x="212034" y="4693618"/>
              <a:ext cx="675862" cy="569165"/>
            </a:xfrm>
            <a:prstGeom prst="roundRect">
              <a:avLst>
                <a:gd name="adj" fmla="val 21311"/>
              </a:avLst>
            </a:prstGeom>
            <a:solidFill>
              <a:schemeClr val="accent2">
                <a:hueOff val="-177681"/>
                <a:satOff val="-17391"/>
                <a:lumOff val="16666"/>
                <a:alpha val="3985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dirty="0"/>
            </a:p>
          </p:txBody>
        </p:sp>
        <p:sp>
          <p:nvSpPr>
            <p:cNvPr id="502" name="Rounded Rectangle"/>
            <p:cNvSpPr/>
            <p:nvPr/>
          </p:nvSpPr>
          <p:spPr>
            <a:xfrm>
              <a:off x="973504" y="4649225"/>
              <a:ext cx="446426" cy="569165"/>
            </a:xfrm>
            <a:prstGeom prst="roundRect">
              <a:avLst>
                <a:gd name="adj" fmla="val 23934"/>
              </a:avLst>
            </a:prstGeom>
            <a:solidFill>
              <a:schemeClr val="accent2">
                <a:hueOff val="-177681"/>
                <a:satOff val="-17391"/>
                <a:lumOff val="16666"/>
                <a:alpha val="3985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503" name="Rounded Rectangle"/>
            <p:cNvSpPr/>
            <p:nvPr/>
          </p:nvSpPr>
          <p:spPr>
            <a:xfrm>
              <a:off x="0" y="0"/>
              <a:ext cx="675861" cy="485024"/>
            </a:xfrm>
            <a:prstGeom prst="roundRect">
              <a:avLst>
                <a:gd name="adj" fmla="val 20902"/>
              </a:avLst>
            </a:prstGeom>
            <a:solidFill>
              <a:schemeClr val="accent2">
                <a:hueOff val="-177681"/>
                <a:satOff val="-17391"/>
                <a:lumOff val="16666"/>
                <a:alpha val="3985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pic>
        <p:nvPicPr>
          <p:cNvPr id="505" name="Line Line" descr="Line Line"/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 rot="5400037">
            <a:off x="7453321" y="6449371"/>
            <a:ext cx="9234228" cy="101666"/>
          </a:xfrm>
          <a:prstGeom prst="rect">
            <a:avLst/>
          </a:prstGeom>
        </p:spPr>
      </p:pic>
      <p:sp>
        <p:nvSpPr>
          <p:cNvPr id="507" name="Kaplinghat+14,16"/>
          <p:cNvSpPr txBox="1"/>
          <p:nvPr/>
        </p:nvSpPr>
        <p:spPr>
          <a:xfrm>
            <a:off x="1067442" y="3384069"/>
            <a:ext cx="8123524" cy="605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 sz="3000" b="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dirty="0"/>
              <a:t>Kaplinghat+14,16</a:t>
            </a:r>
            <a:r>
              <a:rPr lang="en-US" altLang="zh-CN" dirty="0"/>
              <a:t>;</a:t>
            </a:r>
            <a:r>
              <a:rPr lang="zh-CN" altLang="en-US" dirty="0"/>
              <a:t> </a:t>
            </a:r>
            <a:r>
              <a:rPr lang="en-US" altLang="zh-CN" dirty="0"/>
              <a:t>FJ+23,</a:t>
            </a:r>
            <a:r>
              <a:rPr lang="zh-CN" altLang="en-US" dirty="0"/>
              <a:t> </a:t>
            </a:r>
            <a:r>
              <a:rPr lang="en-US" altLang="zh-CN" dirty="0"/>
              <a:t>Jia,</a:t>
            </a:r>
            <a:r>
              <a:rPr lang="zh-CN" altLang="en-US" dirty="0"/>
              <a:t> </a:t>
            </a:r>
            <a:r>
              <a:rPr lang="en-US" altLang="zh-CN" dirty="0"/>
              <a:t>FJ+26</a:t>
            </a:r>
            <a:r>
              <a:rPr lang="zh-CN" altLang="en-US" dirty="0"/>
              <a:t> </a:t>
            </a:r>
            <a:endParaRPr dirty="0"/>
          </a:p>
        </p:txBody>
      </p:sp>
      <p:sp>
        <p:nvSpPr>
          <p:cNvPr id="508" name="Evolve an initially NFW ( Mvir , c ) profile with self-interaction cross section coming in via conductivity factor in heat transfer, for a time tage"/>
          <p:cNvSpPr txBox="1"/>
          <p:nvPr/>
        </p:nvSpPr>
        <p:spPr>
          <a:xfrm>
            <a:off x="12585000" y="2750304"/>
            <a:ext cx="8100902" cy="21694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l" defTabSz="642937">
              <a:spcBef>
                <a:spcPts val="4200"/>
              </a:spcBef>
              <a:defRPr b="0">
                <a:latin typeface="Chalkboard"/>
                <a:ea typeface="Chalkboard"/>
                <a:cs typeface="Chalkboard"/>
                <a:sym typeface="Chalkboard"/>
              </a:defRPr>
            </a:pPr>
            <a:r>
              <a:rPr dirty="0"/>
              <a:t>Evolve an initially NFW ( </a:t>
            </a:r>
            <a:r>
              <a:rPr dirty="0" err="1"/>
              <a:t>M</a:t>
            </a:r>
            <a:r>
              <a:rPr baseline="-5999" dirty="0" err="1"/>
              <a:t>vir</a:t>
            </a:r>
            <a:r>
              <a:rPr baseline="-5999" dirty="0"/>
              <a:t> </a:t>
            </a:r>
            <a:r>
              <a:rPr dirty="0"/>
              <a:t>, c ) profile with self-interaction </a:t>
            </a:r>
            <a:r>
              <a:rPr dirty="0">
                <a:solidFill>
                  <a:srgbClr val="C4F4EC"/>
                </a:solidFill>
              </a:rPr>
              <a:t>cross section</a:t>
            </a:r>
            <a:r>
              <a:rPr dirty="0"/>
              <a:t> coming in via </a:t>
            </a:r>
            <a:r>
              <a:rPr dirty="0">
                <a:solidFill>
                  <a:schemeClr val="accent4">
                    <a:hueOff val="468000"/>
                    <a:satOff val="-4761"/>
                    <a:lumOff val="10196"/>
                  </a:schemeClr>
                </a:solidFill>
              </a:rPr>
              <a:t>conductivity</a:t>
            </a:r>
            <a:r>
              <a:rPr dirty="0"/>
              <a:t> factor in heat transfer, for a time </a:t>
            </a:r>
            <a:r>
              <a:rPr dirty="0" err="1"/>
              <a:t>t</a:t>
            </a:r>
            <a:r>
              <a:rPr baseline="-5999" dirty="0" err="1"/>
              <a:t>age</a:t>
            </a:r>
            <a:endParaRPr baseline="-5999" dirty="0"/>
          </a:p>
        </p:txBody>
      </p:sp>
      <p:sp>
        <p:nvSpPr>
          <p:cNvPr id="509" name="Rounded Rectangle"/>
          <p:cNvSpPr/>
          <p:nvPr/>
        </p:nvSpPr>
        <p:spPr>
          <a:xfrm>
            <a:off x="16011830" y="8842209"/>
            <a:ext cx="3386764" cy="1353523"/>
          </a:xfrm>
          <a:prstGeom prst="roundRect">
            <a:avLst>
              <a:gd name="adj" fmla="val 15000"/>
            </a:avLst>
          </a:prstGeom>
          <a:ln w="63500">
            <a:solidFill>
              <a:schemeClr val="accent4">
                <a:hueOff val="468000"/>
                <a:satOff val="-4761"/>
                <a:lumOff val="10196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514" name="Group"/>
          <p:cNvGrpSpPr/>
          <p:nvPr/>
        </p:nvGrpSpPr>
        <p:grpSpPr>
          <a:xfrm>
            <a:off x="14675802" y="2805274"/>
            <a:ext cx="4048327" cy="7127395"/>
            <a:chOff x="575682" y="-55066"/>
            <a:chExt cx="4048325" cy="7127394"/>
          </a:xfrm>
        </p:grpSpPr>
        <p:sp>
          <p:nvSpPr>
            <p:cNvPr id="510" name="Rounded Rectangle"/>
            <p:cNvSpPr/>
            <p:nvPr/>
          </p:nvSpPr>
          <p:spPr>
            <a:xfrm>
              <a:off x="2433336" y="6268230"/>
              <a:ext cx="805823" cy="804098"/>
            </a:xfrm>
            <a:prstGeom prst="roundRect">
              <a:avLst>
                <a:gd name="adj" fmla="val 27007"/>
              </a:avLst>
            </a:prstGeom>
            <a:solidFill>
              <a:schemeClr val="accent2">
                <a:hueOff val="-177681"/>
                <a:satOff val="-17391"/>
                <a:lumOff val="16666"/>
                <a:alpha val="3985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511" name="Rounded Rectangle"/>
            <p:cNvSpPr/>
            <p:nvPr/>
          </p:nvSpPr>
          <p:spPr>
            <a:xfrm>
              <a:off x="3239159" y="-55066"/>
              <a:ext cx="805823" cy="628979"/>
            </a:xfrm>
            <a:prstGeom prst="roundRect">
              <a:avLst>
                <a:gd name="adj" fmla="val 21311"/>
              </a:avLst>
            </a:prstGeom>
            <a:solidFill>
              <a:schemeClr val="accent2">
                <a:hueOff val="-177681"/>
                <a:satOff val="-17391"/>
                <a:lumOff val="16666"/>
                <a:alpha val="3985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512" name="Rounded Rectangle"/>
            <p:cNvSpPr/>
            <p:nvPr/>
          </p:nvSpPr>
          <p:spPr>
            <a:xfrm>
              <a:off x="4169218" y="79447"/>
              <a:ext cx="454789" cy="470083"/>
            </a:xfrm>
            <a:prstGeom prst="roundRect">
              <a:avLst>
                <a:gd name="adj" fmla="val 22028"/>
              </a:avLst>
            </a:prstGeom>
            <a:solidFill>
              <a:schemeClr val="accent2">
                <a:hueOff val="-177681"/>
                <a:satOff val="-17391"/>
                <a:lumOff val="16666"/>
                <a:alpha val="3985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dirty="0"/>
            </a:p>
          </p:txBody>
        </p:sp>
        <p:sp>
          <p:nvSpPr>
            <p:cNvPr id="513" name="Rounded Rectangle"/>
            <p:cNvSpPr/>
            <p:nvPr/>
          </p:nvSpPr>
          <p:spPr>
            <a:xfrm>
              <a:off x="575682" y="1451889"/>
              <a:ext cx="805823" cy="628980"/>
            </a:xfrm>
            <a:prstGeom prst="roundRect">
              <a:avLst>
                <a:gd name="adj" fmla="val 21311"/>
              </a:avLst>
            </a:prstGeom>
            <a:solidFill>
              <a:schemeClr val="accent2">
                <a:hueOff val="-177681"/>
                <a:satOff val="-17391"/>
                <a:lumOff val="16666"/>
                <a:alpha val="39852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515" name="Inner: isothermal;   outer：reduces to CDM"/>
          <p:cNvSpPr txBox="1"/>
          <p:nvPr/>
        </p:nvSpPr>
        <p:spPr>
          <a:xfrm>
            <a:off x="1185799" y="2614446"/>
            <a:ext cx="9602506" cy="714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 b="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Inner: isothermal;   outer：reduces to CDM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8" grpId="0" animBg="1" advAuto="0"/>
      <p:bldP spid="504" grpId="0" animBg="1" advAuto="0"/>
      <p:bldP spid="514" grpId="0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ctangle Rectangle" descr="Rectangle Rectangle">
            <a:extLst>
              <a:ext uri="{FF2B5EF4-FFF2-40B4-BE49-F238E27FC236}">
                <a16:creationId xmlns:a16="http://schemas.microsoft.com/office/drawing/2014/main" id="{ED494E72-0AF7-442B-AB84-DF24CF443723}"/>
              </a:ext>
            </a:extLst>
          </p:cNvPr>
          <p:cNvPicPr>
            <a:picLocks/>
          </p:cNvPicPr>
          <p:nvPr/>
        </p:nvPicPr>
        <p:blipFill>
          <a:blip r:embed="rId2">
            <a:alphaModFix amt="49830"/>
          </a:blip>
          <a:stretch>
            <a:fillRect/>
          </a:stretch>
        </p:blipFill>
        <p:spPr>
          <a:xfrm>
            <a:off x="3545656" y="2087955"/>
            <a:ext cx="7658545" cy="1901320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grpSp>
        <p:nvGrpSpPr>
          <p:cNvPr id="5" name="Group">
            <a:extLst>
              <a:ext uri="{FF2B5EF4-FFF2-40B4-BE49-F238E27FC236}">
                <a16:creationId xmlns:a16="http://schemas.microsoft.com/office/drawing/2014/main" id="{6DD67D9C-E49A-4160-9858-C498BD662E40}"/>
              </a:ext>
            </a:extLst>
          </p:cNvPr>
          <p:cNvGrpSpPr/>
          <p:nvPr/>
        </p:nvGrpSpPr>
        <p:grpSpPr>
          <a:xfrm>
            <a:off x="243081" y="293523"/>
            <a:ext cx="24405460" cy="1189475"/>
            <a:chOff x="-21458" y="-21207"/>
            <a:chExt cx="24405458" cy="1189473"/>
          </a:xfrm>
        </p:grpSpPr>
        <p:pic>
          <p:nvPicPr>
            <p:cNvPr id="6" name="Rectangle Rectangle" descr="Rectangle Rectangle">
              <a:extLst>
                <a:ext uri="{FF2B5EF4-FFF2-40B4-BE49-F238E27FC236}">
                  <a16:creationId xmlns:a16="http://schemas.microsoft.com/office/drawing/2014/main" id="{FF329EC6-1725-4A7E-950D-0D5897D9FC3A}"/>
                </a:ext>
              </a:extLst>
            </p:cNvPr>
            <p:cNvPicPr>
              <a:picLocks/>
            </p:cNvPicPr>
            <p:nvPr/>
          </p:nvPicPr>
          <p:blipFill>
            <a:blip r:embed="rId3">
              <a:alphaModFix amt="49830"/>
            </a:blip>
            <a:stretch>
              <a:fillRect/>
            </a:stretch>
          </p:blipFill>
          <p:spPr>
            <a:xfrm>
              <a:off x="-21459" y="-21208"/>
              <a:ext cx="24001914" cy="1189474"/>
            </a:xfrm>
            <a:prstGeom prst="rect">
              <a:avLst/>
            </a:prstGeom>
            <a:effectLst>
              <a:outerShdw blurRad="88900" dir="16200000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7" name="Isothermal Jeans model — adding inhabitant galaxy">
              <a:extLst>
                <a:ext uri="{FF2B5EF4-FFF2-40B4-BE49-F238E27FC236}">
                  <a16:creationId xmlns:a16="http://schemas.microsoft.com/office/drawing/2014/main" id="{BCD21921-0AA8-447E-8763-7F6B526295DA}"/>
                </a:ext>
              </a:extLst>
            </p:cNvPr>
            <p:cNvSpPr txBox="1"/>
            <p:nvPr/>
          </p:nvSpPr>
          <p:spPr>
            <a:xfrm>
              <a:off x="0" y="0"/>
              <a:ext cx="24384000" cy="11470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defTabSz="642937">
                <a:defRPr sz="3800">
                  <a:solidFill>
                    <a:srgbClr val="FFFB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t>Isothermal Jeans model — adding inhabitant galaxy</a:t>
              </a:r>
            </a:p>
          </p:txBody>
        </p:sp>
      </p:grpSp>
      <p:sp>
        <p:nvSpPr>
          <p:cNvPr id="8" name="given an observed baryon distribution ρb">
            <a:extLst>
              <a:ext uri="{FF2B5EF4-FFF2-40B4-BE49-F238E27FC236}">
                <a16:creationId xmlns:a16="http://schemas.microsoft.com/office/drawing/2014/main" id="{B9B36EE3-BB14-40DA-B7F8-D9BF95123567}"/>
              </a:ext>
            </a:extLst>
          </p:cNvPr>
          <p:cNvSpPr txBox="1"/>
          <p:nvPr/>
        </p:nvSpPr>
        <p:spPr>
          <a:xfrm>
            <a:off x="11549937" y="1798346"/>
            <a:ext cx="9123821" cy="777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marL="604380" indent="-604380" algn="l" defTabSz="642937">
              <a:spcBef>
                <a:spcPts val="4200"/>
              </a:spcBef>
              <a:buSzPct val="43000"/>
              <a:buBlip>
                <a:blip r:embed="rId4"/>
              </a:buBlip>
              <a:defRPr sz="3600" b="0">
                <a:latin typeface="Chalkboard"/>
                <a:ea typeface="Chalkboard"/>
                <a:cs typeface="Chalkboard"/>
                <a:sym typeface="Chalkboard"/>
              </a:defRPr>
            </a:pPr>
            <a:r>
              <a:t>given an observed baryon distribution </a:t>
            </a:r>
            <a:r>
              <a:rPr>
                <a:solidFill>
                  <a:srgbClr val="FFFB00"/>
                </a:solidFill>
              </a:rPr>
              <a:t>ρ</a:t>
            </a:r>
            <a:r>
              <a:rPr baseline="-5999">
                <a:solidFill>
                  <a:srgbClr val="FFFB00"/>
                </a:solidFill>
              </a:rPr>
              <a:t>b</a:t>
            </a:r>
          </a:p>
        </p:txBody>
      </p:sp>
      <p:sp>
        <p:nvSpPr>
          <p:cNvPr id="9" name="adiabatic contraction">
            <a:extLst>
              <a:ext uri="{FF2B5EF4-FFF2-40B4-BE49-F238E27FC236}">
                <a16:creationId xmlns:a16="http://schemas.microsoft.com/office/drawing/2014/main" id="{5C23B876-2B0D-42CD-8375-9400193F33A7}"/>
              </a:ext>
            </a:extLst>
          </p:cNvPr>
          <p:cNvSpPr txBox="1"/>
          <p:nvPr/>
        </p:nvSpPr>
        <p:spPr>
          <a:xfrm>
            <a:off x="11588748" y="2886112"/>
            <a:ext cx="7057542" cy="708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marL="604380" indent="-604380" algn="l" defTabSz="642937">
              <a:spcBef>
                <a:spcPts val="4200"/>
              </a:spcBef>
              <a:buSzPct val="43000"/>
              <a:buBlip>
                <a:blip r:embed="rId4"/>
              </a:buBlip>
              <a:defRPr sz="3600" b="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>
              <a:defRPr>
                <a:solidFill>
                  <a:srgbClr val="FFFFFF"/>
                </a:solidFill>
              </a:defRPr>
            </a:pPr>
            <a:r>
              <a:rPr>
                <a:solidFill>
                  <a:srgbClr val="FFFB00"/>
                </a:solidFill>
              </a:rPr>
              <a:t>adiabatic contraction</a:t>
            </a:r>
          </a:p>
        </p:txBody>
      </p:sp>
      <p:grpSp>
        <p:nvGrpSpPr>
          <p:cNvPr id="10" name="Group">
            <a:extLst>
              <a:ext uri="{FF2B5EF4-FFF2-40B4-BE49-F238E27FC236}">
                <a16:creationId xmlns:a16="http://schemas.microsoft.com/office/drawing/2014/main" id="{95BEF359-A9B9-4FCC-915A-766A8090429B}"/>
              </a:ext>
            </a:extLst>
          </p:cNvPr>
          <p:cNvGrpSpPr/>
          <p:nvPr/>
        </p:nvGrpSpPr>
        <p:grpSpPr>
          <a:xfrm>
            <a:off x="8302221" y="5642446"/>
            <a:ext cx="7635971" cy="6233719"/>
            <a:chOff x="-47" y="-1147295"/>
            <a:chExt cx="7635969" cy="6233717"/>
          </a:xfrm>
        </p:grpSpPr>
        <p:sp>
          <p:nvSpPr>
            <p:cNvPr id="11" name="Line">
              <a:extLst>
                <a:ext uri="{FF2B5EF4-FFF2-40B4-BE49-F238E27FC236}">
                  <a16:creationId xmlns:a16="http://schemas.microsoft.com/office/drawing/2014/main" id="{13D0A09B-0921-4C0A-BB25-23638FB3BC4B}"/>
                </a:ext>
              </a:extLst>
            </p:cNvPr>
            <p:cNvSpPr/>
            <p:nvPr/>
          </p:nvSpPr>
          <p:spPr>
            <a:xfrm flipV="1">
              <a:off x="650584" y="406888"/>
              <a:ext cx="1" cy="4016216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Line">
              <a:extLst>
                <a:ext uri="{FF2B5EF4-FFF2-40B4-BE49-F238E27FC236}">
                  <a16:creationId xmlns:a16="http://schemas.microsoft.com/office/drawing/2014/main" id="{F4C995D1-3539-470B-B0BA-2DF118FCD25C}"/>
                </a:ext>
              </a:extLst>
            </p:cNvPr>
            <p:cNvSpPr/>
            <p:nvPr/>
          </p:nvSpPr>
          <p:spPr>
            <a:xfrm>
              <a:off x="618568" y="4421466"/>
              <a:ext cx="7017354" cy="1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3" name="density">
              <a:extLst>
                <a:ext uri="{FF2B5EF4-FFF2-40B4-BE49-F238E27FC236}">
                  <a16:creationId xmlns:a16="http://schemas.microsoft.com/office/drawing/2014/main" id="{31DA3F49-5451-4BB9-B53E-A9A139EAE7B8}"/>
                </a:ext>
              </a:extLst>
            </p:cNvPr>
            <p:cNvSpPr txBox="1"/>
            <p:nvPr/>
          </p:nvSpPr>
          <p:spPr>
            <a:xfrm rot="16200000">
              <a:off x="-444085" y="2217740"/>
              <a:ext cx="1596388" cy="7083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 defTabSz="642937">
                <a:spcBef>
                  <a:spcPts val="4200"/>
                </a:spcBef>
                <a:defRPr sz="3600" b="0"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t>density</a:t>
              </a:r>
            </a:p>
          </p:txBody>
        </p:sp>
        <p:sp>
          <p:nvSpPr>
            <p:cNvPr id="14" name="radius">
              <a:extLst>
                <a:ext uri="{FF2B5EF4-FFF2-40B4-BE49-F238E27FC236}">
                  <a16:creationId xmlns:a16="http://schemas.microsoft.com/office/drawing/2014/main" id="{91F899B7-5728-4DC5-898A-E76D256B47A6}"/>
                </a:ext>
              </a:extLst>
            </p:cNvPr>
            <p:cNvSpPr txBox="1"/>
            <p:nvPr/>
          </p:nvSpPr>
          <p:spPr>
            <a:xfrm>
              <a:off x="3739820" y="4378109"/>
              <a:ext cx="1386228" cy="7083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 defTabSz="642937">
                <a:spcBef>
                  <a:spcPts val="4200"/>
                </a:spcBef>
                <a:defRPr sz="3600" b="0"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t>radius</a:t>
              </a:r>
            </a:p>
          </p:txBody>
        </p:sp>
        <p:sp>
          <p:nvSpPr>
            <p:cNvPr id="15" name="Connection Line">
              <a:extLst>
                <a:ext uri="{FF2B5EF4-FFF2-40B4-BE49-F238E27FC236}">
                  <a16:creationId xmlns:a16="http://schemas.microsoft.com/office/drawing/2014/main" id="{8970AE99-7303-4F96-9F80-443F08D68D7B}"/>
                </a:ext>
              </a:extLst>
            </p:cNvPr>
            <p:cNvSpPr/>
            <p:nvPr/>
          </p:nvSpPr>
          <p:spPr>
            <a:xfrm>
              <a:off x="764115" y="659491"/>
              <a:ext cx="3046310" cy="1014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84" extrusionOk="0">
                  <a:moveTo>
                    <a:pt x="0" y="122"/>
                  </a:moveTo>
                  <a:cubicBezTo>
                    <a:pt x="9576" y="-1016"/>
                    <a:pt x="16776" y="5805"/>
                    <a:pt x="21600" y="20584"/>
                  </a:cubicBezTo>
                </a:path>
              </a:pathLst>
            </a:custGeom>
            <a:noFill/>
            <a:ln w="25400" cap="flat">
              <a:solidFill>
                <a:srgbClr val="FFFB00"/>
              </a:solidFill>
              <a:prstDash val="solid"/>
              <a:miter lim="400000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16" name="Connection Line">
              <a:extLst>
                <a:ext uri="{FF2B5EF4-FFF2-40B4-BE49-F238E27FC236}">
                  <a16:creationId xmlns:a16="http://schemas.microsoft.com/office/drawing/2014/main" id="{D9B1808A-9CE2-49C2-A19B-831387DF3169}"/>
                </a:ext>
              </a:extLst>
            </p:cNvPr>
            <p:cNvSpPr/>
            <p:nvPr/>
          </p:nvSpPr>
          <p:spPr>
            <a:xfrm>
              <a:off x="3834750" y="1721813"/>
              <a:ext cx="3724555" cy="1310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186" y="8132"/>
                    <a:pt x="10386" y="15332"/>
                    <a:pt x="21600" y="21600"/>
                  </a:cubicBezTo>
                </a:path>
              </a:pathLst>
            </a:custGeom>
            <a:noFill/>
            <a:ln w="25400" cap="flat">
              <a:solidFill>
                <a:srgbClr val="FFFB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17" name="Connection Line">
              <a:extLst>
                <a:ext uri="{FF2B5EF4-FFF2-40B4-BE49-F238E27FC236}">
                  <a16:creationId xmlns:a16="http://schemas.microsoft.com/office/drawing/2014/main" id="{189F4927-9EE2-49D8-8EF2-1D35F638DDAF}"/>
                </a:ext>
              </a:extLst>
            </p:cNvPr>
            <p:cNvSpPr/>
            <p:nvPr/>
          </p:nvSpPr>
          <p:spPr>
            <a:xfrm>
              <a:off x="3856878" y="1721663"/>
              <a:ext cx="2417153" cy="25906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18" name="Line">
              <a:extLst>
                <a:ext uri="{FF2B5EF4-FFF2-40B4-BE49-F238E27FC236}">
                  <a16:creationId xmlns:a16="http://schemas.microsoft.com/office/drawing/2014/main" id="{17A7A548-616C-413C-9239-9BE10C9BA9D3}"/>
                </a:ext>
              </a:extLst>
            </p:cNvPr>
            <p:cNvSpPr/>
            <p:nvPr/>
          </p:nvSpPr>
          <p:spPr>
            <a:xfrm flipV="1">
              <a:off x="3862392" y="176846"/>
              <a:ext cx="1" cy="4215896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ysDot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9" name="Connection Line">
              <a:extLst>
                <a:ext uri="{FF2B5EF4-FFF2-40B4-BE49-F238E27FC236}">
                  <a16:creationId xmlns:a16="http://schemas.microsoft.com/office/drawing/2014/main" id="{B7B49ADD-5FD1-4154-A0DE-DCD42DCEC96E}"/>
                </a:ext>
              </a:extLst>
            </p:cNvPr>
            <p:cNvSpPr/>
            <p:nvPr/>
          </p:nvSpPr>
          <p:spPr>
            <a:xfrm>
              <a:off x="748179" y="0"/>
              <a:ext cx="3169577" cy="2063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7275" y="3038"/>
                    <a:pt x="14475" y="10238"/>
                    <a:pt x="21600" y="21600"/>
                  </a:cubicBezTo>
                </a:path>
              </a:pathLst>
            </a:custGeom>
            <a:noFill/>
            <a:ln w="25400" cap="flat">
              <a:solidFill>
                <a:srgbClr val="7F7E8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20" name="r1">
              <a:extLst>
                <a:ext uri="{FF2B5EF4-FFF2-40B4-BE49-F238E27FC236}">
                  <a16:creationId xmlns:a16="http://schemas.microsoft.com/office/drawing/2014/main" id="{44158645-6752-44D2-A467-04AD059800DA}"/>
                </a:ext>
              </a:extLst>
            </p:cNvPr>
            <p:cNvSpPr txBox="1"/>
            <p:nvPr/>
          </p:nvSpPr>
          <p:spPr>
            <a:xfrm>
              <a:off x="3326729" y="3614272"/>
              <a:ext cx="468796" cy="7083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 defTabSz="642937">
                <a:spcBef>
                  <a:spcPts val="4200"/>
                </a:spcBef>
                <a:defRPr sz="3600" b="0">
                  <a:latin typeface="Chalkboard"/>
                  <a:ea typeface="Chalkboard"/>
                  <a:cs typeface="Chalkboard"/>
                  <a:sym typeface="Chalkboard"/>
                </a:defRPr>
              </a:pPr>
              <a:r>
                <a:t>r</a:t>
              </a:r>
              <a:r>
                <a:rPr baseline="-5999"/>
                <a:t>1</a:t>
              </a:r>
            </a:p>
          </p:txBody>
        </p:sp>
        <p:sp>
          <p:nvSpPr>
            <p:cNvPr id="21" name="isothermal">
              <a:extLst>
                <a:ext uri="{FF2B5EF4-FFF2-40B4-BE49-F238E27FC236}">
                  <a16:creationId xmlns:a16="http://schemas.microsoft.com/office/drawing/2014/main" id="{5D959159-D0E6-4B04-9E2E-FD02D6B0967E}"/>
                </a:ext>
              </a:extLst>
            </p:cNvPr>
            <p:cNvSpPr txBox="1"/>
            <p:nvPr/>
          </p:nvSpPr>
          <p:spPr>
            <a:xfrm>
              <a:off x="1011867" y="1491345"/>
              <a:ext cx="1956591" cy="6077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 defTabSz="642937">
                <a:spcBef>
                  <a:spcPts val="4200"/>
                </a:spcBef>
                <a:defRPr sz="3000" b="0">
                  <a:solidFill>
                    <a:srgbClr val="FFFB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t>isothermal</a:t>
              </a:r>
            </a:p>
          </p:txBody>
        </p:sp>
        <p:sp>
          <p:nvSpPr>
            <p:cNvPr id="22" name="NFW">
              <a:extLst>
                <a:ext uri="{FF2B5EF4-FFF2-40B4-BE49-F238E27FC236}">
                  <a16:creationId xmlns:a16="http://schemas.microsoft.com/office/drawing/2014/main" id="{FD35EF56-61CA-47D5-BDA9-621F08C27E84}"/>
                </a:ext>
              </a:extLst>
            </p:cNvPr>
            <p:cNvSpPr txBox="1"/>
            <p:nvPr/>
          </p:nvSpPr>
          <p:spPr>
            <a:xfrm>
              <a:off x="4582896" y="3357105"/>
              <a:ext cx="941825" cy="6715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 defTabSz="642937">
                <a:spcBef>
                  <a:spcPts val="4200"/>
                </a:spcBef>
                <a:defRPr sz="2800">
                  <a:solidFill>
                    <a:srgbClr val="828283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t>NFW</a:t>
              </a:r>
            </a:p>
          </p:txBody>
        </p:sp>
        <p:sp>
          <p:nvSpPr>
            <p:cNvPr id="23" name="Connection Line">
              <a:extLst>
                <a:ext uri="{FF2B5EF4-FFF2-40B4-BE49-F238E27FC236}">
                  <a16:creationId xmlns:a16="http://schemas.microsoft.com/office/drawing/2014/main" id="{047900D7-466F-45CA-995A-8DA8B61BC075}"/>
                </a:ext>
              </a:extLst>
            </p:cNvPr>
            <p:cNvSpPr/>
            <p:nvPr/>
          </p:nvSpPr>
          <p:spPr>
            <a:xfrm>
              <a:off x="770255" y="-454786"/>
              <a:ext cx="3120352" cy="2218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6550" y="4065"/>
                    <a:pt x="13750" y="11265"/>
                    <a:pt x="21600" y="21600"/>
                  </a:cubicBezTo>
                </a:path>
              </a:pathLst>
            </a:custGeom>
            <a:noFill/>
            <a:ln w="254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/>
            <a:lstStyle/>
            <a:p>
              <a:endParaRPr/>
            </a:p>
          </p:txBody>
        </p:sp>
        <p:sp>
          <p:nvSpPr>
            <p:cNvPr id="24" name="Connection Line">
              <a:extLst>
                <a:ext uri="{FF2B5EF4-FFF2-40B4-BE49-F238E27FC236}">
                  <a16:creationId xmlns:a16="http://schemas.microsoft.com/office/drawing/2014/main" id="{D7E9BA08-B236-4B5B-80A5-A719FE86CE2D}"/>
                </a:ext>
              </a:extLst>
            </p:cNvPr>
            <p:cNvSpPr/>
            <p:nvPr/>
          </p:nvSpPr>
          <p:spPr>
            <a:xfrm>
              <a:off x="816392" y="-1147296"/>
              <a:ext cx="3958338" cy="5471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7974" y="4912"/>
                    <a:pt x="15174" y="12112"/>
                    <a:pt x="21600" y="21600"/>
                  </a:cubicBezTo>
                </a:path>
              </a:pathLst>
            </a:custGeom>
            <a:noFill/>
            <a:ln w="25400" cap="flat">
              <a:solidFill>
                <a:srgbClr val="00FDFF"/>
              </a:solidFill>
              <a:prstDash val="solid"/>
              <a:miter lim="400000"/>
            </a:ln>
            <a:effectLst/>
          </p:spPr>
          <p:txBody>
            <a:bodyPr/>
            <a:lstStyle/>
            <a:p>
              <a:endParaRPr/>
            </a:p>
          </p:txBody>
        </p:sp>
      </p:grpSp>
      <p:sp>
        <p:nvSpPr>
          <p:cNvPr id="25" name="Connection Line">
            <a:extLst>
              <a:ext uri="{FF2B5EF4-FFF2-40B4-BE49-F238E27FC236}">
                <a16:creationId xmlns:a16="http://schemas.microsoft.com/office/drawing/2014/main" id="{2A3FBF38-BC39-44CC-A35A-CA78CACF5F91}"/>
              </a:ext>
            </a:extLst>
          </p:cNvPr>
          <p:cNvSpPr/>
          <p:nvPr/>
        </p:nvSpPr>
        <p:spPr>
          <a:xfrm>
            <a:off x="12082291" y="8722015"/>
            <a:ext cx="2471245" cy="2364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25400">
            <a:solidFill>
              <a:srgbClr val="818082"/>
            </a:solidFill>
            <a:miter lim="400000"/>
          </a:ln>
        </p:spPr>
        <p:txBody>
          <a:bodyPr/>
          <a:lstStyle/>
          <a:p>
            <a:endParaRPr/>
          </a:p>
        </p:txBody>
      </p:sp>
      <p:sp>
        <p:nvSpPr>
          <p:cNvPr id="26" name="contracted CDM halo">
            <a:extLst>
              <a:ext uri="{FF2B5EF4-FFF2-40B4-BE49-F238E27FC236}">
                <a16:creationId xmlns:a16="http://schemas.microsoft.com/office/drawing/2014/main" id="{3EC613BE-5391-404B-A496-D3A6E3F84292}"/>
              </a:ext>
            </a:extLst>
          </p:cNvPr>
          <p:cNvSpPr txBox="1"/>
          <p:nvPr/>
        </p:nvSpPr>
        <p:spPr>
          <a:xfrm>
            <a:off x="12343540" y="8045532"/>
            <a:ext cx="3738239" cy="607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 sz="3000" b="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contracted CDM halo</a:t>
            </a:r>
          </a:p>
        </p:txBody>
      </p:sp>
      <p:sp>
        <p:nvSpPr>
          <p:cNvPr id="27" name="evaluate r1 using the contracted CDM halo">
            <a:extLst>
              <a:ext uri="{FF2B5EF4-FFF2-40B4-BE49-F238E27FC236}">
                <a16:creationId xmlns:a16="http://schemas.microsoft.com/office/drawing/2014/main" id="{1AB66CB8-2CD9-4B29-A9B9-D7B693D552D0}"/>
              </a:ext>
            </a:extLst>
          </p:cNvPr>
          <p:cNvSpPr txBox="1"/>
          <p:nvPr/>
        </p:nvSpPr>
        <p:spPr>
          <a:xfrm>
            <a:off x="11604598" y="3829915"/>
            <a:ext cx="9986810" cy="708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604380" indent="-604380" algn="l" defTabSz="642937">
              <a:spcBef>
                <a:spcPts val="4200"/>
              </a:spcBef>
              <a:buSzPct val="43000"/>
              <a:buBlip>
                <a:blip r:embed="rId4"/>
              </a:buBlip>
              <a:defRPr sz="3600" b="0">
                <a:latin typeface="Chalkboard"/>
                <a:ea typeface="Chalkboard"/>
                <a:cs typeface="Chalkboard"/>
                <a:sym typeface="Chalkboard"/>
              </a:defRPr>
            </a:pPr>
            <a:r>
              <a:t>evaluate </a:t>
            </a:r>
            <a:r>
              <a:rPr>
                <a:solidFill>
                  <a:srgbClr val="FFFB00"/>
                </a:solidFill>
              </a:rPr>
              <a:t>r</a:t>
            </a:r>
            <a:r>
              <a:rPr baseline="-5999">
                <a:solidFill>
                  <a:srgbClr val="FFFB00"/>
                </a:solidFill>
              </a:rPr>
              <a:t>1</a:t>
            </a:r>
            <a:r>
              <a:t> using the contracted CDM halo</a:t>
            </a:r>
          </a:p>
        </p:txBody>
      </p:sp>
      <p:sp>
        <p:nvSpPr>
          <p:cNvPr id="28" name="baryon">
            <a:extLst>
              <a:ext uri="{FF2B5EF4-FFF2-40B4-BE49-F238E27FC236}">
                <a16:creationId xmlns:a16="http://schemas.microsoft.com/office/drawing/2014/main" id="{DD319431-342D-433E-96E9-BD2DEFF5FE42}"/>
              </a:ext>
            </a:extLst>
          </p:cNvPr>
          <p:cNvSpPr txBox="1"/>
          <p:nvPr/>
        </p:nvSpPr>
        <p:spPr>
          <a:xfrm>
            <a:off x="10433580" y="8996365"/>
            <a:ext cx="1322573" cy="607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 sz="3000" b="0">
                <a:solidFill>
                  <a:srgbClr val="00FDFF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baryon</a:t>
            </a:r>
          </a:p>
        </p:txBody>
      </p:sp>
      <p:sp>
        <p:nvSpPr>
          <p:cNvPr id="29" name="other steps remain the same">
            <a:extLst>
              <a:ext uri="{FF2B5EF4-FFF2-40B4-BE49-F238E27FC236}">
                <a16:creationId xmlns:a16="http://schemas.microsoft.com/office/drawing/2014/main" id="{1C5C9FED-A9A8-4D26-987D-C780F141425C}"/>
              </a:ext>
            </a:extLst>
          </p:cNvPr>
          <p:cNvSpPr txBox="1"/>
          <p:nvPr/>
        </p:nvSpPr>
        <p:spPr>
          <a:xfrm>
            <a:off x="11619914" y="4736181"/>
            <a:ext cx="6710630" cy="708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marL="604380" indent="-604380" algn="l" defTabSz="642937">
              <a:spcBef>
                <a:spcPts val="4200"/>
              </a:spcBef>
              <a:buSzPct val="43000"/>
              <a:buBlip>
                <a:blip r:embed="rId4"/>
              </a:buBlip>
              <a:defRPr sz="3600" b="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other steps remain the same</a:t>
            </a:r>
          </a:p>
        </p:txBody>
      </p:sp>
      <p:pic>
        <p:nvPicPr>
          <p:cNvPr id="30" name="nabla^2_ln_rho_m.pdf" descr="nabla^2_ln_rho_m.pdf">
            <a:extLst>
              <a:ext uri="{FF2B5EF4-FFF2-40B4-BE49-F238E27FC236}">
                <a16:creationId xmlns:a16="http://schemas.microsoft.com/office/drawing/2014/main" id="{0D51377B-AF50-4239-921E-00057D9BE3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6045" y="2527120"/>
            <a:ext cx="7172964" cy="1022990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Jiang +23, MN, 521, 4630">
            <a:extLst>
              <a:ext uri="{FF2B5EF4-FFF2-40B4-BE49-F238E27FC236}">
                <a16:creationId xmlns:a16="http://schemas.microsoft.com/office/drawing/2014/main" id="{B9921057-B920-451F-87BD-884689E2F7E3}"/>
              </a:ext>
            </a:extLst>
          </p:cNvPr>
          <p:cNvSpPr txBox="1"/>
          <p:nvPr/>
        </p:nvSpPr>
        <p:spPr>
          <a:xfrm>
            <a:off x="9903991" y="12518708"/>
            <a:ext cx="4576018" cy="6966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 defTabSz="642937">
              <a:spcBef>
                <a:spcPts val="4200"/>
              </a:spcBef>
              <a:defRPr sz="3000" b="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pPr>
            <a:r>
              <a:rPr b="1"/>
              <a:t>Jiang</a:t>
            </a:r>
            <a:r>
              <a:t> +23, MN, 521, 4630</a:t>
            </a:r>
          </a:p>
        </p:txBody>
      </p:sp>
    </p:spTree>
    <p:extLst>
      <p:ext uri="{BB962C8B-B14F-4D97-AF65-F5344CB8AC3E}">
        <p14:creationId xmlns:p14="http://schemas.microsoft.com/office/powerpoint/2010/main" val="110019365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6">
            <a:extLst>
              <a:ext uri="{FF2B5EF4-FFF2-40B4-BE49-F238E27FC236}">
                <a16:creationId xmlns:a16="http://schemas.microsoft.com/office/drawing/2014/main" id="{C21B4183-07D4-4C46-B61F-BEE51C492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7260" y="6457951"/>
            <a:ext cx="5661660" cy="1009650"/>
          </a:xfrm>
          <a:prstGeom prst="rect">
            <a:avLst/>
          </a:prstGeom>
        </p:spPr>
      </p:pic>
      <p:pic>
        <p:nvPicPr>
          <p:cNvPr id="5" name="图片 27">
            <a:extLst>
              <a:ext uri="{FF2B5EF4-FFF2-40B4-BE49-F238E27FC236}">
                <a16:creationId xmlns:a16="http://schemas.microsoft.com/office/drawing/2014/main" id="{D3731B13-2AAB-4F17-AC2C-01B1A2A4D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59451" y="7451091"/>
            <a:ext cx="5924550" cy="1123950"/>
          </a:xfrm>
          <a:prstGeom prst="rect">
            <a:avLst/>
          </a:prstGeom>
        </p:spPr>
      </p:pic>
      <p:sp>
        <p:nvSpPr>
          <p:cNvPr id="7" name="文本框 29">
            <a:extLst>
              <a:ext uri="{FF2B5EF4-FFF2-40B4-BE49-F238E27FC236}">
                <a16:creationId xmlns:a16="http://schemas.microsoft.com/office/drawing/2014/main" id="{0DEB0089-4255-4EB2-BE4B-124EEE796E27}"/>
              </a:ext>
            </a:extLst>
          </p:cNvPr>
          <p:cNvSpPr txBox="1"/>
          <p:nvPr/>
        </p:nvSpPr>
        <p:spPr>
          <a:xfrm>
            <a:off x="245111" y="1699884"/>
            <a:ext cx="109912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Font typeface="Arial" panose="020B0604020202020204" pitchFamily="34" charset="0"/>
              <a:buChar char="•"/>
            </a:pPr>
            <a:r>
              <a:rPr lang="en-US" altLang="zh-CN" sz="4800" dirty="0">
                <a:latin typeface="Arial Rounded MT Bold" panose="020F0704030504030204" pitchFamily="34" charset="0"/>
              </a:rPr>
              <a:t>N-body idealized s</a:t>
            </a:r>
            <a:r>
              <a:rPr lang="en-US" sz="4800" dirty="0">
                <a:latin typeface="Arial Rounded MT Bold" panose="020F0704030504030204" pitchFamily="34" charset="0"/>
              </a:rPr>
              <a:t>imulation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8" name="文本框 1">
            <a:extLst>
              <a:ext uri="{FF2B5EF4-FFF2-40B4-BE49-F238E27FC236}">
                <a16:creationId xmlns:a16="http://schemas.microsoft.com/office/drawing/2014/main" id="{9330E3B1-E219-4C2A-A153-98A8D0E6D8F3}"/>
              </a:ext>
            </a:extLst>
          </p:cNvPr>
          <p:cNvSpPr txBox="1"/>
          <p:nvPr/>
        </p:nvSpPr>
        <p:spPr>
          <a:xfrm>
            <a:off x="12527282" y="1490887"/>
            <a:ext cx="90970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Font typeface="Arial" panose="020B0604020202020204" pitchFamily="34" charset="0"/>
              <a:buChar char="•"/>
            </a:pPr>
            <a:r>
              <a:rPr lang="en-US" sz="4800" dirty="0">
                <a:latin typeface="Arial Rounded MT Bold" panose="020F0704030504030204" pitchFamily="34" charset="0"/>
              </a:rPr>
              <a:t>Semi-analytical model</a:t>
            </a:r>
            <a:endParaRPr lang="en-US" sz="4800" dirty="0">
              <a:solidFill>
                <a:schemeClr val="tx1"/>
              </a:solidFill>
            </a:endParaRPr>
          </a:p>
        </p:txBody>
      </p:sp>
      <p:pic>
        <p:nvPicPr>
          <p:cNvPr id="9" name="图片 7">
            <a:extLst>
              <a:ext uri="{FF2B5EF4-FFF2-40B4-BE49-F238E27FC236}">
                <a16:creationId xmlns:a16="http://schemas.microsoft.com/office/drawing/2014/main" id="{0DD5FCC9-B5D0-42C4-B2E3-52C5BDDEC4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142" t="12394" r="16705" b="14772"/>
          <a:stretch/>
        </p:blipFill>
        <p:spPr>
          <a:xfrm>
            <a:off x="584158" y="5229766"/>
            <a:ext cx="4300220" cy="4394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8" descr="加号">
            <a:extLst>
              <a:ext uri="{FF2B5EF4-FFF2-40B4-BE49-F238E27FC236}">
                <a16:creationId xmlns:a16="http://schemas.microsoft.com/office/drawing/2014/main" id="{0715F4FC-A815-41F4-8181-C8EF06B11E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81172" y="6936724"/>
            <a:ext cx="1085555" cy="1085555"/>
          </a:xfrm>
          <a:prstGeom prst="rect">
            <a:avLst/>
          </a:prstGeom>
        </p:spPr>
      </p:pic>
      <p:sp>
        <p:nvSpPr>
          <p:cNvPr id="11" name="文本框 53">
            <a:extLst>
              <a:ext uri="{FF2B5EF4-FFF2-40B4-BE49-F238E27FC236}">
                <a16:creationId xmlns:a16="http://schemas.microsoft.com/office/drawing/2014/main" id="{A69FD695-7108-487B-B07F-C0014358913D}"/>
              </a:ext>
            </a:extLst>
          </p:cNvPr>
          <p:cNvSpPr txBox="1"/>
          <p:nvPr/>
        </p:nvSpPr>
        <p:spPr>
          <a:xfrm>
            <a:off x="935990" y="5294212"/>
            <a:ext cx="35775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cs typeface="+mn-lt"/>
              </a:rPr>
              <a:t>SIDM halo</a:t>
            </a:r>
          </a:p>
        </p:txBody>
      </p:sp>
      <p:cxnSp>
        <p:nvCxnSpPr>
          <p:cNvPr id="13" name="直接连接符 55">
            <a:extLst>
              <a:ext uri="{FF2B5EF4-FFF2-40B4-BE49-F238E27FC236}">
                <a16:creationId xmlns:a16="http://schemas.microsoft.com/office/drawing/2014/main" id="{606360F0-CD0C-4076-9F29-70CA81E0917B}"/>
              </a:ext>
            </a:extLst>
          </p:cNvPr>
          <p:cNvCxnSpPr/>
          <p:nvPr/>
        </p:nvCxnSpPr>
        <p:spPr>
          <a:xfrm flipH="1">
            <a:off x="11299191" y="2233930"/>
            <a:ext cx="24130" cy="1045718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4" name="文本框 75">
            <a:extLst>
              <a:ext uri="{FF2B5EF4-FFF2-40B4-BE49-F238E27FC236}">
                <a16:creationId xmlns:a16="http://schemas.microsoft.com/office/drawing/2014/main" id="{23ABC22B-A11E-42A7-8FC4-7F31A4E139CE}"/>
              </a:ext>
            </a:extLst>
          </p:cNvPr>
          <p:cNvSpPr txBox="1"/>
          <p:nvPr/>
        </p:nvSpPr>
        <p:spPr>
          <a:xfrm>
            <a:off x="6573750" y="5405163"/>
            <a:ext cx="3521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solidFill>
                  <a:schemeClr val="tx1"/>
                </a:solidFill>
                <a:cs typeface="+mn-lt"/>
              </a:rPr>
              <a:t>Stellar disk</a:t>
            </a:r>
          </a:p>
        </p:txBody>
      </p:sp>
      <p:cxnSp>
        <p:nvCxnSpPr>
          <p:cNvPr id="15" name="直接连接符 76">
            <a:extLst>
              <a:ext uri="{FF2B5EF4-FFF2-40B4-BE49-F238E27FC236}">
                <a16:creationId xmlns:a16="http://schemas.microsoft.com/office/drawing/2014/main" id="{564F48F7-2348-452E-8657-E774738F8BA5}"/>
              </a:ext>
            </a:extLst>
          </p:cNvPr>
          <p:cNvCxnSpPr/>
          <p:nvPr/>
        </p:nvCxnSpPr>
        <p:spPr>
          <a:xfrm>
            <a:off x="7186931" y="7464897"/>
            <a:ext cx="3166110" cy="2921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6" name="五角星 79">
            <a:extLst>
              <a:ext uri="{FF2B5EF4-FFF2-40B4-BE49-F238E27FC236}">
                <a16:creationId xmlns:a16="http://schemas.microsoft.com/office/drawing/2014/main" id="{1426719E-0486-440D-92D8-3BB6C475086C}"/>
              </a:ext>
            </a:extLst>
          </p:cNvPr>
          <p:cNvSpPr/>
          <p:nvPr/>
        </p:nvSpPr>
        <p:spPr>
          <a:xfrm>
            <a:off x="8244840" y="6993726"/>
            <a:ext cx="680720" cy="680720"/>
          </a:xfrm>
          <a:prstGeom prst="star5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400"/>
          </a:p>
        </p:txBody>
      </p:sp>
      <p:sp>
        <p:nvSpPr>
          <p:cNvPr id="17" name="五角星 81">
            <a:extLst>
              <a:ext uri="{FF2B5EF4-FFF2-40B4-BE49-F238E27FC236}">
                <a16:creationId xmlns:a16="http://schemas.microsoft.com/office/drawing/2014/main" id="{561383A5-4080-4D85-8541-6EABA5625C5C}"/>
              </a:ext>
            </a:extLst>
          </p:cNvPr>
          <p:cNvSpPr/>
          <p:nvPr/>
        </p:nvSpPr>
        <p:spPr>
          <a:xfrm>
            <a:off x="8911590" y="7163906"/>
            <a:ext cx="680720" cy="680720"/>
          </a:xfrm>
          <a:prstGeom prst="star5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400"/>
          </a:p>
        </p:txBody>
      </p:sp>
      <p:sp>
        <p:nvSpPr>
          <p:cNvPr id="18" name="五角星 82">
            <a:extLst>
              <a:ext uri="{FF2B5EF4-FFF2-40B4-BE49-F238E27FC236}">
                <a16:creationId xmlns:a16="http://schemas.microsoft.com/office/drawing/2014/main" id="{08BEB135-893E-4B33-85F6-1623255E3BE7}"/>
              </a:ext>
            </a:extLst>
          </p:cNvPr>
          <p:cNvSpPr/>
          <p:nvPr/>
        </p:nvSpPr>
        <p:spPr>
          <a:xfrm>
            <a:off x="7424420" y="6994996"/>
            <a:ext cx="680720" cy="680720"/>
          </a:xfrm>
          <a:prstGeom prst="star5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400"/>
          </a:p>
        </p:txBody>
      </p:sp>
      <p:sp>
        <p:nvSpPr>
          <p:cNvPr id="19" name="五角星 84">
            <a:extLst>
              <a:ext uri="{FF2B5EF4-FFF2-40B4-BE49-F238E27FC236}">
                <a16:creationId xmlns:a16="http://schemas.microsoft.com/office/drawing/2014/main" id="{A929E11C-AB99-4088-839B-D1B1282EE41B}"/>
              </a:ext>
            </a:extLst>
          </p:cNvPr>
          <p:cNvSpPr/>
          <p:nvPr/>
        </p:nvSpPr>
        <p:spPr>
          <a:xfrm>
            <a:off x="9592310" y="6993726"/>
            <a:ext cx="680720" cy="680720"/>
          </a:xfrm>
          <a:prstGeom prst="star5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400"/>
          </a:p>
        </p:txBody>
      </p:sp>
      <p:sp>
        <p:nvSpPr>
          <p:cNvPr id="21" name="文本框 90">
            <a:extLst>
              <a:ext uri="{FF2B5EF4-FFF2-40B4-BE49-F238E27FC236}">
                <a16:creationId xmlns:a16="http://schemas.microsoft.com/office/drawing/2014/main" id="{F755EC2C-EE36-498A-89FB-1753ECFC4834}"/>
              </a:ext>
            </a:extLst>
          </p:cNvPr>
          <p:cNvSpPr txBox="1"/>
          <p:nvPr/>
        </p:nvSpPr>
        <p:spPr>
          <a:xfrm>
            <a:off x="14673582" y="10696605"/>
            <a:ext cx="41224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cs typeface="+mn-lt"/>
              </a:rPr>
              <a:t>DM profile</a:t>
            </a:r>
          </a:p>
        </p:txBody>
      </p:sp>
      <p:sp>
        <p:nvSpPr>
          <p:cNvPr id="22" name="直角上箭头 91">
            <a:extLst>
              <a:ext uri="{FF2B5EF4-FFF2-40B4-BE49-F238E27FC236}">
                <a16:creationId xmlns:a16="http://schemas.microsoft.com/office/drawing/2014/main" id="{F5326FBC-68DB-45F2-A829-0F861597F104}"/>
              </a:ext>
            </a:extLst>
          </p:cNvPr>
          <p:cNvSpPr/>
          <p:nvPr/>
        </p:nvSpPr>
        <p:spPr>
          <a:xfrm rot="10800000">
            <a:off x="12282170" y="3630890"/>
            <a:ext cx="2753360" cy="1795780"/>
          </a:xfrm>
          <a:prstGeom prst="bentUpArrow">
            <a:avLst>
              <a:gd name="adj1" fmla="val 21711"/>
              <a:gd name="adj2" fmla="val 29632"/>
              <a:gd name="adj3" fmla="val 28217"/>
            </a:avLst>
          </a:prstGeom>
          <a:noFill/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400"/>
          </a:p>
        </p:txBody>
      </p:sp>
      <p:sp>
        <p:nvSpPr>
          <p:cNvPr id="23" name="文本框 92">
            <a:extLst>
              <a:ext uri="{FF2B5EF4-FFF2-40B4-BE49-F238E27FC236}">
                <a16:creationId xmlns:a16="http://schemas.microsoft.com/office/drawing/2014/main" id="{D4C1FA5E-5A5F-431C-BED4-ABF744C6DE69}"/>
              </a:ext>
            </a:extLst>
          </p:cNvPr>
          <p:cNvSpPr txBox="1"/>
          <p:nvPr/>
        </p:nvSpPr>
        <p:spPr>
          <a:xfrm>
            <a:off x="15136455" y="3380652"/>
            <a:ext cx="44284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cs typeface="+mn-lt"/>
              </a:rPr>
              <a:t>galaxy profile</a:t>
            </a:r>
          </a:p>
        </p:txBody>
      </p:sp>
      <p:sp>
        <p:nvSpPr>
          <p:cNvPr id="24" name="直角上箭头 94">
            <a:extLst>
              <a:ext uri="{FF2B5EF4-FFF2-40B4-BE49-F238E27FC236}">
                <a16:creationId xmlns:a16="http://schemas.microsoft.com/office/drawing/2014/main" id="{1525B2F4-98AC-4CE1-8AF7-603A3CBA846E}"/>
              </a:ext>
            </a:extLst>
          </p:cNvPr>
          <p:cNvSpPr/>
          <p:nvPr/>
        </p:nvSpPr>
        <p:spPr>
          <a:xfrm rot="5400000">
            <a:off x="12849860" y="9537660"/>
            <a:ext cx="1897380" cy="2473960"/>
          </a:xfrm>
          <a:prstGeom prst="bentUpArrow">
            <a:avLst>
              <a:gd name="adj1" fmla="val 21711"/>
              <a:gd name="adj2" fmla="val 29632"/>
              <a:gd name="adj3" fmla="val 28217"/>
            </a:avLst>
          </a:prstGeom>
          <a:noFill/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400"/>
          </a:p>
        </p:txBody>
      </p:sp>
      <p:sp>
        <p:nvSpPr>
          <p:cNvPr id="25" name="直角上箭头 95">
            <a:extLst>
              <a:ext uri="{FF2B5EF4-FFF2-40B4-BE49-F238E27FC236}">
                <a16:creationId xmlns:a16="http://schemas.microsoft.com/office/drawing/2014/main" id="{6C5730A5-4C45-4354-97A9-7019917B736D}"/>
              </a:ext>
            </a:extLst>
          </p:cNvPr>
          <p:cNvSpPr/>
          <p:nvPr/>
        </p:nvSpPr>
        <p:spPr>
          <a:xfrm rot="16200000">
            <a:off x="19926300" y="3261302"/>
            <a:ext cx="2118360" cy="3234690"/>
          </a:xfrm>
          <a:prstGeom prst="bentUpArrow">
            <a:avLst>
              <a:gd name="adj1" fmla="val 18260"/>
              <a:gd name="adj2" fmla="val 21895"/>
              <a:gd name="adj3" fmla="val 30454"/>
            </a:avLst>
          </a:prstGeom>
          <a:noFill/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400"/>
          </a:p>
        </p:txBody>
      </p:sp>
      <p:sp>
        <p:nvSpPr>
          <p:cNvPr id="26" name="直角上箭头 98">
            <a:extLst>
              <a:ext uri="{FF2B5EF4-FFF2-40B4-BE49-F238E27FC236}">
                <a16:creationId xmlns:a16="http://schemas.microsoft.com/office/drawing/2014/main" id="{8337E632-D508-449A-A733-CDD6B271C756}"/>
              </a:ext>
            </a:extLst>
          </p:cNvPr>
          <p:cNvSpPr/>
          <p:nvPr/>
        </p:nvSpPr>
        <p:spPr>
          <a:xfrm>
            <a:off x="19561940" y="9623966"/>
            <a:ext cx="3230880" cy="1504950"/>
          </a:xfrm>
          <a:prstGeom prst="bentUpArrow">
            <a:avLst>
              <a:gd name="adj1" fmla="val 25251"/>
              <a:gd name="adj2" fmla="val 33172"/>
              <a:gd name="adj3" fmla="val 34117"/>
            </a:avLst>
          </a:prstGeom>
          <a:noFill/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400"/>
          </a:p>
        </p:txBody>
      </p:sp>
      <p:sp>
        <p:nvSpPr>
          <p:cNvPr id="27" name="文本框 99">
            <a:extLst>
              <a:ext uri="{FF2B5EF4-FFF2-40B4-BE49-F238E27FC236}">
                <a16:creationId xmlns:a16="http://schemas.microsoft.com/office/drawing/2014/main" id="{D41B1D33-EDA0-42F0-9FD4-3FA1F813EF7A}"/>
              </a:ext>
            </a:extLst>
          </p:cNvPr>
          <p:cNvSpPr txBox="1"/>
          <p:nvPr/>
        </p:nvSpPr>
        <p:spPr>
          <a:xfrm>
            <a:off x="18646685" y="8778342"/>
            <a:ext cx="6461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6C4C3"/>
                </a:solidFill>
                <a:cs typeface="+mn-lt"/>
              </a:rPr>
              <a:t>Mo, Mao, White 1998</a:t>
            </a:r>
          </a:p>
        </p:txBody>
      </p:sp>
      <p:sp>
        <p:nvSpPr>
          <p:cNvPr id="28" name="文本框 102">
            <a:extLst>
              <a:ext uri="{FF2B5EF4-FFF2-40B4-BE49-F238E27FC236}">
                <a16:creationId xmlns:a16="http://schemas.microsoft.com/office/drawing/2014/main" id="{61A86C28-0F21-4441-B3EE-3F1685F6720F}"/>
              </a:ext>
            </a:extLst>
          </p:cNvPr>
          <p:cNvSpPr txBox="1"/>
          <p:nvPr/>
        </p:nvSpPr>
        <p:spPr>
          <a:xfrm>
            <a:off x="10627633" y="8209380"/>
            <a:ext cx="41795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6C4C3"/>
                </a:solidFill>
                <a:cs typeface="+mn-lt"/>
              </a:rPr>
              <a:t>FJ + 23</a:t>
            </a:r>
          </a:p>
          <a:p>
            <a:r>
              <a:rPr lang="en-US" altLang="zh-CN" dirty="0">
                <a:solidFill>
                  <a:srgbClr val="F6C4C3"/>
                </a:solidFill>
                <a:cs typeface="+mn-lt"/>
              </a:rPr>
              <a:t>Jia, FJ* + 26</a:t>
            </a:r>
          </a:p>
        </p:txBody>
      </p:sp>
      <p:sp>
        <p:nvSpPr>
          <p:cNvPr id="29" name="箭头: 左弧形 4">
            <a:extLst>
              <a:ext uri="{FF2B5EF4-FFF2-40B4-BE49-F238E27FC236}">
                <a16:creationId xmlns:a16="http://schemas.microsoft.com/office/drawing/2014/main" id="{9613FB25-9745-4B26-9463-FDE220F181A7}"/>
              </a:ext>
            </a:extLst>
          </p:cNvPr>
          <p:cNvSpPr/>
          <p:nvPr/>
        </p:nvSpPr>
        <p:spPr>
          <a:xfrm rot="5400000">
            <a:off x="15921355" y="5093300"/>
            <a:ext cx="861060" cy="2063750"/>
          </a:xfrm>
          <a:prstGeom prst="curvedRightArrow">
            <a:avLst/>
          </a:prstGeom>
          <a:noFill/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400">
              <a:solidFill>
                <a:schemeClr val="tx1"/>
              </a:solidFill>
            </a:endParaRPr>
          </a:p>
        </p:txBody>
      </p:sp>
      <p:sp>
        <p:nvSpPr>
          <p:cNvPr id="30" name="箭头: 左弧形 9">
            <a:extLst>
              <a:ext uri="{FF2B5EF4-FFF2-40B4-BE49-F238E27FC236}">
                <a16:creationId xmlns:a16="http://schemas.microsoft.com/office/drawing/2014/main" id="{6E66667D-DE77-40D5-84A4-7B66067B66E8}"/>
              </a:ext>
            </a:extLst>
          </p:cNvPr>
          <p:cNvSpPr/>
          <p:nvPr/>
        </p:nvSpPr>
        <p:spPr>
          <a:xfrm rot="16200000">
            <a:off x="15993428" y="7754172"/>
            <a:ext cx="861060" cy="2063750"/>
          </a:xfrm>
          <a:prstGeom prst="curvedRightArrow">
            <a:avLst/>
          </a:prstGeom>
          <a:noFill/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40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15">
                <a:extLst>
                  <a:ext uri="{FF2B5EF4-FFF2-40B4-BE49-F238E27FC236}">
                    <a16:creationId xmlns:a16="http://schemas.microsoft.com/office/drawing/2014/main" id="{5DD53572-8F7D-4D99-998C-EEEF3B608768}"/>
                  </a:ext>
                </a:extLst>
              </p:cNvPr>
              <p:cNvSpPr txBox="1"/>
              <p:nvPr/>
            </p:nvSpPr>
            <p:spPr>
              <a:xfrm>
                <a:off x="14617994" y="6529340"/>
                <a:ext cx="3768090" cy="164084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 sz="4800" dirty="0">
                    <a:cs typeface="+mn-lt"/>
                  </a:rPr>
                  <a:t>Iterate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4800" i="1">
                            <a:latin typeface="Cambria Math" panose="02040503050406030204" pitchFamily="18" charset="0"/>
                            <a:cs typeface="+mn-lt"/>
                          </a:rPr>
                        </m:ctrlPr>
                      </m:sSubPr>
                      <m:e>
                        <m:r>
                          <a:rPr lang="en-US" altLang="zh-CN" sz="4800" b="0" i="1">
                            <a:latin typeface="Cambria Math" panose="02040503050406030204" pitchFamily="18" charset="0"/>
                            <a:cs typeface="+mn-lt"/>
                          </a:rPr>
                          <m:t>𝑟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4800" b="0">
                            <a:latin typeface="Cambria Math" panose="02040503050406030204" pitchFamily="18" charset="0"/>
                            <a:cs typeface="+mn-lt"/>
                          </a:rPr>
                          <m:t>d</m:t>
                        </m:r>
                      </m:sub>
                    </m:sSub>
                  </m:oMath>
                </a14:m>
                <a:endParaRPr lang="en-US" altLang="zh-CN" sz="4800" b="0" i="1" dirty="0">
                  <a:latin typeface="Cambria Math" panose="02040503050406030204" pitchFamily="18" charset="0"/>
                  <a:cs typeface="+mn-lt"/>
                </a:endParaRPr>
              </a:p>
              <a:p>
                <a:r>
                  <a:rPr lang="en-US" altLang="zh-CN" sz="4800" dirty="0">
                    <a:cs typeface="+mn-lt"/>
                  </a:rPr>
                  <a:t>at given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4800" i="1"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4800" i="1"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4800"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age</m:t>
                        </m:r>
                      </m:sub>
                    </m:sSub>
                  </m:oMath>
                </a14:m>
                <a:endParaRPr lang="en-US" altLang="zh-CN" sz="4800" dirty="0">
                  <a:cs typeface="+mn-lt"/>
                </a:endParaRPr>
              </a:p>
            </p:txBody>
          </p:sp>
        </mc:Choice>
        <mc:Fallback xmlns="">
          <p:sp>
            <p:nvSpPr>
              <p:cNvPr id="31" name="文本框 15">
                <a:extLst>
                  <a:ext uri="{FF2B5EF4-FFF2-40B4-BE49-F238E27FC236}">
                    <a16:creationId xmlns:a16="http://schemas.microsoft.com/office/drawing/2014/main" id="{5DD53572-8F7D-4D99-998C-EEEF3B6087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17994" y="6529340"/>
                <a:ext cx="3768090" cy="1640840"/>
              </a:xfrm>
              <a:prstGeom prst="rect">
                <a:avLst/>
              </a:prstGeom>
              <a:blipFill>
                <a:blip r:embed="rId7"/>
                <a:stretch>
                  <a:fillRect l="-6311" t="-8922" b="-137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文本框 17">
            <a:extLst>
              <a:ext uri="{FF2B5EF4-FFF2-40B4-BE49-F238E27FC236}">
                <a16:creationId xmlns:a16="http://schemas.microsoft.com/office/drawing/2014/main" id="{10D134C5-39DE-40F6-91C4-15428EE6EF83}"/>
              </a:ext>
            </a:extLst>
          </p:cNvPr>
          <p:cNvSpPr txBox="1"/>
          <p:nvPr/>
        </p:nvSpPr>
        <p:spPr>
          <a:xfrm>
            <a:off x="11141051" y="5709710"/>
            <a:ext cx="39179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cs typeface="+mn-lt"/>
              </a:rPr>
              <a:t>Isothermal</a:t>
            </a:r>
          </a:p>
          <a:p>
            <a:pPr algn="ctr"/>
            <a:r>
              <a:rPr lang="en-US" altLang="zh-CN" sz="4800" dirty="0">
                <a:cs typeface="+mn-lt"/>
              </a:rPr>
              <a:t>Jeans</a:t>
            </a:r>
          </a:p>
          <a:p>
            <a:pPr algn="ctr"/>
            <a:r>
              <a:rPr lang="en-US" altLang="zh-CN" sz="4800" dirty="0">
                <a:cs typeface="+mn-lt"/>
              </a:rPr>
              <a:t>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C17403BF-9193-4F09-962E-106924545086}"/>
                  </a:ext>
                </a:extLst>
              </p:cNvPr>
              <p:cNvSpPr txBox="1"/>
              <p:nvPr/>
            </p:nvSpPr>
            <p:spPr>
              <a:xfrm>
                <a:off x="18140313" y="10774640"/>
                <a:ext cx="164496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zh-CN" altLang="en-US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zh-CN" altLang="en-US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3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</m:oMath>
                  </m:oMathPara>
                </a14:m>
                <a:endParaRPr lang="zh-CN" altLang="en-US" sz="6400" dirty="0"/>
              </a:p>
            </p:txBody>
          </p:sp>
        </mc:Choice>
        <mc:Fallback xmlns=""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C17403BF-9193-4F09-962E-1069245450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40313" y="10774640"/>
                <a:ext cx="1644964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文本框 34">
            <a:extLst>
              <a:ext uri="{FF2B5EF4-FFF2-40B4-BE49-F238E27FC236}">
                <a16:creationId xmlns:a16="http://schemas.microsoft.com/office/drawing/2014/main" id="{42C1D310-1811-4EB2-8452-D1A68C8C1660}"/>
              </a:ext>
            </a:extLst>
          </p:cNvPr>
          <p:cNvSpPr txBox="1"/>
          <p:nvPr/>
        </p:nvSpPr>
        <p:spPr>
          <a:xfrm>
            <a:off x="15582055" y="4218251"/>
            <a:ext cx="33807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(Exp disk)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24">
                <a:extLst>
                  <a:ext uri="{FF2B5EF4-FFF2-40B4-BE49-F238E27FC236}">
                    <a16:creationId xmlns:a16="http://schemas.microsoft.com/office/drawing/2014/main" id="{F176BC66-8B07-4B66-87A9-2A3D727688AA}"/>
                  </a:ext>
                </a:extLst>
              </p:cNvPr>
              <p:cNvSpPr txBox="1"/>
              <p:nvPr/>
            </p:nvSpPr>
            <p:spPr>
              <a:xfrm>
                <a:off x="19970285" y="3255919"/>
                <a:ext cx="439166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4000" i="1">
                            <a:latin typeface="Cambria Math" panose="02040503050406030204" pitchFamily="18" charset="0"/>
                            <a:cs typeface="+mn-lt"/>
                          </a:rPr>
                        </m:ctrlPr>
                      </m:sSubPr>
                      <m:e>
                        <m:r>
                          <a:rPr lang="en-US" altLang="zh-CN" sz="4000" b="0" i="1">
                            <a:latin typeface="Cambria Math" panose="02040503050406030204" pitchFamily="18" charset="0"/>
                            <a:cs typeface="+mn-lt"/>
                          </a:rPr>
                          <m:t>𝑟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4000" b="0">
                            <a:latin typeface="Cambria Math" panose="02040503050406030204" pitchFamily="18" charset="0"/>
                            <a:cs typeface="+mn-lt"/>
                          </a:rPr>
                          <m:t>d</m:t>
                        </m:r>
                      </m:sub>
                    </m:sSub>
                  </m:oMath>
                </a14:m>
                <a:r>
                  <a:rPr lang="en-US" altLang="zh-CN" sz="4000" dirty="0">
                    <a:cs typeface="+mn-lt"/>
                  </a:rPr>
                  <a:t> not converged</a:t>
                </a:r>
              </a:p>
            </p:txBody>
          </p:sp>
        </mc:Choice>
        <mc:Fallback xmlns="">
          <p:sp>
            <p:nvSpPr>
              <p:cNvPr id="35" name="文本框 24">
                <a:extLst>
                  <a:ext uri="{FF2B5EF4-FFF2-40B4-BE49-F238E27FC236}">
                    <a16:creationId xmlns:a16="http://schemas.microsoft.com/office/drawing/2014/main" id="{F176BC66-8B07-4B66-87A9-2A3D727688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70285" y="3255919"/>
                <a:ext cx="4391660" cy="707886"/>
              </a:xfrm>
              <a:prstGeom prst="rect">
                <a:avLst/>
              </a:prstGeom>
              <a:blipFill>
                <a:blip r:embed="rId9"/>
                <a:stretch>
                  <a:fillRect t="-15517" r="-3333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右大括号 30">
            <a:extLst>
              <a:ext uri="{FF2B5EF4-FFF2-40B4-BE49-F238E27FC236}">
                <a16:creationId xmlns:a16="http://schemas.microsoft.com/office/drawing/2014/main" id="{624364DB-5E9F-419E-8486-56D49799F52A}"/>
              </a:ext>
            </a:extLst>
          </p:cNvPr>
          <p:cNvSpPr/>
          <p:nvPr/>
        </p:nvSpPr>
        <p:spPr>
          <a:xfrm rot="16200000">
            <a:off x="5562600" y="2810510"/>
            <a:ext cx="756920" cy="401574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6400"/>
          </a:p>
        </p:txBody>
      </p:sp>
      <p:sp>
        <p:nvSpPr>
          <p:cNvPr id="37" name="文本框 33">
            <a:extLst>
              <a:ext uri="{FF2B5EF4-FFF2-40B4-BE49-F238E27FC236}">
                <a16:creationId xmlns:a16="http://schemas.microsoft.com/office/drawing/2014/main" id="{4A6871E2-B77B-4D3B-B473-DCAB8EB00F05}"/>
              </a:ext>
            </a:extLst>
          </p:cNvPr>
          <p:cNvSpPr txBox="1"/>
          <p:nvPr/>
        </p:nvSpPr>
        <p:spPr>
          <a:xfrm>
            <a:off x="4795520" y="3511550"/>
            <a:ext cx="2382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>
                <a:cs typeface="+mn-lt"/>
              </a:rPr>
              <a:t>GIZMO</a:t>
            </a:r>
          </a:p>
        </p:txBody>
      </p:sp>
      <p:pic>
        <p:nvPicPr>
          <p:cNvPr id="38" name="Rectangle Rectangle" descr="Rectangle Rectangle">
            <a:extLst>
              <a:ext uri="{FF2B5EF4-FFF2-40B4-BE49-F238E27FC236}">
                <a16:creationId xmlns:a16="http://schemas.microsoft.com/office/drawing/2014/main" id="{E46AF9E7-866D-407F-B05D-0C3D73CEE183}"/>
              </a:ext>
            </a:extLst>
          </p:cNvPr>
          <p:cNvPicPr>
            <a:picLocks/>
          </p:cNvPicPr>
          <p:nvPr/>
        </p:nvPicPr>
        <p:blipFill>
          <a:blip r:embed="rId10">
            <a:alphaModFix amt="49830"/>
          </a:blip>
          <a:stretch>
            <a:fillRect/>
          </a:stretch>
        </p:blipFill>
        <p:spPr>
          <a:xfrm>
            <a:off x="124320" y="233928"/>
            <a:ext cx="23800575" cy="969396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sp>
        <p:nvSpPr>
          <p:cNvPr id="39" name="Comparison of methods: isothermal vs gravothermal">
            <a:extLst>
              <a:ext uri="{FF2B5EF4-FFF2-40B4-BE49-F238E27FC236}">
                <a16:creationId xmlns:a16="http://schemas.microsoft.com/office/drawing/2014/main" id="{433DAFD5-852B-47AD-9D59-2BEA99694C74}"/>
              </a:ext>
            </a:extLst>
          </p:cNvPr>
          <p:cNvSpPr txBox="1"/>
          <p:nvPr/>
        </p:nvSpPr>
        <p:spPr>
          <a:xfrm>
            <a:off x="2003774" y="194002"/>
            <a:ext cx="22192506" cy="11027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numCol="1" anchor="ctr">
            <a:noAutofit/>
          </a:bodyPr>
          <a:lstStyle>
            <a:lvl1pPr algn="l" defTabSz="642937">
              <a:spcBef>
                <a:spcPts val="4200"/>
              </a:spcBef>
              <a:defRPr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4000" dirty="0"/>
              <a:t>SIDM theory development</a:t>
            </a:r>
            <a:r>
              <a:rPr lang="zh-CN" altLang="en-US" sz="4000" dirty="0"/>
              <a:t> </a:t>
            </a:r>
            <a:r>
              <a:rPr lang="en-US" altLang="zh-CN" sz="4000" dirty="0"/>
              <a:t>1 :</a:t>
            </a:r>
            <a:r>
              <a:rPr lang="zh-CN" altLang="en-US" sz="4000" dirty="0"/>
              <a:t> </a:t>
            </a:r>
            <a:r>
              <a:rPr lang="en-US" altLang="zh-CN" sz="4000" dirty="0"/>
              <a:t>co-evolution</a:t>
            </a:r>
            <a:r>
              <a:rPr lang="zh-CN" altLang="en-US" sz="4000" dirty="0"/>
              <a:t> </a:t>
            </a:r>
            <a:r>
              <a:rPr lang="en-US" altLang="zh-CN" sz="4000" dirty="0"/>
              <a:t>of</a:t>
            </a:r>
            <a:r>
              <a:rPr lang="zh-CN" altLang="en-US" sz="4000" dirty="0"/>
              <a:t> </a:t>
            </a:r>
            <a:r>
              <a:rPr lang="en-US" altLang="zh-CN" sz="4000" dirty="0"/>
              <a:t>galaxy</a:t>
            </a:r>
            <a:r>
              <a:rPr lang="zh-CN" altLang="en-US" sz="4000" dirty="0"/>
              <a:t> </a:t>
            </a:r>
            <a:r>
              <a:rPr lang="en-US" altLang="zh-CN" sz="4000" dirty="0"/>
              <a:t>and</a:t>
            </a:r>
            <a:r>
              <a:rPr lang="zh-CN" altLang="en-US" sz="4000" dirty="0"/>
              <a:t> </a:t>
            </a:r>
            <a:r>
              <a:rPr lang="en-US" altLang="zh-CN" sz="4000" dirty="0"/>
              <a:t>SIDM</a:t>
            </a:r>
            <a:r>
              <a:rPr lang="zh-CN" altLang="en-US" sz="4000" dirty="0"/>
              <a:t> </a:t>
            </a:r>
            <a:r>
              <a:rPr lang="en-US" altLang="zh-CN" sz="4000" dirty="0"/>
              <a:t>host</a:t>
            </a:r>
            <a:r>
              <a:rPr lang="zh-CN" altLang="en-US" sz="4000" dirty="0"/>
              <a:t> </a:t>
            </a:r>
            <a:r>
              <a:rPr lang="en-US" altLang="zh-CN" sz="4000" dirty="0"/>
              <a:t>halo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文本框 10">
                <a:extLst>
                  <a:ext uri="{FF2B5EF4-FFF2-40B4-BE49-F238E27FC236}">
                    <a16:creationId xmlns:a16="http://schemas.microsoft.com/office/drawing/2014/main" id="{8940E892-292F-49A8-9127-44273F1C2D01}"/>
                  </a:ext>
                </a:extLst>
              </p:cNvPr>
              <p:cNvSpPr txBox="1"/>
              <p:nvPr/>
            </p:nvSpPr>
            <p:spPr>
              <a:xfrm>
                <a:off x="14192486" y="2150862"/>
                <a:ext cx="8083484" cy="691146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6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360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d</m:t>
                        </m:r>
                      </m:sub>
                    </m:sSub>
                    <m:r>
                      <a:rPr lang="en-US" altLang="zh-CN" sz="36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=</m:t>
                    </m:r>
                    <m:r>
                      <a:rPr lang="en-US" altLang="zh-CN" sz="36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𝑓</m:t>
                    </m:r>
                    <m:r>
                      <a:rPr lang="en-US" altLang="zh-CN" sz="36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3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360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vir</m:t>
                        </m:r>
                      </m:sub>
                    </m:sSub>
                    <m:r>
                      <a:rPr lang="en-US" altLang="zh-CN" sz="36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,</m:t>
                    </m:r>
                    <m:r>
                      <a:rPr lang="en-US" altLang="zh-CN" sz="36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𝑐</m:t>
                    </m:r>
                    <m:r>
                      <a:rPr lang="en-US" altLang="zh-CN" sz="36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3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360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d</m:t>
                        </m:r>
                      </m:sub>
                    </m:sSub>
                    <m:r>
                      <a:rPr lang="en-US" altLang="zh-CN" sz="36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3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𝑗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360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d</m:t>
                        </m:r>
                      </m:sub>
                    </m:sSub>
                    <m:r>
                      <a:rPr lang="en-US" altLang="zh-CN" sz="36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,</m:t>
                    </m:r>
                    <m:r>
                      <a:rPr lang="en-US" altLang="zh-CN" sz="36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𝜆</m:t>
                    </m:r>
                    <m:r>
                      <a:rPr lang="en-US" altLang="zh-CN" sz="36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3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360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age</m:t>
                        </m:r>
                      </m:sub>
                    </m:sSub>
                    <m:r>
                      <a:rPr lang="en-US" altLang="zh-CN" sz="36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3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360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cs typeface="Cambria Math" panose="02040503050406030204" pitchFamily="18" charset="0"/>
                          </a:rPr>
                          <m:t>eff</m:t>
                        </m:r>
                      </m:sub>
                    </m:sSub>
                    <m:r>
                      <a:rPr lang="en-US" altLang="zh-CN" sz="36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cs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3600" dirty="0">
                    <a:solidFill>
                      <a:srgbClr val="FFFF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0" name="文本框 10">
                <a:extLst>
                  <a:ext uri="{FF2B5EF4-FFF2-40B4-BE49-F238E27FC236}">
                    <a16:creationId xmlns:a16="http://schemas.microsoft.com/office/drawing/2014/main" id="{8940E892-292F-49A8-9127-44273F1C2D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92486" y="2150862"/>
                <a:ext cx="8083484" cy="69114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Yang S.*, Jiang*, Benson + arXiv: 2305.05067">
            <a:extLst>
              <a:ext uri="{FF2B5EF4-FFF2-40B4-BE49-F238E27FC236}">
                <a16:creationId xmlns:a16="http://schemas.microsoft.com/office/drawing/2014/main" id="{D797B899-9A97-402B-8163-EC6DE1663F16}"/>
              </a:ext>
            </a:extLst>
          </p:cNvPr>
          <p:cNvSpPr txBox="1"/>
          <p:nvPr/>
        </p:nvSpPr>
        <p:spPr>
          <a:xfrm>
            <a:off x="9288570" y="1062513"/>
            <a:ext cx="3994682" cy="6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 defTabSz="642937">
              <a:spcBef>
                <a:spcPts val="4200"/>
              </a:spcBef>
              <a:defRPr sz="2800" b="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pPr>
            <a:r>
              <a:rPr lang="en-US" sz="3600" dirty="0"/>
              <a:t>Jia</a:t>
            </a:r>
            <a:r>
              <a:rPr sz="3600" dirty="0"/>
              <a:t>, </a:t>
            </a:r>
            <a:r>
              <a:rPr lang="en-US" sz="3600" b="1" dirty="0"/>
              <a:t>FJ* </a:t>
            </a:r>
            <a:r>
              <a:rPr lang="en-US" sz="3600" b="0" dirty="0"/>
              <a:t>+ in prep</a:t>
            </a:r>
            <a:endParaRPr sz="3600" b="0" dirty="0"/>
          </a:p>
        </p:txBody>
      </p:sp>
    </p:spTree>
    <p:extLst>
      <p:ext uri="{BB962C8B-B14F-4D97-AF65-F5344CB8AC3E}">
        <p14:creationId xmlns:p14="http://schemas.microsoft.com/office/powerpoint/2010/main" val="294953895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" name="Rectangle Rectangle" descr="Rectangle Rectangle"/>
          <p:cNvPicPr>
            <a:picLocks/>
          </p:cNvPicPr>
          <p:nvPr/>
        </p:nvPicPr>
        <p:blipFill>
          <a:blip r:embed="rId2">
            <a:alphaModFix amt="49830"/>
          </a:blip>
          <a:stretch>
            <a:fillRect/>
          </a:stretch>
        </p:blipFill>
        <p:spPr>
          <a:xfrm>
            <a:off x="303555" y="145728"/>
            <a:ext cx="23776889" cy="1159197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sp>
        <p:nvSpPr>
          <p:cNvPr id="424" name="II. Self-Interacting Dark Matter (SIDM)"/>
          <p:cNvSpPr txBox="1"/>
          <p:nvPr/>
        </p:nvSpPr>
        <p:spPr>
          <a:xfrm>
            <a:off x="195396" y="340134"/>
            <a:ext cx="23721021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defTabSz="642937"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4000" dirty="0"/>
              <a:t>SIDM theory development</a:t>
            </a:r>
            <a:r>
              <a:rPr lang="zh-CN" altLang="en-US" sz="4000" dirty="0"/>
              <a:t> </a:t>
            </a:r>
            <a:r>
              <a:rPr lang="en-US" altLang="zh-CN" sz="4000" dirty="0"/>
              <a:t>1: galaxy</a:t>
            </a:r>
            <a:r>
              <a:rPr lang="zh-CN" altLang="en-US" sz="4000" dirty="0"/>
              <a:t> </a:t>
            </a:r>
            <a:r>
              <a:rPr lang="en-US" altLang="zh-CN" sz="4000" dirty="0"/>
              <a:t>–</a:t>
            </a:r>
            <a:r>
              <a:rPr lang="zh-CN" altLang="en-US" sz="4000" dirty="0"/>
              <a:t> </a:t>
            </a:r>
            <a:r>
              <a:rPr lang="en-US" altLang="zh-CN" sz="4000" dirty="0"/>
              <a:t>SIDM</a:t>
            </a:r>
            <a:r>
              <a:rPr lang="zh-CN" altLang="en-US" sz="4000" dirty="0"/>
              <a:t> </a:t>
            </a:r>
            <a:r>
              <a:rPr lang="en-US" altLang="zh-CN" sz="4000" dirty="0"/>
              <a:t>halo coevolution </a:t>
            </a:r>
            <a:endParaRPr sz="4000" dirty="0"/>
          </a:p>
        </p:txBody>
      </p:sp>
      <p:pic>
        <p:nvPicPr>
          <p:cNvPr id="11" name="图片 2" descr="disk_size_evo_r50">
            <a:extLst>
              <a:ext uri="{FF2B5EF4-FFF2-40B4-BE49-F238E27FC236}">
                <a16:creationId xmlns:a16="http://schemas.microsoft.com/office/drawing/2014/main" id="{6565C3B5-25D3-4520-8CFF-5F6D8B1873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7583"/>
          <a:stretch>
            <a:fillRect/>
          </a:stretch>
        </p:blipFill>
        <p:spPr>
          <a:xfrm>
            <a:off x="710565" y="7115175"/>
            <a:ext cx="6807200" cy="5539740"/>
          </a:xfrm>
          <a:prstGeom prst="rect">
            <a:avLst/>
          </a:prstGeom>
        </p:spPr>
      </p:pic>
      <p:pic>
        <p:nvPicPr>
          <p:cNvPr id="13" name="图片 5" descr="sersic_re_n_rhoc_evo">
            <a:extLst>
              <a:ext uri="{FF2B5EF4-FFF2-40B4-BE49-F238E27FC236}">
                <a16:creationId xmlns:a16="http://schemas.microsoft.com/office/drawing/2014/main" id="{00225EEA-4781-480C-A981-015CC8B655A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7069"/>
          <a:stretch>
            <a:fillRect/>
          </a:stretch>
        </p:blipFill>
        <p:spPr>
          <a:xfrm>
            <a:off x="710565" y="1559560"/>
            <a:ext cx="6807200" cy="5478780"/>
          </a:xfrm>
          <a:prstGeom prst="rect">
            <a:avLst/>
          </a:prstGeom>
        </p:spPr>
      </p:pic>
      <p:sp>
        <p:nvSpPr>
          <p:cNvPr id="15" name="文本框 33">
            <a:extLst>
              <a:ext uri="{FF2B5EF4-FFF2-40B4-BE49-F238E27FC236}">
                <a16:creationId xmlns:a16="http://schemas.microsoft.com/office/drawing/2014/main" id="{ADFB47CA-8FFD-403D-BF9F-BD20FB6E6C54}"/>
              </a:ext>
            </a:extLst>
          </p:cNvPr>
          <p:cNvSpPr txBox="1"/>
          <p:nvPr/>
        </p:nvSpPr>
        <p:spPr>
          <a:xfrm>
            <a:off x="7999068" y="1983331"/>
            <a:ext cx="11898368" cy="444604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altLang="zh-CN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Strong co-evolution </a:t>
            </a:r>
            <a:br>
              <a:rPr lang="en-US" altLang="zh-CN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</a:br>
            <a:endParaRPr lang="en-US" altLang="zh-CN" sz="3600" dirty="0">
              <a:solidFill>
                <a:schemeClr val="tx1"/>
              </a:solidFill>
              <a:latin typeface="Chalkboard" panose="03050602040202020205" pitchFamily="66" charset="77"/>
              <a:cs typeface="+mn-lt"/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altLang="zh-CN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Pro</a:t>
            </a:r>
            <a:r>
              <a:rPr lang="zh-CN" altLang="en-US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 </a:t>
            </a:r>
            <a:r>
              <a:rPr lang="en-US" altLang="zh-CN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of</a:t>
            </a:r>
            <a:r>
              <a:rPr lang="zh-CN" altLang="en-US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 </a:t>
            </a:r>
            <a:r>
              <a:rPr lang="en-US" altLang="zh-CN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SIDM:</a:t>
            </a:r>
            <a:br>
              <a:rPr lang="en-US" altLang="zh-CN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</a:br>
            <a:r>
              <a:rPr lang="en-US" altLang="zh-CN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Halo evolution drives galaxy morphology: Stellar</a:t>
            </a:r>
            <a:r>
              <a:rPr lang="zh-CN" altLang="en-US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 </a:t>
            </a:r>
            <a:r>
              <a:rPr lang="en-US" altLang="zh-CN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distribution</a:t>
            </a:r>
            <a:r>
              <a:rPr lang="zh-CN" altLang="en-US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 </a:t>
            </a:r>
            <a:r>
              <a:rPr lang="en-US" altLang="zh-CN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expands during core-formation</a:t>
            </a:r>
            <a:r>
              <a:rPr lang="zh-CN" altLang="en-US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 </a:t>
            </a:r>
            <a:r>
              <a:rPr lang="en-US" altLang="zh-CN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(UDG);</a:t>
            </a:r>
            <a:r>
              <a:rPr lang="zh-CN" altLang="en-US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 </a:t>
            </a:r>
            <a:r>
              <a:rPr lang="en-US" altLang="zh-CN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decreases</a:t>
            </a:r>
            <a:r>
              <a:rPr lang="zh-CN" altLang="en-US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 </a:t>
            </a:r>
            <a:r>
              <a:rPr lang="en-US" altLang="zh-CN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in</a:t>
            </a:r>
            <a:r>
              <a:rPr lang="zh-CN" altLang="en-US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 </a:t>
            </a:r>
            <a:r>
              <a:rPr lang="en-US" altLang="zh-CN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size during core-collapse,</a:t>
            </a:r>
            <a:r>
              <a:rPr lang="zh-CN" altLang="en-US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 </a:t>
            </a:r>
            <a:r>
              <a:rPr lang="en-US" altLang="zh-CN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even</a:t>
            </a:r>
            <a:r>
              <a:rPr lang="zh-CN" altLang="en-US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 </a:t>
            </a:r>
            <a:r>
              <a:rPr lang="en-US" altLang="zh-CN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developing</a:t>
            </a:r>
            <a:r>
              <a:rPr lang="zh-CN" altLang="en-US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 </a:t>
            </a:r>
            <a:r>
              <a:rPr lang="en-US" altLang="zh-CN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a</a:t>
            </a:r>
            <a:r>
              <a:rPr lang="zh-CN" altLang="en-US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 </a:t>
            </a:r>
            <a:r>
              <a:rPr lang="en-US" altLang="zh-CN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bulge-like</a:t>
            </a:r>
            <a:r>
              <a:rPr lang="zh-CN" altLang="en-US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 </a:t>
            </a:r>
            <a:r>
              <a:rPr lang="en-US" altLang="zh-CN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nucleus</a:t>
            </a:r>
            <a:r>
              <a:rPr lang="zh-CN" altLang="en-US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 </a:t>
            </a:r>
            <a:r>
              <a:rPr lang="en-US" altLang="zh-CN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deep</a:t>
            </a:r>
            <a:r>
              <a:rPr lang="zh-CN" altLang="en-US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 </a:t>
            </a:r>
            <a:r>
              <a:rPr lang="en-US" altLang="zh-CN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into</a:t>
            </a:r>
            <a:r>
              <a:rPr lang="zh-CN" altLang="en-US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 </a:t>
            </a:r>
            <a:r>
              <a:rPr lang="en-US" altLang="zh-CN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core-collapse</a:t>
            </a:r>
            <a:r>
              <a:rPr lang="zh-CN" altLang="en-US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 </a:t>
            </a:r>
            <a:r>
              <a:rPr lang="en-US" altLang="zh-CN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(compact</a:t>
            </a:r>
            <a:r>
              <a:rPr lang="zh-CN" altLang="en-US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 </a:t>
            </a:r>
            <a:r>
              <a:rPr lang="en-US" altLang="zh-CN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or</a:t>
            </a:r>
            <a:r>
              <a:rPr lang="zh-CN" altLang="en-US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 </a:t>
            </a:r>
            <a:r>
              <a:rPr lang="en-US" altLang="zh-CN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nucleated</a:t>
            </a:r>
            <a:r>
              <a:rPr lang="zh-CN" altLang="en-US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 </a:t>
            </a:r>
            <a:r>
              <a:rPr lang="en-US" altLang="zh-CN" sz="3600" dirty="0">
                <a:solidFill>
                  <a:schemeClr val="tx1"/>
                </a:solidFill>
                <a:latin typeface="Chalkboard" panose="03050602040202020205" pitchFamily="66" charset="77"/>
                <a:cs typeface="+mn-lt"/>
              </a:rPr>
              <a:t>dwarf)</a:t>
            </a:r>
            <a:endParaRPr lang="en-US" altLang="zh-CN" sz="3600" dirty="0">
              <a:solidFill>
                <a:schemeClr val="tx1"/>
              </a:solidFill>
              <a:latin typeface="Chalkboard" panose="03050602040202020205" pitchFamily="66" charset="77"/>
              <a:cs typeface="+mn-lt"/>
              <a:sym typeface="Wingdings" panose="05000000000000000000" pitchFamily="2" charset="2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ADB054E-1354-406E-8F0F-DB954D4DBF9B}"/>
              </a:ext>
            </a:extLst>
          </p:cNvPr>
          <p:cNvSpPr txBox="1"/>
          <p:nvPr/>
        </p:nvSpPr>
        <p:spPr>
          <a:xfrm>
            <a:off x="1703876" y="1891444"/>
            <a:ext cx="4036361" cy="636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Halo central density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36EC4FB-6AD1-4184-8D34-F676C79459A4}"/>
              </a:ext>
            </a:extLst>
          </p:cNvPr>
          <p:cNvSpPr txBox="1"/>
          <p:nvPr/>
        </p:nvSpPr>
        <p:spPr>
          <a:xfrm>
            <a:off x="1775842" y="8975076"/>
            <a:ext cx="1897954" cy="636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Disk size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D31DD3A-5EE6-4A8B-9CAB-C57A225B393C}"/>
              </a:ext>
            </a:extLst>
          </p:cNvPr>
          <p:cNvGrpSpPr/>
          <p:nvPr/>
        </p:nvGrpSpPr>
        <p:grpSpPr>
          <a:xfrm>
            <a:off x="7688521" y="7271385"/>
            <a:ext cx="6774947" cy="5383530"/>
            <a:chOff x="7688521" y="7271385"/>
            <a:chExt cx="6774947" cy="5383530"/>
          </a:xfrm>
        </p:grpSpPr>
        <p:pic>
          <p:nvPicPr>
            <p:cNvPr id="12" name="图片 4" descr="sersic_re_n_rhoc_evo">
              <a:extLst>
                <a:ext uri="{FF2B5EF4-FFF2-40B4-BE49-F238E27FC236}">
                  <a16:creationId xmlns:a16="http://schemas.microsoft.com/office/drawing/2014/main" id="{651018A7-5BB4-4EF6-8473-F07655A6C3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3657" t="662" r="33504"/>
            <a:stretch/>
          </p:blipFill>
          <p:spPr>
            <a:xfrm>
              <a:off x="7688521" y="7271385"/>
              <a:ext cx="6717030" cy="538353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A73D9EF-0C7F-4F46-8BBD-1775A4945FE5}"/>
                </a:ext>
              </a:extLst>
            </p:cNvPr>
            <p:cNvSpPr txBox="1"/>
            <p:nvPr/>
          </p:nvSpPr>
          <p:spPr>
            <a:xfrm>
              <a:off x="8742009" y="7358863"/>
              <a:ext cx="2558392" cy="636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spc="0" normalizeH="0" baseline="0" dirty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rPr>
                <a:t>Sersic</a:t>
              </a:r>
              <a:r>
                <a:rPr kumimoji="0" lang="en-US" sz="3200" b="1" i="0" u="none" strike="noStrike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Helvetica Neue"/>
                  <a:ea typeface="Helvetica Neue"/>
                  <a:cs typeface="Helvetica Neue"/>
                  <a:sym typeface="Helvetica Neue"/>
                </a:rPr>
                <a:t> index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2AB5FAA-962B-43A1-BDA1-BF02B7885E49}"/>
                </a:ext>
              </a:extLst>
            </p:cNvPr>
            <p:cNvCxnSpPr>
              <a:cxnSpLocks/>
            </p:cNvCxnSpPr>
            <p:nvPr/>
          </p:nvCxnSpPr>
          <p:spPr>
            <a:xfrm>
              <a:off x="8614351" y="10734675"/>
              <a:ext cx="5692199" cy="0"/>
            </a:xfrm>
            <a:prstGeom prst="line">
              <a:avLst/>
            </a:prstGeom>
            <a:noFill/>
            <a:ln w="25400" cap="flat">
              <a:solidFill>
                <a:schemeClr val="bg1"/>
              </a:solidFill>
              <a:prstDash val="dash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7001413-5A6E-467F-95CC-E6A92DFC6F99}"/>
                </a:ext>
              </a:extLst>
            </p:cNvPr>
            <p:cNvSpPr txBox="1"/>
            <p:nvPr/>
          </p:nvSpPr>
          <p:spPr>
            <a:xfrm>
              <a:off x="8742009" y="9993188"/>
              <a:ext cx="3569887" cy="636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altLang="zh-CN" dirty="0">
                  <a:solidFill>
                    <a:schemeClr val="bg1"/>
                  </a:solidFill>
                </a:rPr>
                <a:t>Exponential (n=1)</a:t>
              </a:r>
              <a:endParaRPr kumimoji="0" lang="en-US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992CAF9-8D2A-480A-8CDF-0BE470785400}"/>
                </a:ext>
              </a:extLst>
            </p:cNvPr>
            <p:cNvSpPr txBox="1"/>
            <p:nvPr/>
          </p:nvSpPr>
          <p:spPr>
            <a:xfrm>
              <a:off x="11760791" y="10756430"/>
              <a:ext cx="862415" cy="6367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altLang="zh-CN" dirty="0">
                  <a:solidFill>
                    <a:schemeClr val="bg1"/>
                  </a:solidFill>
                </a:rPr>
                <a:t>n&lt;1</a:t>
              </a:r>
              <a:endParaRPr kumimoji="0" lang="en-US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358565A-15C8-4BCD-B667-03C217ECD88D}"/>
                </a:ext>
              </a:extLst>
            </p:cNvPr>
            <p:cNvSpPr txBox="1"/>
            <p:nvPr/>
          </p:nvSpPr>
          <p:spPr>
            <a:xfrm>
              <a:off x="11696700" y="7293326"/>
              <a:ext cx="2766768" cy="2114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altLang="zh-CN" dirty="0">
                  <a:solidFill>
                    <a:schemeClr val="bg1"/>
                  </a:solidFill>
                </a:rPr>
                <a:t>n~2 (approaching pseudo-bulge)</a:t>
              </a:r>
              <a:endParaRPr kumimoji="0" lang="en-US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18CEEBA4-FD09-4461-9D47-1488A29715AC}"/>
              </a:ext>
            </a:extLst>
          </p:cNvPr>
          <p:cNvSpPr txBox="1"/>
          <p:nvPr/>
        </p:nvSpPr>
        <p:spPr>
          <a:xfrm rot="900000">
            <a:off x="2102222" y="4707346"/>
            <a:ext cx="3239668" cy="636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Core-expansion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3AF210-9DF7-4450-8268-4D22DC6DDE28}"/>
              </a:ext>
            </a:extLst>
          </p:cNvPr>
          <p:cNvSpPr txBox="1"/>
          <p:nvPr/>
        </p:nvSpPr>
        <p:spPr>
          <a:xfrm rot="17100000">
            <a:off x="4990322" y="3125430"/>
            <a:ext cx="2853345" cy="636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Core-collapse</a:t>
            </a:r>
          </a:p>
        </p:txBody>
      </p:sp>
      <p:pic>
        <p:nvPicPr>
          <p:cNvPr id="31" name="WechatIMG423.jpg" descr="WechatIMG423.jpg">
            <a:extLst>
              <a:ext uri="{FF2B5EF4-FFF2-40B4-BE49-F238E27FC236}">
                <a16:creationId xmlns:a16="http://schemas.microsoft.com/office/drawing/2014/main" id="{1F3215D1-EEC6-4695-9D5A-B97B1637B3B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2407" r="32423" b="15613"/>
          <a:stretch>
            <a:fillRect/>
          </a:stretch>
        </p:blipFill>
        <p:spPr>
          <a:xfrm>
            <a:off x="21017019" y="1961541"/>
            <a:ext cx="2899399" cy="2973561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Zixiang Jia 郏梓翔">
            <a:extLst>
              <a:ext uri="{FF2B5EF4-FFF2-40B4-BE49-F238E27FC236}">
                <a16:creationId xmlns:a16="http://schemas.microsoft.com/office/drawing/2014/main" id="{F444E512-6273-4661-9FE1-1B8A3BE3FF84}"/>
              </a:ext>
            </a:extLst>
          </p:cNvPr>
          <p:cNvSpPr txBox="1"/>
          <p:nvPr/>
        </p:nvSpPr>
        <p:spPr>
          <a:xfrm>
            <a:off x="21450414" y="4935102"/>
            <a:ext cx="2032607" cy="575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 sz="280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dirty="0" err="1"/>
              <a:t>Zixiang</a:t>
            </a:r>
            <a:r>
              <a:rPr lang="zh-CN" altLang="en-US" dirty="0"/>
              <a:t> </a:t>
            </a:r>
            <a:r>
              <a:rPr lang="en-US" altLang="zh-CN" dirty="0"/>
              <a:t>Jia</a:t>
            </a:r>
            <a:endParaRPr dirty="0"/>
          </a:p>
        </p:txBody>
      </p:sp>
      <p:sp>
        <p:nvSpPr>
          <p:cNvPr id="33" name="Yang S.*, Jiang*, Benson + arXiv: 2305.05067">
            <a:extLst>
              <a:ext uri="{FF2B5EF4-FFF2-40B4-BE49-F238E27FC236}">
                <a16:creationId xmlns:a16="http://schemas.microsoft.com/office/drawing/2014/main" id="{DAA86900-A0FC-464D-A4E0-A2F4925AF496}"/>
              </a:ext>
            </a:extLst>
          </p:cNvPr>
          <p:cNvSpPr txBox="1"/>
          <p:nvPr/>
        </p:nvSpPr>
        <p:spPr>
          <a:xfrm>
            <a:off x="15902754" y="1318202"/>
            <a:ext cx="3994682" cy="6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 defTabSz="642937">
              <a:spcBef>
                <a:spcPts val="4200"/>
              </a:spcBef>
              <a:defRPr sz="2800" b="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pPr>
            <a:r>
              <a:rPr lang="en-US" sz="3600" dirty="0"/>
              <a:t>Jia</a:t>
            </a:r>
            <a:r>
              <a:rPr sz="3600" dirty="0"/>
              <a:t>, </a:t>
            </a:r>
            <a:r>
              <a:rPr lang="en-US" sz="3600" b="1" dirty="0"/>
              <a:t>FJ</a:t>
            </a:r>
            <a:r>
              <a:rPr sz="3600" b="1" dirty="0"/>
              <a:t>*</a:t>
            </a:r>
            <a:r>
              <a:rPr lang="en-US" sz="3600" b="1" dirty="0"/>
              <a:t> </a:t>
            </a:r>
            <a:r>
              <a:rPr lang="en-US" sz="3600" b="0" dirty="0"/>
              <a:t>+ in prep</a:t>
            </a:r>
            <a:endParaRPr sz="3600" b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74A04E-4913-3F4D-5184-4C8523DBCEAA}"/>
              </a:ext>
            </a:extLst>
          </p:cNvPr>
          <p:cNvSpPr txBox="1"/>
          <p:nvPr/>
        </p:nvSpPr>
        <p:spPr>
          <a:xfrm>
            <a:off x="5328850" y="11959518"/>
            <a:ext cx="1631856" cy="636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Time</a:t>
            </a:r>
            <a:r>
              <a:rPr kumimoji="0" lang="zh-CN" altLang="en-US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kumimoji="0" lang="en-US" altLang="zh-CN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Wingdings" pitchFamily="2" charset="2"/>
              </a:rPr>
              <a:t></a:t>
            </a:r>
            <a:endParaRPr kumimoji="0" lang="en-US" sz="32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091303229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" name="Rectangle Rectangle" descr="Rectangle Rectangle"/>
          <p:cNvPicPr>
            <a:picLocks/>
          </p:cNvPicPr>
          <p:nvPr/>
        </p:nvPicPr>
        <p:blipFill>
          <a:blip r:embed="rId2">
            <a:alphaModFix amt="49830"/>
          </a:blip>
          <a:stretch>
            <a:fillRect/>
          </a:stretch>
        </p:blipFill>
        <p:spPr>
          <a:xfrm>
            <a:off x="303555" y="145728"/>
            <a:ext cx="23776889" cy="1159197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sp>
        <p:nvSpPr>
          <p:cNvPr id="424" name="II. Self-Interacting Dark Matter (SIDM)"/>
          <p:cNvSpPr txBox="1"/>
          <p:nvPr/>
        </p:nvSpPr>
        <p:spPr>
          <a:xfrm>
            <a:off x="195397" y="340134"/>
            <a:ext cx="23287624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defTabSz="642937"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4000" dirty="0"/>
              <a:t>Pro</a:t>
            </a:r>
            <a:r>
              <a:rPr lang="zh-CN" altLang="en-US" sz="4000" dirty="0"/>
              <a:t> </a:t>
            </a:r>
            <a:r>
              <a:rPr lang="en-US" altLang="zh-CN" sz="4000" dirty="0"/>
              <a:t>of</a:t>
            </a:r>
            <a:r>
              <a:rPr lang="zh-CN" altLang="en-US" sz="4000" dirty="0"/>
              <a:t> </a:t>
            </a:r>
            <a:r>
              <a:rPr lang="en-US" altLang="zh-CN" sz="4000" dirty="0"/>
              <a:t>SIDM:</a:t>
            </a:r>
            <a:r>
              <a:rPr lang="zh-CN" altLang="en-US" sz="4000" dirty="0"/>
              <a:t> </a:t>
            </a:r>
            <a:r>
              <a:rPr lang="en-US" altLang="zh-CN" sz="4000" dirty="0"/>
              <a:t>explains</a:t>
            </a:r>
            <a:r>
              <a:rPr lang="zh-CN" altLang="en-US" sz="4000" dirty="0"/>
              <a:t> </a:t>
            </a:r>
            <a:r>
              <a:rPr lang="en-US" altLang="zh-CN" sz="4000" dirty="0"/>
              <a:t>the</a:t>
            </a:r>
            <a:r>
              <a:rPr lang="zh-CN" altLang="en-US" sz="4000" dirty="0"/>
              <a:t> </a:t>
            </a:r>
            <a:r>
              <a:rPr lang="en-US" altLang="zh-CN" sz="4000" dirty="0" err="1"/>
              <a:t>suprising</a:t>
            </a:r>
            <a:r>
              <a:rPr lang="zh-CN" altLang="en-US" sz="4000" dirty="0"/>
              <a:t> </a:t>
            </a:r>
            <a:r>
              <a:rPr lang="en-US" altLang="zh-CN" sz="4000" dirty="0"/>
              <a:t>strong</a:t>
            </a:r>
            <a:r>
              <a:rPr lang="zh-CN" altLang="en-US" sz="4000" dirty="0"/>
              <a:t> </a:t>
            </a:r>
            <a:r>
              <a:rPr lang="en-US" altLang="zh-CN" sz="4000" dirty="0"/>
              <a:t>clustering</a:t>
            </a:r>
            <a:r>
              <a:rPr lang="zh-CN" altLang="en-US" sz="4000" dirty="0"/>
              <a:t> </a:t>
            </a:r>
            <a:r>
              <a:rPr lang="en-US" altLang="zh-CN" sz="4000" dirty="0"/>
              <a:t>of</a:t>
            </a:r>
            <a:r>
              <a:rPr lang="zh-CN" altLang="en-US" sz="4000" dirty="0"/>
              <a:t> </a:t>
            </a:r>
            <a:r>
              <a:rPr lang="en-US" altLang="zh-CN" sz="4000" dirty="0"/>
              <a:t>ultra-diffuse</a:t>
            </a:r>
            <a:r>
              <a:rPr lang="zh-CN" altLang="en-US" sz="4000" dirty="0"/>
              <a:t> </a:t>
            </a:r>
            <a:r>
              <a:rPr lang="en-US" altLang="zh-CN" sz="4000" dirty="0"/>
              <a:t>galaxies</a:t>
            </a:r>
            <a:endParaRPr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F69893-96A1-BFE1-070C-2F8681C079B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3" r="36425" b="66920"/>
          <a:stretch/>
        </p:blipFill>
        <p:spPr>
          <a:xfrm>
            <a:off x="-1" y="1499331"/>
            <a:ext cx="15018327" cy="8329063"/>
          </a:xfrm>
          <a:prstGeom prst="rect">
            <a:avLst/>
          </a:prstGeom>
        </p:spPr>
      </p:pic>
      <p:sp>
        <p:nvSpPr>
          <p:cNvPr id="6" name="Yang S.*, Jiang*, Benson + arXiv: 2305.05067">
            <a:extLst>
              <a:ext uri="{FF2B5EF4-FFF2-40B4-BE49-F238E27FC236}">
                <a16:creationId xmlns:a16="http://schemas.microsoft.com/office/drawing/2014/main" id="{2EE44E09-4CFD-1EC0-A154-30A7FDEC199B}"/>
              </a:ext>
            </a:extLst>
          </p:cNvPr>
          <p:cNvSpPr txBox="1"/>
          <p:nvPr/>
        </p:nvSpPr>
        <p:spPr>
          <a:xfrm>
            <a:off x="3044799" y="10227769"/>
            <a:ext cx="8928725" cy="6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 defTabSz="642937">
              <a:spcBef>
                <a:spcPts val="4200"/>
              </a:spcBef>
              <a:defRPr sz="2800" b="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pPr>
            <a:r>
              <a:rPr lang="en-US" altLang="zh-CN" sz="3600" dirty="0"/>
              <a:t>Zhang,</a:t>
            </a:r>
            <a:r>
              <a:rPr lang="zh-CN" altLang="en-US" sz="3600" dirty="0"/>
              <a:t> </a:t>
            </a:r>
            <a:r>
              <a:rPr lang="en-US" altLang="zh-CN" sz="3600" dirty="0"/>
              <a:t>Chen</a:t>
            </a:r>
            <a:r>
              <a:rPr lang="zh-CN" altLang="en-US" sz="3600" dirty="0"/>
              <a:t>*</a:t>
            </a:r>
            <a:r>
              <a:rPr lang="en-US" altLang="zh-CN" sz="3600" dirty="0"/>
              <a:t>,</a:t>
            </a:r>
            <a:r>
              <a:rPr lang="zh-CN" altLang="en-US" sz="3600" dirty="0"/>
              <a:t> </a:t>
            </a:r>
            <a:r>
              <a:rPr lang="en-US" altLang="zh-CN" sz="3600" dirty="0"/>
              <a:t>Rong</a:t>
            </a:r>
            <a:r>
              <a:rPr lang="zh-CN" altLang="en-US" sz="3600" dirty="0"/>
              <a:t>*</a:t>
            </a:r>
            <a:r>
              <a:rPr lang="en-US" altLang="zh-CN" sz="3600" dirty="0"/>
              <a:t>,</a:t>
            </a:r>
            <a:r>
              <a:rPr lang="zh-CN" altLang="en-US" sz="3600" dirty="0"/>
              <a:t> </a:t>
            </a:r>
            <a:r>
              <a:rPr lang="en-US" altLang="zh-CN" sz="3600" dirty="0"/>
              <a:t>Wang</a:t>
            </a:r>
            <a:r>
              <a:rPr lang="zh-CN" altLang="en-US" sz="3600" dirty="0"/>
              <a:t>* </a:t>
            </a:r>
            <a:r>
              <a:rPr lang="en-US" altLang="zh-CN" sz="3600" dirty="0"/>
              <a:t>+</a:t>
            </a:r>
            <a:r>
              <a:rPr lang="zh-CN" altLang="en-US" sz="3600" dirty="0"/>
              <a:t> </a:t>
            </a:r>
            <a:r>
              <a:rPr lang="en-US" altLang="zh-CN" sz="3600" dirty="0"/>
              <a:t>25</a:t>
            </a:r>
            <a:r>
              <a:rPr lang="zh-CN" altLang="en-US" sz="3600" dirty="0"/>
              <a:t> </a:t>
            </a:r>
            <a:r>
              <a:rPr lang="en-US" altLang="zh-CN" sz="3600" dirty="0"/>
              <a:t>Nature</a:t>
            </a:r>
            <a:endParaRPr sz="3600" b="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7096EA8-1040-B3C2-015A-EADAD563E7F5}"/>
              </a:ext>
            </a:extLst>
          </p:cNvPr>
          <p:cNvGrpSpPr/>
          <p:nvPr/>
        </p:nvGrpSpPr>
        <p:grpSpPr>
          <a:xfrm>
            <a:off x="15245886" y="1499331"/>
            <a:ext cx="9138114" cy="10592602"/>
            <a:chOff x="15666098" y="2011426"/>
            <a:chExt cx="9138114" cy="1059260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104E173-6BC2-0E1D-4045-4F93266CE3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02" t="501" r="83960" b="54060"/>
            <a:stretch/>
          </p:blipFill>
          <p:spPr>
            <a:xfrm>
              <a:off x="15666098" y="2011426"/>
              <a:ext cx="1274680" cy="10592601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2C718D3-EFE2-BD61-4798-A55891C127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590" t="501" r="10339" b="54060"/>
            <a:stretch/>
          </p:blipFill>
          <p:spPr>
            <a:xfrm>
              <a:off x="16819417" y="2011427"/>
              <a:ext cx="7984795" cy="105926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8296690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" name="Rectangle Rectangle" descr="Rectangle Rectangle"/>
          <p:cNvPicPr>
            <a:picLocks/>
          </p:cNvPicPr>
          <p:nvPr/>
        </p:nvPicPr>
        <p:blipFill>
          <a:blip r:embed="rId2">
            <a:alphaModFix amt="49830"/>
          </a:blip>
          <a:stretch>
            <a:fillRect/>
          </a:stretch>
        </p:blipFill>
        <p:spPr>
          <a:xfrm>
            <a:off x="217013" y="106953"/>
            <a:ext cx="23776889" cy="866775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sp>
        <p:nvSpPr>
          <p:cNvPr id="424" name="II. Self-Interacting Dark Matter (SIDM)"/>
          <p:cNvSpPr txBox="1"/>
          <p:nvPr/>
        </p:nvSpPr>
        <p:spPr>
          <a:xfrm>
            <a:off x="524043" y="158875"/>
            <a:ext cx="21280581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defTabSz="642937"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4000" dirty="0"/>
              <a:t>SIDM theory development</a:t>
            </a:r>
            <a:r>
              <a:rPr lang="zh-CN" altLang="en-US" sz="4000" dirty="0"/>
              <a:t> </a:t>
            </a:r>
            <a:r>
              <a:rPr lang="en-US" altLang="zh-CN" sz="4000" dirty="0"/>
              <a:t>2:</a:t>
            </a:r>
            <a:r>
              <a:rPr lang="zh-CN" altLang="en-US" sz="4000" dirty="0"/>
              <a:t> </a:t>
            </a:r>
            <a:r>
              <a:rPr lang="en-US" altLang="zh-CN" sz="4000" dirty="0"/>
              <a:t>first-principle gravothermal core-collapse</a:t>
            </a:r>
            <a:r>
              <a:rPr lang="zh-CN" altLang="en-US" sz="4000" dirty="0"/>
              <a:t> </a:t>
            </a:r>
            <a:r>
              <a:rPr lang="en-US" altLang="zh-CN" sz="4000" dirty="0"/>
              <a:t>calculations</a:t>
            </a:r>
            <a:endParaRPr sz="40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381AA9A-44DB-4E44-BD51-115C6B5578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1" t="14132" r="3506"/>
          <a:stretch/>
        </p:blipFill>
        <p:spPr bwMode="auto">
          <a:xfrm>
            <a:off x="21413524" y="0"/>
            <a:ext cx="2973862" cy="3864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ixiang Jia 郏梓翔">
            <a:extLst>
              <a:ext uri="{FF2B5EF4-FFF2-40B4-BE49-F238E27FC236}">
                <a16:creationId xmlns:a16="http://schemas.microsoft.com/office/drawing/2014/main" id="{1BB0A772-0B5D-488D-A057-521474000144}"/>
              </a:ext>
            </a:extLst>
          </p:cNvPr>
          <p:cNvSpPr txBox="1"/>
          <p:nvPr/>
        </p:nvSpPr>
        <p:spPr>
          <a:xfrm>
            <a:off x="21804624" y="3794964"/>
            <a:ext cx="2335575" cy="575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 sz="280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dirty="0"/>
              <a:t>Hua-</a:t>
            </a:r>
            <a:r>
              <a:rPr lang="en-US" altLang="zh-CN" dirty="0" err="1"/>
              <a:t>peng</a:t>
            </a:r>
            <a:r>
              <a:rPr lang="zh-CN" altLang="en-US" dirty="0"/>
              <a:t> </a:t>
            </a:r>
            <a:r>
              <a:rPr lang="en-US" altLang="zh-CN" dirty="0"/>
              <a:t>Gu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53DBA1-92AC-45BD-9A79-EFD57CCB7A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133" y="4201490"/>
            <a:ext cx="6096851" cy="4944165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5F9A8647-5013-4883-86C8-20E1ED340096}"/>
              </a:ext>
            </a:extLst>
          </p:cNvPr>
          <p:cNvSpPr/>
          <p:nvPr/>
        </p:nvSpPr>
        <p:spPr>
          <a:xfrm>
            <a:off x="7639050" y="5048250"/>
            <a:ext cx="2143125" cy="1219200"/>
          </a:xfrm>
          <a:prstGeom prst="rightArrow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D8F104E-8EAB-4BC3-A01F-20449BDD52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47059" y="7012087"/>
            <a:ext cx="2257740" cy="98121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D4D6050-8DB2-41A9-B01A-FF54CFA601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24581" y="4203726"/>
            <a:ext cx="3448531" cy="108600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C89A252-C48D-43E4-BF97-6494CC9EBD40}"/>
              </a:ext>
            </a:extLst>
          </p:cNvPr>
          <p:cNvSpPr txBox="1"/>
          <p:nvPr/>
        </p:nvSpPr>
        <p:spPr>
          <a:xfrm>
            <a:off x="17264920" y="5260688"/>
            <a:ext cx="4539704" cy="636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dirty="0"/>
              <a:t>Enclosed rest mass: </a:t>
            </a:r>
            <a:r>
              <a:rPr kumimoji="0" lang="en-US" altLang="zh-CN" sz="32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A</a:t>
            </a:r>
            <a:endParaRPr kumimoji="0" lang="en-US" sz="32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5A3A302-8339-462B-B16E-0535A5EE1B83}"/>
              </a:ext>
            </a:extLst>
          </p:cNvPr>
          <p:cNvSpPr txBox="1"/>
          <p:nvPr/>
        </p:nvSpPr>
        <p:spPr>
          <a:xfrm>
            <a:off x="19056839" y="7238342"/>
            <a:ext cx="2306720" cy="636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32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Enthalpy w</a:t>
            </a:r>
            <a:endParaRPr kumimoji="0" lang="en-US" sz="32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52C9673-5DE7-44E5-8B72-6AEE736D28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099758" y="4538414"/>
            <a:ext cx="2486372" cy="685896"/>
          </a:xfrm>
          <a:prstGeom prst="rect">
            <a:avLst/>
          </a:prstGeom>
        </p:spPr>
      </p:pic>
      <p:sp>
        <p:nvSpPr>
          <p:cNvPr id="22" name="文本框 29">
            <a:extLst>
              <a:ext uri="{FF2B5EF4-FFF2-40B4-BE49-F238E27FC236}">
                <a16:creationId xmlns:a16="http://schemas.microsoft.com/office/drawing/2014/main" id="{2333240D-0C18-47D2-8B5D-0260DAF4C9E3}"/>
              </a:ext>
            </a:extLst>
          </p:cNvPr>
          <p:cNvSpPr txBox="1"/>
          <p:nvPr/>
        </p:nvSpPr>
        <p:spPr>
          <a:xfrm>
            <a:off x="0" y="3082915"/>
            <a:ext cx="81083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altLang="zh-CN" sz="4000" dirty="0">
                <a:latin typeface="Chalkboard" panose="03050602040202020205" pitchFamily="66" charset="77"/>
              </a:rPr>
              <a:t>Equilibrium fluid model</a:t>
            </a:r>
            <a:endParaRPr lang="en-US" sz="4000" dirty="0">
              <a:solidFill>
                <a:schemeClr val="tx1"/>
              </a:solidFill>
              <a:latin typeface="Chalkboard" panose="03050602040202020205" pitchFamily="66" charset="77"/>
            </a:endParaRPr>
          </a:p>
        </p:txBody>
      </p:sp>
      <p:sp>
        <p:nvSpPr>
          <p:cNvPr id="23" name="文本框 29">
            <a:extLst>
              <a:ext uri="{FF2B5EF4-FFF2-40B4-BE49-F238E27FC236}">
                <a16:creationId xmlns:a16="http://schemas.microsoft.com/office/drawing/2014/main" id="{74F88390-B341-43D2-B180-BCDD6D84D76C}"/>
              </a:ext>
            </a:extLst>
          </p:cNvPr>
          <p:cNvSpPr txBox="1"/>
          <p:nvPr/>
        </p:nvSpPr>
        <p:spPr>
          <a:xfrm>
            <a:off x="9865361" y="2488347"/>
            <a:ext cx="110420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Font typeface="Arial" panose="020B0604020202020204" pitchFamily="34" charset="0"/>
              <a:buChar char="•"/>
            </a:pPr>
            <a:r>
              <a:rPr lang="en-US" altLang="zh-CN" sz="4000" dirty="0">
                <a:latin typeface="Chalkboard" panose="03050602040202020205" pitchFamily="66" charset="77"/>
              </a:rPr>
              <a:t>Non-Equilibrium, </a:t>
            </a:r>
            <a:r>
              <a:rPr lang="en-US" altLang="zh-CN" sz="4000" dirty="0" err="1">
                <a:latin typeface="Chalkboard" panose="03050602040202020205" pitchFamily="66" charset="77"/>
              </a:rPr>
              <a:t>relativisitic</a:t>
            </a:r>
            <a:r>
              <a:rPr lang="en-US" altLang="zh-CN" sz="4000" dirty="0">
                <a:latin typeface="Chalkboard" panose="03050602040202020205" pitchFamily="66" charset="77"/>
              </a:rPr>
              <a:t> fluid model (Misner-Sharp Formalism)</a:t>
            </a:r>
            <a:endParaRPr lang="en-US" sz="4000" dirty="0">
              <a:solidFill>
                <a:schemeClr val="tx1"/>
              </a:solidFill>
              <a:latin typeface="Chalkboard" panose="03050602040202020205" pitchFamily="66" charset="77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BE42520-5324-4408-B9FA-208C3631B8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48282" y="10684891"/>
            <a:ext cx="1914792" cy="96215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94947EB-6F43-4016-929E-BAD0DA177086}"/>
              </a:ext>
            </a:extLst>
          </p:cNvPr>
          <p:cNvSpPr txBox="1"/>
          <p:nvPr/>
        </p:nvSpPr>
        <p:spPr>
          <a:xfrm>
            <a:off x="19056839" y="10847614"/>
            <a:ext cx="3149900" cy="636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Bulky motion U</a:t>
            </a:r>
            <a:endParaRPr kumimoji="0" lang="en-US" sz="32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FBEB30C-3F51-46DA-BD68-8B3E4EA2ED8A}"/>
              </a:ext>
            </a:extLst>
          </p:cNvPr>
          <p:cNvGrpSpPr/>
          <p:nvPr/>
        </p:nvGrpSpPr>
        <p:grpSpPr>
          <a:xfrm>
            <a:off x="10282876" y="4235567"/>
            <a:ext cx="6363588" cy="8564170"/>
            <a:chOff x="10362784" y="4618728"/>
            <a:chExt cx="6363588" cy="856417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269699D-854F-44F4-BC3A-654E4C3FEB8D}"/>
                </a:ext>
              </a:extLst>
            </p:cNvPr>
            <p:cNvGrpSpPr/>
            <p:nvPr/>
          </p:nvGrpSpPr>
          <p:grpSpPr>
            <a:xfrm>
              <a:off x="10362784" y="4618728"/>
              <a:ext cx="6363588" cy="7554379"/>
              <a:chOff x="10458034" y="1618353"/>
              <a:chExt cx="6363588" cy="7554379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25E4A794-3415-40CF-B099-DFFF36DA92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458034" y="1618353"/>
                <a:ext cx="5963482" cy="6306430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DA553A09-DD51-4DEA-A3B9-34A0271D7E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458034" y="7924783"/>
                <a:ext cx="6363588" cy="1247949"/>
              </a:xfrm>
              <a:prstGeom prst="rect">
                <a:avLst/>
              </a:prstGeom>
            </p:spPr>
          </p:pic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F46DEF99-C4C0-4A64-9377-AB889A21CC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362784" y="12173107"/>
              <a:ext cx="5115639" cy="1009791"/>
            </a:xfrm>
            <a:prstGeom prst="rect">
              <a:avLst/>
            </a:prstGeom>
          </p:spPr>
        </p:pic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38D517B7-160B-4A99-9FD9-7B34582866EB}"/>
              </a:ext>
            </a:extLst>
          </p:cNvPr>
          <p:cNvSpPr txBox="1"/>
          <p:nvPr/>
        </p:nvSpPr>
        <p:spPr>
          <a:xfrm>
            <a:off x="16048101" y="11976485"/>
            <a:ext cx="2237791" cy="636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Heat flux q</a:t>
            </a:r>
            <a:endParaRPr kumimoji="0" lang="en-US" sz="32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76B6ACF-E65E-43D4-ABFE-5C7FAE89006B}"/>
              </a:ext>
            </a:extLst>
          </p:cNvPr>
          <p:cNvSpPr txBox="1"/>
          <p:nvPr/>
        </p:nvSpPr>
        <p:spPr>
          <a:xfrm>
            <a:off x="10014739" y="998994"/>
            <a:ext cx="12192000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600" b="0" dirty="0">
                <a:solidFill>
                  <a:srgbClr val="FFA3B0"/>
                </a:solidFill>
                <a:latin typeface="Chalkboard" panose="03050602040202020205" pitchFamily="66" charset="77"/>
              </a:rPr>
              <a:t>Gu, </a:t>
            </a:r>
            <a:r>
              <a:rPr lang="en-US" sz="3600" dirty="0">
                <a:solidFill>
                  <a:srgbClr val="FFA3B0"/>
                </a:solidFill>
                <a:latin typeface="Chalkboard" panose="03050602040202020205" pitchFamily="66" charset="77"/>
              </a:rPr>
              <a:t>FJ*</a:t>
            </a:r>
            <a:r>
              <a:rPr lang="en-US" sz="3600" b="0" dirty="0">
                <a:solidFill>
                  <a:srgbClr val="FFA3B0"/>
                </a:solidFill>
                <a:latin typeface="Chalkboard" panose="03050602040202020205" pitchFamily="66" charset="77"/>
              </a:rPr>
              <a:t>, Chen* + 26</a:t>
            </a:r>
            <a:r>
              <a:rPr lang="en-US" altLang="zh-CN" sz="3600" b="0" dirty="0">
                <a:solidFill>
                  <a:srgbClr val="FFA3B0"/>
                </a:solidFill>
                <a:latin typeface="Chalkboard" panose="03050602040202020205" pitchFamily="66" charset="77"/>
              </a:rPr>
              <a:t>a</a:t>
            </a:r>
            <a:r>
              <a:rPr lang="en-US" sz="3600" b="0" dirty="0">
                <a:solidFill>
                  <a:srgbClr val="FFA3B0"/>
                </a:solidFill>
                <a:latin typeface="Chalkboard" panose="03050602040202020205" pitchFamily="66" charset="77"/>
              </a:rPr>
              <a:t> PRD </a:t>
            </a:r>
            <a:r>
              <a:rPr lang="en-US" sz="3600" b="0" i="0" dirty="0">
                <a:solidFill>
                  <a:srgbClr val="FFA3B0"/>
                </a:solidFill>
                <a:effectLst/>
                <a:latin typeface="Chalkboard" panose="03050602040202020205" pitchFamily="66" charset="77"/>
              </a:rPr>
              <a:t>2601.17117 </a:t>
            </a:r>
            <a:endParaRPr lang="en-US" sz="3600" b="0" dirty="0">
              <a:solidFill>
                <a:srgbClr val="FFA3B0"/>
              </a:solidFill>
              <a:latin typeface="Chalkboard" panose="03050602040202020205" pitchFamily="66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6775D6-CE69-0356-5904-1E0E3453F4D6}"/>
              </a:ext>
            </a:extLst>
          </p:cNvPr>
          <p:cNvSpPr txBox="1"/>
          <p:nvPr/>
        </p:nvSpPr>
        <p:spPr>
          <a:xfrm>
            <a:off x="10014739" y="1621281"/>
            <a:ext cx="12192000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600" b="0" dirty="0">
                <a:solidFill>
                  <a:srgbClr val="FFA3B0"/>
                </a:solidFill>
                <a:latin typeface="Chalkboard" panose="03050602040202020205" pitchFamily="66" charset="77"/>
              </a:rPr>
              <a:t>Gu, </a:t>
            </a:r>
            <a:r>
              <a:rPr lang="en-US" sz="3600" dirty="0">
                <a:solidFill>
                  <a:srgbClr val="FFA3B0"/>
                </a:solidFill>
                <a:latin typeface="Chalkboard" panose="03050602040202020205" pitchFamily="66" charset="77"/>
              </a:rPr>
              <a:t>FJ*</a:t>
            </a:r>
            <a:r>
              <a:rPr lang="en-US" sz="3600" b="0" dirty="0">
                <a:solidFill>
                  <a:srgbClr val="FFA3B0"/>
                </a:solidFill>
                <a:latin typeface="Chalkboard" panose="03050602040202020205" pitchFamily="66" charset="77"/>
              </a:rPr>
              <a:t>, Chen* + 26</a:t>
            </a:r>
            <a:r>
              <a:rPr lang="en-US" altLang="zh-CN" sz="3600" b="0" dirty="0">
                <a:solidFill>
                  <a:srgbClr val="FFA3B0"/>
                </a:solidFill>
                <a:latin typeface="Chalkboard" panose="03050602040202020205" pitchFamily="66" charset="77"/>
              </a:rPr>
              <a:t>b,</a:t>
            </a:r>
            <a:r>
              <a:rPr lang="en-US" sz="3600" b="0" dirty="0">
                <a:solidFill>
                  <a:srgbClr val="FFA3B0"/>
                </a:solidFill>
                <a:latin typeface="Chalkboard" panose="03050602040202020205" pitchFamily="66" charset="77"/>
              </a:rPr>
              <a:t> </a:t>
            </a:r>
            <a:r>
              <a:rPr lang="en-US" sz="3600" b="0" i="0" u="none" strike="noStrike" dirty="0">
                <a:solidFill>
                  <a:srgbClr val="FFA3B0"/>
                </a:solidFill>
                <a:effectLst/>
                <a:latin typeface="-apple-system"/>
              </a:rPr>
              <a:t>2609.16122</a:t>
            </a:r>
            <a:r>
              <a:rPr lang="en-US" sz="3600" b="0" i="0" dirty="0">
                <a:solidFill>
                  <a:srgbClr val="FFA3B0"/>
                </a:solidFill>
                <a:effectLst/>
                <a:latin typeface="Chalkboard" panose="03050602040202020205" pitchFamily="66" charset="77"/>
              </a:rPr>
              <a:t> </a:t>
            </a:r>
            <a:endParaRPr lang="en-US" sz="3600" b="0" dirty="0">
              <a:solidFill>
                <a:srgbClr val="FFA3B0"/>
              </a:solidFill>
              <a:latin typeface="Chalkboard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68927852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" name="Rectangle Rectangle" descr="Rectangle Rectangle"/>
          <p:cNvPicPr>
            <a:picLocks/>
          </p:cNvPicPr>
          <p:nvPr/>
        </p:nvPicPr>
        <p:blipFill>
          <a:blip r:embed="rId2">
            <a:alphaModFix amt="49830"/>
          </a:blip>
          <a:stretch>
            <a:fillRect/>
          </a:stretch>
        </p:blipFill>
        <p:spPr>
          <a:xfrm>
            <a:off x="217013" y="106953"/>
            <a:ext cx="23776889" cy="866775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sp>
        <p:nvSpPr>
          <p:cNvPr id="424" name="II. Self-Interacting Dark Matter (SIDM)"/>
          <p:cNvSpPr txBox="1"/>
          <p:nvPr/>
        </p:nvSpPr>
        <p:spPr>
          <a:xfrm>
            <a:off x="1524000" y="106953"/>
            <a:ext cx="21114327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defTabSz="642937"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4000" dirty="0"/>
              <a:t>SIDM theory development 2: first-principle gravothermal core-collapse calculations</a:t>
            </a:r>
            <a:endParaRPr lang="en-US" sz="4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9C4F54-2528-4D12-90F9-DD5645F05A89}"/>
              </a:ext>
            </a:extLst>
          </p:cNvPr>
          <p:cNvSpPr txBox="1"/>
          <p:nvPr/>
        </p:nvSpPr>
        <p:spPr>
          <a:xfrm>
            <a:off x="13065617" y="12035194"/>
            <a:ext cx="12192000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A3B0"/>
                </a:solidFill>
                <a:latin typeface="Chalkboard" panose="03050602040202020205" pitchFamily="66" charset="77"/>
              </a:rPr>
              <a:t>Gu, FJ*, Chen* </a:t>
            </a:r>
            <a:r>
              <a:rPr lang="en-US" altLang="zh-CN" sz="3600" dirty="0">
                <a:solidFill>
                  <a:srgbClr val="FFA3B0"/>
                </a:solidFill>
                <a:latin typeface="Chalkboard" panose="03050602040202020205" pitchFamily="66" charset="77"/>
              </a:rPr>
              <a:t>+26a/b</a:t>
            </a:r>
            <a:r>
              <a:rPr lang="en-US" sz="3600" b="0" i="0" dirty="0">
                <a:solidFill>
                  <a:srgbClr val="FFA3B0"/>
                </a:solidFill>
                <a:effectLst/>
                <a:latin typeface="Chalkboard" panose="03050602040202020205" pitchFamily="66" charset="77"/>
              </a:rPr>
              <a:t> </a:t>
            </a:r>
            <a:endParaRPr lang="en-US" sz="3600" dirty="0">
              <a:solidFill>
                <a:srgbClr val="FFA3B0"/>
              </a:solidFill>
              <a:latin typeface="Chalkboard" panose="03050602040202020205" pitchFamily="66" charset="77"/>
            </a:endParaRPr>
          </a:p>
        </p:txBody>
      </p:sp>
      <p:sp>
        <p:nvSpPr>
          <p:cNvPr id="8" name="文本框 29">
            <a:extLst>
              <a:ext uri="{FF2B5EF4-FFF2-40B4-BE49-F238E27FC236}">
                <a16:creationId xmlns:a16="http://schemas.microsoft.com/office/drawing/2014/main" id="{45FC862F-5E4E-4B24-9069-474F26848B69}"/>
              </a:ext>
            </a:extLst>
          </p:cNvPr>
          <p:cNvSpPr txBox="1"/>
          <p:nvPr/>
        </p:nvSpPr>
        <p:spPr>
          <a:xfrm>
            <a:off x="217012" y="1171631"/>
            <a:ext cx="227133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altLang="zh-CN" sz="3600" dirty="0">
                <a:latin typeface="Arial Rounded MT Bold" panose="020F0704030504030204" pitchFamily="34" charset="0"/>
              </a:rPr>
              <a:t>For a pre-reionization halo of mass </a:t>
            </a:r>
            <a:r>
              <a:rPr lang="en-US" altLang="zh-CN" sz="3600" dirty="0" err="1">
                <a:latin typeface="Arial Rounded MT Bold" panose="020F0704030504030204" pitchFamily="34" charset="0"/>
              </a:rPr>
              <a:t>M</a:t>
            </a:r>
            <a:r>
              <a:rPr lang="en-US" altLang="zh-CN" sz="3600" baseline="-25000" dirty="0" err="1">
                <a:latin typeface="Arial Rounded MT Bold" panose="020F0704030504030204" pitchFamily="34" charset="0"/>
              </a:rPr>
              <a:t>vir</a:t>
            </a:r>
            <a:r>
              <a:rPr lang="en-US" altLang="zh-CN" sz="3600" dirty="0">
                <a:latin typeface="Arial Rounded MT Bold" panose="020F0704030504030204" pitchFamily="34" charset="0"/>
              </a:rPr>
              <a:t> ~</a:t>
            </a:r>
            <a:r>
              <a:rPr lang="zh-CN" altLang="en-US" sz="3600" dirty="0">
                <a:latin typeface="Arial Rounded MT Bold" panose="020F0704030504030204" pitchFamily="34" charset="0"/>
              </a:rPr>
              <a:t> </a:t>
            </a:r>
            <a:r>
              <a:rPr lang="en-US" altLang="zh-CN" sz="3600" dirty="0">
                <a:latin typeface="Arial Rounded MT Bold" panose="020F0704030504030204" pitchFamily="34" charset="0"/>
              </a:rPr>
              <a:t>10</a:t>
            </a:r>
            <a:r>
              <a:rPr lang="en-US" altLang="zh-CN" sz="3600" baseline="30000" dirty="0">
                <a:latin typeface="Arial Rounded MT Bold" panose="020F0704030504030204" pitchFamily="34" charset="0"/>
              </a:rPr>
              <a:t>8</a:t>
            </a:r>
            <a:r>
              <a:rPr lang="en-US" altLang="zh-CN" sz="3600" dirty="0">
                <a:latin typeface="Arial Rounded MT Bold" panose="020F0704030504030204" pitchFamily="34" charset="0"/>
              </a:rPr>
              <a:t> </a:t>
            </a:r>
            <a:r>
              <a:rPr lang="en-US" altLang="zh-CN" sz="3600" dirty="0" err="1">
                <a:latin typeface="Arial Rounded MT Bold" panose="020F0704030504030204" pitchFamily="34" charset="0"/>
              </a:rPr>
              <a:t>M</a:t>
            </a:r>
            <a:r>
              <a:rPr lang="en-US" altLang="zh-CN" sz="3600" baseline="-25000" dirty="0" err="1">
                <a:latin typeface="Arial Rounded MT Bold" panose="020F0704030504030204" pitchFamily="34" charset="0"/>
              </a:rPr>
              <a:t>sun</a:t>
            </a:r>
            <a:r>
              <a:rPr lang="en-US" altLang="zh-CN" sz="3600" dirty="0">
                <a:latin typeface="Arial Rounded MT Bold" panose="020F0704030504030204" pitchFamily="34" charset="0"/>
              </a:rPr>
              <a:t> and modestly</a:t>
            </a:r>
            <a:r>
              <a:rPr lang="zh-CN" altLang="en-US" sz="3600" dirty="0">
                <a:latin typeface="Arial Rounded MT Bold" panose="020F0704030504030204" pitchFamily="34" charset="0"/>
              </a:rPr>
              <a:t> </a:t>
            </a:r>
            <a:r>
              <a:rPr lang="en-US" altLang="zh-CN" sz="3600" dirty="0">
                <a:latin typeface="Arial Rounded MT Bold" panose="020F0704030504030204" pitchFamily="34" charset="0"/>
              </a:rPr>
              <a:t>high concentration (c&gt;~6) </a:t>
            </a:r>
            <a:br>
              <a:rPr lang="en-US" altLang="zh-CN" sz="3600" dirty="0">
                <a:latin typeface="Arial Rounded MT Bold" panose="020F0704030504030204" pitchFamily="34" charset="0"/>
              </a:rPr>
            </a:br>
            <a:r>
              <a:rPr lang="en-US" altLang="zh-CN" sz="3600" dirty="0">
                <a:latin typeface="Arial Rounded MT Bold" panose="020F0704030504030204" pitchFamily="34" charset="0"/>
                <a:sym typeface="Wingdings" panose="05000000000000000000" pitchFamily="2" charset="2"/>
              </a:rPr>
              <a:t> it can seed a BH rapidly</a:t>
            </a:r>
            <a:r>
              <a:rPr lang="zh-CN" altLang="en-US" sz="3600" dirty="0">
                <a:latin typeface="Arial Rounded MT Bold" panose="020F0704030504030204" pitchFamily="34" charset="0"/>
                <a:sym typeface="Wingdings" panose="05000000000000000000" pitchFamily="2" charset="2"/>
              </a:rPr>
              <a:t> </a:t>
            </a:r>
            <a:r>
              <a:rPr lang="en-US" altLang="zh-CN" sz="3600" dirty="0">
                <a:latin typeface="Arial Rounded MT Bold" panose="020F0704030504030204" pitchFamily="34" charset="0"/>
                <a:sym typeface="Wingdings" panose="05000000000000000000" pitchFamily="2" charset="2"/>
              </a:rPr>
              <a:t>(in</a:t>
            </a:r>
            <a:r>
              <a:rPr lang="zh-CN" altLang="en-US" sz="3600" dirty="0">
                <a:latin typeface="Arial Rounded MT Bold" panose="020F0704030504030204" pitchFamily="34" charset="0"/>
                <a:sym typeface="Wingdings" panose="05000000000000000000" pitchFamily="2" charset="2"/>
              </a:rPr>
              <a:t> </a:t>
            </a:r>
            <a:r>
              <a:rPr lang="en-US" altLang="zh-CN" sz="3600" dirty="0">
                <a:latin typeface="Arial Rounded MT Bold" panose="020F0704030504030204" pitchFamily="34" charset="0"/>
                <a:sym typeface="Wingdings" panose="05000000000000000000" pitchFamily="2" charset="2"/>
              </a:rPr>
              <a:t>~200Myr), thanks to v-dependent cross section!</a:t>
            </a:r>
            <a:br>
              <a:rPr lang="en-US" altLang="zh-CN" sz="3600" dirty="0">
                <a:latin typeface="Arial Rounded MT Bold" panose="020F0704030504030204" pitchFamily="34" charset="0"/>
                <a:sym typeface="Wingdings" panose="05000000000000000000" pitchFamily="2" charset="2"/>
              </a:rPr>
            </a:br>
            <a:r>
              <a:rPr lang="en-US" altLang="zh-CN" sz="3600" dirty="0">
                <a:latin typeface="Arial Rounded MT Bold" panose="020F0704030504030204" pitchFamily="34" charset="0"/>
                <a:sym typeface="Wingdings" panose="05000000000000000000" pitchFamily="2" charset="2"/>
              </a:rPr>
              <a:t> but the original seed mass at horizon formation is merely ~10</a:t>
            </a:r>
            <a:r>
              <a:rPr lang="en-US" altLang="zh-CN" sz="3600" baseline="30000" dirty="0">
                <a:latin typeface="Arial Rounded MT Bold" panose="020F0704030504030204" pitchFamily="34" charset="0"/>
                <a:sym typeface="Wingdings" panose="05000000000000000000" pitchFamily="2" charset="2"/>
              </a:rPr>
              <a:t>-6</a:t>
            </a:r>
            <a:r>
              <a:rPr lang="en-US" altLang="zh-CN" sz="3600" dirty="0">
                <a:latin typeface="Arial Rounded MT Bold" panose="020F0704030504030204" pitchFamily="34" charset="0"/>
                <a:sym typeface="Wingdings" panose="05000000000000000000" pitchFamily="2" charset="2"/>
              </a:rPr>
              <a:t> </a:t>
            </a:r>
            <a:r>
              <a:rPr lang="en-US" altLang="zh-CN" sz="3600" dirty="0" err="1">
                <a:latin typeface="Arial Rounded MT Bold" panose="020F0704030504030204" pitchFamily="34" charset="0"/>
                <a:sym typeface="Wingdings" panose="05000000000000000000" pitchFamily="2" charset="2"/>
              </a:rPr>
              <a:t>M</a:t>
            </a:r>
            <a:r>
              <a:rPr lang="en-US" altLang="zh-CN" sz="3600" baseline="-25000" dirty="0" err="1">
                <a:latin typeface="Arial Rounded MT Bold" panose="020F0704030504030204" pitchFamily="34" charset="0"/>
                <a:sym typeface="Wingdings" panose="05000000000000000000" pitchFamily="2" charset="2"/>
              </a:rPr>
              <a:t>vir</a:t>
            </a:r>
            <a:endParaRPr lang="en-US" sz="3600" baseline="-25000" dirty="0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2A9AC9-AF23-4A91-A29A-FE97C30815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76" r="8779" b="18756"/>
          <a:stretch/>
        </p:blipFill>
        <p:spPr>
          <a:xfrm>
            <a:off x="217012" y="3637159"/>
            <a:ext cx="12172950" cy="81265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5566522-BDFE-4B07-BF9A-BB48ABA2C40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103" t="4967" r="5620" b="31647"/>
          <a:stretch/>
        </p:blipFill>
        <p:spPr>
          <a:xfrm>
            <a:off x="12747418" y="4231856"/>
            <a:ext cx="11636582" cy="7531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801943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" name="Rectangle Rectangle" descr="Rectangle Rectangle"/>
          <p:cNvPicPr>
            <a:picLocks/>
          </p:cNvPicPr>
          <p:nvPr/>
        </p:nvPicPr>
        <p:blipFill>
          <a:blip r:embed="rId2">
            <a:alphaModFix amt="49830"/>
          </a:blip>
          <a:stretch>
            <a:fillRect/>
          </a:stretch>
        </p:blipFill>
        <p:spPr>
          <a:xfrm>
            <a:off x="217013" y="106953"/>
            <a:ext cx="23776889" cy="866775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sp>
        <p:nvSpPr>
          <p:cNvPr id="424" name="II. Self-Interacting Dark Matter (SIDM)"/>
          <p:cNvSpPr txBox="1"/>
          <p:nvPr/>
        </p:nvSpPr>
        <p:spPr>
          <a:xfrm>
            <a:off x="1085850" y="106953"/>
            <a:ext cx="21829568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defTabSz="642937"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4000" dirty="0"/>
              <a:t>Pro</a:t>
            </a:r>
            <a:r>
              <a:rPr lang="zh-CN" altLang="en-US" sz="4000" dirty="0"/>
              <a:t> </a:t>
            </a:r>
            <a:r>
              <a:rPr lang="en-US" altLang="zh-CN" sz="4000" dirty="0"/>
              <a:t>of</a:t>
            </a:r>
            <a:r>
              <a:rPr lang="zh-CN" altLang="en-US" sz="4000" dirty="0"/>
              <a:t> </a:t>
            </a:r>
            <a:r>
              <a:rPr lang="en-US" altLang="zh-CN" sz="4000" dirty="0"/>
              <a:t>SIDM:</a:t>
            </a:r>
            <a:r>
              <a:rPr lang="zh-CN" altLang="en-US" sz="4000" dirty="0"/>
              <a:t>  </a:t>
            </a:r>
            <a:r>
              <a:rPr lang="en-US" altLang="zh-CN" sz="4000" dirty="0"/>
              <a:t>explains</a:t>
            </a:r>
            <a:r>
              <a:rPr lang="zh-CN" altLang="en-US" sz="4000" dirty="0"/>
              <a:t> </a:t>
            </a:r>
            <a:r>
              <a:rPr lang="en-US" altLang="zh-CN" sz="4000" dirty="0"/>
              <a:t>LRDs</a:t>
            </a:r>
            <a:r>
              <a:rPr lang="zh-CN" altLang="en-US" sz="4000" dirty="0"/>
              <a:t> </a:t>
            </a:r>
            <a:r>
              <a:rPr lang="en-US" altLang="zh-CN" sz="4000" dirty="0"/>
              <a:t>as</a:t>
            </a:r>
            <a:r>
              <a:rPr lang="zh-CN" altLang="en-US" sz="4000" dirty="0"/>
              <a:t> </a:t>
            </a:r>
            <a:r>
              <a:rPr lang="en-US" altLang="zh-CN" sz="4000" dirty="0"/>
              <a:t>almost-naked</a:t>
            </a:r>
            <a:r>
              <a:rPr lang="zh-CN" altLang="en-US" sz="4000" dirty="0"/>
              <a:t> </a:t>
            </a:r>
            <a:r>
              <a:rPr lang="en-US" altLang="zh-CN" sz="4000" dirty="0"/>
              <a:t>SMBHs</a:t>
            </a:r>
            <a:r>
              <a:rPr lang="zh-CN" altLang="en-US" sz="4000" dirty="0"/>
              <a:t> </a:t>
            </a:r>
            <a:r>
              <a:rPr lang="en-US" altLang="zh-CN" sz="4000" dirty="0"/>
              <a:t>at</a:t>
            </a:r>
            <a:r>
              <a:rPr lang="zh-CN" altLang="en-US" sz="4000" dirty="0"/>
              <a:t> </a:t>
            </a:r>
            <a:r>
              <a:rPr lang="en-US" altLang="zh-CN" sz="4000" dirty="0"/>
              <a:t>high</a:t>
            </a:r>
            <a:r>
              <a:rPr lang="zh-CN" altLang="en-US" sz="4000" dirty="0"/>
              <a:t> </a:t>
            </a:r>
            <a:r>
              <a:rPr lang="en-US" altLang="zh-CN" sz="4000" dirty="0"/>
              <a:t>z</a:t>
            </a:r>
            <a:r>
              <a:rPr lang="zh-CN" altLang="en-US" sz="4000" dirty="0"/>
              <a:t> </a:t>
            </a:r>
            <a:endParaRPr lang="en-US" sz="4000" dirty="0"/>
          </a:p>
        </p:txBody>
      </p:sp>
      <p:sp>
        <p:nvSpPr>
          <p:cNvPr id="7" name="文本框 29">
            <a:extLst>
              <a:ext uri="{FF2B5EF4-FFF2-40B4-BE49-F238E27FC236}">
                <a16:creationId xmlns:a16="http://schemas.microsoft.com/office/drawing/2014/main" id="{89893186-9E10-4000-B745-D7CA2E8D802F}"/>
              </a:ext>
            </a:extLst>
          </p:cNvPr>
          <p:cNvSpPr txBox="1"/>
          <p:nvPr/>
        </p:nvSpPr>
        <p:spPr>
          <a:xfrm>
            <a:off x="15313979" y="3987341"/>
            <a:ext cx="860816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altLang="zh-CN" sz="4000" dirty="0">
                <a:latin typeface="Arial Rounded MT Bold" panose="020F0704030504030204" pitchFamily="34" charset="0"/>
              </a:rPr>
              <a:t>While the original seed is small, DM</a:t>
            </a:r>
            <a:r>
              <a:rPr lang="zh-CN" altLang="en-US" sz="4000" dirty="0"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latin typeface="Arial Rounded MT Bold" panose="020F0704030504030204" pitchFamily="34" charset="0"/>
              </a:rPr>
              <a:t>accretion onto seed BHs are super-Bondi </a:t>
            </a:r>
            <a:br>
              <a:rPr lang="en-US" altLang="zh-CN" sz="4000" dirty="0">
                <a:latin typeface="Arial Rounded MT Bold" panose="020F0704030504030204" pitchFamily="34" charset="0"/>
              </a:rPr>
            </a:br>
            <a:r>
              <a:rPr lang="en-US" altLang="zh-CN" sz="4000" dirty="0">
                <a:latin typeface="Arial Rounded MT Bold" panose="020F0704030504030204" pitchFamily="34" charset="0"/>
                <a:sym typeface="Wingdings" panose="05000000000000000000" pitchFamily="2" charset="2"/>
              </a:rPr>
              <a:t> </a:t>
            </a:r>
            <a:r>
              <a:rPr lang="en-US" altLang="zh-CN" sz="4000" dirty="0">
                <a:latin typeface="Arial Rounded MT Bold" panose="020F0704030504030204" pitchFamily="34" charset="0"/>
              </a:rPr>
              <a:t>for high-concentration, early-forming halos, their core-collapse BHs (CCBHs) can become SMBHs by the</a:t>
            </a:r>
            <a:r>
              <a:rPr lang="zh-CN" altLang="en-US" sz="4000" dirty="0"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latin typeface="Arial Rounded MT Bold" panose="020F0704030504030204" pitchFamily="34" charset="0"/>
              </a:rPr>
              <a:t>Little-Red-Dot epochs (z~6)</a:t>
            </a:r>
            <a:endParaRPr lang="en-US" sz="4000" baseline="-25000" dirty="0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F6CEEC-DD4F-A798-A438-21231C4AD6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6" r="11933" b="36495"/>
          <a:stretch>
            <a:fillRect/>
          </a:stretch>
        </p:blipFill>
        <p:spPr>
          <a:xfrm>
            <a:off x="217013" y="1801399"/>
            <a:ext cx="14683550" cy="9388642"/>
          </a:xfrm>
          <a:prstGeom prst="rect">
            <a:avLst/>
          </a:prstGeom>
        </p:spPr>
      </p:pic>
      <p:sp>
        <p:nvSpPr>
          <p:cNvPr id="4" name="Jiang et al. (including LCH) in prep">
            <a:extLst>
              <a:ext uri="{FF2B5EF4-FFF2-40B4-BE49-F238E27FC236}">
                <a16:creationId xmlns:a16="http://schemas.microsoft.com/office/drawing/2014/main" id="{D7C4591F-2256-2608-84CF-0FA36AFFC2AF}"/>
              </a:ext>
            </a:extLst>
          </p:cNvPr>
          <p:cNvSpPr txBox="1"/>
          <p:nvPr/>
        </p:nvSpPr>
        <p:spPr>
          <a:xfrm>
            <a:off x="15313979" y="2604963"/>
            <a:ext cx="7251984" cy="6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 b="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sz="3600" dirty="0"/>
              <a:t>Gu, </a:t>
            </a:r>
            <a:r>
              <a:rPr lang="en-US" sz="3600" b="1" dirty="0"/>
              <a:t>FJ</a:t>
            </a:r>
            <a:r>
              <a:rPr lang="en-US" sz="3600" dirty="0"/>
              <a:t>*,</a:t>
            </a:r>
            <a:r>
              <a:rPr lang="zh-CN" altLang="en-US" sz="3600" dirty="0"/>
              <a:t> </a:t>
            </a:r>
            <a:r>
              <a:rPr lang="en-US" sz="3600" dirty="0"/>
              <a:t>Chen* </a:t>
            </a:r>
            <a:r>
              <a:rPr lang="en-US" altLang="zh-CN" sz="3600" dirty="0"/>
              <a:t>+</a:t>
            </a:r>
            <a:r>
              <a:rPr lang="en-US" sz="3600" dirty="0"/>
              <a:t> </a:t>
            </a:r>
            <a:r>
              <a:rPr lang="en-US" altLang="zh-CN" sz="3600" dirty="0"/>
              <a:t>26b,</a:t>
            </a:r>
            <a:r>
              <a:rPr lang="zh-CN" altLang="en-US" sz="3600" dirty="0"/>
              <a:t> </a:t>
            </a:r>
            <a:r>
              <a:rPr lang="en-US" altLang="zh-CN" sz="3600" dirty="0"/>
              <a:t>2609.16122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58729315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" name="Rectangle Rectangle" descr="Rectangle Rectangle"/>
          <p:cNvPicPr>
            <a:picLocks/>
          </p:cNvPicPr>
          <p:nvPr/>
        </p:nvPicPr>
        <p:blipFill>
          <a:blip r:embed="rId2">
            <a:alphaModFix amt="49830"/>
          </a:blip>
          <a:stretch>
            <a:fillRect/>
          </a:stretch>
        </p:blipFill>
        <p:spPr>
          <a:xfrm>
            <a:off x="217013" y="106953"/>
            <a:ext cx="23776889" cy="866775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sp>
        <p:nvSpPr>
          <p:cNvPr id="424" name="II. Self-Interacting Dark Matter (SIDM)"/>
          <p:cNvSpPr txBox="1"/>
          <p:nvPr/>
        </p:nvSpPr>
        <p:spPr>
          <a:xfrm>
            <a:off x="1986287" y="114746"/>
            <a:ext cx="21095386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defTabSz="642937"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4000" dirty="0"/>
              <a:t>SIDM theory development 2: first-principle gravothermal core-collapse calculations</a:t>
            </a:r>
            <a:endParaRPr lang="en-US" sz="4000" dirty="0"/>
          </a:p>
        </p:txBody>
      </p:sp>
      <p:sp>
        <p:nvSpPr>
          <p:cNvPr id="6" name="文本框 29">
            <a:extLst>
              <a:ext uri="{FF2B5EF4-FFF2-40B4-BE49-F238E27FC236}">
                <a16:creationId xmlns:a16="http://schemas.microsoft.com/office/drawing/2014/main" id="{F91BB135-1DF1-417E-ABF4-75FE4BB6D80D}"/>
              </a:ext>
            </a:extLst>
          </p:cNvPr>
          <p:cNvSpPr txBox="1"/>
          <p:nvPr/>
        </p:nvSpPr>
        <p:spPr>
          <a:xfrm>
            <a:off x="1442013" y="1413708"/>
            <a:ext cx="238754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Five-stage evolution of SIDM halo, BH seeding, and BH super-Bondi growth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7F6405-3404-E34D-094D-50FFB03906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9" r="3993" b="27781"/>
          <a:stretch/>
        </p:blipFill>
        <p:spPr>
          <a:xfrm>
            <a:off x="2327562" y="2561574"/>
            <a:ext cx="18954433" cy="10212317"/>
          </a:xfrm>
          <a:prstGeom prst="rect">
            <a:avLst/>
          </a:prstGeom>
        </p:spPr>
      </p:pic>
      <p:sp>
        <p:nvSpPr>
          <p:cNvPr id="5" name="Jiang et al. (including LCH) in prep">
            <a:extLst>
              <a:ext uri="{FF2B5EF4-FFF2-40B4-BE49-F238E27FC236}">
                <a16:creationId xmlns:a16="http://schemas.microsoft.com/office/drawing/2014/main" id="{7DD187DD-3BEA-8C2B-809A-CC167A24EC66}"/>
              </a:ext>
            </a:extLst>
          </p:cNvPr>
          <p:cNvSpPr txBox="1"/>
          <p:nvPr/>
        </p:nvSpPr>
        <p:spPr>
          <a:xfrm>
            <a:off x="16741918" y="844585"/>
            <a:ext cx="7251984" cy="6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 b="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sz="3600" dirty="0"/>
              <a:t>Gu, </a:t>
            </a:r>
            <a:r>
              <a:rPr lang="en-US" sz="3600" b="1" dirty="0"/>
              <a:t>FJ</a:t>
            </a:r>
            <a:r>
              <a:rPr lang="en-US" sz="3600" dirty="0"/>
              <a:t>*,</a:t>
            </a:r>
            <a:r>
              <a:rPr lang="zh-CN" altLang="en-US" sz="3600" dirty="0"/>
              <a:t> </a:t>
            </a:r>
            <a:r>
              <a:rPr lang="en-US" sz="3600" dirty="0"/>
              <a:t>Chen* </a:t>
            </a:r>
            <a:r>
              <a:rPr lang="en-US" altLang="zh-CN" sz="3600" dirty="0"/>
              <a:t>+</a:t>
            </a:r>
            <a:r>
              <a:rPr lang="en-US" sz="3600" dirty="0"/>
              <a:t> </a:t>
            </a:r>
            <a:r>
              <a:rPr lang="en-US" altLang="zh-CN" sz="3600" dirty="0"/>
              <a:t>26b,</a:t>
            </a:r>
            <a:r>
              <a:rPr lang="zh-CN" altLang="en-US" sz="3600" dirty="0"/>
              <a:t> </a:t>
            </a:r>
            <a:r>
              <a:rPr lang="en-US" altLang="zh-CN" sz="3600" dirty="0"/>
              <a:t>2609.16122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66844005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" name="Rectangle Rectangle" descr="Rectangle Rectangle"/>
          <p:cNvPicPr>
            <a:picLocks/>
          </p:cNvPicPr>
          <p:nvPr/>
        </p:nvPicPr>
        <p:blipFill>
          <a:blip r:embed="rId2">
            <a:alphaModFix amt="49830"/>
          </a:blip>
          <a:stretch>
            <a:fillRect/>
          </a:stretch>
        </p:blipFill>
        <p:spPr>
          <a:xfrm>
            <a:off x="217013" y="106953"/>
            <a:ext cx="23776889" cy="866775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sp>
        <p:nvSpPr>
          <p:cNvPr id="424" name="II. Self-Interacting Dark Matter (SIDM)"/>
          <p:cNvSpPr txBox="1"/>
          <p:nvPr/>
        </p:nvSpPr>
        <p:spPr>
          <a:xfrm>
            <a:off x="1986287" y="114746"/>
            <a:ext cx="21095386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defTabSz="642937"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4000" dirty="0"/>
              <a:t>Pro</a:t>
            </a:r>
            <a:r>
              <a:rPr lang="zh-CN" altLang="en-US" sz="4000" dirty="0"/>
              <a:t> </a:t>
            </a:r>
            <a:r>
              <a:rPr lang="en-US" altLang="zh-CN" sz="4000" dirty="0"/>
              <a:t>of</a:t>
            </a:r>
            <a:r>
              <a:rPr lang="zh-CN" altLang="en-US" sz="4000" dirty="0"/>
              <a:t> </a:t>
            </a:r>
            <a:r>
              <a:rPr lang="en-US" altLang="zh-CN" sz="4000" dirty="0"/>
              <a:t>SIDM:</a:t>
            </a:r>
            <a:r>
              <a:rPr lang="zh-CN" altLang="en-US" sz="4000" dirty="0"/>
              <a:t>  </a:t>
            </a:r>
            <a:r>
              <a:rPr lang="en-US" altLang="zh-CN" sz="4000" dirty="0"/>
              <a:t>explains</a:t>
            </a:r>
            <a:r>
              <a:rPr lang="zh-CN" altLang="en-US" sz="4000" dirty="0"/>
              <a:t> </a:t>
            </a:r>
            <a:r>
              <a:rPr lang="en-US" altLang="zh-CN" sz="4000" dirty="0"/>
              <a:t>almost-naked</a:t>
            </a:r>
            <a:r>
              <a:rPr lang="zh-CN" altLang="en-US" sz="4000" dirty="0"/>
              <a:t> </a:t>
            </a:r>
            <a:r>
              <a:rPr lang="en-US" altLang="zh-CN" sz="4000" dirty="0"/>
              <a:t>SMBHs</a:t>
            </a:r>
            <a:r>
              <a:rPr lang="zh-CN" altLang="en-US" sz="4000" dirty="0"/>
              <a:t> </a:t>
            </a:r>
            <a:r>
              <a:rPr lang="en-US" altLang="zh-CN" sz="4000" dirty="0"/>
              <a:t>at</a:t>
            </a:r>
            <a:r>
              <a:rPr lang="zh-CN" altLang="en-US" sz="4000" dirty="0"/>
              <a:t> </a:t>
            </a:r>
            <a:r>
              <a:rPr lang="en-US" altLang="zh-CN" sz="4000" dirty="0"/>
              <a:t>high</a:t>
            </a:r>
            <a:r>
              <a:rPr lang="zh-CN" altLang="en-US" sz="4000" dirty="0"/>
              <a:t> </a:t>
            </a:r>
            <a:r>
              <a:rPr lang="en-US" altLang="zh-CN" sz="4000" dirty="0"/>
              <a:t>z</a:t>
            </a:r>
            <a:r>
              <a:rPr lang="zh-CN" altLang="en-US" sz="4000" dirty="0"/>
              <a:t> </a:t>
            </a:r>
            <a:endParaRPr lang="en-US" sz="4000" dirty="0"/>
          </a:p>
        </p:txBody>
      </p:sp>
      <p:sp>
        <p:nvSpPr>
          <p:cNvPr id="2" name="文本框 29">
            <a:extLst>
              <a:ext uri="{FF2B5EF4-FFF2-40B4-BE49-F238E27FC236}">
                <a16:creationId xmlns:a16="http://schemas.microsoft.com/office/drawing/2014/main" id="{F8DF4DCA-8987-3BC3-3289-B828F032D5B2}"/>
              </a:ext>
            </a:extLst>
          </p:cNvPr>
          <p:cNvSpPr txBox="1"/>
          <p:nvPr/>
        </p:nvSpPr>
        <p:spPr>
          <a:xfrm>
            <a:off x="13713829" y="7802701"/>
            <a:ext cx="789926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We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are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NOT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saying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all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halos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should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be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like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this,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because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subsequent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major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merger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can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rejuvenate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NFW-like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profile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7F26AA-F5C7-9EB1-FDA6-1658F74E1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97" y="1542852"/>
            <a:ext cx="12976085" cy="9429948"/>
          </a:xfrm>
          <a:prstGeom prst="rect">
            <a:avLst/>
          </a:prstGeom>
        </p:spPr>
      </p:pic>
      <p:sp>
        <p:nvSpPr>
          <p:cNvPr id="6" name="文本框 29">
            <a:extLst>
              <a:ext uri="{FF2B5EF4-FFF2-40B4-BE49-F238E27FC236}">
                <a16:creationId xmlns:a16="http://schemas.microsoft.com/office/drawing/2014/main" id="{F91BB135-1DF1-417E-ABF4-75FE4BB6D80D}"/>
              </a:ext>
            </a:extLst>
          </p:cNvPr>
          <p:cNvSpPr txBox="1"/>
          <p:nvPr/>
        </p:nvSpPr>
        <p:spPr>
          <a:xfrm>
            <a:off x="13440313" y="1784282"/>
            <a:ext cx="989165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The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original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halo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center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can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be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absorbed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by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the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growing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SMBH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via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dark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accretion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  <a:sym typeface="Wingdings" pitchFamily="2" charset="2"/>
              </a:rPr>
              <a:t>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  <a:sym typeface="Wingdings" pitchFamily="2" charset="2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  <a:sym typeface="Wingdings" pitchFamily="2" charset="2"/>
              </a:rPr>
              <a:t>leaving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  <a:sym typeface="Wingdings" pitchFamily="2" charset="2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  <a:sym typeface="Wingdings" pitchFamily="2" charset="2"/>
              </a:rPr>
              <a:t>a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  <a:sym typeface="Wingdings" pitchFamily="2" charset="2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  <a:sym typeface="Wingdings" pitchFamily="2" charset="2"/>
              </a:rPr>
              <a:t>SMBH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  <a:sym typeface="Wingdings" pitchFamily="2" charset="2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  <a:sym typeface="Wingdings" pitchFamily="2" charset="2"/>
              </a:rPr>
              <a:t>surrounded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  <a:sym typeface="Wingdings" pitchFamily="2" charset="2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  <a:sym typeface="Wingdings" pitchFamily="2" charset="2"/>
              </a:rPr>
              <a:t>by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  <a:sym typeface="Wingdings" pitchFamily="2" charset="2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  <a:sym typeface="Wingdings" pitchFamily="2" charset="2"/>
              </a:rPr>
              <a:t>low-density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  <a:sym typeface="Wingdings" pitchFamily="2" charset="2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  <a:sym typeface="Wingdings" pitchFamily="2" charset="2"/>
              </a:rPr>
              <a:t>DM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  <a:sym typeface="Wingdings" pitchFamily="2" charset="2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  <a:sym typeface="Wingdings" pitchFamily="2" charset="2"/>
              </a:rPr>
              <a:t>envelop!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  <a:sym typeface="Wingdings" pitchFamily="2" charset="2"/>
              </a:rPr>
              <a:t> </a:t>
            </a:r>
            <a:b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  <a:sym typeface="Wingdings" pitchFamily="2" charset="2"/>
              </a:rPr>
            </a:br>
            <a:r>
              <a:rPr lang="en-US" altLang="zh-CN" sz="4000" dirty="0">
                <a:solidFill>
                  <a:schemeClr val="tx1"/>
                </a:solidFill>
                <a:latin typeface="Arial Rounded MT Bold" panose="020F0704030504030204" pitchFamily="34" charset="0"/>
                <a:sym typeface="Wingdings" pitchFamily="2" charset="2"/>
              </a:rPr>
              <a:t></a:t>
            </a:r>
            <a:r>
              <a:rPr lang="zh-CN" altLang="en-US" sz="4000" dirty="0">
                <a:solidFill>
                  <a:schemeClr val="tx1"/>
                </a:solidFill>
                <a:latin typeface="Arial Rounded MT Bold" panose="020F0704030504030204" pitchFamily="34" charset="0"/>
                <a:sym typeface="Wingdings" pitchFamily="2" charset="2"/>
              </a:rPr>
              <a:t> </a:t>
            </a:r>
            <a:r>
              <a:rPr lang="en-US" altLang="zh-CN" sz="4000" b="1" dirty="0">
                <a:solidFill>
                  <a:srgbClr val="FFA3B0"/>
                </a:solidFill>
              </a:rPr>
              <a:t>Powell+25</a:t>
            </a:r>
            <a:r>
              <a:rPr lang="zh-CN" altLang="en-US" sz="4000" b="1" dirty="0">
                <a:solidFill>
                  <a:srgbClr val="FFA3B0"/>
                </a:solidFill>
              </a:rPr>
              <a:t> </a:t>
            </a:r>
            <a:r>
              <a:rPr lang="en-US" sz="4000" dirty="0">
                <a:solidFill>
                  <a:srgbClr val="FFA3B0"/>
                </a:solidFill>
                <a:effectLst/>
                <a:latin typeface="CMR8"/>
              </a:rPr>
              <a:t>JVAS B1938+66</a:t>
            </a:r>
            <a:r>
              <a:rPr lang="en-US" altLang="zh-CN" sz="4000" dirty="0">
                <a:solidFill>
                  <a:srgbClr val="FFA3B0"/>
                </a:solidFill>
                <a:effectLst/>
                <a:latin typeface="CMR8"/>
              </a:rPr>
              <a:t>6</a:t>
            </a:r>
            <a:r>
              <a:rPr lang="en-US" sz="4000" dirty="0">
                <a:solidFill>
                  <a:srgbClr val="FFA3B0"/>
                </a:solidFill>
                <a:effectLst/>
                <a:latin typeface="CMR8"/>
              </a:rPr>
              <a:t> </a:t>
            </a:r>
            <a:endParaRPr lang="en-US" sz="4000" dirty="0">
              <a:solidFill>
                <a:srgbClr val="FFA3B0"/>
              </a:solidFill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altLang="zh-CN" sz="4000" dirty="0">
                <a:solidFill>
                  <a:schemeClr val="tx1"/>
                </a:solidFill>
                <a:sym typeface="Wingdings" pitchFamily="2" charset="2"/>
              </a:rPr>
              <a:t></a:t>
            </a:r>
            <a:r>
              <a:rPr lang="zh-CN" altLang="en-US" sz="4000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CN" sz="4000">
                <a:solidFill>
                  <a:srgbClr val="FFA3B0"/>
                </a:solidFill>
                <a:effectLst/>
                <a:latin typeface="Helvetica Neue"/>
              </a:rPr>
              <a:t>Juodžbalis</a:t>
            </a:r>
            <a:r>
              <a:rPr lang="en-US" altLang="zh-CN" sz="4000" dirty="0">
                <a:solidFill>
                  <a:srgbClr val="FFA3B0"/>
                </a:solidFill>
                <a:effectLst/>
                <a:latin typeface="Helvetica Neue"/>
              </a:rPr>
              <a:t>+26:</a:t>
            </a:r>
            <a:r>
              <a:rPr lang="zh-CN" altLang="en-US" sz="4000" dirty="0">
                <a:solidFill>
                  <a:srgbClr val="FFA3B0"/>
                </a:solidFill>
                <a:effectLst/>
                <a:latin typeface="Helvetica Neue"/>
              </a:rPr>
              <a:t> </a:t>
            </a:r>
            <a:r>
              <a:rPr lang="en-US" altLang="zh-CN" sz="4000" dirty="0">
                <a:solidFill>
                  <a:srgbClr val="FFA3B0"/>
                </a:solidFill>
              </a:rPr>
              <a:t>lensed</a:t>
            </a:r>
            <a:r>
              <a:rPr lang="zh-CN" altLang="en-US" sz="4000" dirty="0">
                <a:solidFill>
                  <a:srgbClr val="FFA3B0"/>
                </a:solidFill>
              </a:rPr>
              <a:t> </a:t>
            </a:r>
            <a:r>
              <a:rPr lang="en-US" altLang="zh-CN" sz="4000" dirty="0">
                <a:solidFill>
                  <a:srgbClr val="FFA3B0"/>
                </a:solidFill>
              </a:rPr>
              <a:t>LRD</a:t>
            </a:r>
            <a:r>
              <a:rPr lang="zh-CN" altLang="en-US" sz="4000" dirty="0">
                <a:solidFill>
                  <a:srgbClr val="FFA3B0"/>
                </a:solidFill>
              </a:rPr>
              <a:t> </a:t>
            </a:r>
            <a:r>
              <a:rPr lang="en-US" altLang="zh-CN" sz="4000" dirty="0">
                <a:solidFill>
                  <a:srgbClr val="FFA3B0"/>
                </a:solidFill>
                <a:effectLst/>
                <a:latin typeface="Helvetica Neue"/>
              </a:rPr>
              <a:t>at</a:t>
            </a:r>
            <a:r>
              <a:rPr lang="zh-CN" altLang="en-US" sz="4000" dirty="0">
                <a:solidFill>
                  <a:srgbClr val="FFA3B0"/>
                </a:solidFill>
                <a:effectLst/>
                <a:latin typeface="Helvetica Neue"/>
              </a:rPr>
              <a:t> </a:t>
            </a:r>
            <a:r>
              <a:rPr lang="en-US" altLang="zh-CN" sz="4000" dirty="0">
                <a:solidFill>
                  <a:srgbClr val="FFA3B0"/>
                </a:solidFill>
                <a:effectLst/>
                <a:latin typeface="Helvetica Neue"/>
              </a:rPr>
              <a:t>z~7</a:t>
            </a:r>
            <a:r>
              <a:rPr lang="zh-CN" altLang="en-US" sz="4000" dirty="0">
                <a:solidFill>
                  <a:srgbClr val="FFA3B0"/>
                </a:solidFill>
                <a:effectLst/>
                <a:latin typeface="Helvetica Neue"/>
              </a:rPr>
              <a:t> </a:t>
            </a:r>
            <a:endParaRPr lang="en-CN" sz="4000">
              <a:solidFill>
                <a:srgbClr val="FFA3B0"/>
              </a:solidFill>
              <a:effectLst/>
              <a:latin typeface="Helvetica" pitchFamily="2" charset="0"/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Jiang et al. (including LCH) in prep">
            <a:extLst>
              <a:ext uri="{FF2B5EF4-FFF2-40B4-BE49-F238E27FC236}">
                <a16:creationId xmlns:a16="http://schemas.microsoft.com/office/drawing/2014/main" id="{7DD187DD-3BEA-8C2B-809A-CC167A24EC66}"/>
              </a:ext>
            </a:extLst>
          </p:cNvPr>
          <p:cNvSpPr txBox="1"/>
          <p:nvPr/>
        </p:nvSpPr>
        <p:spPr>
          <a:xfrm>
            <a:off x="6972166" y="2743200"/>
            <a:ext cx="4831907" cy="125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 b="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sz="3600" dirty="0"/>
              <a:t>Gu, </a:t>
            </a:r>
            <a:r>
              <a:rPr lang="en-US" sz="3600" b="1" dirty="0"/>
              <a:t>FJ</a:t>
            </a:r>
            <a:r>
              <a:rPr lang="en-US" sz="3600" dirty="0"/>
              <a:t>*,</a:t>
            </a:r>
            <a:r>
              <a:rPr lang="zh-CN" altLang="en-US" sz="3600" dirty="0"/>
              <a:t> </a:t>
            </a:r>
            <a:r>
              <a:rPr lang="en-US" sz="3600" dirty="0"/>
              <a:t>Chen* </a:t>
            </a:r>
            <a:r>
              <a:rPr lang="en-US" altLang="zh-CN" sz="3600" dirty="0"/>
              <a:t>+</a:t>
            </a:r>
            <a:r>
              <a:rPr lang="en-US" sz="3600" dirty="0"/>
              <a:t> </a:t>
            </a:r>
            <a:r>
              <a:rPr lang="en-US" altLang="zh-CN" sz="3600" dirty="0"/>
              <a:t>26b,</a:t>
            </a:r>
            <a:r>
              <a:rPr lang="zh-CN" altLang="en-US" sz="3600" dirty="0"/>
              <a:t> </a:t>
            </a:r>
            <a:r>
              <a:rPr lang="en-US" altLang="zh-CN" sz="3600" dirty="0"/>
              <a:t>2609.16122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99958399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Rectangle Rectangle" descr="Rectangle Rectangle"/>
          <p:cNvPicPr>
            <a:picLocks/>
          </p:cNvPicPr>
          <p:nvPr/>
        </p:nvPicPr>
        <p:blipFill>
          <a:blip r:embed="rId2">
            <a:alphaModFix amt="49830"/>
          </a:blip>
          <a:stretch>
            <a:fillRect/>
          </a:stretch>
        </p:blipFill>
        <p:spPr>
          <a:xfrm>
            <a:off x="162527" y="145773"/>
            <a:ext cx="23984141" cy="1112639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sp>
        <p:nvSpPr>
          <p:cNvPr id="210" name="BH seeding by SIDM core-collapse"/>
          <p:cNvSpPr txBox="1"/>
          <p:nvPr/>
        </p:nvSpPr>
        <p:spPr>
          <a:xfrm>
            <a:off x="4215636" y="352959"/>
            <a:ext cx="15583042" cy="6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642937"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dirty="0"/>
              <a:t>Halo</a:t>
            </a:r>
            <a:r>
              <a:rPr lang="zh-CN" altLang="en-US" dirty="0"/>
              <a:t> </a:t>
            </a:r>
            <a:r>
              <a:rPr lang="en-US" altLang="zh-CN" dirty="0"/>
              <a:t>c</a:t>
            </a:r>
            <a:r>
              <a:rPr lang="en-US" dirty="0"/>
              <a:t>ondition for </a:t>
            </a:r>
            <a:r>
              <a:rPr dirty="0"/>
              <a:t>BH seeding by SIDM core-collapse</a:t>
            </a:r>
          </a:p>
        </p:txBody>
      </p:sp>
      <p:sp>
        <p:nvSpPr>
          <p:cNvPr id="211" name="Time to core-collapse and thus seed BH depends on halo mass, halo concentration, and cross section: higher concentration, larger cross section -&gt; faster core-collapse"/>
          <p:cNvSpPr txBox="1"/>
          <p:nvPr/>
        </p:nvSpPr>
        <p:spPr>
          <a:xfrm>
            <a:off x="14134463" y="2273660"/>
            <a:ext cx="5320654" cy="3098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marL="604380" indent="-604380" algn="l" defTabSz="642937">
              <a:spcBef>
                <a:spcPts val="4200"/>
              </a:spcBef>
              <a:buSzPct val="43000"/>
              <a:buBlip>
                <a:blip r:embed="rId3"/>
              </a:buBlip>
              <a:defRPr b="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pPr>
            <a:r>
              <a:rPr dirty="0">
                <a:solidFill>
                  <a:srgbClr val="FFFFFF"/>
                </a:solidFill>
              </a:rPr>
              <a:t>Time to core-collapse and thus seed BH depends on halo mass, concentration, and cross section:</a:t>
            </a:r>
            <a:r>
              <a:rPr dirty="0"/>
              <a:t> higher </a:t>
            </a:r>
            <a:r>
              <a:rPr lang="en-US" dirty="0"/>
              <a:t>c</a:t>
            </a:r>
            <a:r>
              <a:rPr dirty="0"/>
              <a:t>, larger cross section -&gt; faster core-collapse</a:t>
            </a:r>
          </a:p>
        </p:txBody>
      </p:sp>
      <p:sp>
        <p:nvSpPr>
          <p:cNvPr id="212" name="e.g., Balberg &amp; Shapiro 2002; Pollack+2015; Yang+2023 …"/>
          <p:cNvSpPr txBox="1"/>
          <p:nvPr/>
        </p:nvSpPr>
        <p:spPr>
          <a:xfrm>
            <a:off x="15724942" y="5385284"/>
            <a:ext cx="6246383" cy="11534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 b="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dirty="0"/>
              <a:t>e.g., </a:t>
            </a:r>
            <a:r>
              <a:rPr dirty="0" err="1"/>
              <a:t>Balberg</a:t>
            </a:r>
            <a:r>
              <a:rPr dirty="0"/>
              <a:t> &amp; Shapiro 2002; Pollack+2015; Yang+2023 …</a:t>
            </a:r>
          </a:p>
        </p:txBody>
      </p:sp>
      <p:grpSp>
        <p:nvGrpSpPr>
          <p:cNvPr id="219" name="Group"/>
          <p:cNvGrpSpPr/>
          <p:nvPr/>
        </p:nvGrpSpPr>
        <p:grpSpPr>
          <a:xfrm>
            <a:off x="2103129" y="1222830"/>
            <a:ext cx="7942162" cy="2123464"/>
            <a:chOff x="1321032" y="52887"/>
            <a:chExt cx="7942161" cy="2123462"/>
          </a:xfrm>
        </p:grpSpPr>
        <p:sp>
          <p:nvSpPr>
            <p:cNvPr id="213" name="Rounded Rectangle"/>
            <p:cNvSpPr/>
            <p:nvPr/>
          </p:nvSpPr>
          <p:spPr>
            <a:xfrm>
              <a:off x="5179370" y="135079"/>
              <a:ext cx="2418749" cy="952392"/>
            </a:xfrm>
            <a:prstGeom prst="roundRect">
              <a:avLst>
                <a:gd name="adj" fmla="val 20002"/>
              </a:avLst>
            </a:prstGeom>
            <a:solidFill>
              <a:srgbClr val="00FDFF">
                <a:alpha val="33030"/>
              </a:srgbClr>
            </a:solidFill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14" name="tcollapse (Mvir, c, σ0m, ω | z, cosmology)"/>
            <p:cNvSpPr txBox="1"/>
            <p:nvPr/>
          </p:nvSpPr>
          <p:spPr>
            <a:xfrm>
              <a:off x="1398863" y="52887"/>
              <a:ext cx="7864330" cy="10469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 defTabSz="457200">
                <a:defRPr sz="5866">
                  <a:solidFill>
                    <a:srgbClr val="FFFB00"/>
                  </a:solidFill>
                </a:defRPr>
              </a:pPr>
              <a:r>
                <a:rPr i="1" dirty="0" err="1"/>
                <a:t>t</a:t>
              </a:r>
              <a:r>
                <a:rPr baseline="-5999" dirty="0" err="1"/>
                <a:t>c</a:t>
              </a:r>
              <a:r>
                <a:rPr lang="en-US" altLang="zh-CN" baseline="-5999" dirty="0" err="1"/>
                <a:t>c</a:t>
              </a:r>
              <a:r>
                <a:rPr dirty="0"/>
                <a:t> (</a:t>
              </a:r>
              <a:r>
                <a:rPr i="1" dirty="0" err="1"/>
                <a:t>M</a:t>
              </a:r>
              <a:r>
                <a:rPr baseline="-5999" dirty="0" err="1"/>
                <a:t>vir</a:t>
              </a:r>
              <a:r>
                <a:rPr dirty="0"/>
                <a:t>, </a:t>
              </a:r>
              <a:r>
                <a:rPr i="1" dirty="0"/>
                <a:t>c</a:t>
              </a:r>
              <a:r>
                <a:rPr dirty="0"/>
                <a:t>, σ</a:t>
              </a:r>
              <a:r>
                <a:rPr baseline="-5999" dirty="0"/>
                <a:t>0m</a:t>
              </a:r>
              <a:r>
                <a:rPr dirty="0"/>
                <a:t>, ω | </a:t>
              </a:r>
              <a:r>
                <a:rPr i="1" dirty="0"/>
                <a:t>z</a:t>
              </a:r>
              <a:r>
                <a:rPr lang="en-US" i="1" dirty="0"/>
                <a:t> </a:t>
              </a:r>
              <a:r>
                <a:rPr dirty="0"/>
                <a:t>) </a:t>
              </a:r>
            </a:p>
          </p:txBody>
        </p:sp>
        <p:sp>
          <p:nvSpPr>
            <p:cNvPr id="215" name="halo mass"/>
            <p:cNvSpPr txBox="1"/>
            <p:nvPr/>
          </p:nvSpPr>
          <p:spPr>
            <a:xfrm>
              <a:off x="1321032" y="1549962"/>
              <a:ext cx="2133932" cy="6263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r>
                <a:t>halo mass</a:t>
              </a:r>
            </a:p>
          </p:txBody>
        </p:sp>
        <p:sp>
          <p:nvSpPr>
            <p:cNvPr id="216" name="Line"/>
            <p:cNvSpPr/>
            <p:nvPr/>
          </p:nvSpPr>
          <p:spPr>
            <a:xfrm flipV="1">
              <a:off x="3021629" y="1059989"/>
              <a:ext cx="190556" cy="550070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17" name="halo concentration"/>
            <p:cNvSpPr txBox="1"/>
            <p:nvPr/>
          </p:nvSpPr>
          <p:spPr>
            <a:xfrm>
              <a:off x="3811276" y="1549962"/>
              <a:ext cx="4144656" cy="6263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/>
            <a:p>
              <a:r>
                <a:t>halo concentration</a:t>
              </a:r>
            </a:p>
          </p:txBody>
        </p:sp>
        <p:sp>
          <p:nvSpPr>
            <p:cNvPr id="218" name="Line"/>
            <p:cNvSpPr/>
            <p:nvPr/>
          </p:nvSpPr>
          <p:spPr>
            <a:xfrm flipV="1">
              <a:off x="4579404" y="1062068"/>
              <a:ext cx="1" cy="554227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pic>
        <p:nvPicPr>
          <p:cNvPr id="220" name="Rectangle Rectangle" descr="Rectangle Rectangle"/>
          <p:cNvPicPr>
            <a:picLocks/>
          </p:cNvPicPr>
          <p:nvPr/>
        </p:nvPicPr>
        <p:blipFill>
          <a:blip r:embed="rId4">
            <a:alphaModFix amt="49830"/>
          </a:blip>
          <a:stretch>
            <a:fillRect/>
          </a:stretch>
        </p:blipFill>
        <p:spPr>
          <a:xfrm>
            <a:off x="14388278" y="7322348"/>
            <a:ext cx="9923108" cy="5851759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sp>
        <p:nvSpPr>
          <p:cNvPr id="221" name="To understand the mass trend: mass too low -&gt; DM density too low -&gt; inefficient self-interaction;…"/>
          <p:cNvSpPr txBox="1"/>
          <p:nvPr/>
        </p:nvSpPr>
        <p:spPr>
          <a:xfrm>
            <a:off x="14507124" y="8785650"/>
            <a:ext cx="9544574" cy="39528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/>
          <a:p>
            <a:pPr marL="604380" indent="-604380" algn="l" defTabSz="642937">
              <a:spcBef>
                <a:spcPts val="4200"/>
              </a:spcBef>
              <a:buSzPct val="43000"/>
              <a:buBlip>
                <a:blip r:embed="rId3"/>
              </a:buBlip>
              <a:defRPr b="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pPr>
            <a:r>
              <a:rPr lang="en-US" dirty="0">
                <a:solidFill>
                  <a:srgbClr val="FFFFFF"/>
                </a:solidFill>
              </a:rPr>
              <a:t>Ma</a:t>
            </a:r>
            <a:r>
              <a:rPr dirty="0">
                <a:solidFill>
                  <a:srgbClr val="FFFFFF"/>
                </a:solidFill>
              </a:rPr>
              <a:t>ss trend: </a:t>
            </a:r>
            <a:r>
              <a:rPr dirty="0"/>
              <a:t>mass too low -&gt; DM density too low -&gt; inefficient self-interaction; </a:t>
            </a:r>
          </a:p>
          <a:p>
            <a:pPr marL="604380" indent="-604380" algn="l" defTabSz="642937">
              <a:spcBef>
                <a:spcPts val="4200"/>
              </a:spcBef>
              <a:buSzPct val="43000"/>
              <a:buBlip>
                <a:blip r:embed="rId3"/>
              </a:buBlip>
              <a:defRPr b="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pPr>
            <a:r>
              <a:rPr dirty="0"/>
              <a:t>mass too high -&gt; cross section too small (because of velocity-dependence) -&gt; inefficient self-interaction</a:t>
            </a:r>
          </a:p>
        </p:txBody>
      </p:sp>
      <p:sp>
        <p:nvSpPr>
          <p:cNvPr id="229" name="Given cross-section, there is a characteristic halo mass where tcollapse is shortest for a given concentration"/>
          <p:cNvSpPr txBox="1"/>
          <p:nvPr/>
        </p:nvSpPr>
        <p:spPr>
          <a:xfrm>
            <a:off x="14577545" y="7335048"/>
            <a:ext cx="9297251" cy="1767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/>
          <a:lstStyle/>
          <a:p>
            <a:pPr marL="604380" indent="-604380" algn="l" defTabSz="642937">
              <a:spcBef>
                <a:spcPts val="4200"/>
              </a:spcBef>
              <a:buSzPct val="43000"/>
              <a:buBlip>
                <a:blip r:embed="rId3"/>
              </a:buBlip>
              <a:defRPr b="0">
                <a:latin typeface="Chalkboard"/>
                <a:ea typeface="Chalkboard"/>
                <a:cs typeface="Chalkboard"/>
                <a:sym typeface="Chalkboard"/>
              </a:defRPr>
            </a:pPr>
            <a:r>
              <a:rPr dirty="0"/>
              <a:t>Given cross-section</a:t>
            </a:r>
            <a:r>
              <a:rPr lang="en-US" dirty="0"/>
              <a:t> &amp; c</a:t>
            </a:r>
            <a:r>
              <a:rPr dirty="0"/>
              <a:t>, there is </a:t>
            </a:r>
            <a:r>
              <a:rPr dirty="0">
                <a:solidFill>
                  <a:srgbClr val="FFFB00"/>
                </a:solidFill>
              </a:rPr>
              <a:t>a characteristic halo mass where </a:t>
            </a:r>
            <a:r>
              <a:rPr i="1" dirty="0" err="1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t</a:t>
            </a:r>
            <a:r>
              <a:rPr baseline="-5999" dirty="0" err="1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c</a:t>
            </a:r>
            <a:r>
              <a:rPr lang="en-US" baseline="-5999" dirty="0" err="1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rPr>
              <a:t>c</a:t>
            </a:r>
            <a:r>
              <a:rPr dirty="0">
                <a:solidFill>
                  <a:srgbClr val="FFFB00"/>
                </a:solidFill>
              </a:rPr>
              <a:t> is shortest</a:t>
            </a:r>
            <a:endParaRPr dirty="0"/>
          </a:p>
        </p:txBody>
      </p:sp>
      <p:sp>
        <p:nvSpPr>
          <p:cNvPr id="230" name="Jiang et al. (including LCH) in prep"/>
          <p:cNvSpPr txBox="1"/>
          <p:nvPr/>
        </p:nvSpPr>
        <p:spPr>
          <a:xfrm>
            <a:off x="12402660" y="1297510"/>
            <a:ext cx="5001368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 b="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dirty="0"/>
              <a:t>FJ</a:t>
            </a:r>
            <a:r>
              <a:rPr lang="en-US" dirty="0"/>
              <a:t> </a:t>
            </a:r>
            <a:r>
              <a:rPr lang="en-US" altLang="zh-CN" dirty="0"/>
              <a:t>+</a:t>
            </a:r>
            <a:r>
              <a:rPr lang="en-US" dirty="0"/>
              <a:t> </a:t>
            </a:r>
            <a:r>
              <a:rPr lang="en-US" altLang="zh-CN" dirty="0"/>
              <a:t>2025, </a:t>
            </a:r>
            <a:r>
              <a:rPr lang="en-US" altLang="zh-CN" dirty="0" err="1"/>
              <a:t>ApJL</a:t>
            </a:r>
            <a:r>
              <a:rPr lang="en-US" altLang="zh-CN" dirty="0"/>
              <a:t>, </a:t>
            </a:r>
            <a:r>
              <a:rPr lang="en-US" b="0" i="0" dirty="0">
                <a:effectLst/>
                <a:latin typeface="Helvetica Neue"/>
              </a:rPr>
              <a:t>2503.23710</a:t>
            </a:r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2871934-991B-45E3-4C83-01C94BF7903B}"/>
              </a:ext>
            </a:extLst>
          </p:cNvPr>
          <p:cNvGrpSpPr/>
          <p:nvPr/>
        </p:nvGrpSpPr>
        <p:grpSpPr>
          <a:xfrm>
            <a:off x="19761397" y="219341"/>
            <a:ext cx="4488937" cy="4555053"/>
            <a:chOff x="-20131503" y="-7035143"/>
            <a:chExt cx="10913702" cy="1099404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7D9D886-AA05-BE35-2ECD-D692F8C31D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20131503" y="-7035143"/>
              <a:ext cx="10913702" cy="10994048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3328A96-A6CE-6F03-5099-64518DB7AC71}"/>
                </a:ext>
              </a:extLst>
            </p:cNvPr>
            <p:cNvSpPr txBox="1"/>
            <p:nvPr/>
          </p:nvSpPr>
          <p:spPr>
            <a:xfrm>
              <a:off x="-20131501" y="-7007314"/>
              <a:ext cx="10726846" cy="334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/>
              <a:r>
                <a:rPr lang="en-US" altLang="zh-CN" sz="2800" dirty="0">
                  <a:solidFill>
                    <a:srgbClr val="FF664B"/>
                  </a:solidFill>
                </a:rPr>
                <a:t>Little Red Dots (LRDs) at z~5:</a:t>
              </a:r>
              <a:r>
                <a:rPr lang="zh-CN" altLang="en-US" sz="2800" dirty="0">
                  <a:solidFill>
                    <a:srgbClr val="FF664B"/>
                  </a:solidFill>
                </a:rPr>
                <a:t> </a:t>
              </a:r>
              <a:r>
                <a:rPr lang="en-US" altLang="zh-CN" sz="2800" dirty="0">
                  <a:solidFill>
                    <a:srgbClr val="FF664B"/>
                  </a:solidFill>
                </a:rPr>
                <a:t>almost </a:t>
              </a:r>
              <a:r>
                <a:rPr lang="en-US" altLang="zh-CN" sz="2800" i="1" dirty="0">
                  <a:solidFill>
                    <a:srgbClr val="FF664B"/>
                  </a:solidFill>
                </a:rPr>
                <a:t>naked SMBHs </a:t>
              </a:r>
              <a:r>
                <a:rPr lang="en-US" altLang="zh-CN" sz="2800" dirty="0">
                  <a:solidFill>
                    <a:srgbClr val="FF664B"/>
                  </a:solidFill>
                </a:rPr>
                <a:t>of 10</a:t>
              </a:r>
              <a:r>
                <a:rPr lang="en-US" altLang="zh-CN" sz="2800" baseline="30000" dirty="0">
                  <a:solidFill>
                    <a:srgbClr val="FF664B"/>
                  </a:solidFill>
                </a:rPr>
                <a:t>6-8</a:t>
              </a:r>
              <a:r>
                <a:rPr lang="en-US" altLang="zh-CN" sz="2800" dirty="0">
                  <a:solidFill>
                    <a:srgbClr val="FF664B"/>
                  </a:solidFill>
                </a:rPr>
                <a:t>M</a:t>
              </a:r>
              <a:r>
                <a:rPr lang="en-US" altLang="zh-CN" sz="2800" baseline="-25000" dirty="0">
                  <a:solidFill>
                    <a:srgbClr val="FF664B"/>
                  </a:solidFill>
                </a:rPr>
                <a:t>sun</a:t>
              </a:r>
              <a:endParaRPr lang="zh-CN" altLang="en-US" sz="2800" dirty="0">
                <a:solidFill>
                  <a:srgbClr val="FF664B"/>
                </a:solidFill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B531AFE5-E12D-3EDD-BEA4-90B643CE16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02" y="3585332"/>
            <a:ext cx="13934242" cy="9746932"/>
          </a:xfrm>
          <a:prstGeom prst="rect">
            <a:avLst/>
          </a:prstGeom>
        </p:spPr>
      </p:pic>
      <p:sp>
        <p:nvSpPr>
          <p:cNvPr id="9" name="Rounded Rectangle">
            <a:extLst>
              <a:ext uri="{FF2B5EF4-FFF2-40B4-BE49-F238E27FC236}">
                <a16:creationId xmlns:a16="http://schemas.microsoft.com/office/drawing/2014/main" id="{CF8DA51F-A9CF-2723-6A91-F4D3926316E5}"/>
              </a:ext>
            </a:extLst>
          </p:cNvPr>
          <p:cNvSpPr/>
          <p:nvPr/>
        </p:nvSpPr>
        <p:spPr>
          <a:xfrm>
            <a:off x="1960720" y="11166847"/>
            <a:ext cx="7587317" cy="635293"/>
          </a:xfrm>
          <a:prstGeom prst="roundRect">
            <a:avLst>
              <a:gd name="adj" fmla="val 20002"/>
            </a:avLst>
          </a:prstGeom>
          <a:solidFill>
            <a:srgbClr val="00FDFF">
              <a:alpha val="33030"/>
            </a:srgbClr>
          </a:solidFill>
          <a:ln w="50800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71437" tIns="71437" rIns="71437" bIns="71437" numCol="1" anchor="ctr">
            <a:noAutofit/>
          </a:bodyPr>
          <a:lstStyle/>
          <a:p>
            <a:pPr>
              <a:defRPr sz="30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4761E9-6092-423F-AC7B-AEA41E4CC59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769" t="15218" b="9932"/>
          <a:stretch/>
        </p:blipFill>
        <p:spPr>
          <a:xfrm>
            <a:off x="8842249" y="2715733"/>
            <a:ext cx="5408869" cy="1197899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BEA534D-FA32-4C12-88CB-DDC4D725ABE3}"/>
              </a:ext>
            </a:extLst>
          </p:cNvPr>
          <p:cNvSpPr/>
          <p:nvPr/>
        </p:nvSpPr>
        <p:spPr>
          <a:xfrm>
            <a:off x="1790700" y="2762250"/>
            <a:ext cx="8077367" cy="4442120"/>
          </a:xfrm>
          <a:custGeom>
            <a:avLst/>
            <a:gdLst>
              <a:gd name="connsiteX0" fmla="*/ 0 w 8077367"/>
              <a:gd name="connsiteY0" fmla="*/ 3257550 h 4442120"/>
              <a:gd name="connsiteX1" fmla="*/ 5057775 w 8077367"/>
              <a:gd name="connsiteY1" fmla="*/ 4238625 h 4442120"/>
              <a:gd name="connsiteX2" fmla="*/ 8077200 w 8077367"/>
              <a:gd name="connsiteY2" fmla="*/ 3448050 h 4442120"/>
              <a:gd name="connsiteX3" fmla="*/ 5172075 w 8077367"/>
              <a:gd name="connsiteY3" fmla="*/ 4305300 h 4442120"/>
              <a:gd name="connsiteX4" fmla="*/ 219075 w 8077367"/>
              <a:gd name="connsiteY4" fmla="*/ 0 h 4442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77367" h="4442120">
                <a:moveTo>
                  <a:pt x="0" y="3257550"/>
                </a:moveTo>
                <a:cubicBezTo>
                  <a:pt x="1855787" y="3732212"/>
                  <a:pt x="3711575" y="4206875"/>
                  <a:pt x="5057775" y="4238625"/>
                </a:cubicBezTo>
                <a:cubicBezTo>
                  <a:pt x="6403975" y="4270375"/>
                  <a:pt x="8058150" y="3436938"/>
                  <a:pt x="8077200" y="3448050"/>
                </a:cubicBezTo>
                <a:cubicBezTo>
                  <a:pt x="8096250" y="3459162"/>
                  <a:pt x="6481763" y="4879975"/>
                  <a:pt x="5172075" y="4305300"/>
                </a:cubicBezTo>
                <a:cubicBezTo>
                  <a:pt x="3862388" y="3730625"/>
                  <a:pt x="1125537" y="252412"/>
                  <a:pt x="219075" y="0"/>
                </a:cubicBezTo>
              </a:path>
            </a:pathLst>
          </a:cu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02A5554-89F8-427C-932F-3834D396979C}"/>
              </a:ext>
            </a:extLst>
          </p:cNvPr>
          <p:cNvSpPr/>
          <p:nvPr/>
        </p:nvSpPr>
        <p:spPr>
          <a:xfrm>
            <a:off x="1628775" y="3879776"/>
            <a:ext cx="11296650" cy="3227378"/>
          </a:xfrm>
          <a:custGeom>
            <a:avLst/>
            <a:gdLst>
              <a:gd name="connsiteX0" fmla="*/ 0 w 10839450"/>
              <a:gd name="connsiteY0" fmla="*/ 2066925 h 3020280"/>
              <a:gd name="connsiteX1" fmla="*/ 2981325 w 10839450"/>
              <a:gd name="connsiteY1" fmla="*/ 2800350 h 3020280"/>
              <a:gd name="connsiteX2" fmla="*/ 5143500 w 10839450"/>
              <a:gd name="connsiteY2" fmla="*/ 3019425 h 3020280"/>
              <a:gd name="connsiteX3" fmla="*/ 6886575 w 10839450"/>
              <a:gd name="connsiteY3" fmla="*/ 2743200 h 3020280"/>
              <a:gd name="connsiteX4" fmla="*/ 8801100 w 10839450"/>
              <a:gd name="connsiteY4" fmla="*/ 1781175 h 3020280"/>
              <a:gd name="connsiteX5" fmla="*/ 10134600 w 10839450"/>
              <a:gd name="connsiteY5" fmla="*/ 733425 h 3020280"/>
              <a:gd name="connsiteX6" fmla="*/ 10839450 w 10839450"/>
              <a:gd name="connsiteY6" fmla="*/ 0 h 3020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39450" h="3020280">
                <a:moveTo>
                  <a:pt x="0" y="2066925"/>
                </a:moveTo>
                <a:cubicBezTo>
                  <a:pt x="1062037" y="2354262"/>
                  <a:pt x="2124075" y="2641600"/>
                  <a:pt x="2981325" y="2800350"/>
                </a:cubicBezTo>
                <a:cubicBezTo>
                  <a:pt x="3838575" y="2959100"/>
                  <a:pt x="4492625" y="3028950"/>
                  <a:pt x="5143500" y="3019425"/>
                </a:cubicBezTo>
                <a:cubicBezTo>
                  <a:pt x="5794375" y="3009900"/>
                  <a:pt x="6276975" y="2949575"/>
                  <a:pt x="6886575" y="2743200"/>
                </a:cubicBezTo>
                <a:cubicBezTo>
                  <a:pt x="7496175" y="2536825"/>
                  <a:pt x="8259763" y="2116138"/>
                  <a:pt x="8801100" y="1781175"/>
                </a:cubicBezTo>
                <a:cubicBezTo>
                  <a:pt x="9342438" y="1446212"/>
                  <a:pt x="9794875" y="1030287"/>
                  <a:pt x="10134600" y="733425"/>
                </a:cubicBezTo>
                <a:cubicBezTo>
                  <a:pt x="10474325" y="436563"/>
                  <a:pt x="10717213" y="119062"/>
                  <a:pt x="10839450" y="0"/>
                </a:cubicBezTo>
              </a:path>
            </a:pathLst>
          </a:custGeom>
          <a:noFill/>
          <a:ln w="76200" cap="flat">
            <a:solidFill>
              <a:schemeClr val="accent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Rectangle Rectangle" descr="Rectangle Rectangle"/>
          <p:cNvPicPr>
            <a:picLocks/>
          </p:cNvPicPr>
          <p:nvPr/>
        </p:nvPicPr>
        <p:blipFill>
          <a:blip r:embed="rId2">
            <a:alphaModFix amt="49830"/>
          </a:blip>
          <a:stretch>
            <a:fillRect/>
          </a:stretch>
        </p:blipFill>
        <p:spPr>
          <a:xfrm>
            <a:off x="133666" y="244017"/>
            <a:ext cx="23984141" cy="1112639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sp>
        <p:nvSpPr>
          <p:cNvPr id="210" name="BH seeding by SIDM core-collapse"/>
          <p:cNvSpPr txBox="1"/>
          <p:nvPr/>
        </p:nvSpPr>
        <p:spPr>
          <a:xfrm>
            <a:off x="4215636" y="352959"/>
            <a:ext cx="15583042" cy="6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642937"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sz="3600" dirty="0"/>
              <a:t>Little Red Dots formation from core-collapse of SIDM halos</a:t>
            </a:r>
            <a:endParaRPr lang="en-US" dirty="0"/>
          </a:p>
        </p:txBody>
      </p:sp>
      <p:grpSp>
        <p:nvGrpSpPr>
          <p:cNvPr id="219" name="Group"/>
          <p:cNvGrpSpPr/>
          <p:nvPr/>
        </p:nvGrpSpPr>
        <p:grpSpPr>
          <a:xfrm>
            <a:off x="685076" y="1413973"/>
            <a:ext cx="15377607" cy="2621101"/>
            <a:chOff x="1398863" y="52887"/>
            <a:chExt cx="15377606" cy="2621099"/>
          </a:xfrm>
        </p:grpSpPr>
        <p:sp>
          <p:nvSpPr>
            <p:cNvPr id="213" name="Rounded Rectangle"/>
            <p:cNvSpPr/>
            <p:nvPr/>
          </p:nvSpPr>
          <p:spPr>
            <a:xfrm>
              <a:off x="5179370" y="135079"/>
              <a:ext cx="2418749" cy="952392"/>
            </a:xfrm>
            <a:prstGeom prst="roundRect">
              <a:avLst>
                <a:gd name="adj" fmla="val 20002"/>
              </a:avLst>
            </a:prstGeom>
            <a:solidFill>
              <a:srgbClr val="00FDFF">
                <a:alpha val="33030"/>
              </a:srgbClr>
            </a:solidFill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14" name="tcollapse (Mvir, c, σ0m, ω | z, cosmology)"/>
            <p:cNvSpPr txBox="1"/>
            <p:nvPr/>
          </p:nvSpPr>
          <p:spPr>
            <a:xfrm>
              <a:off x="1398863" y="52887"/>
              <a:ext cx="15377606" cy="10469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 defTabSz="457200">
                <a:defRPr sz="5866">
                  <a:solidFill>
                    <a:srgbClr val="FFFB00"/>
                  </a:solidFill>
                </a:defRPr>
              </a:pPr>
              <a:r>
                <a:rPr i="1" dirty="0" err="1"/>
                <a:t>t</a:t>
              </a:r>
              <a:r>
                <a:rPr baseline="-5999" dirty="0" err="1"/>
                <a:t>c</a:t>
              </a:r>
              <a:r>
                <a:rPr lang="en-US" altLang="zh-CN" baseline="-5999" dirty="0" err="1"/>
                <a:t>c</a:t>
              </a:r>
              <a:r>
                <a:rPr dirty="0"/>
                <a:t> (</a:t>
              </a:r>
              <a:r>
                <a:rPr i="1" dirty="0" err="1"/>
                <a:t>M</a:t>
              </a:r>
              <a:r>
                <a:rPr baseline="-5999" dirty="0" err="1"/>
                <a:t>vir</a:t>
              </a:r>
              <a:r>
                <a:rPr dirty="0"/>
                <a:t>, </a:t>
              </a:r>
              <a:r>
                <a:rPr i="1" dirty="0"/>
                <a:t>c</a:t>
              </a:r>
              <a:r>
                <a:rPr dirty="0"/>
                <a:t>, σ</a:t>
              </a:r>
              <a:r>
                <a:rPr baseline="-5999" dirty="0"/>
                <a:t>0m</a:t>
              </a:r>
              <a:r>
                <a:rPr dirty="0"/>
                <a:t>, ω | </a:t>
              </a:r>
              <a:r>
                <a:rPr i="1" dirty="0"/>
                <a:t>z</a:t>
              </a:r>
              <a:r>
                <a:rPr lang="en-US" i="1" dirty="0"/>
                <a:t> </a:t>
              </a:r>
              <a:r>
                <a:rPr dirty="0"/>
                <a:t>)</a:t>
              </a:r>
              <a:r>
                <a:rPr lang="en-US" dirty="0"/>
                <a:t> &lt; </a:t>
              </a:r>
              <a:r>
                <a:rPr lang="en-US" i="1" dirty="0" err="1"/>
                <a:t>t</a:t>
              </a:r>
              <a:r>
                <a:rPr lang="en-US" baseline="-25000" dirty="0" err="1"/>
                <a:t>form</a:t>
              </a:r>
              <a:r>
                <a:rPr lang="en-US" baseline="-25000" dirty="0"/>
                <a:t>, lookback</a:t>
              </a:r>
              <a:r>
                <a:rPr dirty="0"/>
                <a:t> </a:t>
              </a:r>
              <a:r>
                <a:rPr lang="en-US" dirty="0"/>
                <a:t>(</a:t>
              </a:r>
              <a:r>
                <a:rPr lang="en-US" i="1" dirty="0" err="1"/>
                <a:t>M</a:t>
              </a:r>
              <a:r>
                <a:rPr lang="en-US" baseline="-25000" dirty="0" err="1"/>
                <a:t>vir</a:t>
              </a:r>
              <a:r>
                <a:rPr lang="en-US" dirty="0"/>
                <a:t>, </a:t>
              </a:r>
              <a:r>
                <a:rPr lang="en-US" i="1" dirty="0"/>
                <a:t>z</a:t>
              </a:r>
              <a:r>
                <a:rPr lang="en-US" dirty="0"/>
                <a:t>)</a:t>
              </a:r>
              <a:endParaRPr dirty="0"/>
            </a:p>
          </p:txBody>
        </p:sp>
        <p:sp>
          <p:nvSpPr>
            <p:cNvPr id="217" name="halo concentration"/>
            <p:cNvSpPr txBox="1"/>
            <p:nvPr/>
          </p:nvSpPr>
          <p:spPr>
            <a:xfrm>
              <a:off x="3811276" y="1544833"/>
              <a:ext cx="6592077" cy="11291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/>
            <a:p>
              <a:r>
                <a:rPr lang="en-US" dirty="0"/>
                <a:t>Core-collapse timescale depends critically on </a:t>
              </a:r>
              <a:r>
                <a:rPr dirty="0"/>
                <a:t>halo concentration</a:t>
              </a:r>
            </a:p>
          </p:txBody>
        </p:sp>
        <p:sp>
          <p:nvSpPr>
            <p:cNvPr id="218" name="Line"/>
            <p:cNvSpPr/>
            <p:nvPr/>
          </p:nvSpPr>
          <p:spPr>
            <a:xfrm flipV="1">
              <a:off x="4579404" y="1062068"/>
              <a:ext cx="1" cy="554227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230" name="Jiang et al. (including LCH) in prep"/>
          <p:cNvSpPr txBox="1"/>
          <p:nvPr/>
        </p:nvSpPr>
        <p:spPr>
          <a:xfrm>
            <a:off x="766538" y="4461782"/>
            <a:ext cx="5495093" cy="6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 b="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sz="3600" b="1" dirty="0"/>
              <a:t>Jiang </a:t>
            </a:r>
            <a:r>
              <a:rPr lang="en-US" altLang="zh-CN" sz="3600" b="1" dirty="0"/>
              <a:t>+</a:t>
            </a:r>
            <a:r>
              <a:rPr lang="en-US" sz="3600" b="1" dirty="0"/>
              <a:t> </a:t>
            </a:r>
            <a:r>
              <a:rPr lang="en-US" altLang="zh-CN" sz="3600" b="1" dirty="0"/>
              <a:t>2026, </a:t>
            </a:r>
            <a:r>
              <a:rPr lang="en-US" altLang="zh-CN" sz="3600" b="1" dirty="0" err="1"/>
              <a:t>ApJL</a:t>
            </a:r>
            <a:r>
              <a:rPr lang="en-US" altLang="zh-CN" sz="3600" b="1" dirty="0"/>
              <a:t>, 996, L19 </a:t>
            </a:r>
            <a:endParaRPr lang="en-US" sz="3600" b="1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2871934-991B-45E3-4C83-01C94BF7903B}"/>
              </a:ext>
            </a:extLst>
          </p:cNvPr>
          <p:cNvGrpSpPr/>
          <p:nvPr/>
        </p:nvGrpSpPr>
        <p:grpSpPr>
          <a:xfrm>
            <a:off x="19761397" y="219341"/>
            <a:ext cx="4488937" cy="4555053"/>
            <a:chOff x="-20131503" y="-7035143"/>
            <a:chExt cx="10913702" cy="1099404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7D9D886-AA05-BE35-2ECD-D692F8C31D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0131503" y="-7035143"/>
              <a:ext cx="10913702" cy="10994048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3328A96-A6CE-6F03-5099-64518DB7AC71}"/>
                </a:ext>
              </a:extLst>
            </p:cNvPr>
            <p:cNvSpPr txBox="1"/>
            <p:nvPr/>
          </p:nvSpPr>
          <p:spPr>
            <a:xfrm>
              <a:off x="-20131501" y="-7007314"/>
              <a:ext cx="10726846" cy="334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/>
              <a:r>
                <a:rPr lang="en-US" altLang="zh-CN" sz="2800" dirty="0">
                  <a:solidFill>
                    <a:srgbClr val="FF664B"/>
                  </a:solidFill>
                </a:rPr>
                <a:t>Little Red Dots (LRDs) at z~5:</a:t>
              </a:r>
              <a:r>
                <a:rPr lang="zh-CN" altLang="en-US" sz="2800" dirty="0">
                  <a:solidFill>
                    <a:srgbClr val="FF664B"/>
                  </a:solidFill>
                </a:rPr>
                <a:t> </a:t>
              </a:r>
              <a:r>
                <a:rPr lang="en-US" altLang="zh-CN" sz="2800" dirty="0">
                  <a:solidFill>
                    <a:srgbClr val="FF664B"/>
                  </a:solidFill>
                </a:rPr>
                <a:t>almost </a:t>
              </a:r>
              <a:r>
                <a:rPr lang="en-US" altLang="zh-CN" sz="2800" i="1" dirty="0">
                  <a:solidFill>
                    <a:srgbClr val="FF664B"/>
                  </a:solidFill>
                </a:rPr>
                <a:t>naked SMBHs </a:t>
              </a:r>
              <a:r>
                <a:rPr lang="en-US" altLang="zh-CN" sz="2800" dirty="0">
                  <a:solidFill>
                    <a:srgbClr val="FF664B"/>
                  </a:solidFill>
                </a:rPr>
                <a:t>of 10</a:t>
              </a:r>
              <a:r>
                <a:rPr lang="en-US" altLang="zh-CN" sz="2800" baseline="30000" dirty="0">
                  <a:solidFill>
                    <a:srgbClr val="FF664B"/>
                  </a:solidFill>
                </a:rPr>
                <a:t>6-8</a:t>
              </a:r>
              <a:r>
                <a:rPr lang="en-US" altLang="zh-CN" sz="2800" dirty="0">
                  <a:solidFill>
                    <a:srgbClr val="FF664B"/>
                  </a:solidFill>
                </a:rPr>
                <a:t>M</a:t>
              </a:r>
              <a:r>
                <a:rPr lang="en-US" altLang="zh-CN" sz="2800" baseline="-25000" dirty="0">
                  <a:solidFill>
                    <a:srgbClr val="FF664B"/>
                  </a:solidFill>
                </a:rPr>
                <a:t>sun</a:t>
              </a:r>
              <a:endParaRPr lang="zh-CN" altLang="en-US" sz="2800" dirty="0">
                <a:solidFill>
                  <a:srgbClr val="FF664B"/>
                </a:solidFill>
              </a:endParaRP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E2CA7636-68EE-4D38-8BBB-89BA600A4D17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0591931" y="3235054"/>
            <a:ext cx="9608505" cy="9873120"/>
          </a:xfrm>
          <a:prstGeom prst="rect">
            <a:avLst/>
          </a:prstGeom>
        </p:spPr>
      </p:pic>
      <p:sp>
        <p:nvSpPr>
          <p:cNvPr id="26" name="Energy threshold ecut and circularity threshold ηcut for kinematic morphological decomposition are not constants, but exhibit systematic mass and redshift trends — Failure to account for these systematics leads to severe underestimation of disk fraction ">
            <a:extLst>
              <a:ext uri="{FF2B5EF4-FFF2-40B4-BE49-F238E27FC236}">
                <a16:creationId xmlns:a16="http://schemas.microsoft.com/office/drawing/2014/main" id="{E7744C91-FD51-4CE9-89FA-AE902D284DFC}"/>
              </a:ext>
            </a:extLst>
          </p:cNvPr>
          <p:cNvSpPr txBox="1"/>
          <p:nvPr/>
        </p:nvSpPr>
        <p:spPr>
          <a:xfrm>
            <a:off x="766538" y="6074094"/>
            <a:ext cx="8972115" cy="3222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marL="581996" indent="-581996" algn="l" defTabSz="642937">
              <a:spcBef>
                <a:spcPts val="4200"/>
              </a:spcBef>
              <a:buSzPct val="43000"/>
              <a:buBlip>
                <a:blip r:embed="rId5"/>
              </a:buBlip>
              <a:defRPr sz="3600" b="0">
                <a:latin typeface="Chalkboard"/>
                <a:ea typeface="Chalkboard"/>
                <a:cs typeface="Chalkboard"/>
                <a:sym typeface="Chalkboard"/>
              </a:defRPr>
            </a:pPr>
            <a:r>
              <a:rPr lang="en-US" sz="4000" dirty="0">
                <a:solidFill>
                  <a:schemeClr val="tx1"/>
                </a:solidFill>
              </a:rPr>
              <a:t>Only </a:t>
            </a:r>
            <a:r>
              <a:rPr lang="en-US" sz="4000" dirty="0">
                <a:solidFill>
                  <a:srgbClr val="FFFF00"/>
                </a:solidFill>
              </a:rPr>
              <a:t>early-forming</a:t>
            </a:r>
            <a:r>
              <a:rPr lang="en-US" sz="4000" dirty="0">
                <a:solidFill>
                  <a:schemeClr val="tx1"/>
                </a:solidFill>
              </a:rPr>
              <a:t>, </a:t>
            </a:r>
            <a:r>
              <a:rPr lang="en-US" sz="4000" dirty="0">
                <a:solidFill>
                  <a:srgbClr val="FFFF00"/>
                </a:solidFill>
              </a:rPr>
              <a:t>high-concentration dwarf (&lt;10</a:t>
            </a:r>
            <a:r>
              <a:rPr lang="en-US" sz="4000" baseline="30000" dirty="0">
                <a:solidFill>
                  <a:srgbClr val="FFFF00"/>
                </a:solidFill>
              </a:rPr>
              <a:t>9.5</a:t>
            </a:r>
            <a:r>
              <a:rPr lang="en-US" sz="4000" dirty="0">
                <a:solidFill>
                  <a:srgbClr val="FFFF00"/>
                </a:solidFill>
              </a:rPr>
              <a:t>Msun)</a:t>
            </a:r>
            <a:r>
              <a:rPr lang="en-US" sz="4000" dirty="0">
                <a:solidFill>
                  <a:schemeClr val="tx1"/>
                </a:solidFill>
              </a:rPr>
              <a:t> in the</a:t>
            </a:r>
            <a:r>
              <a:rPr lang="en-US" sz="4000" dirty="0">
                <a:solidFill>
                  <a:srgbClr val="FFFF00"/>
                </a:solidFill>
              </a:rPr>
              <a:t> early Universe (z&gt;8)</a:t>
            </a:r>
            <a:r>
              <a:rPr lang="en-US" sz="4000" dirty="0">
                <a:solidFill>
                  <a:schemeClr val="tx1"/>
                </a:solidFill>
              </a:rPr>
              <a:t> can core-collapse timely to form </a:t>
            </a:r>
            <a:r>
              <a:rPr lang="en-US" sz="4000" dirty="0">
                <a:solidFill>
                  <a:srgbClr val="FFFF00"/>
                </a:solidFill>
              </a:rPr>
              <a:t>CCBHs</a:t>
            </a:r>
            <a:r>
              <a:rPr lang="en-US" sz="4000" dirty="0">
                <a:solidFill>
                  <a:schemeClr val="tx1"/>
                </a:solidFill>
              </a:rPr>
              <a:t> and to be observed as </a:t>
            </a:r>
            <a:r>
              <a:rPr lang="en-US" sz="4000" dirty="0">
                <a:solidFill>
                  <a:srgbClr val="FFFF00"/>
                </a:solidFill>
              </a:rPr>
              <a:t>LRDs</a:t>
            </a:r>
            <a:r>
              <a:rPr lang="en-US" sz="4000" dirty="0">
                <a:solidFill>
                  <a:schemeClr val="tx1"/>
                </a:solidFill>
              </a:rPr>
              <a:t> by z~6!</a:t>
            </a:r>
            <a:endParaRPr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9AF61523-6528-479B-A4D8-7B013B484A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1301156"/>
          <a:ext cx="13843050" cy="110712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2743200" imgH="2194560" progId="Acrobat.Document.DC">
                  <p:embed/>
                </p:oleObj>
              </mc:Choice>
              <mc:Fallback>
                <p:oleObj name="Acrobat Document" r:id="rId2" imgW="2743200" imgH="2194560" progId="Acrobat.Document.DC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9AF61523-6528-479B-A4D8-7B013B484A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1301156"/>
                        <a:ext cx="13843050" cy="110712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6" name="Rectangle Rectangle" descr="Rectangle Rectangle"/>
          <p:cNvPicPr>
            <a:picLocks/>
          </p:cNvPicPr>
          <p:nvPr/>
        </p:nvPicPr>
        <p:blipFill>
          <a:blip r:embed="rId4">
            <a:alphaModFix amt="49830"/>
          </a:blip>
          <a:stretch>
            <a:fillRect/>
          </a:stretch>
        </p:blipFill>
        <p:spPr>
          <a:xfrm>
            <a:off x="162527" y="145773"/>
            <a:ext cx="23984141" cy="1112639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sp>
        <p:nvSpPr>
          <p:cNvPr id="287" name="Concentration at extremely high z from cosmological simulations"/>
          <p:cNvSpPr txBox="1"/>
          <p:nvPr/>
        </p:nvSpPr>
        <p:spPr>
          <a:xfrm>
            <a:off x="-1568995" y="290786"/>
            <a:ext cx="20127616" cy="822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642937"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Concentration at extremely high z from cosmological simulations</a:t>
            </a:r>
          </a:p>
        </p:txBody>
      </p:sp>
      <p:grpSp>
        <p:nvGrpSpPr>
          <p:cNvPr id="290" name="Group"/>
          <p:cNvGrpSpPr/>
          <p:nvPr/>
        </p:nvGrpSpPr>
        <p:grpSpPr>
          <a:xfrm>
            <a:off x="15353113" y="2000328"/>
            <a:ext cx="7567559" cy="4942184"/>
            <a:chOff x="-38101" y="393976"/>
            <a:chExt cx="7567558" cy="4942182"/>
          </a:xfrm>
        </p:grpSpPr>
        <p:pic>
          <p:nvPicPr>
            <p:cNvPr id="288" name="Rectangle Rectangle" descr="Rectangle Rectangle"/>
            <p:cNvPicPr>
              <a:picLocks/>
            </p:cNvPicPr>
            <p:nvPr/>
          </p:nvPicPr>
          <p:blipFill>
            <a:blip r:embed="rId5">
              <a:alphaModFix amt="49830"/>
            </a:blip>
            <a:stretch>
              <a:fillRect/>
            </a:stretch>
          </p:blipFill>
          <p:spPr>
            <a:xfrm>
              <a:off x="-38101" y="393976"/>
              <a:ext cx="7567558" cy="4942182"/>
            </a:xfrm>
            <a:prstGeom prst="rect">
              <a:avLst/>
            </a:prstGeom>
            <a:effectLst>
              <a:outerShdw blurRad="88900" dir="16200000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289" name="Halo concentration exhibits little trend with mass or redshift at extremely high redshifts, and can reach values as high as 10-15, needed for SIDM core-collapse !"/>
            <p:cNvSpPr txBox="1"/>
            <p:nvPr/>
          </p:nvSpPr>
          <p:spPr>
            <a:xfrm>
              <a:off x="392731" y="804663"/>
              <a:ext cx="6705897" cy="32566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marL="604380" indent="-604380" algn="l" defTabSz="642937">
                <a:spcBef>
                  <a:spcPts val="4200"/>
                </a:spcBef>
                <a:buSzPct val="43000"/>
                <a:buBlip>
                  <a:blip r:embed="rId6"/>
                </a:buBlip>
                <a:defRPr b="0"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dirty="0"/>
                <a:t>Halo concentration</a:t>
              </a:r>
              <a:r>
                <a:rPr lang="en-US" dirty="0"/>
                <a:t> distribution</a:t>
              </a:r>
              <a:r>
                <a:rPr dirty="0"/>
                <a:t> exhibits </a:t>
              </a:r>
              <a:r>
                <a:rPr lang="en-CN" dirty="0"/>
                <a:t>marginal</a:t>
              </a:r>
              <a:r>
                <a:rPr dirty="0"/>
                <a:t> trend with mass or redshift at </a:t>
              </a:r>
              <a:r>
                <a:rPr lang="en-US" b="1" dirty="0">
                  <a:solidFill>
                    <a:srgbClr val="FFFF00"/>
                  </a:solidFill>
                </a:rPr>
                <a:t>z&gt;~6</a:t>
              </a:r>
              <a:r>
                <a:rPr dirty="0"/>
                <a:t>, and can reach values as high as 10-15, needed for SIDM core-collapse  </a:t>
              </a:r>
            </a:p>
          </p:txBody>
        </p:sp>
      </p:grpSp>
      <p:sp>
        <p:nvSpPr>
          <p:cNvPr id="293" name="log c ∈ N [ μ = log(2.8), σ = 0.17]"/>
          <p:cNvSpPr txBox="1"/>
          <p:nvPr/>
        </p:nvSpPr>
        <p:spPr>
          <a:xfrm>
            <a:off x="15885973" y="5667670"/>
            <a:ext cx="6306213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 defTabSz="642937">
              <a:spcBef>
                <a:spcPts val="4200"/>
              </a:spcBef>
              <a:defRPr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log </a:t>
            </a:r>
            <a:r>
              <a:rPr i="1" dirty="0"/>
              <a:t>c</a:t>
            </a:r>
            <a:r>
              <a:rPr dirty="0"/>
              <a:t> ∈ </a:t>
            </a:r>
            <a:r>
              <a:rPr i="1" dirty="0"/>
              <a:t>N </a:t>
            </a:r>
            <a:r>
              <a:rPr dirty="0"/>
              <a:t>[ </a:t>
            </a:r>
            <a:r>
              <a:rPr i="1" dirty="0" err="1"/>
              <a:t>μ</a:t>
            </a:r>
            <a:r>
              <a:rPr i="1" dirty="0"/>
              <a:t> </a:t>
            </a:r>
            <a:r>
              <a:rPr dirty="0"/>
              <a:t>= log(2.8), </a:t>
            </a:r>
            <a:r>
              <a:rPr i="1" dirty="0" err="1"/>
              <a:t>σ</a:t>
            </a:r>
            <a:r>
              <a:rPr i="1" dirty="0"/>
              <a:t> </a:t>
            </a:r>
            <a:r>
              <a:rPr dirty="0"/>
              <a:t>= 0.</a:t>
            </a:r>
            <a:r>
              <a:rPr lang="en-US" altLang="zh-CN" dirty="0"/>
              <a:t>19</a:t>
            </a:r>
            <a:r>
              <a:rPr dirty="0"/>
              <a:t>]</a:t>
            </a:r>
          </a:p>
        </p:txBody>
      </p:sp>
      <p:sp>
        <p:nvSpPr>
          <p:cNvPr id="294" name="Rounded Rectangle"/>
          <p:cNvSpPr/>
          <p:nvPr/>
        </p:nvSpPr>
        <p:spPr>
          <a:xfrm>
            <a:off x="10282335" y="7623111"/>
            <a:ext cx="3415004" cy="4365216"/>
          </a:xfrm>
          <a:prstGeom prst="roundRect">
            <a:avLst>
              <a:gd name="adj" fmla="val 15747"/>
            </a:avLst>
          </a:prstGeom>
          <a:solidFill>
            <a:srgbClr val="00FDFF">
              <a:alpha val="33030"/>
            </a:srgbClr>
          </a:solidFill>
          <a:ln w="50800">
            <a:solidFill>
              <a:schemeClr val="accent5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95" name="This high-c tail is crucial for SIDM core-collapse at high z"/>
          <p:cNvSpPr txBox="1"/>
          <p:nvPr/>
        </p:nvSpPr>
        <p:spPr>
          <a:xfrm>
            <a:off x="11408733" y="6080164"/>
            <a:ext cx="3083249" cy="1129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/>
              <a:t>H</a:t>
            </a:r>
            <a:r>
              <a:rPr dirty="0"/>
              <a:t>igh-c tail </a:t>
            </a:r>
            <a:r>
              <a:rPr lang="en-US" dirty="0"/>
              <a:t>exists !</a:t>
            </a:r>
            <a:endParaRPr dirty="0"/>
          </a:p>
        </p:txBody>
      </p:sp>
      <p:sp>
        <p:nvSpPr>
          <p:cNvPr id="296" name="Figure made by KIAA postdoc Haonan Zheng 郑浩楠 using his “VVV” cosmological simulations optimized for high-redshift halos"/>
          <p:cNvSpPr txBox="1"/>
          <p:nvPr/>
        </p:nvSpPr>
        <p:spPr>
          <a:xfrm>
            <a:off x="13873036" y="10194029"/>
            <a:ext cx="5607744" cy="2114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 b="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dirty="0"/>
              <a:t>“VVV” cosmological simulations optimized for high-</a:t>
            </a:r>
            <a:r>
              <a:rPr lang="en-US" dirty="0"/>
              <a:t>z</a:t>
            </a:r>
            <a:r>
              <a:rPr lang="zh-CN" altLang="en-US" dirty="0"/>
              <a:t> </a:t>
            </a:r>
            <a:r>
              <a:rPr lang="en-US" altLang="zh-CN" dirty="0"/>
              <a:t>mini</a:t>
            </a:r>
            <a:r>
              <a:rPr dirty="0"/>
              <a:t> halos</a:t>
            </a:r>
            <a:r>
              <a:rPr lang="en-US" dirty="0"/>
              <a:t> -- also seen in GUREFT (Yung+24)</a:t>
            </a:r>
            <a:endParaRPr dirty="0"/>
          </a:p>
        </p:txBody>
      </p:sp>
      <p:sp>
        <p:nvSpPr>
          <p:cNvPr id="4" name="Jiang et al. (including LCH) in prep">
            <a:extLst>
              <a:ext uri="{FF2B5EF4-FFF2-40B4-BE49-F238E27FC236}">
                <a16:creationId xmlns:a16="http://schemas.microsoft.com/office/drawing/2014/main" id="{C765BE96-38EA-76D1-1981-432F8DD36F2C}"/>
              </a:ext>
            </a:extLst>
          </p:cNvPr>
          <p:cNvSpPr txBox="1"/>
          <p:nvPr/>
        </p:nvSpPr>
        <p:spPr>
          <a:xfrm>
            <a:off x="17547576" y="383736"/>
            <a:ext cx="4584587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 b="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dirty="0"/>
              <a:t>FJ</a:t>
            </a:r>
            <a:r>
              <a:rPr lang="en-US" dirty="0"/>
              <a:t> </a:t>
            </a:r>
            <a:r>
              <a:rPr lang="en-US" altLang="zh-CN" dirty="0"/>
              <a:t>+</a:t>
            </a:r>
            <a:r>
              <a:rPr lang="en-US" dirty="0"/>
              <a:t> </a:t>
            </a:r>
            <a:r>
              <a:rPr lang="en-US" altLang="zh-CN" dirty="0"/>
              <a:t>25, </a:t>
            </a:r>
            <a:r>
              <a:rPr lang="en-US" altLang="zh-CN" dirty="0" err="1"/>
              <a:t>ApJL</a:t>
            </a:r>
            <a:r>
              <a:rPr lang="en-US" altLang="zh-CN" dirty="0"/>
              <a:t>, </a:t>
            </a:r>
            <a:r>
              <a:rPr lang="en-US" b="0" i="0" dirty="0">
                <a:effectLst/>
                <a:latin typeface="Helvetica Neue"/>
              </a:rPr>
              <a:t>2503.23710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36A62B-5D3A-4664-B434-D898A8B534D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7" t="3328" r="21301" b="32601"/>
          <a:stretch/>
        </p:blipFill>
        <p:spPr>
          <a:xfrm>
            <a:off x="20719218" y="7086364"/>
            <a:ext cx="2591372" cy="367592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1306812-351F-44C6-ACB5-97A736FCADBB}"/>
              </a:ext>
            </a:extLst>
          </p:cNvPr>
          <p:cNvSpPr txBox="1"/>
          <p:nvPr/>
        </p:nvSpPr>
        <p:spPr>
          <a:xfrm>
            <a:off x="19357133" y="11004374"/>
            <a:ext cx="5026867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FFA3B0"/>
                </a:solidFill>
                <a:latin typeface="Chalkboard" panose="03050602040202020205" pitchFamily="66" charset="77"/>
              </a:rPr>
              <a:t>Haonan</a:t>
            </a:r>
            <a:r>
              <a:rPr lang="en-US" dirty="0">
                <a:solidFill>
                  <a:srgbClr val="FFA3B0"/>
                </a:solidFill>
                <a:latin typeface="Chalkboard" panose="03050602040202020205" pitchFamily="66" charset="77"/>
              </a:rPr>
              <a:t> Zheng</a:t>
            </a:r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Rectangle Rectangle" descr="Rectangle Rectangle"/>
          <p:cNvPicPr>
            <a:picLocks/>
          </p:cNvPicPr>
          <p:nvPr/>
        </p:nvPicPr>
        <p:blipFill>
          <a:blip r:embed="rId4">
            <a:alphaModFix amt="49830"/>
          </a:blip>
          <a:stretch>
            <a:fillRect/>
          </a:stretch>
        </p:blipFill>
        <p:spPr>
          <a:xfrm>
            <a:off x="162527" y="145773"/>
            <a:ext cx="23984141" cy="1112639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sp>
        <p:nvSpPr>
          <p:cNvPr id="233" name="Condition for BH seeding by SIDM"/>
          <p:cNvSpPr txBox="1"/>
          <p:nvPr/>
        </p:nvSpPr>
        <p:spPr>
          <a:xfrm>
            <a:off x="2128192" y="325999"/>
            <a:ext cx="20127616" cy="6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642937"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dirty="0"/>
              <a:t>Halo</a:t>
            </a:r>
            <a:r>
              <a:rPr lang="zh-CN" altLang="en-US" dirty="0"/>
              <a:t> </a:t>
            </a:r>
            <a:r>
              <a:rPr lang="en-US" altLang="zh-CN" dirty="0"/>
              <a:t>c</a:t>
            </a:r>
            <a:r>
              <a:rPr dirty="0"/>
              <a:t>ondition for BH seeding by SIDM</a:t>
            </a:r>
            <a:r>
              <a:rPr lang="en-US" dirty="0"/>
              <a:t>:  </a:t>
            </a:r>
            <a:r>
              <a:rPr lang="en-US" altLang="zh-CN" dirty="0"/>
              <a:t>core-</a:t>
            </a:r>
            <a:r>
              <a:rPr lang="en-US" dirty="0"/>
              <a:t>collapse time </a:t>
            </a:r>
            <a:r>
              <a:rPr lang="en-US" dirty="0">
                <a:latin typeface="Helvetica"/>
                <a:ea typeface="Helvetica"/>
                <a:cs typeface="Helvetica"/>
                <a:sym typeface="Helvetica"/>
              </a:rPr>
              <a:t>&lt;</a:t>
            </a:r>
            <a:r>
              <a:rPr lang="en-US" dirty="0"/>
              <a:t> time since halo formation</a:t>
            </a:r>
          </a:p>
        </p:txBody>
      </p:sp>
      <p:sp>
        <p:nvSpPr>
          <p:cNvPr id="234" name="Group"/>
          <p:cNvSpPr/>
          <p:nvPr/>
        </p:nvSpPr>
        <p:spPr>
          <a:xfrm>
            <a:off x="10643270" y="1670707"/>
            <a:ext cx="1270001" cy="1270001"/>
          </a:xfrm>
          <a:prstGeom prst="line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 defTabSz="457200">
              <a:defRPr sz="5466">
                <a:solidFill>
                  <a:srgbClr val="FFFB00"/>
                </a:solidFill>
              </a:defRPr>
            </a:pPr>
            <a:r>
              <a:rPr i="1" dirty="0" err="1"/>
              <a:t>t</a:t>
            </a:r>
            <a:r>
              <a:rPr baseline="-5999" dirty="0" err="1"/>
              <a:t>c</a:t>
            </a:r>
            <a:r>
              <a:rPr lang="en-US" baseline="-5999" dirty="0" err="1"/>
              <a:t>c</a:t>
            </a:r>
            <a:r>
              <a:rPr dirty="0"/>
              <a:t> &lt; </a:t>
            </a:r>
            <a:r>
              <a:rPr i="1" dirty="0" err="1"/>
              <a:t>t</a:t>
            </a:r>
            <a:r>
              <a:rPr baseline="-5999" dirty="0" err="1"/>
              <a:t>form,lookback</a:t>
            </a:r>
            <a:r>
              <a:rPr sz="4566" dirty="0"/>
              <a:t>(</a:t>
            </a:r>
            <a:r>
              <a:rPr sz="4566" i="1" dirty="0" err="1"/>
              <a:t>M</a:t>
            </a:r>
            <a:r>
              <a:rPr sz="4566" baseline="-5999" dirty="0" err="1"/>
              <a:t>vir</a:t>
            </a:r>
            <a:r>
              <a:rPr sz="4566" dirty="0"/>
              <a:t>, c | </a:t>
            </a:r>
            <a:r>
              <a:rPr sz="4566" i="1" dirty="0"/>
              <a:t>z</a:t>
            </a:r>
            <a:r>
              <a:rPr sz="4566" dirty="0"/>
              <a:t>)</a:t>
            </a:r>
          </a:p>
        </p:txBody>
      </p:sp>
      <p:pic>
        <p:nvPicPr>
          <p:cNvPr id="235" name="test_tc_tform.mp4" descr="test_tc_tform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8150" y="2570308"/>
            <a:ext cx="14700459" cy="105003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38" name="Group"/>
          <p:cNvGrpSpPr/>
          <p:nvPr/>
        </p:nvGrpSpPr>
        <p:grpSpPr>
          <a:xfrm>
            <a:off x="15818191" y="2570308"/>
            <a:ext cx="7813334" cy="4835849"/>
            <a:chOff x="-38100" y="-38101"/>
            <a:chExt cx="7471405" cy="4835847"/>
          </a:xfrm>
        </p:grpSpPr>
        <p:pic>
          <p:nvPicPr>
            <p:cNvPr id="236" name="Rectangle Rectangle" descr="Rectangle Rectangle"/>
            <p:cNvPicPr>
              <a:picLocks/>
            </p:cNvPicPr>
            <p:nvPr/>
          </p:nvPicPr>
          <p:blipFill>
            <a:blip r:embed="rId6">
              <a:alphaModFix amt="49830"/>
            </a:blip>
            <a:stretch>
              <a:fillRect/>
            </a:stretch>
          </p:blipFill>
          <p:spPr>
            <a:xfrm>
              <a:off x="-38100" y="-38101"/>
              <a:ext cx="7471405" cy="4835847"/>
            </a:xfrm>
            <a:prstGeom prst="rect">
              <a:avLst/>
            </a:prstGeom>
            <a:effectLst>
              <a:outerShdw blurRad="88900" dir="16200000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237" name="In this example movie, we keep concentration and cross section fixed, and scan halo mass -&gt; BH can be seeded only for halos of a certain mass range Mvir ≈ 106-9Msun and thus give BH seed mass of MBH ≈ 104-7Msun"/>
            <p:cNvSpPr txBox="1"/>
            <p:nvPr/>
          </p:nvSpPr>
          <p:spPr>
            <a:xfrm>
              <a:off x="387691" y="1076582"/>
              <a:ext cx="6902534" cy="26064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/>
            <a:p>
              <a:pPr marL="604380" indent="-604380" algn="l" defTabSz="642937">
                <a:spcBef>
                  <a:spcPts val="4200"/>
                </a:spcBef>
                <a:buSzPct val="43000"/>
                <a:buBlip>
                  <a:blip r:embed="rId7"/>
                </a:buBlip>
                <a:defRPr b="0">
                  <a:latin typeface="Chalkboard"/>
                  <a:ea typeface="Chalkboard"/>
                  <a:cs typeface="Chalkboard"/>
                  <a:sym typeface="Chalkboard"/>
                </a:defRPr>
              </a:pPr>
              <a:r>
                <a:rPr dirty="0"/>
                <a:t>In this movie, we keep </a:t>
              </a:r>
              <a:r>
                <a:rPr lang="en-US" i="1" dirty="0">
                  <a:solidFill>
                    <a:srgbClr val="FFFF00"/>
                  </a:solidFill>
                </a:rPr>
                <a:t>c</a:t>
              </a:r>
              <a:r>
                <a:rPr dirty="0"/>
                <a:t> and cross section fixed, and scan halo mass </a:t>
              </a:r>
              <a:r>
                <a:rPr lang="en-US" dirty="0">
                  <a:sym typeface="Wingdings" panose="05000000000000000000" pitchFamily="2" charset="2"/>
                </a:rPr>
                <a:t> </a:t>
              </a:r>
              <a:r>
                <a:rPr lang="en-US" altLang="zh-CN" dirty="0">
                  <a:sym typeface="Wingdings" panose="05000000000000000000" pitchFamily="2" charset="2"/>
                </a:rPr>
                <a:t>SM</a:t>
              </a:r>
              <a:r>
                <a:rPr dirty="0"/>
                <a:t>BH </a:t>
              </a:r>
              <a:r>
                <a:rPr lang="en-US" dirty="0"/>
                <a:t>is</a:t>
              </a:r>
              <a:r>
                <a:rPr dirty="0"/>
                <a:t> seeded only for </a:t>
              </a:r>
              <a:r>
                <a:rPr lang="en-US" dirty="0"/>
                <a:t>early-forming </a:t>
              </a:r>
              <a:r>
                <a:rPr dirty="0"/>
                <a:t>halos of a certain mass range </a:t>
              </a:r>
              <a:r>
                <a:rPr dirty="0" err="1">
                  <a:solidFill>
                    <a:srgbClr val="FFFB00"/>
                  </a:solidFill>
                </a:rPr>
                <a:t>M</a:t>
              </a:r>
              <a:r>
                <a:rPr baseline="-5999" dirty="0" err="1">
                  <a:solidFill>
                    <a:srgbClr val="FFFB00"/>
                  </a:solidFill>
                </a:rPr>
                <a:t>vir</a:t>
              </a:r>
              <a:r>
                <a:rPr dirty="0">
                  <a:solidFill>
                    <a:srgbClr val="FFFB00"/>
                  </a:solidFill>
                </a:rPr>
                <a:t> ≈ 10</a:t>
              </a:r>
              <a:r>
                <a:rPr baseline="31999" dirty="0">
                  <a:solidFill>
                    <a:srgbClr val="FFFB00"/>
                  </a:solidFill>
                </a:rPr>
                <a:t>6</a:t>
              </a:r>
              <a:r>
                <a:rPr lang="en-US" altLang="zh-CN" baseline="31999" dirty="0">
                  <a:solidFill>
                    <a:srgbClr val="FFFB00"/>
                  </a:solidFill>
                </a:rPr>
                <a:t>.5</a:t>
              </a:r>
              <a:r>
                <a:rPr baseline="31999" dirty="0">
                  <a:solidFill>
                    <a:srgbClr val="FFFB00"/>
                  </a:solidFill>
                </a:rPr>
                <a:t>-</a:t>
              </a:r>
              <a:r>
                <a:rPr lang="en-US" altLang="zh-CN" baseline="31999" dirty="0">
                  <a:solidFill>
                    <a:srgbClr val="FFFB00"/>
                  </a:solidFill>
                </a:rPr>
                <a:t>9.5</a:t>
              </a:r>
              <a:r>
                <a:rPr dirty="0">
                  <a:solidFill>
                    <a:srgbClr val="FFFB00"/>
                  </a:solidFill>
                </a:rPr>
                <a:t>M</a:t>
              </a:r>
              <a:r>
                <a:rPr baseline="-5999" dirty="0">
                  <a:solidFill>
                    <a:srgbClr val="FFFB00"/>
                  </a:solidFill>
                </a:rPr>
                <a:t>sun</a:t>
              </a:r>
            </a:p>
          </p:txBody>
        </p:sp>
      </p:grpSp>
      <p:grpSp>
        <p:nvGrpSpPr>
          <p:cNvPr id="241" name="Group"/>
          <p:cNvGrpSpPr/>
          <p:nvPr/>
        </p:nvGrpSpPr>
        <p:grpSpPr>
          <a:xfrm>
            <a:off x="15818192" y="7591191"/>
            <a:ext cx="7965734" cy="3450353"/>
            <a:chOff x="-38100" y="-38100"/>
            <a:chExt cx="7471404" cy="3450352"/>
          </a:xfrm>
        </p:grpSpPr>
        <p:pic>
          <p:nvPicPr>
            <p:cNvPr id="239" name="Rectangle Rectangle" descr="Rectangle Rectangle"/>
            <p:cNvPicPr>
              <a:picLocks/>
            </p:cNvPicPr>
            <p:nvPr/>
          </p:nvPicPr>
          <p:blipFill>
            <a:blip r:embed="rId8">
              <a:alphaModFix amt="49830"/>
            </a:blip>
            <a:stretch>
              <a:fillRect/>
            </a:stretch>
          </p:blipFill>
          <p:spPr>
            <a:xfrm>
              <a:off x="-38100" y="-38100"/>
              <a:ext cx="7471405" cy="3450353"/>
            </a:xfrm>
            <a:prstGeom prst="rect">
              <a:avLst/>
            </a:prstGeom>
            <a:effectLst>
              <a:outerShdw blurRad="88900" dir="16200000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240" name="Interestingly, this seeding mechanism only operates at very high redshift (z&gt;8.5) — so there is no need to worry that all halos eventually collapse such that BHs are too abundant"/>
            <p:cNvSpPr txBox="1"/>
            <p:nvPr/>
          </p:nvSpPr>
          <p:spPr>
            <a:xfrm>
              <a:off x="104979" y="94332"/>
              <a:ext cx="7185249" cy="31854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/>
            <a:p>
              <a:pPr marL="604380" indent="-604380" algn="l" defTabSz="642937">
                <a:spcBef>
                  <a:spcPts val="4200"/>
                </a:spcBef>
                <a:buSzPct val="43000"/>
                <a:buBlip>
                  <a:blip r:embed="rId7"/>
                </a:buBlip>
                <a:defRPr b="0">
                  <a:latin typeface="Chalkboard"/>
                  <a:ea typeface="Chalkboard"/>
                  <a:cs typeface="Chalkboard"/>
                  <a:sym typeface="Chalkboard"/>
                </a:defRPr>
              </a:pPr>
              <a:r>
                <a:rPr dirty="0"/>
                <a:t>Interestingly, this seeding mechanism only operates at very high redshift (</a:t>
              </a:r>
              <a:r>
                <a:rPr dirty="0">
                  <a:solidFill>
                    <a:srgbClr val="FFFB00"/>
                  </a:solidFill>
                </a:rPr>
                <a:t>z&gt;8.5</a:t>
              </a:r>
              <a:r>
                <a:rPr dirty="0"/>
                <a:t>) — so there is no need to worry that all halos eventually collapse such that BHs </a:t>
              </a:r>
              <a:r>
                <a:rPr lang="en-US" altLang="zh-CN" dirty="0"/>
                <a:t>are</a:t>
              </a:r>
              <a:r>
                <a:rPr dirty="0"/>
                <a:t> too abundant</a:t>
              </a:r>
            </a:p>
          </p:txBody>
        </p:sp>
      </p:grpSp>
      <p:sp>
        <p:nvSpPr>
          <p:cNvPr id="242" name="Rounded Rectangle"/>
          <p:cNvSpPr/>
          <p:nvPr/>
        </p:nvSpPr>
        <p:spPr>
          <a:xfrm>
            <a:off x="7142129" y="3172193"/>
            <a:ext cx="3108819" cy="771814"/>
          </a:xfrm>
          <a:prstGeom prst="roundRect">
            <a:avLst>
              <a:gd name="adj" fmla="val 22756"/>
            </a:avLst>
          </a:prstGeom>
          <a:solidFill>
            <a:srgbClr val="00FDFF">
              <a:alpha val="33030"/>
            </a:srgbClr>
          </a:solidFill>
          <a:ln w="508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43" name="Jiang et al. (including LCH) in prep"/>
          <p:cNvSpPr txBox="1"/>
          <p:nvPr/>
        </p:nvSpPr>
        <p:spPr>
          <a:xfrm>
            <a:off x="18962558" y="1350360"/>
            <a:ext cx="5184110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 b="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b="1" dirty="0"/>
              <a:t>FJ</a:t>
            </a:r>
            <a:r>
              <a:rPr lang="en-US" dirty="0"/>
              <a:t> </a:t>
            </a:r>
            <a:r>
              <a:rPr lang="en-US" altLang="zh-CN" dirty="0"/>
              <a:t>+</a:t>
            </a:r>
            <a:r>
              <a:rPr lang="en-US" dirty="0"/>
              <a:t> </a:t>
            </a:r>
            <a:r>
              <a:rPr lang="en-US" altLang="zh-CN" dirty="0"/>
              <a:t>26, </a:t>
            </a:r>
            <a:r>
              <a:rPr lang="en-US" altLang="zh-CN" dirty="0" err="1"/>
              <a:t>ApJL</a:t>
            </a:r>
            <a:r>
              <a:rPr lang="en-US" altLang="zh-CN" dirty="0"/>
              <a:t>, </a:t>
            </a:r>
            <a:r>
              <a:rPr lang="en-US" b="0" i="0" dirty="0">
                <a:effectLst/>
                <a:latin typeface="Helvetica Neue"/>
              </a:rPr>
              <a:t>2503.23710</a:t>
            </a:r>
            <a:endParaRPr lang="en-US" dirty="0"/>
          </a:p>
        </p:txBody>
      </p:sp>
      <p:sp>
        <p:nvSpPr>
          <p:cNvPr id="244" name="Technical note: green bands indicate halo-formation-time distributions, according to extended-Press-Schechter theory"/>
          <p:cNvSpPr txBox="1"/>
          <p:nvPr/>
        </p:nvSpPr>
        <p:spPr>
          <a:xfrm>
            <a:off x="15818191" y="11173977"/>
            <a:ext cx="8185399" cy="16215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marL="604380" indent="-604380" algn="l" defTabSz="642937">
              <a:spcBef>
                <a:spcPts val="4200"/>
              </a:spcBef>
              <a:buSzPct val="43000"/>
              <a:buBlip>
                <a:blip r:embed="rId7"/>
              </a:buBlip>
              <a:defRPr b="0">
                <a:latin typeface="Chalkboard"/>
                <a:ea typeface="Chalkboard"/>
                <a:cs typeface="Chalkboard"/>
                <a:sym typeface="Chalkboard"/>
              </a:defRPr>
            </a:pPr>
            <a:r>
              <a:rPr u="sng" dirty="0"/>
              <a:t>Technical note</a:t>
            </a:r>
            <a:r>
              <a:rPr dirty="0"/>
              <a:t>: green bands indicate halo</a:t>
            </a:r>
            <a:r>
              <a:rPr lang="en-US" dirty="0"/>
              <a:t> </a:t>
            </a:r>
            <a:r>
              <a:rPr dirty="0"/>
              <a:t>formation-time distributions </a:t>
            </a:r>
            <a:r>
              <a:rPr lang="en-US" dirty="0"/>
              <a:t>(</a:t>
            </a:r>
            <a:r>
              <a:rPr dirty="0"/>
              <a:t>extended-Press-Schechter theory</a:t>
            </a:r>
            <a:r>
              <a:rPr lang="en-US" dirty="0"/>
              <a:t>)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" fill="hold"/>
                                        <p:tgtEl>
                                          <p:spTgt spid="2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35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Rectangle Rectangle" descr="Rectangle Rectangle"/>
          <p:cNvPicPr>
            <a:picLocks/>
          </p:cNvPicPr>
          <p:nvPr/>
        </p:nvPicPr>
        <p:blipFill>
          <a:blip r:embed="rId2">
            <a:alphaModFix amt="49830"/>
          </a:blip>
          <a:stretch>
            <a:fillRect/>
          </a:stretch>
        </p:blipFill>
        <p:spPr>
          <a:xfrm>
            <a:off x="162527" y="145773"/>
            <a:ext cx="23984141" cy="1112639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sp>
        <p:nvSpPr>
          <p:cNvPr id="233" name="Condition for BH seeding by SIDM"/>
          <p:cNvSpPr txBox="1"/>
          <p:nvPr/>
        </p:nvSpPr>
        <p:spPr>
          <a:xfrm>
            <a:off x="969818" y="325999"/>
            <a:ext cx="23176850" cy="6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defTabSz="642937"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dirty="0"/>
              <a:t>Halo</a:t>
            </a:r>
            <a:r>
              <a:rPr lang="zh-CN" altLang="en-US" dirty="0"/>
              <a:t> </a:t>
            </a:r>
            <a:r>
              <a:rPr lang="en-US" altLang="zh-CN" dirty="0"/>
              <a:t>c</a:t>
            </a:r>
            <a:r>
              <a:rPr dirty="0"/>
              <a:t>ondition for BH seeding by SIDM</a:t>
            </a:r>
            <a:r>
              <a:rPr lang="en-US" dirty="0"/>
              <a:t>:  </a:t>
            </a:r>
            <a:r>
              <a:rPr lang="en-US" altLang="zh-CN" dirty="0"/>
              <a:t>gravothermal-evolution</a:t>
            </a:r>
            <a:r>
              <a:rPr lang="zh-CN" altLang="en-US" dirty="0"/>
              <a:t> </a:t>
            </a:r>
            <a:r>
              <a:rPr lang="en-US" altLang="zh-CN" dirty="0"/>
              <a:t>not</a:t>
            </a:r>
            <a:r>
              <a:rPr lang="zh-CN" altLang="en-US" dirty="0"/>
              <a:t> </a:t>
            </a:r>
            <a:r>
              <a:rPr lang="en-US" altLang="zh-CN" dirty="0"/>
              <a:t>disturbed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major</a:t>
            </a:r>
            <a:r>
              <a:rPr lang="zh-CN" altLang="en-US" dirty="0"/>
              <a:t> </a:t>
            </a:r>
            <a:r>
              <a:rPr lang="en-US" altLang="zh-CN" dirty="0"/>
              <a:t>mergers</a:t>
            </a:r>
            <a:endParaRPr lang="en-US" dirty="0"/>
          </a:p>
        </p:txBody>
      </p:sp>
      <p:sp>
        <p:nvSpPr>
          <p:cNvPr id="2" name="Technical note: green bands indicate halo-formation-time distributions, according to extended-Press-Schechter theory">
            <a:extLst>
              <a:ext uri="{FF2B5EF4-FFF2-40B4-BE49-F238E27FC236}">
                <a16:creationId xmlns:a16="http://schemas.microsoft.com/office/drawing/2014/main" id="{017BAD76-3D33-3174-4191-9557891BDCE1}"/>
              </a:ext>
            </a:extLst>
          </p:cNvPr>
          <p:cNvSpPr txBox="1"/>
          <p:nvPr/>
        </p:nvSpPr>
        <p:spPr>
          <a:xfrm>
            <a:off x="12808057" y="2531224"/>
            <a:ext cx="10616281" cy="125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marL="604380" indent="-604380" algn="l" defTabSz="642937">
              <a:spcBef>
                <a:spcPts val="4200"/>
              </a:spcBef>
              <a:buSzPct val="43000"/>
              <a:buBlip>
                <a:blip r:embed="rId3"/>
              </a:buBlip>
              <a:defRPr b="0">
                <a:latin typeface="Chalkboard"/>
                <a:ea typeface="Chalkboard"/>
                <a:cs typeface="Chalkboard"/>
                <a:sym typeface="Chalkboard"/>
              </a:defRPr>
            </a:pPr>
            <a:r>
              <a:rPr lang="en-US" sz="3600" dirty="0"/>
              <a:t>Just</a:t>
            </a:r>
            <a:r>
              <a:rPr lang="zh-CN" altLang="en-US" sz="3600" dirty="0"/>
              <a:t> </a:t>
            </a:r>
            <a:r>
              <a:rPr lang="en-US" altLang="zh-CN" sz="3600" dirty="0"/>
              <a:t>another</a:t>
            </a:r>
            <a:r>
              <a:rPr lang="zh-CN" altLang="en-US" sz="3600" dirty="0"/>
              <a:t> </a:t>
            </a:r>
            <a:r>
              <a:rPr lang="en-US" altLang="zh-CN" sz="3600" dirty="0"/>
              <a:t>way</a:t>
            </a:r>
            <a:r>
              <a:rPr lang="zh-CN" altLang="en-US" sz="3600" dirty="0"/>
              <a:t> </a:t>
            </a:r>
            <a:r>
              <a:rPr lang="en-US" altLang="zh-CN" sz="3600" dirty="0"/>
              <a:t>of</a:t>
            </a:r>
            <a:r>
              <a:rPr lang="zh-CN" altLang="en-US" sz="3600" dirty="0"/>
              <a:t> </a:t>
            </a:r>
            <a:r>
              <a:rPr lang="en-US" altLang="zh-CN" sz="3600" dirty="0"/>
              <a:t>saying</a:t>
            </a:r>
            <a:r>
              <a:rPr lang="zh-CN" altLang="en-US" sz="3600" dirty="0"/>
              <a:t> </a:t>
            </a:r>
            <a:r>
              <a:rPr lang="en-US" altLang="zh-CN" sz="3600" dirty="0"/>
              <a:t>the</a:t>
            </a:r>
            <a:r>
              <a:rPr lang="zh-CN" altLang="en-US" sz="3600" dirty="0"/>
              <a:t> </a:t>
            </a:r>
            <a:r>
              <a:rPr lang="en-US" altLang="zh-CN" sz="3600" dirty="0"/>
              <a:t>same</a:t>
            </a:r>
            <a:r>
              <a:rPr lang="zh-CN" altLang="en-US" sz="3600" dirty="0"/>
              <a:t> </a:t>
            </a:r>
            <a:r>
              <a:rPr lang="en-US" altLang="zh-CN" sz="3600" dirty="0"/>
              <a:t>thing</a:t>
            </a:r>
            <a:r>
              <a:rPr lang="zh-CN" altLang="en-US" sz="3600" dirty="0"/>
              <a:t> </a:t>
            </a:r>
            <a:r>
              <a:rPr lang="en-US" altLang="zh-CN" sz="3600" dirty="0"/>
              <a:t>as:</a:t>
            </a:r>
            <a:r>
              <a:rPr lang="zh-CN" altLang="en-US" sz="3600" dirty="0"/>
              <a:t> </a:t>
            </a:r>
            <a:br>
              <a:rPr lang="en-US" altLang="zh-CN" sz="3600" dirty="0"/>
            </a:br>
            <a:r>
              <a:rPr lang="en-US" altLang="zh-CN" sz="3600" dirty="0">
                <a:solidFill>
                  <a:srgbClr val="FFFF00"/>
                </a:solidFill>
              </a:rPr>
              <a:t>core-</a:t>
            </a:r>
            <a:r>
              <a:rPr lang="en-US" sz="3600" dirty="0">
                <a:solidFill>
                  <a:srgbClr val="FFFF00"/>
                </a:solidFill>
              </a:rPr>
              <a:t>collapse time </a:t>
            </a:r>
            <a:r>
              <a:rPr lang="en-US" sz="3600" dirty="0">
                <a:solidFill>
                  <a:srgbClr val="FFFF00"/>
                </a:solidFill>
                <a:latin typeface="Helvetica"/>
                <a:ea typeface="Helvetica"/>
                <a:cs typeface="Helvetica"/>
                <a:sym typeface="Helvetica"/>
              </a:rPr>
              <a:t>&lt;</a:t>
            </a:r>
            <a:r>
              <a:rPr lang="en-US" sz="3600" dirty="0">
                <a:solidFill>
                  <a:srgbClr val="FFFF00"/>
                </a:solidFill>
              </a:rPr>
              <a:t> time since halo formation</a:t>
            </a:r>
            <a:endParaRPr sz="3600" dirty="0">
              <a:solidFill>
                <a:srgbClr val="FFFF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8720D5-6A8B-1CBD-24CB-2A639AD632B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6" r="13108" b="27853"/>
          <a:stretch/>
        </p:blipFill>
        <p:spPr>
          <a:xfrm>
            <a:off x="778583" y="1522223"/>
            <a:ext cx="11413417" cy="11867778"/>
          </a:xfrm>
          <a:prstGeom prst="rect">
            <a:avLst/>
          </a:prstGeom>
        </p:spPr>
      </p:pic>
      <p:sp>
        <p:nvSpPr>
          <p:cNvPr id="6" name="Technical note: green bands indicate halo-formation-time distributions, according to extended-Press-Schechter theory">
            <a:extLst>
              <a:ext uri="{FF2B5EF4-FFF2-40B4-BE49-F238E27FC236}">
                <a16:creationId xmlns:a16="http://schemas.microsoft.com/office/drawing/2014/main" id="{8939C31A-4F55-4D86-F945-42FA83E3B0DC}"/>
              </a:ext>
            </a:extLst>
          </p:cNvPr>
          <p:cNvSpPr txBox="1"/>
          <p:nvPr/>
        </p:nvSpPr>
        <p:spPr>
          <a:xfrm>
            <a:off x="12808057" y="5056301"/>
            <a:ext cx="10616281" cy="125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marL="604380" indent="-604380" algn="l" defTabSz="642937">
              <a:spcBef>
                <a:spcPts val="4200"/>
              </a:spcBef>
              <a:buSzPct val="43000"/>
              <a:buBlip>
                <a:blip r:embed="rId3"/>
              </a:buBlip>
              <a:defRPr b="0">
                <a:latin typeface="Chalkboard"/>
                <a:ea typeface="Chalkboard"/>
                <a:cs typeface="Chalkboard"/>
                <a:sym typeface="Chalkboard"/>
              </a:defRPr>
            </a:pPr>
            <a:r>
              <a:rPr lang="en-US" altLang="zh-CN" sz="3600" dirty="0"/>
              <a:t>Low-mass</a:t>
            </a:r>
            <a:r>
              <a:rPr lang="zh-CN" altLang="en-US" sz="3600" dirty="0"/>
              <a:t> </a:t>
            </a:r>
            <a:r>
              <a:rPr lang="en-US" altLang="zh-CN" sz="3600" dirty="0"/>
              <a:t>halos</a:t>
            </a:r>
            <a:r>
              <a:rPr lang="zh-CN" altLang="en-US" sz="3600" dirty="0"/>
              <a:t> </a:t>
            </a:r>
            <a:r>
              <a:rPr lang="en-US" altLang="zh-CN" sz="3600" dirty="0">
                <a:solidFill>
                  <a:srgbClr val="FFFF00"/>
                </a:solidFill>
              </a:rPr>
              <a:t>&lt;10</a:t>
            </a:r>
            <a:r>
              <a:rPr lang="en-US" altLang="zh-CN" sz="3600" baseline="30000" dirty="0">
                <a:solidFill>
                  <a:srgbClr val="FFFF00"/>
                </a:solidFill>
              </a:rPr>
              <a:t>6.5</a:t>
            </a:r>
            <a:r>
              <a:rPr lang="zh-CN" altLang="en-US" sz="3600" dirty="0">
                <a:solidFill>
                  <a:srgbClr val="FFFF00"/>
                </a:solidFill>
              </a:rPr>
              <a:t> </a:t>
            </a:r>
            <a:r>
              <a:rPr lang="en-US" altLang="zh-CN" sz="3600" dirty="0" err="1">
                <a:solidFill>
                  <a:srgbClr val="FFFF00"/>
                </a:solidFill>
              </a:rPr>
              <a:t>M</a:t>
            </a:r>
            <a:r>
              <a:rPr lang="en-US" altLang="zh-CN" sz="3600" baseline="-25000" dirty="0" err="1">
                <a:solidFill>
                  <a:srgbClr val="FFFF00"/>
                </a:solidFill>
              </a:rPr>
              <a:t>sun</a:t>
            </a:r>
            <a:r>
              <a:rPr lang="zh-CN" altLang="en-US" sz="3600" dirty="0"/>
              <a:t> </a:t>
            </a:r>
            <a:r>
              <a:rPr lang="en-US" altLang="zh-CN" sz="3600" dirty="0"/>
              <a:t>:</a:t>
            </a:r>
            <a:r>
              <a:rPr lang="zh-CN" altLang="en-US" sz="3600" dirty="0"/>
              <a:t> </a:t>
            </a:r>
            <a:r>
              <a:rPr lang="en-US" altLang="zh-CN" sz="3600" dirty="0"/>
              <a:t>major</a:t>
            </a:r>
            <a:r>
              <a:rPr lang="zh-CN" altLang="en-US" sz="3600" dirty="0"/>
              <a:t> </a:t>
            </a:r>
            <a:r>
              <a:rPr lang="en-US" altLang="zh-CN" sz="3600" dirty="0"/>
              <a:t>mergers</a:t>
            </a:r>
            <a:r>
              <a:rPr lang="zh-CN" altLang="en-US" sz="3600" dirty="0"/>
              <a:t> </a:t>
            </a:r>
            <a:r>
              <a:rPr lang="en-US" altLang="zh-CN" sz="3600" dirty="0"/>
              <a:t>too</a:t>
            </a:r>
            <a:r>
              <a:rPr lang="zh-CN" altLang="en-US" sz="3600" dirty="0"/>
              <a:t> </a:t>
            </a:r>
            <a:r>
              <a:rPr lang="en-US" altLang="zh-CN" sz="3600" dirty="0"/>
              <a:t>frequent</a:t>
            </a:r>
            <a:r>
              <a:rPr lang="zh-CN" altLang="en-US" sz="3600" dirty="0"/>
              <a:t> </a:t>
            </a:r>
            <a:r>
              <a:rPr lang="en-US" altLang="zh-CN" sz="3600" dirty="0">
                <a:sym typeface="Wingdings" pitchFamily="2" charset="2"/>
              </a:rPr>
              <a:t></a:t>
            </a:r>
            <a:r>
              <a:rPr lang="zh-CN" altLang="en-US" sz="3600" dirty="0">
                <a:sym typeface="Wingdings" pitchFamily="2" charset="2"/>
              </a:rPr>
              <a:t> </a:t>
            </a:r>
            <a:r>
              <a:rPr lang="en-US" altLang="zh-CN" sz="3600" dirty="0">
                <a:sym typeface="Wingdings" pitchFamily="2" charset="2"/>
              </a:rPr>
              <a:t>core-collapse</a:t>
            </a:r>
            <a:r>
              <a:rPr lang="zh-CN" altLang="en-US" sz="3600" dirty="0">
                <a:sym typeface="Wingdings" pitchFamily="2" charset="2"/>
              </a:rPr>
              <a:t> </a:t>
            </a:r>
            <a:r>
              <a:rPr lang="en-US" altLang="zh-CN" sz="3600" dirty="0">
                <a:sym typeface="Wingdings" pitchFamily="2" charset="2"/>
              </a:rPr>
              <a:t>easily</a:t>
            </a:r>
            <a:r>
              <a:rPr lang="zh-CN" altLang="en-US" sz="3600" dirty="0">
                <a:sym typeface="Wingdings" pitchFamily="2" charset="2"/>
              </a:rPr>
              <a:t> </a:t>
            </a:r>
            <a:r>
              <a:rPr lang="en-US" altLang="zh-CN" sz="3600" dirty="0">
                <a:sym typeface="Wingdings" pitchFamily="2" charset="2"/>
              </a:rPr>
              <a:t>disrupted</a:t>
            </a:r>
            <a:endParaRPr sz="3600" dirty="0">
              <a:solidFill>
                <a:srgbClr val="FFFF00"/>
              </a:solidFill>
            </a:endParaRPr>
          </a:p>
        </p:txBody>
      </p:sp>
      <p:sp>
        <p:nvSpPr>
          <p:cNvPr id="7" name="Technical note: green bands indicate halo-formation-time distributions, according to extended-Press-Schechter theory">
            <a:extLst>
              <a:ext uri="{FF2B5EF4-FFF2-40B4-BE49-F238E27FC236}">
                <a16:creationId xmlns:a16="http://schemas.microsoft.com/office/drawing/2014/main" id="{2EA61792-3F2B-3F15-FAB0-A0591621C123}"/>
              </a:ext>
            </a:extLst>
          </p:cNvPr>
          <p:cNvSpPr txBox="1"/>
          <p:nvPr/>
        </p:nvSpPr>
        <p:spPr>
          <a:xfrm>
            <a:off x="12808056" y="7259783"/>
            <a:ext cx="10616281" cy="125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marL="604380" indent="-604380" algn="l" defTabSz="642937">
              <a:spcBef>
                <a:spcPts val="4200"/>
              </a:spcBef>
              <a:buSzPct val="43000"/>
              <a:buBlip>
                <a:blip r:embed="rId3"/>
              </a:buBlip>
              <a:defRPr b="0">
                <a:latin typeface="Chalkboard"/>
                <a:ea typeface="Chalkboard"/>
                <a:cs typeface="Chalkboard"/>
                <a:sym typeface="Chalkboard"/>
              </a:defRPr>
            </a:pPr>
            <a:r>
              <a:rPr lang="en-US" altLang="zh-CN" sz="3600" dirty="0">
                <a:solidFill>
                  <a:schemeClr val="tx1"/>
                </a:solidFill>
              </a:rPr>
              <a:t>Massive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halos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rgbClr val="FFFF00"/>
                </a:solidFill>
              </a:rPr>
              <a:t>&gt;10</a:t>
            </a:r>
            <a:r>
              <a:rPr lang="en-US" altLang="zh-CN" sz="3600" baseline="30000" dirty="0">
                <a:solidFill>
                  <a:srgbClr val="FFFF00"/>
                </a:solidFill>
              </a:rPr>
              <a:t>9.5</a:t>
            </a:r>
            <a:r>
              <a:rPr lang="zh-CN" altLang="en-US" sz="3600" baseline="30000" dirty="0">
                <a:solidFill>
                  <a:srgbClr val="FFFF00"/>
                </a:solidFill>
              </a:rPr>
              <a:t> </a:t>
            </a:r>
            <a:r>
              <a:rPr lang="en-US" altLang="zh-CN" sz="3600" dirty="0" err="1">
                <a:solidFill>
                  <a:srgbClr val="FFFF00"/>
                </a:solidFill>
              </a:rPr>
              <a:t>M</a:t>
            </a:r>
            <a:r>
              <a:rPr lang="en-US" altLang="zh-CN" sz="3600" baseline="-25000" dirty="0" err="1">
                <a:solidFill>
                  <a:srgbClr val="FFFF00"/>
                </a:solidFill>
              </a:rPr>
              <a:t>sun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: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too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few;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also,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high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mass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makes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SIDM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cross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section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too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low</a:t>
            </a:r>
            <a:endParaRPr sz="3600" dirty="0">
              <a:solidFill>
                <a:schemeClr val="tx1"/>
              </a:solidFill>
            </a:endParaRPr>
          </a:p>
        </p:txBody>
      </p:sp>
      <p:sp>
        <p:nvSpPr>
          <p:cNvPr id="8" name="Technical note: green bands indicate halo-formation-time distributions, according to extended-Press-Schechter theory">
            <a:extLst>
              <a:ext uri="{FF2B5EF4-FFF2-40B4-BE49-F238E27FC236}">
                <a16:creationId xmlns:a16="http://schemas.microsoft.com/office/drawing/2014/main" id="{FDF8CBB4-2859-4A9E-CAF2-D01B9C5CD9FF}"/>
              </a:ext>
            </a:extLst>
          </p:cNvPr>
          <p:cNvSpPr txBox="1"/>
          <p:nvPr/>
        </p:nvSpPr>
        <p:spPr>
          <a:xfrm>
            <a:off x="12808055" y="9784860"/>
            <a:ext cx="10616281" cy="125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marL="604380" indent="-604380" algn="l" defTabSz="642937">
              <a:spcBef>
                <a:spcPts val="4200"/>
              </a:spcBef>
              <a:buSzPct val="43000"/>
              <a:buBlip>
                <a:blip r:embed="rId3"/>
              </a:buBlip>
              <a:defRPr b="0">
                <a:latin typeface="Chalkboard"/>
                <a:ea typeface="Chalkboard"/>
                <a:cs typeface="Chalkboard"/>
                <a:sym typeface="Chalkboard"/>
              </a:defRPr>
            </a:pPr>
            <a:r>
              <a:rPr lang="en-US" altLang="zh-CN" sz="3600" dirty="0">
                <a:solidFill>
                  <a:schemeClr val="tx1"/>
                </a:solidFill>
              </a:rPr>
              <a:t>Sweet-spot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for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high-z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LRD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host: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 err="1">
                <a:solidFill>
                  <a:srgbClr val="FFFF00"/>
                </a:solidFill>
              </a:rPr>
              <a:t>M</a:t>
            </a:r>
            <a:r>
              <a:rPr lang="en-US" altLang="zh-CN" sz="3600" baseline="-25000" dirty="0" err="1">
                <a:solidFill>
                  <a:srgbClr val="FFFF00"/>
                </a:solidFill>
              </a:rPr>
              <a:t>vir</a:t>
            </a:r>
            <a:r>
              <a:rPr lang="zh-CN" altLang="en-US" sz="3600" dirty="0">
                <a:solidFill>
                  <a:srgbClr val="FFFF00"/>
                </a:solidFill>
              </a:rPr>
              <a:t> </a:t>
            </a:r>
            <a:r>
              <a:rPr lang="en-US" altLang="zh-CN" sz="3600" dirty="0">
                <a:solidFill>
                  <a:srgbClr val="FFFF00"/>
                </a:solidFill>
              </a:rPr>
              <a:t>~</a:t>
            </a:r>
            <a:r>
              <a:rPr lang="zh-CN" altLang="en-US" sz="3600" dirty="0">
                <a:solidFill>
                  <a:srgbClr val="FFFF00"/>
                </a:solidFill>
              </a:rPr>
              <a:t> </a:t>
            </a:r>
            <a:r>
              <a:rPr lang="en-US" altLang="zh-CN" sz="3600" dirty="0">
                <a:solidFill>
                  <a:srgbClr val="FFFF00"/>
                </a:solidFill>
              </a:rPr>
              <a:t>10</a:t>
            </a:r>
            <a:r>
              <a:rPr lang="en-US" altLang="zh-CN" sz="3600" baseline="30000" dirty="0">
                <a:solidFill>
                  <a:srgbClr val="FFFF00"/>
                </a:solidFill>
              </a:rPr>
              <a:t>7</a:t>
            </a:r>
            <a:r>
              <a:rPr lang="en-US" altLang="zh-CN" sz="3600" dirty="0">
                <a:solidFill>
                  <a:srgbClr val="FFFF00"/>
                </a:solidFill>
              </a:rPr>
              <a:t>-10</a:t>
            </a:r>
            <a:r>
              <a:rPr lang="en-US" altLang="zh-CN" sz="3600" baseline="30000" dirty="0">
                <a:solidFill>
                  <a:srgbClr val="FFFF00"/>
                </a:solidFill>
              </a:rPr>
              <a:t>9.5</a:t>
            </a:r>
            <a:r>
              <a:rPr lang="zh-CN" altLang="en-US" sz="3600" dirty="0">
                <a:solidFill>
                  <a:srgbClr val="FFFF00"/>
                </a:solidFill>
              </a:rPr>
              <a:t> </a:t>
            </a:r>
            <a:r>
              <a:rPr lang="en-US" altLang="zh-CN" sz="3600" dirty="0" err="1">
                <a:solidFill>
                  <a:srgbClr val="FFFF00"/>
                </a:solidFill>
              </a:rPr>
              <a:t>M</a:t>
            </a:r>
            <a:r>
              <a:rPr lang="en-US" altLang="zh-CN" sz="3600" baseline="-25000" dirty="0" err="1">
                <a:solidFill>
                  <a:srgbClr val="FFFF00"/>
                </a:solidFill>
              </a:rPr>
              <a:t>sun</a:t>
            </a:r>
            <a:endParaRPr sz="3600" baseline="-25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047405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Rectangle Rectangle" descr="Rectangle Rectangle"/>
          <p:cNvPicPr>
            <a:picLocks/>
          </p:cNvPicPr>
          <p:nvPr/>
        </p:nvPicPr>
        <p:blipFill>
          <a:blip r:embed="rId2">
            <a:alphaModFix amt="49830"/>
          </a:blip>
          <a:stretch>
            <a:fillRect/>
          </a:stretch>
        </p:blipFill>
        <p:spPr>
          <a:xfrm>
            <a:off x="162527" y="145773"/>
            <a:ext cx="23984141" cy="1112639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sp>
        <p:nvSpPr>
          <p:cNvPr id="248" name="Explain LRDs with semi-analytic model of SIDM BH seeds + simple BH growth"/>
          <p:cNvSpPr txBox="1"/>
          <p:nvPr/>
        </p:nvSpPr>
        <p:spPr>
          <a:xfrm>
            <a:off x="-1106540" y="352959"/>
            <a:ext cx="20127616" cy="6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642937"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dirty="0"/>
              <a:t>Pro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SIDM: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first</a:t>
            </a:r>
            <a:r>
              <a:rPr lang="zh-CN" altLang="en-US" dirty="0"/>
              <a:t> </a:t>
            </a:r>
            <a:r>
              <a:rPr lang="en-US" altLang="zh-CN" dirty="0"/>
              <a:t>cosmological</a:t>
            </a:r>
            <a:r>
              <a:rPr lang="zh-CN" altLang="en-US" dirty="0"/>
              <a:t> </a:t>
            </a:r>
            <a:r>
              <a:rPr lang="en-US" altLang="zh-CN" dirty="0"/>
              <a:t>statistical</a:t>
            </a:r>
            <a:r>
              <a:rPr lang="zh-CN" altLang="en-US" dirty="0"/>
              <a:t> </a:t>
            </a:r>
            <a:r>
              <a:rPr lang="en-US" altLang="zh-CN" dirty="0"/>
              <a:t>explanation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LRDs</a:t>
            </a:r>
            <a:endParaRPr dirty="0"/>
          </a:p>
        </p:txBody>
      </p:sp>
      <p:sp>
        <p:nvSpPr>
          <p:cNvPr id="249" name="Jiang et al. (including LCH) in prep"/>
          <p:cNvSpPr txBox="1"/>
          <p:nvPr/>
        </p:nvSpPr>
        <p:spPr>
          <a:xfrm>
            <a:off x="17968821" y="398324"/>
            <a:ext cx="5463033" cy="6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 b="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3600" b="1" dirty="0"/>
              <a:t>FJ</a:t>
            </a:r>
            <a:r>
              <a:rPr lang="en-US" altLang="zh-CN" sz="3600" dirty="0"/>
              <a:t>+26, </a:t>
            </a:r>
            <a:r>
              <a:rPr lang="en-US" altLang="zh-CN" sz="3600" dirty="0" err="1"/>
              <a:t>ApJL</a:t>
            </a:r>
            <a:r>
              <a:rPr lang="en-US" altLang="zh-CN" sz="3600" dirty="0"/>
              <a:t>, </a:t>
            </a:r>
            <a:r>
              <a:rPr lang="en-US" sz="3600" b="0" i="0" dirty="0">
                <a:effectLst/>
                <a:latin typeface="Helvetica Neue"/>
              </a:rPr>
              <a:t>2503.23710</a:t>
            </a:r>
            <a:endParaRPr lang="en-US" sz="3600" dirty="0"/>
          </a:p>
        </p:txBody>
      </p:sp>
      <p:grpSp>
        <p:nvGrpSpPr>
          <p:cNvPr id="254" name="Group"/>
          <p:cNvGrpSpPr/>
          <p:nvPr/>
        </p:nvGrpSpPr>
        <p:grpSpPr>
          <a:xfrm>
            <a:off x="15994254" y="8012949"/>
            <a:ext cx="8206009" cy="2005083"/>
            <a:chOff x="369315" y="3977"/>
            <a:chExt cx="8363304" cy="2251824"/>
          </a:xfrm>
        </p:grpSpPr>
        <p:pic>
          <p:nvPicPr>
            <p:cNvPr id="252" name="Rectangle Rectangle" descr="Rectangle Rectangle"/>
            <p:cNvPicPr>
              <a:picLocks/>
            </p:cNvPicPr>
            <p:nvPr/>
          </p:nvPicPr>
          <p:blipFill>
            <a:blip r:embed="rId3">
              <a:alphaModFix amt="49830"/>
            </a:blip>
            <a:stretch>
              <a:fillRect/>
            </a:stretch>
          </p:blipFill>
          <p:spPr>
            <a:xfrm>
              <a:off x="369315" y="3977"/>
              <a:ext cx="8363304" cy="2251824"/>
            </a:xfrm>
            <a:prstGeom prst="rect">
              <a:avLst/>
            </a:prstGeom>
            <a:effectLst>
              <a:outerShdw blurRad="88900" dir="16200000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253" name="SIDM cross section adopted: σ0 ≈ 30 cm2/g  ω = 70km/s — interestingly consistent with local constraint (see next page) !"/>
            <p:cNvSpPr/>
            <p:nvPr/>
          </p:nvSpPr>
          <p:spPr>
            <a:xfrm>
              <a:off x="495443" y="313364"/>
              <a:ext cx="8219098" cy="1529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/>
            <a:p>
              <a:pPr marL="604380" indent="-604380" algn="l" defTabSz="642937">
                <a:spcBef>
                  <a:spcPts val="4200"/>
                </a:spcBef>
                <a:buSzPct val="43000"/>
                <a:buBlip>
                  <a:blip r:embed="rId4"/>
                </a:buBlip>
                <a:defRPr sz="3000" b="0">
                  <a:solidFill>
                    <a:srgbClr val="FFFB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dirty="0">
                  <a:solidFill>
                    <a:srgbClr val="FFFFFF"/>
                  </a:solidFill>
                  <a:latin typeface="Chalkboard"/>
                  <a:ea typeface="Chalkboard"/>
                  <a:cs typeface="Chalkboard"/>
                  <a:sym typeface="Chalkboard"/>
                </a:rPr>
                <a:t>SIDM cross section adopted: </a:t>
              </a:r>
              <a:r>
                <a:rPr i="1" dirty="0"/>
                <a:t>σ</a:t>
              </a:r>
              <a:r>
                <a:rPr baseline="-5999" dirty="0"/>
                <a:t>0 </a:t>
              </a:r>
              <a:r>
                <a:rPr dirty="0"/>
                <a:t>≈ 30 cm</a:t>
              </a:r>
              <a:r>
                <a:rPr baseline="31999" dirty="0"/>
                <a:t>2</a:t>
              </a:r>
              <a:r>
                <a:rPr dirty="0"/>
                <a:t>/g  </a:t>
              </a:r>
              <a:r>
                <a:rPr i="1" dirty="0"/>
                <a:t>ω </a:t>
              </a:r>
              <a:r>
                <a:rPr dirty="0"/>
                <a:t>= 70km/s</a:t>
              </a:r>
              <a:r>
                <a:rPr dirty="0">
                  <a:solidFill>
                    <a:srgbClr val="FFFFFF"/>
                  </a:solidFill>
                  <a:latin typeface="Chalkboard"/>
                  <a:ea typeface="Chalkboard"/>
                  <a:cs typeface="Chalkboard"/>
                  <a:sym typeface="Chalkboard"/>
                </a:rPr>
                <a:t> — interestingly consistent with local constraint (see next page) ! </a:t>
              </a:r>
            </a:p>
          </p:txBody>
        </p:sp>
      </p:grpSp>
      <p:grpSp>
        <p:nvGrpSpPr>
          <p:cNvPr id="267" name="Group"/>
          <p:cNvGrpSpPr/>
          <p:nvPr/>
        </p:nvGrpSpPr>
        <p:grpSpPr>
          <a:xfrm>
            <a:off x="16081483" y="2196021"/>
            <a:ext cx="9268823" cy="5177052"/>
            <a:chOff x="-38100" y="-38100"/>
            <a:chExt cx="9268821" cy="5177050"/>
          </a:xfrm>
        </p:grpSpPr>
        <p:pic>
          <p:nvPicPr>
            <p:cNvPr id="256" name="Rectangle Rectangle" descr="Rectangle Rectangle"/>
            <p:cNvPicPr>
              <a:picLocks/>
            </p:cNvPicPr>
            <p:nvPr/>
          </p:nvPicPr>
          <p:blipFill>
            <a:blip r:embed="rId5">
              <a:alphaModFix amt="49830"/>
            </a:blip>
            <a:stretch>
              <a:fillRect/>
            </a:stretch>
          </p:blipFill>
          <p:spPr>
            <a:xfrm>
              <a:off x="-38100" y="-38100"/>
              <a:ext cx="8101040" cy="5177050"/>
            </a:xfrm>
            <a:prstGeom prst="rect">
              <a:avLst/>
            </a:prstGeom>
            <a:effectLst>
              <a:outerShdw blurRad="88900" dir="16200000" rotWithShape="0">
                <a:srgbClr val="000000">
                  <a:alpha val="50000"/>
                </a:srgbClr>
              </a:outerShdw>
            </a:effectLst>
          </p:spPr>
        </p:pic>
        <p:grpSp>
          <p:nvGrpSpPr>
            <p:cNvPr id="266" name="Group"/>
            <p:cNvGrpSpPr/>
            <p:nvPr/>
          </p:nvGrpSpPr>
          <p:grpSpPr>
            <a:xfrm>
              <a:off x="97330" y="106882"/>
              <a:ext cx="9133391" cy="4887086"/>
              <a:chOff x="0" y="-1"/>
              <a:chExt cx="9133390" cy="4887084"/>
            </a:xfrm>
          </p:grpSpPr>
          <p:grpSp>
            <p:nvGrpSpPr>
              <p:cNvPr id="264" name="Group"/>
              <p:cNvGrpSpPr/>
              <p:nvPr/>
            </p:nvGrpSpPr>
            <p:grpSpPr>
              <a:xfrm>
                <a:off x="0" y="-1"/>
                <a:ext cx="9133390" cy="4887084"/>
                <a:chOff x="0" y="-1"/>
                <a:chExt cx="9133389" cy="4887083"/>
              </a:xfrm>
            </p:grpSpPr>
            <p:sp>
              <p:nvSpPr>
                <p:cNvPr id="257" name="Model ingredients:"/>
                <p:cNvSpPr txBox="1"/>
                <p:nvPr/>
              </p:nvSpPr>
              <p:spPr>
                <a:xfrm>
                  <a:off x="0" y="-1"/>
                  <a:ext cx="7185248" cy="64548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spAutoFit/>
                </a:bodyPr>
                <a:lstStyle>
                  <a:lvl1pPr marL="604380" indent="-604380" algn="l" defTabSz="642937">
                    <a:spcBef>
                      <a:spcPts val="4200"/>
                    </a:spcBef>
                    <a:buSzPct val="43000"/>
                    <a:buBlip>
                      <a:blip r:embed="rId4"/>
                    </a:buBlip>
                    <a:defRPr b="0">
                      <a:latin typeface="Chalkboard"/>
                      <a:ea typeface="Chalkboard"/>
                      <a:cs typeface="Chalkboard"/>
                      <a:sym typeface="Chalkboard"/>
                    </a:defRPr>
                  </a:lvl1pPr>
                </a:lstStyle>
                <a:p>
                  <a:r>
                    <a:t>Model ingredients:</a:t>
                  </a:r>
                </a:p>
              </p:txBody>
            </p:sp>
            <p:sp>
              <p:nvSpPr>
                <p:cNvPr id="258" name="- halo merger trees"/>
                <p:cNvSpPr txBox="1"/>
                <p:nvPr/>
              </p:nvSpPr>
              <p:spPr>
                <a:xfrm>
                  <a:off x="673193" y="670983"/>
                  <a:ext cx="8460196" cy="64548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spAutoFit/>
                </a:bodyPr>
                <a:lstStyle>
                  <a:lvl1pPr algn="l" defTabSz="642937">
                    <a:spcBef>
                      <a:spcPts val="4200"/>
                    </a:spcBef>
                    <a:defRPr b="0">
                      <a:latin typeface="Chalkboard"/>
                      <a:ea typeface="Chalkboard"/>
                      <a:cs typeface="Chalkboard"/>
                      <a:sym typeface="Chalkboard"/>
                    </a:defRPr>
                  </a:lvl1pPr>
                </a:lstStyle>
                <a:p>
                  <a:r>
                    <a:rPr dirty="0"/>
                    <a:t>- </a:t>
                  </a:r>
                  <a:r>
                    <a:rPr lang="en-US" altLang="zh-CN" dirty="0"/>
                    <a:t>H</a:t>
                  </a:r>
                  <a:r>
                    <a:rPr dirty="0"/>
                    <a:t>alo merger trees</a:t>
                  </a:r>
                </a:p>
              </p:txBody>
            </p:sp>
            <p:sp>
              <p:nvSpPr>
                <p:cNvPr id="259" name="- BH mass growth w. Eddington ratio"/>
                <p:cNvSpPr txBox="1"/>
                <p:nvPr/>
              </p:nvSpPr>
              <p:spPr>
                <a:xfrm>
                  <a:off x="670338" y="2913284"/>
                  <a:ext cx="7185249" cy="64548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spAutoFit/>
                </a:bodyPr>
                <a:lstStyle>
                  <a:lvl1pPr algn="l" defTabSz="642937">
                    <a:spcBef>
                      <a:spcPts val="4200"/>
                    </a:spcBef>
                    <a:defRPr b="0">
                      <a:latin typeface="Chalkboard"/>
                      <a:ea typeface="Chalkboard"/>
                      <a:cs typeface="Chalkboard"/>
                      <a:sym typeface="Chalkboard"/>
                    </a:defRPr>
                  </a:lvl1pPr>
                </a:lstStyle>
                <a:p>
                  <a:r>
                    <a:t>- BH mass growth w. Eddington ratio</a:t>
                  </a:r>
                </a:p>
              </p:txBody>
            </p:sp>
            <p:sp>
              <p:nvSpPr>
                <p:cNvPr id="260" name="log λ ∈ N [ μ = log(0.4), σ = 0.3]"/>
                <p:cNvSpPr txBox="1"/>
                <p:nvPr/>
              </p:nvSpPr>
              <p:spPr>
                <a:xfrm>
                  <a:off x="1172543" y="3581827"/>
                  <a:ext cx="6852834" cy="63671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none" lIns="71437" tIns="71437" rIns="71437" bIns="71437" numCol="1" anchor="ctr">
                  <a:spAutoFit/>
                </a:bodyPr>
                <a:lstStyle/>
                <a:p>
                  <a:pPr algn="l" defTabSz="642937">
                    <a:spcBef>
                      <a:spcPts val="4200"/>
                    </a:spcBef>
                    <a:defRPr>
                      <a:solidFill>
                        <a:srgbClr val="FFFB00"/>
                      </a:solidFill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r>
                    <a:rPr dirty="0"/>
                    <a:t>log </a:t>
                  </a:r>
                  <a:r>
                    <a:rPr dirty="0" err="1"/>
                    <a:t>λ</a:t>
                  </a:r>
                  <a:r>
                    <a:rPr lang="en-US" altLang="zh-CN" baseline="-25000" dirty="0" err="1"/>
                    <a:t>Edd</a:t>
                  </a:r>
                  <a:r>
                    <a:rPr dirty="0"/>
                    <a:t> ∈ </a:t>
                  </a:r>
                  <a:r>
                    <a:rPr i="1" dirty="0"/>
                    <a:t>N </a:t>
                  </a:r>
                  <a:r>
                    <a:rPr dirty="0"/>
                    <a:t>[ </a:t>
                  </a:r>
                  <a:r>
                    <a:rPr i="1" dirty="0" err="1"/>
                    <a:t>μ</a:t>
                  </a:r>
                  <a:r>
                    <a:rPr i="1" dirty="0"/>
                    <a:t> </a:t>
                  </a:r>
                  <a:r>
                    <a:rPr dirty="0"/>
                    <a:t>= log(0.4), </a:t>
                  </a:r>
                  <a:r>
                    <a:rPr i="1" dirty="0" err="1"/>
                    <a:t>σ</a:t>
                  </a:r>
                  <a:r>
                    <a:rPr i="1" dirty="0"/>
                    <a:t> </a:t>
                  </a:r>
                  <a:r>
                    <a:rPr dirty="0"/>
                    <a:t>= 0.3]</a:t>
                  </a:r>
                </a:p>
              </p:txBody>
            </p:sp>
            <p:sp>
              <p:nvSpPr>
                <p:cNvPr id="261" name="- BH mergers by dynamical friction"/>
                <p:cNvSpPr txBox="1"/>
                <p:nvPr/>
              </p:nvSpPr>
              <p:spPr>
                <a:xfrm>
                  <a:off x="670338" y="4241595"/>
                  <a:ext cx="7185249" cy="64548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spAutoFit/>
                </a:bodyPr>
                <a:lstStyle>
                  <a:lvl1pPr algn="l" defTabSz="642937">
                    <a:spcBef>
                      <a:spcPts val="4200"/>
                    </a:spcBef>
                    <a:defRPr b="0">
                      <a:latin typeface="Chalkboard"/>
                      <a:ea typeface="Chalkboard"/>
                      <a:cs typeface="Chalkboard"/>
                      <a:sym typeface="Chalkboard"/>
                    </a:defRPr>
                  </a:lvl1pPr>
                </a:lstStyle>
                <a:p>
                  <a:r>
                    <a:t>- BH mergers by dynamical friction</a:t>
                  </a:r>
                </a:p>
              </p:txBody>
            </p:sp>
            <p:sp>
              <p:nvSpPr>
                <p:cNvPr id="262" name="- BH seeding by SIDM core-collapse if"/>
                <p:cNvSpPr txBox="1"/>
                <p:nvPr/>
              </p:nvSpPr>
              <p:spPr>
                <a:xfrm>
                  <a:off x="652947" y="1494742"/>
                  <a:ext cx="7372431" cy="64548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none" lIns="71437" tIns="71437" rIns="71437" bIns="71437" numCol="1" anchor="ctr">
                  <a:spAutoFit/>
                </a:bodyPr>
                <a:lstStyle>
                  <a:lvl1pPr algn="l" defTabSz="642937">
                    <a:spcBef>
                      <a:spcPts val="4200"/>
                    </a:spcBef>
                    <a:defRPr b="0">
                      <a:latin typeface="Chalkboard"/>
                      <a:ea typeface="Chalkboard"/>
                      <a:cs typeface="Chalkboard"/>
                      <a:sym typeface="Chalkboard"/>
                    </a:defRPr>
                  </a:lvl1pPr>
                </a:lstStyle>
                <a:p>
                  <a:r>
                    <a:t>- BH seeding by SIDM core-collapse if </a:t>
                  </a:r>
                </a:p>
              </p:txBody>
            </p:sp>
            <p:sp>
              <p:nvSpPr>
                <p:cNvPr id="263" name="tcollapse &lt; tform,lookback"/>
                <p:cNvSpPr txBox="1"/>
                <p:nvPr/>
              </p:nvSpPr>
              <p:spPr>
                <a:xfrm>
                  <a:off x="1632549" y="1980634"/>
                  <a:ext cx="4390623" cy="86228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none" lIns="71437" tIns="71437" rIns="71437" bIns="71437" numCol="1" anchor="ctr">
                  <a:spAutoFit/>
                </a:bodyPr>
                <a:lstStyle/>
                <a:p>
                  <a:pPr algn="l" defTabSz="457200">
                    <a:defRPr sz="4666">
                      <a:solidFill>
                        <a:srgbClr val="FFFB00"/>
                      </a:solidFill>
                    </a:defRPr>
                  </a:pPr>
                  <a:r>
                    <a:rPr i="1" dirty="0" err="1"/>
                    <a:t>t</a:t>
                  </a:r>
                  <a:r>
                    <a:rPr baseline="-5999" dirty="0" err="1"/>
                    <a:t>c</a:t>
                  </a:r>
                  <a:r>
                    <a:rPr lang="en-US" baseline="-5999" dirty="0" err="1"/>
                    <a:t>c</a:t>
                  </a:r>
                  <a:r>
                    <a:rPr dirty="0"/>
                    <a:t> &lt; </a:t>
                  </a:r>
                  <a:r>
                    <a:rPr i="1" dirty="0" err="1"/>
                    <a:t>t</a:t>
                  </a:r>
                  <a:r>
                    <a:rPr baseline="-5999" dirty="0" err="1"/>
                    <a:t>form,lookback</a:t>
                  </a:r>
                  <a:endParaRPr baseline="-5999" dirty="0"/>
                </a:p>
              </p:txBody>
            </p:sp>
          </p:grpSp>
          <p:sp>
            <p:nvSpPr>
              <p:cNvPr id="265" name="Jiang+21 SatGen model"/>
              <p:cNvSpPr txBox="1"/>
              <p:nvPr/>
            </p:nvSpPr>
            <p:spPr>
              <a:xfrm>
                <a:off x="3487718" y="1055291"/>
                <a:ext cx="3473706" cy="5751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>
                <a:lvl1pPr algn="l" defTabSz="642937">
                  <a:spcBef>
                    <a:spcPts val="4200"/>
                  </a:spcBef>
                  <a:defRPr sz="2800" b="0">
                    <a:solidFill>
                      <a:srgbClr val="F2A7B1"/>
                    </a:solidFill>
                    <a:latin typeface="Chalkboard"/>
                    <a:ea typeface="Chalkboard"/>
                    <a:cs typeface="Chalkboard"/>
                    <a:sym typeface="Chalkboard"/>
                  </a:defRPr>
                </a:lvl1pPr>
              </a:lstStyle>
              <a:p>
                <a:pPr>
                  <a:defRPr>
                    <a:solidFill>
                      <a:srgbClr val="FFFFFF"/>
                    </a:solidFill>
                  </a:defRPr>
                </a:pPr>
                <a:r>
                  <a:rPr lang="en-US" dirty="0">
                    <a:solidFill>
                      <a:srgbClr val="F2A7B1"/>
                    </a:solidFill>
                  </a:rPr>
                  <a:t>FJ</a:t>
                </a:r>
                <a:r>
                  <a:rPr dirty="0">
                    <a:solidFill>
                      <a:srgbClr val="F2A7B1"/>
                    </a:solidFill>
                  </a:rPr>
                  <a:t>+21 </a:t>
                </a:r>
                <a:r>
                  <a:rPr b="1" dirty="0" err="1">
                    <a:solidFill>
                      <a:srgbClr val="F2A7B1"/>
                    </a:solidFill>
                  </a:rPr>
                  <a:t>SatGen</a:t>
                </a:r>
                <a:r>
                  <a:rPr dirty="0">
                    <a:solidFill>
                      <a:srgbClr val="F2A7B1"/>
                    </a:solidFill>
                  </a:rPr>
                  <a:t> model</a:t>
                </a:r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B3E1DB19-11D5-492C-8308-6494B3CBD79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50" t="609" r="1799" b="43774"/>
          <a:stretch/>
        </p:blipFill>
        <p:spPr>
          <a:xfrm>
            <a:off x="44519" y="1726067"/>
            <a:ext cx="15470398" cy="1110357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4" name="Group"/>
          <p:cNvGrpSpPr/>
          <p:nvPr/>
        </p:nvGrpSpPr>
        <p:grpSpPr>
          <a:xfrm>
            <a:off x="298797" y="306223"/>
            <a:ext cx="24227117" cy="1189475"/>
            <a:chOff x="-21580" y="-21207"/>
            <a:chExt cx="24227117" cy="1189473"/>
          </a:xfrm>
        </p:grpSpPr>
        <p:pic>
          <p:nvPicPr>
            <p:cNvPr id="662" name="Rectangle Rectangle" descr="Rectangle Rectangle"/>
            <p:cNvPicPr>
              <a:picLocks/>
            </p:cNvPicPr>
            <p:nvPr/>
          </p:nvPicPr>
          <p:blipFill>
            <a:blip r:embed="rId2">
              <a:alphaModFix amt="49830"/>
            </a:blip>
            <a:stretch>
              <a:fillRect/>
            </a:stretch>
          </p:blipFill>
          <p:spPr>
            <a:xfrm>
              <a:off x="-21581" y="-21208"/>
              <a:ext cx="23826805" cy="1189474"/>
            </a:xfrm>
            <a:prstGeom prst="rect">
              <a:avLst/>
            </a:prstGeom>
            <a:effectLst>
              <a:outerShdw blurRad="88900" dir="16200000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663" name="Constrain SIDM cross section with kinematics"/>
            <p:cNvSpPr txBox="1"/>
            <p:nvPr/>
          </p:nvSpPr>
          <p:spPr>
            <a:xfrm>
              <a:off x="0" y="0"/>
              <a:ext cx="24205537" cy="11470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defTabSz="642937">
                <a:defRPr sz="3800">
                  <a:solidFill>
                    <a:srgbClr val="FFFB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dirty="0"/>
                <a:t>SIDM cross section with </a:t>
              </a:r>
              <a:r>
                <a:rPr lang="en-US" dirty="0"/>
                <a:t>galaxy </a:t>
              </a:r>
              <a:r>
                <a:rPr dirty="0"/>
                <a:t>kinematics </a:t>
              </a:r>
            </a:p>
          </p:txBody>
        </p:sp>
      </p:grpSp>
      <p:sp>
        <p:nvSpPr>
          <p:cNvPr id="675" name="Jia, Jiang + 24 in prep"/>
          <p:cNvSpPr txBox="1"/>
          <p:nvPr/>
        </p:nvSpPr>
        <p:spPr>
          <a:xfrm>
            <a:off x="14688014" y="1847318"/>
            <a:ext cx="6008054" cy="575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 sz="280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dirty="0"/>
              <a:t>Jia, </a:t>
            </a:r>
            <a:r>
              <a:rPr lang="en-US" altLang="zh-CN" dirty="0"/>
              <a:t>FJ</a:t>
            </a:r>
            <a:r>
              <a:rPr lang="zh-CN" altLang="en-US" dirty="0"/>
              <a:t>*</a:t>
            </a:r>
            <a:r>
              <a:rPr dirty="0"/>
              <a:t> + 2</a:t>
            </a:r>
            <a:r>
              <a:rPr lang="en-US" dirty="0"/>
              <a:t>6,</a:t>
            </a:r>
            <a:r>
              <a:rPr lang="zh-CN" altLang="en-US" dirty="0"/>
              <a:t> </a:t>
            </a:r>
            <a:r>
              <a:rPr lang="en-US" altLang="zh-CN" dirty="0"/>
              <a:t>MNRAS,</a:t>
            </a:r>
            <a:r>
              <a:rPr lang="en-US" dirty="0"/>
              <a:t> 2601.17118</a:t>
            </a:r>
            <a:endParaRPr dirty="0"/>
          </a:p>
        </p:txBody>
      </p:sp>
      <p:pic>
        <p:nvPicPr>
          <p:cNvPr id="676" name="WechatIMG423.jpg" descr="WechatIMG423.jpg"/>
          <p:cNvPicPr>
            <a:picLocks noChangeAspect="1"/>
          </p:cNvPicPr>
          <p:nvPr/>
        </p:nvPicPr>
        <p:blipFill>
          <a:blip r:embed="rId3"/>
          <a:srcRect t="32407" r="32423" b="15613"/>
          <a:stretch>
            <a:fillRect/>
          </a:stretch>
        </p:blipFill>
        <p:spPr>
          <a:xfrm>
            <a:off x="21017019" y="1961541"/>
            <a:ext cx="2899399" cy="2973561"/>
          </a:xfrm>
          <a:prstGeom prst="rect">
            <a:avLst/>
          </a:prstGeom>
          <a:ln w="12700">
            <a:miter lim="400000"/>
          </a:ln>
        </p:spPr>
      </p:pic>
      <p:sp>
        <p:nvSpPr>
          <p:cNvPr id="677" name="Zixiang Jia 郏梓翔"/>
          <p:cNvSpPr txBox="1"/>
          <p:nvPr/>
        </p:nvSpPr>
        <p:spPr>
          <a:xfrm>
            <a:off x="21790999" y="4861384"/>
            <a:ext cx="2032607" cy="575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 sz="280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dirty="0" err="1"/>
              <a:t>Zixiang</a:t>
            </a:r>
            <a:r>
              <a:rPr dirty="0"/>
              <a:t> Jia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5567BA-C3D4-4EA4-A973-447E8DDB41B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9270"/>
          <a:stretch/>
        </p:blipFill>
        <p:spPr>
          <a:xfrm>
            <a:off x="12192000" y="5522364"/>
            <a:ext cx="11406769" cy="549541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0F8F799-4DE7-4A5C-A88A-89390CCFCE9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33" b="49993"/>
          <a:stretch/>
        </p:blipFill>
        <p:spPr>
          <a:xfrm>
            <a:off x="0" y="5485671"/>
            <a:ext cx="11791685" cy="549541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F8F748B-0876-4BBC-B321-0F60369438C5}"/>
              </a:ext>
            </a:extLst>
          </p:cNvPr>
          <p:cNvSpPr txBox="1"/>
          <p:nvPr/>
        </p:nvSpPr>
        <p:spPr>
          <a:xfrm>
            <a:off x="657225" y="2051954"/>
            <a:ext cx="12911032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it-IT" dirty="0">
                <a:solidFill>
                  <a:srgbClr val="FFA3B0"/>
                </a:solidFill>
              </a:rPr>
              <a:t>Improved isothermal Jeans model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238560-E260-4B7A-8ABC-C9475B77508A}"/>
              </a:ext>
            </a:extLst>
          </p:cNvPr>
          <p:cNvSpPr txBox="1"/>
          <p:nvPr/>
        </p:nvSpPr>
        <p:spPr>
          <a:xfrm>
            <a:off x="1158577" y="2982667"/>
            <a:ext cx="10338098" cy="2062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57200" indent="-457200" algn="l">
              <a:buFontTx/>
              <a:buChar char="-"/>
            </a:pPr>
            <a:r>
              <a:rPr lang="it-IT" dirty="0">
                <a:solidFill>
                  <a:schemeClr val="tx1"/>
                </a:solidFill>
              </a:rPr>
              <a:t>Adiabatic contraction</a:t>
            </a:r>
          </a:p>
          <a:p>
            <a:pPr marL="457200" indent="-457200" algn="l">
              <a:buFontTx/>
              <a:buChar char="-"/>
            </a:pPr>
            <a:r>
              <a:rPr lang="it-IT" dirty="0">
                <a:solidFill>
                  <a:schemeClr val="tx1"/>
                </a:solidFill>
              </a:rPr>
              <a:t>Empirical treatment of core-collapse</a:t>
            </a:r>
            <a:endParaRPr lang="it-IT" dirty="0">
              <a:solidFill>
                <a:srgbClr val="FFA3B0"/>
              </a:solidFill>
            </a:endParaRPr>
          </a:p>
          <a:p>
            <a:pPr algn="l"/>
            <a:r>
              <a:rPr lang="it-IT" dirty="0">
                <a:solidFill>
                  <a:schemeClr val="tx1"/>
                </a:solidFill>
              </a:rPr>
              <a:t>-   Enable us to use a larger rotation-curve sample (do not need to throw away baryon-heavy systems)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55BB808-52DD-770A-932F-D0962B75FF58}"/>
              </a:ext>
            </a:extLst>
          </p:cNvPr>
          <p:cNvGrpSpPr/>
          <p:nvPr/>
        </p:nvGrpSpPr>
        <p:grpSpPr>
          <a:xfrm>
            <a:off x="161925" y="3056609"/>
            <a:ext cx="22466718" cy="9902543"/>
            <a:chOff x="0" y="2656098"/>
            <a:chExt cx="22466718" cy="9902543"/>
          </a:xfrm>
        </p:grpSpPr>
        <p:sp>
          <p:nvSpPr>
            <p:cNvPr id="34" name="co-existence of compact and diffuse dwarfs">
              <a:extLst>
                <a:ext uri="{FF2B5EF4-FFF2-40B4-BE49-F238E27FC236}">
                  <a16:creationId xmlns:a16="http://schemas.microsoft.com/office/drawing/2014/main" id="{E2573BCB-5E61-4527-873E-39489766ACAD}"/>
                </a:ext>
              </a:extLst>
            </p:cNvPr>
            <p:cNvSpPr txBox="1"/>
            <p:nvPr/>
          </p:nvSpPr>
          <p:spPr>
            <a:xfrm>
              <a:off x="1090984" y="11429487"/>
              <a:ext cx="21375734" cy="112915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anchor="ctr">
              <a:spAutoFit/>
            </a:bodyPr>
            <a:lstStyle>
              <a:lvl1pPr marL="595223" indent="-595223" algn="l" defTabSz="642937">
                <a:spcBef>
                  <a:spcPts val="4200"/>
                </a:spcBef>
                <a:buSzPct val="43000"/>
                <a:buBlip>
                  <a:blip r:embed="rId5"/>
                </a:buBlip>
                <a:defRPr sz="3000">
                  <a:solidFill>
                    <a:srgbClr val="FFFB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lang="en-US" altLang="zh-CN" sz="3200" dirty="0"/>
                <a:t>Current</a:t>
              </a:r>
              <a:r>
                <a:rPr lang="zh-CN" altLang="en-US" sz="3200" dirty="0"/>
                <a:t> </a:t>
              </a:r>
              <a:r>
                <a:rPr lang="en-US" altLang="zh-CN" sz="3200" dirty="0"/>
                <a:t>kinematics</a:t>
              </a:r>
              <a:r>
                <a:rPr lang="zh-CN" altLang="en-US" sz="3200" dirty="0"/>
                <a:t> </a:t>
              </a:r>
              <a:r>
                <a:rPr lang="en-US" altLang="zh-CN" sz="3200" dirty="0"/>
                <a:t>data</a:t>
              </a:r>
              <a:r>
                <a:rPr lang="zh-CN" altLang="en-US" sz="3200" dirty="0"/>
                <a:t> </a:t>
              </a:r>
              <a:r>
                <a:rPr lang="en-US" sz="3200" dirty="0"/>
                <a:t>can</a:t>
              </a:r>
              <a:r>
                <a:rPr lang="en-US" altLang="zh-CN" sz="3200" dirty="0"/>
                <a:t>not</a:t>
              </a:r>
              <a:r>
                <a:rPr lang="en-US" sz="3200" dirty="0"/>
                <a:t> break the degeneracy between </a:t>
              </a:r>
              <a:r>
                <a:rPr lang="el-GR" sz="3200" b="0" i="0" dirty="0">
                  <a:solidFill>
                    <a:srgbClr val="FFFF00"/>
                  </a:solidFill>
                  <a:effectLst/>
                  <a:latin typeface="Helvetica Neue"/>
                </a:rPr>
                <a:t>σ</a:t>
              </a:r>
              <a:r>
                <a:rPr lang="en-US" sz="3200" b="0" i="0" baseline="-25000" dirty="0">
                  <a:solidFill>
                    <a:srgbClr val="FFFF00"/>
                  </a:solidFill>
                  <a:effectLst/>
                  <a:latin typeface="Helvetica Neue"/>
                </a:rPr>
                <a:t>m0</a:t>
              </a:r>
              <a:r>
                <a:rPr lang="en-US" sz="3200" b="0" i="0" dirty="0">
                  <a:solidFill>
                    <a:srgbClr val="FFFF00"/>
                  </a:solidFill>
                  <a:effectLst/>
                  <a:latin typeface="Helvetica Neue"/>
                </a:rPr>
                <a:t> ~ 100-1000 cm</a:t>
              </a:r>
              <a:r>
                <a:rPr lang="en-US" sz="3200" b="0" i="0" baseline="30000" dirty="0">
                  <a:solidFill>
                    <a:srgbClr val="FFFF00"/>
                  </a:solidFill>
                  <a:effectLst/>
                  <a:latin typeface="Helvetica Neue"/>
                </a:rPr>
                <a:t>2</a:t>
              </a:r>
              <a:r>
                <a:rPr lang="en-US" sz="3200" dirty="0">
                  <a:solidFill>
                    <a:srgbClr val="FFFF00"/>
                  </a:solidFill>
                </a:rPr>
                <a:t>/g, </a:t>
              </a:r>
              <a:r>
                <a:rPr lang="el-GR" sz="3200" b="0" i="0" dirty="0">
                  <a:solidFill>
                    <a:srgbClr val="FFFF00"/>
                  </a:solidFill>
                  <a:effectLst/>
                  <a:latin typeface="Helvetica Neue"/>
                </a:rPr>
                <a:t>ω</a:t>
              </a:r>
              <a:r>
                <a:rPr lang="en-US" sz="3200" b="0" i="0" dirty="0">
                  <a:solidFill>
                    <a:srgbClr val="FFFF00"/>
                  </a:solidFill>
                  <a:effectLst/>
                  <a:latin typeface="Helvetica Neue"/>
                </a:rPr>
                <a:t> ~ 10-100 km/s</a:t>
              </a:r>
              <a:r>
                <a:rPr lang="en-US" sz="3200" dirty="0"/>
                <a:t> and </a:t>
              </a:r>
              <a:r>
                <a:rPr lang="el-GR" sz="3200" b="0" i="0" dirty="0">
                  <a:solidFill>
                    <a:srgbClr val="FFFF00"/>
                  </a:solidFill>
                  <a:effectLst/>
                  <a:latin typeface="Helvetica Neue"/>
                </a:rPr>
                <a:t>σ</a:t>
              </a:r>
              <a:r>
                <a:rPr lang="en-US" sz="3200" b="0" i="0" baseline="-25000" dirty="0">
                  <a:solidFill>
                    <a:srgbClr val="FFFF00"/>
                  </a:solidFill>
                  <a:effectLst/>
                  <a:latin typeface="Helvetica Neue"/>
                </a:rPr>
                <a:t>m0</a:t>
              </a:r>
              <a:r>
                <a:rPr lang="en-US" sz="3200" b="0" i="0" dirty="0">
                  <a:solidFill>
                    <a:srgbClr val="FFFF00"/>
                  </a:solidFill>
                  <a:effectLst/>
                  <a:latin typeface="Helvetica Neue"/>
                </a:rPr>
                <a:t> &lt;10 cm</a:t>
              </a:r>
              <a:r>
                <a:rPr lang="en-US" sz="3200" b="0" i="0" baseline="30000" dirty="0">
                  <a:solidFill>
                    <a:srgbClr val="FFFF00"/>
                  </a:solidFill>
                  <a:effectLst/>
                  <a:latin typeface="Helvetica Neue"/>
                </a:rPr>
                <a:t>2</a:t>
              </a:r>
              <a:r>
                <a:rPr lang="en-US" sz="3200" dirty="0">
                  <a:solidFill>
                    <a:srgbClr val="FFFF00"/>
                  </a:solidFill>
                </a:rPr>
                <a:t>/g , </a:t>
              </a:r>
              <a:r>
                <a:rPr lang="el-GR" sz="3200" b="0" i="0" dirty="0">
                  <a:solidFill>
                    <a:srgbClr val="FFFF00"/>
                  </a:solidFill>
                  <a:effectLst/>
                  <a:latin typeface="Helvetica Neue"/>
                </a:rPr>
                <a:t>ω</a:t>
              </a:r>
              <a:r>
                <a:rPr lang="en-US" sz="3200" b="0" i="0" dirty="0">
                  <a:solidFill>
                    <a:srgbClr val="FFFF00"/>
                  </a:solidFill>
                  <a:effectLst/>
                  <a:latin typeface="Helvetica Neue"/>
                </a:rPr>
                <a:t> &gt; 100 km/s </a:t>
              </a:r>
              <a:endParaRPr sz="3200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5FC344A-41D9-A615-1379-F991D3EBB6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92" t="5817"/>
            <a:stretch/>
          </p:blipFill>
          <p:spPr>
            <a:xfrm>
              <a:off x="0" y="2656098"/>
              <a:ext cx="21401669" cy="8595307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306C780-1A7D-BE92-A8B6-3D22F0D96F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5760" y="1351246"/>
            <a:ext cx="11052978" cy="9123093"/>
          </a:xfrm>
          <a:prstGeom prst="rect">
            <a:avLst/>
          </a:prstGeom>
        </p:spPr>
      </p:pic>
      <p:grpSp>
        <p:nvGrpSpPr>
          <p:cNvPr id="2" name="Group">
            <a:extLst>
              <a:ext uri="{FF2B5EF4-FFF2-40B4-BE49-F238E27FC236}">
                <a16:creationId xmlns:a16="http://schemas.microsoft.com/office/drawing/2014/main" id="{F386D0AF-8465-4671-AB2A-67B8725600D6}"/>
              </a:ext>
            </a:extLst>
          </p:cNvPr>
          <p:cNvGrpSpPr/>
          <p:nvPr/>
        </p:nvGrpSpPr>
        <p:grpSpPr>
          <a:xfrm>
            <a:off x="212651" y="140933"/>
            <a:ext cx="23531855" cy="969396"/>
            <a:chOff x="509369" y="-38100"/>
            <a:chExt cx="23531854" cy="969394"/>
          </a:xfrm>
        </p:grpSpPr>
        <p:pic>
          <p:nvPicPr>
            <p:cNvPr id="3" name="Rectangle Rectangle" descr="Rectangle Rectangle">
              <a:extLst>
                <a:ext uri="{FF2B5EF4-FFF2-40B4-BE49-F238E27FC236}">
                  <a16:creationId xmlns:a16="http://schemas.microsoft.com/office/drawing/2014/main" id="{07F3BC09-73B9-42DE-A36F-CA219508B4D6}"/>
                </a:ext>
              </a:extLst>
            </p:cNvPr>
            <p:cNvPicPr>
              <a:picLocks/>
            </p:cNvPicPr>
            <p:nvPr/>
          </p:nvPicPr>
          <p:blipFill>
            <a:blip r:embed="rId3">
              <a:alphaModFix amt="49830"/>
            </a:blip>
            <a:stretch>
              <a:fillRect/>
            </a:stretch>
          </p:blipFill>
          <p:spPr>
            <a:xfrm>
              <a:off x="509369" y="-38100"/>
              <a:ext cx="23345365" cy="969394"/>
            </a:xfrm>
            <a:prstGeom prst="rect">
              <a:avLst/>
            </a:prstGeom>
            <a:effectLst>
              <a:outerShdw blurRad="88900" dir="16200000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4" name="Constrain SIDM cross section with galaxy rotation curves (and LRD ???)">
              <a:extLst>
                <a:ext uri="{FF2B5EF4-FFF2-40B4-BE49-F238E27FC236}">
                  <a16:creationId xmlns:a16="http://schemas.microsoft.com/office/drawing/2014/main" id="{C90A5EAC-4C2D-41F8-84B2-85C0909218BC}"/>
                </a:ext>
              </a:extLst>
            </p:cNvPr>
            <p:cNvSpPr txBox="1"/>
            <p:nvPr/>
          </p:nvSpPr>
          <p:spPr>
            <a:xfrm>
              <a:off x="695858" y="61803"/>
              <a:ext cx="23345365" cy="7901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algn="l" defTabSz="642937">
                <a:spcBef>
                  <a:spcPts val="4200"/>
                </a:spcBef>
                <a:defRPr sz="3500">
                  <a:solidFill>
                    <a:srgbClr val="FFFB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lang="en-US" altLang="zh-CN" sz="4000" dirty="0"/>
                <a:t>Pro</a:t>
              </a:r>
              <a:r>
                <a:rPr lang="zh-CN" altLang="en-US" sz="4000" dirty="0"/>
                <a:t> </a:t>
              </a:r>
              <a:r>
                <a:rPr lang="en-US" altLang="zh-CN" sz="4000" dirty="0"/>
                <a:t>of</a:t>
              </a:r>
              <a:r>
                <a:rPr lang="zh-CN" altLang="en-US" sz="4000" dirty="0"/>
                <a:t> </a:t>
              </a:r>
              <a:r>
                <a:rPr lang="en-US" altLang="zh-CN" sz="4000" dirty="0"/>
                <a:t>SIDM:</a:t>
              </a:r>
              <a:r>
                <a:rPr lang="zh-CN" altLang="en-US" sz="4000" dirty="0"/>
                <a:t> </a:t>
              </a:r>
              <a:r>
                <a:rPr lang="en-US" altLang="zh-CN" sz="4000" dirty="0"/>
                <a:t>the</a:t>
              </a:r>
              <a:r>
                <a:rPr lang="zh-CN" altLang="en-US" sz="4000" dirty="0"/>
                <a:t> </a:t>
              </a:r>
              <a:r>
                <a:rPr lang="en-US" altLang="zh-CN" sz="4000" dirty="0"/>
                <a:t>cross</a:t>
              </a:r>
              <a:r>
                <a:rPr lang="zh-CN" altLang="en-US" sz="4000" dirty="0"/>
                <a:t> </a:t>
              </a:r>
              <a:r>
                <a:rPr lang="en-US" altLang="zh-CN" sz="4000" dirty="0"/>
                <a:t>sections</a:t>
              </a:r>
              <a:r>
                <a:rPr lang="zh-CN" altLang="en-US" sz="4000" dirty="0"/>
                <a:t> </a:t>
              </a:r>
              <a:r>
                <a:rPr lang="en-US" altLang="zh-CN" sz="4000" dirty="0"/>
                <a:t>that</a:t>
              </a:r>
              <a:r>
                <a:rPr lang="zh-CN" altLang="en-US" sz="4000" dirty="0"/>
                <a:t> </a:t>
              </a:r>
              <a:r>
                <a:rPr lang="en-US" altLang="zh-CN" sz="4000" dirty="0"/>
                <a:t>explains</a:t>
              </a:r>
              <a:r>
                <a:rPr lang="zh-CN" altLang="en-US" sz="4000" dirty="0"/>
                <a:t> </a:t>
              </a:r>
              <a:r>
                <a:rPr lang="en-US" altLang="zh-CN" sz="4000" dirty="0"/>
                <a:t>LRDs</a:t>
              </a:r>
              <a:r>
                <a:rPr lang="zh-CN" altLang="en-US" sz="4000" dirty="0"/>
                <a:t> </a:t>
              </a:r>
              <a:r>
                <a:rPr lang="en-US" altLang="zh-CN" sz="4000" dirty="0"/>
                <a:t>agree</a:t>
              </a:r>
              <a:r>
                <a:rPr lang="zh-CN" altLang="en-US" sz="4000" dirty="0"/>
                <a:t> </a:t>
              </a:r>
              <a:r>
                <a:rPr lang="en-US" altLang="zh-CN" sz="4000" dirty="0"/>
                <a:t>with</a:t>
              </a:r>
              <a:r>
                <a:rPr lang="zh-CN" altLang="en-US" sz="4000" dirty="0"/>
                <a:t> </a:t>
              </a:r>
              <a:r>
                <a:rPr lang="en-US" altLang="zh-CN" sz="4000" dirty="0"/>
                <a:t>local</a:t>
              </a:r>
              <a:r>
                <a:rPr lang="zh-CN" altLang="en-US" sz="4000" dirty="0"/>
                <a:t> </a:t>
              </a:r>
              <a:r>
                <a:rPr lang="en-US" altLang="zh-CN" sz="4000" dirty="0"/>
                <a:t>kinematics</a:t>
              </a:r>
              <a:r>
                <a:rPr lang="zh-CN" altLang="en-US" sz="4000" dirty="0"/>
                <a:t> </a:t>
              </a:r>
              <a:r>
                <a:rPr lang="en-US" altLang="zh-CN" sz="4000" dirty="0"/>
                <a:t>constraints</a:t>
              </a:r>
              <a:r>
                <a:rPr lang="zh-CN" altLang="en-US" sz="4000" dirty="0"/>
                <a:t> </a:t>
              </a:r>
              <a:r>
                <a:rPr lang="en-US" altLang="zh-CN" sz="4000" dirty="0"/>
                <a:t>!!</a:t>
              </a:r>
              <a:endParaRPr sz="4000" dirty="0"/>
            </a:p>
          </p:txBody>
        </p:sp>
      </p:grpSp>
      <p:sp>
        <p:nvSpPr>
          <p:cNvPr id="5" name="Blue band : state-of-the-art local constraint of SIDM cross section from kinematics so far, using rotation curves from SPARC survey and the SIDM model of Jiang+21">
            <a:extLst>
              <a:ext uri="{FF2B5EF4-FFF2-40B4-BE49-F238E27FC236}">
                <a16:creationId xmlns:a16="http://schemas.microsoft.com/office/drawing/2014/main" id="{F33637F4-8FB6-473B-9B59-C29BCC28D1E1}"/>
              </a:ext>
            </a:extLst>
          </p:cNvPr>
          <p:cNvSpPr txBox="1"/>
          <p:nvPr/>
        </p:nvSpPr>
        <p:spPr>
          <a:xfrm>
            <a:off x="10037136" y="10364751"/>
            <a:ext cx="14415364" cy="18062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marL="604380" indent="-604380" algn="l" defTabSz="642937">
              <a:spcBef>
                <a:spcPts val="4200"/>
              </a:spcBef>
              <a:buSzPct val="43000"/>
              <a:buBlip>
                <a:blip r:embed="rId4"/>
              </a:buBlip>
              <a:defRPr sz="3600" b="0">
                <a:latin typeface="Chalkboard"/>
                <a:ea typeface="Chalkboard"/>
                <a:cs typeface="Chalkboard"/>
                <a:sym typeface="Chalkboard"/>
              </a:defRPr>
            </a:pPr>
            <a:r>
              <a:rPr dirty="0">
                <a:solidFill>
                  <a:srgbClr val="87A2F4"/>
                </a:solidFill>
              </a:rPr>
              <a:t>Blue band</a:t>
            </a:r>
            <a:r>
              <a:rPr dirty="0"/>
              <a:t> :  local constraint of SIDM cross section from kinematics using</a:t>
            </a:r>
            <a:r>
              <a:rPr lang="en-US" dirty="0"/>
              <a:t> </a:t>
            </a:r>
            <a:r>
              <a:rPr dirty="0"/>
              <a:t>rotation curves from SPARC and </a:t>
            </a:r>
            <a:r>
              <a:rPr lang="en-US" dirty="0"/>
              <a:t>an improved </a:t>
            </a:r>
            <a:r>
              <a:rPr dirty="0"/>
              <a:t>SIDM </a:t>
            </a:r>
            <a:r>
              <a:rPr lang="en-US" altLang="zh-CN" dirty="0"/>
              <a:t>Jeans</a:t>
            </a:r>
            <a:r>
              <a:rPr lang="zh-CN" altLang="en-US" dirty="0"/>
              <a:t> </a:t>
            </a:r>
            <a:r>
              <a:rPr dirty="0"/>
              <a:t>model of </a:t>
            </a:r>
            <a:r>
              <a:rPr lang="en-US" altLang="zh-CN" dirty="0">
                <a:solidFill>
                  <a:srgbClr val="FFA3B0"/>
                </a:solidFill>
              </a:rPr>
              <a:t>Jia,</a:t>
            </a:r>
            <a:r>
              <a:rPr lang="zh-CN" altLang="en-US" dirty="0">
                <a:solidFill>
                  <a:srgbClr val="FFA3B0"/>
                </a:solidFill>
              </a:rPr>
              <a:t> </a:t>
            </a:r>
            <a:r>
              <a:rPr lang="en-US" altLang="zh-CN" dirty="0">
                <a:solidFill>
                  <a:srgbClr val="FFA3B0"/>
                </a:solidFill>
              </a:rPr>
              <a:t>FJ</a:t>
            </a:r>
            <a:r>
              <a:rPr lang="zh-CN" altLang="en-US" dirty="0">
                <a:solidFill>
                  <a:srgbClr val="FFA3B0"/>
                </a:solidFill>
              </a:rPr>
              <a:t>*</a:t>
            </a:r>
            <a:r>
              <a:rPr lang="en-US" altLang="zh-CN" dirty="0">
                <a:solidFill>
                  <a:srgbClr val="FFA3B0"/>
                </a:solidFill>
              </a:rPr>
              <a:t>+26,</a:t>
            </a:r>
            <a:r>
              <a:rPr lang="zh-CN" altLang="en-US" dirty="0">
                <a:solidFill>
                  <a:srgbClr val="FFA3B0"/>
                </a:solidFill>
              </a:rPr>
              <a:t> </a:t>
            </a:r>
            <a:r>
              <a:rPr lang="en-US" altLang="zh-CN" dirty="0">
                <a:solidFill>
                  <a:srgbClr val="F2A7B1"/>
                </a:solidFill>
              </a:rPr>
              <a:t>FJ</a:t>
            </a:r>
            <a:r>
              <a:rPr dirty="0">
                <a:solidFill>
                  <a:srgbClr val="F2A7B1"/>
                </a:solidFill>
              </a:rPr>
              <a:t>+2</a:t>
            </a:r>
            <a:r>
              <a:rPr lang="en-US" altLang="zh-CN" dirty="0">
                <a:solidFill>
                  <a:srgbClr val="F2A7B1"/>
                </a:solidFill>
              </a:rPr>
              <a:t>3</a:t>
            </a:r>
            <a:r>
              <a:rPr lang="en-US" altLang="zh-CN" dirty="0">
                <a:solidFill>
                  <a:schemeClr val="tx1"/>
                </a:solidFill>
              </a:rPr>
              <a:t>,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endParaRPr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BA4FEFB-2A1D-4BA0-B7F4-A11E60A6421A}"/>
              </a:ext>
            </a:extLst>
          </p:cNvPr>
          <p:cNvGrpSpPr/>
          <p:nvPr/>
        </p:nvGrpSpPr>
        <p:grpSpPr>
          <a:xfrm>
            <a:off x="10174571" y="4083922"/>
            <a:ext cx="13623427" cy="9196333"/>
            <a:chOff x="11268224" y="5003362"/>
            <a:chExt cx="13623427" cy="9196333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EBBA76A-9391-4D7C-B7FE-4EB943059A8E}"/>
                </a:ext>
              </a:extLst>
            </p:cNvPr>
            <p:cNvGrpSpPr/>
            <p:nvPr/>
          </p:nvGrpSpPr>
          <p:grpSpPr>
            <a:xfrm>
              <a:off x="16534082" y="5003362"/>
              <a:ext cx="5940752" cy="3205462"/>
              <a:chOff x="15557539" y="5003362"/>
              <a:chExt cx="5940752" cy="3205462"/>
            </a:xfrm>
          </p:grpSpPr>
          <p:sp>
            <p:nvSpPr>
              <p:cNvPr id="7" name="Star">
                <a:extLst>
                  <a:ext uri="{FF2B5EF4-FFF2-40B4-BE49-F238E27FC236}">
                    <a16:creationId xmlns:a16="http://schemas.microsoft.com/office/drawing/2014/main" id="{2AC63EC6-F155-4246-8660-5B1F85B62D8C}"/>
                  </a:ext>
                </a:extLst>
              </p:cNvPr>
              <p:cNvSpPr/>
              <p:nvPr/>
            </p:nvSpPr>
            <p:spPr>
              <a:xfrm>
                <a:off x="16381896" y="5003362"/>
                <a:ext cx="961275" cy="892068"/>
              </a:xfrm>
              <a:prstGeom prst="star5">
                <a:avLst>
                  <a:gd name="adj" fmla="val 19100"/>
                  <a:gd name="hf" fmla="val 105146"/>
                  <a:gd name="vf" fmla="val 110557"/>
                </a:avLst>
              </a:prstGeom>
              <a:solidFill>
                <a:srgbClr val="FF2600"/>
              </a:solidFill>
              <a:ln w="12700">
                <a:miter lim="400000"/>
              </a:ln>
            </p:spPr>
            <p:txBody>
              <a:bodyPr lIns="71437" tIns="71437" rIns="71437" bIns="71437" anchor="ctr"/>
              <a:lstStyle/>
              <a:p>
                <a:pPr>
                  <a:defRPr sz="3000" b="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8" name="σ0 ≈ 30cm2/g  ω = 70km/s, as used in the LRD calculation">
                <a:extLst>
                  <a:ext uri="{FF2B5EF4-FFF2-40B4-BE49-F238E27FC236}">
                    <a16:creationId xmlns:a16="http://schemas.microsoft.com/office/drawing/2014/main" id="{14B38E24-5927-47E3-A1DF-2596512BEB82}"/>
                  </a:ext>
                </a:extLst>
              </p:cNvPr>
              <p:cNvSpPr txBox="1"/>
              <p:nvPr/>
            </p:nvSpPr>
            <p:spPr>
              <a:xfrm>
                <a:off x="15557539" y="7100748"/>
                <a:ext cx="5940752" cy="110807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spAutoFit/>
              </a:bodyPr>
              <a:lstStyle/>
              <a:p>
                <a:pPr algn="l" defTabSz="642937">
                  <a:spcBef>
                    <a:spcPts val="4200"/>
                  </a:spcBef>
                  <a:defRPr>
                    <a:solidFill>
                      <a:srgbClr val="FF2600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rPr i="1" dirty="0"/>
                  <a:t>σ</a:t>
                </a:r>
                <a:r>
                  <a:rPr baseline="-5999" dirty="0"/>
                  <a:t>0 </a:t>
                </a:r>
                <a:r>
                  <a:rPr dirty="0"/>
                  <a:t>≈ 30cm2/g  </a:t>
                </a:r>
                <a:r>
                  <a:rPr i="1" dirty="0"/>
                  <a:t>ω </a:t>
                </a:r>
                <a:r>
                  <a:rPr dirty="0"/>
                  <a:t>= 70km/s, as used in the LRD calculation </a:t>
                </a:r>
              </a:p>
            </p:txBody>
          </p:sp>
        </p:grpSp>
        <p:sp>
          <p:nvSpPr>
            <p:cNvPr id="9" name="Red star : the cross section used for the LRD mass function on the previous page — consistent with local constraint!">
              <a:extLst>
                <a:ext uri="{FF2B5EF4-FFF2-40B4-BE49-F238E27FC236}">
                  <a16:creationId xmlns:a16="http://schemas.microsoft.com/office/drawing/2014/main" id="{557A2566-716D-439A-9FC6-3888D3CC1599}"/>
                </a:ext>
              </a:extLst>
            </p:cNvPr>
            <p:cNvSpPr txBox="1"/>
            <p:nvPr/>
          </p:nvSpPr>
          <p:spPr>
            <a:xfrm>
              <a:off x="11268224" y="12919881"/>
              <a:ext cx="13623427" cy="127981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71437" tIns="71437" rIns="71437" bIns="71437" anchor="ctr">
              <a:spAutoFit/>
            </a:bodyPr>
            <a:lstStyle/>
            <a:p>
              <a:pPr marL="604380" indent="-604380" algn="l" defTabSz="642937">
                <a:spcBef>
                  <a:spcPts val="4200"/>
                </a:spcBef>
                <a:buSzPct val="43000"/>
                <a:buBlip>
                  <a:blip r:embed="rId4"/>
                </a:buBlip>
                <a:defRPr sz="3600" b="0">
                  <a:latin typeface="Chalkboard"/>
                  <a:ea typeface="Chalkboard"/>
                  <a:cs typeface="Chalkboard"/>
                  <a:sym typeface="Chalkboard"/>
                </a:defRPr>
              </a:pPr>
              <a:r>
                <a:rPr dirty="0">
                  <a:solidFill>
                    <a:srgbClr val="FF2600"/>
                  </a:solidFill>
                </a:rPr>
                <a:t>Red star</a:t>
              </a:r>
              <a:r>
                <a:rPr dirty="0"/>
                <a:t> : the cross section used for the LRD mass function — consistent with local constraint!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8414A08F-F46B-4CBF-BE5A-08DD506D08E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50" t="609" r="1799" b="43774"/>
          <a:stretch/>
        </p:blipFill>
        <p:spPr>
          <a:xfrm>
            <a:off x="-223159" y="1451747"/>
            <a:ext cx="12415159" cy="89107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51591BC-23D7-463B-BAFC-67C6B9B0E3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40833" y="1451747"/>
            <a:ext cx="12712656" cy="891074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E617C15F-F121-475B-B2DC-9D6F1DEEEE47}"/>
              </a:ext>
            </a:extLst>
          </p:cNvPr>
          <p:cNvGrpSpPr/>
          <p:nvPr/>
        </p:nvGrpSpPr>
        <p:grpSpPr>
          <a:xfrm>
            <a:off x="1072277" y="10732476"/>
            <a:ext cx="8964858" cy="2005083"/>
            <a:chOff x="15866494" y="10675360"/>
            <a:chExt cx="8333769" cy="2005083"/>
          </a:xfrm>
        </p:grpSpPr>
        <p:pic>
          <p:nvPicPr>
            <p:cNvPr id="19" name="Rectangle Rectangle" descr="Rectangle Rectangle">
              <a:extLst>
                <a:ext uri="{FF2B5EF4-FFF2-40B4-BE49-F238E27FC236}">
                  <a16:creationId xmlns:a16="http://schemas.microsoft.com/office/drawing/2014/main" id="{D77B5F63-ADD7-4357-86E7-B92C00965AF2}"/>
                </a:ext>
              </a:extLst>
            </p:cNvPr>
            <p:cNvPicPr>
              <a:picLocks/>
            </p:cNvPicPr>
            <p:nvPr/>
          </p:nvPicPr>
          <p:blipFill>
            <a:blip r:embed="rId7">
              <a:alphaModFix amt="49830"/>
            </a:blip>
            <a:stretch>
              <a:fillRect/>
            </a:stretch>
          </p:blipFill>
          <p:spPr>
            <a:xfrm>
              <a:off x="15866494" y="10675360"/>
              <a:ext cx="8206009" cy="2005083"/>
            </a:xfrm>
            <a:prstGeom prst="rect">
              <a:avLst/>
            </a:prstGeom>
            <a:effectLst>
              <a:outerShdw blurRad="88900" dir="16200000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20" name="(Not shown here) LRD mass function is extremely sensitive to the SIDM cross section — promising way to constrain DM">
              <a:extLst>
                <a:ext uri="{FF2B5EF4-FFF2-40B4-BE49-F238E27FC236}">
                  <a16:creationId xmlns:a16="http://schemas.microsoft.com/office/drawing/2014/main" id="{DEA238F4-1CE2-41B5-AF9A-F0EAF4308334}"/>
                </a:ext>
              </a:extLst>
            </p:cNvPr>
            <p:cNvSpPr txBox="1"/>
            <p:nvPr/>
          </p:nvSpPr>
          <p:spPr>
            <a:xfrm>
              <a:off x="16063746" y="10726142"/>
              <a:ext cx="8136517" cy="162159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71437" tIns="71437" rIns="71437" bIns="71437" anchor="ctr">
              <a:spAutoFit/>
            </a:bodyPr>
            <a:lstStyle>
              <a:lvl1pPr marL="604380" indent="-604380" algn="l" defTabSz="642937">
                <a:spcBef>
                  <a:spcPts val="4200"/>
                </a:spcBef>
                <a:buSzPct val="43000"/>
                <a:buBlip>
                  <a:blip r:embed="rId4"/>
                </a:buBlip>
                <a:defRPr b="0"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b="1" dirty="0">
                  <a:solidFill>
                    <a:srgbClr val="FFFF00"/>
                  </a:solidFill>
                </a:rPr>
                <a:t>LRD mass function is sensitive to the SIDM cross section — promising way to constrain DM</a:t>
              </a:r>
              <a:r>
                <a:rPr lang="en-US" b="1" dirty="0">
                  <a:solidFill>
                    <a:srgbClr val="FFFF00"/>
                  </a:solidFill>
                </a:rPr>
                <a:t> physics</a:t>
              </a:r>
              <a:endParaRPr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EAD8D93-DDDA-438E-82FA-E5AA27F5DED9}"/>
              </a:ext>
            </a:extLst>
          </p:cNvPr>
          <p:cNvGrpSpPr/>
          <p:nvPr/>
        </p:nvGrpSpPr>
        <p:grpSpPr>
          <a:xfrm>
            <a:off x="15178537" y="3830362"/>
            <a:ext cx="2917706" cy="1440884"/>
            <a:chOff x="16210624" y="4734202"/>
            <a:chExt cx="2917706" cy="1440884"/>
          </a:xfrm>
        </p:grpSpPr>
        <p:sp>
          <p:nvSpPr>
            <p:cNvPr id="22" name="Star: 5 Points 21">
              <a:extLst>
                <a:ext uri="{FF2B5EF4-FFF2-40B4-BE49-F238E27FC236}">
                  <a16:creationId xmlns:a16="http://schemas.microsoft.com/office/drawing/2014/main" id="{E225BF44-BE54-4E47-B0E0-C35931E40B72}"/>
                </a:ext>
              </a:extLst>
            </p:cNvPr>
            <p:cNvSpPr/>
            <p:nvPr/>
          </p:nvSpPr>
          <p:spPr>
            <a:xfrm>
              <a:off x="16210624" y="4734202"/>
              <a:ext cx="523784" cy="543518"/>
            </a:xfrm>
            <a:prstGeom prst="star5">
              <a:avLst/>
            </a:prstGeom>
            <a:solidFill>
              <a:srgbClr val="0000FF"/>
            </a:solidFill>
            <a:ln w="15875" cap="flat">
              <a:solidFill>
                <a:schemeClr val="tx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23" name="Star: 5 Points 22">
              <a:extLst>
                <a:ext uri="{FF2B5EF4-FFF2-40B4-BE49-F238E27FC236}">
                  <a16:creationId xmlns:a16="http://schemas.microsoft.com/office/drawing/2014/main" id="{0E1FD1D8-28FE-4E8F-8668-02A99EDF9F28}"/>
                </a:ext>
              </a:extLst>
            </p:cNvPr>
            <p:cNvSpPr/>
            <p:nvPr/>
          </p:nvSpPr>
          <p:spPr>
            <a:xfrm>
              <a:off x="18604546" y="5631568"/>
              <a:ext cx="523784" cy="543518"/>
            </a:xfrm>
            <a:prstGeom prst="star5">
              <a:avLst/>
            </a:prstGeom>
            <a:solidFill>
              <a:srgbClr val="229122"/>
            </a:solidFill>
            <a:ln w="15875" cap="flat">
              <a:solidFill>
                <a:schemeClr val="tx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05340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Rectangle" descr="Rectangle Rectangle">
            <a:extLst>
              <a:ext uri="{FF2B5EF4-FFF2-40B4-BE49-F238E27FC236}">
                <a16:creationId xmlns:a16="http://schemas.microsoft.com/office/drawing/2014/main" id="{3D65CE89-7C8F-46F2-9599-CC0BB6734B6B}"/>
              </a:ext>
            </a:extLst>
          </p:cNvPr>
          <p:cNvPicPr>
            <a:picLocks/>
          </p:cNvPicPr>
          <p:nvPr/>
        </p:nvPicPr>
        <p:blipFill>
          <a:blip r:embed="rId2">
            <a:alphaModFix amt="49830"/>
          </a:blip>
          <a:stretch>
            <a:fillRect/>
          </a:stretch>
        </p:blipFill>
        <p:spPr>
          <a:xfrm>
            <a:off x="1049438" y="11603323"/>
            <a:ext cx="22952596" cy="1498944"/>
          </a:xfrm>
          <a:prstGeom prst="rect">
            <a:avLst/>
          </a:prstGeom>
          <a:effectLst>
            <a:outerShdw blurRad="63500" dir="16200000" rotWithShape="0">
              <a:srgbClr val="000000">
                <a:alpha val="50000"/>
              </a:srgbClr>
            </a:outerShdw>
          </a:effectLst>
        </p:spPr>
      </p:pic>
      <p:grpSp>
        <p:nvGrpSpPr>
          <p:cNvPr id="3" name="Group">
            <a:extLst>
              <a:ext uri="{FF2B5EF4-FFF2-40B4-BE49-F238E27FC236}">
                <a16:creationId xmlns:a16="http://schemas.microsoft.com/office/drawing/2014/main" id="{A4B5D71E-9367-425D-89B1-584D1BBDBCB3}"/>
              </a:ext>
            </a:extLst>
          </p:cNvPr>
          <p:cNvGrpSpPr/>
          <p:nvPr/>
        </p:nvGrpSpPr>
        <p:grpSpPr>
          <a:xfrm>
            <a:off x="664473" y="329410"/>
            <a:ext cx="23220248" cy="969395"/>
            <a:chOff x="-3029948" y="-17788"/>
            <a:chExt cx="23220247" cy="969394"/>
          </a:xfrm>
        </p:grpSpPr>
        <p:pic>
          <p:nvPicPr>
            <p:cNvPr id="4" name="Rectangle Rectangle" descr="Rectangle Rectangle">
              <a:extLst>
                <a:ext uri="{FF2B5EF4-FFF2-40B4-BE49-F238E27FC236}">
                  <a16:creationId xmlns:a16="http://schemas.microsoft.com/office/drawing/2014/main" id="{806B14B2-9486-476C-87CA-A6E39209BBAF}"/>
                </a:ext>
              </a:extLst>
            </p:cNvPr>
            <p:cNvPicPr>
              <a:picLocks/>
            </p:cNvPicPr>
            <p:nvPr/>
          </p:nvPicPr>
          <p:blipFill>
            <a:blip r:embed="rId3">
              <a:alphaModFix amt="49830"/>
            </a:blip>
            <a:stretch>
              <a:fillRect/>
            </a:stretch>
          </p:blipFill>
          <p:spPr>
            <a:xfrm>
              <a:off x="-3029948" y="-17788"/>
              <a:ext cx="23220247" cy="969394"/>
            </a:xfrm>
            <a:prstGeom prst="rect">
              <a:avLst/>
            </a:prstGeom>
            <a:effectLst>
              <a:outerShdw blurRad="88900" dir="16200000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5" name="Constrain self-interacting DM using halo structures and satellite statistics">
              <a:extLst>
                <a:ext uri="{FF2B5EF4-FFF2-40B4-BE49-F238E27FC236}">
                  <a16:creationId xmlns:a16="http://schemas.microsoft.com/office/drawing/2014/main" id="{CC87540E-FC79-41E0-9059-8144A957439A}"/>
                </a:ext>
              </a:extLst>
            </p:cNvPr>
            <p:cNvSpPr txBox="1"/>
            <p:nvPr/>
          </p:nvSpPr>
          <p:spPr>
            <a:xfrm>
              <a:off x="-3029948" y="34652"/>
              <a:ext cx="23220247" cy="7901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algn="l" defTabSz="642937">
                <a:spcBef>
                  <a:spcPts val="4200"/>
                </a:spcBef>
                <a:defRPr sz="3000">
                  <a:solidFill>
                    <a:srgbClr val="FFFB00"/>
                  </a:solidFill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rPr lang="en-US" altLang="zh-CN" sz="4000" dirty="0"/>
                <a:t>Pro of SIDM: the cross section that explains early LRDs agrees with local constraints !!</a:t>
              </a:r>
              <a:endParaRPr lang="en-US" sz="4000" dirty="0"/>
            </a:p>
          </p:txBody>
        </p:sp>
      </p:grpSp>
      <p:pic>
        <p:nvPicPr>
          <p:cNvPr id="7" name="Screen Shot 2021-11-08 at 6.21.36 AM.png" descr="Screen Shot 2021-11-08 at 6.21.36 AM.png">
            <a:extLst>
              <a:ext uri="{FF2B5EF4-FFF2-40B4-BE49-F238E27FC236}">
                <a16:creationId xmlns:a16="http://schemas.microsoft.com/office/drawing/2014/main" id="{9ED85B47-99E2-4911-9838-80A6C3F2EE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7192" y="2112678"/>
            <a:ext cx="9288805" cy="9207324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core-collapsing">
            <a:extLst>
              <a:ext uri="{FF2B5EF4-FFF2-40B4-BE49-F238E27FC236}">
                <a16:creationId xmlns:a16="http://schemas.microsoft.com/office/drawing/2014/main" id="{2F5278ED-DA16-4505-9535-8C83708D99D7}"/>
              </a:ext>
            </a:extLst>
          </p:cNvPr>
          <p:cNvSpPr txBox="1"/>
          <p:nvPr/>
        </p:nvSpPr>
        <p:spPr>
          <a:xfrm>
            <a:off x="13611862" y="7549787"/>
            <a:ext cx="3289320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>
                <a:solidFill>
                  <a:srgbClr val="57AF3F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>
              <a:defRPr b="0"/>
            </a:pPr>
            <a:r>
              <a:rPr b="1" dirty="0"/>
              <a:t>core-collaps</a:t>
            </a:r>
            <a:r>
              <a:rPr lang="en-US" altLang="zh-CN" b="1" dirty="0"/>
              <a:t>e</a:t>
            </a:r>
            <a:endParaRPr b="1" dirty="0"/>
          </a:p>
        </p:txBody>
      </p:sp>
      <p:sp>
        <p:nvSpPr>
          <p:cNvPr id="9" name="✔">
            <a:extLst>
              <a:ext uri="{FF2B5EF4-FFF2-40B4-BE49-F238E27FC236}">
                <a16:creationId xmlns:a16="http://schemas.microsoft.com/office/drawing/2014/main" id="{08480575-0053-4B5E-A24E-E0C98E1DB187}"/>
              </a:ext>
            </a:extLst>
          </p:cNvPr>
          <p:cNvSpPr txBox="1"/>
          <p:nvPr/>
        </p:nvSpPr>
        <p:spPr>
          <a:xfrm>
            <a:off x="9803227" y="8599239"/>
            <a:ext cx="628427" cy="701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642937">
              <a:defRPr sz="4400" b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✔</a:t>
            </a:r>
          </a:p>
        </p:txBody>
      </p:sp>
      <p:sp>
        <p:nvSpPr>
          <p:cNvPr id="10" name="✔">
            <a:extLst>
              <a:ext uri="{FF2B5EF4-FFF2-40B4-BE49-F238E27FC236}">
                <a16:creationId xmlns:a16="http://schemas.microsoft.com/office/drawing/2014/main" id="{15809081-139D-4560-A78F-7DE5743A1585}"/>
              </a:ext>
            </a:extLst>
          </p:cNvPr>
          <p:cNvSpPr txBox="1"/>
          <p:nvPr/>
        </p:nvSpPr>
        <p:spPr>
          <a:xfrm>
            <a:off x="13517976" y="7063120"/>
            <a:ext cx="628428" cy="701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642937">
              <a:defRPr sz="4400" b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✔</a:t>
            </a:r>
          </a:p>
        </p:txBody>
      </p:sp>
      <p:sp>
        <p:nvSpPr>
          <p:cNvPr id="11" name="CDM like">
            <a:extLst>
              <a:ext uri="{FF2B5EF4-FFF2-40B4-BE49-F238E27FC236}">
                <a16:creationId xmlns:a16="http://schemas.microsoft.com/office/drawing/2014/main" id="{230497A5-2C12-4E4C-A893-DEC0DB32B7A7}"/>
              </a:ext>
            </a:extLst>
          </p:cNvPr>
          <p:cNvSpPr txBox="1"/>
          <p:nvPr/>
        </p:nvSpPr>
        <p:spPr>
          <a:xfrm>
            <a:off x="9056596" y="9134118"/>
            <a:ext cx="2121687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>
                <a:solidFill>
                  <a:srgbClr val="57AF3F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pPr>
              <a:defRPr b="0"/>
            </a:pPr>
            <a:r>
              <a:rPr b="1" dirty="0"/>
              <a:t>CDM like</a:t>
            </a:r>
          </a:p>
        </p:txBody>
      </p:sp>
      <p:sp>
        <p:nvSpPr>
          <p:cNvPr id="14" name="Slone, Jiang, Lisanti, Kaplinghat, 23, PRD, 107, 4">
            <a:extLst>
              <a:ext uri="{FF2B5EF4-FFF2-40B4-BE49-F238E27FC236}">
                <a16:creationId xmlns:a16="http://schemas.microsoft.com/office/drawing/2014/main" id="{3C85A302-5802-4C14-B753-341918780D3F}"/>
              </a:ext>
            </a:extLst>
          </p:cNvPr>
          <p:cNvSpPr txBox="1"/>
          <p:nvPr/>
        </p:nvSpPr>
        <p:spPr>
          <a:xfrm>
            <a:off x="14011742" y="1265393"/>
            <a:ext cx="9707785" cy="6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 defTabSz="642937">
              <a:spcBef>
                <a:spcPts val="4200"/>
              </a:spcBef>
              <a:defRPr sz="3000" b="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pPr>
            <a:r>
              <a:rPr sz="3600" dirty="0">
                <a:latin typeface="Chalkboard" panose="03050602040202020205" pitchFamily="66" charset="77"/>
                <a:ea typeface="+mn-ea"/>
              </a:rPr>
              <a:t>Slone, </a:t>
            </a:r>
            <a:r>
              <a:rPr lang="en-US" altLang="zh-CN" sz="3600" dirty="0">
                <a:latin typeface="Chalkboard" panose="03050602040202020205" pitchFamily="66" charset="77"/>
                <a:ea typeface="+mn-ea"/>
              </a:rPr>
              <a:t>FJ</a:t>
            </a:r>
            <a:r>
              <a:rPr sz="3600" dirty="0">
                <a:latin typeface="Chalkboard" panose="03050602040202020205" pitchFamily="66" charset="77"/>
                <a:ea typeface="+mn-ea"/>
              </a:rPr>
              <a:t>, Lisanti, </a:t>
            </a:r>
            <a:r>
              <a:rPr sz="3600" dirty="0" err="1">
                <a:latin typeface="Chalkboard" panose="03050602040202020205" pitchFamily="66" charset="77"/>
                <a:ea typeface="+mn-ea"/>
              </a:rPr>
              <a:t>Kaplinghat</a:t>
            </a:r>
            <a:r>
              <a:rPr sz="3600" dirty="0">
                <a:latin typeface="Chalkboard" panose="03050602040202020205" pitchFamily="66" charset="77"/>
                <a:ea typeface="+mn-ea"/>
              </a:rPr>
              <a:t>, 23, PRD, 107, 4</a:t>
            </a:r>
          </a:p>
        </p:txBody>
      </p:sp>
      <p:pic>
        <p:nvPicPr>
          <p:cNvPr id="15" name="Screen Shot 2023-08-10 at 06.59.02.png" descr="Screen Shot 2023-08-10 at 06.59.02.png">
            <a:extLst>
              <a:ext uri="{FF2B5EF4-FFF2-40B4-BE49-F238E27FC236}">
                <a16:creationId xmlns:a16="http://schemas.microsoft.com/office/drawing/2014/main" id="{12813FB0-930B-44E4-B8C7-D92A6F3BA0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1220" y="5963346"/>
            <a:ext cx="5232798" cy="423267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Screen Shot 2023-08-10 at 06.59.25.png" descr="Screen Shot 2023-08-10 at 06.59.25.png">
            <a:extLst>
              <a:ext uri="{FF2B5EF4-FFF2-40B4-BE49-F238E27FC236}">
                <a16:creationId xmlns:a16="http://schemas.microsoft.com/office/drawing/2014/main" id="{23423310-F1D4-4B1E-9F56-AB37150C55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5501" y="3578659"/>
            <a:ext cx="5304236" cy="232172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over cored">
            <a:extLst>
              <a:ext uri="{FF2B5EF4-FFF2-40B4-BE49-F238E27FC236}">
                <a16:creationId xmlns:a16="http://schemas.microsoft.com/office/drawing/2014/main" id="{05CD28FF-FD87-407A-B59E-63F92F32D156}"/>
              </a:ext>
            </a:extLst>
          </p:cNvPr>
          <p:cNvSpPr txBox="1"/>
          <p:nvPr/>
        </p:nvSpPr>
        <p:spPr>
          <a:xfrm>
            <a:off x="10792818" y="8238013"/>
            <a:ext cx="3289321" cy="747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>
                <a:solidFill>
                  <a:srgbClr val="3478F6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dirty="0"/>
              <a:t>over cored</a:t>
            </a:r>
          </a:p>
        </p:txBody>
      </p:sp>
      <p:sp>
        <p:nvSpPr>
          <p:cNvPr id="18" name="over collapsed">
            <a:extLst>
              <a:ext uri="{FF2B5EF4-FFF2-40B4-BE49-F238E27FC236}">
                <a16:creationId xmlns:a16="http://schemas.microsoft.com/office/drawing/2014/main" id="{80D0B401-1E45-47FE-96C8-C8147095A0BB}"/>
              </a:ext>
            </a:extLst>
          </p:cNvPr>
          <p:cNvSpPr txBox="1"/>
          <p:nvPr/>
        </p:nvSpPr>
        <p:spPr>
          <a:xfrm>
            <a:off x="14660075" y="5494491"/>
            <a:ext cx="3289321" cy="63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>
                <a:solidFill>
                  <a:srgbClr val="FF26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dirty="0">
                <a:solidFill>
                  <a:srgbClr val="135DBC"/>
                </a:solidFill>
              </a:rPr>
              <a:t>over collapsed</a:t>
            </a:r>
          </a:p>
        </p:txBody>
      </p:sp>
      <p:sp>
        <p:nvSpPr>
          <p:cNvPr id="19" name="for SIDM to be interesting, the cross section needs to be large">
            <a:extLst>
              <a:ext uri="{FF2B5EF4-FFF2-40B4-BE49-F238E27FC236}">
                <a16:creationId xmlns:a16="http://schemas.microsoft.com/office/drawing/2014/main" id="{9F7EA349-8444-4389-B19F-55F388E47E8A}"/>
              </a:ext>
            </a:extLst>
          </p:cNvPr>
          <p:cNvSpPr txBox="1"/>
          <p:nvPr/>
        </p:nvSpPr>
        <p:spPr>
          <a:xfrm>
            <a:off x="1886673" y="11978649"/>
            <a:ext cx="21447889" cy="6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marL="604380" indent="-604380" algn="l" defTabSz="642937">
              <a:spcBef>
                <a:spcPts val="4200"/>
              </a:spcBef>
              <a:buSzPct val="43000"/>
              <a:buBlip>
                <a:blip r:embed="rId7"/>
              </a:buBlip>
              <a:defRPr sz="3600" b="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dirty="0"/>
              <a:t>for SIDM to be interesting, the cross section needs to be large</a:t>
            </a:r>
            <a:r>
              <a:rPr lang="en-US" dirty="0"/>
              <a:t>: </a:t>
            </a:r>
            <a:r>
              <a:rPr lang="el-GR" b="0" i="0" dirty="0">
                <a:solidFill>
                  <a:srgbClr val="FFFF00"/>
                </a:solidFill>
                <a:effectLst/>
                <a:latin typeface="Helvetica Neue"/>
              </a:rPr>
              <a:t>σ</a:t>
            </a:r>
            <a:r>
              <a:rPr lang="en-US" b="0" i="0" baseline="-25000" dirty="0">
                <a:solidFill>
                  <a:srgbClr val="FFFF00"/>
                </a:solidFill>
                <a:effectLst/>
                <a:latin typeface="Helvetica Neue"/>
              </a:rPr>
              <a:t>m0</a:t>
            </a:r>
            <a:r>
              <a:rPr lang="en-US" b="0" i="0" dirty="0">
                <a:solidFill>
                  <a:srgbClr val="FFFF00"/>
                </a:solidFill>
                <a:effectLst/>
                <a:latin typeface="Helvetica Neue"/>
              </a:rPr>
              <a:t> ~ 10-1000 cm</a:t>
            </a:r>
            <a:r>
              <a:rPr lang="en-US" b="0" i="0" baseline="30000" dirty="0">
                <a:solidFill>
                  <a:srgbClr val="FFFF00"/>
                </a:solidFill>
                <a:effectLst/>
                <a:latin typeface="Helvetica Neue"/>
              </a:rPr>
              <a:t>2</a:t>
            </a:r>
            <a:r>
              <a:rPr lang="en-US" dirty="0">
                <a:solidFill>
                  <a:srgbClr val="FFFF00"/>
                </a:solidFill>
              </a:rPr>
              <a:t> /g, </a:t>
            </a:r>
            <a:r>
              <a:rPr lang="el-GR" b="0" i="0" dirty="0">
                <a:solidFill>
                  <a:srgbClr val="FFFF00"/>
                </a:solidFill>
                <a:effectLst/>
                <a:latin typeface="Helvetica Neue"/>
              </a:rPr>
              <a:t>ω</a:t>
            </a:r>
            <a:r>
              <a:rPr lang="en-US" b="0" i="0" dirty="0">
                <a:solidFill>
                  <a:srgbClr val="FFFF00"/>
                </a:solidFill>
                <a:effectLst/>
                <a:latin typeface="Helvetica Neue"/>
              </a:rPr>
              <a:t> ~ 10-100 km/s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20" name="Star">
            <a:extLst>
              <a:ext uri="{FF2B5EF4-FFF2-40B4-BE49-F238E27FC236}">
                <a16:creationId xmlns:a16="http://schemas.microsoft.com/office/drawing/2014/main" id="{645746A0-9B99-42CD-BE40-7FFA584B7C3D}"/>
              </a:ext>
            </a:extLst>
          </p:cNvPr>
          <p:cNvSpPr/>
          <p:nvPr/>
        </p:nvSpPr>
        <p:spPr>
          <a:xfrm>
            <a:off x="13506249" y="8045861"/>
            <a:ext cx="628428" cy="649796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FF26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1" name="σ0 ≈ 30cm2/g  ω = 70km/s, as used in the LRD calculation">
            <a:extLst>
              <a:ext uri="{FF2B5EF4-FFF2-40B4-BE49-F238E27FC236}">
                <a16:creationId xmlns:a16="http://schemas.microsoft.com/office/drawing/2014/main" id="{FA52FAA5-993F-435C-94CA-B56F8AAB561E}"/>
              </a:ext>
            </a:extLst>
          </p:cNvPr>
          <p:cNvSpPr txBox="1"/>
          <p:nvPr/>
        </p:nvSpPr>
        <p:spPr>
          <a:xfrm>
            <a:off x="11885245" y="8662754"/>
            <a:ext cx="5940752" cy="1108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l" defTabSz="642937">
              <a:spcBef>
                <a:spcPts val="4200"/>
              </a:spcBef>
              <a:defRPr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i="1" dirty="0"/>
              <a:t>σ</a:t>
            </a:r>
            <a:r>
              <a:rPr baseline="-5999" dirty="0"/>
              <a:t>0 </a:t>
            </a:r>
            <a:r>
              <a:rPr dirty="0"/>
              <a:t>≈ 30cm2/g  </a:t>
            </a:r>
            <a:r>
              <a:rPr i="1" dirty="0"/>
              <a:t>ω </a:t>
            </a:r>
            <a:r>
              <a:rPr dirty="0"/>
              <a:t>= 70km/s, as used in the LRD calculation </a:t>
            </a:r>
          </a:p>
        </p:txBody>
      </p:sp>
    </p:spTree>
    <p:extLst>
      <p:ext uri="{BB962C8B-B14F-4D97-AF65-F5344CB8AC3E}">
        <p14:creationId xmlns:p14="http://schemas.microsoft.com/office/powerpoint/2010/main" val="2539324150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A37AC2D-4C0D-4279-9CE2-C27EB96E7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4421" y="2560183"/>
            <a:ext cx="8983329" cy="10802858"/>
          </a:xfrm>
          <a:prstGeom prst="rect">
            <a:avLst/>
          </a:prstGeom>
        </p:spPr>
      </p:pic>
      <p:pic>
        <p:nvPicPr>
          <p:cNvPr id="209" name="Rectangle Rectangle" descr="Rectangle Rectangle"/>
          <p:cNvPicPr>
            <a:picLocks/>
          </p:cNvPicPr>
          <p:nvPr/>
        </p:nvPicPr>
        <p:blipFill>
          <a:blip r:embed="rId3">
            <a:alphaModFix amt="49830"/>
          </a:blip>
          <a:stretch>
            <a:fillRect/>
          </a:stretch>
        </p:blipFill>
        <p:spPr>
          <a:xfrm>
            <a:off x="133666" y="244017"/>
            <a:ext cx="23984141" cy="1356641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sp>
        <p:nvSpPr>
          <p:cNvPr id="210" name="BH seeding by SIDM core-collapse"/>
          <p:cNvSpPr txBox="1"/>
          <p:nvPr/>
        </p:nvSpPr>
        <p:spPr>
          <a:xfrm>
            <a:off x="266193" y="244017"/>
            <a:ext cx="19665013" cy="125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defTabSz="642937"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3600" dirty="0"/>
              <a:t>Pro</a:t>
            </a:r>
            <a:r>
              <a:rPr lang="zh-CN" altLang="en-US" sz="3600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SIDM:</a:t>
            </a:r>
            <a:r>
              <a:rPr lang="zh-CN" altLang="en-US" dirty="0"/>
              <a:t> </a:t>
            </a:r>
            <a:r>
              <a:rPr lang="en-US" altLang="zh-CN" dirty="0"/>
              <a:t>explains</a:t>
            </a:r>
            <a:r>
              <a:rPr lang="zh-CN" altLang="en-US" dirty="0"/>
              <a:t> </a:t>
            </a:r>
            <a:r>
              <a:rPr lang="en-US" altLang="zh-CN" sz="3600" dirty="0"/>
              <a:t>LRD</a:t>
            </a:r>
            <a:r>
              <a:rPr lang="zh-CN" altLang="en-US" sz="3600" dirty="0"/>
              <a:t> </a:t>
            </a:r>
            <a:r>
              <a:rPr lang="en-US" altLang="zh-CN" sz="3600" dirty="0"/>
              <a:t>clustering</a:t>
            </a:r>
            <a:r>
              <a:rPr lang="zh-CN" altLang="en-US" sz="3600" dirty="0"/>
              <a:t> </a:t>
            </a:r>
            <a:r>
              <a:rPr lang="en-US" sz="3600" dirty="0">
                <a:sym typeface="Wingdings" panose="05000000000000000000" pitchFamily="2" charset="2"/>
              </a:rPr>
              <a:t> preliminary observations favor low-mass host and low bias factor, consistent with SIDM </a:t>
            </a:r>
            <a:r>
              <a:rPr lang="en-US" altLang="zh-CN" sz="3600" dirty="0">
                <a:sym typeface="Wingdings" panose="05000000000000000000" pitchFamily="2" charset="2"/>
              </a:rPr>
              <a:t>prediction</a:t>
            </a:r>
            <a:endParaRPr lang="en-US" dirty="0"/>
          </a:p>
        </p:txBody>
      </p:sp>
      <p:sp>
        <p:nvSpPr>
          <p:cNvPr id="230" name="Jiang et al. (including LCH) in prep"/>
          <p:cNvSpPr txBox="1"/>
          <p:nvPr/>
        </p:nvSpPr>
        <p:spPr>
          <a:xfrm>
            <a:off x="13490925" y="1731287"/>
            <a:ext cx="5815694" cy="6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 b="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3600" dirty="0"/>
              <a:t>Wang, </a:t>
            </a:r>
            <a:r>
              <a:rPr lang="en-US" altLang="zh-CN" sz="3600" b="1" dirty="0"/>
              <a:t>FJ*</a:t>
            </a:r>
            <a:r>
              <a:rPr lang="en-US" altLang="zh-CN" sz="3600" dirty="0"/>
              <a:t>+26, 2603.15736</a:t>
            </a:r>
            <a:endParaRPr lang="en-US" sz="36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2871934-991B-45E3-4C83-01C94BF7903B}"/>
              </a:ext>
            </a:extLst>
          </p:cNvPr>
          <p:cNvGrpSpPr/>
          <p:nvPr/>
        </p:nvGrpSpPr>
        <p:grpSpPr>
          <a:xfrm>
            <a:off x="19761397" y="219341"/>
            <a:ext cx="4488937" cy="4555053"/>
            <a:chOff x="-20131503" y="-7035143"/>
            <a:chExt cx="10913702" cy="1099404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7D9D886-AA05-BE35-2ECD-D692F8C31D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20131503" y="-7035143"/>
              <a:ext cx="10913702" cy="10994048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3328A96-A6CE-6F03-5099-64518DB7AC71}"/>
                </a:ext>
              </a:extLst>
            </p:cNvPr>
            <p:cNvSpPr txBox="1"/>
            <p:nvPr/>
          </p:nvSpPr>
          <p:spPr>
            <a:xfrm>
              <a:off x="-20131501" y="-7007314"/>
              <a:ext cx="10726846" cy="334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algn="l"/>
              <a:r>
                <a:rPr lang="en-US" altLang="zh-CN" sz="2800" dirty="0">
                  <a:solidFill>
                    <a:srgbClr val="FF664B"/>
                  </a:solidFill>
                </a:rPr>
                <a:t>Little Red Dots (LRDs) at z~5:</a:t>
              </a:r>
              <a:r>
                <a:rPr lang="zh-CN" altLang="en-US" sz="2800" dirty="0">
                  <a:solidFill>
                    <a:srgbClr val="FF664B"/>
                  </a:solidFill>
                </a:rPr>
                <a:t> </a:t>
              </a:r>
              <a:r>
                <a:rPr lang="en-US" altLang="zh-CN" sz="2800" dirty="0">
                  <a:solidFill>
                    <a:srgbClr val="FF664B"/>
                  </a:solidFill>
                </a:rPr>
                <a:t>almost </a:t>
              </a:r>
              <a:r>
                <a:rPr lang="en-US" altLang="zh-CN" sz="2800" i="1" dirty="0">
                  <a:solidFill>
                    <a:srgbClr val="FF664B"/>
                  </a:solidFill>
                </a:rPr>
                <a:t>naked SMBHs </a:t>
              </a:r>
              <a:r>
                <a:rPr lang="en-US" altLang="zh-CN" sz="2800" dirty="0">
                  <a:solidFill>
                    <a:srgbClr val="FF664B"/>
                  </a:solidFill>
                </a:rPr>
                <a:t>of 10</a:t>
              </a:r>
              <a:r>
                <a:rPr lang="en-US" altLang="zh-CN" sz="2800" baseline="30000" dirty="0">
                  <a:solidFill>
                    <a:srgbClr val="FF664B"/>
                  </a:solidFill>
                </a:rPr>
                <a:t>6-8</a:t>
              </a:r>
              <a:r>
                <a:rPr lang="en-US" altLang="zh-CN" sz="2800" dirty="0">
                  <a:solidFill>
                    <a:srgbClr val="FF664B"/>
                  </a:solidFill>
                </a:rPr>
                <a:t>M</a:t>
              </a:r>
              <a:r>
                <a:rPr lang="en-US" altLang="zh-CN" sz="2800" baseline="-25000" dirty="0">
                  <a:solidFill>
                    <a:srgbClr val="FF664B"/>
                  </a:solidFill>
                </a:rPr>
                <a:t>sun</a:t>
              </a:r>
              <a:endParaRPr lang="zh-CN" altLang="en-US" sz="2800" dirty="0">
                <a:solidFill>
                  <a:srgbClr val="FF664B"/>
                </a:solidFill>
              </a:endParaRPr>
            </a:p>
          </p:txBody>
        </p:sp>
      </p:grpSp>
      <p:sp>
        <p:nvSpPr>
          <p:cNvPr id="26" name="Energy threshold ecut and circularity threshold ηcut for kinematic morphological decomposition are not constants, but exhibit systematic mass and redshift trends — Failure to account for these systematics leads to severe underestimation of disk fraction ">
            <a:extLst>
              <a:ext uri="{FF2B5EF4-FFF2-40B4-BE49-F238E27FC236}">
                <a16:creationId xmlns:a16="http://schemas.microsoft.com/office/drawing/2014/main" id="{E7744C91-FD51-4CE9-89FA-AE902D284DFC}"/>
              </a:ext>
            </a:extLst>
          </p:cNvPr>
          <p:cNvSpPr txBox="1"/>
          <p:nvPr/>
        </p:nvSpPr>
        <p:spPr>
          <a:xfrm>
            <a:off x="133665" y="1600658"/>
            <a:ext cx="12458325" cy="19909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marL="581996" indent="-581996" algn="l" defTabSz="642937">
              <a:spcBef>
                <a:spcPts val="4200"/>
              </a:spcBef>
              <a:buSzPct val="43000"/>
              <a:buBlip>
                <a:blip r:embed="rId5"/>
              </a:buBlip>
              <a:defRPr sz="3600" b="0">
                <a:latin typeface="Chalkboard"/>
                <a:ea typeface="Chalkboard"/>
                <a:cs typeface="Chalkboard"/>
                <a:sym typeface="Chalkboard"/>
              </a:defRPr>
            </a:pPr>
            <a:r>
              <a:rPr lang="en-US" sz="4000" dirty="0">
                <a:solidFill>
                  <a:schemeClr val="tx1"/>
                </a:solidFill>
              </a:rPr>
              <a:t>Only </a:t>
            </a:r>
            <a:r>
              <a:rPr lang="en-US" sz="4000" dirty="0">
                <a:solidFill>
                  <a:srgbClr val="FFFF00"/>
                </a:solidFill>
              </a:rPr>
              <a:t>early-forming</a:t>
            </a:r>
            <a:r>
              <a:rPr lang="en-US" sz="4000" dirty="0">
                <a:solidFill>
                  <a:schemeClr val="tx1"/>
                </a:solidFill>
              </a:rPr>
              <a:t>, </a:t>
            </a:r>
            <a:r>
              <a:rPr lang="en-US" sz="4000" dirty="0">
                <a:solidFill>
                  <a:srgbClr val="FFFF00"/>
                </a:solidFill>
              </a:rPr>
              <a:t>high-concentration (c &gt;~ 10) dwarf (&lt;~10</a:t>
            </a:r>
            <a:r>
              <a:rPr lang="en-US" sz="4000" baseline="30000" dirty="0">
                <a:solidFill>
                  <a:srgbClr val="FFFF00"/>
                </a:solidFill>
              </a:rPr>
              <a:t>9.5</a:t>
            </a:r>
            <a:r>
              <a:rPr lang="en-US" sz="4000" dirty="0">
                <a:solidFill>
                  <a:srgbClr val="FFFF00"/>
                </a:solidFill>
              </a:rPr>
              <a:t>Msun)</a:t>
            </a:r>
            <a:r>
              <a:rPr lang="en-US" sz="4000" dirty="0">
                <a:solidFill>
                  <a:schemeClr val="tx1"/>
                </a:solidFill>
              </a:rPr>
              <a:t> halos in the</a:t>
            </a:r>
            <a:r>
              <a:rPr lang="en-US" sz="4000" dirty="0">
                <a:solidFill>
                  <a:srgbClr val="FFFF00"/>
                </a:solidFill>
              </a:rPr>
              <a:t> early Universe (z&gt;~8)</a:t>
            </a:r>
            <a:r>
              <a:rPr lang="en-US" sz="4000" dirty="0">
                <a:solidFill>
                  <a:schemeClr val="tx1"/>
                </a:solidFill>
              </a:rPr>
              <a:t> can core-collapse timely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B8720E5-A58C-4A18-A8AD-6A6CE95DAA1E}"/>
              </a:ext>
            </a:extLst>
          </p:cNvPr>
          <p:cNvSpPr txBox="1"/>
          <p:nvPr/>
        </p:nvSpPr>
        <p:spPr>
          <a:xfrm>
            <a:off x="15032031" y="8233405"/>
            <a:ext cx="3053950" cy="1569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 defTabSz="642937">
              <a:spcBef>
                <a:spcPts val="4200"/>
              </a:spcBef>
              <a:defRPr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zh-CN" dirty="0">
                <a:solidFill>
                  <a:srgbClr val="EC5528"/>
                </a:solidFill>
              </a:rPr>
              <a:t>LRDs of SIDM origin reside in dwarf halos</a:t>
            </a:r>
            <a:endParaRPr lang="en-US" dirty="0">
              <a:solidFill>
                <a:srgbClr val="EC5528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B7854DB-305E-4637-9FAE-A3A7D93586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89454" y="3752689"/>
            <a:ext cx="12322267" cy="961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784502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ctangle Rectangle" descr="Rectangle Rectangle">
            <a:extLst>
              <a:ext uri="{FF2B5EF4-FFF2-40B4-BE49-F238E27FC236}">
                <a16:creationId xmlns:a16="http://schemas.microsoft.com/office/drawing/2014/main" id="{188032CC-5F02-46D1-9BA8-994E9F9AA35A}"/>
              </a:ext>
            </a:extLst>
          </p:cNvPr>
          <p:cNvPicPr>
            <a:picLocks/>
          </p:cNvPicPr>
          <p:nvPr/>
        </p:nvPicPr>
        <p:blipFill>
          <a:blip r:embed="rId2">
            <a:alphaModFix amt="49830"/>
          </a:blip>
          <a:stretch>
            <a:fillRect/>
          </a:stretch>
        </p:blipFill>
        <p:spPr>
          <a:xfrm>
            <a:off x="426563" y="5574978"/>
            <a:ext cx="23776889" cy="2383748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sp>
        <p:nvSpPr>
          <p:cNvPr id="5" name="II. Self-Interacting Dark Matter (SIDM)">
            <a:extLst>
              <a:ext uri="{FF2B5EF4-FFF2-40B4-BE49-F238E27FC236}">
                <a16:creationId xmlns:a16="http://schemas.microsoft.com/office/drawing/2014/main" id="{3A31F40F-B9AA-41DD-A26D-6293C63A3FA8}"/>
              </a:ext>
            </a:extLst>
          </p:cNvPr>
          <p:cNvSpPr txBox="1"/>
          <p:nvPr/>
        </p:nvSpPr>
        <p:spPr>
          <a:xfrm>
            <a:off x="2419621" y="6079163"/>
            <a:ext cx="19973653" cy="1375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defTabSz="642937"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sz="4000" dirty="0"/>
              <a:t>Part </a:t>
            </a:r>
            <a:r>
              <a:rPr sz="4000" dirty="0"/>
              <a:t>I</a:t>
            </a:r>
            <a:r>
              <a:rPr lang="en-US" altLang="zh-CN" sz="4000" dirty="0"/>
              <a:t>I</a:t>
            </a:r>
            <a:r>
              <a:rPr sz="4000" dirty="0"/>
              <a:t>I.</a:t>
            </a:r>
            <a:r>
              <a:rPr lang="en-US" sz="4000" dirty="0"/>
              <a:t> </a:t>
            </a:r>
            <a:r>
              <a:rPr sz="4000" dirty="0"/>
              <a:t> </a:t>
            </a:r>
            <a:r>
              <a:rPr lang="en-US" altLang="zh-CN" sz="4000" dirty="0"/>
              <a:t>Cons</a:t>
            </a:r>
            <a:r>
              <a:rPr lang="zh-CN" altLang="en-US" sz="4000" dirty="0"/>
              <a:t> </a:t>
            </a:r>
            <a:r>
              <a:rPr lang="en-US" altLang="zh-CN" sz="4000" dirty="0"/>
              <a:t>of</a:t>
            </a:r>
            <a:r>
              <a:rPr lang="zh-CN" altLang="en-US" sz="4000" dirty="0"/>
              <a:t> </a:t>
            </a:r>
            <a:r>
              <a:rPr lang="en-US" altLang="zh-CN" sz="4000" dirty="0"/>
              <a:t>SIDM:</a:t>
            </a:r>
          </a:p>
          <a:p>
            <a:r>
              <a:rPr lang="en-US" altLang="zh-CN" sz="4000" dirty="0"/>
              <a:t>Hard for cosmological runs to resolve core-collapse from first principles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58843263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ctangle Rectangle" descr="Rectangle Rectangle">
            <a:extLst>
              <a:ext uri="{FF2B5EF4-FFF2-40B4-BE49-F238E27FC236}">
                <a16:creationId xmlns:a16="http://schemas.microsoft.com/office/drawing/2014/main" id="{188032CC-5F02-46D1-9BA8-994E9F9AA35A}"/>
              </a:ext>
            </a:extLst>
          </p:cNvPr>
          <p:cNvPicPr>
            <a:picLocks/>
          </p:cNvPicPr>
          <p:nvPr/>
        </p:nvPicPr>
        <p:blipFill>
          <a:blip r:embed="rId2">
            <a:alphaModFix amt="49830"/>
          </a:blip>
          <a:stretch>
            <a:fillRect/>
          </a:stretch>
        </p:blipFill>
        <p:spPr>
          <a:xfrm>
            <a:off x="303555" y="310251"/>
            <a:ext cx="23776889" cy="1601676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sp>
        <p:nvSpPr>
          <p:cNvPr id="5" name="II. Self-Interacting Dark Matter (SIDM)">
            <a:extLst>
              <a:ext uri="{FF2B5EF4-FFF2-40B4-BE49-F238E27FC236}">
                <a16:creationId xmlns:a16="http://schemas.microsoft.com/office/drawing/2014/main" id="{3A31F40F-B9AA-41DD-A26D-6293C63A3FA8}"/>
              </a:ext>
            </a:extLst>
          </p:cNvPr>
          <p:cNvSpPr txBox="1"/>
          <p:nvPr/>
        </p:nvSpPr>
        <p:spPr>
          <a:xfrm>
            <a:off x="2205172" y="423401"/>
            <a:ext cx="19973653" cy="1375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defTabSz="642937"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4000" dirty="0"/>
              <a:t>Con</a:t>
            </a:r>
            <a:r>
              <a:rPr lang="zh-CN" altLang="en-US" sz="4000" dirty="0"/>
              <a:t> </a:t>
            </a:r>
            <a:r>
              <a:rPr lang="en-US" altLang="zh-CN" sz="4000" dirty="0"/>
              <a:t>of</a:t>
            </a:r>
            <a:r>
              <a:rPr lang="zh-CN" altLang="en-US" sz="4000" dirty="0"/>
              <a:t> </a:t>
            </a:r>
            <a:r>
              <a:rPr lang="en-US" altLang="zh-CN" sz="4000" dirty="0"/>
              <a:t>SIDM:</a:t>
            </a:r>
            <a:r>
              <a:rPr lang="zh-CN" altLang="en-US" sz="4000" dirty="0"/>
              <a:t> </a:t>
            </a:r>
            <a:br>
              <a:rPr lang="en-US" altLang="zh-CN" sz="4000" dirty="0"/>
            </a:br>
            <a:r>
              <a:rPr lang="en-US" altLang="zh-CN" sz="4000" dirty="0"/>
              <a:t>Hard to</a:t>
            </a:r>
            <a:r>
              <a:rPr lang="zh-CN" altLang="en-US" sz="4000" dirty="0"/>
              <a:t> </a:t>
            </a:r>
            <a:r>
              <a:rPr lang="en-US" altLang="zh-CN" sz="4000" dirty="0"/>
              <a:t>simulate</a:t>
            </a:r>
            <a:r>
              <a:rPr lang="zh-CN" altLang="en-US" sz="4000" dirty="0"/>
              <a:t> </a:t>
            </a:r>
            <a:r>
              <a:rPr lang="en-US" altLang="zh-CN" sz="4000" dirty="0"/>
              <a:t>in</a:t>
            </a:r>
            <a:r>
              <a:rPr lang="zh-CN" altLang="en-US" sz="4000" dirty="0"/>
              <a:t> </a:t>
            </a:r>
            <a:r>
              <a:rPr lang="en-US" altLang="zh-CN" sz="4000" dirty="0" err="1"/>
              <a:t>cosmologoical</a:t>
            </a:r>
            <a:r>
              <a:rPr lang="zh-CN" altLang="en-US" sz="4000" dirty="0"/>
              <a:t> </a:t>
            </a:r>
            <a:r>
              <a:rPr lang="en-US" altLang="zh-CN" sz="4000" dirty="0"/>
              <a:t>runs:</a:t>
            </a:r>
            <a:r>
              <a:rPr lang="zh-CN" altLang="en-US" sz="4000" dirty="0"/>
              <a:t> </a:t>
            </a:r>
            <a:r>
              <a:rPr lang="en-US" altLang="zh-CN" sz="4000" dirty="0"/>
              <a:t>difficulty</a:t>
            </a:r>
            <a:r>
              <a:rPr lang="zh-CN" altLang="en-US" sz="4000" dirty="0"/>
              <a:t> </a:t>
            </a:r>
            <a:r>
              <a:rPr lang="en-US" altLang="zh-CN" sz="4000" dirty="0"/>
              <a:t>with</a:t>
            </a:r>
            <a:r>
              <a:rPr lang="zh-CN" altLang="en-US" sz="4000" dirty="0"/>
              <a:t> </a:t>
            </a:r>
            <a:r>
              <a:rPr lang="en-US" altLang="zh-CN" sz="4000" dirty="0"/>
              <a:t>core-collapse</a:t>
            </a:r>
            <a:r>
              <a:rPr lang="zh-CN" altLang="en-US" sz="4000" dirty="0"/>
              <a:t> </a:t>
            </a:r>
            <a:endParaRPr lang="en-US" sz="40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051AAA1-37CC-0F61-14F3-6F0F8DD3052F}"/>
              </a:ext>
            </a:extLst>
          </p:cNvPr>
          <p:cNvGrpSpPr/>
          <p:nvPr/>
        </p:nvGrpSpPr>
        <p:grpSpPr>
          <a:xfrm>
            <a:off x="303555" y="2025077"/>
            <a:ext cx="15847300" cy="11025649"/>
            <a:chOff x="6319972" y="2544041"/>
            <a:chExt cx="13769118" cy="9751613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22389201-5DC4-313E-9557-AC3303610D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934" b="50850"/>
            <a:stretch/>
          </p:blipFill>
          <p:spPr>
            <a:xfrm>
              <a:off x="8423564" y="2544041"/>
              <a:ext cx="11665526" cy="975161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DF299AE-E01F-EEE1-7A9E-47B28E5D3A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8251" b="50850"/>
            <a:stretch/>
          </p:blipFill>
          <p:spPr>
            <a:xfrm>
              <a:off x="6319972" y="2544041"/>
              <a:ext cx="2244437" cy="9751613"/>
            </a:xfrm>
            <a:prstGeom prst="rect">
              <a:avLst/>
            </a:prstGeom>
          </p:spPr>
        </p:pic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72D448CC-B995-8B25-0E71-F418FC23944B}"/>
              </a:ext>
            </a:extLst>
          </p:cNvPr>
          <p:cNvSpPr/>
          <p:nvPr/>
        </p:nvSpPr>
        <p:spPr>
          <a:xfrm>
            <a:off x="12857018" y="3581398"/>
            <a:ext cx="2244436" cy="2355273"/>
          </a:xfrm>
          <a:prstGeom prst="ellipse">
            <a:avLst/>
          </a:prstGeom>
          <a:solidFill>
            <a:srgbClr val="A9A9A9">
              <a:alpha val="50196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6884A96-89A4-4258-063B-4C9FE1A55E4E}"/>
              </a:ext>
            </a:extLst>
          </p:cNvPr>
          <p:cNvSpPr/>
          <p:nvPr/>
        </p:nvSpPr>
        <p:spPr>
          <a:xfrm>
            <a:off x="12857018" y="8111834"/>
            <a:ext cx="2244436" cy="2355273"/>
          </a:xfrm>
          <a:prstGeom prst="ellipse">
            <a:avLst/>
          </a:prstGeom>
          <a:solidFill>
            <a:srgbClr val="A9A9A9">
              <a:alpha val="50196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D1C0641-8EB9-2B64-FAAA-982E93E9A054}"/>
              </a:ext>
            </a:extLst>
          </p:cNvPr>
          <p:cNvSpPr/>
          <p:nvPr/>
        </p:nvSpPr>
        <p:spPr>
          <a:xfrm>
            <a:off x="6400800" y="10806545"/>
            <a:ext cx="2189018" cy="997528"/>
          </a:xfrm>
          <a:prstGeom prst="roundRect">
            <a:avLst/>
          </a:prstGeom>
          <a:solidFill>
            <a:srgbClr val="A9A9A9">
              <a:alpha val="45882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69CC309-C324-1B71-B53F-920131C14FD8}"/>
              </a:ext>
            </a:extLst>
          </p:cNvPr>
          <p:cNvSpPr/>
          <p:nvPr/>
        </p:nvSpPr>
        <p:spPr>
          <a:xfrm>
            <a:off x="12482946" y="10693395"/>
            <a:ext cx="2189018" cy="997528"/>
          </a:xfrm>
          <a:prstGeom prst="roundRect">
            <a:avLst/>
          </a:prstGeom>
          <a:solidFill>
            <a:srgbClr val="A9A9A9">
              <a:alpha val="45882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B1B075-0C8D-128D-D034-DA8D654925FF}"/>
              </a:ext>
            </a:extLst>
          </p:cNvPr>
          <p:cNvSpPr txBox="1"/>
          <p:nvPr/>
        </p:nvSpPr>
        <p:spPr>
          <a:xfrm>
            <a:off x="4672727" y="10113258"/>
            <a:ext cx="4214294" cy="6367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Time</a:t>
            </a:r>
            <a:r>
              <a:rPr kumimoji="0" lang="zh-CN" altLang="en-US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kumimoji="0" lang="en-US" altLang="zh-CN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step</a:t>
            </a:r>
            <a:r>
              <a:rPr kumimoji="0" lang="zh-CN" altLang="en-US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kumimoji="0" lang="en-US" altLang="zh-CN" sz="3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parameter</a:t>
            </a:r>
            <a:endParaRPr kumimoji="0" lang="en-US" sz="32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" name="Energy threshold ecut and circularity threshold ηcut for kinematic morphological decomposition are not constants, but exhibit systematic mass and redshift trends — Failure to account for these systematics leads to severe underestimation of disk fraction ">
            <a:extLst>
              <a:ext uri="{FF2B5EF4-FFF2-40B4-BE49-F238E27FC236}">
                <a16:creationId xmlns:a16="http://schemas.microsoft.com/office/drawing/2014/main" id="{659E3A82-37D6-B51E-3885-8A306B3AA9C2}"/>
              </a:ext>
            </a:extLst>
          </p:cNvPr>
          <p:cNvSpPr txBox="1"/>
          <p:nvPr/>
        </p:nvSpPr>
        <p:spPr>
          <a:xfrm>
            <a:off x="17145562" y="4081316"/>
            <a:ext cx="5950580" cy="629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marL="581996" indent="-581996" algn="l" defTabSz="642937">
              <a:spcBef>
                <a:spcPts val="4200"/>
              </a:spcBef>
              <a:buSzPct val="43000"/>
              <a:buBlip>
                <a:blip r:embed="rId4"/>
              </a:buBlip>
              <a:defRPr sz="3600" b="0">
                <a:latin typeface="Chalkboard"/>
                <a:ea typeface="Chalkboard"/>
                <a:cs typeface="Chalkboard"/>
                <a:sym typeface="Chalkboard"/>
              </a:defRPr>
            </a:pPr>
            <a:r>
              <a:rPr lang="en-US" altLang="zh-CN" sz="4000" dirty="0">
                <a:solidFill>
                  <a:schemeClr val="tx1"/>
                </a:solidFill>
              </a:rPr>
              <a:t>Need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extremely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high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temporal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resolution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to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avoid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multiple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scattering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per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step,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in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order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to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correctly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resolve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core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collapse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sym typeface="Wingdings" pitchFamily="2" charset="2"/>
              </a:rPr>
              <a:t></a:t>
            </a:r>
            <a:r>
              <a:rPr lang="zh-CN" altLang="en-US" sz="4000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sym typeface="Wingdings" pitchFamily="2" charset="2"/>
              </a:rPr>
              <a:t>Prohibitively</a:t>
            </a:r>
            <a:r>
              <a:rPr lang="zh-CN" altLang="en-US" sz="4000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sym typeface="Wingdings" pitchFamily="2" charset="2"/>
              </a:rPr>
              <a:t>slow</a:t>
            </a:r>
            <a:r>
              <a:rPr lang="zh-CN" altLang="en-US" sz="4000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sym typeface="Wingdings" pitchFamily="2" charset="2"/>
              </a:rPr>
              <a:t>in</a:t>
            </a:r>
            <a:r>
              <a:rPr lang="zh-CN" altLang="en-US" sz="4000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sym typeface="Wingdings" pitchFamily="2" charset="2"/>
              </a:rPr>
              <a:t>cosmological</a:t>
            </a:r>
            <a:r>
              <a:rPr lang="zh-CN" altLang="en-US" sz="4000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sym typeface="Wingdings" pitchFamily="2" charset="2"/>
              </a:rPr>
              <a:t>runs</a:t>
            </a:r>
            <a:r>
              <a:rPr lang="zh-CN" altLang="en-US" sz="4000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sym typeface="Wingdings" pitchFamily="2" charset="2"/>
              </a:rPr>
              <a:t>once</a:t>
            </a:r>
            <a:r>
              <a:rPr lang="zh-CN" altLang="en-US" sz="4000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sym typeface="Wingdings" pitchFamily="2" charset="2"/>
              </a:rPr>
              <a:t>even</a:t>
            </a:r>
            <a:r>
              <a:rPr lang="zh-CN" altLang="en-US" sz="4000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sym typeface="Wingdings" pitchFamily="2" charset="2"/>
              </a:rPr>
              <a:t>just</a:t>
            </a:r>
            <a:r>
              <a:rPr lang="zh-CN" altLang="en-US" sz="4000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sym typeface="Wingdings" pitchFamily="2" charset="2"/>
              </a:rPr>
              <a:t>one</a:t>
            </a:r>
            <a:r>
              <a:rPr lang="zh-CN" altLang="en-US" sz="4000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sym typeface="Wingdings" pitchFamily="2" charset="2"/>
              </a:rPr>
              <a:t>halo</a:t>
            </a:r>
            <a:r>
              <a:rPr lang="zh-CN" altLang="en-US" sz="4000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sym typeface="Wingdings" pitchFamily="2" charset="2"/>
              </a:rPr>
              <a:t>collapses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15" name="Jiang et al. (including LCH) in prep">
            <a:extLst>
              <a:ext uri="{FF2B5EF4-FFF2-40B4-BE49-F238E27FC236}">
                <a16:creationId xmlns:a16="http://schemas.microsoft.com/office/drawing/2014/main" id="{EE0E730E-342D-21A4-7A3D-BD1829DE3E08}"/>
              </a:ext>
            </a:extLst>
          </p:cNvPr>
          <p:cNvSpPr txBox="1"/>
          <p:nvPr/>
        </p:nvSpPr>
        <p:spPr>
          <a:xfrm>
            <a:off x="16846681" y="2298354"/>
            <a:ext cx="7537319" cy="6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 b="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sz="3600" dirty="0" err="1">
                <a:effectLst/>
                <a:latin typeface="Chalkboard" panose="03050602040202020205" pitchFamily="66" charset="77"/>
              </a:rPr>
              <a:t>Palubski</a:t>
            </a:r>
            <a:r>
              <a:rPr lang="en-US" sz="3600" dirty="0">
                <a:effectLst/>
                <a:latin typeface="Chalkboard" panose="03050602040202020205" pitchFamily="66" charset="77"/>
              </a:rPr>
              <a:t> </a:t>
            </a:r>
            <a:r>
              <a:rPr lang="en-US" altLang="zh-CN" sz="3600" dirty="0">
                <a:effectLst/>
                <a:latin typeface="Chalkboard" panose="03050602040202020205" pitchFamily="66" charset="77"/>
              </a:rPr>
              <a:t>(incl</a:t>
            </a:r>
            <a:r>
              <a:rPr lang="zh-CN" altLang="en-US" sz="3600" dirty="0">
                <a:effectLst/>
                <a:latin typeface="Chalkboard" panose="03050602040202020205" pitchFamily="66" charset="77"/>
              </a:rPr>
              <a:t> </a:t>
            </a:r>
            <a:r>
              <a:rPr lang="en-US" altLang="zh-CN" sz="3600" dirty="0">
                <a:effectLst/>
                <a:latin typeface="Chalkboard" panose="03050602040202020205" pitchFamily="66" charset="77"/>
              </a:rPr>
              <a:t>FJ)</a:t>
            </a:r>
            <a:r>
              <a:rPr lang="zh-CN" altLang="en-US" sz="3600" dirty="0">
                <a:effectLst/>
                <a:latin typeface="Chalkboard" panose="03050602040202020205" pitchFamily="66" charset="77"/>
              </a:rPr>
              <a:t> </a:t>
            </a:r>
            <a:r>
              <a:rPr lang="en-US" altLang="zh-CN" sz="3600" dirty="0">
                <a:latin typeface="Chalkboard" panose="03050602040202020205" pitchFamily="66" charset="77"/>
              </a:rPr>
              <a:t>+24, </a:t>
            </a:r>
            <a:r>
              <a:rPr lang="en-US" sz="3600" i="0" dirty="0">
                <a:effectLst/>
                <a:latin typeface="Chalkboard" panose="03050602040202020205" pitchFamily="66" charset="77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2402.12452 </a:t>
            </a:r>
            <a:endParaRPr lang="en-US" sz="3600" dirty="0">
              <a:latin typeface="Chalkboard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71566196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ctangle Rectangle" descr="Rectangle Rectangle">
            <a:extLst>
              <a:ext uri="{FF2B5EF4-FFF2-40B4-BE49-F238E27FC236}">
                <a16:creationId xmlns:a16="http://schemas.microsoft.com/office/drawing/2014/main" id="{188032CC-5F02-46D1-9BA8-994E9F9AA35A}"/>
              </a:ext>
            </a:extLst>
          </p:cNvPr>
          <p:cNvPicPr>
            <a:picLocks/>
          </p:cNvPicPr>
          <p:nvPr/>
        </p:nvPicPr>
        <p:blipFill>
          <a:blip r:embed="rId2">
            <a:alphaModFix amt="49830"/>
          </a:blip>
          <a:stretch>
            <a:fillRect/>
          </a:stretch>
        </p:blipFill>
        <p:spPr>
          <a:xfrm>
            <a:off x="303555" y="310251"/>
            <a:ext cx="23776889" cy="1601676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sp>
        <p:nvSpPr>
          <p:cNvPr id="5" name="II. Self-Interacting Dark Matter (SIDM)">
            <a:extLst>
              <a:ext uri="{FF2B5EF4-FFF2-40B4-BE49-F238E27FC236}">
                <a16:creationId xmlns:a16="http://schemas.microsoft.com/office/drawing/2014/main" id="{3A31F40F-B9AA-41DD-A26D-6293C63A3FA8}"/>
              </a:ext>
            </a:extLst>
          </p:cNvPr>
          <p:cNvSpPr txBox="1"/>
          <p:nvPr/>
        </p:nvSpPr>
        <p:spPr>
          <a:xfrm>
            <a:off x="2205172" y="423401"/>
            <a:ext cx="19973653" cy="1375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defTabSz="642937"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4000" dirty="0"/>
              <a:t>Con</a:t>
            </a:r>
            <a:r>
              <a:rPr lang="zh-CN" altLang="en-US" sz="4000" dirty="0"/>
              <a:t> </a:t>
            </a:r>
            <a:r>
              <a:rPr lang="en-US" altLang="zh-CN" sz="4000" dirty="0"/>
              <a:t>of</a:t>
            </a:r>
            <a:r>
              <a:rPr lang="zh-CN" altLang="en-US" sz="4000" dirty="0"/>
              <a:t> </a:t>
            </a:r>
            <a:r>
              <a:rPr lang="en-US" altLang="zh-CN" sz="4000" dirty="0"/>
              <a:t>SIDM:</a:t>
            </a:r>
            <a:r>
              <a:rPr lang="zh-CN" altLang="en-US" sz="4000" dirty="0"/>
              <a:t> </a:t>
            </a:r>
            <a:br>
              <a:rPr lang="en-US" altLang="zh-CN" sz="4000" dirty="0"/>
            </a:br>
            <a:r>
              <a:rPr lang="en-US" altLang="zh-CN" sz="4000" dirty="0"/>
              <a:t>For</a:t>
            </a:r>
            <a:r>
              <a:rPr lang="zh-CN" altLang="en-US" sz="4000" dirty="0"/>
              <a:t> </a:t>
            </a:r>
            <a:r>
              <a:rPr lang="en-US" altLang="zh-CN" sz="4000" dirty="0"/>
              <a:t>large</a:t>
            </a:r>
            <a:r>
              <a:rPr lang="zh-CN" altLang="en-US" sz="4000" dirty="0"/>
              <a:t> </a:t>
            </a:r>
            <a:r>
              <a:rPr lang="en-US" altLang="zh-CN" sz="4000" dirty="0"/>
              <a:t>cross</a:t>
            </a:r>
            <a:r>
              <a:rPr lang="zh-CN" altLang="en-US" sz="4000" dirty="0"/>
              <a:t> </a:t>
            </a:r>
            <a:r>
              <a:rPr lang="en-US" altLang="zh-CN" sz="4000" dirty="0"/>
              <a:t>sections,</a:t>
            </a:r>
            <a:r>
              <a:rPr lang="zh-CN" altLang="en-US" sz="4000" dirty="0"/>
              <a:t> </a:t>
            </a:r>
            <a:r>
              <a:rPr lang="en-US" altLang="zh-CN" sz="4000" dirty="0"/>
              <a:t>dynamical</a:t>
            </a:r>
            <a:r>
              <a:rPr lang="zh-CN" altLang="en-US" sz="4000" dirty="0"/>
              <a:t> </a:t>
            </a:r>
            <a:r>
              <a:rPr lang="en-US" altLang="zh-CN" sz="4000" dirty="0"/>
              <a:t>friction</a:t>
            </a:r>
            <a:r>
              <a:rPr lang="zh-CN" altLang="en-US" sz="4000" dirty="0"/>
              <a:t> </a:t>
            </a:r>
            <a:r>
              <a:rPr lang="en-US" altLang="zh-CN" sz="4000" dirty="0"/>
              <a:t>is</a:t>
            </a:r>
            <a:r>
              <a:rPr lang="zh-CN" altLang="en-US" sz="4000" dirty="0"/>
              <a:t> </a:t>
            </a:r>
            <a:r>
              <a:rPr lang="en-US" altLang="zh-CN" sz="4000" dirty="0"/>
              <a:t>strong,</a:t>
            </a:r>
            <a:r>
              <a:rPr lang="zh-CN" altLang="en-US" sz="4000" dirty="0"/>
              <a:t> </a:t>
            </a:r>
            <a:r>
              <a:rPr lang="en-US" altLang="zh-CN" sz="4000" dirty="0"/>
              <a:t>no</a:t>
            </a:r>
            <a:r>
              <a:rPr lang="zh-CN" altLang="en-US" sz="4000" dirty="0"/>
              <a:t> </a:t>
            </a:r>
            <a:r>
              <a:rPr lang="en-US" altLang="zh-CN" sz="4000" dirty="0"/>
              <a:t>core</a:t>
            </a:r>
            <a:r>
              <a:rPr lang="zh-CN" altLang="en-US" sz="4000" dirty="0"/>
              <a:t> </a:t>
            </a:r>
            <a:r>
              <a:rPr lang="en-US" altLang="zh-CN" sz="4000" dirty="0"/>
              <a:t>stalling…</a:t>
            </a:r>
            <a:endParaRPr lang="en-US" sz="4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80103C-502B-E4BD-2698-D24B80624A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2" r="3396" b="10211"/>
          <a:stretch/>
        </p:blipFill>
        <p:spPr>
          <a:xfrm>
            <a:off x="303555" y="2236672"/>
            <a:ext cx="16695247" cy="10758892"/>
          </a:xfrm>
          <a:prstGeom prst="rect">
            <a:avLst/>
          </a:prstGeom>
        </p:spPr>
      </p:pic>
      <p:sp>
        <p:nvSpPr>
          <p:cNvPr id="8" name="Jiang et al. (including LCH) in prep">
            <a:extLst>
              <a:ext uri="{FF2B5EF4-FFF2-40B4-BE49-F238E27FC236}">
                <a16:creationId xmlns:a16="http://schemas.microsoft.com/office/drawing/2014/main" id="{1E978E8D-12AE-9FD4-EBC4-38E990A4B0E6}"/>
              </a:ext>
            </a:extLst>
          </p:cNvPr>
          <p:cNvSpPr txBox="1"/>
          <p:nvPr/>
        </p:nvSpPr>
        <p:spPr>
          <a:xfrm>
            <a:off x="17150239" y="2513763"/>
            <a:ext cx="7233761" cy="6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algn="l" defTabSz="642937">
              <a:spcBef>
                <a:spcPts val="4200"/>
              </a:spcBef>
              <a:defRPr b="0">
                <a:solidFill>
                  <a:srgbClr val="FFA3B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3600" dirty="0">
                <a:latin typeface="Chalkboard" panose="03050602040202020205" pitchFamily="66" charset="77"/>
              </a:rPr>
              <a:t>v</a:t>
            </a:r>
            <a:r>
              <a:rPr lang="en-US" sz="3600" dirty="0">
                <a:effectLst/>
                <a:latin typeface="Chalkboard" panose="03050602040202020205" pitchFamily="66" charset="77"/>
              </a:rPr>
              <a:t>an</a:t>
            </a:r>
            <a:r>
              <a:rPr lang="zh-CN" altLang="en-US" sz="3600" dirty="0">
                <a:effectLst/>
                <a:latin typeface="Chalkboard" panose="03050602040202020205" pitchFamily="66" charset="77"/>
              </a:rPr>
              <a:t> </a:t>
            </a:r>
            <a:r>
              <a:rPr lang="en-US" altLang="zh-CN" sz="3600" dirty="0">
                <a:effectLst/>
                <a:latin typeface="Chalkboard" panose="03050602040202020205" pitchFamily="66" charset="77"/>
              </a:rPr>
              <a:t>den</a:t>
            </a:r>
            <a:r>
              <a:rPr lang="zh-CN" altLang="en-US" sz="3600" dirty="0">
                <a:effectLst/>
                <a:latin typeface="Chalkboard" panose="03050602040202020205" pitchFamily="66" charset="77"/>
              </a:rPr>
              <a:t> </a:t>
            </a:r>
            <a:r>
              <a:rPr lang="en-US" altLang="zh-CN" sz="3600" dirty="0">
                <a:effectLst/>
                <a:latin typeface="Chalkboard" panose="03050602040202020205" pitchFamily="66" charset="77"/>
              </a:rPr>
              <a:t>Bosch</a:t>
            </a:r>
            <a:r>
              <a:rPr lang="zh-CN" altLang="en-US" sz="3600" dirty="0">
                <a:effectLst/>
                <a:latin typeface="Chalkboard" panose="03050602040202020205" pitchFamily="66" charset="77"/>
              </a:rPr>
              <a:t> </a:t>
            </a:r>
            <a:r>
              <a:rPr lang="en-US" altLang="zh-CN" sz="3600" dirty="0">
                <a:effectLst/>
                <a:latin typeface="Chalkboard" panose="03050602040202020205" pitchFamily="66" charset="77"/>
              </a:rPr>
              <a:t>&amp;</a:t>
            </a:r>
            <a:r>
              <a:rPr lang="zh-CN" altLang="en-US" sz="3600" dirty="0">
                <a:effectLst/>
                <a:latin typeface="Chalkboard" panose="03050602040202020205" pitchFamily="66" charset="77"/>
              </a:rPr>
              <a:t> </a:t>
            </a:r>
            <a:r>
              <a:rPr lang="en-US" sz="3600" dirty="0" err="1">
                <a:effectLst/>
                <a:latin typeface="Chalkboard" panose="03050602040202020205" pitchFamily="66" charset="77"/>
              </a:rPr>
              <a:t>Dattathri</a:t>
            </a:r>
            <a:r>
              <a:rPr lang="en-US" sz="3600" dirty="0">
                <a:effectLst/>
                <a:latin typeface="Chalkboard" panose="03050602040202020205" pitchFamily="66" charset="77"/>
              </a:rPr>
              <a:t> </a:t>
            </a:r>
            <a:r>
              <a:rPr lang="en-US" altLang="zh-CN" sz="3600" dirty="0">
                <a:latin typeface="Chalkboard" panose="03050602040202020205" pitchFamily="66" charset="77"/>
              </a:rPr>
              <a:t>26</a:t>
            </a:r>
            <a:endParaRPr lang="en-US" sz="3600" dirty="0">
              <a:latin typeface="Chalkboard" panose="03050602040202020205" pitchFamily="66" charset="77"/>
            </a:endParaRPr>
          </a:p>
        </p:txBody>
      </p:sp>
      <p:sp>
        <p:nvSpPr>
          <p:cNvPr id="9" name="Energy threshold ecut and circularity threshold ηcut for kinematic morphological decomposition are not constants, but exhibit systematic mass and redshift trends — Failure to account for these systematics leads to severe underestimation of disk fraction ">
            <a:extLst>
              <a:ext uri="{FF2B5EF4-FFF2-40B4-BE49-F238E27FC236}">
                <a16:creationId xmlns:a16="http://schemas.microsoft.com/office/drawing/2014/main" id="{B51637AF-9976-CE80-8FCA-6954B9677F1F}"/>
              </a:ext>
            </a:extLst>
          </p:cNvPr>
          <p:cNvSpPr txBox="1"/>
          <p:nvPr/>
        </p:nvSpPr>
        <p:spPr>
          <a:xfrm>
            <a:off x="17145562" y="5004648"/>
            <a:ext cx="5950580" cy="4453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marL="581996" indent="-581996" algn="l" defTabSz="642937">
              <a:spcBef>
                <a:spcPts val="4200"/>
              </a:spcBef>
              <a:buSzPct val="43000"/>
              <a:buBlip>
                <a:blip r:embed="rId4"/>
              </a:buBlip>
              <a:defRPr sz="3600" b="0">
                <a:latin typeface="Chalkboard"/>
                <a:ea typeface="Chalkboard"/>
                <a:cs typeface="Chalkboard"/>
                <a:sym typeface="Chalkboard"/>
              </a:defRPr>
            </a:pPr>
            <a:r>
              <a:rPr lang="en-US" altLang="zh-CN" sz="4000" dirty="0">
                <a:solidFill>
                  <a:schemeClr val="tx1"/>
                </a:solidFill>
              </a:rPr>
              <a:t>SIDM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host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halo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has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no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core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stalling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for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satellites,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even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if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it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has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an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isothermal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core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sym typeface="Wingdings" pitchFamily="2" charset="2"/>
              </a:rPr>
              <a:t></a:t>
            </a:r>
            <a:r>
              <a:rPr lang="zh-CN" altLang="en-US" sz="4000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sym typeface="Wingdings" pitchFamily="2" charset="2"/>
              </a:rPr>
              <a:t>might</a:t>
            </a:r>
            <a:r>
              <a:rPr lang="zh-CN" altLang="en-US" sz="4000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sym typeface="Wingdings" pitchFamily="2" charset="2"/>
              </a:rPr>
              <a:t>be</a:t>
            </a:r>
            <a:r>
              <a:rPr lang="zh-CN" altLang="en-US" sz="4000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sym typeface="Wingdings" pitchFamily="2" charset="2"/>
              </a:rPr>
              <a:t>a</a:t>
            </a:r>
            <a:r>
              <a:rPr lang="zh-CN" altLang="en-US" sz="4000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sym typeface="Wingdings" pitchFamily="2" charset="2"/>
              </a:rPr>
              <a:t>problem</a:t>
            </a:r>
            <a:r>
              <a:rPr lang="zh-CN" altLang="en-US" sz="4000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sym typeface="Wingdings" pitchFamily="2" charset="2"/>
              </a:rPr>
              <a:t>for</a:t>
            </a:r>
            <a:r>
              <a:rPr lang="zh-CN" altLang="en-US" sz="4000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sym typeface="Wingdings" pitchFamily="2" charset="2"/>
              </a:rPr>
              <a:t>explaining</a:t>
            </a:r>
            <a:r>
              <a:rPr lang="zh-CN" altLang="en-US" sz="4000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sym typeface="Wingdings" pitchFamily="2" charset="2"/>
              </a:rPr>
              <a:t>systems</a:t>
            </a:r>
            <a:r>
              <a:rPr lang="zh-CN" altLang="en-US" sz="4000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sym typeface="Wingdings" pitchFamily="2" charset="2"/>
              </a:rPr>
              <a:t>like</a:t>
            </a:r>
            <a:r>
              <a:rPr lang="zh-CN" altLang="en-US" sz="4000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altLang="zh-CN" sz="4000" dirty="0">
                <a:solidFill>
                  <a:schemeClr val="tx1"/>
                </a:solidFill>
                <a:sym typeface="Wingdings" pitchFamily="2" charset="2"/>
              </a:rPr>
              <a:t>Fornax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endParaRPr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057849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" name="Rectangle Rectangle" descr="Rectangle Rectangle"/>
          <p:cNvPicPr>
            <a:picLocks/>
          </p:cNvPicPr>
          <p:nvPr/>
        </p:nvPicPr>
        <p:blipFill>
          <a:blip r:embed="rId2">
            <a:alphaModFix amt="49830"/>
          </a:blip>
          <a:stretch>
            <a:fillRect/>
          </a:stretch>
        </p:blipFill>
        <p:spPr>
          <a:xfrm>
            <a:off x="771526" y="353962"/>
            <a:ext cx="23169562" cy="1056267"/>
          </a:xfrm>
          <a:prstGeom prst="rect">
            <a:avLst/>
          </a:prstGeom>
          <a:effectLst>
            <a:outerShdw blurRad="88900" dir="16200000" rotWithShape="0">
              <a:srgbClr val="000000">
                <a:alpha val="50000"/>
              </a:srgbClr>
            </a:outerShdw>
          </a:effectLst>
        </p:spPr>
      </p:pic>
      <p:sp>
        <p:nvSpPr>
          <p:cNvPr id="513" name="Related works in progress …"/>
          <p:cNvSpPr txBox="1"/>
          <p:nvPr/>
        </p:nvSpPr>
        <p:spPr>
          <a:xfrm>
            <a:off x="8793910" y="436973"/>
            <a:ext cx="7000271" cy="882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defTabSz="642937">
              <a:defRPr sz="3600">
                <a:solidFill>
                  <a:srgbClr val="FFFB00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4800" dirty="0"/>
              <a:t>Pros</a:t>
            </a:r>
            <a:r>
              <a:rPr lang="zh-CN" altLang="en-US" sz="4800" dirty="0"/>
              <a:t> </a:t>
            </a:r>
            <a:r>
              <a:rPr lang="en-US" altLang="zh-CN" sz="4800" dirty="0"/>
              <a:t>&amp;</a:t>
            </a:r>
            <a:r>
              <a:rPr lang="zh-CN" altLang="en-US" sz="4800" dirty="0"/>
              <a:t> </a:t>
            </a:r>
            <a:r>
              <a:rPr lang="en-US" altLang="zh-CN" sz="4800" dirty="0"/>
              <a:t>Cons</a:t>
            </a:r>
            <a:r>
              <a:rPr lang="zh-CN" altLang="en-US" sz="4800" dirty="0"/>
              <a:t> </a:t>
            </a:r>
            <a:r>
              <a:rPr lang="en-US" altLang="zh-CN" sz="4800" dirty="0"/>
              <a:t>of</a:t>
            </a:r>
            <a:r>
              <a:rPr lang="zh-CN" altLang="en-US" sz="4800" dirty="0"/>
              <a:t> </a:t>
            </a:r>
            <a:r>
              <a:rPr lang="en-US" altLang="zh-CN" sz="4800" dirty="0"/>
              <a:t>SIDM</a:t>
            </a:r>
            <a:endParaRPr sz="4800" dirty="0"/>
          </a:p>
        </p:txBody>
      </p:sp>
      <p:sp>
        <p:nvSpPr>
          <p:cNvPr id="16" name="idealized hydro simulation studies of morphology-halo connection and extreme galaxies (e.g., dark-matter deficient dwarfs)">
            <a:extLst>
              <a:ext uri="{FF2B5EF4-FFF2-40B4-BE49-F238E27FC236}">
                <a16:creationId xmlns:a16="http://schemas.microsoft.com/office/drawing/2014/main" id="{5ECF27DD-D40E-4F12-AE07-61688D0A6ECB}"/>
              </a:ext>
            </a:extLst>
          </p:cNvPr>
          <p:cNvSpPr txBox="1"/>
          <p:nvPr/>
        </p:nvSpPr>
        <p:spPr>
          <a:xfrm>
            <a:off x="771525" y="1254122"/>
            <a:ext cx="16973549" cy="821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marL="581996" indent="-581996" algn="l" defTabSz="642937">
              <a:spcBef>
                <a:spcPts val="4200"/>
              </a:spcBef>
              <a:buSzPct val="43000"/>
              <a:buBlip>
                <a:blip r:embed="rId3"/>
              </a:buBlip>
              <a:defRPr sz="3800" b="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4400" b="1" dirty="0">
                <a:solidFill>
                  <a:schemeClr val="tx1"/>
                </a:solidFill>
              </a:rPr>
              <a:t>Pros:</a:t>
            </a:r>
            <a:endParaRPr lang="en-US" sz="4400" b="1" dirty="0">
              <a:solidFill>
                <a:schemeClr val="tx1"/>
              </a:solidFill>
            </a:endParaRPr>
          </a:p>
        </p:txBody>
      </p:sp>
      <p:sp>
        <p:nvSpPr>
          <p:cNvPr id="17" name="idealized hydro simulation studies of morphology-halo connection and extreme galaxies (e.g., dark-matter deficient dwarfs)">
            <a:extLst>
              <a:ext uri="{FF2B5EF4-FFF2-40B4-BE49-F238E27FC236}">
                <a16:creationId xmlns:a16="http://schemas.microsoft.com/office/drawing/2014/main" id="{4FE21CC5-85F5-4C14-A106-A0C4CFF77AD9}"/>
              </a:ext>
            </a:extLst>
          </p:cNvPr>
          <p:cNvSpPr txBox="1"/>
          <p:nvPr/>
        </p:nvSpPr>
        <p:spPr>
          <a:xfrm>
            <a:off x="1667732" y="1983481"/>
            <a:ext cx="17102137" cy="24833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marL="581996" indent="-581996" algn="l" defTabSz="642937">
              <a:spcBef>
                <a:spcPts val="4200"/>
              </a:spcBef>
              <a:buSzPct val="43000"/>
              <a:buBlip>
                <a:blip r:embed="rId3"/>
              </a:buBlip>
              <a:defRPr sz="3800" b="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dirty="0"/>
              <a:t>produce sufficient satellite structural diversity</a:t>
            </a:r>
            <a:r>
              <a:rPr lang="en-US" altLang="zh-CN" dirty="0"/>
              <a:t>:</a:t>
            </a:r>
            <a:r>
              <a:rPr lang="zh-CN" altLang="en-US" dirty="0"/>
              <a:t> </a:t>
            </a:r>
            <a:br>
              <a:rPr lang="en-US" altLang="zh-CN" dirty="0"/>
            </a:br>
            <a:r>
              <a:rPr lang="en-US" altLang="zh-CN" dirty="0">
                <a:sym typeface="Wingdings" pitchFamily="2" charset="2"/>
              </a:rPr>
              <a:t>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/>
              <a:t>alleviates</a:t>
            </a:r>
            <a:r>
              <a:rPr lang="zh-CN" altLang="en-US" dirty="0"/>
              <a:t> </a:t>
            </a:r>
            <a:r>
              <a:rPr lang="en-US" altLang="zh-CN" dirty="0"/>
              <a:t>TBTF</a:t>
            </a:r>
            <a:r>
              <a:rPr lang="zh-CN" altLang="en-US" dirty="0"/>
              <a:t>；</a:t>
            </a:r>
            <a:br>
              <a:rPr lang="en-US" altLang="zh-CN" dirty="0"/>
            </a:br>
            <a:r>
              <a:rPr lang="en-US" altLang="zh-CN" dirty="0">
                <a:sym typeface="Wingdings" pitchFamily="2" charset="2"/>
              </a:rPr>
              <a:t>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/>
              <a:t>explains</a:t>
            </a:r>
            <a:r>
              <a:rPr lang="zh-CN" altLang="en-US" dirty="0"/>
              <a:t> </a:t>
            </a:r>
            <a:r>
              <a:rPr lang="en-US" altLang="zh-CN" dirty="0"/>
              <a:t>UDG</a:t>
            </a:r>
            <a:r>
              <a:rPr lang="zh-CN" altLang="en-US" dirty="0"/>
              <a:t> </a:t>
            </a:r>
            <a:r>
              <a:rPr lang="en-US" altLang="zh-CN" dirty="0"/>
              <a:t>formation</a:t>
            </a:r>
            <a:r>
              <a:rPr lang="zh-CN" altLang="en-US" dirty="0"/>
              <a:t> </a:t>
            </a:r>
            <a:r>
              <a:rPr lang="en-US" altLang="zh-CN" dirty="0"/>
              <a:t>naturally,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explains</a:t>
            </a:r>
            <a:r>
              <a:rPr lang="zh-CN" altLang="en-US" dirty="0"/>
              <a:t> </a:t>
            </a:r>
            <a:r>
              <a:rPr lang="en-US" altLang="zh-CN" dirty="0"/>
              <a:t>UDG</a:t>
            </a:r>
            <a:r>
              <a:rPr lang="zh-CN" altLang="en-US" dirty="0"/>
              <a:t> </a:t>
            </a:r>
            <a:r>
              <a:rPr lang="en-US" altLang="zh-CN" dirty="0"/>
              <a:t>strong</a:t>
            </a:r>
            <a:r>
              <a:rPr lang="zh-CN" altLang="en-US" dirty="0"/>
              <a:t> </a:t>
            </a:r>
            <a:r>
              <a:rPr lang="en-US" altLang="zh-CN" dirty="0"/>
              <a:t>clustering;</a:t>
            </a:r>
            <a:br>
              <a:rPr lang="en-US" altLang="zh-CN" dirty="0"/>
            </a:br>
            <a:r>
              <a:rPr lang="en-US" altLang="zh-CN" dirty="0">
                <a:sym typeface="Wingdings" pitchFamily="2" charset="2"/>
              </a:rPr>
              <a:t></a:t>
            </a:r>
            <a:r>
              <a:rPr lang="zh-CN" altLang="en-US" dirty="0">
                <a:sym typeface="Wingdings" pitchFamily="2" charset="2"/>
              </a:rPr>
              <a:t> </a:t>
            </a:r>
            <a:r>
              <a:rPr lang="en-US" altLang="zh-CN" dirty="0"/>
              <a:t>hopeful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explain</a:t>
            </a:r>
            <a:r>
              <a:rPr lang="zh-CN" altLang="en-US" dirty="0"/>
              <a:t> </a:t>
            </a:r>
            <a:r>
              <a:rPr lang="en-US" altLang="zh-CN" dirty="0"/>
              <a:t>compact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nucleated</a:t>
            </a:r>
            <a:r>
              <a:rPr lang="zh-CN" altLang="en-US" dirty="0"/>
              <a:t> </a:t>
            </a:r>
            <a:r>
              <a:rPr lang="en-US" altLang="zh-CN" dirty="0"/>
              <a:t>dwarfs</a:t>
            </a:r>
            <a:endParaRPr lang="en-US" dirty="0"/>
          </a:p>
        </p:txBody>
      </p:sp>
      <p:sp>
        <p:nvSpPr>
          <p:cNvPr id="3" name="idealized hydro simulation studies of morphology-halo connection and extreme galaxies (e.g., dark-matter deficient dwarfs)">
            <a:extLst>
              <a:ext uri="{FF2B5EF4-FFF2-40B4-BE49-F238E27FC236}">
                <a16:creationId xmlns:a16="http://schemas.microsoft.com/office/drawing/2014/main" id="{D8DBCD94-C0FD-019D-0F15-4992290DCF23}"/>
              </a:ext>
            </a:extLst>
          </p:cNvPr>
          <p:cNvSpPr txBox="1"/>
          <p:nvPr/>
        </p:nvSpPr>
        <p:spPr>
          <a:xfrm>
            <a:off x="1667731" y="4518102"/>
            <a:ext cx="15377623" cy="3468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marL="581996" indent="-581996" algn="l" defTabSz="642937">
              <a:spcBef>
                <a:spcPts val="4200"/>
              </a:spcBef>
              <a:buSzPct val="43000"/>
              <a:buBlip>
                <a:blip r:embed="rId3"/>
              </a:buBlip>
              <a:defRPr sz="3800" b="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3600" dirty="0"/>
              <a:t>Produce</a:t>
            </a:r>
            <a:r>
              <a:rPr lang="zh-CN" altLang="en-US" sz="3600" dirty="0"/>
              <a:t> </a:t>
            </a:r>
            <a:r>
              <a:rPr lang="en-US" altLang="zh-CN" sz="3600" dirty="0"/>
              <a:t>almost-naked</a:t>
            </a:r>
            <a:r>
              <a:rPr lang="zh-CN" altLang="en-US" sz="3600" dirty="0"/>
              <a:t> </a:t>
            </a:r>
            <a:r>
              <a:rPr lang="en-US" altLang="zh-CN" sz="3600" dirty="0"/>
              <a:t>SMBHs</a:t>
            </a:r>
            <a:r>
              <a:rPr lang="zh-CN" altLang="en-US" sz="3600" dirty="0"/>
              <a:t> </a:t>
            </a:r>
            <a:r>
              <a:rPr lang="en-US" altLang="zh-CN" sz="3600" dirty="0"/>
              <a:t>at</a:t>
            </a:r>
            <a:r>
              <a:rPr lang="zh-CN" altLang="en-US" sz="3600" dirty="0"/>
              <a:t> </a:t>
            </a:r>
            <a:r>
              <a:rPr lang="en-US" altLang="zh-CN" sz="3600" dirty="0"/>
              <a:t>high</a:t>
            </a:r>
            <a:r>
              <a:rPr lang="zh-CN" altLang="en-US" sz="3600" dirty="0"/>
              <a:t> </a:t>
            </a:r>
            <a:r>
              <a:rPr lang="en-US" altLang="zh-CN" sz="3600" dirty="0"/>
              <a:t>z:</a:t>
            </a:r>
            <a:br>
              <a:rPr lang="en-US" altLang="zh-CN" sz="3600" dirty="0"/>
            </a:br>
            <a:r>
              <a:rPr lang="en-US" altLang="zh-CN" sz="3600" dirty="0">
                <a:sym typeface="Wingdings" pitchFamily="2" charset="2"/>
              </a:rPr>
              <a:t></a:t>
            </a:r>
            <a:r>
              <a:rPr lang="en-US" altLang="zh-CN" sz="3600" dirty="0"/>
              <a:t>naturally</a:t>
            </a:r>
            <a:r>
              <a:rPr lang="zh-CN" altLang="en-US" sz="3600" dirty="0"/>
              <a:t> </a:t>
            </a:r>
            <a:r>
              <a:rPr lang="en-US" altLang="zh-CN" sz="3600" dirty="0"/>
              <a:t>explains</a:t>
            </a:r>
            <a:r>
              <a:rPr lang="zh-CN" altLang="en-US" sz="3600" dirty="0"/>
              <a:t> </a:t>
            </a:r>
            <a:r>
              <a:rPr lang="en-US" altLang="zh-CN" sz="3600" dirty="0"/>
              <a:t>LRDs</a:t>
            </a:r>
            <a:r>
              <a:rPr lang="zh-CN" altLang="en-US" sz="3600" dirty="0"/>
              <a:t> </a:t>
            </a:r>
            <a:r>
              <a:rPr lang="en-US" altLang="zh-CN" sz="3600" dirty="0"/>
              <a:t>as</a:t>
            </a:r>
            <a:r>
              <a:rPr lang="zh-CN" altLang="en-US" sz="3600" dirty="0"/>
              <a:t> </a:t>
            </a:r>
            <a:r>
              <a:rPr lang="en-US" altLang="zh-CN" sz="3600" dirty="0"/>
              <a:t>host-galaxy-deficient</a:t>
            </a:r>
            <a:r>
              <a:rPr lang="zh-CN" altLang="en-US" sz="3600" dirty="0"/>
              <a:t> </a:t>
            </a:r>
            <a:r>
              <a:rPr lang="en-US" altLang="zh-CN" sz="3600" dirty="0"/>
              <a:t>SMBHs;</a:t>
            </a:r>
            <a:br>
              <a:rPr lang="en-US" altLang="zh-CN" sz="3600" dirty="0"/>
            </a:br>
            <a:r>
              <a:rPr lang="en-US" altLang="zh-CN" sz="3600" dirty="0">
                <a:sym typeface="Wingdings" pitchFamily="2" charset="2"/>
              </a:rPr>
              <a:t></a:t>
            </a:r>
            <a:r>
              <a:rPr lang="en-US" altLang="zh-CN" sz="3600" dirty="0"/>
              <a:t>naturally</a:t>
            </a:r>
            <a:r>
              <a:rPr lang="zh-CN" altLang="en-US" sz="3600" dirty="0"/>
              <a:t> </a:t>
            </a:r>
            <a:r>
              <a:rPr lang="en-US" altLang="zh-CN" sz="3600" dirty="0"/>
              <a:t>produce</a:t>
            </a:r>
            <a:r>
              <a:rPr lang="zh-CN" altLang="en-US" sz="3600" dirty="0"/>
              <a:t> </a:t>
            </a:r>
            <a:r>
              <a:rPr lang="en-US" altLang="zh-CN" sz="3600" dirty="0"/>
              <a:t>SMBHs</a:t>
            </a:r>
            <a:r>
              <a:rPr lang="zh-CN" altLang="en-US" sz="3600" dirty="0"/>
              <a:t> </a:t>
            </a:r>
            <a:r>
              <a:rPr lang="en-US" altLang="zh-CN" sz="3600" dirty="0"/>
              <a:t>with</a:t>
            </a:r>
            <a:r>
              <a:rPr lang="zh-CN" altLang="en-US" sz="3600" dirty="0"/>
              <a:t> </a:t>
            </a:r>
            <a:r>
              <a:rPr lang="en-US" altLang="zh-CN" sz="3600" dirty="0"/>
              <a:t>low-density</a:t>
            </a:r>
            <a:r>
              <a:rPr lang="zh-CN" altLang="en-US" sz="3600" dirty="0"/>
              <a:t> </a:t>
            </a:r>
            <a:r>
              <a:rPr lang="en-US" altLang="zh-CN" sz="3600" dirty="0"/>
              <a:t>DM</a:t>
            </a:r>
            <a:r>
              <a:rPr lang="zh-CN" altLang="en-US" sz="3600" dirty="0"/>
              <a:t> </a:t>
            </a:r>
            <a:r>
              <a:rPr lang="en-US" altLang="zh-CN" sz="3600" dirty="0"/>
              <a:t>envelop</a:t>
            </a:r>
            <a:r>
              <a:rPr lang="zh-CN" altLang="en-US" sz="3600" dirty="0"/>
              <a:t> </a:t>
            </a:r>
            <a:r>
              <a:rPr lang="en-US" altLang="zh-CN" sz="3600" dirty="0"/>
              <a:t>as</a:t>
            </a:r>
            <a:r>
              <a:rPr lang="zh-CN" altLang="en-US" sz="3600" dirty="0"/>
              <a:t> </a:t>
            </a:r>
            <a:r>
              <a:rPr lang="en-US" altLang="zh-CN" sz="3600" dirty="0"/>
              <a:t>hypothesized</a:t>
            </a:r>
            <a:r>
              <a:rPr lang="zh-CN" altLang="en-US" sz="3600" dirty="0"/>
              <a:t> </a:t>
            </a:r>
            <a:r>
              <a:rPr lang="en-US" altLang="zh-CN" sz="3600" dirty="0"/>
              <a:t>for</a:t>
            </a:r>
            <a:r>
              <a:rPr lang="zh-CN" altLang="en-US" sz="3600" dirty="0"/>
              <a:t> </a:t>
            </a:r>
            <a:r>
              <a:rPr lang="en-US" altLang="zh-CN" sz="3600" dirty="0"/>
              <a:t>a</a:t>
            </a:r>
            <a:r>
              <a:rPr lang="zh-CN" altLang="en-US" sz="3600" dirty="0"/>
              <a:t> </a:t>
            </a:r>
            <a:r>
              <a:rPr lang="en-US" altLang="zh-CN" sz="3600" dirty="0"/>
              <a:t>few</a:t>
            </a:r>
            <a:r>
              <a:rPr lang="zh-CN" altLang="en-US" sz="3600" dirty="0"/>
              <a:t> </a:t>
            </a:r>
            <a:r>
              <a:rPr lang="en-US" altLang="zh-CN" sz="3600" dirty="0"/>
              <a:t>lensed</a:t>
            </a:r>
            <a:r>
              <a:rPr lang="zh-CN" altLang="en-US" sz="3600" dirty="0"/>
              <a:t> </a:t>
            </a:r>
            <a:r>
              <a:rPr lang="en-US" altLang="zh-CN" sz="3600" dirty="0"/>
              <a:t>systems;</a:t>
            </a:r>
            <a:br>
              <a:rPr lang="en-US" altLang="zh-CN" sz="3600" dirty="0"/>
            </a:br>
            <a:r>
              <a:rPr lang="en-US" altLang="zh-CN" sz="3600" dirty="0">
                <a:sym typeface="Wingdings" pitchFamily="2" charset="2"/>
              </a:rPr>
              <a:t></a:t>
            </a:r>
            <a:r>
              <a:rPr lang="en-US" altLang="zh-CN" sz="3600" dirty="0"/>
              <a:t>provides</a:t>
            </a:r>
            <a:r>
              <a:rPr lang="zh-CN" altLang="en-US" sz="3600" dirty="0"/>
              <a:t> </a:t>
            </a:r>
            <a:r>
              <a:rPr lang="en-US" altLang="zh-CN" sz="3600" dirty="0"/>
              <a:t>the</a:t>
            </a:r>
            <a:r>
              <a:rPr lang="zh-CN" altLang="en-US" sz="3600" dirty="0"/>
              <a:t> </a:t>
            </a:r>
            <a:r>
              <a:rPr lang="en-US" altLang="zh-CN" sz="3600" dirty="0"/>
              <a:t>first</a:t>
            </a:r>
            <a:r>
              <a:rPr lang="zh-CN" altLang="en-US" sz="3600" dirty="0"/>
              <a:t> </a:t>
            </a:r>
            <a:r>
              <a:rPr lang="en-US" altLang="zh-CN" sz="3600" dirty="0"/>
              <a:t>cosmological</a:t>
            </a:r>
            <a:r>
              <a:rPr lang="zh-CN" altLang="en-US" sz="3600" dirty="0"/>
              <a:t> </a:t>
            </a:r>
            <a:r>
              <a:rPr lang="en-US" altLang="zh-CN" sz="3600" dirty="0"/>
              <a:t>statistical</a:t>
            </a:r>
            <a:r>
              <a:rPr lang="zh-CN" altLang="en-US" sz="3600" dirty="0"/>
              <a:t> </a:t>
            </a:r>
            <a:r>
              <a:rPr lang="en-US" altLang="zh-CN" sz="3600" dirty="0"/>
              <a:t>explanations</a:t>
            </a:r>
            <a:r>
              <a:rPr lang="zh-CN" altLang="en-US" sz="3600" dirty="0"/>
              <a:t> </a:t>
            </a:r>
            <a:r>
              <a:rPr lang="en-US" altLang="zh-CN" sz="3600" dirty="0"/>
              <a:t>of</a:t>
            </a:r>
            <a:r>
              <a:rPr lang="zh-CN" altLang="en-US" sz="3600" dirty="0"/>
              <a:t> </a:t>
            </a:r>
            <a:r>
              <a:rPr lang="en-US" altLang="zh-CN" sz="3600" dirty="0"/>
              <a:t>LRDs,</a:t>
            </a:r>
            <a:r>
              <a:rPr lang="zh-CN" altLang="en-US" sz="3600" dirty="0"/>
              <a:t> </a:t>
            </a:r>
            <a:r>
              <a:rPr lang="en-US" altLang="zh-CN" sz="3600" dirty="0"/>
              <a:t>and</a:t>
            </a:r>
            <a:r>
              <a:rPr lang="zh-CN" altLang="en-US" sz="3600" dirty="0"/>
              <a:t> </a:t>
            </a:r>
            <a:r>
              <a:rPr lang="en-US" altLang="zh-CN" sz="3600" dirty="0"/>
              <a:t>explains</a:t>
            </a:r>
            <a:r>
              <a:rPr lang="zh-CN" altLang="en-US" sz="3600" dirty="0"/>
              <a:t> </a:t>
            </a:r>
            <a:r>
              <a:rPr lang="en-US" altLang="zh-CN" sz="3600" dirty="0"/>
              <a:t>LRD</a:t>
            </a:r>
            <a:r>
              <a:rPr lang="zh-CN" altLang="en-US" sz="3600" dirty="0"/>
              <a:t> </a:t>
            </a:r>
            <a:r>
              <a:rPr lang="en-US" altLang="zh-CN" sz="3600" dirty="0"/>
              <a:t>modestly</a:t>
            </a:r>
            <a:r>
              <a:rPr lang="zh-CN" altLang="en-US" sz="3600" dirty="0"/>
              <a:t> </a:t>
            </a:r>
            <a:r>
              <a:rPr lang="en-US" altLang="zh-CN" sz="3600" dirty="0"/>
              <a:t>weak</a:t>
            </a:r>
            <a:r>
              <a:rPr lang="zh-CN" altLang="en-US" sz="3600" dirty="0"/>
              <a:t> </a:t>
            </a:r>
            <a:r>
              <a:rPr lang="en-US" altLang="zh-CN" sz="3600" dirty="0"/>
              <a:t>clustering</a:t>
            </a:r>
            <a:endParaRPr lang="en-US" sz="3600" dirty="0"/>
          </a:p>
        </p:txBody>
      </p:sp>
      <p:sp>
        <p:nvSpPr>
          <p:cNvPr id="4" name="idealized hydro simulation studies of morphology-halo connection and extreme galaxies (e.g., dark-matter deficient dwarfs)">
            <a:extLst>
              <a:ext uri="{FF2B5EF4-FFF2-40B4-BE49-F238E27FC236}">
                <a16:creationId xmlns:a16="http://schemas.microsoft.com/office/drawing/2014/main" id="{E3BA7014-17DB-A6B1-9A5D-903E91D4251F}"/>
              </a:ext>
            </a:extLst>
          </p:cNvPr>
          <p:cNvSpPr txBox="1"/>
          <p:nvPr/>
        </p:nvSpPr>
        <p:spPr>
          <a:xfrm>
            <a:off x="1667730" y="8037608"/>
            <a:ext cx="14322547" cy="125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marL="581996" indent="-581996" algn="l" defTabSz="642937">
              <a:spcBef>
                <a:spcPts val="4200"/>
              </a:spcBef>
              <a:buSzPct val="43000"/>
              <a:buBlip>
                <a:blip r:embed="rId3"/>
              </a:buBlip>
              <a:defRPr sz="3800" b="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3600" dirty="0"/>
              <a:t>High-z</a:t>
            </a:r>
            <a:r>
              <a:rPr lang="zh-CN" altLang="en-US" sz="3600" dirty="0"/>
              <a:t> </a:t>
            </a:r>
            <a:r>
              <a:rPr lang="en-US" altLang="zh-CN" sz="3600" dirty="0"/>
              <a:t>BH</a:t>
            </a:r>
            <a:r>
              <a:rPr lang="zh-CN" altLang="en-US" sz="3600" dirty="0"/>
              <a:t> </a:t>
            </a:r>
            <a:r>
              <a:rPr lang="en-US" altLang="zh-CN" sz="3600" dirty="0"/>
              <a:t>demographics</a:t>
            </a:r>
            <a:r>
              <a:rPr lang="zh-CN" altLang="en-US" sz="3600" dirty="0"/>
              <a:t> </a:t>
            </a:r>
            <a:r>
              <a:rPr lang="en-US" altLang="zh-CN" sz="3600" dirty="0"/>
              <a:t>and</a:t>
            </a:r>
            <a:r>
              <a:rPr lang="zh-CN" altLang="en-US" sz="3600" dirty="0"/>
              <a:t> </a:t>
            </a:r>
            <a:r>
              <a:rPr lang="en-US" altLang="zh-CN" sz="3600" dirty="0"/>
              <a:t>low-z</a:t>
            </a:r>
            <a:r>
              <a:rPr lang="zh-CN" altLang="en-US" sz="3600" dirty="0"/>
              <a:t> </a:t>
            </a:r>
            <a:r>
              <a:rPr lang="en-US" altLang="zh-CN" sz="3600" dirty="0"/>
              <a:t>kinematics</a:t>
            </a:r>
            <a:r>
              <a:rPr lang="zh-CN" altLang="en-US" sz="3600" dirty="0"/>
              <a:t> </a:t>
            </a:r>
            <a:r>
              <a:rPr lang="en-US" altLang="zh-CN" sz="3600" dirty="0"/>
              <a:t>require</a:t>
            </a:r>
            <a:r>
              <a:rPr lang="zh-CN" altLang="en-US" sz="3600" dirty="0"/>
              <a:t> </a:t>
            </a:r>
            <a:r>
              <a:rPr lang="en-US" altLang="zh-CN" sz="3600" dirty="0"/>
              <a:t>consistent</a:t>
            </a:r>
            <a:r>
              <a:rPr lang="zh-CN" altLang="en-US" sz="3600" dirty="0"/>
              <a:t> </a:t>
            </a:r>
            <a:r>
              <a:rPr lang="en-US" altLang="zh-CN" sz="3600" dirty="0"/>
              <a:t>SIDM</a:t>
            </a:r>
            <a:r>
              <a:rPr lang="zh-CN" altLang="en-US" sz="3600" dirty="0"/>
              <a:t> </a:t>
            </a:r>
            <a:r>
              <a:rPr lang="en-US" altLang="zh-CN" sz="3600" dirty="0"/>
              <a:t>cross</a:t>
            </a:r>
            <a:r>
              <a:rPr lang="zh-CN" altLang="en-US" sz="3600" dirty="0"/>
              <a:t> </a:t>
            </a:r>
            <a:r>
              <a:rPr lang="en-US" altLang="zh-CN" sz="3600" dirty="0"/>
              <a:t>sections!</a:t>
            </a:r>
            <a:r>
              <a:rPr lang="zh-CN" altLang="en-US" sz="3600" dirty="0"/>
              <a:t> </a:t>
            </a:r>
            <a:r>
              <a:rPr lang="en-US" altLang="zh-CN" sz="3600" dirty="0"/>
              <a:t>Promising</a:t>
            </a:r>
            <a:r>
              <a:rPr lang="zh-CN" altLang="en-US" sz="3600" dirty="0"/>
              <a:t> </a:t>
            </a:r>
            <a:r>
              <a:rPr lang="en-US" altLang="zh-CN" sz="3600" dirty="0"/>
              <a:t>to</a:t>
            </a:r>
            <a:r>
              <a:rPr lang="zh-CN" altLang="en-US" sz="3600" dirty="0"/>
              <a:t> </a:t>
            </a:r>
            <a:r>
              <a:rPr lang="en-US" altLang="zh-CN" sz="3600" dirty="0"/>
              <a:t>jointly</a:t>
            </a:r>
            <a:r>
              <a:rPr lang="zh-CN" altLang="en-US" sz="3600" dirty="0"/>
              <a:t> </a:t>
            </a:r>
            <a:r>
              <a:rPr lang="en-US" altLang="zh-CN" sz="3600" dirty="0"/>
              <a:t>constrain</a:t>
            </a:r>
            <a:r>
              <a:rPr lang="zh-CN" altLang="en-US" sz="3600" dirty="0"/>
              <a:t> </a:t>
            </a:r>
            <a:r>
              <a:rPr lang="en-US" altLang="zh-CN" sz="3600" dirty="0"/>
              <a:t>DM</a:t>
            </a:r>
            <a:r>
              <a:rPr lang="zh-CN" altLang="en-US" sz="3600" dirty="0"/>
              <a:t> </a:t>
            </a:r>
            <a:endParaRPr lang="en-US" sz="3600" dirty="0"/>
          </a:p>
        </p:txBody>
      </p:sp>
      <p:sp>
        <p:nvSpPr>
          <p:cNvPr id="6" name="idealized hydro simulation studies of morphology-halo connection and extreme galaxies (e.g., dark-matter deficient dwarfs)">
            <a:extLst>
              <a:ext uri="{FF2B5EF4-FFF2-40B4-BE49-F238E27FC236}">
                <a16:creationId xmlns:a16="http://schemas.microsoft.com/office/drawing/2014/main" id="{41AFE4F0-7950-751A-6B32-508DAAA6FE27}"/>
              </a:ext>
            </a:extLst>
          </p:cNvPr>
          <p:cNvSpPr txBox="1"/>
          <p:nvPr/>
        </p:nvSpPr>
        <p:spPr>
          <a:xfrm>
            <a:off x="771526" y="10028596"/>
            <a:ext cx="16973549" cy="821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marL="581996" indent="-581996" algn="l" defTabSz="642937">
              <a:spcBef>
                <a:spcPts val="4200"/>
              </a:spcBef>
              <a:buSzPct val="43000"/>
              <a:buBlip>
                <a:blip r:embed="rId3"/>
              </a:buBlip>
              <a:defRPr sz="3800" b="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4400" b="1" dirty="0">
                <a:solidFill>
                  <a:schemeClr val="tx1"/>
                </a:solidFill>
              </a:rPr>
              <a:t>Cons:</a:t>
            </a:r>
            <a:endParaRPr lang="en-US" sz="4400" b="1" dirty="0">
              <a:solidFill>
                <a:schemeClr val="tx1"/>
              </a:solidFill>
            </a:endParaRPr>
          </a:p>
        </p:txBody>
      </p:sp>
      <p:sp>
        <p:nvSpPr>
          <p:cNvPr id="7" name="idealized hydro simulation studies of morphology-halo connection and extreme galaxies (e.g., dark-matter deficient dwarfs)">
            <a:extLst>
              <a:ext uri="{FF2B5EF4-FFF2-40B4-BE49-F238E27FC236}">
                <a16:creationId xmlns:a16="http://schemas.microsoft.com/office/drawing/2014/main" id="{4BA68D1A-96FC-D3CA-5EE0-CB276BFD8D1A}"/>
              </a:ext>
            </a:extLst>
          </p:cNvPr>
          <p:cNvSpPr txBox="1"/>
          <p:nvPr/>
        </p:nvSpPr>
        <p:spPr>
          <a:xfrm>
            <a:off x="4002065" y="9925115"/>
            <a:ext cx="13418428" cy="18062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marL="581996" indent="-581996" algn="l" defTabSz="642937">
              <a:spcBef>
                <a:spcPts val="4200"/>
              </a:spcBef>
              <a:buSzPct val="43000"/>
              <a:buBlip>
                <a:blip r:embed="rId3"/>
              </a:buBlip>
              <a:defRPr sz="3800" b="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3600" dirty="0"/>
              <a:t>Core-collapse</a:t>
            </a:r>
            <a:r>
              <a:rPr lang="zh-CN" altLang="en-US" sz="3600" dirty="0"/>
              <a:t> </a:t>
            </a:r>
            <a:r>
              <a:rPr lang="en-US" altLang="zh-CN" sz="3600" dirty="0"/>
              <a:t>difficult</a:t>
            </a:r>
            <a:r>
              <a:rPr lang="zh-CN" altLang="en-US" sz="3600" dirty="0"/>
              <a:t> </a:t>
            </a:r>
            <a:r>
              <a:rPr lang="en-US" altLang="zh-CN" sz="3600" dirty="0"/>
              <a:t>to</a:t>
            </a:r>
            <a:r>
              <a:rPr lang="zh-CN" altLang="en-US" sz="3600" dirty="0"/>
              <a:t> </a:t>
            </a:r>
            <a:r>
              <a:rPr lang="en-US" altLang="zh-CN" sz="3600" dirty="0"/>
              <a:t>resolve</a:t>
            </a:r>
            <a:r>
              <a:rPr lang="zh-CN" altLang="en-US" sz="3600" dirty="0"/>
              <a:t> </a:t>
            </a:r>
            <a:r>
              <a:rPr lang="en-US" altLang="zh-CN" sz="3600" dirty="0"/>
              <a:t>in</a:t>
            </a:r>
            <a:r>
              <a:rPr lang="zh-CN" altLang="en-US" sz="3600" dirty="0"/>
              <a:t> </a:t>
            </a:r>
            <a:r>
              <a:rPr lang="en-US" altLang="zh-CN" sz="3600" dirty="0"/>
              <a:t>cosmological</a:t>
            </a:r>
            <a:r>
              <a:rPr lang="zh-CN" altLang="en-US" sz="3600" dirty="0"/>
              <a:t> </a:t>
            </a:r>
            <a:r>
              <a:rPr lang="en-US" altLang="zh-CN" sz="3600" dirty="0"/>
              <a:t>simulations,</a:t>
            </a:r>
            <a:r>
              <a:rPr lang="zh-CN" altLang="en-US" sz="3600" dirty="0"/>
              <a:t> </a:t>
            </a:r>
            <a:r>
              <a:rPr lang="en-US" altLang="zh-CN" sz="3600" dirty="0"/>
              <a:t>prohibitively</a:t>
            </a:r>
            <a:r>
              <a:rPr lang="zh-CN" altLang="en-US" sz="3600" dirty="0"/>
              <a:t> </a:t>
            </a:r>
            <a:r>
              <a:rPr lang="en-US" altLang="zh-CN" sz="3600" dirty="0"/>
              <a:t>slow</a:t>
            </a:r>
            <a:r>
              <a:rPr lang="zh-CN" altLang="en-US" sz="3600" dirty="0"/>
              <a:t> </a:t>
            </a:r>
            <a:r>
              <a:rPr lang="en-US" altLang="zh-CN" sz="3600" dirty="0"/>
              <a:t>to</a:t>
            </a:r>
            <a:r>
              <a:rPr lang="zh-CN" altLang="en-US" sz="3600" dirty="0"/>
              <a:t> </a:t>
            </a:r>
            <a:r>
              <a:rPr lang="en-US" altLang="zh-CN" sz="3600" dirty="0"/>
              <a:t>run</a:t>
            </a:r>
            <a:r>
              <a:rPr lang="zh-CN" altLang="en-US" sz="3600" dirty="0"/>
              <a:t> </a:t>
            </a:r>
            <a:r>
              <a:rPr lang="en-US" altLang="zh-CN" sz="3600" dirty="0"/>
              <a:t>from</a:t>
            </a:r>
            <a:r>
              <a:rPr lang="zh-CN" altLang="en-US" sz="3600" dirty="0"/>
              <a:t> </a:t>
            </a:r>
            <a:r>
              <a:rPr lang="en-US" altLang="zh-CN" sz="3600" dirty="0"/>
              <a:t>first</a:t>
            </a:r>
            <a:r>
              <a:rPr lang="zh-CN" altLang="en-US" sz="3600" dirty="0"/>
              <a:t> </a:t>
            </a:r>
            <a:r>
              <a:rPr lang="en-US" altLang="zh-CN" sz="3600" dirty="0"/>
              <a:t>principles</a:t>
            </a:r>
            <a:r>
              <a:rPr lang="zh-CN" altLang="en-US" sz="3600" dirty="0"/>
              <a:t> </a:t>
            </a:r>
            <a:r>
              <a:rPr lang="en-US" altLang="zh-CN" sz="3600" dirty="0"/>
              <a:t>for</a:t>
            </a:r>
            <a:r>
              <a:rPr lang="zh-CN" altLang="en-US" sz="3600" dirty="0"/>
              <a:t> </a:t>
            </a:r>
            <a:r>
              <a:rPr lang="en-US" altLang="zh-CN" sz="3600" dirty="0"/>
              <a:t>large</a:t>
            </a:r>
            <a:r>
              <a:rPr lang="zh-CN" altLang="en-US" sz="3600" dirty="0"/>
              <a:t> </a:t>
            </a:r>
            <a:r>
              <a:rPr lang="en-US" altLang="zh-CN" sz="3600" dirty="0"/>
              <a:t>v-dependent</a:t>
            </a:r>
            <a:r>
              <a:rPr lang="zh-CN" altLang="en-US" sz="3600" dirty="0"/>
              <a:t> </a:t>
            </a:r>
            <a:r>
              <a:rPr lang="en-US" altLang="zh-CN" sz="3600" dirty="0"/>
              <a:t>cross</a:t>
            </a:r>
            <a:r>
              <a:rPr lang="zh-CN" altLang="en-US" sz="3600" dirty="0"/>
              <a:t> </a:t>
            </a:r>
            <a:r>
              <a:rPr lang="en-US" altLang="zh-CN" sz="3600" dirty="0"/>
              <a:t>sections</a:t>
            </a:r>
            <a:endParaRPr lang="en-US" sz="3600" dirty="0"/>
          </a:p>
        </p:txBody>
      </p:sp>
      <p:sp>
        <p:nvSpPr>
          <p:cNvPr id="8" name="idealized hydro simulation studies of morphology-halo connection and extreme galaxies (e.g., dark-matter deficient dwarfs)">
            <a:extLst>
              <a:ext uri="{FF2B5EF4-FFF2-40B4-BE49-F238E27FC236}">
                <a16:creationId xmlns:a16="http://schemas.microsoft.com/office/drawing/2014/main" id="{A7478EA3-7244-5A16-A541-806D6AC59998}"/>
              </a:ext>
            </a:extLst>
          </p:cNvPr>
          <p:cNvSpPr txBox="1"/>
          <p:nvPr/>
        </p:nvSpPr>
        <p:spPr>
          <a:xfrm>
            <a:off x="4002064" y="11591612"/>
            <a:ext cx="17102137" cy="6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marL="581996" indent="-581996" algn="l" defTabSz="642937">
              <a:spcBef>
                <a:spcPts val="4200"/>
              </a:spcBef>
              <a:buSzPct val="43000"/>
              <a:buBlip>
                <a:blip r:embed="rId3"/>
              </a:buBlip>
              <a:defRPr sz="3800" b="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3600" dirty="0"/>
              <a:t>Cross</a:t>
            </a:r>
            <a:r>
              <a:rPr lang="zh-CN" altLang="en-US" sz="3600" dirty="0"/>
              <a:t> </a:t>
            </a:r>
            <a:r>
              <a:rPr lang="en-US" altLang="zh-CN" sz="3600" dirty="0"/>
              <a:t>section</a:t>
            </a:r>
            <a:r>
              <a:rPr lang="zh-CN" altLang="en-US" sz="3600" dirty="0"/>
              <a:t> </a:t>
            </a:r>
            <a:r>
              <a:rPr lang="en-US" altLang="zh-CN" sz="3600" dirty="0"/>
              <a:t>parameter</a:t>
            </a:r>
            <a:r>
              <a:rPr lang="zh-CN" altLang="en-US" sz="3600" dirty="0"/>
              <a:t> </a:t>
            </a:r>
            <a:r>
              <a:rPr lang="en-US" altLang="zh-CN" sz="3600" dirty="0"/>
              <a:t>degeneracy</a:t>
            </a:r>
            <a:endParaRPr lang="en-US" sz="3600" dirty="0"/>
          </a:p>
        </p:txBody>
      </p:sp>
      <p:sp>
        <p:nvSpPr>
          <p:cNvPr id="9" name="idealized hydro simulation studies of morphology-halo connection and extreme galaxies (e.g., dark-matter deficient dwarfs)">
            <a:extLst>
              <a:ext uri="{FF2B5EF4-FFF2-40B4-BE49-F238E27FC236}">
                <a16:creationId xmlns:a16="http://schemas.microsoft.com/office/drawing/2014/main" id="{C835D476-AC2F-C729-19C1-DEE717AE42CC}"/>
              </a:ext>
            </a:extLst>
          </p:cNvPr>
          <p:cNvSpPr txBox="1"/>
          <p:nvPr/>
        </p:nvSpPr>
        <p:spPr>
          <a:xfrm>
            <a:off x="4002064" y="12536219"/>
            <a:ext cx="17102137" cy="6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marL="581996" indent="-581996" algn="l" defTabSz="642937">
              <a:spcBef>
                <a:spcPts val="4200"/>
              </a:spcBef>
              <a:buSzPct val="43000"/>
              <a:buBlip>
                <a:blip r:embed="rId3"/>
              </a:buBlip>
              <a:defRPr sz="3800" b="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lang="en-US" altLang="zh-CN" sz="3600" dirty="0"/>
              <a:t>Weak</a:t>
            </a:r>
            <a:r>
              <a:rPr lang="zh-CN" altLang="en-US" sz="3600" dirty="0"/>
              <a:t> </a:t>
            </a:r>
            <a:r>
              <a:rPr lang="en-US" altLang="zh-CN" sz="3600" dirty="0"/>
              <a:t>core</a:t>
            </a:r>
            <a:r>
              <a:rPr lang="zh-CN" altLang="en-US" sz="3600" dirty="0"/>
              <a:t> </a:t>
            </a:r>
            <a:r>
              <a:rPr lang="en-US" altLang="zh-CN" sz="3600" dirty="0"/>
              <a:t>stalling</a:t>
            </a:r>
            <a:r>
              <a:rPr lang="zh-CN" altLang="en-US" sz="3600" dirty="0"/>
              <a:t> </a:t>
            </a:r>
            <a:r>
              <a:rPr lang="en-US" altLang="zh-CN" sz="3600" dirty="0"/>
              <a:t>of</a:t>
            </a:r>
            <a:r>
              <a:rPr lang="zh-CN" altLang="en-US" sz="3600" dirty="0"/>
              <a:t> </a:t>
            </a:r>
            <a:r>
              <a:rPr lang="en-US" altLang="zh-CN" sz="3600" dirty="0"/>
              <a:t>star</a:t>
            </a:r>
            <a:r>
              <a:rPr lang="zh-CN" altLang="en-US" sz="3600" dirty="0"/>
              <a:t> </a:t>
            </a:r>
            <a:r>
              <a:rPr lang="en-US" altLang="zh-CN" sz="3600" dirty="0"/>
              <a:t>clusters</a:t>
            </a:r>
            <a:endParaRPr lang="en-US" sz="3600" dirty="0"/>
          </a:p>
        </p:txBody>
      </p:sp>
      <p:pic>
        <p:nvPicPr>
          <p:cNvPr id="5" name="Screen Shot 2023-07-14 at 08.23.40.png" descr="Screen Shot 2023-07-14 at 08.23.40.png">
            <a:extLst>
              <a:ext uri="{FF2B5EF4-FFF2-40B4-BE49-F238E27FC236}">
                <a16:creationId xmlns:a16="http://schemas.microsoft.com/office/drawing/2014/main" id="{F59C2DFC-9A01-1B08-8E69-EB7E71C0EFA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000"/>
          <a:stretch/>
        </p:blipFill>
        <p:spPr>
          <a:xfrm>
            <a:off x="18769867" y="1565559"/>
            <a:ext cx="5470795" cy="4945497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CC9AA8-EB86-224F-9CB9-446BF0D465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6" r="11933" b="36495"/>
          <a:stretch>
            <a:fillRect/>
          </a:stretch>
        </p:blipFill>
        <p:spPr>
          <a:xfrm>
            <a:off x="17494713" y="6928978"/>
            <a:ext cx="6906950" cy="441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01201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8987</TotalTime>
  <Words>3373</Words>
  <Application>Microsoft Macintosh PowerPoint</Application>
  <PresentationFormat>Custom</PresentationFormat>
  <Paragraphs>370</Paragraphs>
  <Slides>48</Slides>
  <Notes>7</Notes>
  <HiddenSlides>0</HiddenSlides>
  <MMClips>3</MMClips>
  <ScaleCrop>false</ScaleCrop>
  <HeadingPairs>
    <vt:vector size="8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67" baseType="lpstr">
      <vt:lpstr>-apple-system</vt:lpstr>
      <vt:lpstr>AAAAAM+Palatino-BoldItalic</vt:lpstr>
      <vt:lpstr>CMR8</vt:lpstr>
      <vt:lpstr>Google Sans</vt:lpstr>
      <vt:lpstr>KaiTi</vt:lpstr>
      <vt:lpstr>KaiTi</vt:lpstr>
      <vt:lpstr>STIXTwoText</vt:lpstr>
      <vt:lpstr>Arial</vt:lpstr>
      <vt:lpstr>Arial Rounded MT Bold</vt:lpstr>
      <vt:lpstr>Cambria Math</vt:lpstr>
      <vt:lpstr>Chalkboard</vt:lpstr>
      <vt:lpstr>Chalkduster</vt:lpstr>
      <vt:lpstr>Helvetica</vt:lpstr>
      <vt:lpstr>Helvetica Neue</vt:lpstr>
      <vt:lpstr>Helvetica Neue Light</vt:lpstr>
      <vt:lpstr>Helvetica Neue Medium</vt:lpstr>
      <vt:lpstr>Wingdings</vt:lpstr>
      <vt:lpstr>Black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FANGZHOU JIANG</cp:lastModifiedBy>
  <cp:revision>223</cp:revision>
  <dcterms:modified xsi:type="dcterms:W3CDTF">2026-09-30T07:19:03Z</dcterms:modified>
</cp:coreProperties>
</file>