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org&amp;utm_campaign=parser&amp;utm_content=thumbnail" ContentType="image/jpeg"/>
  <Default Extension="png" ContentType="image/png"/>
  <Default Extension="rels" ContentType="application/vnd.openxmlformats-package.relationships+xml"/>
  <Default Extension="svg" ContentType="image/svg+xml"/>
  <Default Extension="webp" ContentType="image/jpe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84" r:id="rId1"/>
  </p:sldMasterIdLst>
  <p:notesMasterIdLst>
    <p:notesMasterId r:id="rId65"/>
  </p:notesMasterIdLst>
  <p:sldIdLst>
    <p:sldId id="314" r:id="rId2"/>
    <p:sldId id="495" r:id="rId3"/>
    <p:sldId id="534" r:id="rId4"/>
    <p:sldId id="522" r:id="rId5"/>
    <p:sldId id="497" r:id="rId6"/>
    <p:sldId id="550" r:id="rId7"/>
    <p:sldId id="555" r:id="rId8"/>
    <p:sldId id="551" r:id="rId9"/>
    <p:sldId id="552" r:id="rId10"/>
    <p:sldId id="553" r:id="rId11"/>
    <p:sldId id="496" r:id="rId12"/>
    <p:sldId id="499" r:id="rId13"/>
    <p:sldId id="566" r:id="rId14"/>
    <p:sldId id="567" r:id="rId15"/>
    <p:sldId id="559" r:id="rId16"/>
    <p:sldId id="527" r:id="rId17"/>
    <p:sldId id="519" r:id="rId18"/>
    <p:sldId id="560" r:id="rId19"/>
    <p:sldId id="556" r:id="rId20"/>
    <p:sldId id="557" r:id="rId21"/>
    <p:sldId id="524" r:id="rId22"/>
    <p:sldId id="528" r:id="rId23"/>
    <p:sldId id="562" r:id="rId24"/>
    <p:sldId id="563" r:id="rId25"/>
    <p:sldId id="564" r:id="rId26"/>
    <p:sldId id="568" r:id="rId27"/>
    <p:sldId id="525" r:id="rId28"/>
    <p:sldId id="558" r:id="rId29"/>
    <p:sldId id="545" r:id="rId30"/>
    <p:sldId id="546" r:id="rId31"/>
    <p:sldId id="547" r:id="rId32"/>
    <p:sldId id="548" r:id="rId33"/>
    <p:sldId id="549" r:id="rId34"/>
    <p:sldId id="516" r:id="rId35"/>
    <p:sldId id="538" r:id="rId36"/>
    <p:sldId id="502" r:id="rId37"/>
    <p:sldId id="503" r:id="rId38"/>
    <p:sldId id="316" r:id="rId39"/>
    <p:sldId id="541" r:id="rId40"/>
    <p:sldId id="517" r:id="rId41"/>
    <p:sldId id="542" r:id="rId42"/>
    <p:sldId id="529" r:id="rId43"/>
    <p:sldId id="543" r:id="rId44"/>
    <p:sldId id="500" r:id="rId45"/>
    <p:sldId id="326" r:id="rId46"/>
    <p:sldId id="410" r:id="rId47"/>
    <p:sldId id="350" r:id="rId48"/>
    <p:sldId id="351" r:id="rId49"/>
    <p:sldId id="501" r:id="rId50"/>
    <p:sldId id="456" r:id="rId51"/>
    <p:sldId id="457" r:id="rId52"/>
    <p:sldId id="478" r:id="rId53"/>
    <p:sldId id="464" r:id="rId54"/>
    <p:sldId id="480" r:id="rId55"/>
    <p:sldId id="481" r:id="rId56"/>
    <p:sldId id="359" r:id="rId57"/>
    <p:sldId id="483" r:id="rId58"/>
    <p:sldId id="507" r:id="rId59"/>
    <p:sldId id="353" r:id="rId60"/>
    <p:sldId id="454" r:id="rId61"/>
    <p:sldId id="355" r:id="rId62"/>
    <p:sldId id="356" r:id="rId63"/>
    <p:sldId id="505" r:id="rId6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083FD5C-3D26-B044-A384-CF7F4122014D}">
          <p14:sldIdLst>
            <p14:sldId id="314"/>
            <p14:sldId id="495"/>
            <p14:sldId id="534"/>
            <p14:sldId id="522"/>
            <p14:sldId id="497"/>
            <p14:sldId id="550"/>
            <p14:sldId id="555"/>
            <p14:sldId id="551"/>
            <p14:sldId id="552"/>
            <p14:sldId id="553"/>
            <p14:sldId id="496"/>
            <p14:sldId id="499"/>
            <p14:sldId id="566"/>
            <p14:sldId id="567"/>
            <p14:sldId id="559"/>
            <p14:sldId id="527"/>
            <p14:sldId id="519"/>
            <p14:sldId id="560"/>
            <p14:sldId id="556"/>
            <p14:sldId id="557"/>
            <p14:sldId id="524"/>
            <p14:sldId id="528"/>
            <p14:sldId id="562"/>
            <p14:sldId id="563"/>
            <p14:sldId id="564"/>
            <p14:sldId id="568"/>
            <p14:sldId id="525"/>
            <p14:sldId id="558"/>
            <p14:sldId id="545"/>
            <p14:sldId id="546"/>
            <p14:sldId id="547"/>
            <p14:sldId id="548"/>
            <p14:sldId id="549"/>
            <p14:sldId id="516"/>
            <p14:sldId id="538"/>
            <p14:sldId id="502"/>
            <p14:sldId id="503"/>
            <p14:sldId id="316"/>
          </p14:sldIdLst>
        </p14:section>
        <p14:section name="Backup" id="{0D1467C6-799F-E448-A155-D2ABA3DBE2A3}">
          <p14:sldIdLst>
            <p14:sldId id="541"/>
            <p14:sldId id="517"/>
            <p14:sldId id="542"/>
            <p14:sldId id="529"/>
            <p14:sldId id="543"/>
            <p14:sldId id="500"/>
            <p14:sldId id="326"/>
            <p14:sldId id="410"/>
            <p14:sldId id="350"/>
            <p14:sldId id="351"/>
            <p14:sldId id="501"/>
            <p14:sldId id="456"/>
            <p14:sldId id="457"/>
            <p14:sldId id="478"/>
            <p14:sldId id="464"/>
            <p14:sldId id="480"/>
            <p14:sldId id="481"/>
            <p14:sldId id="359"/>
            <p14:sldId id="483"/>
            <p14:sldId id="507"/>
            <p14:sldId id="353"/>
            <p14:sldId id="454"/>
            <p14:sldId id="355"/>
            <p14:sldId id="356"/>
            <p14:sldId id="50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FF7"/>
    <a:srgbClr val="000000"/>
    <a:srgbClr val="7B0917"/>
    <a:srgbClr val="6E1932"/>
    <a:srgbClr val="FFFFFF"/>
    <a:srgbClr val="E245B6"/>
    <a:srgbClr val="BE669C"/>
    <a:srgbClr val="56B0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75"/>
    <p:restoredTop sz="87873"/>
  </p:normalViewPr>
  <p:slideViewPr>
    <p:cSldViewPr snapToGrid="0">
      <p:cViewPr>
        <p:scale>
          <a:sx n="92" d="100"/>
          <a:sy n="92" d="100"/>
        </p:scale>
        <p:origin x="2512" y="728"/>
      </p:cViewPr>
      <p:guideLst/>
    </p:cSldViewPr>
  </p:slideViewPr>
  <p:notesTextViewPr>
    <p:cViewPr>
      <p:scale>
        <a:sx n="95" d="100"/>
        <a:sy n="9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92388F-B902-AA47-ADB3-C65567C1B595}" type="datetimeFigureOut">
              <a:rPr lang="en-US" smtClean="0"/>
              <a:t>9/24/26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D65C05-F867-4F46-AFA1-669C95718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742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Thanks for the opportunity to speak in front of you all today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For those of you who don’t know me...</a:t>
            </a:r>
            <a:r>
              <a:rPr lang="en-US" dirty="0" err="1"/>
              <a:t>simons</a:t>
            </a:r>
            <a:r>
              <a:rPr lang="en-US" dirty="0"/>
              <a:t> junior at NYU.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So my research sits at the interface of particle physics, cosmology, and astrophysics---traditionally, much of my work has focused for example on constraining particle properties of dark matter using cosmological observables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But recently, my interests have led me towards thinking about how we can use early structure formation to constrain beyond standard model physics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So for today’s talk, I will be focusing on a phenomenon that we’ve been calling not-quite-primordial…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135A08-BCE7-A749-AA29-60D6C6195385}" type="slidenum">
              <a:rPr lang="en-US" smtClean="0"/>
              <a:t>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6575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D65C05-F867-4F46-AFA1-669C9571827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8134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D65C05-F867-4F46-AFA1-669C9571827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631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Since there is strong evidence that these LRDs are black holes, let’s talk about a few other studies based on JWST data….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D65C05-F867-4F46-AFA1-669C9571827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1096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D65C05-F867-4F46-AFA1-669C9571827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4405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D5FF6-3A62-BDC2-334E-FDFD653AB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B9C345-5249-BABF-4AD3-EC01D6E293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4DE1CB-AEE1-F060-C58E-CD269DBC5D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And because of these observations, there has been revived interest in the question of…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79029D-170D-D1B7-62CA-AAE1C26C1A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D65C05-F867-4F46-AFA1-669C9571827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4880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F14CB-57D9-563D-1EE3-F51EA1D0D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233E17-9962-0ED9-C253-11E821662B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E37420-32E1-6A67-A087-43DC2B4B53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34473A-C4C9-1843-CE94-2C9357DF0C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D65C05-F867-4F46-AFA1-669C9571827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5723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D65C05-F867-4F46-AFA1-669C9571827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5799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CB56F-C488-1F41-A65A-44812EA2A5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D90D9F-3AFE-C5BD-13D2-E6CB6B5CB4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0174E3-B194-9E87-2EE3-79745E0689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6349B3-1E28-4F25-0C8F-8C5B3A4354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D65C05-F867-4F46-AFA1-669C9571827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7027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1A9E9-21A3-6BC7-CDB5-02A4EE5F2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F0F6D4-C547-36EC-C899-42D4A01E3E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325E2A-942C-3D5A-5545-8AFA19F76C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24C31D-983C-D6C1-43B6-D315FD01E6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D65C05-F867-4F46-AFA1-669C9571827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7440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20F023-1851-DD10-E9F8-79584C5AD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EEBE56-0897-8D28-ACDD-6C2A286DF5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A21A81-1EF4-45F1-2C3B-07753EC86A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doesn’t rule out PBHs as SMBH seeds, but complicates the picture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644943-3302-97BF-F5B5-9FA95AB252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D65C05-F867-4F46-AFA1-669C9571827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1428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2B37B0-529B-6898-EB6A-53FE28E7B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6F61FE-344A-0F58-8CC7-6B59EA4080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F0CAB1-7A3E-8519-ED1A-13BCBCBDE7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258B53-C4CA-E6CC-F784-B9C2BBD2F5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D65C05-F867-4F46-AFA1-669C9571827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972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59A9B-7CE6-6F5D-DDC9-BFCD457D5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A7B4A2-EB17-4B7F-187F-C2E826A384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36A2F6-FD94-B35F-2E3B-0789827FAE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22775D-54AC-4062-7980-84C2B80BC8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D65C05-F867-4F46-AFA1-669C95718274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9626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E00D5-4C90-DF87-4A16-924E55C65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300262-4C17-8AA5-3D54-AA6F1EE0CE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FD3E66-8D60-5CF3-2790-8437A261B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emphasize that my code ends at </a:t>
            </a:r>
            <a:r>
              <a:rPr lang="en-US" dirty="0" err="1"/>
              <a:t>virialization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75B45F-91D0-CA78-98B9-71B9EC8DBA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D65C05-F867-4F46-AFA1-669C95718274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3622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B6797B-A7AE-2BBF-FB70-B196B6647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B5E6BC-993E-E73B-C70E-9B0A06AF94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D6EA14-95A5-06F7-0F29-32ABACEE3B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Point out contours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Lot more parameter space for NQPBHs than PBHs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36D646-78D1-5D8E-6A0B-CE3557EF9D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D65C05-F867-4F46-AFA1-669C95718274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7519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D65C05-F867-4F46-AFA1-669C95718274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6826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D65C05-F867-4F46-AFA1-669C95718274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0081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And because of these observations, there has been revived interest in the question of…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D65C05-F867-4F46-AFA1-669C95718274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5438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Add references, </a:t>
            </a:r>
            <a:r>
              <a:rPr lang="en-US" dirty="0" err="1"/>
              <a:t>e.g</a:t>
            </a:r>
            <a:r>
              <a:rPr lang="en-US" dirty="0"/>
              <a:t> Eisenstein, Priya</a:t>
            </a:r>
          </a:p>
          <a:p>
            <a:pPr marL="171450" indent="-171450">
              <a:buFontTx/>
              <a:buChar char="-"/>
            </a:pPr>
            <a:r>
              <a:rPr lang="en-US" dirty="0"/>
              <a:t>Final sentence: there is a ton of molecular hydrogen! How to avoid it?</a:t>
            </a:r>
          </a:p>
          <a:p>
            <a:pPr marL="171450" indent="-171450">
              <a:buFontTx/>
              <a:buChar char="-"/>
            </a:pPr>
            <a:r>
              <a:rPr lang="en-US" dirty="0"/>
              <a:t>Visuals for how line cooling/hydrogen cooling 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D65C05-F867-4F46-AFA1-669C95718274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4978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D65C05-F867-4F46-AFA1-669C95718274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0586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D65C05-F867-4F46-AFA1-669C95718274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4414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doesn’t rule out PBHs as SMBH seeds, but complicates the picture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D65C05-F867-4F46-AFA1-669C95718274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0227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D65C05-F867-4F46-AFA1-669C95718274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29168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discuss overlap with constraint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D65C05-F867-4F46-AFA1-669C95718274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0011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D65C05-F867-4F46-AFA1-669C95718274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3375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D65C05-F867-4F46-AFA1-669C95718274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78807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So you might be asking what kind of physics can give </a:t>
            </a:r>
            <a:r>
              <a:rPr lang="en-US" dirty="0" err="1"/>
              <a:t>overdensities</a:t>
            </a:r>
            <a:r>
              <a:rPr lang="en-US" dirty="0"/>
              <a:t> that are enhanced relative to our usual standard cosmology expectations</a:t>
            </a:r>
          </a:p>
          <a:p>
            <a:pPr marL="171450" indent="-171450">
              <a:buFontTx/>
              <a:buChar char="-"/>
            </a:pPr>
            <a:r>
              <a:rPr lang="en-US" dirty="0"/>
              <a:t>Actually, such enhancements appear in all kinds of particle physics contexts</a:t>
            </a:r>
          </a:p>
          <a:p>
            <a:pPr marL="171450" indent="-171450">
              <a:buFontTx/>
              <a:buChar char="-"/>
            </a:pPr>
            <a:r>
              <a:rPr lang="en-US" dirty="0"/>
              <a:t>For example, there many inflationary models in the PBH literature such as this single field example by Garcia-Bellido &amp; Morales that enhance the power spectrum for the primordial perturbations or initial conditions of our universe</a:t>
            </a:r>
          </a:p>
          <a:p>
            <a:pPr marL="171450" indent="-171450">
              <a:buFontTx/>
              <a:buChar char="-"/>
            </a:pPr>
            <a:r>
              <a:rPr lang="en-US" dirty="0"/>
              <a:t>There are lots of other models…I personally have worked on multi-field inflation models, you have hybrid inflation, inflation with a spectator field, etc., LOTS OF MODELS</a:t>
            </a:r>
          </a:p>
          <a:p>
            <a:pPr marL="171450" indent="-171450">
              <a:buFontTx/>
              <a:buChar char="-"/>
            </a:pPr>
            <a:r>
              <a:rPr lang="en-US" dirty="0"/>
              <a:t>In addition, certain exotic dark matter models also predict enhancements in the matter power spectrum at small scales that could potentially seed NQPBHs</a:t>
            </a:r>
          </a:p>
          <a:p>
            <a:pPr marL="171450" indent="-171450">
              <a:buFontTx/>
              <a:buChar char="-"/>
            </a:pPr>
            <a:r>
              <a:rPr lang="en-US" dirty="0"/>
              <a:t>But for this talk we will focus on the primordial curvature perturbations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D65C05-F867-4F46-AFA1-669C95718274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340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8091" y="3085765"/>
            <a:ext cx="8240108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2" y="990600"/>
            <a:ext cx="7989752" cy="1504844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2" y="2495444"/>
            <a:ext cx="7989752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5DAB64-13C1-4C4B-A02B-BB39CFE4E85D}" type="datetime1">
              <a:rPr lang="en-US" smtClean="0"/>
              <a:t>9/24/26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CDEB5D4-A33B-ED4F-A06B-7E16C7B298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896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228003"/>
            <a:ext cx="7989752" cy="3630795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37344" y="5951810"/>
            <a:ext cx="2133600" cy="365125"/>
          </a:xfrm>
        </p:spPr>
        <p:txBody>
          <a:bodyPr/>
          <a:lstStyle/>
          <a:p>
            <a:fld id="{1DABF6F3-6603-4B46-AE90-F4AA8B4164C0}" type="datetime1">
              <a:rPr lang="en-US" smtClean="0"/>
              <a:t>9/24/26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0"/>
            <a:ext cx="577445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95372" y="6639532"/>
            <a:ext cx="361391" cy="150735"/>
          </a:xfrm>
        </p:spPr>
        <p:txBody>
          <a:bodyPr/>
          <a:lstStyle>
            <a:lvl1pPr algn="ctr">
              <a:defRPr/>
            </a:lvl1pPr>
          </a:lstStyle>
          <a:p>
            <a:fld id="{BCDEB5D4-A33B-ED4F-A06B-7E16C7B298A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565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52646" y="5141973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36573"/>
            <a:ext cx="7989751" cy="1504844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3" y="4541417"/>
            <a:ext cx="7989751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F4B825AD-C748-1249-BC6F-E1A5FDC1944B}" type="datetime1">
              <a:rPr lang="en-US" smtClean="0"/>
              <a:t>9/24/26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CDEB5D4-A33B-ED4F-A06B-7E16C7B298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247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2" y="2228002"/>
            <a:ext cx="3899527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2" y="2228003"/>
            <a:ext cx="390766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4CD68-7ECD-694C-8D23-454F0FEEBED9}" type="datetime1">
              <a:rPr lang="en-US" smtClean="0"/>
              <a:t>9/24/26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B5D4-A33B-ED4F-A06B-7E16C7B298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533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28003"/>
            <a:ext cx="3593500" cy="576262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2" y="2926051"/>
            <a:ext cx="3899527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69308" y="2228003"/>
            <a:ext cx="3601635" cy="576262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2" y="2926051"/>
            <a:ext cx="3907662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F3164-712C-7E40-A3E6-040D7A1CF5B8}" type="datetime1">
              <a:rPr lang="en-US" smtClean="0"/>
              <a:t>9/24/26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B5D4-A33B-ED4F-A06B-7E16C7B298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983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C3A9A-81C5-004E-8139-79552B342B69}" type="datetime1">
              <a:rPr lang="en-US" smtClean="0"/>
              <a:t>9/24/26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B5D4-A33B-ED4F-A06B-7E16C7B298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297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13846-DC05-BA43-82D9-C9913307EFF9}" type="datetime1">
              <a:rPr lang="en-US" smtClean="0"/>
              <a:t>9/24/26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B5D4-A33B-ED4F-A06B-7E16C7B298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50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52646" y="5141973"/>
            <a:ext cx="8238707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352" y="5262296"/>
            <a:ext cx="353662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399" y="601200"/>
            <a:ext cx="824040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05617" y="5262295"/>
            <a:ext cx="426532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6F68874-88B7-F547-8A9B-551026DC98E1}" type="datetime1">
              <a:rPr lang="en-US" smtClean="0"/>
              <a:t>9/24/26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CDEB5D4-A33B-ED4F-A06B-7E16C7B298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936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4693389"/>
            <a:ext cx="7989752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8093" y="599725"/>
            <a:ext cx="8238706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6"/>
            <a:ext cx="7989752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D706C-B309-2045-8873-6BD941760AF4}" type="datetime1">
              <a:rPr lang="en-US" smtClean="0"/>
              <a:t>9/24/26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B5D4-A33B-ED4F-A06B-7E16C7B298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290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D2B2E-9787-4744-ACA1-CE3342DFF2E6}" type="datetime1">
              <a:rPr lang="en-US" smtClean="0"/>
              <a:t>9/24/26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B5D4-A33B-ED4F-A06B-7E16C7B298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54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6629400" y="599725"/>
            <a:ext cx="2057399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75725"/>
            <a:ext cx="1503123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81192" y="675725"/>
            <a:ext cx="592220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45255" y="5956136"/>
            <a:ext cx="947672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E9FD67D-CA92-8F44-A58A-1402086A7EC7}" type="datetime1">
              <a:rPr lang="en-US" smtClean="0"/>
              <a:t>9/24/26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0"/>
            <a:ext cx="592220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CDEB5D4-A33B-ED4F-A06B-7E16C7B298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252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687474"/>
            <a:ext cx="7989752" cy="10833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228003"/>
            <a:ext cx="7989752" cy="3630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59327" y="595613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7F6E629-6FD3-3A46-A2FA-662BFDCBEE35}" type="datetime1">
              <a:rPr lang="en-US" smtClean="0"/>
              <a:t>9/24/26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0"/>
            <a:ext cx="487058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00476" y="5956136"/>
            <a:ext cx="7704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CDEB5D4-A33B-ED4F-A06B-7E16C7B298A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8091" y="441325"/>
            <a:ext cx="2719909" cy="10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976001" y="441325"/>
            <a:ext cx="2710800" cy="108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216601" y="441325"/>
            <a:ext cx="2710800" cy="10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301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eb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org&amp;utm_campaign=parser&amp;utm_content=thumbnai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org&amp;utm_campaign=parser&amp;utm_content=thumbnai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org&amp;utm_campaign=parser&amp;utm_content=thumbnai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org&amp;utm_campaign=parser&amp;utm_content=thumbnai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org&amp;utm_campaign=parser&amp;utm_content=thumbnai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1.png"/><Relationship Id="rId4" Type="http://schemas.openxmlformats.org/officeDocument/2006/relationships/image" Target="../media/image10.org&amp;utm_campaign=parser&amp;utm_content=thumbnai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png"/><Relationship Id="rId5" Type="http://schemas.openxmlformats.org/officeDocument/2006/relationships/image" Target="../media/image23.pn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sv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emf"/><Relationship Id="rId2" Type="http://schemas.openxmlformats.org/officeDocument/2006/relationships/image" Target="../media/image49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em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0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emf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png"/><Relationship Id="rId4" Type="http://schemas.openxmlformats.org/officeDocument/2006/relationships/image" Target="../media/image6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2BF3DC9-9623-CA15-4FAF-F7449188BE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347" y="3098800"/>
            <a:ext cx="6406390" cy="3274494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46443410-BEE1-049F-F0A5-0DD638534C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3362" y="3650976"/>
            <a:ext cx="7957275" cy="1341560"/>
          </a:xfrm>
        </p:spPr>
        <p:txBody>
          <a:bodyPr anchor="ctr">
            <a:normAutofit fontScale="92500" lnSpcReduction="10000"/>
          </a:bodyPr>
          <a:lstStyle/>
          <a:p>
            <a:pPr algn="r"/>
            <a:r>
              <a:rPr lang="en-US" sz="2400" cap="none" dirty="0">
                <a:solidFill>
                  <a:schemeClr val="accent2">
                    <a:lumMod val="20000"/>
                    <a:lumOff val="80000"/>
                  </a:schemeClr>
                </a:solidFill>
                <a:latin typeface="Lao MN" pitchFamily="2" charset="0"/>
                <a:cs typeface="Lao MN" pitchFamily="2" charset="0"/>
              </a:rPr>
              <a:t>Wenzer Qin</a:t>
            </a:r>
          </a:p>
          <a:p>
            <a:pPr algn="r"/>
            <a:r>
              <a:rPr lang="en-US" sz="2400" cap="none" dirty="0">
                <a:solidFill>
                  <a:schemeClr val="accent2">
                    <a:lumMod val="20000"/>
                    <a:lumOff val="80000"/>
                  </a:schemeClr>
                </a:solidFill>
                <a:latin typeface="Lao MN" pitchFamily="2" charset="0"/>
                <a:cs typeface="Lao MN" pitchFamily="2" charset="0"/>
              </a:rPr>
              <a:t>Simons Junior Fellow, New York University</a:t>
            </a:r>
          </a:p>
          <a:p>
            <a:pPr algn="r"/>
            <a:r>
              <a:rPr lang="en-US" sz="2400" cap="none" dirty="0">
                <a:solidFill>
                  <a:schemeClr val="accent2">
                    <a:lumMod val="20000"/>
                    <a:lumOff val="80000"/>
                  </a:schemeClr>
                </a:solidFill>
                <a:latin typeface="Lao MN" pitchFamily="2" charset="0"/>
                <a:cs typeface="Lao MN" pitchFamily="2" charset="0"/>
              </a:rPr>
              <a:t>Sep 30</a:t>
            </a:r>
            <a:r>
              <a:rPr lang="en-US" sz="2400" cap="none" baseline="30000" dirty="0">
                <a:solidFill>
                  <a:schemeClr val="accent2">
                    <a:lumMod val="20000"/>
                    <a:lumOff val="80000"/>
                  </a:schemeClr>
                </a:solidFill>
                <a:latin typeface="Lao MN" pitchFamily="2" charset="0"/>
                <a:cs typeface="Lao MN" pitchFamily="2" charset="0"/>
              </a:rPr>
              <a:t>th</a:t>
            </a:r>
            <a:r>
              <a:rPr lang="en-US" sz="2400" cap="none" dirty="0">
                <a:solidFill>
                  <a:schemeClr val="accent2">
                    <a:lumMod val="20000"/>
                    <a:lumOff val="80000"/>
                  </a:schemeClr>
                </a:solidFill>
                <a:latin typeface="Lao MN" pitchFamily="2" charset="0"/>
                <a:cs typeface="Lao MN" pitchFamily="2" charset="0"/>
              </a:rPr>
              <a:t>,</a:t>
            </a:r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Lao MN" pitchFamily="2" charset="0"/>
                <a:cs typeface="Lao MN" pitchFamily="2" charset="0"/>
              </a:rPr>
              <a:t> 2026 | </a:t>
            </a:r>
            <a:r>
              <a:rPr lang="en-US" sz="2400" cap="none" dirty="0">
                <a:solidFill>
                  <a:schemeClr val="accent2">
                    <a:lumMod val="20000"/>
                    <a:lumOff val="80000"/>
                  </a:schemeClr>
                </a:solidFill>
                <a:latin typeface="Lao MN" pitchFamily="2" charset="0"/>
                <a:cs typeface="Lao MN" pitchFamily="2" charset="0"/>
              </a:rPr>
              <a:t>News from the Dark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F259A23E-3A8A-D678-2A2B-36FD504DD8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959" y="5121508"/>
            <a:ext cx="2327250" cy="768073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67493E94-9DBE-C37C-970B-F7BA4839974F}"/>
              </a:ext>
            </a:extLst>
          </p:cNvPr>
          <p:cNvGrpSpPr/>
          <p:nvPr/>
        </p:nvGrpSpPr>
        <p:grpSpPr>
          <a:xfrm>
            <a:off x="4027050" y="5120851"/>
            <a:ext cx="1913732" cy="768073"/>
            <a:chOff x="3654542" y="5332164"/>
            <a:chExt cx="2360668" cy="94745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C642E18-4313-3BE2-5CAB-EA7018B40DD7}"/>
                </a:ext>
              </a:extLst>
            </p:cNvPr>
            <p:cNvSpPr/>
            <p:nvPr/>
          </p:nvSpPr>
          <p:spPr>
            <a:xfrm>
              <a:off x="3654542" y="5332164"/>
              <a:ext cx="2360668" cy="9474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2" descr="Using Logos and Lockups">
              <a:extLst>
                <a:ext uri="{FF2B5EF4-FFF2-40B4-BE49-F238E27FC236}">
                  <a16:creationId xmlns:a16="http://schemas.microsoft.com/office/drawing/2014/main" id="{7EB7C2F2-E2E8-03CF-EBB3-1389CC4D30F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831" t="31529" r="19351" b="31500"/>
            <a:stretch>
              <a:fillRect/>
            </a:stretch>
          </p:blipFill>
          <p:spPr bwMode="auto">
            <a:xfrm>
              <a:off x="3654542" y="5359371"/>
              <a:ext cx="2327250" cy="8677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DFD1DE06-33C7-FBA2-05D0-EACD09F1D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B5D4-A33B-ED4F-A06B-7E16C7B298A5}" type="slidenum">
              <a:rPr lang="en-US" smtClean="0"/>
              <a:t>0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5A1C158-1BD5-E1EB-5B01-311454310E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807" y="901570"/>
            <a:ext cx="8866383" cy="1710675"/>
          </a:xfrm>
        </p:spPr>
        <p:txBody>
          <a:bodyPr>
            <a:noAutofit/>
          </a:bodyPr>
          <a:lstStyle/>
          <a:p>
            <a:pPr algn="ctr"/>
            <a:r>
              <a:rPr lang="en-US" sz="10300" dirty="0">
                <a:solidFill>
                  <a:schemeClr val="accent1">
                    <a:lumMod val="90000"/>
                    <a:lumOff val="10000"/>
                  </a:schemeClr>
                </a:solidFill>
                <a:latin typeface="Impact" panose="020B0806030902050204" pitchFamily="34" charset="0"/>
                <a:ea typeface="Ayuthaya" pitchFamily="2" charset="-34"/>
                <a:cs typeface="Malayalam MN" pitchFamily="2" charset="0"/>
              </a:rPr>
              <a:t>Little </a:t>
            </a:r>
            <a:r>
              <a:rPr lang="en-US" sz="10300" dirty="0">
                <a:solidFill>
                  <a:srgbClr val="7B0917"/>
                </a:solidFill>
                <a:latin typeface="Impact" panose="020B0806030902050204" pitchFamily="34" charset="0"/>
                <a:ea typeface="Ayuthaya" pitchFamily="2" charset="-34"/>
                <a:cs typeface="Malayalam MN" pitchFamily="2" charset="0"/>
              </a:rPr>
              <a:t>red</a:t>
            </a:r>
            <a:r>
              <a:rPr lang="en-US" sz="10300" dirty="0">
                <a:solidFill>
                  <a:schemeClr val="accent1">
                    <a:lumMod val="90000"/>
                    <a:lumOff val="10000"/>
                  </a:schemeClr>
                </a:solidFill>
                <a:latin typeface="Impact" panose="020B0806030902050204" pitchFamily="34" charset="0"/>
                <a:ea typeface="Ayuthaya" pitchFamily="2" charset="-34"/>
                <a:cs typeface="Malayalam MN" pitchFamily="2" charset="0"/>
              </a:rPr>
              <a:t> </a:t>
            </a:r>
            <a:r>
              <a:rPr lang="en-US" sz="10300" dirty="0" err="1">
                <a:solidFill>
                  <a:schemeClr val="accent1">
                    <a:lumMod val="90000"/>
                    <a:lumOff val="10000"/>
                  </a:schemeClr>
                </a:solidFill>
                <a:latin typeface="Impact" panose="020B0806030902050204" pitchFamily="34" charset="0"/>
                <a:ea typeface="Ayuthaya" pitchFamily="2" charset="-34"/>
                <a:cs typeface="Malayalam MN" pitchFamily="2" charset="0"/>
              </a:rPr>
              <a:t>D</a:t>
            </a:r>
            <a:r>
              <a:rPr lang="en-US" sz="17000" b="1" dirty="0" err="1">
                <a:solidFill>
                  <a:schemeClr val="accent1">
                    <a:lumMod val="90000"/>
                    <a:lumOff val="10000"/>
                  </a:schemeClr>
                </a:solidFill>
                <a:latin typeface="Impact" panose="020B0806030902050204" pitchFamily="34" charset="0"/>
                <a:ea typeface="Ayuthaya" pitchFamily="2" charset="-34"/>
                <a:cs typeface="Malayalam MN" pitchFamily="2" charset="0"/>
              </a:rPr>
              <a:t>·</a:t>
            </a:r>
            <a:r>
              <a:rPr lang="en-US" sz="10300" dirty="0" err="1">
                <a:solidFill>
                  <a:schemeClr val="accent1">
                    <a:lumMod val="90000"/>
                    <a:lumOff val="10000"/>
                  </a:schemeClr>
                </a:solidFill>
                <a:latin typeface="Impact" panose="020B0806030902050204" pitchFamily="34" charset="0"/>
                <a:ea typeface="Ayuthaya" pitchFamily="2" charset="-34"/>
                <a:cs typeface="Malayalam MN" pitchFamily="2" charset="0"/>
              </a:rPr>
              <a:t>ts</a:t>
            </a:r>
            <a:endParaRPr lang="en-US" sz="10300" i="0" dirty="0">
              <a:solidFill>
                <a:schemeClr val="accent1">
                  <a:lumMod val="90000"/>
                  <a:lumOff val="10000"/>
                </a:schemeClr>
              </a:solidFill>
              <a:effectLst/>
              <a:latin typeface="Impact" panose="020B0806030902050204" pitchFamily="34" charset="0"/>
              <a:ea typeface="Ayuthaya" pitchFamily="2" charset="-34"/>
              <a:cs typeface="Malayalam MN" pitchFamily="2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328DDCE-93CE-4D20-F305-157B55F70DD7}"/>
              </a:ext>
            </a:extLst>
          </p:cNvPr>
          <p:cNvSpPr txBox="1">
            <a:spLocks/>
          </p:cNvSpPr>
          <p:nvPr/>
        </p:nvSpPr>
        <p:spPr>
          <a:xfrm>
            <a:off x="-162036" y="1625707"/>
            <a:ext cx="9424523" cy="1461571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5400" dirty="0">
                <a:latin typeface="Impact" panose="020B0806030902050204" pitchFamily="34" charset="0"/>
                <a:ea typeface="Ayuthaya" pitchFamily="2" charset="-34"/>
                <a:cs typeface="Malayalam MN" pitchFamily="2" charset="0"/>
              </a:rPr>
              <a:t>Beyond standard scenarios</a:t>
            </a:r>
          </a:p>
        </p:txBody>
      </p:sp>
    </p:spTree>
    <p:extLst>
      <p:ext uri="{BB962C8B-B14F-4D97-AF65-F5344CB8AC3E}">
        <p14:creationId xmlns:p14="http://schemas.microsoft.com/office/powerpoint/2010/main" val="671211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253147-7DA7-7A39-F9D3-7501678A6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FBAE21F-E909-44B3-5142-B3113F10E0C5}"/>
              </a:ext>
            </a:extLst>
          </p:cNvPr>
          <p:cNvSpPr/>
          <p:nvPr/>
        </p:nvSpPr>
        <p:spPr>
          <a:xfrm>
            <a:off x="280035" y="4423408"/>
            <a:ext cx="8583930" cy="1988820"/>
          </a:xfrm>
          <a:prstGeom prst="rect">
            <a:avLst/>
          </a:prstGeom>
          <a:solidFill>
            <a:schemeClr val="tx2">
              <a:alpha val="80485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A089C4-0360-47E4-7C36-2CDF3A156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</a:pPr>
            <a:fld id="{BCDEB5D4-A33B-ED4F-A06B-7E16C7B298A5}" type="slidenum">
              <a:rPr lang="en-US" sz="800">
                <a:solidFill>
                  <a:schemeClr val="tx2">
                    <a:alpha val="70000"/>
                  </a:schemeClr>
                </a:solidFill>
              </a:rPr>
              <a:pPr algn="r">
                <a:spcAft>
                  <a:spcPts val="600"/>
                </a:spcAft>
              </a:pPr>
              <a:t>1</a:t>
            </a:fld>
            <a:endParaRPr lang="en-US" sz="800">
              <a:solidFill>
                <a:schemeClr val="tx2">
                  <a:alpha val="70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0DA80B-565F-F810-0068-9194986FEBBC}"/>
              </a:ext>
            </a:extLst>
          </p:cNvPr>
          <p:cNvSpPr/>
          <p:nvPr/>
        </p:nvSpPr>
        <p:spPr>
          <a:xfrm>
            <a:off x="280035" y="4234778"/>
            <a:ext cx="8583930" cy="97664"/>
          </a:xfrm>
          <a:prstGeom prst="rect">
            <a:avLst/>
          </a:prstGeom>
          <a:solidFill>
            <a:schemeClr val="tx2">
              <a:alpha val="80485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A close-up of a machine&#10;&#10;AI-generated content may be incorrect.">
            <a:extLst>
              <a:ext uri="{FF2B5EF4-FFF2-40B4-BE49-F238E27FC236}">
                <a16:creationId xmlns:a16="http://schemas.microsoft.com/office/drawing/2014/main" id="{08EC1D26-A084-C119-2E58-B60C22DFDB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77440" y="69258"/>
            <a:ext cx="4609068" cy="483567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A3769511-02E2-06E2-C9E8-77AB03BE8E66}"/>
              </a:ext>
            </a:extLst>
          </p:cNvPr>
          <p:cNvSpPr txBox="1">
            <a:spLocks/>
          </p:cNvSpPr>
          <p:nvPr/>
        </p:nvSpPr>
        <p:spPr>
          <a:xfrm>
            <a:off x="460073" y="4904937"/>
            <a:ext cx="8223856" cy="133142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300" dirty="0">
                <a:solidFill>
                  <a:schemeClr val="bg2"/>
                </a:solidFill>
              </a:rPr>
              <a:t>James Webb Space Telescope (JWST)</a:t>
            </a:r>
            <a:br>
              <a:rPr lang="en-US" sz="3500" dirty="0">
                <a:solidFill>
                  <a:schemeClr val="bg2"/>
                </a:solidFill>
              </a:rPr>
            </a:br>
            <a:r>
              <a:rPr lang="en-US" sz="2600" cap="none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Launched on Christmas 2021</a:t>
            </a:r>
            <a:endParaRPr lang="en-US" sz="26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7461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12C0B-71EF-4ACA-8617-88C9AEAE4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Hubble </a:t>
            </a:r>
            <a:r>
              <a:rPr lang="en-US" cap="none" dirty="0"/>
              <a:t>vs</a:t>
            </a:r>
            <a:r>
              <a:rPr lang="en-US" dirty="0"/>
              <a:t> James Webb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7CF61E-DD4D-55C6-8F3E-AC27FA4F1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B5D4-A33B-ED4F-A06B-7E16C7B298A5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5" name="Picture 4" descr="ESA - Hubble and Webb showcase the Pillars of Creation (side by side)">
            <a:extLst>
              <a:ext uri="{FF2B5EF4-FFF2-40B4-BE49-F238E27FC236}">
                <a16:creationId xmlns:a16="http://schemas.microsoft.com/office/drawing/2014/main" id="{E61C39B6-C043-C37F-4F91-3D8C533289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491" y="2253119"/>
            <a:ext cx="8083017" cy="3904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624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A1A82-8736-8BD7-F85F-406B04F4F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Hubble </a:t>
            </a:r>
            <a:r>
              <a:rPr lang="en-US" cap="none" dirty="0"/>
              <a:t>vs</a:t>
            </a:r>
            <a:r>
              <a:rPr lang="en-US" dirty="0"/>
              <a:t> James Webb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36B3E3-A027-DF0C-49EC-658C55BA73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5708354"/>
            <a:ext cx="7989752" cy="73827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James Webb sees redder objects </a:t>
            </a:r>
            <a:r>
              <a:rPr lang="en-US" dirty="0">
                <a:sym typeface="Wingdings" pitchFamily="2" charset="2"/>
              </a:rPr>
              <a:t> higher redshift  farther/older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DB4FB9-6953-FB91-8143-452298EAB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B5D4-A33B-ED4F-A06B-7E16C7B298A5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5" name="Picture 4" descr="A diagram of the electromagnetic spectrum illustrating what wavelengths Hubble and Webb observe.">
            <a:extLst>
              <a:ext uri="{FF2B5EF4-FFF2-40B4-BE49-F238E27FC236}">
                <a16:creationId xmlns:a16="http://schemas.microsoft.com/office/drawing/2014/main" id="{C659A665-6468-1880-6F93-231D0C48BE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643" y="2107636"/>
            <a:ext cx="6694714" cy="3504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394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11E0FF-05C3-C7EF-DC4B-A772CADFEE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JWST fully solves the mystery of &quot;Little Red Dots&quot; - Big Think">
            <a:extLst>
              <a:ext uri="{FF2B5EF4-FFF2-40B4-BE49-F238E27FC236}">
                <a16:creationId xmlns:a16="http://schemas.microsoft.com/office/drawing/2014/main" id="{29E3E526-4712-D0C1-68C5-78B99AEA70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61866" y="0"/>
            <a:ext cx="13120366" cy="784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9A51DCE-6134-2213-553B-0A672BD1FF88}"/>
              </a:ext>
            </a:extLst>
          </p:cNvPr>
          <p:cNvSpPr/>
          <p:nvPr/>
        </p:nvSpPr>
        <p:spPr>
          <a:xfrm>
            <a:off x="280035" y="4423408"/>
            <a:ext cx="8583930" cy="19888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4438B1A0-1C88-104B-0DE9-797F2A23C84A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460073" y="4892040"/>
                <a:ext cx="8223856" cy="1344322"/>
              </a:xfrm>
            </p:spPr>
            <p:txBody>
              <a:bodyPr vert="horz" lIns="91440" tIns="45720" rIns="91440" bIns="45720" rtlCol="0" anchor="t">
                <a:normAutofit fontScale="90000"/>
              </a:bodyPr>
              <a:lstStyle/>
              <a:p>
                <a:r>
                  <a:rPr lang="en-US" sz="3500" dirty="0">
                    <a:solidFill>
                      <a:schemeClr val="bg2"/>
                    </a:solidFill>
                  </a:rPr>
                  <a:t>James Webb Space Telescope (JWST)</a:t>
                </a:r>
                <a:br>
                  <a:rPr lang="en-US" sz="3500" dirty="0">
                    <a:solidFill>
                      <a:schemeClr val="bg2"/>
                    </a:solidFill>
                  </a:rPr>
                </a:br>
                <a:r>
                  <a:rPr lang="en-US" cap="none" dirty="0">
                    <a:solidFill>
                      <a:schemeClr val="accent1">
                        <a:lumMod val="10000"/>
                        <a:lumOff val="90000"/>
                      </a:schemeClr>
                    </a:solidFill>
                  </a:rPr>
                  <a:t>“Little red dots” (LRDs) at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cap="none">
                        <a:solidFill>
                          <a:schemeClr val="accent1">
                            <a:lumMod val="10000"/>
                            <a:lumOff val="90000"/>
                          </a:schemeClr>
                        </a:solidFill>
                        <a:latin typeface="Cambria Math" panose="02040503050406030204" pitchFamily="18" charset="0"/>
                      </a:rPr>
                      <m:t>z</m:t>
                    </m:r>
                    <m:r>
                      <a:rPr lang="en-US" cap="none">
                        <a:solidFill>
                          <a:schemeClr val="accent1">
                            <a:lumMod val="10000"/>
                            <a:lumOff val="90000"/>
                          </a:schemeClr>
                        </a:solidFill>
                        <a:latin typeface="Cambria Math" panose="02040503050406030204" pitchFamily="18" charset="0"/>
                      </a:rPr>
                      <m:t>=4−9</m:t>
                    </m:r>
                  </m:oMath>
                </a14:m>
                <a:r>
                  <a:rPr lang="en-US" cap="none" dirty="0">
                    <a:solidFill>
                      <a:schemeClr val="accent1">
                        <a:lumMod val="10000"/>
                        <a:lumOff val="90000"/>
                      </a:schemeClr>
                    </a:solidFill>
                  </a:rPr>
                  <a:t> </a:t>
                </a:r>
                <a:r>
                  <a:rPr lang="en-US" cap="none" dirty="0"/>
                  <a:t>[</a:t>
                </a:r>
                <a:r>
                  <a:rPr lang="en-US" sz="2300" u="sng" cap="none" dirty="0">
                    <a:solidFill>
                      <a:schemeClr val="accent3"/>
                    </a:solidFill>
                  </a:rPr>
                  <a:t>Labbe et al. 2023, </a:t>
                </a:r>
                <a:r>
                  <a:rPr lang="en-US" sz="2300" u="sng" cap="none" dirty="0" err="1">
                    <a:solidFill>
                      <a:schemeClr val="accent3"/>
                    </a:solidFill>
                  </a:rPr>
                  <a:t>Kocevski</a:t>
                </a:r>
                <a:r>
                  <a:rPr lang="en-US" sz="2300" u="sng" cap="none" dirty="0">
                    <a:solidFill>
                      <a:schemeClr val="accent3"/>
                    </a:solidFill>
                  </a:rPr>
                  <a:t> et al. 2023, </a:t>
                </a:r>
                <a:r>
                  <a:rPr lang="en-US" sz="2300" u="sng" cap="none" dirty="0" err="1">
                    <a:solidFill>
                      <a:schemeClr val="accent3"/>
                    </a:solidFill>
                  </a:rPr>
                  <a:t>Harikane</a:t>
                </a:r>
                <a:r>
                  <a:rPr lang="en-US" sz="2300" u="sng" cap="none" dirty="0">
                    <a:solidFill>
                      <a:schemeClr val="accent3"/>
                    </a:solidFill>
                  </a:rPr>
                  <a:t> et al. 2023, Matthee et al. 2024, </a:t>
                </a:r>
                <a:r>
                  <a:rPr lang="en-US" sz="2300" u="sng" cap="none" dirty="0" err="1">
                    <a:solidFill>
                      <a:schemeClr val="accent3"/>
                    </a:solidFill>
                  </a:rPr>
                  <a:t>Maiolino</a:t>
                </a:r>
                <a:r>
                  <a:rPr lang="en-US" sz="2300" u="sng" cap="none" dirty="0">
                    <a:solidFill>
                      <a:schemeClr val="accent3"/>
                    </a:solidFill>
                  </a:rPr>
                  <a:t> et al. 2024</a:t>
                </a:r>
                <a:r>
                  <a:rPr lang="en-US" cap="none" dirty="0"/>
                  <a:t>]</a:t>
                </a:r>
                <a:endParaRPr lang="en-US" sz="3500" dirty="0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4438B1A0-1C88-104B-0DE9-797F2A23C84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60073" y="4892040"/>
                <a:ext cx="8223856" cy="1344322"/>
              </a:xfrm>
              <a:blipFill>
                <a:blip r:embed="rId4"/>
                <a:stretch>
                  <a:fillRect l="-1852" t="-5607" b="-102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8C05F1-A808-F1DF-E8B6-28F19DCC3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18725" y="5956137"/>
            <a:ext cx="76233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</a:pPr>
            <a:fld id="{BCDEB5D4-A33B-ED4F-A06B-7E16C7B298A5}" type="slidenum">
              <a:rPr lang="en-US" sz="800">
                <a:solidFill>
                  <a:schemeClr val="tx2">
                    <a:alpha val="70000"/>
                  </a:schemeClr>
                </a:solidFill>
              </a:rPr>
              <a:pPr algn="r">
                <a:spcAft>
                  <a:spcPts val="600"/>
                </a:spcAft>
              </a:pPr>
              <a:t>4</a:t>
            </a:fld>
            <a:endParaRPr lang="en-US" sz="800">
              <a:solidFill>
                <a:schemeClr val="tx2">
                  <a:alpha val="70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73C4FA8-AB64-462D-865D-B5B52568B1CD}"/>
              </a:ext>
            </a:extLst>
          </p:cNvPr>
          <p:cNvSpPr/>
          <p:nvPr/>
        </p:nvSpPr>
        <p:spPr>
          <a:xfrm>
            <a:off x="280035" y="4234778"/>
            <a:ext cx="8583930" cy="9766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8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55EF17-331B-1D30-5DCA-50494C422F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9EC25-46DC-EF86-D2DA-C7D0EE411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are the little red dots?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6E6381-D20B-4568-E364-B358D4E52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B5D4-A33B-ED4F-A06B-7E16C7B298A5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1ADEE2E-E868-223B-BBB3-63A98B1743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657" r="19657"/>
          <a:stretch>
            <a:fillRect/>
          </a:stretch>
        </p:blipFill>
        <p:spPr>
          <a:xfrm>
            <a:off x="448349" y="2207022"/>
            <a:ext cx="1996668" cy="30108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6050492-A074-6A7C-27CD-A206F6DFF90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2816" r="33461"/>
          <a:stretch>
            <a:fillRect/>
          </a:stretch>
        </p:blipFill>
        <p:spPr>
          <a:xfrm>
            <a:off x="2549848" y="2207022"/>
            <a:ext cx="1996668" cy="3010805"/>
          </a:xfrm>
          <a:prstGeom prst="rect">
            <a:avLst/>
          </a:prstGeom>
        </p:spPr>
      </p:pic>
      <p:pic>
        <p:nvPicPr>
          <p:cNvPr id="11" name="Picture 10" descr="Thousands of white-ish dots scattered on a black background, strongly concentrated towards the center">
            <a:extLst>
              <a:ext uri="{FF2B5EF4-FFF2-40B4-BE49-F238E27FC236}">
                <a16:creationId xmlns:a16="http://schemas.microsoft.com/office/drawing/2014/main" id="{9B6A5F52-013B-0938-9EEB-5A6C415E239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449" r="19233"/>
          <a:stretch>
            <a:fillRect/>
          </a:stretch>
        </p:blipFill>
        <p:spPr>
          <a:xfrm>
            <a:off x="4624417" y="2207022"/>
            <a:ext cx="1996667" cy="301080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1F6495D-5DFF-4AF3-B570-3B08A54B1CE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5976" r="15976"/>
          <a:stretch>
            <a:fillRect/>
          </a:stretch>
        </p:blipFill>
        <p:spPr>
          <a:xfrm>
            <a:off x="6698985" y="2207022"/>
            <a:ext cx="1996667" cy="3010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9042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87CCF-14E2-D4AA-200A-97F1588832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01B95-7E5B-F526-39A4-3A3ACEEC1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are the little red dots?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F72ED3-4805-78A2-9BAA-58413A1D7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B5D4-A33B-ED4F-A06B-7E16C7B298A5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0A5FE2B-CE1D-38A4-3743-B4F93F7FD59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657" r="19657"/>
          <a:stretch>
            <a:fillRect/>
          </a:stretch>
        </p:blipFill>
        <p:spPr>
          <a:xfrm>
            <a:off x="448349" y="2207022"/>
            <a:ext cx="1996668" cy="30108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1DD8878-366B-DE37-209F-D9853FF5B1B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2816" r="33461"/>
          <a:stretch>
            <a:fillRect/>
          </a:stretch>
        </p:blipFill>
        <p:spPr>
          <a:xfrm>
            <a:off x="2549848" y="2207022"/>
            <a:ext cx="1996668" cy="3010805"/>
          </a:xfrm>
          <a:prstGeom prst="rect">
            <a:avLst/>
          </a:prstGeom>
        </p:spPr>
      </p:pic>
      <p:pic>
        <p:nvPicPr>
          <p:cNvPr id="11" name="Picture 10" descr="Thousands of white-ish dots scattered on a black background, strongly concentrated towards the center">
            <a:extLst>
              <a:ext uri="{FF2B5EF4-FFF2-40B4-BE49-F238E27FC236}">
                <a16:creationId xmlns:a16="http://schemas.microsoft.com/office/drawing/2014/main" id="{BC482CEC-6828-0F95-CB28-026174378DF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449" r="19233"/>
          <a:stretch>
            <a:fillRect/>
          </a:stretch>
        </p:blipFill>
        <p:spPr>
          <a:xfrm>
            <a:off x="4624417" y="2207022"/>
            <a:ext cx="1996667" cy="301080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D354DCA-A935-1C1A-6A7C-D5E77691F20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5976" r="15976"/>
          <a:stretch>
            <a:fillRect/>
          </a:stretch>
        </p:blipFill>
        <p:spPr>
          <a:xfrm>
            <a:off x="6698985" y="2207022"/>
            <a:ext cx="1996667" cy="301080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78EF681-ABFB-BA9A-C1B2-1730269CC60B}"/>
              </a:ext>
            </a:extLst>
          </p:cNvPr>
          <p:cNvSpPr txBox="1"/>
          <p:nvPr/>
        </p:nvSpPr>
        <p:spPr>
          <a:xfrm>
            <a:off x="489757" y="2427456"/>
            <a:ext cx="1913852" cy="2508379"/>
          </a:xfrm>
          <a:prstGeom prst="rect">
            <a:avLst/>
          </a:prstGeom>
          <a:solidFill>
            <a:srgbClr val="F7FFF7">
              <a:alpha val="50196"/>
            </a:srgbClr>
          </a:solidFill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000" dirty="0"/>
              <a:t>Massive galaxies?</a:t>
            </a:r>
            <a:br>
              <a:rPr lang="en-US" sz="2000" dirty="0"/>
            </a:br>
            <a:r>
              <a:rPr lang="en-US" sz="2000" dirty="0"/>
              <a:t> </a:t>
            </a:r>
            <a:endParaRPr lang="en-US" sz="2100" dirty="0"/>
          </a:p>
          <a:p>
            <a:pPr algn="ctr"/>
            <a:r>
              <a:rPr lang="en-US" sz="1500" dirty="0">
                <a:solidFill>
                  <a:schemeClr val="accent2"/>
                </a:solidFill>
              </a:rPr>
              <a:t>[Labbe et al. 2023, </a:t>
            </a:r>
            <a:r>
              <a:rPr lang="en-US" sz="1500" dirty="0" err="1">
                <a:solidFill>
                  <a:schemeClr val="accent2"/>
                </a:solidFill>
              </a:rPr>
              <a:t>Baggen</a:t>
            </a:r>
            <a:r>
              <a:rPr lang="en-US" sz="1500" dirty="0">
                <a:solidFill>
                  <a:schemeClr val="accent2"/>
                </a:solidFill>
              </a:rPr>
              <a:t> et al. 2023, 2024, Perez-Gonzalez et al. 2024]</a:t>
            </a:r>
            <a:endParaRPr lang="en-US" sz="2100" dirty="0">
              <a:solidFill>
                <a:schemeClr val="accent2"/>
              </a:solidFill>
            </a:endParaRPr>
          </a:p>
          <a:p>
            <a:pPr algn="ctr"/>
            <a:endParaRPr lang="en-US" sz="2100" i="1" dirty="0">
              <a:solidFill>
                <a:schemeClr val="accent2"/>
              </a:solidFill>
            </a:endParaRPr>
          </a:p>
          <a:p>
            <a:pPr algn="ctr"/>
            <a:r>
              <a:rPr lang="en-US" sz="1800" i="1" dirty="0"/>
              <a:t>But actually have relatively few stars</a:t>
            </a:r>
          </a:p>
        </p:txBody>
      </p:sp>
    </p:spTree>
    <p:extLst>
      <p:ext uri="{BB962C8B-B14F-4D97-AF65-F5344CB8AC3E}">
        <p14:creationId xmlns:p14="http://schemas.microsoft.com/office/powerpoint/2010/main" val="24460157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C188A-72CD-1AB6-05E5-AB1838553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E278D-FBEA-CEA6-37E9-624512195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are the little red dots?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162DC1-2CE4-7565-DC04-7756246BD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B5D4-A33B-ED4F-A06B-7E16C7B298A5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F7DC190-DB46-EB3A-DC25-22AB0C0490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657" r="19657"/>
          <a:stretch>
            <a:fillRect/>
          </a:stretch>
        </p:blipFill>
        <p:spPr>
          <a:xfrm>
            <a:off x="448349" y="2207022"/>
            <a:ext cx="1996668" cy="30108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9BF21CB-5351-BFFE-C49C-668CD3FA2C5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2816" r="33461"/>
          <a:stretch>
            <a:fillRect/>
          </a:stretch>
        </p:blipFill>
        <p:spPr>
          <a:xfrm>
            <a:off x="2549848" y="2207022"/>
            <a:ext cx="1996668" cy="3010805"/>
          </a:xfrm>
          <a:prstGeom prst="rect">
            <a:avLst/>
          </a:prstGeom>
        </p:spPr>
      </p:pic>
      <p:pic>
        <p:nvPicPr>
          <p:cNvPr id="11" name="Picture 10" descr="Thousands of white-ish dots scattered on a black background, strongly concentrated towards the center">
            <a:extLst>
              <a:ext uri="{FF2B5EF4-FFF2-40B4-BE49-F238E27FC236}">
                <a16:creationId xmlns:a16="http://schemas.microsoft.com/office/drawing/2014/main" id="{E8F3096C-F638-2E69-2A20-6B862FCB737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449" r="19233"/>
          <a:stretch>
            <a:fillRect/>
          </a:stretch>
        </p:blipFill>
        <p:spPr>
          <a:xfrm>
            <a:off x="4624417" y="2207022"/>
            <a:ext cx="1996667" cy="301080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A56EEF8-C665-1C45-2C5C-927CB641B2D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5976" r="15976"/>
          <a:stretch>
            <a:fillRect/>
          </a:stretch>
        </p:blipFill>
        <p:spPr>
          <a:xfrm>
            <a:off x="6698985" y="2207022"/>
            <a:ext cx="1996667" cy="301080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B04C1CC-D1B6-21AC-6D07-5AD1D4A28AF7}"/>
              </a:ext>
            </a:extLst>
          </p:cNvPr>
          <p:cNvSpPr txBox="1"/>
          <p:nvPr/>
        </p:nvSpPr>
        <p:spPr>
          <a:xfrm>
            <a:off x="489757" y="2427456"/>
            <a:ext cx="1913852" cy="2508379"/>
          </a:xfrm>
          <a:prstGeom prst="rect">
            <a:avLst/>
          </a:prstGeom>
          <a:solidFill>
            <a:srgbClr val="F7FFF7">
              <a:alpha val="50196"/>
            </a:srgbClr>
          </a:solidFill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000" dirty="0"/>
              <a:t>Massive galaxies?</a:t>
            </a:r>
            <a:br>
              <a:rPr lang="en-US" sz="2000" dirty="0"/>
            </a:br>
            <a:r>
              <a:rPr lang="en-US" sz="2000" dirty="0"/>
              <a:t> </a:t>
            </a:r>
            <a:endParaRPr lang="en-US" sz="2100" dirty="0"/>
          </a:p>
          <a:p>
            <a:pPr algn="ctr"/>
            <a:r>
              <a:rPr lang="en-US" sz="1500" dirty="0">
                <a:solidFill>
                  <a:schemeClr val="accent2"/>
                </a:solidFill>
              </a:rPr>
              <a:t>[Labbe et al. 2023, </a:t>
            </a:r>
            <a:r>
              <a:rPr lang="en-US" sz="1500" dirty="0" err="1">
                <a:solidFill>
                  <a:schemeClr val="accent2"/>
                </a:solidFill>
              </a:rPr>
              <a:t>Baggen</a:t>
            </a:r>
            <a:r>
              <a:rPr lang="en-US" sz="1500" dirty="0">
                <a:solidFill>
                  <a:schemeClr val="accent2"/>
                </a:solidFill>
              </a:rPr>
              <a:t> et al. 2023, 2024, Perez-Gonzalez et al. 2024]</a:t>
            </a:r>
            <a:endParaRPr lang="en-US" sz="2100" dirty="0">
              <a:solidFill>
                <a:schemeClr val="accent2"/>
              </a:solidFill>
            </a:endParaRPr>
          </a:p>
          <a:p>
            <a:pPr algn="ctr"/>
            <a:endParaRPr lang="en-US" sz="2100" i="1" dirty="0">
              <a:solidFill>
                <a:schemeClr val="accent2"/>
              </a:solidFill>
            </a:endParaRPr>
          </a:p>
          <a:p>
            <a:pPr algn="ctr"/>
            <a:r>
              <a:rPr lang="en-US" sz="1800" i="1" dirty="0"/>
              <a:t>But actually have relatively few stars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0AF6BB3-5CE8-EB4C-4697-A5BD71B2ECF2}"/>
              </a:ext>
            </a:extLst>
          </p:cNvPr>
          <p:cNvSpPr txBox="1"/>
          <p:nvPr/>
        </p:nvSpPr>
        <p:spPr>
          <a:xfrm>
            <a:off x="2625419" y="2427456"/>
            <a:ext cx="1845525" cy="2569934"/>
          </a:xfrm>
          <a:prstGeom prst="rect">
            <a:avLst/>
          </a:prstGeom>
          <a:solidFill>
            <a:srgbClr val="F7FFF7">
              <a:alpha val="50196"/>
            </a:srgbClr>
          </a:solidFill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000" dirty="0"/>
              <a:t>Dusty BHs?</a:t>
            </a:r>
            <a:br>
              <a:rPr lang="en-US" sz="2000" dirty="0"/>
            </a:br>
            <a:r>
              <a:rPr lang="en-US" sz="2000" dirty="0"/>
              <a:t> </a:t>
            </a:r>
            <a:endParaRPr lang="en-US" sz="2100" dirty="0"/>
          </a:p>
          <a:p>
            <a:pPr algn="ctr">
              <a:buClr>
                <a:schemeClr val="accent2"/>
              </a:buClr>
              <a:buSzPct val="92000"/>
            </a:pPr>
            <a:r>
              <a:rPr lang="en-US" sz="1500" dirty="0">
                <a:solidFill>
                  <a:schemeClr val="accent2"/>
                </a:solidFill>
              </a:rPr>
              <a:t>[</a:t>
            </a:r>
            <a:r>
              <a:rPr lang="en-US" sz="1600" dirty="0" err="1">
                <a:solidFill>
                  <a:schemeClr val="accent2"/>
                </a:solidFill>
              </a:rPr>
              <a:t>Kocevski</a:t>
            </a:r>
            <a:r>
              <a:rPr lang="en-US" sz="1600" dirty="0">
                <a:solidFill>
                  <a:schemeClr val="accent2"/>
                </a:solidFill>
              </a:rPr>
              <a:t> et al. 2023; </a:t>
            </a:r>
            <a:r>
              <a:rPr lang="en-US" sz="1600" dirty="0" err="1">
                <a:solidFill>
                  <a:schemeClr val="accent2"/>
                </a:solidFill>
              </a:rPr>
              <a:t>Harikane</a:t>
            </a:r>
            <a:r>
              <a:rPr lang="en-US" sz="1600" dirty="0">
                <a:solidFill>
                  <a:schemeClr val="accent2"/>
                </a:solidFill>
              </a:rPr>
              <a:t> et al. 2023; Matthee et al. 2024</a:t>
            </a:r>
            <a:r>
              <a:rPr lang="en-US" sz="1500" dirty="0">
                <a:solidFill>
                  <a:schemeClr val="accent2"/>
                </a:solidFill>
              </a:rPr>
              <a:t>]</a:t>
            </a:r>
            <a:endParaRPr lang="en-US" sz="2100" dirty="0">
              <a:solidFill>
                <a:schemeClr val="accent2"/>
              </a:solidFill>
            </a:endParaRPr>
          </a:p>
          <a:p>
            <a:pPr algn="ctr"/>
            <a:endParaRPr lang="en-US" sz="2100" i="1" dirty="0">
              <a:solidFill>
                <a:schemeClr val="accent2"/>
              </a:solidFill>
            </a:endParaRPr>
          </a:p>
          <a:p>
            <a:pPr algn="ctr"/>
            <a:r>
              <a:rPr lang="en-US" sz="1800" i="1" dirty="0"/>
              <a:t>But not enough dust emission</a:t>
            </a:r>
          </a:p>
        </p:txBody>
      </p:sp>
    </p:spTree>
    <p:extLst>
      <p:ext uri="{BB962C8B-B14F-4D97-AF65-F5344CB8AC3E}">
        <p14:creationId xmlns:p14="http://schemas.microsoft.com/office/powerpoint/2010/main" val="39427564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8D1517-F165-61CF-5B58-5DFE62395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40E6C-B978-C669-A7D3-91E517158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are the little red dots?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D3D1A2-AD75-0FAE-A0AF-CDE44AD3A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B5D4-A33B-ED4F-A06B-7E16C7B298A5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C5B8B6C-2D77-6BA7-A757-CF5DBCEAF7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657" r="19657"/>
          <a:stretch>
            <a:fillRect/>
          </a:stretch>
        </p:blipFill>
        <p:spPr>
          <a:xfrm>
            <a:off x="448349" y="2207022"/>
            <a:ext cx="1996668" cy="30108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E5E54DB-63BD-9C6C-0EB7-DD4278FBA52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2816" r="33461"/>
          <a:stretch>
            <a:fillRect/>
          </a:stretch>
        </p:blipFill>
        <p:spPr>
          <a:xfrm>
            <a:off x="2549848" y="2207022"/>
            <a:ext cx="1996668" cy="3010805"/>
          </a:xfrm>
          <a:prstGeom prst="rect">
            <a:avLst/>
          </a:prstGeom>
        </p:spPr>
      </p:pic>
      <p:pic>
        <p:nvPicPr>
          <p:cNvPr id="11" name="Picture 10" descr="Thousands of white-ish dots scattered on a black background, strongly concentrated towards the center">
            <a:extLst>
              <a:ext uri="{FF2B5EF4-FFF2-40B4-BE49-F238E27FC236}">
                <a16:creationId xmlns:a16="http://schemas.microsoft.com/office/drawing/2014/main" id="{B06C3761-C3F5-989A-FEB0-2B7BE352B0C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449" r="19233"/>
          <a:stretch>
            <a:fillRect/>
          </a:stretch>
        </p:blipFill>
        <p:spPr>
          <a:xfrm>
            <a:off x="4624417" y="2207022"/>
            <a:ext cx="1996667" cy="301080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0925C1C-37CD-2487-3B95-B268F120C40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5976" r="15976"/>
          <a:stretch>
            <a:fillRect/>
          </a:stretch>
        </p:blipFill>
        <p:spPr>
          <a:xfrm>
            <a:off x="6698985" y="2207022"/>
            <a:ext cx="1996667" cy="301080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5890A51-A087-AD32-092B-407B2EA2A2A3}"/>
              </a:ext>
            </a:extLst>
          </p:cNvPr>
          <p:cNvSpPr txBox="1"/>
          <p:nvPr/>
        </p:nvSpPr>
        <p:spPr>
          <a:xfrm>
            <a:off x="489757" y="2427456"/>
            <a:ext cx="1913852" cy="2508379"/>
          </a:xfrm>
          <a:prstGeom prst="rect">
            <a:avLst/>
          </a:prstGeom>
          <a:solidFill>
            <a:srgbClr val="F7FFF7">
              <a:alpha val="50196"/>
            </a:srgbClr>
          </a:solidFill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000" dirty="0"/>
              <a:t>Massive galaxies?</a:t>
            </a:r>
            <a:br>
              <a:rPr lang="en-US" sz="2000" dirty="0"/>
            </a:br>
            <a:r>
              <a:rPr lang="en-US" sz="2000" dirty="0"/>
              <a:t> </a:t>
            </a:r>
            <a:endParaRPr lang="en-US" sz="2100" dirty="0"/>
          </a:p>
          <a:p>
            <a:pPr algn="ctr"/>
            <a:r>
              <a:rPr lang="en-US" sz="1500" dirty="0">
                <a:solidFill>
                  <a:schemeClr val="accent2"/>
                </a:solidFill>
              </a:rPr>
              <a:t>[Labbe et al. 2023, </a:t>
            </a:r>
            <a:r>
              <a:rPr lang="en-US" sz="1500" dirty="0" err="1">
                <a:solidFill>
                  <a:schemeClr val="accent2"/>
                </a:solidFill>
              </a:rPr>
              <a:t>Baggen</a:t>
            </a:r>
            <a:r>
              <a:rPr lang="en-US" sz="1500" dirty="0">
                <a:solidFill>
                  <a:schemeClr val="accent2"/>
                </a:solidFill>
              </a:rPr>
              <a:t> et al. 2023, 2024, Perez-Gonzalez et al. 2024]</a:t>
            </a:r>
            <a:endParaRPr lang="en-US" sz="2100" dirty="0">
              <a:solidFill>
                <a:schemeClr val="accent2"/>
              </a:solidFill>
            </a:endParaRPr>
          </a:p>
          <a:p>
            <a:pPr algn="ctr"/>
            <a:endParaRPr lang="en-US" sz="2100" i="1" dirty="0">
              <a:solidFill>
                <a:schemeClr val="accent2"/>
              </a:solidFill>
            </a:endParaRPr>
          </a:p>
          <a:p>
            <a:pPr algn="ctr"/>
            <a:r>
              <a:rPr lang="en-US" sz="1800" i="1" dirty="0"/>
              <a:t>But actually have relatively few stars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D5D87F0-12BF-36D0-9019-B052F518B12C}"/>
              </a:ext>
            </a:extLst>
          </p:cNvPr>
          <p:cNvSpPr txBox="1"/>
          <p:nvPr/>
        </p:nvSpPr>
        <p:spPr>
          <a:xfrm>
            <a:off x="2625419" y="2427456"/>
            <a:ext cx="1845525" cy="2569934"/>
          </a:xfrm>
          <a:prstGeom prst="rect">
            <a:avLst/>
          </a:prstGeom>
          <a:solidFill>
            <a:srgbClr val="F7FFF7">
              <a:alpha val="50196"/>
            </a:srgbClr>
          </a:solidFill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000" dirty="0"/>
              <a:t>Dusty BHs?</a:t>
            </a:r>
            <a:br>
              <a:rPr lang="en-US" sz="2000" dirty="0"/>
            </a:br>
            <a:r>
              <a:rPr lang="en-US" sz="2000" dirty="0"/>
              <a:t> </a:t>
            </a:r>
            <a:endParaRPr lang="en-US" sz="2100" dirty="0"/>
          </a:p>
          <a:p>
            <a:pPr algn="ctr">
              <a:buClr>
                <a:schemeClr val="accent2"/>
              </a:buClr>
              <a:buSzPct val="92000"/>
            </a:pPr>
            <a:r>
              <a:rPr lang="en-US" sz="1500" dirty="0">
                <a:solidFill>
                  <a:schemeClr val="accent2"/>
                </a:solidFill>
              </a:rPr>
              <a:t>[</a:t>
            </a:r>
            <a:r>
              <a:rPr lang="en-US" sz="1600" dirty="0" err="1">
                <a:solidFill>
                  <a:schemeClr val="accent2"/>
                </a:solidFill>
              </a:rPr>
              <a:t>Kocevski</a:t>
            </a:r>
            <a:r>
              <a:rPr lang="en-US" sz="1600" dirty="0">
                <a:solidFill>
                  <a:schemeClr val="accent2"/>
                </a:solidFill>
              </a:rPr>
              <a:t> et al. 2023; </a:t>
            </a:r>
            <a:r>
              <a:rPr lang="en-US" sz="1600" dirty="0" err="1">
                <a:solidFill>
                  <a:schemeClr val="accent2"/>
                </a:solidFill>
              </a:rPr>
              <a:t>Harikane</a:t>
            </a:r>
            <a:r>
              <a:rPr lang="en-US" sz="1600" dirty="0">
                <a:solidFill>
                  <a:schemeClr val="accent2"/>
                </a:solidFill>
              </a:rPr>
              <a:t> et al. 2023; Matthee et al. 2024</a:t>
            </a:r>
            <a:r>
              <a:rPr lang="en-US" sz="1500" dirty="0">
                <a:solidFill>
                  <a:schemeClr val="accent2"/>
                </a:solidFill>
              </a:rPr>
              <a:t>]</a:t>
            </a:r>
            <a:endParaRPr lang="en-US" sz="2100" dirty="0">
              <a:solidFill>
                <a:schemeClr val="accent2"/>
              </a:solidFill>
            </a:endParaRPr>
          </a:p>
          <a:p>
            <a:pPr algn="ctr"/>
            <a:endParaRPr lang="en-US" sz="2100" i="1" dirty="0">
              <a:solidFill>
                <a:schemeClr val="accent2"/>
              </a:solidFill>
            </a:endParaRPr>
          </a:p>
          <a:p>
            <a:pPr algn="ctr"/>
            <a:r>
              <a:rPr lang="en-US" sz="1800" i="1" dirty="0"/>
              <a:t>But not enough dust emission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C1AD0A-9A7A-B0DD-8750-F9DBBF114D75}"/>
              </a:ext>
            </a:extLst>
          </p:cNvPr>
          <p:cNvSpPr txBox="1"/>
          <p:nvPr/>
        </p:nvSpPr>
        <p:spPr>
          <a:xfrm>
            <a:off x="4690590" y="2819871"/>
            <a:ext cx="1864321" cy="1785104"/>
          </a:xfrm>
          <a:prstGeom prst="rect">
            <a:avLst/>
          </a:prstGeom>
          <a:solidFill>
            <a:srgbClr val="F7FFF7">
              <a:alpha val="50196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dirty="0"/>
              <a:t>Star clusters + central supermassive star? </a:t>
            </a:r>
            <a:br>
              <a:rPr lang="en-US" sz="2000" dirty="0"/>
            </a:br>
            <a:r>
              <a:rPr lang="en-US" sz="1500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[Chisholm et al. 2026]</a:t>
            </a:r>
          </a:p>
        </p:txBody>
      </p:sp>
    </p:spTree>
    <p:extLst>
      <p:ext uri="{BB962C8B-B14F-4D97-AF65-F5344CB8AC3E}">
        <p14:creationId xmlns:p14="http://schemas.microsoft.com/office/powerpoint/2010/main" val="17259175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4EEB5-6110-3C10-80DB-F93350BBD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12BBB-C132-DFB2-0011-5D6478548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are the little red dots?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40517B-D9D3-332D-4E7E-B25581DA1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B5D4-A33B-ED4F-A06B-7E16C7B298A5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7FBC6BB-216D-F1BA-17B5-03BF2CBF2D6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657" r="19657"/>
          <a:stretch>
            <a:fillRect/>
          </a:stretch>
        </p:blipFill>
        <p:spPr>
          <a:xfrm>
            <a:off x="448349" y="2207022"/>
            <a:ext cx="1996668" cy="30108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EE432D8-9C8D-A834-AA12-9EF89AB549A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2816" r="33461"/>
          <a:stretch>
            <a:fillRect/>
          </a:stretch>
        </p:blipFill>
        <p:spPr>
          <a:xfrm>
            <a:off x="2549848" y="2207022"/>
            <a:ext cx="1996668" cy="3010805"/>
          </a:xfrm>
          <a:prstGeom prst="rect">
            <a:avLst/>
          </a:prstGeom>
        </p:spPr>
      </p:pic>
      <p:pic>
        <p:nvPicPr>
          <p:cNvPr id="11" name="Picture 10" descr="Thousands of white-ish dots scattered on a black background, strongly concentrated towards the center">
            <a:extLst>
              <a:ext uri="{FF2B5EF4-FFF2-40B4-BE49-F238E27FC236}">
                <a16:creationId xmlns:a16="http://schemas.microsoft.com/office/drawing/2014/main" id="{8AD273E7-5AB7-2FDE-3B14-A9BE7A7764B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4449" r="19233"/>
          <a:stretch>
            <a:fillRect/>
          </a:stretch>
        </p:blipFill>
        <p:spPr>
          <a:xfrm>
            <a:off x="4624417" y="2207022"/>
            <a:ext cx="1996667" cy="301080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FE92C98-7028-7CF4-BB7A-8808F2C7A48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5976" r="15976"/>
          <a:stretch>
            <a:fillRect/>
          </a:stretch>
        </p:blipFill>
        <p:spPr>
          <a:xfrm>
            <a:off x="6698985" y="2207022"/>
            <a:ext cx="1996667" cy="301080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37E6F4C-6526-B381-F39C-6978C6001D4E}"/>
              </a:ext>
            </a:extLst>
          </p:cNvPr>
          <p:cNvSpPr txBox="1"/>
          <p:nvPr/>
        </p:nvSpPr>
        <p:spPr>
          <a:xfrm>
            <a:off x="489757" y="2427456"/>
            <a:ext cx="1913852" cy="2508379"/>
          </a:xfrm>
          <a:prstGeom prst="rect">
            <a:avLst/>
          </a:prstGeom>
          <a:solidFill>
            <a:srgbClr val="F7FFF7">
              <a:alpha val="50196"/>
            </a:srgbClr>
          </a:solidFill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000" dirty="0"/>
              <a:t>Massive galaxies?</a:t>
            </a:r>
            <a:br>
              <a:rPr lang="en-US" sz="2000" dirty="0"/>
            </a:br>
            <a:r>
              <a:rPr lang="en-US" sz="2000" dirty="0"/>
              <a:t> </a:t>
            </a:r>
            <a:endParaRPr lang="en-US" sz="2100" dirty="0"/>
          </a:p>
          <a:p>
            <a:pPr algn="ctr"/>
            <a:r>
              <a:rPr lang="en-US" sz="1500" dirty="0">
                <a:solidFill>
                  <a:schemeClr val="accent2"/>
                </a:solidFill>
              </a:rPr>
              <a:t>[Labbe et al. 2023, </a:t>
            </a:r>
            <a:r>
              <a:rPr lang="en-US" sz="1500" dirty="0" err="1">
                <a:solidFill>
                  <a:schemeClr val="accent2"/>
                </a:solidFill>
              </a:rPr>
              <a:t>Baggen</a:t>
            </a:r>
            <a:r>
              <a:rPr lang="en-US" sz="1500" dirty="0">
                <a:solidFill>
                  <a:schemeClr val="accent2"/>
                </a:solidFill>
              </a:rPr>
              <a:t> et al. 2023, 2024, Perez-Gonzalez et al. 2024]</a:t>
            </a:r>
            <a:endParaRPr lang="en-US" sz="2100" dirty="0">
              <a:solidFill>
                <a:schemeClr val="accent2"/>
              </a:solidFill>
            </a:endParaRPr>
          </a:p>
          <a:p>
            <a:pPr algn="ctr"/>
            <a:endParaRPr lang="en-US" sz="2100" i="1" dirty="0">
              <a:solidFill>
                <a:schemeClr val="accent2"/>
              </a:solidFill>
            </a:endParaRPr>
          </a:p>
          <a:p>
            <a:pPr algn="ctr"/>
            <a:r>
              <a:rPr lang="en-US" sz="1800" i="1" dirty="0"/>
              <a:t>But actually have relatively few stars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0D2A63B-61AC-F1EC-E14A-A02556D9C94C}"/>
              </a:ext>
            </a:extLst>
          </p:cNvPr>
          <p:cNvSpPr txBox="1"/>
          <p:nvPr/>
        </p:nvSpPr>
        <p:spPr>
          <a:xfrm>
            <a:off x="2625419" y="2427456"/>
            <a:ext cx="1845525" cy="2569934"/>
          </a:xfrm>
          <a:prstGeom prst="rect">
            <a:avLst/>
          </a:prstGeom>
          <a:solidFill>
            <a:srgbClr val="F7FFF7">
              <a:alpha val="50196"/>
            </a:srgbClr>
          </a:solidFill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000" dirty="0"/>
              <a:t>Dusty BHs?</a:t>
            </a:r>
            <a:br>
              <a:rPr lang="en-US" sz="2000" dirty="0"/>
            </a:br>
            <a:r>
              <a:rPr lang="en-US" sz="2000" dirty="0"/>
              <a:t> </a:t>
            </a:r>
            <a:endParaRPr lang="en-US" sz="2100" dirty="0"/>
          </a:p>
          <a:p>
            <a:pPr algn="ctr">
              <a:buClr>
                <a:schemeClr val="accent2"/>
              </a:buClr>
              <a:buSzPct val="92000"/>
            </a:pPr>
            <a:r>
              <a:rPr lang="en-US" sz="1500" dirty="0">
                <a:solidFill>
                  <a:schemeClr val="accent2"/>
                </a:solidFill>
              </a:rPr>
              <a:t>[</a:t>
            </a:r>
            <a:r>
              <a:rPr lang="en-US" sz="1600" dirty="0" err="1">
                <a:solidFill>
                  <a:schemeClr val="accent2"/>
                </a:solidFill>
              </a:rPr>
              <a:t>Kocevski</a:t>
            </a:r>
            <a:r>
              <a:rPr lang="en-US" sz="1600" dirty="0">
                <a:solidFill>
                  <a:schemeClr val="accent2"/>
                </a:solidFill>
              </a:rPr>
              <a:t> et al. 2023; </a:t>
            </a:r>
            <a:r>
              <a:rPr lang="en-US" sz="1600" dirty="0" err="1">
                <a:solidFill>
                  <a:schemeClr val="accent2"/>
                </a:solidFill>
              </a:rPr>
              <a:t>Harikane</a:t>
            </a:r>
            <a:r>
              <a:rPr lang="en-US" sz="1600" dirty="0">
                <a:solidFill>
                  <a:schemeClr val="accent2"/>
                </a:solidFill>
              </a:rPr>
              <a:t> et al. 2023; Matthee et al. 2024</a:t>
            </a:r>
            <a:r>
              <a:rPr lang="en-US" sz="1500" dirty="0">
                <a:solidFill>
                  <a:schemeClr val="accent2"/>
                </a:solidFill>
              </a:rPr>
              <a:t>]</a:t>
            </a:r>
            <a:endParaRPr lang="en-US" sz="2100" dirty="0">
              <a:solidFill>
                <a:schemeClr val="accent2"/>
              </a:solidFill>
            </a:endParaRPr>
          </a:p>
          <a:p>
            <a:pPr algn="ctr"/>
            <a:endParaRPr lang="en-US" sz="2100" i="1" dirty="0">
              <a:solidFill>
                <a:schemeClr val="accent2"/>
              </a:solidFill>
            </a:endParaRPr>
          </a:p>
          <a:p>
            <a:pPr algn="ctr"/>
            <a:r>
              <a:rPr lang="en-US" sz="1800" i="1" dirty="0"/>
              <a:t>But not enough dust emission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B219547-EE4E-1A57-D7C0-CFA85DD6C212}"/>
              </a:ext>
            </a:extLst>
          </p:cNvPr>
          <p:cNvSpPr txBox="1"/>
          <p:nvPr/>
        </p:nvSpPr>
        <p:spPr>
          <a:xfrm>
            <a:off x="4690590" y="2819871"/>
            <a:ext cx="1864321" cy="1785104"/>
          </a:xfrm>
          <a:prstGeom prst="rect">
            <a:avLst/>
          </a:prstGeom>
          <a:solidFill>
            <a:srgbClr val="F7FFF7">
              <a:alpha val="50196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dirty="0"/>
              <a:t>Star clusters + central supermassive star? </a:t>
            </a:r>
            <a:br>
              <a:rPr lang="en-US" sz="2000" dirty="0"/>
            </a:br>
            <a:r>
              <a:rPr lang="en-US" sz="1500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[Chisholm et al. 2026]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4DBD032-9980-AB00-F1BF-30B46662D03E}"/>
              </a:ext>
            </a:extLst>
          </p:cNvPr>
          <p:cNvSpPr txBox="1"/>
          <p:nvPr/>
        </p:nvSpPr>
        <p:spPr>
          <a:xfrm>
            <a:off x="6719689" y="2858343"/>
            <a:ext cx="1955258" cy="1708160"/>
          </a:xfrm>
          <a:prstGeom prst="rect">
            <a:avLst/>
          </a:prstGeom>
          <a:solidFill>
            <a:srgbClr val="F7FFF7">
              <a:alpha val="50196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dirty="0"/>
              <a:t>Gas-enshrouded black holes/</a:t>
            </a:r>
            <a:br>
              <a:rPr lang="en-US" sz="2000" dirty="0"/>
            </a:br>
            <a:r>
              <a:rPr lang="en-US" sz="2000" dirty="0"/>
              <a:t>black hole stars? </a:t>
            </a:r>
          </a:p>
          <a:p>
            <a:pPr algn="ctr"/>
            <a:r>
              <a:rPr lang="en-US" sz="1500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[Naidu et al. 2025, </a:t>
            </a:r>
            <a:br>
              <a:rPr lang="en-US" sz="1500" dirty="0">
                <a:solidFill>
                  <a:schemeClr val="accent1">
                    <a:lumMod val="75000"/>
                    <a:lumOff val="25000"/>
                  </a:schemeClr>
                </a:solidFill>
              </a:rPr>
            </a:br>
            <a:r>
              <a:rPr lang="en-US" sz="1500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de Graaff et al. 2025, </a:t>
            </a:r>
            <a:br>
              <a:rPr lang="en-US" sz="1500" dirty="0">
                <a:solidFill>
                  <a:schemeClr val="accent1">
                    <a:lumMod val="75000"/>
                    <a:lumOff val="25000"/>
                  </a:schemeClr>
                </a:solidFill>
              </a:rPr>
            </a:br>
            <a:r>
              <a:rPr lang="en-US" sz="1500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Sun et al. 2026]</a:t>
            </a:r>
          </a:p>
        </p:txBody>
      </p:sp>
    </p:spTree>
    <p:extLst>
      <p:ext uri="{BB962C8B-B14F-4D97-AF65-F5344CB8AC3E}">
        <p14:creationId xmlns:p14="http://schemas.microsoft.com/office/powerpoint/2010/main" val="2288782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9E911A-043C-CFB2-9DB3-1BAF78E49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UHZ1 - Wikipedia">
            <a:extLst>
              <a:ext uri="{FF2B5EF4-FFF2-40B4-BE49-F238E27FC236}">
                <a16:creationId xmlns:a16="http://schemas.microsoft.com/office/drawing/2014/main" id="{0A059CE0-2639-5281-CED5-E340E91D74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6"/>
          <a:stretch>
            <a:fillRect/>
          </a:stretch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6A0FD12-2A41-271C-04F3-A7A9428ED66C}"/>
              </a:ext>
            </a:extLst>
          </p:cNvPr>
          <p:cNvSpPr/>
          <p:nvPr/>
        </p:nvSpPr>
        <p:spPr>
          <a:xfrm>
            <a:off x="280035" y="4423408"/>
            <a:ext cx="8583930" cy="1988820"/>
          </a:xfrm>
          <a:prstGeom prst="rect">
            <a:avLst/>
          </a:prstGeom>
          <a:solidFill>
            <a:schemeClr val="tx2">
              <a:alpha val="80485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E7D68FF-0328-1037-1010-CBACE35D56C9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460072" y="4892040"/>
                <a:ext cx="8583931" cy="1344322"/>
              </a:xfrm>
            </p:spPr>
            <p:txBody>
              <a:bodyPr vert="horz" lIns="91440" tIns="45720" rIns="91440" bIns="45720" rtlCol="0" anchor="t">
                <a:normAutofit/>
              </a:bodyPr>
              <a:lstStyle/>
              <a:p>
                <a:r>
                  <a:rPr lang="en-US" sz="3500" dirty="0">
                    <a:solidFill>
                      <a:schemeClr val="bg2"/>
                    </a:solidFill>
                  </a:rPr>
                  <a:t>James Webb Space Telescope (JWST)</a:t>
                </a:r>
                <a:br>
                  <a:rPr lang="en-US" sz="3500" dirty="0">
                    <a:solidFill>
                      <a:schemeClr val="bg2"/>
                    </a:solidFill>
                  </a:rPr>
                </a:br>
                <a:r>
                  <a:rPr lang="en-US" sz="2400" cap="none" dirty="0">
                    <a:solidFill>
                      <a:schemeClr val="accent1">
                        <a:lumMod val="10000"/>
                        <a:lumOff val="90000"/>
                      </a:schemeClr>
                    </a:solidFill>
                  </a:rPr>
                  <a:t>Overmassive black holes (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cap="none">
                            <a:solidFill>
                              <a:schemeClr val="accent1">
                                <a:lumMod val="10000"/>
                                <a:lumOff val="9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 cap="none">
                                <a:solidFill>
                                  <a:schemeClr val="accent1">
                                    <a:lumMod val="10000"/>
                                    <a:lumOff val="9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cap="none">
                                <a:solidFill>
                                  <a:schemeClr val="accent1">
                                    <a:lumMod val="10000"/>
                                    <a:lumOff val="9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sz="2400" i="1" cap="none">
                                <a:solidFill>
                                  <a:schemeClr val="accent1">
                                    <a:lumMod val="10000"/>
                                    <a:lumOff val="9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𝐵𝐻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400" i="1" cap="none">
                                <a:solidFill>
                                  <a:schemeClr val="accent1">
                                    <a:lumMod val="10000"/>
                                    <a:lumOff val="9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cap="none">
                                <a:solidFill>
                                  <a:schemeClr val="accent1">
                                    <a:lumMod val="10000"/>
                                    <a:lumOff val="9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sz="2400" i="1" cap="none">
                                <a:solidFill>
                                  <a:schemeClr val="accent1">
                                    <a:lumMod val="10000"/>
                                    <a:lumOff val="9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b>
                        </m:sSub>
                      </m:den>
                    </m:f>
                    <m:r>
                      <a:rPr lang="en-US" sz="2400" i="1" cap="none">
                        <a:solidFill>
                          <a:schemeClr val="accent1">
                            <a:lumMod val="10000"/>
                            <a:lumOff val="90000"/>
                          </a:schemeClr>
                        </a:solidFill>
                        <a:latin typeface="Cambria Math" panose="02040503050406030204" pitchFamily="18" charset="0"/>
                      </a:rPr>
                      <m:t>~ 1</m:t>
                    </m:r>
                  </m:oMath>
                </a14:m>
                <a:r>
                  <a:rPr lang="en-US" sz="2400" cap="none" dirty="0">
                    <a:solidFill>
                      <a:schemeClr val="accent1">
                        <a:lumMod val="10000"/>
                        <a:lumOff val="90000"/>
                      </a:schemeClr>
                    </a:solidFill>
                  </a:rPr>
                  <a:t> ) at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cap="none">
                        <a:solidFill>
                          <a:schemeClr val="accent1">
                            <a:lumMod val="10000"/>
                            <a:lumOff val="90000"/>
                          </a:schemeClr>
                        </a:solidFill>
                        <a:latin typeface="Cambria Math" panose="02040503050406030204" pitchFamily="18" charset="0"/>
                      </a:rPr>
                      <m:t>z</m:t>
                    </m:r>
                    <m:r>
                      <a:rPr lang="en-US" sz="2400" cap="none">
                        <a:solidFill>
                          <a:schemeClr val="accent1">
                            <a:lumMod val="10000"/>
                            <a:lumOff val="90000"/>
                          </a:schemeClr>
                        </a:solidFill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US" sz="2400" cap="none" dirty="0">
                    <a:solidFill>
                      <a:schemeClr val="accent1">
                        <a:lumMod val="10000"/>
                        <a:lumOff val="90000"/>
                      </a:schemeClr>
                    </a:solidFill>
                  </a:rPr>
                  <a:t> </a:t>
                </a:r>
                <a:r>
                  <a:rPr lang="en-US" cap="none" dirty="0">
                    <a:solidFill>
                      <a:schemeClr val="accent1">
                        <a:lumMod val="10000"/>
                        <a:lumOff val="90000"/>
                      </a:schemeClr>
                    </a:solidFill>
                  </a:rPr>
                  <a:t>[</a:t>
                </a:r>
                <a:r>
                  <a:rPr lang="en-US" sz="2000" u="sng" cap="none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rPr>
                  <a:t>Natarajan et al. 2024</a:t>
                </a:r>
                <a:r>
                  <a:rPr lang="en-US" cap="none" dirty="0">
                    <a:solidFill>
                      <a:schemeClr val="accent1">
                        <a:lumMod val="10000"/>
                        <a:lumOff val="90000"/>
                      </a:schemeClr>
                    </a:solidFill>
                  </a:rPr>
                  <a:t>]</a:t>
                </a:r>
                <a:endParaRPr lang="en-US" sz="3500" dirty="0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E7D68FF-0328-1037-1010-CBACE35D56C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60072" y="4892040"/>
                <a:ext cx="8583931" cy="1344322"/>
              </a:xfrm>
              <a:blipFill>
                <a:blip r:embed="rId3"/>
                <a:stretch>
                  <a:fillRect l="-2068" t="-65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4DD698-B1B7-4192-8C86-9C57D8C32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18725" y="5956137"/>
            <a:ext cx="76233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</a:pPr>
            <a:fld id="{BCDEB5D4-A33B-ED4F-A06B-7E16C7B298A5}" type="slidenum">
              <a:rPr lang="en-US" sz="800">
                <a:solidFill>
                  <a:schemeClr val="tx2">
                    <a:alpha val="70000"/>
                  </a:schemeClr>
                </a:solidFill>
              </a:rPr>
              <a:pPr algn="r">
                <a:spcAft>
                  <a:spcPts val="600"/>
                </a:spcAft>
              </a:pPr>
              <a:t>10</a:t>
            </a:fld>
            <a:endParaRPr lang="en-US" sz="800">
              <a:solidFill>
                <a:schemeClr val="tx2">
                  <a:alpha val="70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2849BF-2D25-C5DD-A142-EE4200F000ED}"/>
              </a:ext>
            </a:extLst>
          </p:cNvPr>
          <p:cNvSpPr/>
          <p:nvPr/>
        </p:nvSpPr>
        <p:spPr>
          <a:xfrm>
            <a:off x="280035" y="4234778"/>
            <a:ext cx="8583930" cy="97664"/>
          </a:xfrm>
          <a:prstGeom prst="rect">
            <a:avLst/>
          </a:prstGeom>
          <a:solidFill>
            <a:schemeClr val="tx2">
              <a:alpha val="80485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613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659BC5-0BA2-2351-CF65-4D346156C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>
            <a:extLst>
              <a:ext uri="{FF2B5EF4-FFF2-40B4-BE49-F238E27FC236}">
                <a16:creationId xmlns:a16="http://schemas.microsoft.com/office/drawing/2014/main" id="{3118F8C8-1C5B-FD14-E1A4-72E063D5D8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9390" y="-1268686"/>
            <a:ext cx="10202779" cy="8156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BCFFA34-B30E-AF51-11B6-4FC1A58F9006}"/>
              </a:ext>
            </a:extLst>
          </p:cNvPr>
          <p:cNvSpPr/>
          <p:nvPr/>
        </p:nvSpPr>
        <p:spPr>
          <a:xfrm>
            <a:off x="280035" y="4423408"/>
            <a:ext cx="8583930" cy="1988820"/>
          </a:xfrm>
          <a:prstGeom prst="rect">
            <a:avLst/>
          </a:prstGeom>
          <a:solidFill>
            <a:schemeClr val="tx2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41D7CB89-EF68-ABE3-A079-B69CC61626CF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460073" y="4794377"/>
                <a:ext cx="8403892" cy="1344322"/>
              </a:xfrm>
            </p:spPr>
            <p:txBody>
              <a:bodyPr vert="horz" lIns="91440" tIns="45720" rIns="91440" bIns="45720" rtlCol="0" anchor="t">
                <a:normAutofit fontScale="90000"/>
              </a:bodyPr>
              <a:lstStyle/>
              <a:p>
                <a:r>
                  <a:rPr lang="en-US" sz="3500" dirty="0">
                    <a:solidFill>
                      <a:schemeClr val="bg2"/>
                    </a:solidFill>
                  </a:rPr>
                  <a:t>James Webb Space Telescope (JWST)</a:t>
                </a:r>
                <a:br>
                  <a:rPr lang="en-US" sz="3500" dirty="0">
                    <a:solidFill>
                      <a:schemeClr val="bg2"/>
                    </a:solidFill>
                  </a:rPr>
                </a:br>
                <a:r>
                  <a:rPr lang="en-US" sz="2500" cap="none" dirty="0">
                    <a:solidFill>
                      <a:schemeClr val="accent1">
                        <a:lumMod val="10000"/>
                        <a:lumOff val="90000"/>
                      </a:schemeClr>
                    </a:solidFill>
                  </a:rPr>
                  <a:t>Black hole in LRD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cap="none">
                            <a:solidFill>
                              <a:schemeClr val="accent1">
                                <a:lumMod val="10000"/>
                                <a:lumOff val="9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cap="none">
                            <a:solidFill>
                              <a:schemeClr val="accent1">
                                <a:lumMod val="10000"/>
                                <a:lumOff val="9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i="1" cap="none">
                            <a:solidFill>
                              <a:schemeClr val="accent1">
                                <a:lumMod val="10000"/>
                                <a:lumOff val="9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𝐵𝐻</m:t>
                        </m:r>
                      </m:sub>
                    </m:sSub>
                    <m:r>
                      <a:rPr lang="en-US" b="0" i="1" cap="none" smtClean="0">
                        <a:solidFill>
                          <a:schemeClr val="accent1">
                            <a:lumMod val="10000"/>
                            <a:lumOff val="90000"/>
                          </a:schemeClr>
                        </a:solidFill>
                        <a:latin typeface="Cambria Math" panose="02040503050406030204" pitchFamily="18" charset="0"/>
                      </a:rPr>
                      <m:t>&gt;5×</m:t>
                    </m:r>
                    <m:sSup>
                      <m:sSupPr>
                        <m:ctrlPr>
                          <a:rPr lang="en-US" b="0" i="1" cap="none" smtClean="0">
                            <a:solidFill>
                              <a:schemeClr val="accent1">
                                <a:lumMod val="10000"/>
                                <a:lumOff val="9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cap="none" smtClean="0">
                            <a:solidFill>
                              <a:schemeClr val="accent1">
                                <a:lumMod val="10000"/>
                                <a:lumOff val="9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cap="none" smtClean="0">
                            <a:solidFill>
                              <a:schemeClr val="accent1">
                                <a:lumMod val="10000"/>
                                <a:lumOff val="9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sup>
                    </m:sSup>
                    <m:r>
                      <a:rPr lang="en-US" b="0" i="1" cap="none" smtClean="0">
                        <a:solidFill>
                          <a:schemeClr val="accent1">
                            <a:lumMod val="10000"/>
                            <a:lumOff val="9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b="0" i="1" cap="none" smtClean="0">
                            <a:solidFill>
                              <a:schemeClr val="accent1">
                                <a:lumMod val="10000"/>
                                <a:lumOff val="9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cap="none" smtClean="0">
                            <a:solidFill>
                              <a:schemeClr val="accent1">
                                <a:lumMod val="10000"/>
                                <a:lumOff val="9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cap="none" smtClean="0">
                            <a:solidFill>
                              <a:schemeClr val="accent1">
                                <a:lumMod val="10000"/>
                                <a:lumOff val="9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⊙</m:t>
                        </m:r>
                      </m:sub>
                    </m:sSub>
                  </m:oMath>
                </a14:m>
                <a:r>
                  <a:rPr lang="en-US" sz="2500" cap="none" dirty="0">
                    <a:solidFill>
                      <a:schemeClr val="accent1">
                        <a:lumMod val="10000"/>
                        <a:lumOff val="90000"/>
                      </a:schemeClr>
                    </a:solidFill>
                  </a:rPr>
                  <a:t>,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cap="none">
                            <a:solidFill>
                              <a:schemeClr val="accent1">
                                <a:lumMod val="10000"/>
                                <a:lumOff val="9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 cap="none">
                                <a:solidFill>
                                  <a:schemeClr val="accent1">
                                    <a:lumMod val="10000"/>
                                    <a:lumOff val="9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cap="none">
                                <a:solidFill>
                                  <a:schemeClr val="accent1">
                                    <a:lumMod val="10000"/>
                                    <a:lumOff val="9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sz="2400" i="1" cap="none">
                                <a:solidFill>
                                  <a:schemeClr val="accent1">
                                    <a:lumMod val="10000"/>
                                    <a:lumOff val="9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𝐵𝐻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400" i="1" cap="none">
                                <a:solidFill>
                                  <a:schemeClr val="accent1">
                                    <a:lumMod val="10000"/>
                                    <a:lumOff val="9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cap="none">
                                <a:solidFill>
                                  <a:schemeClr val="accent1">
                                    <a:lumMod val="10000"/>
                                    <a:lumOff val="9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sz="2400" i="1" cap="none">
                                <a:solidFill>
                                  <a:schemeClr val="accent1">
                                    <a:lumMod val="10000"/>
                                    <a:lumOff val="9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b>
                        </m:sSub>
                      </m:den>
                    </m:f>
                    <m:r>
                      <a:rPr lang="en-US" sz="2400" b="0" i="1" cap="none" smtClean="0">
                        <a:solidFill>
                          <a:schemeClr val="accent1">
                            <a:lumMod val="10000"/>
                            <a:lumOff val="90000"/>
                          </a:schemeClr>
                        </a:solidFill>
                        <a:latin typeface="Cambria Math" panose="02040503050406030204" pitchFamily="18" charset="0"/>
                      </a:rPr>
                      <m:t>&gt;2</m:t>
                    </m:r>
                  </m:oMath>
                </a14:m>
                <a:r>
                  <a:rPr lang="en-US" sz="2500" cap="none" dirty="0">
                    <a:solidFill>
                      <a:schemeClr val="accent1">
                        <a:lumMod val="10000"/>
                        <a:lumOff val="90000"/>
                      </a:schemeClr>
                    </a:solidFill>
                  </a:rPr>
                  <a:t> </a:t>
                </a:r>
                <a:br>
                  <a:rPr lang="en-US" sz="2500" cap="none" dirty="0">
                    <a:solidFill>
                      <a:schemeClr val="accent1">
                        <a:lumMod val="10000"/>
                        <a:lumOff val="90000"/>
                      </a:schemeClr>
                    </a:solidFill>
                  </a:rPr>
                </a:br>
                <a:r>
                  <a:rPr lang="en-US" sz="2500" cap="none" dirty="0"/>
                  <a:t>[</a:t>
                </a:r>
                <a:r>
                  <a:rPr lang="en-US" sz="2500" u="sng" cap="none" dirty="0" err="1">
                    <a:solidFill>
                      <a:schemeClr val="accent3"/>
                    </a:solidFill>
                  </a:rPr>
                  <a:t>Juodzbalis</a:t>
                </a:r>
                <a:r>
                  <a:rPr lang="en-US" sz="2500" u="sng" cap="none" dirty="0">
                    <a:solidFill>
                      <a:schemeClr val="accent3"/>
                    </a:solidFill>
                  </a:rPr>
                  <a:t> et al. 2026</a:t>
                </a:r>
                <a:r>
                  <a:rPr lang="en-US" sz="2500" cap="none" dirty="0"/>
                  <a:t>]</a:t>
                </a:r>
                <a:endParaRPr lang="en-US" sz="2500" dirty="0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41D7CB89-EF68-ABE3-A079-B69CC61626C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60073" y="4794377"/>
                <a:ext cx="8403892" cy="1344322"/>
              </a:xfrm>
              <a:blipFill>
                <a:blip r:embed="rId4"/>
                <a:stretch>
                  <a:fillRect l="-1813" t="-5607" b="-168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18C05A-ECDE-9525-8C0B-DD495DADF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18725" y="5956137"/>
            <a:ext cx="76233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</a:pPr>
            <a:fld id="{BCDEB5D4-A33B-ED4F-A06B-7E16C7B298A5}" type="slidenum">
              <a:rPr lang="en-US" sz="800">
                <a:solidFill>
                  <a:schemeClr val="tx2">
                    <a:alpha val="70000"/>
                  </a:schemeClr>
                </a:solidFill>
              </a:rPr>
              <a:pPr algn="r">
                <a:spcAft>
                  <a:spcPts val="600"/>
                </a:spcAft>
              </a:pPr>
              <a:t>11</a:t>
            </a:fld>
            <a:endParaRPr lang="en-US" sz="800">
              <a:solidFill>
                <a:schemeClr val="tx2">
                  <a:alpha val="70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882734-DB40-6ED2-A880-499CF21ADE2C}"/>
              </a:ext>
            </a:extLst>
          </p:cNvPr>
          <p:cNvSpPr/>
          <p:nvPr/>
        </p:nvSpPr>
        <p:spPr>
          <a:xfrm>
            <a:off x="280035" y="4234778"/>
            <a:ext cx="8583930" cy="97664"/>
          </a:xfrm>
          <a:prstGeom prst="rect">
            <a:avLst/>
          </a:prstGeom>
          <a:solidFill>
            <a:schemeClr val="tx2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225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77AD66-5E63-3B0F-4ACA-F6FE1AE4C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46030-F2AD-67B4-2710-9369CEB75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are the little red dots?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0A8DB2-02BE-49DF-D86A-CE01C9ACD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B5D4-A33B-ED4F-A06B-7E16C7B298A5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A3DBB71-40F0-9E4C-99F1-D1FC0E020C0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657" r="19657"/>
          <a:stretch>
            <a:fillRect/>
          </a:stretch>
        </p:blipFill>
        <p:spPr>
          <a:xfrm>
            <a:off x="448349" y="2207022"/>
            <a:ext cx="1996668" cy="30108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8C8378C-039E-3B4F-512D-5EA7574B7AB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2816" r="33461"/>
          <a:stretch>
            <a:fillRect/>
          </a:stretch>
        </p:blipFill>
        <p:spPr>
          <a:xfrm>
            <a:off x="2549848" y="2207022"/>
            <a:ext cx="1996668" cy="3010805"/>
          </a:xfrm>
          <a:prstGeom prst="rect">
            <a:avLst/>
          </a:prstGeom>
        </p:spPr>
      </p:pic>
      <p:pic>
        <p:nvPicPr>
          <p:cNvPr id="11" name="Picture 10" descr="Thousands of white-ish dots scattered on a black background, strongly concentrated towards the center">
            <a:extLst>
              <a:ext uri="{FF2B5EF4-FFF2-40B4-BE49-F238E27FC236}">
                <a16:creationId xmlns:a16="http://schemas.microsoft.com/office/drawing/2014/main" id="{800BE72E-3FBE-D7F6-5AE8-76AFB2B7E35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449" r="19233"/>
          <a:stretch>
            <a:fillRect/>
          </a:stretch>
        </p:blipFill>
        <p:spPr>
          <a:xfrm>
            <a:off x="4624417" y="2207022"/>
            <a:ext cx="1996667" cy="301080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ECA3E66-E843-6D82-21AF-EB7818DDAA4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5976" r="15976"/>
          <a:stretch>
            <a:fillRect/>
          </a:stretch>
        </p:blipFill>
        <p:spPr>
          <a:xfrm>
            <a:off x="6698985" y="2207022"/>
            <a:ext cx="1996667" cy="301080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BF9B729-A9A4-4243-63DF-3C1D59E981C9}"/>
                  </a:ext>
                </a:extLst>
              </p:cNvPr>
              <p:cNvSpPr txBox="1"/>
              <p:nvPr/>
            </p:nvSpPr>
            <p:spPr>
              <a:xfrm>
                <a:off x="700424" y="5533859"/>
                <a:ext cx="7743151" cy="7896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ctr">
                  <a:buNone/>
                </a:pPr>
                <a:r>
                  <a:rPr lang="en-US" sz="2200" dirty="0"/>
                  <a:t>Assuming these are relatively large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sup>
                    </m:sSup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⊙</m:t>
                        </m:r>
                      </m:sub>
                    </m:sSub>
                  </m:oMath>
                </a14:m>
                <a:r>
                  <a:rPr lang="en-US" sz="2200" dirty="0"/>
                  <a:t> black holes…</a:t>
                </a:r>
                <a:br>
                  <a:rPr lang="en-US" sz="2200" dirty="0"/>
                </a:br>
                <a:r>
                  <a:rPr lang="en-US" sz="2200" dirty="0"/>
                  <a:t>how did they form so early?</a:t>
                </a: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BF9B729-A9A4-4243-63DF-3C1D59E981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424" y="5533859"/>
                <a:ext cx="7743151" cy="789640"/>
              </a:xfrm>
              <a:prstGeom prst="rect">
                <a:avLst/>
              </a:prstGeom>
              <a:blipFill>
                <a:blip r:embed="rId6"/>
                <a:stretch>
                  <a:fillRect t="-4762"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844CB378-52D9-0794-0105-D121C03CED50}"/>
              </a:ext>
            </a:extLst>
          </p:cNvPr>
          <p:cNvSpPr txBox="1"/>
          <p:nvPr/>
        </p:nvSpPr>
        <p:spPr>
          <a:xfrm>
            <a:off x="489757" y="2427456"/>
            <a:ext cx="1913852" cy="2508379"/>
          </a:xfrm>
          <a:prstGeom prst="rect">
            <a:avLst/>
          </a:prstGeom>
          <a:solidFill>
            <a:srgbClr val="F7FFF7">
              <a:alpha val="50196"/>
            </a:srgbClr>
          </a:solidFill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000" dirty="0"/>
              <a:t>Massive galaxies?</a:t>
            </a:r>
            <a:br>
              <a:rPr lang="en-US" sz="2000" dirty="0"/>
            </a:br>
            <a:r>
              <a:rPr lang="en-US" sz="2000" dirty="0"/>
              <a:t> </a:t>
            </a:r>
            <a:endParaRPr lang="en-US" sz="2100" dirty="0"/>
          </a:p>
          <a:p>
            <a:pPr algn="ctr"/>
            <a:r>
              <a:rPr lang="en-US" sz="1500" dirty="0">
                <a:solidFill>
                  <a:schemeClr val="accent2"/>
                </a:solidFill>
              </a:rPr>
              <a:t>[Labbe et al. 2023, </a:t>
            </a:r>
            <a:r>
              <a:rPr lang="en-US" sz="1500" dirty="0" err="1">
                <a:solidFill>
                  <a:schemeClr val="accent2"/>
                </a:solidFill>
              </a:rPr>
              <a:t>Baggen</a:t>
            </a:r>
            <a:r>
              <a:rPr lang="en-US" sz="1500" dirty="0">
                <a:solidFill>
                  <a:schemeClr val="accent2"/>
                </a:solidFill>
              </a:rPr>
              <a:t> et al. 2023, 2024, Perez-Gonzalez et al. 2024]</a:t>
            </a:r>
            <a:endParaRPr lang="en-US" sz="2100" dirty="0">
              <a:solidFill>
                <a:schemeClr val="accent2"/>
              </a:solidFill>
            </a:endParaRPr>
          </a:p>
          <a:p>
            <a:pPr algn="ctr"/>
            <a:endParaRPr lang="en-US" sz="2100" i="1" dirty="0">
              <a:solidFill>
                <a:schemeClr val="accent2"/>
              </a:solidFill>
            </a:endParaRPr>
          </a:p>
          <a:p>
            <a:pPr algn="ctr"/>
            <a:r>
              <a:rPr lang="en-US" sz="1800" i="1" dirty="0"/>
              <a:t>But actually have relatively few stars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6E19B32-97BD-0FBB-0A54-E0A0CB3D6DB6}"/>
              </a:ext>
            </a:extLst>
          </p:cNvPr>
          <p:cNvSpPr txBox="1"/>
          <p:nvPr/>
        </p:nvSpPr>
        <p:spPr>
          <a:xfrm>
            <a:off x="2625419" y="2427456"/>
            <a:ext cx="1845525" cy="2569934"/>
          </a:xfrm>
          <a:prstGeom prst="rect">
            <a:avLst/>
          </a:prstGeom>
          <a:solidFill>
            <a:srgbClr val="F7FFF7">
              <a:alpha val="50196"/>
            </a:srgbClr>
          </a:solidFill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000" dirty="0"/>
              <a:t>Dusty BHs?</a:t>
            </a:r>
            <a:br>
              <a:rPr lang="en-US" sz="2000" dirty="0"/>
            </a:br>
            <a:r>
              <a:rPr lang="en-US" sz="2000" dirty="0"/>
              <a:t> </a:t>
            </a:r>
            <a:endParaRPr lang="en-US" sz="2100" dirty="0"/>
          </a:p>
          <a:p>
            <a:pPr algn="ctr">
              <a:buClr>
                <a:schemeClr val="accent2"/>
              </a:buClr>
              <a:buSzPct val="92000"/>
            </a:pPr>
            <a:r>
              <a:rPr lang="en-US" sz="1500" dirty="0">
                <a:solidFill>
                  <a:schemeClr val="accent2"/>
                </a:solidFill>
              </a:rPr>
              <a:t>[</a:t>
            </a:r>
            <a:r>
              <a:rPr lang="en-US" sz="1600" dirty="0" err="1">
                <a:solidFill>
                  <a:schemeClr val="accent2"/>
                </a:solidFill>
              </a:rPr>
              <a:t>Kocevski</a:t>
            </a:r>
            <a:r>
              <a:rPr lang="en-US" sz="1600" dirty="0">
                <a:solidFill>
                  <a:schemeClr val="accent2"/>
                </a:solidFill>
              </a:rPr>
              <a:t> et al. 2023; </a:t>
            </a:r>
            <a:r>
              <a:rPr lang="en-US" sz="1600" dirty="0" err="1">
                <a:solidFill>
                  <a:schemeClr val="accent2"/>
                </a:solidFill>
              </a:rPr>
              <a:t>Harikane</a:t>
            </a:r>
            <a:r>
              <a:rPr lang="en-US" sz="1600" dirty="0">
                <a:solidFill>
                  <a:schemeClr val="accent2"/>
                </a:solidFill>
              </a:rPr>
              <a:t> et al. 2023; Matthee et al. 2024</a:t>
            </a:r>
            <a:r>
              <a:rPr lang="en-US" sz="1500" dirty="0">
                <a:solidFill>
                  <a:schemeClr val="accent2"/>
                </a:solidFill>
              </a:rPr>
              <a:t>]</a:t>
            </a:r>
            <a:endParaRPr lang="en-US" sz="2100" dirty="0">
              <a:solidFill>
                <a:schemeClr val="accent2"/>
              </a:solidFill>
            </a:endParaRPr>
          </a:p>
          <a:p>
            <a:pPr algn="ctr"/>
            <a:endParaRPr lang="en-US" sz="2100" i="1" dirty="0">
              <a:solidFill>
                <a:schemeClr val="accent2"/>
              </a:solidFill>
            </a:endParaRPr>
          </a:p>
          <a:p>
            <a:pPr algn="ctr"/>
            <a:r>
              <a:rPr lang="en-US" sz="1800" i="1" dirty="0"/>
              <a:t>But not enough dust emission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1FB4B4B-AD86-94EA-5DBD-0354B0403621}"/>
              </a:ext>
            </a:extLst>
          </p:cNvPr>
          <p:cNvSpPr txBox="1"/>
          <p:nvPr/>
        </p:nvSpPr>
        <p:spPr>
          <a:xfrm>
            <a:off x="4690590" y="2819871"/>
            <a:ext cx="1864321" cy="1785104"/>
          </a:xfrm>
          <a:prstGeom prst="rect">
            <a:avLst/>
          </a:prstGeom>
          <a:solidFill>
            <a:srgbClr val="F7FFF7">
              <a:alpha val="50196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dirty="0"/>
              <a:t>Star clusters + central supermassive star? </a:t>
            </a:r>
            <a:br>
              <a:rPr lang="en-US" sz="2000" dirty="0"/>
            </a:br>
            <a:r>
              <a:rPr lang="en-US" sz="1500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[Chisholm et al. 2026]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D606ABC-81C3-2C13-2FC2-1992CE0A0E64}"/>
              </a:ext>
            </a:extLst>
          </p:cNvPr>
          <p:cNvSpPr txBox="1"/>
          <p:nvPr/>
        </p:nvSpPr>
        <p:spPr>
          <a:xfrm>
            <a:off x="6719689" y="2858343"/>
            <a:ext cx="1955258" cy="1708160"/>
          </a:xfrm>
          <a:prstGeom prst="rect">
            <a:avLst/>
          </a:prstGeom>
          <a:solidFill>
            <a:srgbClr val="F7FFF7">
              <a:alpha val="50196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dirty="0"/>
              <a:t>Gas-enshrouded black holes/</a:t>
            </a:r>
            <a:br>
              <a:rPr lang="en-US" sz="2000" dirty="0"/>
            </a:br>
            <a:r>
              <a:rPr lang="en-US" sz="2000" dirty="0"/>
              <a:t>black hole stars? </a:t>
            </a:r>
          </a:p>
          <a:p>
            <a:pPr algn="ctr"/>
            <a:r>
              <a:rPr lang="en-US" sz="1500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[Naidu et al. 2025, </a:t>
            </a:r>
            <a:br>
              <a:rPr lang="en-US" sz="1500" dirty="0">
                <a:solidFill>
                  <a:schemeClr val="accent1">
                    <a:lumMod val="75000"/>
                    <a:lumOff val="25000"/>
                  </a:schemeClr>
                </a:solidFill>
              </a:rPr>
            </a:br>
            <a:r>
              <a:rPr lang="en-US" sz="1500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de Graaff et al. 2025, </a:t>
            </a:r>
            <a:br>
              <a:rPr lang="en-US" sz="1500" dirty="0">
                <a:solidFill>
                  <a:schemeClr val="accent1">
                    <a:lumMod val="75000"/>
                    <a:lumOff val="25000"/>
                  </a:schemeClr>
                </a:solidFill>
              </a:rPr>
            </a:br>
            <a:r>
              <a:rPr lang="en-US" sz="1500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Sun et al. 2026]</a:t>
            </a:r>
          </a:p>
        </p:txBody>
      </p:sp>
    </p:spTree>
    <p:extLst>
      <p:ext uri="{BB962C8B-B14F-4D97-AF65-F5344CB8AC3E}">
        <p14:creationId xmlns:p14="http://schemas.microsoft.com/office/powerpoint/2010/main" val="16055867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658B6-C498-C0F2-0AB0-EB2F60699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Are the Little Red Dots?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3B69608-6F89-F3E8-8D61-FD81FE3ECB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6005" y="2001969"/>
            <a:ext cx="4565561" cy="4168557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88F40D-9612-1FE5-256E-684ADD949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B5D4-A33B-ED4F-A06B-7E16C7B298A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C1F488-BAD8-F5EE-C81B-8FCFF6348FC2}"/>
              </a:ext>
            </a:extLst>
          </p:cNvPr>
          <p:cNvSpPr txBox="1"/>
          <p:nvPr/>
        </p:nvSpPr>
        <p:spPr>
          <a:xfrm>
            <a:off x="4395372" y="6538192"/>
            <a:ext cx="474862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5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 et al. 2025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911559-1248-02FB-9C96-D77FC15BC77F}"/>
              </a:ext>
            </a:extLst>
          </p:cNvPr>
          <p:cNvSpPr txBox="1"/>
          <p:nvPr/>
        </p:nvSpPr>
        <p:spPr>
          <a:xfrm>
            <a:off x="3773961" y="6118190"/>
            <a:ext cx="15960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(i.e. brightness)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392219-A625-9C4A-15DB-D01BE36F87F5}"/>
              </a:ext>
            </a:extLst>
          </p:cNvPr>
          <p:cNvSpPr txBox="1"/>
          <p:nvPr/>
        </p:nvSpPr>
        <p:spPr>
          <a:xfrm rot="16200000">
            <a:off x="215400" y="3603317"/>
            <a:ext cx="3111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(i.e. number per brightness bin)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C722DD-81D0-1CB9-5D74-4AFF85A8D5CE}"/>
              </a:ext>
            </a:extLst>
          </p:cNvPr>
          <p:cNvSpPr txBox="1"/>
          <p:nvPr/>
        </p:nvSpPr>
        <p:spPr>
          <a:xfrm>
            <a:off x="3162960" y="3318669"/>
            <a:ext cx="12220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(predicted)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DFAB0B-2918-9CA4-E4A1-E05AF8A64A7E}"/>
              </a:ext>
            </a:extLst>
          </p:cNvPr>
          <p:cNvSpPr txBox="1"/>
          <p:nvPr/>
        </p:nvSpPr>
        <p:spPr>
          <a:xfrm>
            <a:off x="4488362" y="2618663"/>
            <a:ext cx="15605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(seen/inferred)</a:t>
            </a:r>
          </a:p>
        </p:txBody>
      </p:sp>
    </p:spTree>
    <p:extLst>
      <p:ext uri="{BB962C8B-B14F-4D97-AF65-F5344CB8AC3E}">
        <p14:creationId xmlns:p14="http://schemas.microsoft.com/office/powerpoint/2010/main" val="29064949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90632-2CA6-B23D-06F3-AA8566C56E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Astro Brief: Supermassive Black Holes">
            <a:extLst>
              <a:ext uri="{FF2B5EF4-FFF2-40B4-BE49-F238E27FC236}">
                <a16:creationId xmlns:a16="http://schemas.microsoft.com/office/drawing/2014/main" id="{0448C4C2-C7C6-89AC-6812-BB3D06DFD1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70" r="1898" b="1"/>
          <a:stretch>
            <a:fillRect/>
          </a:stretch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36B4302-E5DF-9CAE-C7B2-7332C7C2B38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6017" y="136163"/>
                <a:ext cx="4633755" cy="3678303"/>
              </a:xfrm>
            </p:spPr>
            <p:txBody>
              <a:bodyPr anchor="t">
                <a:normAutofit/>
              </a:bodyPr>
              <a:lstStyle/>
              <a:p>
                <a:pPr marL="0" indent="0">
                  <a:spcBef>
                    <a:spcPts val="0"/>
                  </a:spcBef>
                  <a:spcAft>
                    <a:spcPts val="1200"/>
                  </a:spcAft>
                  <a:buNone/>
                </a:pPr>
                <a:r>
                  <a:rPr lang="en-US" sz="3000" dirty="0">
                    <a:solidFill>
                      <a:schemeClr val="bg2"/>
                    </a:solidFill>
                  </a:rPr>
                  <a:t>How do supermassive black holes (SMBHs) form? </a:t>
                </a:r>
              </a:p>
              <a:p>
                <a:pPr>
                  <a:buClr>
                    <a:srgbClr val="C79A6F"/>
                  </a:buClr>
                </a:pPr>
                <a:r>
                  <a:rPr lang="en-US" dirty="0">
                    <a:solidFill>
                      <a:schemeClr val="bg2"/>
                    </a:solidFill>
                  </a:rPr>
                  <a:t>Masses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  <m:r>
                      <a:rPr lang="en-US" i="1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sup>
                    </m:sSup>
                    <m:r>
                      <a:rPr lang="en-US" i="1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⊙</m:t>
                        </m:r>
                      </m:sub>
                    </m:sSub>
                  </m:oMath>
                </a14:m>
                <a:endParaRPr lang="en-US" dirty="0">
                  <a:solidFill>
                    <a:schemeClr val="bg2"/>
                  </a:solidFill>
                </a:endParaRPr>
              </a:p>
              <a:p>
                <a:pPr>
                  <a:buClr>
                    <a:srgbClr val="C79A6F"/>
                  </a:buClr>
                </a:pPr>
                <a:r>
                  <a:rPr lang="en-US" dirty="0">
                    <a:solidFill>
                      <a:schemeClr val="bg2"/>
                    </a:solidFill>
                  </a:rPr>
                  <a:t>Found at centers of galaxies</a:t>
                </a:r>
              </a:p>
              <a:p>
                <a:pPr>
                  <a:buClr>
                    <a:srgbClr val="C79A6F"/>
                  </a:buClr>
                </a:pPr>
                <a:r>
                  <a:rPr lang="en-US" dirty="0">
                    <a:solidFill>
                      <a:schemeClr val="bg2"/>
                    </a:solidFill>
                  </a:rPr>
                  <a:t>Origin still unknown</a:t>
                </a:r>
              </a:p>
              <a:p>
                <a:pPr marL="0" indent="0">
                  <a:spcBef>
                    <a:spcPts val="0"/>
                  </a:spcBef>
                  <a:spcAft>
                    <a:spcPts val="1200"/>
                  </a:spcAft>
                  <a:buNone/>
                </a:pPr>
                <a:r>
                  <a:rPr lang="en-US" sz="3000" dirty="0">
                    <a:solidFill>
                      <a:schemeClr val="bg2"/>
                    </a:solidFill>
                  </a:rPr>
                  <a:t>Do JWST observations favor some mechanisms?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C5EFEC2-4119-91E0-29E2-823068BDFD1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6017" y="136163"/>
                <a:ext cx="4633755" cy="3678303"/>
              </a:xfrm>
              <a:blipFill>
                <a:blip r:embed="rId4"/>
                <a:stretch>
                  <a:fillRect l="-3005" t="-1718" r="-1913" b="-10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CBF1CF-3CF6-47E2-6044-B0CA17197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18725" y="5956137"/>
            <a:ext cx="78938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CDEB5D4-A33B-ED4F-A06B-7E16C7B298A5}" type="slidenum">
              <a:rPr lang="en-US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14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8C4342-0AC9-EA82-A755-7A97FA5D82D3}"/>
              </a:ext>
            </a:extLst>
          </p:cNvPr>
          <p:cNvSpPr txBox="1"/>
          <p:nvPr/>
        </p:nvSpPr>
        <p:spPr>
          <a:xfrm>
            <a:off x="106017" y="5232246"/>
            <a:ext cx="8834959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3000" dirty="0">
                <a:solidFill>
                  <a:schemeClr val="bg1"/>
                </a:solidFill>
                <a:effectLst>
                  <a:glow rad="98487">
                    <a:schemeClr val="tx1">
                      <a:alpha val="72000"/>
                    </a:schemeClr>
                  </a:glow>
                </a:effectLst>
              </a:rPr>
              <a:t>Are the observations consistent with standard physics? </a:t>
            </a:r>
          </a:p>
          <a:p>
            <a:pPr marL="0" indent="0" algn="r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3000" dirty="0">
                <a:solidFill>
                  <a:schemeClr val="bg1"/>
                </a:solidFill>
                <a:effectLst>
                  <a:glow rad="98487">
                    <a:schemeClr val="tx1">
                      <a:alpha val="72000"/>
                    </a:schemeClr>
                  </a:glow>
                </a:effectLst>
              </a:rPr>
              <a:t>If not, how can we explain them?</a:t>
            </a:r>
          </a:p>
        </p:txBody>
      </p:sp>
    </p:spTree>
    <p:extLst>
      <p:ext uri="{BB962C8B-B14F-4D97-AF65-F5344CB8AC3E}">
        <p14:creationId xmlns:p14="http://schemas.microsoft.com/office/powerpoint/2010/main" val="1853537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C775FF-8C8A-F1B0-71C6-A3243C5DD2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7F495-FE3D-65C2-BE56-6D766C3A2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804" y="2959480"/>
            <a:ext cx="8183881" cy="2426867"/>
          </a:xfrm>
        </p:spPr>
        <p:txBody>
          <a:bodyPr>
            <a:noAutofit/>
          </a:bodyPr>
          <a:lstStyle/>
          <a:p>
            <a:pPr algn="r"/>
            <a:r>
              <a:rPr lang="en-US" sz="7000" dirty="0">
                <a:latin typeface="Impact" panose="020B0806030902050204" pitchFamily="34" charset="0"/>
              </a:rPr>
              <a:t>astrophysics?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998DF4-31FC-932C-B870-A00031FF8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B5D4-A33B-ED4F-A06B-7E16C7B298A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3586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46D46-B4B1-A03D-9F50-0A466B3DD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4E78B-5097-E100-652E-BF3FB8594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FORMATION OF A SUPERMASSIVE BLACK HOLE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55C06A-F192-9E59-30A4-D33F2F804D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358189"/>
            <a:ext cx="2222166" cy="3500609"/>
          </a:xfrm>
        </p:spPr>
        <p:txBody>
          <a:bodyPr anchor="t"/>
          <a:lstStyle/>
          <a:p>
            <a:pPr marL="0" indent="0" algn="ctr">
              <a:buNone/>
            </a:pPr>
            <a:r>
              <a:rPr lang="en-US" dirty="0"/>
              <a:t>Initial seed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A578E-E648-61CF-07E2-ED144509F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B5D4-A33B-ED4F-A06B-7E16C7B298A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6B966ED-201B-1CFE-017D-3BF90C69D67F}"/>
              </a:ext>
            </a:extLst>
          </p:cNvPr>
          <p:cNvSpPr txBox="1">
            <a:spLocks/>
          </p:cNvSpPr>
          <p:nvPr/>
        </p:nvSpPr>
        <p:spPr>
          <a:xfrm>
            <a:off x="3360793" y="2228003"/>
            <a:ext cx="2422414" cy="363079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 panose="05020102010507070707" pitchFamily="18" charset="2"/>
              <a:buNone/>
            </a:pPr>
            <a:r>
              <a:rPr lang="en-US" dirty="0"/>
              <a:t>Growth by accretion/mergers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5A9E505-7E8E-6A86-CE16-0A887B568AB6}"/>
              </a:ext>
            </a:extLst>
          </p:cNvPr>
          <p:cNvSpPr txBox="1">
            <a:spLocks/>
          </p:cNvSpPr>
          <p:nvPr/>
        </p:nvSpPr>
        <p:spPr>
          <a:xfrm>
            <a:off x="6140394" y="2358189"/>
            <a:ext cx="2422414" cy="350060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 panose="05020102010507070707" pitchFamily="18" charset="2"/>
              <a:buNone/>
            </a:pPr>
            <a:r>
              <a:rPr lang="en-US" dirty="0"/>
              <a:t>SMBH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FF1D8D0-7D7F-5FAA-B7BC-854D5F6364D9}"/>
              </a:ext>
            </a:extLst>
          </p:cNvPr>
          <p:cNvCxnSpPr/>
          <p:nvPr/>
        </p:nvCxnSpPr>
        <p:spPr>
          <a:xfrm>
            <a:off x="3188368" y="2228003"/>
            <a:ext cx="0" cy="42449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EFE703F-5EFE-14C5-41C6-A8572F0354E0}"/>
              </a:ext>
            </a:extLst>
          </p:cNvPr>
          <p:cNvCxnSpPr/>
          <p:nvPr/>
        </p:nvCxnSpPr>
        <p:spPr>
          <a:xfrm>
            <a:off x="5963652" y="2228003"/>
            <a:ext cx="0" cy="42449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A6ACD778-5AA5-D50C-5093-A682ECDE69AC}"/>
              </a:ext>
            </a:extLst>
          </p:cNvPr>
          <p:cNvSpPr/>
          <p:nvPr/>
        </p:nvSpPr>
        <p:spPr>
          <a:xfrm>
            <a:off x="1590006" y="4006224"/>
            <a:ext cx="204537" cy="20453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B857FD1-6231-57B1-7139-253657D86FD9}"/>
              </a:ext>
            </a:extLst>
          </p:cNvPr>
          <p:cNvSpPr/>
          <p:nvPr/>
        </p:nvSpPr>
        <p:spPr>
          <a:xfrm>
            <a:off x="6314405" y="3074068"/>
            <a:ext cx="2063611" cy="206361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01B1FCC-6362-A020-2F47-330195149912}"/>
              </a:ext>
            </a:extLst>
          </p:cNvPr>
          <p:cNvGrpSpPr/>
          <p:nvPr/>
        </p:nvGrpSpPr>
        <p:grpSpPr>
          <a:xfrm>
            <a:off x="3812172" y="3556933"/>
            <a:ext cx="1503947" cy="1587126"/>
            <a:chOff x="3615840" y="3644015"/>
            <a:chExt cx="1503947" cy="1587126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2D8F07F-E6A8-A45A-FC0E-49309F9A44D5}"/>
                </a:ext>
              </a:extLst>
            </p:cNvPr>
            <p:cNvSpPr/>
            <p:nvPr/>
          </p:nvSpPr>
          <p:spPr>
            <a:xfrm>
              <a:off x="3851594" y="3644015"/>
              <a:ext cx="724416" cy="7244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Curved Up Arrow 19">
              <a:extLst>
                <a:ext uri="{FF2B5EF4-FFF2-40B4-BE49-F238E27FC236}">
                  <a16:creationId xmlns:a16="http://schemas.microsoft.com/office/drawing/2014/main" id="{7290E06B-20C3-C8D0-923E-C6220108BE51}"/>
                </a:ext>
              </a:extLst>
            </p:cNvPr>
            <p:cNvSpPr/>
            <p:nvPr/>
          </p:nvSpPr>
          <p:spPr>
            <a:xfrm rot="17721560">
              <a:off x="4486952" y="4557182"/>
              <a:ext cx="857950" cy="336884"/>
            </a:xfrm>
            <a:prstGeom prst="curvedUpArrow">
              <a:avLst/>
            </a:prstGeom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ED432D9F-84B2-C0A4-D3CA-B6BCCD07C941}"/>
                </a:ext>
              </a:extLst>
            </p:cNvPr>
            <p:cNvSpPr/>
            <p:nvPr/>
          </p:nvSpPr>
          <p:spPr>
            <a:xfrm>
              <a:off x="4395196" y="4825631"/>
              <a:ext cx="405510" cy="40551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Graphic 18" descr="Windy outline">
              <a:extLst>
                <a:ext uri="{FF2B5EF4-FFF2-40B4-BE49-F238E27FC236}">
                  <a16:creationId xmlns:a16="http://schemas.microsoft.com/office/drawing/2014/main" id="{044D9FFF-D24B-2DF9-554C-53361D017C11}"/>
                </a:ext>
              </a:extLst>
            </p:cNvPr>
            <p:cNvPicPr>
              <a:picLocks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3615840" y="3767219"/>
              <a:ext cx="1503947" cy="72441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137831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F7BD0-C96D-33E1-E09D-572176BBB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Hypotheses for </a:t>
            </a:r>
            <a:r>
              <a:rPr lang="en-US" dirty="0" err="1"/>
              <a:t>smbh</a:t>
            </a:r>
            <a:r>
              <a:rPr lang="en-US" dirty="0"/>
              <a:t> formation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7B7728-6861-62DF-921C-1326567A10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Light seeds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C7D303-B165-EC78-F30C-7D340E40FA1C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US" sz="2100" dirty="0"/>
                  <a:t>At </a:t>
                </a:r>
                <a14:m>
                  <m:oMath xmlns:m="http://schemas.openxmlformats.org/officeDocument/2006/math">
                    <m:r>
                      <a:rPr lang="en-US" sz="2100" b="0" i="1" smtClean="0">
                        <a:latin typeface="Cambria Math" panose="02040503050406030204" pitchFamily="18" charset="0"/>
                      </a:rPr>
                      <m:t>1+</m:t>
                    </m:r>
                    <m:r>
                      <a:rPr lang="en-US" sz="21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100" b="0" i="1" smtClean="0">
                        <a:latin typeface="Cambria Math" panose="02040503050406030204" pitchFamily="18" charset="0"/>
                      </a:rPr>
                      <m:t> ~ 20</m:t>
                    </m:r>
                  </m:oMath>
                </a14:m>
                <a:r>
                  <a:rPr lang="en-US" sz="2100" dirty="0"/>
                  <a:t>,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1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100" b="0" i="1" smtClean="0">
                            <a:latin typeface="Cambria Math" panose="02040503050406030204" pitchFamily="18" charset="0"/>
                          </a:rPr>
                          <m:t>𝐵𝐻</m:t>
                        </m:r>
                      </m:sub>
                    </m:sSub>
                    <m:r>
                      <a:rPr lang="en-US" sz="2100" b="0" i="1" smtClean="0">
                        <a:latin typeface="Cambria Math" panose="02040503050406030204" pitchFamily="18" charset="0"/>
                      </a:rPr>
                      <m:t>~100 </m:t>
                    </m:r>
                    <m:sSub>
                      <m:sSubPr>
                        <m:ctrlPr>
                          <a:rPr lang="en-US" sz="21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100" b="0" i="1" smtClean="0">
                            <a:latin typeface="Cambria Math" panose="02040503050406030204" pitchFamily="18" charset="0"/>
                          </a:rPr>
                          <m:t>⊙</m:t>
                        </m:r>
                      </m:sub>
                    </m:sSub>
                  </m:oMath>
                </a14:m>
                <a:endParaRPr lang="en-US" sz="2100" dirty="0"/>
              </a:p>
              <a:p>
                <a:r>
                  <a:rPr lang="en-US" sz="2100" dirty="0"/>
                  <a:t>Could form from first generation of stars (Pop. III)</a:t>
                </a:r>
              </a:p>
              <a:p>
                <a:r>
                  <a:rPr lang="en-US" sz="2100" dirty="0"/>
                  <a:t>Eddington-limited accretion and typical merging rates not enough to explain SMBH masses today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C7D303-B165-EC78-F30C-7D340E40FA1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2"/>
                <a:stretch>
                  <a:fillRect l="-974" t="-12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1F610B3-32B3-AB97-9CFD-38065D95CC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z="2400" dirty="0"/>
              <a:t>Heavy seeds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1B5D1C50-B76A-D306-B416-290F032B3E41}"/>
                  </a:ext>
                </a:extLst>
              </p:cNvPr>
              <p:cNvSpPr>
                <a:spLocks noGrp="1"/>
              </p:cNvSpPr>
              <p:nvPr>
                <p:ph sz="quarter" idx="4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100" dirty="0"/>
                  <a:t>At </a:t>
                </a:r>
                <a14:m>
                  <m:oMath xmlns:m="http://schemas.openxmlformats.org/officeDocument/2006/math">
                    <m:r>
                      <a:rPr lang="en-US" sz="2100" i="1">
                        <a:latin typeface="Cambria Math" panose="02040503050406030204" pitchFamily="18" charset="0"/>
                      </a:rPr>
                      <m:t>1+</m:t>
                    </m:r>
                    <m:r>
                      <a:rPr lang="en-US" sz="2100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100" i="1">
                        <a:latin typeface="Cambria Math" panose="02040503050406030204" pitchFamily="18" charset="0"/>
                      </a:rPr>
                      <m:t> ~ 20</m:t>
                    </m:r>
                  </m:oMath>
                </a14:m>
                <a:r>
                  <a:rPr lang="en-US" sz="2100" dirty="0"/>
                  <a:t>,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1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𝐵𝐻</m:t>
                        </m:r>
                      </m:sub>
                    </m:sSub>
                    <m:r>
                      <a:rPr lang="en-US" sz="2100" b="0" i="1" smtClean="0">
                        <a:latin typeface="Cambria Math" panose="02040503050406030204" pitchFamily="18" charset="0"/>
                      </a:rPr>
                      <m:t>~</m:t>
                    </m:r>
                    <m:sSup>
                      <m:sSupPr>
                        <m:ctrlPr>
                          <a:rPr lang="en-US" sz="21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1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en-US" sz="2100" i="1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1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⊙</m:t>
                        </m:r>
                      </m:sub>
                    </m:sSub>
                  </m:oMath>
                </a14:m>
                <a:endParaRPr lang="en-US" sz="2100" dirty="0"/>
              </a:p>
              <a:p>
                <a:r>
                  <a:rPr lang="en-US" sz="2100" dirty="0"/>
                  <a:t>…how do these form in the first place?</a:t>
                </a:r>
              </a:p>
              <a:p>
                <a:pPr marL="666900" lvl="1" indent="-342900">
                  <a:buFont typeface="+mj-lt"/>
                  <a:buAutoNum type="arabicPeriod"/>
                </a:pPr>
                <a:r>
                  <a:rPr lang="en-US" sz="2100" dirty="0"/>
                  <a:t>Direct collapse black holes</a:t>
                </a:r>
              </a:p>
              <a:p>
                <a:pPr marL="666900" lvl="1" indent="-342900">
                  <a:buFont typeface="+mj-lt"/>
                  <a:buAutoNum type="arabicPeriod"/>
                </a:pPr>
                <a:r>
                  <a:rPr lang="en-US" sz="2100" dirty="0"/>
                  <a:t>Beyond standard…</a:t>
                </a:r>
              </a:p>
            </p:txBody>
          </p:sp>
        </mc:Choice>
        <mc:Fallback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1B5D1C50-B76A-D306-B416-290F032B3E4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4"/>
              </p:nvPr>
            </p:nvSpPr>
            <p:spPr>
              <a:blipFill>
                <a:blip r:embed="rId3"/>
                <a:stretch>
                  <a:fillRect l="-974" t="-8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C3F87B-2FA2-B94B-A91E-678075946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B5D4-A33B-ED4F-A06B-7E16C7B298A5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04F5BD7-A5A6-2FBD-2197-892BF548BD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5545" y="2116762"/>
            <a:ext cx="5895474" cy="429174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2C37614-F307-451B-DFA0-6616DDB80F42}"/>
              </a:ext>
            </a:extLst>
          </p:cNvPr>
          <p:cNvSpPr txBox="1"/>
          <p:nvPr/>
        </p:nvSpPr>
        <p:spPr>
          <a:xfrm>
            <a:off x="4403507" y="6530233"/>
            <a:ext cx="474862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5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Bogdan et al. 2023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2185CE3-95BC-AE2D-C07D-DC783B590F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0764" y="2013401"/>
            <a:ext cx="5745035" cy="451683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A854DF6-D224-B364-E973-5481A0420436}"/>
              </a:ext>
            </a:extLst>
          </p:cNvPr>
          <p:cNvSpPr txBox="1"/>
          <p:nvPr/>
        </p:nvSpPr>
        <p:spPr>
          <a:xfrm>
            <a:off x="4395372" y="6538192"/>
            <a:ext cx="474862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5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Wang et al. 2021</a:t>
            </a:r>
          </a:p>
        </p:txBody>
      </p:sp>
    </p:spTree>
    <p:extLst>
      <p:ext uri="{BB962C8B-B14F-4D97-AF65-F5344CB8AC3E}">
        <p14:creationId xmlns:p14="http://schemas.microsoft.com/office/powerpoint/2010/main" val="4244101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3" grpId="0"/>
      <p:bldP spid="13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0F89E-42DD-7B5B-220F-7AD065AEA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B08D5-AFAC-2DF7-FB71-E4FA4545E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 Collapse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B033FF2-4863-6A21-248F-C86A8C977F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798" y="3928856"/>
            <a:ext cx="1930400" cy="193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7E27FEA1-9B57-2E84-C07A-779655CF98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999" y="3934285"/>
            <a:ext cx="1930400" cy="193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BC331CC5-C067-7311-AF73-D29148E0440A}"/>
              </a:ext>
            </a:extLst>
          </p:cNvPr>
          <p:cNvGrpSpPr/>
          <p:nvPr/>
        </p:nvGrpSpPr>
        <p:grpSpPr>
          <a:xfrm>
            <a:off x="573056" y="3547116"/>
            <a:ext cx="2693879" cy="2693879"/>
            <a:chOff x="1167658" y="3561422"/>
            <a:chExt cx="2693879" cy="2693879"/>
          </a:xfrm>
        </p:grpSpPr>
        <p:sp>
          <p:nvSpPr>
            <p:cNvPr id="5" name="Up Arrow 4">
              <a:extLst>
                <a:ext uri="{FF2B5EF4-FFF2-40B4-BE49-F238E27FC236}">
                  <a16:creationId xmlns:a16="http://schemas.microsoft.com/office/drawing/2014/main" id="{5EB12D49-1D21-BE74-27E9-036568AED081}"/>
                </a:ext>
              </a:extLst>
            </p:cNvPr>
            <p:cNvSpPr/>
            <p:nvPr/>
          </p:nvSpPr>
          <p:spPr>
            <a:xfrm>
              <a:off x="2368118" y="3561423"/>
              <a:ext cx="292963" cy="381739"/>
            </a:xfrm>
            <a:prstGeom prst="upArrow">
              <a:avLst/>
            </a:prstGeom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Up Arrow 5">
              <a:extLst>
                <a:ext uri="{FF2B5EF4-FFF2-40B4-BE49-F238E27FC236}">
                  <a16:creationId xmlns:a16="http://schemas.microsoft.com/office/drawing/2014/main" id="{C22D2A13-C4AD-1842-5634-2C0BEEA0C1C3}"/>
                </a:ext>
              </a:extLst>
            </p:cNvPr>
            <p:cNvSpPr/>
            <p:nvPr/>
          </p:nvSpPr>
          <p:spPr>
            <a:xfrm rot="10800000">
              <a:off x="2368117" y="5873562"/>
              <a:ext cx="292963" cy="381739"/>
            </a:xfrm>
            <a:prstGeom prst="upArrow">
              <a:avLst/>
            </a:prstGeom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DBABED0-1126-F30E-36ED-A0F16BA10F92}"/>
                </a:ext>
              </a:extLst>
            </p:cNvPr>
            <p:cNvGrpSpPr/>
            <p:nvPr/>
          </p:nvGrpSpPr>
          <p:grpSpPr>
            <a:xfrm rot="5400000">
              <a:off x="2368116" y="3561423"/>
              <a:ext cx="292964" cy="2693878"/>
              <a:chOff x="2520517" y="3713823"/>
              <a:chExt cx="292964" cy="2693878"/>
            </a:xfrm>
          </p:grpSpPr>
          <p:sp>
            <p:nvSpPr>
              <p:cNvPr id="8" name="Up Arrow 7">
                <a:extLst>
                  <a:ext uri="{FF2B5EF4-FFF2-40B4-BE49-F238E27FC236}">
                    <a16:creationId xmlns:a16="http://schemas.microsoft.com/office/drawing/2014/main" id="{4424EF80-592B-C5E4-4C47-C6BE02E3AF84}"/>
                  </a:ext>
                </a:extLst>
              </p:cNvPr>
              <p:cNvSpPr/>
              <p:nvPr/>
            </p:nvSpPr>
            <p:spPr>
              <a:xfrm>
                <a:off x="2520518" y="3713823"/>
                <a:ext cx="292963" cy="381739"/>
              </a:xfrm>
              <a:prstGeom prst="upArrow">
                <a:avLst/>
              </a:prstGeom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Up Arrow 8">
                <a:extLst>
                  <a:ext uri="{FF2B5EF4-FFF2-40B4-BE49-F238E27FC236}">
                    <a16:creationId xmlns:a16="http://schemas.microsoft.com/office/drawing/2014/main" id="{D4A5BA3B-DA2E-0894-E878-A421207C48C2}"/>
                  </a:ext>
                </a:extLst>
              </p:cNvPr>
              <p:cNvSpPr/>
              <p:nvPr/>
            </p:nvSpPr>
            <p:spPr>
              <a:xfrm rot="10800000">
                <a:off x="2520517" y="6025962"/>
                <a:ext cx="292963" cy="381739"/>
              </a:xfrm>
              <a:prstGeom prst="upArrow">
                <a:avLst/>
              </a:prstGeom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7E4497FC-E118-911B-3460-4918AAAEB9A6}"/>
                </a:ext>
              </a:extLst>
            </p:cNvPr>
            <p:cNvGrpSpPr/>
            <p:nvPr/>
          </p:nvGrpSpPr>
          <p:grpSpPr>
            <a:xfrm rot="18900000">
              <a:off x="1167658" y="3561422"/>
              <a:ext cx="2693878" cy="2693878"/>
              <a:chOff x="1320059" y="3713823"/>
              <a:chExt cx="2693878" cy="2693878"/>
            </a:xfrm>
          </p:grpSpPr>
          <p:sp>
            <p:nvSpPr>
              <p:cNvPr id="11" name="Up Arrow 10">
                <a:extLst>
                  <a:ext uri="{FF2B5EF4-FFF2-40B4-BE49-F238E27FC236}">
                    <a16:creationId xmlns:a16="http://schemas.microsoft.com/office/drawing/2014/main" id="{2646AF1B-B7B6-8EA1-0690-87B2FA26E670}"/>
                  </a:ext>
                </a:extLst>
              </p:cNvPr>
              <p:cNvSpPr/>
              <p:nvPr/>
            </p:nvSpPr>
            <p:spPr>
              <a:xfrm>
                <a:off x="2520518" y="3713823"/>
                <a:ext cx="292963" cy="381739"/>
              </a:xfrm>
              <a:prstGeom prst="upArrow">
                <a:avLst/>
              </a:prstGeom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Up Arrow 11">
                <a:extLst>
                  <a:ext uri="{FF2B5EF4-FFF2-40B4-BE49-F238E27FC236}">
                    <a16:creationId xmlns:a16="http://schemas.microsoft.com/office/drawing/2014/main" id="{2CF53647-1D05-8EC3-F787-C9BB5CA57A91}"/>
                  </a:ext>
                </a:extLst>
              </p:cNvPr>
              <p:cNvSpPr/>
              <p:nvPr/>
            </p:nvSpPr>
            <p:spPr>
              <a:xfrm rot="10800000">
                <a:off x="2520517" y="6025962"/>
                <a:ext cx="292963" cy="381739"/>
              </a:xfrm>
              <a:prstGeom prst="upArrow">
                <a:avLst/>
              </a:prstGeom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690E3ECB-D643-E6D5-D8A6-4ECDB0284E11}"/>
                  </a:ext>
                </a:extLst>
              </p:cNvPr>
              <p:cNvGrpSpPr/>
              <p:nvPr/>
            </p:nvGrpSpPr>
            <p:grpSpPr>
              <a:xfrm rot="5400000">
                <a:off x="2520516" y="3713823"/>
                <a:ext cx="292964" cy="2693878"/>
                <a:chOff x="2520517" y="3713823"/>
                <a:chExt cx="292964" cy="2693878"/>
              </a:xfrm>
            </p:grpSpPr>
            <p:sp>
              <p:nvSpPr>
                <p:cNvPr id="14" name="Up Arrow 13">
                  <a:extLst>
                    <a:ext uri="{FF2B5EF4-FFF2-40B4-BE49-F238E27FC236}">
                      <a16:creationId xmlns:a16="http://schemas.microsoft.com/office/drawing/2014/main" id="{11456545-2AB0-CB2C-7752-4D28F81CD7BB}"/>
                    </a:ext>
                  </a:extLst>
                </p:cNvPr>
                <p:cNvSpPr/>
                <p:nvPr/>
              </p:nvSpPr>
              <p:spPr>
                <a:xfrm>
                  <a:off x="2520518" y="3713823"/>
                  <a:ext cx="292963" cy="381739"/>
                </a:xfrm>
                <a:prstGeom prst="upArrow">
                  <a:avLst/>
                </a:prstGeom>
              </p:spPr>
              <p:style>
                <a:lnRef idx="2">
                  <a:schemeClr val="accent3">
                    <a:shade val="15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Up Arrow 14">
                  <a:extLst>
                    <a:ext uri="{FF2B5EF4-FFF2-40B4-BE49-F238E27FC236}">
                      <a16:creationId xmlns:a16="http://schemas.microsoft.com/office/drawing/2014/main" id="{359C2067-B4D4-314A-3FA4-0AD9ECDF7052}"/>
                    </a:ext>
                  </a:extLst>
                </p:cNvPr>
                <p:cNvSpPr/>
                <p:nvPr/>
              </p:nvSpPr>
              <p:spPr>
                <a:xfrm rot="10800000">
                  <a:off x="2520517" y="6025962"/>
                  <a:ext cx="292963" cy="381739"/>
                </a:xfrm>
                <a:prstGeom prst="upArrow">
                  <a:avLst/>
                </a:prstGeom>
              </p:spPr>
              <p:style>
                <a:lnRef idx="2">
                  <a:schemeClr val="accent3">
                    <a:shade val="15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5DB4058-EF95-5154-DF9C-23220950B600}"/>
              </a:ext>
            </a:extLst>
          </p:cNvPr>
          <p:cNvGrpSpPr/>
          <p:nvPr/>
        </p:nvGrpSpPr>
        <p:grpSpPr>
          <a:xfrm>
            <a:off x="5770523" y="3547117"/>
            <a:ext cx="2693878" cy="2693878"/>
            <a:chOff x="5266726" y="3316297"/>
            <a:chExt cx="2693878" cy="2693878"/>
          </a:xfrm>
        </p:grpSpPr>
        <p:sp>
          <p:nvSpPr>
            <p:cNvPr id="19" name="Up Arrow 18">
              <a:extLst>
                <a:ext uri="{FF2B5EF4-FFF2-40B4-BE49-F238E27FC236}">
                  <a16:creationId xmlns:a16="http://schemas.microsoft.com/office/drawing/2014/main" id="{2D2506AA-701C-C6A0-162A-74929859C197}"/>
                </a:ext>
              </a:extLst>
            </p:cNvPr>
            <p:cNvSpPr/>
            <p:nvPr/>
          </p:nvSpPr>
          <p:spPr>
            <a:xfrm rot="10800000">
              <a:off x="6467185" y="3316297"/>
              <a:ext cx="292963" cy="381739"/>
            </a:xfrm>
            <a:prstGeom prst="upArrow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Up Arrow 19">
              <a:extLst>
                <a:ext uri="{FF2B5EF4-FFF2-40B4-BE49-F238E27FC236}">
                  <a16:creationId xmlns:a16="http://schemas.microsoft.com/office/drawing/2014/main" id="{755C6BF3-441C-DB55-0BF5-7A85263AA0B7}"/>
                </a:ext>
              </a:extLst>
            </p:cNvPr>
            <p:cNvSpPr/>
            <p:nvPr/>
          </p:nvSpPr>
          <p:spPr>
            <a:xfrm>
              <a:off x="6467184" y="5628436"/>
              <a:ext cx="292963" cy="381739"/>
            </a:xfrm>
            <a:prstGeom prst="upArrow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Up Arrow 27">
              <a:extLst>
                <a:ext uri="{FF2B5EF4-FFF2-40B4-BE49-F238E27FC236}">
                  <a16:creationId xmlns:a16="http://schemas.microsoft.com/office/drawing/2014/main" id="{8B738EB8-3592-AECD-ECDF-7D98B0F04166}"/>
                </a:ext>
              </a:extLst>
            </p:cNvPr>
            <p:cNvSpPr/>
            <p:nvPr/>
          </p:nvSpPr>
          <p:spPr>
            <a:xfrm rot="16200000">
              <a:off x="7623253" y="4472367"/>
              <a:ext cx="292963" cy="381739"/>
            </a:xfrm>
            <a:prstGeom prst="upArrow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Up Arrow 28">
              <a:extLst>
                <a:ext uri="{FF2B5EF4-FFF2-40B4-BE49-F238E27FC236}">
                  <a16:creationId xmlns:a16="http://schemas.microsoft.com/office/drawing/2014/main" id="{EF675EDF-C388-74BB-4B44-397203FAA32C}"/>
                </a:ext>
              </a:extLst>
            </p:cNvPr>
            <p:cNvSpPr/>
            <p:nvPr/>
          </p:nvSpPr>
          <p:spPr>
            <a:xfrm rot="5400000">
              <a:off x="5311114" y="4472366"/>
              <a:ext cx="292963" cy="381739"/>
            </a:xfrm>
            <a:prstGeom prst="upArrow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Up Arrow 22">
              <a:extLst>
                <a:ext uri="{FF2B5EF4-FFF2-40B4-BE49-F238E27FC236}">
                  <a16:creationId xmlns:a16="http://schemas.microsoft.com/office/drawing/2014/main" id="{51B6691C-89E7-CFC2-2F3C-F7CFE0ED396E}"/>
                </a:ext>
              </a:extLst>
            </p:cNvPr>
            <p:cNvSpPr/>
            <p:nvPr/>
          </p:nvSpPr>
          <p:spPr>
            <a:xfrm rot="8100000">
              <a:off x="5649719" y="3654900"/>
              <a:ext cx="292963" cy="381739"/>
            </a:xfrm>
            <a:prstGeom prst="upArrow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Up Arrow 23">
              <a:extLst>
                <a:ext uri="{FF2B5EF4-FFF2-40B4-BE49-F238E27FC236}">
                  <a16:creationId xmlns:a16="http://schemas.microsoft.com/office/drawing/2014/main" id="{E04E14A9-E439-9CA2-31D8-50421BC12722}"/>
                </a:ext>
              </a:extLst>
            </p:cNvPr>
            <p:cNvSpPr/>
            <p:nvPr/>
          </p:nvSpPr>
          <p:spPr>
            <a:xfrm rot="18900000">
              <a:off x="7284647" y="5289830"/>
              <a:ext cx="292963" cy="381739"/>
            </a:xfrm>
            <a:prstGeom prst="upArrow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Up Arrow 25">
              <a:extLst>
                <a:ext uri="{FF2B5EF4-FFF2-40B4-BE49-F238E27FC236}">
                  <a16:creationId xmlns:a16="http://schemas.microsoft.com/office/drawing/2014/main" id="{23B36D96-DD44-364D-9268-A7FDBAE7D05C}"/>
                </a:ext>
              </a:extLst>
            </p:cNvPr>
            <p:cNvSpPr/>
            <p:nvPr/>
          </p:nvSpPr>
          <p:spPr>
            <a:xfrm rot="13500000">
              <a:off x="7284647" y="3654901"/>
              <a:ext cx="292963" cy="381739"/>
            </a:xfrm>
            <a:prstGeom prst="upArrow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Up Arrow 26">
              <a:extLst>
                <a:ext uri="{FF2B5EF4-FFF2-40B4-BE49-F238E27FC236}">
                  <a16:creationId xmlns:a16="http://schemas.microsoft.com/office/drawing/2014/main" id="{9754474E-4C1F-75D5-3824-E99FE9AB08E0}"/>
                </a:ext>
              </a:extLst>
            </p:cNvPr>
            <p:cNvSpPr/>
            <p:nvPr/>
          </p:nvSpPr>
          <p:spPr>
            <a:xfrm rot="2700000">
              <a:off x="5649718" y="5289830"/>
              <a:ext cx="292963" cy="381739"/>
            </a:xfrm>
            <a:prstGeom prst="upArrow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204B311E-FAA3-45F5-5135-13298A33BD05}"/>
              </a:ext>
            </a:extLst>
          </p:cNvPr>
          <p:cNvSpPr txBox="1"/>
          <p:nvPr/>
        </p:nvSpPr>
        <p:spPr>
          <a:xfrm>
            <a:off x="668492" y="6270751"/>
            <a:ext cx="25030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</a:rPr>
              <a:t>kinetic energy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422004B-0746-A2ED-EA30-435B2666657E}"/>
              </a:ext>
            </a:extLst>
          </p:cNvPr>
          <p:cNvSpPr txBox="1"/>
          <p:nvPr/>
        </p:nvSpPr>
        <p:spPr>
          <a:xfrm>
            <a:off x="5865957" y="6304675"/>
            <a:ext cx="25030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accent5"/>
                </a:solidFill>
              </a:rPr>
              <a:t>gravity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E279C21C-52FF-EC5F-29F1-B9A0770160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091491"/>
            <a:ext cx="7989752" cy="4266207"/>
          </a:xfrm>
        </p:spPr>
        <p:txBody>
          <a:bodyPr anchor="t">
            <a:normAutofit/>
          </a:bodyPr>
          <a:lstStyle/>
          <a:p>
            <a:r>
              <a:rPr lang="en-US" sz="2200" dirty="0"/>
              <a:t>First, </a:t>
            </a:r>
            <a:r>
              <a:rPr lang="en-US" sz="2200" dirty="0" err="1"/>
              <a:t>overdensity</a:t>
            </a:r>
            <a:r>
              <a:rPr lang="en-US" sz="2200" dirty="0"/>
              <a:t> must collapse and </a:t>
            </a:r>
            <a:r>
              <a:rPr lang="en-US" sz="2200" dirty="0" err="1"/>
              <a:t>virialize</a:t>
            </a:r>
            <a:r>
              <a:rPr lang="en-US" sz="2200" dirty="0"/>
              <a:t> to form a </a:t>
            </a:r>
            <a:r>
              <a:rPr lang="en-US" dirty="0"/>
              <a:t>halo</a:t>
            </a:r>
          </a:p>
          <a:p>
            <a:r>
              <a:rPr lang="en-US" dirty="0"/>
              <a:t>For baryons to continue collapsing, must dissipate kinetic energy, e.g. have a cooling mechanism</a:t>
            </a:r>
          </a:p>
        </p:txBody>
      </p:sp>
    </p:spTree>
    <p:extLst>
      <p:ext uri="{BB962C8B-B14F-4D97-AF65-F5344CB8AC3E}">
        <p14:creationId xmlns:p14="http://schemas.microsoft.com/office/powerpoint/2010/main" val="20783086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614EEA-1DD7-88BE-AA4A-75ED98A1BB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DD73746-0426-E707-21AB-C8A05E4326BF}"/>
              </a:ext>
            </a:extLst>
          </p:cNvPr>
          <p:cNvSpPr txBox="1"/>
          <p:nvPr/>
        </p:nvSpPr>
        <p:spPr>
          <a:xfrm>
            <a:off x="2277116" y="5468696"/>
            <a:ext cx="4589770" cy="769441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Suppression of molecular cooling can lead to formation of a heavy seed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66165D-DFD4-BD42-E7A3-B9680AA21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 collapse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 Placeholder 4">
                <a:extLst>
                  <a:ext uri="{FF2B5EF4-FFF2-40B4-BE49-F238E27FC236}">
                    <a16:creationId xmlns:a16="http://schemas.microsoft.com/office/drawing/2014/main" id="{BC1414A3-75B0-731D-E5D5-39CA3AC1412A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581884" y="2042025"/>
                <a:ext cx="3898836" cy="576262"/>
              </a:xfrm>
            </p:spPr>
            <p:txBody>
              <a:bodyPr/>
              <a:lstStyle/>
              <a:p>
                <a:r>
                  <a:rPr lang="en-US" dirty="0"/>
                  <a:t>Atomic hydrogen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dirty="0"/>
                  <a:t>) cooling</a:t>
                </a:r>
              </a:p>
            </p:txBody>
          </p:sp>
        </mc:Choice>
        <mc:Fallback>
          <p:sp>
            <p:nvSpPr>
              <p:cNvPr id="5" name="Text Placeholder 4">
                <a:extLst>
                  <a:ext uri="{FF2B5EF4-FFF2-40B4-BE49-F238E27FC236}">
                    <a16:creationId xmlns:a16="http://schemas.microsoft.com/office/drawing/2014/main" id="{BC1414A3-75B0-731D-E5D5-39CA3AC1412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581884" y="2042025"/>
                <a:ext cx="3898836" cy="576262"/>
              </a:xfrm>
              <a:blipFill>
                <a:blip r:embed="rId3"/>
                <a:stretch>
                  <a:fillRect l="-1948" b="-191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3027C8CA-DFC9-A051-44CD-90CA3907C5E2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581192" y="2740073"/>
                <a:ext cx="3899527" cy="2934999"/>
              </a:xfrm>
            </p:spPr>
            <p:txBody>
              <a:bodyPr>
                <a:normAutofit/>
              </a:bodyPr>
              <a:lstStyle/>
              <a:p>
                <a:r>
                  <a:rPr lang="en-US" sz="2000" dirty="0"/>
                  <a:t>Efficient for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&gt;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sz="2000" dirty="0"/>
                  <a:t> K</a:t>
                </a:r>
              </a:p>
              <a:p>
                <a:r>
                  <a:rPr lang="en-US" sz="2000" dirty="0"/>
                  <a:t>Neutral hydrogen very abundant</a:t>
                </a:r>
                <a:br>
                  <a:rPr lang="en-US" sz="2000" dirty="0"/>
                </a:br>
                <a:br>
                  <a:rPr lang="en-US" sz="2000" dirty="0"/>
                </a:br>
                <a:br>
                  <a:rPr lang="en-US" sz="2000" dirty="0"/>
                </a:br>
                <a:br>
                  <a:rPr lang="en-US" sz="2000" dirty="0"/>
                </a:br>
                <a:endParaRPr lang="en-US" sz="2000" dirty="0"/>
              </a:p>
              <a:p>
                <a:r>
                  <a:rPr lang="en-US" sz="2000" dirty="0"/>
                  <a:t>Leads to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~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⊙</m:t>
                        </m:r>
                      </m:sub>
                    </m:sSub>
                  </m:oMath>
                </a14:m>
                <a:r>
                  <a:rPr lang="en-US" sz="2000" dirty="0"/>
                  <a:t> black holes</a:t>
                </a:r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AC729B8A-C818-43F2-AE90-B5F8EB631DE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581192" y="2740073"/>
                <a:ext cx="3899527" cy="2934999"/>
              </a:xfrm>
              <a:blipFill>
                <a:blip r:embed="rId4"/>
                <a:stretch>
                  <a:fillRect l="-649" t="-8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 Placeholder 6">
                <a:extLst>
                  <a:ext uri="{FF2B5EF4-FFF2-40B4-BE49-F238E27FC236}">
                    <a16:creationId xmlns:a16="http://schemas.microsoft.com/office/drawing/2014/main" id="{AF4B20AD-12E8-8785-D331-5196FFB9253C}"/>
                  </a:ext>
                </a:extLst>
              </p:cNvPr>
              <p:cNvSpPr>
                <a:spLocks noGrp="1"/>
              </p:cNvSpPr>
              <p:nvPr>
                <p:ph type="body" sz="quarter" idx="3"/>
              </p:nvPr>
            </p:nvSpPr>
            <p:spPr>
              <a:xfrm>
                <a:off x="4663282" y="2042025"/>
                <a:ext cx="3907662" cy="576262"/>
              </a:xfrm>
            </p:spPr>
            <p:txBody>
              <a:bodyPr/>
              <a:lstStyle/>
              <a:p>
                <a:r>
                  <a:rPr lang="en-US" dirty="0"/>
                  <a:t>Molecular hydrogen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) cooling</a:t>
                </a:r>
              </a:p>
            </p:txBody>
          </p:sp>
        </mc:Choice>
        <mc:Fallback>
          <p:sp>
            <p:nvSpPr>
              <p:cNvPr id="7" name="Text Placeholder 6">
                <a:extLst>
                  <a:ext uri="{FF2B5EF4-FFF2-40B4-BE49-F238E27FC236}">
                    <a16:creationId xmlns:a16="http://schemas.microsoft.com/office/drawing/2014/main" id="{AF4B20AD-12E8-8785-D331-5196FFB9253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3"/>
              </p:nvPr>
            </p:nvSpPr>
            <p:spPr>
              <a:xfrm>
                <a:off x="4663282" y="2042025"/>
                <a:ext cx="3907662" cy="576262"/>
              </a:xfrm>
              <a:blipFill>
                <a:blip r:embed="rId5"/>
                <a:stretch>
                  <a:fillRect l="-2273" r="-1623" b="-191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599BD2CE-B493-1D74-EA37-614DAFA757AE}"/>
                  </a:ext>
                </a:extLst>
              </p:cNvPr>
              <p:cNvSpPr>
                <a:spLocks noGrp="1"/>
              </p:cNvSpPr>
              <p:nvPr>
                <p:ph sz="quarter" idx="4"/>
              </p:nvPr>
            </p:nvSpPr>
            <p:spPr>
              <a:xfrm>
                <a:off x="4663282" y="2740073"/>
                <a:ext cx="3907662" cy="2934999"/>
              </a:xfrm>
            </p:spPr>
            <p:txBody>
              <a:bodyPr>
                <a:normAutofit/>
              </a:bodyPr>
              <a:lstStyle/>
              <a:p>
                <a:r>
                  <a:rPr lang="en-US" sz="2000" dirty="0"/>
                  <a:t>Efficient for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e>
                    </m:d>
                  </m:oMath>
                </a14:m>
                <a:r>
                  <a:rPr lang="en-US" sz="2000" dirty="0"/>
                  <a:t> K</a:t>
                </a:r>
              </a:p>
              <a:p>
                <a:r>
                  <a:rPr lang="en-US" sz="2000" dirty="0"/>
                  <a:t>…if you can form enough</a:t>
                </a:r>
                <a:br>
                  <a:rPr lang="en-US" sz="2000" dirty="0"/>
                </a:br>
                <a:br>
                  <a:rPr lang="en-US" sz="2000" dirty="0"/>
                </a:br>
                <a:br>
                  <a:rPr lang="en-US" sz="2000" dirty="0"/>
                </a:br>
                <a:br>
                  <a:rPr lang="en-US" sz="2000" dirty="0"/>
                </a:br>
                <a:endParaRPr lang="en-US" sz="2000" dirty="0"/>
              </a:p>
              <a:p>
                <a:r>
                  <a:rPr lang="en-US" sz="2000" dirty="0"/>
                  <a:t>Leads to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~100 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⊙</m:t>
                        </m:r>
                      </m:sub>
                    </m:sSub>
                  </m:oMath>
                </a14:m>
                <a:r>
                  <a:rPr lang="en-US" sz="2000" dirty="0"/>
                  <a:t> stars</a:t>
                </a:r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8A5F91F4-B4CA-1E53-5AA8-85B6E8675D3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4"/>
              </p:nvPr>
            </p:nvSpPr>
            <p:spPr>
              <a:xfrm>
                <a:off x="4663282" y="2740073"/>
                <a:ext cx="3907662" cy="2934999"/>
              </a:xfrm>
              <a:blipFill>
                <a:blip r:embed="rId6"/>
                <a:stretch>
                  <a:fillRect l="-974" t="-8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275DBB-6CF6-481E-FFDD-0AFEE215A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B5D4-A33B-ED4F-A06B-7E16C7B298A5}" type="slidenum">
              <a:rPr lang="en-US" smtClean="0"/>
              <a:pPr/>
              <a:t>19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3A6D64B-9111-BFAA-5D63-8F6B37663F16}"/>
                  </a:ext>
                </a:extLst>
              </p:cNvPr>
              <p:cNvSpPr txBox="1"/>
              <p:nvPr/>
            </p:nvSpPr>
            <p:spPr>
              <a:xfrm>
                <a:off x="3026866" y="3773535"/>
                <a:ext cx="3090269" cy="775405"/>
              </a:xfrm>
              <a:prstGeom prst="rect">
                <a:avLst/>
              </a:prstGeom>
              <a:noFill/>
              <a:ln w="28575">
                <a:solidFill>
                  <a:schemeClr val="accent1">
                    <a:lumMod val="50000"/>
                    <a:lumOff val="50000"/>
                  </a:schemeClr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𝐽𝑒𝑎𝑛𝑠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375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B175E29-2FA1-4F92-DBA3-83DC9070FA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6866" y="3773535"/>
                <a:ext cx="3090269" cy="775405"/>
              </a:xfrm>
              <a:prstGeom prst="rect">
                <a:avLst/>
              </a:prstGeom>
              <a:blipFill>
                <a:blip r:embed="rId7"/>
                <a:stretch>
                  <a:fillRect l="-813" b="-7813"/>
                </a:stretch>
              </a:blipFill>
              <a:ln w="28575">
                <a:solidFill>
                  <a:schemeClr val="accent1">
                    <a:lumMod val="50000"/>
                    <a:lumOff val="50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7666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D847D-A5DC-1A63-51CB-423B60A36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 collapse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2503758-0C1C-D00D-0770-F13D38B15E4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81192" y="2155371"/>
                <a:ext cx="7989752" cy="3420399"/>
              </a:xfrm>
            </p:spPr>
            <p:txBody>
              <a:bodyPr anchor="t"/>
              <a:lstStyle/>
              <a:p>
                <a:r>
                  <a:rPr lang="en-US" dirty="0">
                    <a:sym typeface="Wingdings" pitchFamily="2" charset="2"/>
                  </a:rPr>
                  <a:t>Known as “direct collapse” [</a:t>
                </a:r>
                <a:r>
                  <a:rPr lang="en-US" sz="1800" dirty="0">
                    <a:solidFill>
                      <a:schemeClr val="accent2"/>
                    </a:solidFill>
                    <a:sym typeface="Wingdings" pitchFamily="2" charset="2"/>
                  </a:rPr>
                  <a:t>Bromm &amp; Loeb 2003, </a:t>
                </a:r>
                <a:r>
                  <a:rPr lang="en-US" sz="1800" dirty="0" err="1">
                    <a:solidFill>
                      <a:schemeClr val="accent2"/>
                    </a:solidFill>
                    <a:sym typeface="Wingdings" pitchFamily="2" charset="2"/>
                  </a:rPr>
                  <a:t>Koushiappas</a:t>
                </a:r>
                <a:r>
                  <a:rPr lang="en-US" sz="1800" dirty="0">
                    <a:solidFill>
                      <a:schemeClr val="accent2"/>
                    </a:solidFill>
                    <a:sym typeface="Wingdings" pitchFamily="2" charset="2"/>
                  </a:rPr>
                  <a:t> et al. 2004, Lodato &amp; Natarajan 2006</a:t>
                </a:r>
                <a:r>
                  <a:rPr lang="en-US" dirty="0">
                    <a:sym typeface="Wingdings" pitchFamily="2" charset="2"/>
                  </a:rPr>
                  <a:t>]</a:t>
                </a:r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can be destroyed by UV radiation at11.2-13.6 eV (also called Lyman-Werner/LW bands)</a:t>
                </a:r>
              </a:p>
              <a:p>
                <a:r>
                  <a:rPr lang="en-US" dirty="0"/>
                  <a:t>Could be caused by LW radiation from companion systems? [</a:t>
                </a:r>
                <a:r>
                  <a:rPr lang="en-US" sz="1800" dirty="0" err="1">
                    <a:solidFill>
                      <a:schemeClr val="accent2"/>
                    </a:solidFill>
                  </a:rPr>
                  <a:t>Baggen</a:t>
                </a:r>
                <a:r>
                  <a:rPr lang="en-US" sz="1800" dirty="0">
                    <a:solidFill>
                      <a:schemeClr val="accent2"/>
                    </a:solidFill>
                  </a:rPr>
                  <a:t> et al. 2026</a:t>
                </a:r>
                <a:r>
                  <a:rPr lang="en-US" dirty="0"/>
                  <a:t>]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2503758-0C1C-D00D-0770-F13D38B15E4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1192" y="2155371"/>
                <a:ext cx="7989752" cy="3420399"/>
              </a:xfrm>
              <a:blipFill>
                <a:blip r:embed="rId2"/>
                <a:stretch>
                  <a:fillRect l="-476" t="-1107" r="-4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6AC424-03FE-3C80-2D3A-00F928A15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B5D4-A33B-ED4F-A06B-7E16C7B298A5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81D3609-CEEE-6F34-5696-54C65B12CF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4785418"/>
            <a:ext cx="7772400" cy="158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8042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C387D7-9DDB-7FFA-586E-7FD68FC11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EA8A8-E8E2-CD66-0DE9-28D176487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170" y="2955525"/>
            <a:ext cx="7686603" cy="2426867"/>
          </a:xfrm>
        </p:spPr>
        <p:txBody>
          <a:bodyPr>
            <a:noAutofit/>
          </a:bodyPr>
          <a:lstStyle/>
          <a:p>
            <a:pPr algn="r"/>
            <a:r>
              <a:rPr lang="en-US" sz="7000" dirty="0">
                <a:latin typeface="Impact" panose="020B0806030902050204" pitchFamily="34" charset="0"/>
              </a:rPr>
              <a:t>Beyond standard?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188C31-0519-1B28-FB1F-74CA1EAA1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B5D4-A33B-ED4F-A06B-7E16C7B298A5}" type="slidenum">
              <a:rPr lang="en-US" smtClean="0"/>
              <a:t>21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FC3542-A839-D986-400D-33140174A6FE}"/>
              </a:ext>
            </a:extLst>
          </p:cNvPr>
          <p:cNvSpPr txBox="1"/>
          <p:nvPr/>
        </p:nvSpPr>
        <p:spPr>
          <a:xfrm>
            <a:off x="3667349" y="5283603"/>
            <a:ext cx="4958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Please let me know if I missed your favorite model!</a:t>
            </a:r>
          </a:p>
        </p:txBody>
      </p:sp>
    </p:spTree>
    <p:extLst>
      <p:ext uri="{BB962C8B-B14F-4D97-AF65-F5344CB8AC3E}">
        <p14:creationId xmlns:p14="http://schemas.microsoft.com/office/powerpoint/2010/main" val="9581034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08B565-3BC9-488F-0CF6-B69D8AA52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40825-BA8D-53C0-0D21-F4152E575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Primordial black holes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66B8266-C1B8-8747-93F9-B0AD4037ADD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81192" y="1935903"/>
                <a:ext cx="7989752" cy="3630795"/>
              </a:xfrm>
            </p:spPr>
            <p:txBody>
              <a:bodyPr anchor="t"/>
              <a:lstStyle/>
              <a:p>
                <a:r>
                  <a:rPr lang="en-US" dirty="0"/>
                  <a:t>Require initial fluctuations of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≡</m:t>
                    </m:r>
                    <m:r>
                      <m:rPr>
                        <m:sty m:val="p"/>
                      </m:rPr>
                      <a:rPr lang="en-US" sz="2400" b="0" i="0" dirty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/</m:t>
                    </m:r>
                    <m:acc>
                      <m:accPr>
                        <m:chr m:val="̅"/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 ~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0.3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18C2983-115E-20ED-904E-D42B817D49A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1192" y="1935903"/>
                <a:ext cx="7989752" cy="3630795"/>
              </a:xfrm>
              <a:blipFill>
                <a:blip r:embed="rId3"/>
                <a:stretch>
                  <a:fillRect l="-476" t="-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B21980-6758-A806-DAB3-7F9A647DC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B5D4-A33B-ED4F-A06B-7E16C7B298A5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9A3BB19-7285-A0F1-CF67-745EC2D083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511" y="3090757"/>
            <a:ext cx="3937862" cy="31395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9B3B379-0BC3-7B7C-C312-5C8173561C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8629" y="3090757"/>
            <a:ext cx="3953726" cy="313958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7763340-127A-62EE-2652-F7F41A88250C}"/>
              </a:ext>
            </a:extLst>
          </p:cNvPr>
          <p:cNvSpPr txBox="1"/>
          <p:nvPr/>
        </p:nvSpPr>
        <p:spPr>
          <a:xfrm>
            <a:off x="1628323" y="2721425"/>
            <a:ext cx="1890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CMB length scales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2126BD3-4FFB-D17A-4312-E127C6A25D58}"/>
              </a:ext>
            </a:extLst>
          </p:cNvPr>
          <p:cNvSpPr txBox="1"/>
          <p:nvPr/>
        </p:nvSpPr>
        <p:spPr>
          <a:xfrm>
            <a:off x="5320827" y="2740991"/>
            <a:ext cx="3033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Necessary for PBH population</a:t>
            </a:r>
          </a:p>
        </p:txBody>
      </p:sp>
    </p:spTree>
    <p:extLst>
      <p:ext uri="{BB962C8B-B14F-4D97-AF65-F5344CB8AC3E}">
        <p14:creationId xmlns:p14="http://schemas.microsoft.com/office/powerpoint/2010/main" val="36491340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0362B-BF5E-7C05-D36D-4532C1624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aph of different colored lines&#10;&#10;AI-generated content may be incorrect.">
            <a:extLst>
              <a:ext uri="{FF2B5EF4-FFF2-40B4-BE49-F238E27FC236}">
                <a16:creationId xmlns:a16="http://schemas.microsoft.com/office/drawing/2014/main" id="{DAD12A50-8BE8-6BE1-7325-91A555DFC7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8447" y="1883020"/>
            <a:ext cx="6281448" cy="478917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F4FE1BB-ABDF-04CF-3303-7121B1980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Primordial black holes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EEC59A-1D05-6C7E-9F47-F7307D4C8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B5D4-A33B-ED4F-A06B-7E16C7B298A5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AE932C-97B7-E026-D782-9A918EE2902D}"/>
              </a:ext>
            </a:extLst>
          </p:cNvPr>
          <p:cNvSpPr txBox="1"/>
          <p:nvPr/>
        </p:nvSpPr>
        <p:spPr>
          <a:xfrm>
            <a:off x="2026919" y="3647507"/>
            <a:ext cx="13944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PBHs as </a:t>
            </a:r>
          </a:p>
          <a:p>
            <a:pPr algn="ctr"/>
            <a:r>
              <a:rPr lang="en-US" dirty="0"/>
              <a:t>dark matter</a:t>
            </a:r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436EC22E-3676-A196-52C6-EA871466A8D4}"/>
              </a:ext>
            </a:extLst>
          </p:cNvPr>
          <p:cNvSpPr/>
          <p:nvPr/>
        </p:nvSpPr>
        <p:spPr>
          <a:xfrm rot="16200000">
            <a:off x="2494680" y="3292308"/>
            <a:ext cx="458938" cy="25146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5F7BC15-BE71-2736-808C-65FEE7EE15F2}"/>
              </a:ext>
            </a:extLst>
          </p:cNvPr>
          <p:cNvSpPr/>
          <p:nvPr/>
        </p:nvSpPr>
        <p:spPr>
          <a:xfrm>
            <a:off x="4646272" y="2140421"/>
            <a:ext cx="866797" cy="42291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A5AE73-D886-E657-6DFD-37563FED5ADB}"/>
              </a:ext>
            </a:extLst>
          </p:cNvPr>
          <p:cNvSpPr txBox="1"/>
          <p:nvPr/>
        </p:nvSpPr>
        <p:spPr>
          <a:xfrm>
            <a:off x="4382440" y="2597621"/>
            <a:ext cx="13944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effectLst>
                  <a:glow rad="137288">
                    <a:schemeClr val="bg1">
                      <a:alpha val="89943"/>
                    </a:schemeClr>
                  </a:glow>
                </a:effectLst>
              </a:rPr>
              <a:t>concern of this work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A6983C-B632-B7D0-0F77-DA3A2AA50BDB}"/>
              </a:ext>
            </a:extLst>
          </p:cNvPr>
          <p:cNvSpPr txBox="1"/>
          <p:nvPr/>
        </p:nvSpPr>
        <p:spPr>
          <a:xfrm>
            <a:off x="7071894" y="6488668"/>
            <a:ext cx="20721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chemeClr val="accent3"/>
                </a:solidFill>
              </a:rPr>
              <a:t>Carr &amp; Kuhnel 2021</a:t>
            </a:r>
          </a:p>
        </p:txBody>
      </p:sp>
    </p:spTree>
    <p:extLst>
      <p:ext uri="{BB962C8B-B14F-4D97-AF65-F5344CB8AC3E}">
        <p14:creationId xmlns:p14="http://schemas.microsoft.com/office/powerpoint/2010/main" val="3874907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2" grpId="0" animBg="1"/>
      <p:bldP spid="1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14B1C8-B5F7-ACB2-E543-4C2C518EB8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4D705-3D99-A7FF-C163-C80849C99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Primordial black holes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8C9A6DF-3761-3ACD-2DB0-3B12BDEC71E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81192" y="1837929"/>
                <a:ext cx="7989752" cy="4854364"/>
              </a:xfrm>
            </p:spPr>
            <p:txBody>
              <a:bodyPr anchor="t">
                <a:normAutofit/>
              </a:bodyPr>
              <a:lstStyle/>
              <a:p>
                <a:r>
                  <a:rPr lang="en-US" sz="2100" dirty="0"/>
                  <a:t>Require initial fluctuations of </a:t>
                </a:r>
                <a14:m>
                  <m:oMath xmlns:m="http://schemas.openxmlformats.org/officeDocument/2006/math">
                    <m:r>
                      <a:rPr lang="en-US" sz="2100" i="1" dirty="0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2100" i="1">
                        <a:latin typeface="Cambria Math" panose="02040503050406030204" pitchFamily="18" charset="0"/>
                      </a:rPr>
                      <m:t> ~</m:t>
                    </m:r>
                    <m:r>
                      <a:rPr lang="en-US" sz="2100" b="0" i="1" smtClean="0">
                        <a:latin typeface="Cambria Math" panose="02040503050406030204" pitchFamily="18" charset="0"/>
                      </a:rPr>
                      <m:t> 0.3</m:t>
                    </m:r>
                    <m:r>
                      <a:rPr lang="en-US" sz="21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100" dirty="0"/>
              </a:p>
              <a:p>
                <a:r>
                  <a:rPr lang="en-US" sz="2100" dirty="0"/>
                  <a:t>Constrained by CMB spectral distortions from dissipation</a:t>
                </a:r>
              </a:p>
              <a:p>
                <a:endParaRPr lang="en-US" sz="2100" dirty="0"/>
              </a:p>
              <a:p>
                <a:endParaRPr lang="en-US" sz="2100" dirty="0"/>
              </a:p>
              <a:p>
                <a:endParaRPr lang="en-US" sz="2100" dirty="0"/>
              </a:p>
              <a:p>
                <a:endParaRPr lang="en-US" sz="2100" dirty="0"/>
              </a:p>
              <a:p>
                <a:pPr marL="0" indent="0">
                  <a:buNone/>
                </a:pPr>
                <a:br>
                  <a:rPr lang="en-US" sz="2100" dirty="0"/>
                </a:br>
                <a:endParaRPr lang="en-US" sz="2100" dirty="0"/>
              </a:p>
              <a:p>
                <a:endParaRPr lang="en-US" sz="2100" dirty="0"/>
              </a:p>
              <a:p>
                <a:r>
                  <a:rPr lang="en-US" sz="2100" dirty="0"/>
                  <a:t>Get around this with strong accretion/merging rates: </a:t>
                </a:r>
                <a:r>
                  <a:rPr lang="en-US" sz="2100" dirty="0">
                    <a:solidFill>
                      <a:schemeClr val="accent2"/>
                    </a:solidFill>
                  </a:rPr>
                  <a:t>Zhang et al. 2025, de Luca et al. 2025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8C9A6DF-3761-3ACD-2DB0-3B12BDEC71E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1192" y="1837929"/>
                <a:ext cx="7989752" cy="4854364"/>
              </a:xfrm>
              <a:blipFill>
                <a:blip r:embed="rId3"/>
                <a:stretch>
                  <a:fillRect l="-476" t="-7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FCD774-39D6-A96B-C825-B217E30A1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B5D4-A33B-ED4F-A06B-7E16C7B298A5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6" name="Picture 5" descr="A graph with a red line&#10;&#10;AI-generated content may be incorrect.">
            <a:extLst>
              <a:ext uri="{FF2B5EF4-FFF2-40B4-BE49-F238E27FC236}">
                <a16:creationId xmlns:a16="http://schemas.microsoft.com/office/drawing/2014/main" id="{2ADCEE56-D3CF-F912-0F5C-274C944AE6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7289" y="2718465"/>
            <a:ext cx="4369421" cy="309329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D04DFD2-9E9C-90A4-7E52-51104488B059}"/>
              </a:ext>
            </a:extLst>
          </p:cNvPr>
          <p:cNvSpPr txBox="1"/>
          <p:nvPr/>
        </p:nvSpPr>
        <p:spPr>
          <a:xfrm>
            <a:off x="5715001" y="6521591"/>
            <a:ext cx="3429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Byrnes,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Lesgourgues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&amp; Sharma 2024</a:t>
            </a:r>
          </a:p>
        </p:txBody>
      </p:sp>
    </p:spTree>
    <p:extLst>
      <p:ext uri="{BB962C8B-B14F-4D97-AF65-F5344CB8AC3E}">
        <p14:creationId xmlns:p14="http://schemas.microsoft.com/office/powerpoint/2010/main" val="27365523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5FEA6-5A1E-9F5F-E1D1-B4ACEA9D9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DM forms/facilitates SMBH </a:t>
            </a:r>
            <a:r>
              <a:rPr lang="en-US" dirty="0" err="1"/>
              <a:t>seeD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932B25-21E8-4138-23AB-7B161967F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740" y="2076435"/>
            <a:ext cx="5930801" cy="425746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Self-interacting dark matter [</a:t>
            </a:r>
            <a:r>
              <a:rPr lang="en-US" sz="1900" dirty="0">
                <a:solidFill>
                  <a:schemeClr val="accent2"/>
                </a:solidFill>
                <a:sym typeface="Wingdings" pitchFamily="2" charset="2"/>
              </a:rPr>
              <a:t>Jiang et al. 2025; Roberts et al. 2025a, b; </a:t>
            </a:r>
            <a:r>
              <a:rPr lang="en-US" sz="1900" dirty="0" err="1">
                <a:solidFill>
                  <a:schemeClr val="accent2"/>
                </a:solidFill>
                <a:sym typeface="Wingdings" pitchFamily="2" charset="2"/>
              </a:rPr>
              <a:t>Sikivie</a:t>
            </a:r>
            <a:r>
              <a:rPr lang="en-US" sz="1900" dirty="0">
                <a:solidFill>
                  <a:schemeClr val="accent2"/>
                </a:solidFill>
                <a:sym typeface="Wingdings" pitchFamily="2" charset="2"/>
              </a:rPr>
              <a:t> &amp; Zhao 2026</a:t>
            </a:r>
            <a:r>
              <a:rPr lang="en-US" sz="1800" dirty="0">
                <a:sym typeface="Wingdings" pitchFamily="2" charset="2"/>
              </a:rPr>
              <a:t>]</a:t>
            </a:r>
            <a:endParaRPr lang="en-US" dirty="0"/>
          </a:p>
          <a:p>
            <a:pPr lvl="1"/>
            <a:r>
              <a:rPr lang="en-US" sz="1900" dirty="0">
                <a:sym typeface="Wingdings" pitchFamily="2" charset="2"/>
              </a:rPr>
              <a:t> gravothermal core collapse</a:t>
            </a:r>
          </a:p>
          <a:p>
            <a:pPr lvl="1"/>
            <a:r>
              <a:rPr lang="en-US" sz="1900" dirty="0">
                <a:sym typeface="Wingdings" pitchFamily="2" charset="2"/>
              </a:rPr>
              <a:t>Rapidly rising central density forms central BH</a:t>
            </a:r>
            <a:endParaRPr lang="en-US" sz="1900" dirty="0"/>
          </a:p>
          <a:p>
            <a:r>
              <a:rPr lang="en-US" dirty="0"/>
              <a:t>Dissipative dark matter [</a:t>
            </a:r>
            <a:r>
              <a:rPr lang="en-US" sz="1800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Buckley &amp; Fernandez 2024</a:t>
            </a:r>
            <a:r>
              <a:rPr lang="en-US" dirty="0"/>
              <a:t>]</a:t>
            </a:r>
          </a:p>
          <a:p>
            <a:pPr lvl="1"/>
            <a:r>
              <a:rPr lang="en-US" sz="1800" dirty="0"/>
              <a:t>Dissipative interactions cause DM to condense </a:t>
            </a:r>
            <a:br>
              <a:rPr lang="en-US" sz="1800" dirty="0"/>
            </a:br>
            <a:r>
              <a:rPr lang="en-US" sz="1800" dirty="0">
                <a:sym typeface="Wingdings" pitchFamily="2" charset="2"/>
              </a:rPr>
              <a:t> BH seed</a:t>
            </a:r>
          </a:p>
          <a:p>
            <a:pPr lvl="1"/>
            <a:r>
              <a:rPr lang="en-US" sz="1800" dirty="0"/>
              <a:t>Also enhanced accretion onto BH seed</a:t>
            </a:r>
          </a:p>
          <a:p>
            <a:r>
              <a:rPr lang="en-US" dirty="0"/>
              <a:t>Dark matter capture [</a:t>
            </a:r>
            <a:r>
              <a:rPr lang="en-US" sz="1900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Bhattacharya et al. 2025</a:t>
            </a:r>
            <a:r>
              <a:rPr lang="en-US" dirty="0"/>
              <a:t>]</a:t>
            </a:r>
          </a:p>
          <a:p>
            <a:pPr lvl="1"/>
            <a:r>
              <a:rPr lang="en-US" sz="1800" dirty="0">
                <a:sym typeface="Wingdings" pitchFamily="2" charset="2"/>
              </a:rPr>
              <a:t>Capture induces </a:t>
            </a:r>
            <a:r>
              <a:rPr lang="en-US" sz="1800" dirty="0" err="1">
                <a:sym typeface="Wingdings" pitchFamily="2" charset="2"/>
              </a:rPr>
              <a:t>PopIII</a:t>
            </a:r>
            <a:r>
              <a:rPr lang="en-US" sz="1800" dirty="0">
                <a:sym typeface="Wingdings" pitchFamily="2" charset="2"/>
              </a:rPr>
              <a:t> star to prematurely form BH</a:t>
            </a:r>
          </a:p>
          <a:p>
            <a:pPr lvl="1"/>
            <a:r>
              <a:rPr lang="en-US" sz="1800" dirty="0">
                <a:sym typeface="Wingdings" pitchFamily="2" charset="2"/>
              </a:rPr>
              <a:t>More time for accretion</a:t>
            </a:r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4C510B-ACA2-18C6-B666-586319850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B5D4-A33B-ED4F-A06B-7E16C7B298A5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5" name="Picture 4" descr="density and velocity dispersion profiles for a collapsing SIDM halo">
            <a:extLst>
              <a:ext uri="{FF2B5EF4-FFF2-40B4-BE49-F238E27FC236}">
                <a16:creationId xmlns:a16="http://schemas.microsoft.com/office/drawing/2014/main" id="{FBACC9FF-819A-A1DF-6A68-E0A4D2C181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0170" y="1903367"/>
            <a:ext cx="2414973" cy="289796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7160C93-FB86-5D3C-45D4-9999FD62DF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8461" y="4801334"/>
            <a:ext cx="2071121" cy="183819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2BF4A9D-7412-2724-C36D-1B1D9BF66492}"/>
              </a:ext>
            </a:extLst>
          </p:cNvPr>
          <p:cNvSpPr txBox="1"/>
          <p:nvPr/>
        </p:nvSpPr>
        <p:spPr>
          <a:xfrm>
            <a:off x="7423964" y="4801334"/>
            <a:ext cx="12611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Roy et al. 2023</a:t>
            </a:r>
          </a:p>
        </p:txBody>
      </p:sp>
    </p:spTree>
    <p:extLst>
      <p:ext uri="{BB962C8B-B14F-4D97-AF65-F5344CB8AC3E}">
        <p14:creationId xmlns:p14="http://schemas.microsoft.com/office/powerpoint/2010/main" val="9992592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12" descr="Cloud outline">
            <a:extLst>
              <a:ext uri="{FF2B5EF4-FFF2-40B4-BE49-F238E27FC236}">
                <a16:creationId xmlns:a16="http://schemas.microsoft.com/office/drawing/2014/main" id="{6D16F32A-C950-E684-E0C1-3599DE45EC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98552" y="4711701"/>
            <a:ext cx="2078566" cy="207856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B3C758B-060D-C69E-1F87-9E55CC686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600" dirty="0"/>
              <a:t>Direct collapse by exotic energy injection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7EC3F7-BB22-B25E-103B-42CBE167A8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19148"/>
            <a:ext cx="7989752" cy="3174880"/>
          </a:xfrm>
        </p:spPr>
        <p:txBody>
          <a:bodyPr/>
          <a:lstStyle/>
          <a:p>
            <a:r>
              <a:rPr lang="en-US" dirty="0"/>
              <a:t>Molecular hydrogen destroyed by LW radiation from…</a:t>
            </a:r>
          </a:p>
          <a:p>
            <a:pPr lvl="1"/>
            <a:r>
              <a:rPr lang="en-US" sz="1800" dirty="0"/>
              <a:t>Annihilating dark matter: </a:t>
            </a:r>
            <a:r>
              <a:rPr lang="en-US" sz="1800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Friedlander et al. 2022</a:t>
            </a:r>
          </a:p>
          <a:p>
            <a:pPr lvl="1"/>
            <a:r>
              <a:rPr lang="en-US" sz="1800" dirty="0"/>
              <a:t>Decaying dark matter: </a:t>
            </a:r>
            <a:r>
              <a:rPr lang="en-US" sz="1800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Aggarwal et al. 2025</a:t>
            </a:r>
          </a:p>
          <a:p>
            <a:pPr lvl="1"/>
            <a:r>
              <a:rPr lang="en-US" sz="1800" dirty="0"/>
              <a:t>Primordial black hole evaporation: </a:t>
            </a:r>
            <a:r>
              <a:rPr lang="en-US" sz="1800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Lu et al. 2024a</a:t>
            </a:r>
          </a:p>
          <a:p>
            <a:pPr lvl="1"/>
            <a:r>
              <a:rPr lang="en-US" sz="1800" dirty="0"/>
              <a:t>Relic particle decays: </a:t>
            </a:r>
            <a:r>
              <a:rPr lang="en-US" sz="1800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Lu et al. 2024b</a:t>
            </a:r>
          </a:p>
          <a:p>
            <a:pPr lvl="1"/>
            <a:r>
              <a:rPr lang="en-US" sz="1800" dirty="0"/>
              <a:t>Superconducting cosmic strings: </a:t>
            </a:r>
            <a:r>
              <a:rPr lang="en-US" sz="1800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Cyr et al. 2022</a:t>
            </a:r>
          </a:p>
          <a:p>
            <a:pPr lvl="1"/>
            <a:r>
              <a:rPr lang="en-US" sz="1800" dirty="0"/>
              <a:t>Parametric resonance of ultralight DM: </a:t>
            </a:r>
            <a:r>
              <a:rPr lang="en-US" sz="1800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Jiao et al. 2025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465BE9-ABF4-6654-6EFF-B3FF70F9F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B5D4-A33B-ED4F-A06B-7E16C7B298A5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8" name="Picture 7" descr="Radiation Photon Svg Png Icon Free Download - Radiation Arrow Png,  Transparent Png - radiation symbol png - Transparent Png Download  (#1498237) - PngFind">
            <a:extLst>
              <a:ext uri="{FF2B5EF4-FFF2-40B4-BE49-F238E27FC236}">
                <a16:creationId xmlns:a16="http://schemas.microsoft.com/office/drawing/2014/main" id="{2D646274-4122-EA2E-43A9-649DDE28E82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727711">
            <a:off x="7096018" y="5764027"/>
            <a:ext cx="1255665" cy="427951"/>
          </a:xfrm>
          <a:prstGeom prst="rect">
            <a:avLst/>
          </a:prstGeom>
        </p:spPr>
      </p:pic>
      <p:pic>
        <p:nvPicPr>
          <p:cNvPr id="9" name="Picture 8" descr="Radiation Photon Svg Png Icon Free Download - Radiation Arrow Png,  Transparent Png - radiation symbol png - Transparent Png Download  (#1498237) - PngFind">
            <a:extLst>
              <a:ext uri="{FF2B5EF4-FFF2-40B4-BE49-F238E27FC236}">
                <a16:creationId xmlns:a16="http://schemas.microsoft.com/office/drawing/2014/main" id="{D681DCCC-7668-1300-8B41-8802BB3D2BE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727711">
            <a:off x="6703024" y="4915622"/>
            <a:ext cx="1255665" cy="427951"/>
          </a:xfrm>
          <a:prstGeom prst="rect">
            <a:avLst/>
          </a:prstGeom>
        </p:spPr>
      </p:pic>
      <p:pic>
        <p:nvPicPr>
          <p:cNvPr id="10" name="Picture 9" descr="Radiation Photon Svg Png Icon Free Download - Radiation Arrow Png,  Transparent Png - radiation symbol png - Transparent Png Download  (#1498237) - PngFind">
            <a:extLst>
              <a:ext uri="{FF2B5EF4-FFF2-40B4-BE49-F238E27FC236}">
                <a16:creationId xmlns:a16="http://schemas.microsoft.com/office/drawing/2014/main" id="{D33D4202-79A9-D461-2C04-FDA77C9A10F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727711">
            <a:off x="5789483" y="5425108"/>
            <a:ext cx="1255665" cy="427951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2C98395F-B170-0436-8BA8-E1FCDD6E43E6}"/>
              </a:ext>
            </a:extLst>
          </p:cNvPr>
          <p:cNvSpPr/>
          <p:nvPr/>
        </p:nvSpPr>
        <p:spPr>
          <a:xfrm>
            <a:off x="7203474" y="5750984"/>
            <a:ext cx="299375" cy="29937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9149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D70ECA-ED18-FD57-88BF-ABDCD06C8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FF41D-8AC7-B58A-7743-6DF2AFCBB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57" y="2922867"/>
            <a:ext cx="8599717" cy="2426867"/>
          </a:xfrm>
        </p:spPr>
        <p:txBody>
          <a:bodyPr>
            <a:noAutofit/>
          </a:bodyPr>
          <a:lstStyle/>
          <a:p>
            <a:pPr algn="r"/>
            <a:r>
              <a:rPr lang="en-US" sz="6000" dirty="0">
                <a:latin typeface="Impact" panose="020B0806030902050204" pitchFamily="34" charset="0"/>
              </a:rPr>
              <a:t>Not-quite-primordial?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A8BB5B-0B0D-DDDF-A657-44C30A76D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B5D4-A33B-ED4F-A06B-7E16C7B298A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6486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E2077B-7DD5-8116-1C37-D9EC7019C6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92EAE-3A5E-E614-422B-5439DE4B2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Evolution of density perturbations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533EE76-B52F-97BB-1AF8-4B20C4216D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2332" y="2019979"/>
            <a:ext cx="5859336" cy="4370376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7E4359-DEC6-9538-6CFF-7F6AD3DD4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B5D4-A33B-ED4F-A06B-7E16C7B298A5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F63E8E-1139-29C0-A56B-55328661CA13}"/>
              </a:ext>
            </a:extLst>
          </p:cNvPr>
          <p:cNvSpPr txBox="1"/>
          <p:nvPr/>
        </p:nvSpPr>
        <p:spPr>
          <a:xfrm>
            <a:off x="3962400" y="6530233"/>
            <a:ext cx="5181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WQ</a:t>
            </a:r>
            <a:r>
              <a:rPr lang="en-US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, Kumar, Natarajan, and Weiner 2025</a:t>
            </a:r>
          </a:p>
        </p:txBody>
      </p:sp>
    </p:spTree>
    <p:extLst>
      <p:ext uri="{BB962C8B-B14F-4D97-AF65-F5344CB8AC3E}">
        <p14:creationId xmlns:p14="http://schemas.microsoft.com/office/powerpoint/2010/main" val="7285607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81238C-9134-3D0E-AAC2-5D83CE59F3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A4739-49A5-E97F-3925-58F0AC661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Evolution of density perturbations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99EC1A-9529-4657-63C5-3939009B7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B5D4-A33B-ED4F-A06B-7E16C7B298A5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B1CE98F-4AB6-1DAC-0CE4-CBB281E37B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2332" y="2019980"/>
            <a:ext cx="5859336" cy="437037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0DBEF0D-E0D8-8D05-BC92-42DE8FB403A0}"/>
                  </a:ext>
                </a:extLst>
              </p:cNvPr>
              <p:cNvSpPr txBox="1"/>
              <p:nvPr/>
            </p:nvSpPr>
            <p:spPr>
              <a:xfrm>
                <a:off x="218897" y="2019980"/>
                <a:ext cx="1423435" cy="1477328"/>
              </a:xfrm>
              <a:prstGeom prst="rect">
                <a:avLst/>
              </a:prstGeom>
              <a:noFill/>
              <a:ln w="28575">
                <a:solidFill>
                  <a:schemeClr val="accent2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In </a:t>
                </a:r>
                <a:r>
                  <a:rPr lang="en-US" dirty="0">
                    <a:ea typeface="Ayuthaya" pitchFamily="2" charset="-34"/>
                    <a:cs typeface="Malayalam MN" pitchFamily="2" charset="0"/>
                  </a:rPr>
                  <a:t>ΛCDM 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~ 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en-US" dirty="0">
                    <a:ea typeface="Ayuthaya" pitchFamily="2" charset="-34"/>
                    <a:cs typeface="Malayalam MN" pitchFamily="2" charset="0"/>
                  </a:rPr>
                  <a:t>), </a:t>
                </a:r>
              </a:p>
              <a:p>
                <a:pPr algn="ctr"/>
                <a:r>
                  <a:rPr lang="en-US" dirty="0">
                    <a:ea typeface="Ayuthaya" pitchFamily="2" charset="-34"/>
                    <a:cs typeface="Malayalam MN" pitchFamily="2" charset="0"/>
                  </a:rPr>
                  <a:t>all modes </a:t>
                </a:r>
              </a:p>
              <a:p>
                <a:pPr algn="ctr"/>
                <a:r>
                  <a:rPr lang="en-US" dirty="0">
                    <a:ea typeface="Ayuthaya" pitchFamily="2" charset="-34"/>
                    <a:cs typeface="Malayalam MN" pitchFamily="2" charset="0"/>
                  </a:rPr>
                  <a:t>collapse at </a:t>
                </a:r>
              </a:p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i="1">
                          <a:latin typeface="Cambria Math" panose="02040503050406030204" pitchFamily="18" charset="0"/>
                        </a:rPr>
                        <m:t>1+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 20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CDDD512-4C55-84B0-EFEB-D061CDA718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897" y="2019980"/>
                <a:ext cx="1423435" cy="1477328"/>
              </a:xfrm>
              <a:prstGeom prst="rect">
                <a:avLst/>
              </a:prstGeom>
              <a:blipFill>
                <a:blip r:embed="rId4"/>
                <a:stretch>
                  <a:fillRect t="-833" b="-2500"/>
                </a:stretch>
              </a:blipFill>
              <a:ln w="28575"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ight Arrow 12">
            <a:extLst>
              <a:ext uri="{FF2B5EF4-FFF2-40B4-BE49-F238E27FC236}">
                <a16:creationId xmlns:a16="http://schemas.microsoft.com/office/drawing/2014/main" id="{3FE942E4-FC90-34BD-3105-CC9254AD3095}"/>
              </a:ext>
            </a:extLst>
          </p:cNvPr>
          <p:cNvSpPr/>
          <p:nvPr/>
        </p:nvSpPr>
        <p:spPr>
          <a:xfrm rot="20938086">
            <a:off x="1741484" y="2416153"/>
            <a:ext cx="988239" cy="182168"/>
          </a:xfrm>
          <a:prstGeom prst="right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9EDC6B-0B2E-2174-6032-DFCB7CF42AC6}"/>
              </a:ext>
            </a:extLst>
          </p:cNvPr>
          <p:cNvSpPr txBox="1"/>
          <p:nvPr/>
        </p:nvSpPr>
        <p:spPr>
          <a:xfrm>
            <a:off x="3962400" y="6530233"/>
            <a:ext cx="5181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WQ</a:t>
            </a:r>
            <a:r>
              <a:rPr lang="en-US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, Kumar, Natarajan, and Weiner 2025</a:t>
            </a:r>
          </a:p>
        </p:txBody>
      </p:sp>
    </p:spTree>
    <p:extLst>
      <p:ext uri="{BB962C8B-B14F-4D97-AF65-F5344CB8AC3E}">
        <p14:creationId xmlns:p14="http://schemas.microsoft.com/office/powerpoint/2010/main" val="4029330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2AA06B-156B-3D1A-67B8-9049E8635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4E8A9-9C2A-3084-F49D-7C94096EF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Evolution of density perturbations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0EF565-E012-818A-05A5-C916B7A5C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B5D4-A33B-ED4F-A06B-7E16C7B298A5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6EB3639-BF25-65D1-7AE2-0A1C1A6BA5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2332" y="2019979"/>
            <a:ext cx="5859335" cy="437037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B3F9406-53D2-CB03-783E-444234CB5353}"/>
                  </a:ext>
                </a:extLst>
              </p:cNvPr>
              <p:cNvSpPr txBox="1"/>
              <p:nvPr/>
            </p:nvSpPr>
            <p:spPr>
              <a:xfrm>
                <a:off x="7317123" y="2772109"/>
                <a:ext cx="1749387" cy="1200329"/>
              </a:xfrm>
              <a:prstGeom prst="rect">
                <a:avLst/>
              </a:prstGeom>
              <a:noFill/>
              <a:ln w="28575">
                <a:solidFill>
                  <a:schemeClr val="accent2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PBHs start 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~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dirty="0"/>
                  <a:t>,</a:t>
                </a:r>
              </a:p>
              <a:p>
                <a:pPr algn="ctr"/>
                <a:r>
                  <a:rPr lang="en-US" dirty="0"/>
                  <a:t> collapse almost instantly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AE6F549-98CC-78F4-DA98-86A34E8969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7123" y="2772109"/>
                <a:ext cx="1749387" cy="1200329"/>
              </a:xfrm>
              <a:prstGeom prst="rect">
                <a:avLst/>
              </a:prstGeom>
              <a:blipFill>
                <a:blip r:embed="rId3"/>
                <a:stretch>
                  <a:fillRect t="-1020" r="-2837" b="-5102"/>
                </a:stretch>
              </a:blipFill>
              <a:ln w="28575"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ight Arrow 10">
            <a:extLst>
              <a:ext uri="{FF2B5EF4-FFF2-40B4-BE49-F238E27FC236}">
                <a16:creationId xmlns:a16="http://schemas.microsoft.com/office/drawing/2014/main" id="{6C178E96-2844-9FC7-3B56-06FACED75826}"/>
              </a:ext>
            </a:extLst>
          </p:cNvPr>
          <p:cNvSpPr/>
          <p:nvPr/>
        </p:nvSpPr>
        <p:spPr>
          <a:xfrm rot="12310669">
            <a:off x="6920869" y="2574453"/>
            <a:ext cx="563325" cy="209716"/>
          </a:xfrm>
          <a:prstGeom prst="right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73D1F3-71DC-DDE0-C22B-5681C4CB26C6}"/>
              </a:ext>
            </a:extLst>
          </p:cNvPr>
          <p:cNvSpPr txBox="1"/>
          <p:nvPr/>
        </p:nvSpPr>
        <p:spPr>
          <a:xfrm>
            <a:off x="3962400" y="6530233"/>
            <a:ext cx="5181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WQ</a:t>
            </a:r>
            <a:r>
              <a:rPr lang="en-US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, Kumar, Natarajan, and Weiner 2025</a:t>
            </a:r>
          </a:p>
        </p:txBody>
      </p:sp>
    </p:spTree>
    <p:extLst>
      <p:ext uri="{BB962C8B-B14F-4D97-AF65-F5344CB8AC3E}">
        <p14:creationId xmlns:p14="http://schemas.microsoft.com/office/powerpoint/2010/main" val="30373220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BBC402-B8AA-5DAA-4893-2C922BFBE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EA0E8-C2CE-47EE-979B-E63C78CA7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Evolution of density perturbations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E00ACB-E959-7D07-F01C-1F84C39EB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B5D4-A33B-ED4F-A06B-7E16C7B298A5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DF21216-2E51-7077-A0A1-F4A3AE2E0A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2331" y="2019978"/>
            <a:ext cx="5859335" cy="437037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FF9114C-F974-FD4B-0EB7-16F0D583BB93}"/>
                  </a:ext>
                </a:extLst>
              </p:cNvPr>
              <p:cNvSpPr txBox="1"/>
              <p:nvPr/>
            </p:nvSpPr>
            <p:spPr>
              <a:xfrm>
                <a:off x="7348120" y="3655512"/>
                <a:ext cx="1547908" cy="669992"/>
              </a:xfrm>
              <a:prstGeom prst="rect">
                <a:avLst/>
              </a:prstGeom>
              <a:noFill/>
              <a:ln w="28575">
                <a:solidFill>
                  <a:schemeClr val="accent2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Enhance by few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10</m:t>
                    </m:r>
                  </m:oMath>
                </a14:m>
                <a:r>
                  <a:rPr lang="en-US" dirty="0"/>
                  <a:t>…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C616D65-878A-2452-A382-33254AC1B2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8120" y="3655512"/>
                <a:ext cx="1547908" cy="669992"/>
              </a:xfrm>
              <a:prstGeom prst="rect">
                <a:avLst/>
              </a:prstGeom>
              <a:blipFill>
                <a:blip r:embed="rId3"/>
                <a:stretch>
                  <a:fillRect t="-3571" b="-5357"/>
                </a:stretch>
              </a:blipFill>
              <a:ln w="28575"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89995D0-9912-D9D0-041D-519F336D7FCE}"/>
                  </a:ext>
                </a:extLst>
              </p:cNvPr>
              <p:cNvSpPr txBox="1"/>
              <p:nvPr/>
            </p:nvSpPr>
            <p:spPr>
              <a:xfrm>
                <a:off x="247969" y="2019978"/>
                <a:ext cx="1999284" cy="1200329"/>
              </a:xfrm>
              <a:prstGeom prst="rect">
                <a:avLst/>
              </a:prstGeom>
              <a:ln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Collapse earlier by few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10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endParaRPr lang="en-US" dirty="0"/>
              </a:p>
              <a:p>
                <a:pPr algn="ctr"/>
                <a:r>
                  <a:rPr lang="en-US" dirty="0"/>
                  <a:t>more compact by </a:t>
                </a:r>
                <a:br>
                  <a:rPr lang="en-US" dirty="0"/>
                </a:br>
                <a:r>
                  <a:rPr lang="en-US" dirty="0"/>
                  <a:t>(few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× 10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1447C1B-1F17-9AD6-AE33-24DA569A1B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969" y="2019978"/>
                <a:ext cx="1999284" cy="1200329"/>
              </a:xfrm>
              <a:prstGeom prst="rect">
                <a:avLst/>
              </a:prstGeom>
              <a:blipFill>
                <a:blip r:embed="rId4"/>
                <a:stretch>
                  <a:fillRect t="-1020" r="-2484" b="-5102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116D1916-45AF-3547-3584-B286DCECDC6A}"/>
              </a:ext>
            </a:extLst>
          </p:cNvPr>
          <p:cNvSpPr txBox="1"/>
          <p:nvPr/>
        </p:nvSpPr>
        <p:spPr>
          <a:xfrm>
            <a:off x="3962400" y="6530233"/>
            <a:ext cx="5181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WQ</a:t>
            </a:r>
            <a:r>
              <a:rPr lang="en-US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, Kumar, Natarajan, and Weiner 2025</a:t>
            </a:r>
          </a:p>
        </p:txBody>
      </p:sp>
    </p:spTree>
    <p:extLst>
      <p:ext uri="{BB962C8B-B14F-4D97-AF65-F5344CB8AC3E}">
        <p14:creationId xmlns:p14="http://schemas.microsoft.com/office/powerpoint/2010/main" val="2475256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88EC6-2404-3FB2-EBF0-E8709A0C5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C9E6C-1EC2-D2EB-64A0-40ACE891A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500" dirty="0"/>
              <a:t>Molecular hydrogen suppressed at early times</a:t>
            </a:r>
          </a:p>
        </p:txBody>
      </p:sp>
      <p:pic>
        <p:nvPicPr>
          <p:cNvPr id="6" name="Content Placeholder 5" descr="A graph of a graph showing the number of molecules&#10;&#10;AI-generated content may be incorrect.">
            <a:extLst>
              <a:ext uri="{FF2B5EF4-FFF2-40B4-BE49-F238E27FC236}">
                <a16:creationId xmlns:a16="http://schemas.microsoft.com/office/drawing/2014/main" id="{A74E5D45-2F4C-6DE3-919E-CFC4CCABBF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81192" y="2707403"/>
            <a:ext cx="3525357" cy="382283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C13A95-DA2C-761B-0438-7D7DC75FB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B5D4-A33B-ED4F-A06B-7E16C7B298A5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233AD12-B3B3-410C-BEB6-F9E91775A8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840641"/>
            <a:ext cx="3765057" cy="259623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A4E9DEB-D6C5-BC0D-5AB4-F06AFA569F87}"/>
              </a:ext>
            </a:extLst>
          </p:cNvPr>
          <p:cNvSpPr txBox="1"/>
          <p:nvPr/>
        </p:nvSpPr>
        <p:spPr>
          <a:xfrm>
            <a:off x="4395372" y="6261717"/>
            <a:ext cx="474862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5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See also Hirano et al. 2015, Ito &amp; </a:t>
            </a:r>
            <a:r>
              <a:rPr lang="en-US" sz="15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Omukai</a:t>
            </a:r>
            <a:r>
              <a:rPr lang="en-US" sz="15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2024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776136-9C7F-41EB-17B7-4B5D9624FF0E}"/>
              </a:ext>
            </a:extLst>
          </p:cNvPr>
          <p:cNvSpPr txBox="1"/>
          <p:nvPr/>
        </p:nvSpPr>
        <p:spPr>
          <a:xfrm>
            <a:off x="1038379" y="1951823"/>
            <a:ext cx="29819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Cosmic abundance</a:t>
            </a:r>
          </a:p>
          <a:p>
            <a:pPr algn="ctr"/>
            <a:r>
              <a:rPr lang="en-US" dirty="0"/>
              <a:t>(Hirata &amp; Padmanabhan 2006)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5A2E01-38D8-F910-D5D6-2F3E5C06FA46}"/>
              </a:ext>
            </a:extLst>
          </p:cNvPr>
          <p:cNvSpPr txBox="1"/>
          <p:nvPr/>
        </p:nvSpPr>
        <p:spPr>
          <a:xfrm>
            <a:off x="5407812" y="2194310"/>
            <a:ext cx="26019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Estimated halo abundance</a:t>
            </a:r>
          </a:p>
          <a:p>
            <a:pPr algn="ctr"/>
            <a:r>
              <a:rPr lang="en-US" dirty="0"/>
              <a:t>(our work)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87DDD9-1A54-9951-2B7B-4249EC431788}"/>
              </a:ext>
            </a:extLst>
          </p:cNvPr>
          <p:cNvSpPr txBox="1"/>
          <p:nvPr/>
        </p:nvSpPr>
        <p:spPr>
          <a:xfrm rot="20797222">
            <a:off x="7211574" y="5213613"/>
            <a:ext cx="15964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direct collapse </a:t>
            </a:r>
            <a:br>
              <a:rPr lang="en-US" dirty="0">
                <a:solidFill>
                  <a:srgbClr val="C00000"/>
                </a:solidFill>
              </a:rPr>
            </a:br>
            <a:r>
              <a:rPr lang="en-US" dirty="0">
                <a:solidFill>
                  <a:srgbClr val="C00000"/>
                </a:solidFill>
              </a:rPr>
              <a:t>for free??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B587526-575F-90C9-B3B6-80FD2B2A74C0}"/>
              </a:ext>
            </a:extLst>
          </p:cNvPr>
          <p:cNvSpPr/>
          <p:nvPr/>
        </p:nvSpPr>
        <p:spPr>
          <a:xfrm>
            <a:off x="6123058" y="3722374"/>
            <a:ext cx="2116416" cy="13944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8D7A91-25B4-D41D-7EED-A9D3B74CA41A}"/>
              </a:ext>
            </a:extLst>
          </p:cNvPr>
          <p:cNvSpPr txBox="1"/>
          <p:nvPr/>
        </p:nvSpPr>
        <p:spPr>
          <a:xfrm>
            <a:off x="3962400" y="6530233"/>
            <a:ext cx="5181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WQ</a:t>
            </a:r>
            <a:r>
              <a:rPr lang="en-US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, Kumar, Natarajan, and Weiner 2025</a:t>
            </a:r>
          </a:p>
        </p:txBody>
      </p:sp>
    </p:spTree>
    <p:extLst>
      <p:ext uri="{BB962C8B-B14F-4D97-AF65-F5344CB8AC3E}">
        <p14:creationId xmlns:p14="http://schemas.microsoft.com/office/powerpoint/2010/main" val="2326250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3" grpId="0"/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C41D7-B179-A832-9FDA-C11FA9E93A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BF3DF-2260-8224-CA7F-D1813C61E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Overdensities</a:t>
            </a:r>
            <a:r>
              <a:rPr lang="en-US" dirty="0"/>
              <a:t> and outcomes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695008-3483-AE92-2610-ADCFF33B9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B5D4-A33B-ED4F-A06B-7E16C7B298A5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02BF1618-6271-9ACA-D53A-74BDA08722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81192" y="1883629"/>
            <a:ext cx="7826643" cy="4755903"/>
          </a:xfrm>
        </p:spPr>
      </p:pic>
    </p:spTree>
    <p:extLst>
      <p:ext uri="{BB962C8B-B14F-4D97-AF65-F5344CB8AC3E}">
        <p14:creationId xmlns:p14="http://schemas.microsoft.com/office/powerpoint/2010/main" val="35380347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655A5-CFCC-83C0-55C5-C28F1D3B0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NQPBHs: enhanced growth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387FBC-2F88-708D-1FAC-1BDDC4C6B7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r>
              <a:rPr lang="en-US" dirty="0"/>
              <a:t>Can also be caused by enhanced </a:t>
            </a:r>
            <a:r>
              <a:rPr lang="en-US" i="1" dirty="0"/>
              <a:t>growth</a:t>
            </a:r>
            <a:r>
              <a:rPr lang="en-US" dirty="0"/>
              <a:t> of density perturbations</a:t>
            </a:r>
          </a:p>
          <a:p>
            <a:r>
              <a:rPr lang="en-US" dirty="0"/>
              <a:t>Investigating NQPBHs in enhanced power spectrum from axion </a:t>
            </a:r>
            <a:r>
              <a:rPr lang="en-US" dirty="0" err="1"/>
              <a:t>kination</a:t>
            </a:r>
            <a:r>
              <a:rPr lang="en-US" dirty="0"/>
              <a:t> causing early matter domination [</a:t>
            </a:r>
            <a:r>
              <a:rPr lang="en-US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Co et al. 2025</a:t>
            </a:r>
            <a:r>
              <a:rPr lang="en-US" dirty="0"/>
              <a:t>]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3413C0-61BD-DF0D-1F32-56FB5B22F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B5D4-A33B-ED4F-A06B-7E16C7B298A5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25BEA5-CDC1-FA4C-8C9F-3FFB12683F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1767" t="31270" r="32907" b="33651"/>
          <a:stretch>
            <a:fillRect/>
          </a:stretch>
        </p:blipFill>
        <p:spPr>
          <a:xfrm>
            <a:off x="7434880" y="687474"/>
            <a:ext cx="1127927" cy="13401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964C449-D890-3041-17BA-A2C961403D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3584970"/>
            <a:ext cx="7772400" cy="2854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8477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3C128-DF5A-6517-FC87-0089D9FA3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NQPBH: Impact on CMB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BCCC02-7733-4973-5AC5-851B839AEB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973505"/>
            <a:ext cx="7989752" cy="3630795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dirty="0"/>
              <a:t>NQPBH accretion is a form of exotic energy injection</a:t>
            </a:r>
          </a:p>
          <a:p>
            <a:pPr lvl="1"/>
            <a:r>
              <a:rPr lang="en-US" dirty="0"/>
              <a:t>Deposit energy in the form of </a:t>
            </a:r>
            <a:r>
              <a:rPr lang="en-US" dirty="0">
                <a:solidFill>
                  <a:srgbClr val="C00000"/>
                </a:solidFill>
              </a:rPr>
              <a:t>heating</a:t>
            </a:r>
            <a:r>
              <a:rPr lang="en-US" dirty="0"/>
              <a:t>/</a:t>
            </a:r>
            <a:r>
              <a:rPr lang="en-US" dirty="0">
                <a:solidFill>
                  <a:schemeClr val="accent6"/>
                </a:solidFill>
              </a:rPr>
              <a:t>ionization</a:t>
            </a:r>
            <a:r>
              <a:rPr lang="en-US" dirty="0"/>
              <a:t>/etc.</a:t>
            </a:r>
          </a:p>
          <a:p>
            <a:pPr lvl="1"/>
            <a:r>
              <a:rPr lang="en-US" dirty="0"/>
              <a:t>Potentially observable in 21cm signals or CMB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102D10-FAA4-6B87-E5D0-FAC8C899B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B5D4-A33B-ED4F-A06B-7E16C7B298A5}" type="slidenum">
              <a:rPr lang="en-US" smtClean="0"/>
              <a:pPr/>
              <a:t>35</a:t>
            </a:fld>
            <a:endParaRPr lang="en-US" dirty="0"/>
          </a:p>
        </p:txBody>
      </p:sp>
      <p:pic>
        <p:nvPicPr>
          <p:cNvPr id="6" name="Picture 5" descr="A graph of a temperature&#10;&#10;AI-generated content may be incorrect.">
            <a:extLst>
              <a:ext uri="{FF2B5EF4-FFF2-40B4-BE49-F238E27FC236}">
                <a16:creationId xmlns:a16="http://schemas.microsoft.com/office/drawing/2014/main" id="{94766A44-6481-E569-26E4-BB4BA5D3A7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698" y="3374178"/>
            <a:ext cx="3385163" cy="3249285"/>
          </a:xfrm>
          <a:prstGeom prst="rect">
            <a:avLst/>
          </a:prstGeom>
        </p:spPr>
      </p:pic>
      <p:pic>
        <p:nvPicPr>
          <p:cNvPr id="8" name="Picture 7" descr="A graph of a function&#10;&#10;AI-generated content may be incorrect.">
            <a:extLst>
              <a:ext uri="{FF2B5EF4-FFF2-40B4-BE49-F238E27FC236}">
                <a16:creationId xmlns:a16="http://schemas.microsoft.com/office/drawing/2014/main" id="{BCE9883D-A4CB-5998-5D8C-2BFFE20603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5372" y="3390247"/>
            <a:ext cx="3355240" cy="32492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EC61C21-A72B-133C-0A97-22E1BFE790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3558" y="718819"/>
            <a:ext cx="1069250" cy="142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220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C3D3909-9C55-1A28-B9E1-7EC64D1F8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3444" y="2868197"/>
            <a:ext cx="6358699" cy="377133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18D50EA-FF17-17D7-F5C5-61B7AAFAC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 quite NQPBHs…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D88C39-3C7D-48EA-1259-77CD2E6C40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896533"/>
            <a:ext cx="7989752" cy="3630795"/>
          </a:xfrm>
        </p:spPr>
        <p:txBody>
          <a:bodyPr anchor="t"/>
          <a:lstStyle/>
          <a:p>
            <a:r>
              <a:rPr lang="en-US" dirty="0"/>
              <a:t>If </a:t>
            </a:r>
            <a:r>
              <a:rPr lang="en-US" dirty="0" err="1"/>
              <a:t>overdensities</a:t>
            </a:r>
            <a:r>
              <a:rPr lang="en-US" dirty="0"/>
              <a:t> fail to form NQPBHs, may form stars</a:t>
            </a:r>
          </a:p>
          <a:p>
            <a:r>
              <a:rPr lang="en-US" dirty="0"/>
              <a:t>What do such stellar systems look like today?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04EF6B-29BB-9749-8A99-4EDC0B5F8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B5D4-A33B-ED4F-A06B-7E16C7B298A5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16968D5-592E-9280-A833-5B802226C1CA}"/>
              </a:ext>
            </a:extLst>
          </p:cNvPr>
          <p:cNvSpPr txBox="1"/>
          <p:nvPr/>
        </p:nvSpPr>
        <p:spPr>
          <a:xfrm>
            <a:off x="5989342" y="3333798"/>
            <a:ext cx="13867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19577859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Rectangle 7174">
            <a:extLst>
              <a:ext uri="{FF2B5EF4-FFF2-40B4-BE49-F238E27FC236}">
                <a16:creationId xmlns:a16="http://schemas.microsoft.com/office/drawing/2014/main" id="{2928117C-9446-4E7F-AE62-95E0F6DB5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900" y="457200"/>
            <a:ext cx="277749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177" name="Rectangle 7176">
            <a:extLst>
              <a:ext uri="{FF2B5EF4-FFF2-40B4-BE49-F238E27FC236}">
                <a16:creationId xmlns:a16="http://schemas.microsoft.com/office/drawing/2014/main" id="{84D30AFB-4D71-48B0-AA00-28EE92363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31610" y="453643"/>
            <a:ext cx="277749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179" name="Rectangle 7178">
            <a:extLst>
              <a:ext uri="{FF2B5EF4-FFF2-40B4-BE49-F238E27FC236}">
                <a16:creationId xmlns:a16="http://schemas.microsoft.com/office/drawing/2014/main" id="{96A0B76F-8010-4C62-B4B6-C5FC438C0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81372" y="457200"/>
            <a:ext cx="277749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181" name="Rectangle 7180">
            <a:extLst>
              <a:ext uri="{FF2B5EF4-FFF2-40B4-BE49-F238E27FC236}">
                <a16:creationId xmlns:a16="http://schemas.microsoft.com/office/drawing/2014/main" id="{9FC936C0-4624-438D-BDD0-6B296BD64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900" y="3085765"/>
            <a:ext cx="8447150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7183" name="Rectangle 7182">
            <a:extLst>
              <a:ext uri="{FF2B5EF4-FFF2-40B4-BE49-F238E27FC236}">
                <a16:creationId xmlns:a16="http://schemas.microsoft.com/office/drawing/2014/main" id="{6B695AA2-4B70-477F-AF90-536B720A1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7170" name="Picture 2" descr="The most ancient supermassive black hole is bafflingly big">
            <a:extLst>
              <a:ext uri="{FF2B5EF4-FFF2-40B4-BE49-F238E27FC236}">
                <a16:creationId xmlns:a16="http://schemas.microsoft.com/office/drawing/2014/main" id="{0C75D2A4-2F33-683A-BB69-4BA310CB87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/>
          <a:stretch>
            <a:fillRect/>
          </a:stretch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FD41D14-BCDD-5693-8A08-DAE3D6FA9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08" y="502920"/>
            <a:ext cx="7669148" cy="1475013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10000" dirty="0">
                <a:solidFill>
                  <a:schemeClr val="tx1"/>
                </a:solidFill>
                <a:latin typeface="Impact" panose="020B0806030902050204" pitchFamily="34" charset="0"/>
              </a:rPr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D72DA3-ABD3-E8BA-9414-CDC676357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808" y="2480843"/>
            <a:ext cx="7890618" cy="3733921"/>
          </a:xfrm>
          <a:solidFill>
            <a:srgbClr val="000000">
              <a:alpha val="29804"/>
            </a:srgb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ts val="0"/>
              </a:spcBef>
            </a:pPr>
            <a:r>
              <a:rPr lang="en-US" sz="2400" cap="small" dirty="0">
                <a:solidFill>
                  <a:schemeClr val="tx1"/>
                </a:solidFill>
                <a:effectLst>
                  <a:glow rad="112195">
                    <a:schemeClr val="accent1">
                      <a:satMod val="175000"/>
                      <a:alpha val="67000"/>
                    </a:schemeClr>
                  </a:glow>
                </a:effectLst>
                <a:cs typeface="Lao MN" pitchFamily="2" charset="0"/>
              </a:rPr>
              <a:t>Little Red Dots: Strong evidence for high-redshift massive black holes</a:t>
            </a:r>
          </a:p>
          <a:p>
            <a:pPr>
              <a:spcBef>
                <a:spcPts val="0"/>
              </a:spcBef>
            </a:pPr>
            <a:r>
              <a:rPr lang="en-US" sz="2400" cap="small" dirty="0">
                <a:solidFill>
                  <a:schemeClr val="tx1"/>
                </a:solidFill>
                <a:effectLst>
                  <a:glow rad="112195">
                    <a:schemeClr val="accent1">
                      <a:satMod val="175000"/>
                      <a:alpha val="67000"/>
                    </a:schemeClr>
                  </a:glow>
                </a:effectLst>
                <a:cs typeface="Lao MN" pitchFamily="2" charset="0"/>
              </a:rPr>
              <a:t>Revived interest in question of SMBH origins</a:t>
            </a:r>
          </a:p>
          <a:p>
            <a:pPr>
              <a:spcBef>
                <a:spcPts val="0"/>
              </a:spcBef>
            </a:pPr>
            <a:r>
              <a:rPr lang="en-US" sz="2400" cap="small" dirty="0">
                <a:solidFill>
                  <a:schemeClr val="tx1"/>
                </a:solidFill>
                <a:effectLst>
                  <a:glow rad="112195">
                    <a:schemeClr val="accent1">
                      <a:satMod val="175000"/>
                      <a:alpha val="67000"/>
                    </a:schemeClr>
                  </a:glow>
                </a:effectLst>
                <a:cs typeface="Lao MN" pitchFamily="2" charset="0"/>
              </a:rPr>
              <a:t>Astrophysical explanations still uncertain </a:t>
            </a:r>
            <a:r>
              <a:rPr lang="en-US" sz="2400" cap="small" dirty="0">
                <a:solidFill>
                  <a:schemeClr val="tx1"/>
                </a:solidFill>
                <a:effectLst>
                  <a:glow rad="112195">
                    <a:schemeClr val="accent1">
                      <a:satMod val="175000"/>
                      <a:alpha val="67000"/>
                    </a:schemeClr>
                  </a:glow>
                </a:effectLst>
                <a:cs typeface="Lao MN" pitchFamily="2" charset="0"/>
                <a:sym typeface="Wingdings" pitchFamily="2" charset="2"/>
              </a:rPr>
              <a:t> room for beyond standard physics explanations</a:t>
            </a:r>
            <a:endParaRPr lang="en-US" sz="2400" cap="small" dirty="0">
              <a:solidFill>
                <a:schemeClr val="tx1"/>
              </a:solidFill>
              <a:effectLst>
                <a:glow rad="112195">
                  <a:schemeClr val="accent1">
                    <a:satMod val="175000"/>
                    <a:alpha val="67000"/>
                  </a:schemeClr>
                </a:glow>
              </a:effectLst>
              <a:cs typeface="Lao MN" pitchFamily="2" charset="0"/>
            </a:endParaRPr>
          </a:p>
          <a:p>
            <a:pPr>
              <a:spcBef>
                <a:spcPts val="0"/>
              </a:spcBef>
            </a:pPr>
            <a:endParaRPr lang="en-US" sz="2400" cap="small" dirty="0">
              <a:solidFill>
                <a:schemeClr val="tx1"/>
              </a:solidFill>
              <a:effectLst>
                <a:glow rad="112195">
                  <a:schemeClr val="accent1">
                    <a:satMod val="175000"/>
                    <a:alpha val="67000"/>
                  </a:schemeClr>
                </a:glow>
              </a:effectLst>
              <a:cs typeface="Lao MN" pitchFamily="2" charset="0"/>
            </a:endParaRPr>
          </a:p>
          <a:p>
            <a:pPr>
              <a:spcBef>
                <a:spcPts val="0"/>
              </a:spcBef>
            </a:pPr>
            <a:r>
              <a:rPr lang="en-US" sz="2400" cap="small" dirty="0">
                <a:solidFill>
                  <a:schemeClr val="tx1"/>
                </a:solidFill>
                <a:effectLst>
                  <a:glow rad="112195">
                    <a:schemeClr val="accent1">
                      <a:satMod val="175000"/>
                      <a:alpha val="67000"/>
                    </a:schemeClr>
                  </a:glow>
                </a:effectLst>
                <a:cs typeface="Lao MN" pitchFamily="2" charset="0"/>
              </a:rPr>
              <a:t>NQPBHs -- a new mechanism explaining origin of SMBHs that is less demanding than PBHs</a:t>
            </a:r>
          </a:p>
        </p:txBody>
      </p:sp>
    </p:spTree>
    <p:extLst>
      <p:ext uri="{BB962C8B-B14F-4D97-AF65-F5344CB8AC3E}">
        <p14:creationId xmlns:p14="http://schemas.microsoft.com/office/powerpoint/2010/main" val="32734935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F477A-3BF8-832A-448F-911467AF0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021" y="3874773"/>
            <a:ext cx="7989751" cy="1504844"/>
          </a:xfrm>
        </p:spPr>
        <p:txBody>
          <a:bodyPr>
            <a:normAutofit/>
          </a:bodyPr>
          <a:lstStyle/>
          <a:p>
            <a:pPr algn="r"/>
            <a:r>
              <a:rPr lang="en-US" sz="7000" dirty="0">
                <a:latin typeface="Impact" panose="020B0806030902050204" pitchFamily="34" charset="0"/>
              </a:rPr>
              <a:t>Backup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88E94B-DA16-382A-F02B-6DEFBC7C8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B5D4-A33B-ED4F-A06B-7E16C7B298A5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7651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2E3BA-CA58-AB6E-9453-C693E286D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Eddington limit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12C714-C548-E2A3-C987-A09FED5652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r>
              <a:rPr lang="en-US" dirty="0"/>
              <a:t>Theoretical limit on </a:t>
            </a:r>
            <a:r>
              <a:rPr lang="en-US" i="1" dirty="0"/>
              <a:t>luminosity, </a:t>
            </a:r>
            <a:r>
              <a:rPr lang="en-US" dirty="0"/>
              <a:t>when radiation pressure = gravity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Luminosity is caused by accretion onto the black hole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Can therefore translate this to limit on accretion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36EB5E-A7FB-6B0B-E3F9-1D787137F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B5D4-A33B-ED4F-A06B-7E16C7B298A5}" type="slidenum">
              <a:rPr lang="en-US" smtClean="0"/>
              <a:pPr/>
              <a:t>39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FA4A3E-5B4F-1B95-081C-47E1B759ADB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841"/>
          <a:stretch>
            <a:fillRect/>
          </a:stretch>
        </p:blipFill>
        <p:spPr>
          <a:xfrm>
            <a:off x="3355056" y="2669674"/>
            <a:ext cx="2433888" cy="9446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016B15-7915-CCAA-11A5-062148E78F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6958" y="4357945"/>
            <a:ext cx="1810084" cy="37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2131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9D0EE5-AA5F-82A2-E89A-43800730DB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9E4AB-CBCA-F0F2-CC7B-CDDF88E9E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Super-</a:t>
            </a:r>
            <a:r>
              <a:rPr lang="en-US" dirty="0" err="1"/>
              <a:t>eddington</a:t>
            </a:r>
            <a:r>
              <a:rPr lang="en-US" dirty="0"/>
              <a:t> accretion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9C075C-AC0A-AFB7-4B0C-1A88BEABD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B5D4-A33B-ED4F-A06B-7E16C7B298A5}" type="slidenum">
              <a:rPr lang="en-US" smtClean="0"/>
              <a:pPr/>
              <a:t>40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0771110-482E-34F6-6CA7-CD010CD5FC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26199"/>
            <a:ext cx="4572000" cy="332829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FCA4A14-2721-E7F5-2F84-3055EE006C1D}"/>
              </a:ext>
            </a:extLst>
          </p:cNvPr>
          <p:cNvSpPr txBox="1"/>
          <p:nvPr/>
        </p:nvSpPr>
        <p:spPr>
          <a:xfrm>
            <a:off x="-3193047" y="6534835"/>
            <a:ext cx="474862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5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Bogdan et al. 2023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7633FB7-ADDC-F856-6331-2697D24270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135" y="2946656"/>
            <a:ext cx="4563865" cy="358817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31EC439-6A76-619C-D007-20D09F005F88}"/>
              </a:ext>
            </a:extLst>
          </p:cNvPr>
          <p:cNvSpPr txBox="1"/>
          <p:nvPr/>
        </p:nvSpPr>
        <p:spPr>
          <a:xfrm>
            <a:off x="4395372" y="6534834"/>
            <a:ext cx="474862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5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Wang et al. 2021</a:t>
            </a:r>
          </a:p>
        </p:txBody>
      </p:sp>
    </p:spTree>
    <p:extLst>
      <p:ext uri="{BB962C8B-B14F-4D97-AF65-F5344CB8AC3E}">
        <p14:creationId xmlns:p14="http://schemas.microsoft.com/office/powerpoint/2010/main" val="8371294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AEF75-54D1-D64A-6316-E046C2556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Star clusters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BB90FF-EFF5-D757-C421-3D4B886D79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Dense and merging fast…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F8B287-006D-DB3C-1DB3-DB81FAC1C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B5D4-A33B-ED4F-A06B-7E16C7B298A5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4266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7706C-65E6-736C-4114-05DFB16F5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124" y="3591744"/>
            <a:ext cx="7989751" cy="1504844"/>
          </a:xfrm>
        </p:spPr>
        <p:txBody>
          <a:bodyPr/>
          <a:lstStyle/>
          <a:p>
            <a:r>
              <a:rPr lang="en-US" dirty="0"/>
              <a:t>Old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31D672-726E-51CB-900F-1CC9D7CF9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B5D4-A33B-ED4F-A06B-7E16C7B298A5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68522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Astro Brief: Supermassive Black Holes">
            <a:extLst>
              <a:ext uri="{FF2B5EF4-FFF2-40B4-BE49-F238E27FC236}">
                <a16:creationId xmlns:a16="http://schemas.microsoft.com/office/drawing/2014/main" id="{1003340C-DD59-AC98-500D-AAD03055E9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70" r="1898" b="1"/>
          <a:stretch>
            <a:fillRect/>
          </a:stretch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C5EFEC2-4119-91E0-29E2-823068BDFD1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6017" y="136163"/>
                <a:ext cx="4633755" cy="3678303"/>
              </a:xfrm>
            </p:spPr>
            <p:txBody>
              <a:bodyPr anchor="t">
                <a:normAutofit/>
              </a:bodyPr>
              <a:lstStyle/>
              <a:p>
                <a:pPr marL="0" indent="0">
                  <a:spcBef>
                    <a:spcPts val="0"/>
                  </a:spcBef>
                  <a:spcAft>
                    <a:spcPts val="1200"/>
                  </a:spcAft>
                  <a:buNone/>
                </a:pPr>
                <a:r>
                  <a:rPr lang="en-US" sz="3000" dirty="0">
                    <a:solidFill>
                      <a:schemeClr val="bg2"/>
                    </a:solidFill>
                  </a:rPr>
                  <a:t>How do supermassive black holes (SMBHs) form? </a:t>
                </a:r>
              </a:p>
              <a:p>
                <a:pPr>
                  <a:buClr>
                    <a:srgbClr val="C79A6F"/>
                  </a:buClr>
                </a:pPr>
                <a:r>
                  <a:rPr lang="en-US" dirty="0">
                    <a:solidFill>
                      <a:schemeClr val="bg2"/>
                    </a:solidFill>
                  </a:rPr>
                  <a:t>Masses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  <m:r>
                      <a:rPr lang="en-US" i="1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sup>
                    </m:sSup>
                    <m:r>
                      <a:rPr lang="en-US" i="1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⊙</m:t>
                        </m:r>
                      </m:sub>
                    </m:sSub>
                  </m:oMath>
                </a14:m>
                <a:endParaRPr lang="en-US" dirty="0">
                  <a:solidFill>
                    <a:schemeClr val="bg2"/>
                  </a:solidFill>
                </a:endParaRPr>
              </a:p>
              <a:p>
                <a:pPr>
                  <a:buClr>
                    <a:srgbClr val="C79A6F"/>
                  </a:buClr>
                </a:pPr>
                <a:r>
                  <a:rPr lang="en-US" dirty="0">
                    <a:solidFill>
                      <a:schemeClr val="bg2"/>
                    </a:solidFill>
                  </a:rPr>
                  <a:t>Found at centers of galaxies</a:t>
                </a:r>
              </a:p>
              <a:p>
                <a:pPr>
                  <a:buClr>
                    <a:srgbClr val="C79A6F"/>
                  </a:buClr>
                </a:pPr>
                <a:r>
                  <a:rPr lang="en-US" dirty="0">
                    <a:solidFill>
                      <a:schemeClr val="bg2"/>
                    </a:solidFill>
                  </a:rPr>
                  <a:t>Origin still unknown</a:t>
                </a:r>
              </a:p>
              <a:p>
                <a:pPr marL="0" indent="0">
                  <a:spcBef>
                    <a:spcPts val="0"/>
                  </a:spcBef>
                  <a:spcAft>
                    <a:spcPts val="1200"/>
                  </a:spcAft>
                  <a:buNone/>
                </a:pPr>
                <a:r>
                  <a:rPr lang="en-US" sz="3000" dirty="0">
                    <a:solidFill>
                      <a:schemeClr val="bg2"/>
                    </a:solidFill>
                  </a:rPr>
                  <a:t>Do JWST observations favor some mechanisms?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C5EFEC2-4119-91E0-29E2-823068BDFD1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6017" y="136163"/>
                <a:ext cx="4633755" cy="3678303"/>
              </a:xfrm>
              <a:blipFill>
                <a:blip r:embed="rId4"/>
                <a:stretch>
                  <a:fillRect l="-3005" t="-1718" r="-1913" b="-10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1267B1-1E9F-3643-2CA8-B5A40A4E3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18725" y="5956137"/>
            <a:ext cx="78938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CDEB5D4-A33B-ED4F-A06B-7E16C7B298A5}" type="slidenum">
              <a:rPr lang="en-US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43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904B17-7070-F7EF-20FF-A7FFB5937575}"/>
              </a:ext>
            </a:extLst>
          </p:cNvPr>
          <p:cNvSpPr txBox="1"/>
          <p:nvPr/>
        </p:nvSpPr>
        <p:spPr>
          <a:xfrm>
            <a:off x="106017" y="5232246"/>
            <a:ext cx="8834959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3000" dirty="0">
                <a:solidFill>
                  <a:schemeClr val="bg1"/>
                </a:solidFill>
                <a:effectLst>
                  <a:glow rad="98487">
                    <a:schemeClr val="tx1">
                      <a:alpha val="72000"/>
                    </a:schemeClr>
                  </a:glow>
                </a:effectLst>
              </a:rPr>
              <a:t>Are the observations consistent with standard physics? </a:t>
            </a:r>
          </a:p>
          <a:p>
            <a:pPr marL="0" indent="0" algn="r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3000" dirty="0">
                <a:solidFill>
                  <a:schemeClr val="bg1"/>
                </a:solidFill>
                <a:effectLst>
                  <a:glow rad="98487">
                    <a:schemeClr val="tx1">
                      <a:alpha val="72000"/>
                    </a:schemeClr>
                  </a:glow>
                </a:effectLst>
              </a:rPr>
              <a:t>If not, how can we explain them?</a:t>
            </a:r>
          </a:p>
        </p:txBody>
      </p:sp>
    </p:spTree>
    <p:extLst>
      <p:ext uri="{BB962C8B-B14F-4D97-AF65-F5344CB8AC3E}">
        <p14:creationId xmlns:p14="http://schemas.microsoft.com/office/powerpoint/2010/main" val="919695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F7BD0-C96D-33E1-E09D-572176BBB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Hypotheses for </a:t>
            </a:r>
            <a:r>
              <a:rPr lang="en-US" dirty="0" err="1"/>
              <a:t>smbh</a:t>
            </a:r>
            <a:r>
              <a:rPr lang="en-US" dirty="0"/>
              <a:t> formation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7B7728-6861-62DF-921C-1326567A10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Light seeds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C7D303-B165-EC78-F30C-7D340E40FA1C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US" sz="2100" dirty="0"/>
                  <a:t>At </a:t>
                </a:r>
                <a14:m>
                  <m:oMath xmlns:m="http://schemas.openxmlformats.org/officeDocument/2006/math">
                    <m:r>
                      <a:rPr lang="en-US" sz="2100" b="0" i="1" smtClean="0">
                        <a:latin typeface="Cambria Math" panose="02040503050406030204" pitchFamily="18" charset="0"/>
                      </a:rPr>
                      <m:t>1+</m:t>
                    </m:r>
                    <m:r>
                      <a:rPr lang="en-US" sz="21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100" b="0" i="1" smtClean="0">
                        <a:latin typeface="Cambria Math" panose="02040503050406030204" pitchFamily="18" charset="0"/>
                      </a:rPr>
                      <m:t> ~ 20</m:t>
                    </m:r>
                  </m:oMath>
                </a14:m>
                <a:r>
                  <a:rPr lang="en-US" sz="2100" dirty="0"/>
                  <a:t>,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1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100" b="0" i="1" smtClean="0">
                            <a:latin typeface="Cambria Math" panose="02040503050406030204" pitchFamily="18" charset="0"/>
                          </a:rPr>
                          <m:t>𝐵𝐻</m:t>
                        </m:r>
                      </m:sub>
                    </m:sSub>
                    <m:r>
                      <a:rPr lang="en-US" sz="2100" b="0" i="1" smtClean="0">
                        <a:latin typeface="Cambria Math" panose="02040503050406030204" pitchFamily="18" charset="0"/>
                      </a:rPr>
                      <m:t>~100 </m:t>
                    </m:r>
                    <m:sSub>
                      <m:sSubPr>
                        <m:ctrlPr>
                          <a:rPr lang="en-US" sz="21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100" b="0" i="1" smtClean="0">
                            <a:latin typeface="Cambria Math" panose="02040503050406030204" pitchFamily="18" charset="0"/>
                          </a:rPr>
                          <m:t>⊙</m:t>
                        </m:r>
                      </m:sub>
                    </m:sSub>
                  </m:oMath>
                </a14:m>
                <a:endParaRPr lang="en-US" sz="2100" dirty="0"/>
              </a:p>
              <a:p>
                <a:r>
                  <a:rPr lang="en-US" sz="2100" dirty="0"/>
                  <a:t>Could form from first generation of stars (Pop. III)</a:t>
                </a:r>
              </a:p>
              <a:p>
                <a:r>
                  <a:rPr lang="en-US" sz="2100" dirty="0"/>
                  <a:t>Eddington-limited accretion and typical merging rates not enough to explain SMBH masses today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C7D303-B165-EC78-F30C-7D340E40FA1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2"/>
                <a:stretch>
                  <a:fillRect l="-974" t="-12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1F610B3-32B3-AB97-9CFD-38065D95CC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z="2400" dirty="0"/>
              <a:t>Heavy seeds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1B5D1C50-B76A-D306-B416-290F032B3E41}"/>
                  </a:ext>
                </a:extLst>
              </p:cNvPr>
              <p:cNvSpPr>
                <a:spLocks noGrp="1"/>
              </p:cNvSpPr>
              <p:nvPr>
                <p:ph sz="quarter" idx="4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100" dirty="0"/>
                  <a:t>At </a:t>
                </a:r>
                <a14:m>
                  <m:oMath xmlns:m="http://schemas.openxmlformats.org/officeDocument/2006/math">
                    <m:r>
                      <a:rPr lang="en-US" sz="2100" i="1">
                        <a:latin typeface="Cambria Math" panose="02040503050406030204" pitchFamily="18" charset="0"/>
                      </a:rPr>
                      <m:t>1+</m:t>
                    </m:r>
                    <m:r>
                      <a:rPr lang="en-US" sz="2100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100" i="1">
                        <a:latin typeface="Cambria Math" panose="02040503050406030204" pitchFamily="18" charset="0"/>
                      </a:rPr>
                      <m:t> ~ 20</m:t>
                    </m:r>
                  </m:oMath>
                </a14:m>
                <a:r>
                  <a:rPr lang="en-US" sz="2100" dirty="0"/>
                  <a:t>,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1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𝐵𝐻</m:t>
                        </m:r>
                      </m:sub>
                    </m:sSub>
                    <m:r>
                      <a:rPr lang="en-US" sz="2100" b="0" i="1" smtClean="0">
                        <a:latin typeface="Cambria Math" panose="02040503050406030204" pitchFamily="18" charset="0"/>
                      </a:rPr>
                      <m:t>~</m:t>
                    </m:r>
                    <m:sSup>
                      <m:sSupPr>
                        <m:ctrlPr>
                          <a:rPr lang="en-US" sz="21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1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en-US" sz="2100" i="1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1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⊙</m:t>
                        </m:r>
                      </m:sub>
                    </m:sSub>
                  </m:oMath>
                </a14:m>
                <a:endParaRPr lang="en-US" sz="2100" dirty="0"/>
              </a:p>
              <a:p>
                <a:r>
                  <a:rPr lang="en-US" sz="2100" dirty="0"/>
                  <a:t>…how do these form in the first place?</a:t>
                </a:r>
              </a:p>
              <a:p>
                <a:pPr marL="666900" lvl="1" indent="-342900">
                  <a:buFont typeface="+mj-lt"/>
                  <a:buAutoNum type="arabicPeriod"/>
                </a:pPr>
                <a:r>
                  <a:rPr lang="en-US" sz="2100" dirty="0"/>
                  <a:t>Direct collapse black holes</a:t>
                </a:r>
              </a:p>
              <a:p>
                <a:pPr marL="666900" lvl="1" indent="-342900">
                  <a:buFont typeface="+mj-lt"/>
                  <a:buAutoNum type="arabicPeriod"/>
                </a:pPr>
                <a:r>
                  <a:rPr lang="en-US" sz="2100" dirty="0"/>
                  <a:t>Primordial black holes</a:t>
                </a:r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1B5D1C50-B76A-D306-B416-290F032B3E4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4"/>
              </p:nvPr>
            </p:nvSpPr>
            <p:spPr>
              <a:blipFill>
                <a:blip r:embed="rId3"/>
                <a:stretch>
                  <a:fillRect l="-974" t="-8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C3F87B-2FA2-B94B-A91E-678075946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B5D4-A33B-ED4F-A06B-7E16C7B298A5}" type="slidenum">
              <a:rPr lang="en-US" smtClean="0"/>
              <a:pPr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60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79D2F-9112-54DE-36A5-D4CEE502B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 Collapse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85E6DDA-511A-FEB9-CD44-CEBCF75060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798" y="3928856"/>
            <a:ext cx="1930400" cy="193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829BC4A3-58C4-9700-F939-02AE98FE73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999" y="3934285"/>
            <a:ext cx="1930400" cy="193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43915D70-6148-046D-401C-D1857311800C}"/>
              </a:ext>
            </a:extLst>
          </p:cNvPr>
          <p:cNvGrpSpPr/>
          <p:nvPr/>
        </p:nvGrpSpPr>
        <p:grpSpPr>
          <a:xfrm>
            <a:off x="573056" y="3547116"/>
            <a:ext cx="2693879" cy="2693879"/>
            <a:chOff x="1167658" y="3561422"/>
            <a:chExt cx="2693879" cy="2693879"/>
          </a:xfrm>
        </p:grpSpPr>
        <p:sp>
          <p:nvSpPr>
            <p:cNvPr id="5" name="Up Arrow 4">
              <a:extLst>
                <a:ext uri="{FF2B5EF4-FFF2-40B4-BE49-F238E27FC236}">
                  <a16:creationId xmlns:a16="http://schemas.microsoft.com/office/drawing/2014/main" id="{7258D932-A85D-0FD3-4C31-FC801BA36DC6}"/>
                </a:ext>
              </a:extLst>
            </p:cNvPr>
            <p:cNvSpPr/>
            <p:nvPr/>
          </p:nvSpPr>
          <p:spPr>
            <a:xfrm>
              <a:off x="2368118" y="3561423"/>
              <a:ext cx="292963" cy="381739"/>
            </a:xfrm>
            <a:prstGeom prst="upArrow">
              <a:avLst/>
            </a:prstGeom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Up Arrow 5">
              <a:extLst>
                <a:ext uri="{FF2B5EF4-FFF2-40B4-BE49-F238E27FC236}">
                  <a16:creationId xmlns:a16="http://schemas.microsoft.com/office/drawing/2014/main" id="{E1FAFA38-4278-8B5E-F129-19EE27B9BE61}"/>
                </a:ext>
              </a:extLst>
            </p:cNvPr>
            <p:cNvSpPr/>
            <p:nvPr/>
          </p:nvSpPr>
          <p:spPr>
            <a:xfrm rot="10800000">
              <a:off x="2368117" y="5873562"/>
              <a:ext cx="292963" cy="381739"/>
            </a:xfrm>
            <a:prstGeom prst="upArrow">
              <a:avLst/>
            </a:prstGeom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47170F0-04E2-6B8B-9B20-D686F099FF96}"/>
                </a:ext>
              </a:extLst>
            </p:cNvPr>
            <p:cNvGrpSpPr/>
            <p:nvPr/>
          </p:nvGrpSpPr>
          <p:grpSpPr>
            <a:xfrm rot="5400000">
              <a:off x="2368116" y="3561423"/>
              <a:ext cx="292964" cy="2693878"/>
              <a:chOff x="2520517" y="3713823"/>
              <a:chExt cx="292964" cy="2693878"/>
            </a:xfrm>
          </p:grpSpPr>
          <p:sp>
            <p:nvSpPr>
              <p:cNvPr id="8" name="Up Arrow 7">
                <a:extLst>
                  <a:ext uri="{FF2B5EF4-FFF2-40B4-BE49-F238E27FC236}">
                    <a16:creationId xmlns:a16="http://schemas.microsoft.com/office/drawing/2014/main" id="{89D9FBC0-017A-D4FE-5707-5AD1DA2659B5}"/>
                  </a:ext>
                </a:extLst>
              </p:cNvPr>
              <p:cNvSpPr/>
              <p:nvPr/>
            </p:nvSpPr>
            <p:spPr>
              <a:xfrm>
                <a:off x="2520518" y="3713823"/>
                <a:ext cx="292963" cy="381739"/>
              </a:xfrm>
              <a:prstGeom prst="upArrow">
                <a:avLst/>
              </a:prstGeom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Up Arrow 8">
                <a:extLst>
                  <a:ext uri="{FF2B5EF4-FFF2-40B4-BE49-F238E27FC236}">
                    <a16:creationId xmlns:a16="http://schemas.microsoft.com/office/drawing/2014/main" id="{925CD8BE-7DF2-812A-ECA3-476A2434540B}"/>
                  </a:ext>
                </a:extLst>
              </p:cNvPr>
              <p:cNvSpPr/>
              <p:nvPr/>
            </p:nvSpPr>
            <p:spPr>
              <a:xfrm rot="10800000">
                <a:off x="2520517" y="6025962"/>
                <a:ext cx="292963" cy="381739"/>
              </a:xfrm>
              <a:prstGeom prst="upArrow">
                <a:avLst/>
              </a:prstGeom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2F80FF15-7D5F-6745-79CD-E489FF239ACC}"/>
                </a:ext>
              </a:extLst>
            </p:cNvPr>
            <p:cNvGrpSpPr/>
            <p:nvPr/>
          </p:nvGrpSpPr>
          <p:grpSpPr>
            <a:xfrm rot="18900000">
              <a:off x="1167658" y="3561422"/>
              <a:ext cx="2693878" cy="2693878"/>
              <a:chOff x="1320059" y="3713823"/>
              <a:chExt cx="2693878" cy="2693878"/>
            </a:xfrm>
          </p:grpSpPr>
          <p:sp>
            <p:nvSpPr>
              <p:cNvPr id="11" name="Up Arrow 10">
                <a:extLst>
                  <a:ext uri="{FF2B5EF4-FFF2-40B4-BE49-F238E27FC236}">
                    <a16:creationId xmlns:a16="http://schemas.microsoft.com/office/drawing/2014/main" id="{53F57DA5-49F3-B356-E449-AF07E8CAFA88}"/>
                  </a:ext>
                </a:extLst>
              </p:cNvPr>
              <p:cNvSpPr/>
              <p:nvPr/>
            </p:nvSpPr>
            <p:spPr>
              <a:xfrm>
                <a:off x="2520518" y="3713823"/>
                <a:ext cx="292963" cy="381739"/>
              </a:xfrm>
              <a:prstGeom prst="upArrow">
                <a:avLst/>
              </a:prstGeom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Up Arrow 11">
                <a:extLst>
                  <a:ext uri="{FF2B5EF4-FFF2-40B4-BE49-F238E27FC236}">
                    <a16:creationId xmlns:a16="http://schemas.microsoft.com/office/drawing/2014/main" id="{FF8F9B5D-5E9A-D14E-191A-D34D6BE4648C}"/>
                  </a:ext>
                </a:extLst>
              </p:cNvPr>
              <p:cNvSpPr/>
              <p:nvPr/>
            </p:nvSpPr>
            <p:spPr>
              <a:xfrm rot="10800000">
                <a:off x="2520517" y="6025962"/>
                <a:ext cx="292963" cy="381739"/>
              </a:xfrm>
              <a:prstGeom prst="upArrow">
                <a:avLst/>
              </a:prstGeom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3B971A85-42A1-D4D3-A908-40990A528DE8}"/>
                  </a:ext>
                </a:extLst>
              </p:cNvPr>
              <p:cNvGrpSpPr/>
              <p:nvPr/>
            </p:nvGrpSpPr>
            <p:grpSpPr>
              <a:xfrm rot="5400000">
                <a:off x="2520516" y="3713823"/>
                <a:ext cx="292964" cy="2693878"/>
                <a:chOff x="2520517" y="3713823"/>
                <a:chExt cx="292964" cy="2693878"/>
              </a:xfrm>
            </p:grpSpPr>
            <p:sp>
              <p:nvSpPr>
                <p:cNvPr id="14" name="Up Arrow 13">
                  <a:extLst>
                    <a:ext uri="{FF2B5EF4-FFF2-40B4-BE49-F238E27FC236}">
                      <a16:creationId xmlns:a16="http://schemas.microsoft.com/office/drawing/2014/main" id="{1288C5B8-FC05-1F4A-53EC-A3A2B5DF399A}"/>
                    </a:ext>
                  </a:extLst>
                </p:cNvPr>
                <p:cNvSpPr/>
                <p:nvPr/>
              </p:nvSpPr>
              <p:spPr>
                <a:xfrm>
                  <a:off x="2520518" y="3713823"/>
                  <a:ext cx="292963" cy="381739"/>
                </a:xfrm>
                <a:prstGeom prst="upArrow">
                  <a:avLst/>
                </a:prstGeom>
              </p:spPr>
              <p:style>
                <a:lnRef idx="2">
                  <a:schemeClr val="accent3">
                    <a:shade val="15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Up Arrow 14">
                  <a:extLst>
                    <a:ext uri="{FF2B5EF4-FFF2-40B4-BE49-F238E27FC236}">
                      <a16:creationId xmlns:a16="http://schemas.microsoft.com/office/drawing/2014/main" id="{1CF6FA4E-3B6C-8358-BE5C-2E653078F314}"/>
                    </a:ext>
                  </a:extLst>
                </p:cNvPr>
                <p:cNvSpPr/>
                <p:nvPr/>
              </p:nvSpPr>
              <p:spPr>
                <a:xfrm rot="10800000">
                  <a:off x="2520517" y="6025962"/>
                  <a:ext cx="292963" cy="381739"/>
                </a:xfrm>
                <a:prstGeom prst="upArrow">
                  <a:avLst/>
                </a:prstGeom>
              </p:spPr>
              <p:style>
                <a:lnRef idx="2">
                  <a:schemeClr val="accent3">
                    <a:shade val="15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1B9E83F-296D-16CD-4F21-FB0338C3737A}"/>
              </a:ext>
            </a:extLst>
          </p:cNvPr>
          <p:cNvGrpSpPr/>
          <p:nvPr/>
        </p:nvGrpSpPr>
        <p:grpSpPr>
          <a:xfrm>
            <a:off x="5770523" y="3547117"/>
            <a:ext cx="2693878" cy="2693878"/>
            <a:chOff x="5266726" y="3316297"/>
            <a:chExt cx="2693878" cy="2693878"/>
          </a:xfrm>
        </p:grpSpPr>
        <p:sp>
          <p:nvSpPr>
            <p:cNvPr id="19" name="Up Arrow 18">
              <a:extLst>
                <a:ext uri="{FF2B5EF4-FFF2-40B4-BE49-F238E27FC236}">
                  <a16:creationId xmlns:a16="http://schemas.microsoft.com/office/drawing/2014/main" id="{A0B1B978-7419-2ED2-7A4E-4B2C2E6BEF3D}"/>
                </a:ext>
              </a:extLst>
            </p:cNvPr>
            <p:cNvSpPr/>
            <p:nvPr/>
          </p:nvSpPr>
          <p:spPr>
            <a:xfrm rot="10800000">
              <a:off x="6467185" y="3316297"/>
              <a:ext cx="292963" cy="381739"/>
            </a:xfrm>
            <a:prstGeom prst="upArrow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Up Arrow 19">
              <a:extLst>
                <a:ext uri="{FF2B5EF4-FFF2-40B4-BE49-F238E27FC236}">
                  <a16:creationId xmlns:a16="http://schemas.microsoft.com/office/drawing/2014/main" id="{DF0FB27E-8D9A-7836-C5DE-01CFF2C9E91D}"/>
                </a:ext>
              </a:extLst>
            </p:cNvPr>
            <p:cNvSpPr/>
            <p:nvPr/>
          </p:nvSpPr>
          <p:spPr>
            <a:xfrm>
              <a:off x="6467184" y="5628436"/>
              <a:ext cx="292963" cy="381739"/>
            </a:xfrm>
            <a:prstGeom prst="upArrow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Up Arrow 27">
              <a:extLst>
                <a:ext uri="{FF2B5EF4-FFF2-40B4-BE49-F238E27FC236}">
                  <a16:creationId xmlns:a16="http://schemas.microsoft.com/office/drawing/2014/main" id="{171210CF-D31B-C693-0256-9568F1016AE4}"/>
                </a:ext>
              </a:extLst>
            </p:cNvPr>
            <p:cNvSpPr/>
            <p:nvPr/>
          </p:nvSpPr>
          <p:spPr>
            <a:xfrm rot="16200000">
              <a:off x="7623253" y="4472367"/>
              <a:ext cx="292963" cy="381739"/>
            </a:xfrm>
            <a:prstGeom prst="upArrow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Up Arrow 28">
              <a:extLst>
                <a:ext uri="{FF2B5EF4-FFF2-40B4-BE49-F238E27FC236}">
                  <a16:creationId xmlns:a16="http://schemas.microsoft.com/office/drawing/2014/main" id="{310D9AB1-5E75-D567-4E31-C9725DB2056A}"/>
                </a:ext>
              </a:extLst>
            </p:cNvPr>
            <p:cNvSpPr/>
            <p:nvPr/>
          </p:nvSpPr>
          <p:spPr>
            <a:xfrm rot="5400000">
              <a:off x="5311114" y="4472366"/>
              <a:ext cx="292963" cy="381739"/>
            </a:xfrm>
            <a:prstGeom prst="upArrow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Up Arrow 22">
              <a:extLst>
                <a:ext uri="{FF2B5EF4-FFF2-40B4-BE49-F238E27FC236}">
                  <a16:creationId xmlns:a16="http://schemas.microsoft.com/office/drawing/2014/main" id="{B0A4608B-259D-C161-F8A2-8215E489B17F}"/>
                </a:ext>
              </a:extLst>
            </p:cNvPr>
            <p:cNvSpPr/>
            <p:nvPr/>
          </p:nvSpPr>
          <p:spPr>
            <a:xfrm rot="8100000">
              <a:off x="5649719" y="3654900"/>
              <a:ext cx="292963" cy="381739"/>
            </a:xfrm>
            <a:prstGeom prst="upArrow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Up Arrow 23">
              <a:extLst>
                <a:ext uri="{FF2B5EF4-FFF2-40B4-BE49-F238E27FC236}">
                  <a16:creationId xmlns:a16="http://schemas.microsoft.com/office/drawing/2014/main" id="{B016EE81-BFFA-E193-61AB-01DD7EE46589}"/>
                </a:ext>
              </a:extLst>
            </p:cNvPr>
            <p:cNvSpPr/>
            <p:nvPr/>
          </p:nvSpPr>
          <p:spPr>
            <a:xfrm rot="18900000">
              <a:off x="7284647" y="5289830"/>
              <a:ext cx="292963" cy="381739"/>
            </a:xfrm>
            <a:prstGeom prst="upArrow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Up Arrow 25">
              <a:extLst>
                <a:ext uri="{FF2B5EF4-FFF2-40B4-BE49-F238E27FC236}">
                  <a16:creationId xmlns:a16="http://schemas.microsoft.com/office/drawing/2014/main" id="{3A46BA11-FFF4-B963-D26D-B385D3D6181B}"/>
                </a:ext>
              </a:extLst>
            </p:cNvPr>
            <p:cNvSpPr/>
            <p:nvPr/>
          </p:nvSpPr>
          <p:spPr>
            <a:xfrm rot="13500000">
              <a:off x="7284647" y="3654901"/>
              <a:ext cx="292963" cy="381739"/>
            </a:xfrm>
            <a:prstGeom prst="upArrow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Up Arrow 26">
              <a:extLst>
                <a:ext uri="{FF2B5EF4-FFF2-40B4-BE49-F238E27FC236}">
                  <a16:creationId xmlns:a16="http://schemas.microsoft.com/office/drawing/2014/main" id="{D55342B1-8CCA-8D6A-8E00-44AF0DAAB882}"/>
                </a:ext>
              </a:extLst>
            </p:cNvPr>
            <p:cNvSpPr/>
            <p:nvPr/>
          </p:nvSpPr>
          <p:spPr>
            <a:xfrm rot="2700000">
              <a:off x="5649718" y="5289830"/>
              <a:ext cx="292963" cy="381739"/>
            </a:xfrm>
            <a:prstGeom prst="upArrow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831A6651-9E4D-56A6-100C-A4DC88EB1A24}"/>
              </a:ext>
            </a:extLst>
          </p:cNvPr>
          <p:cNvSpPr txBox="1"/>
          <p:nvPr/>
        </p:nvSpPr>
        <p:spPr>
          <a:xfrm>
            <a:off x="668492" y="6270751"/>
            <a:ext cx="25030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</a:rPr>
              <a:t>kinetic energy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F61D906-7474-7BBC-7292-EB7D01B96B02}"/>
              </a:ext>
            </a:extLst>
          </p:cNvPr>
          <p:cNvSpPr txBox="1"/>
          <p:nvPr/>
        </p:nvSpPr>
        <p:spPr>
          <a:xfrm>
            <a:off x="5865957" y="6304675"/>
            <a:ext cx="25030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accent5"/>
                </a:solidFill>
              </a:rPr>
              <a:t>gravity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D57B2430-949B-A9A1-DB60-6DEC033728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091491"/>
            <a:ext cx="7989752" cy="4266207"/>
          </a:xfrm>
        </p:spPr>
        <p:txBody>
          <a:bodyPr anchor="t">
            <a:normAutofit/>
          </a:bodyPr>
          <a:lstStyle/>
          <a:p>
            <a:r>
              <a:rPr lang="en-US" sz="2200" dirty="0"/>
              <a:t>First, </a:t>
            </a:r>
            <a:r>
              <a:rPr lang="en-US" sz="2200" dirty="0" err="1"/>
              <a:t>overdensity</a:t>
            </a:r>
            <a:r>
              <a:rPr lang="en-US" sz="2200" dirty="0"/>
              <a:t> must collapse and </a:t>
            </a:r>
            <a:r>
              <a:rPr lang="en-US" sz="2200" dirty="0" err="1"/>
              <a:t>virialize</a:t>
            </a:r>
            <a:r>
              <a:rPr lang="en-US" sz="2200" dirty="0"/>
              <a:t> to form a </a:t>
            </a:r>
            <a:r>
              <a:rPr lang="en-US" dirty="0"/>
              <a:t>halo</a:t>
            </a:r>
          </a:p>
          <a:p>
            <a:r>
              <a:rPr lang="en-US" dirty="0"/>
              <a:t>For baryons to continue collapsing, must dissipate kinetic energy, e.g. have a cooling mechanism</a:t>
            </a:r>
          </a:p>
        </p:txBody>
      </p:sp>
    </p:spTree>
    <p:extLst>
      <p:ext uri="{BB962C8B-B14F-4D97-AF65-F5344CB8AC3E}">
        <p14:creationId xmlns:p14="http://schemas.microsoft.com/office/powerpoint/2010/main" val="349027422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BD8C3C85-07C6-3FB7-033C-1A12D2BD1998}"/>
              </a:ext>
            </a:extLst>
          </p:cNvPr>
          <p:cNvSpPr txBox="1"/>
          <p:nvPr/>
        </p:nvSpPr>
        <p:spPr>
          <a:xfrm>
            <a:off x="2277116" y="5468696"/>
            <a:ext cx="4589770" cy="769441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Suppression of molecular cooling can lead to formation of a heavy seed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A39FF0-618B-837C-7875-E5B2E4FDD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 collapse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D739B5-654E-286F-564D-CFC4391942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7219" y="2042025"/>
            <a:ext cx="3593500" cy="576262"/>
          </a:xfrm>
        </p:spPr>
        <p:txBody>
          <a:bodyPr/>
          <a:lstStyle/>
          <a:p>
            <a:r>
              <a:rPr lang="en-US" sz="2400" dirty="0"/>
              <a:t>Atomic hydrogen cooling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AC729B8A-C818-43F2-AE90-B5F8EB631DE8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581192" y="2740073"/>
                <a:ext cx="3899527" cy="2934999"/>
              </a:xfrm>
            </p:spPr>
            <p:txBody>
              <a:bodyPr>
                <a:normAutofit/>
              </a:bodyPr>
              <a:lstStyle/>
              <a:p>
                <a:r>
                  <a:rPr lang="en-US" sz="2000" dirty="0"/>
                  <a:t>Efficient for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&gt;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sz="2000" dirty="0"/>
                  <a:t> K</a:t>
                </a:r>
              </a:p>
              <a:p>
                <a:r>
                  <a:rPr lang="en-US" sz="2000" dirty="0"/>
                  <a:t>Neutral hydrogen very abundant</a:t>
                </a:r>
                <a:br>
                  <a:rPr lang="en-US" sz="2000" dirty="0"/>
                </a:br>
                <a:br>
                  <a:rPr lang="en-US" sz="2000" dirty="0"/>
                </a:br>
                <a:br>
                  <a:rPr lang="en-US" sz="2000" dirty="0"/>
                </a:br>
                <a:br>
                  <a:rPr lang="en-US" sz="2000" dirty="0"/>
                </a:br>
                <a:endParaRPr lang="en-US" sz="2000" dirty="0"/>
              </a:p>
              <a:p>
                <a:r>
                  <a:rPr lang="en-US" sz="2000" dirty="0"/>
                  <a:t>Leads to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~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⊙</m:t>
                        </m:r>
                      </m:sub>
                    </m:sSub>
                  </m:oMath>
                </a14:m>
                <a:r>
                  <a:rPr lang="en-US" sz="2000" dirty="0"/>
                  <a:t> black holes</a:t>
                </a:r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AC729B8A-C818-43F2-AE90-B5F8EB631DE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581192" y="2740073"/>
                <a:ext cx="3899527" cy="2934999"/>
              </a:xfrm>
              <a:blipFill>
                <a:blip r:embed="rId3"/>
                <a:stretch>
                  <a:fillRect l="-649" t="-8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740AEA3-035E-6D6D-031F-71A7719AFA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969308" y="2042025"/>
            <a:ext cx="3601635" cy="576262"/>
          </a:xfrm>
        </p:spPr>
        <p:txBody>
          <a:bodyPr/>
          <a:lstStyle/>
          <a:p>
            <a:r>
              <a:rPr lang="en-US" sz="2400" dirty="0"/>
              <a:t>Molecular hydrogen cooling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8A5F91F4-B4CA-1E53-5AA8-85B6E8675D39}"/>
                  </a:ext>
                </a:extLst>
              </p:cNvPr>
              <p:cNvSpPr>
                <a:spLocks noGrp="1"/>
              </p:cNvSpPr>
              <p:nvPr>
                <p:ph sz="quarter" idx="4"/>
              </p:nvPr>
            </p:nvSpPr>
            <p:spPr>
              <a:xfrm>
                <a:off x="4663282" y="2740073"/>
                <a:ext cx="3907662" cy="2934999"/>
              </a:xfrm>
            </p:spPr>
            <p:txBody>
              <a:bodyPr>
                <a:normAutofit/>
              </a:bodyPr>
              <a:lstStyle/>
              <a:p>
                <a:r>
                  <a:rPr lang="en-US" sz="2000" dirty="0"/>
                  <a:t>Efficient for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e>
                    </m:d>
                  </m:oMath>
                </a14:m>
                <a:r>
                  <a:rPr lang="en-US" sz="2000" dirty="0"/>
                  <a:t> K</a:t>
                </a:r>
              </a:p>
              <a:p>
                <a:r>
                  <a:rPr lang="en-US" sz="2000" dirty="0"/>
                  <a:t>…if you can form enough</a:t>
                </a:r>
                <a:br>
                  <a:rPr lang="en-US" sz="2000" dirty="0"/>
                </a:br>
                <a:br>
                  <a:rPr lang="en-US" sz="2000" dirty="0"/>
                </a:br>
                <a:br>
                  <a:rPr lang="en-US" sz="2000" dirty="0"/>
                </a:br>
                <a:br>
                  <a:rPr lang="en-US" sz="2000" dirty="0"/>
                </a:br>
                <a:endParaRPr lang="en-US" sz="2000" dirty="0"/>
              </a:p>
              <a:p>
                <a:r>
                  <a:rPr lang="en-US" sz="2000" dirty="0"/>
                  <a:t>Leads to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~100 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⊙</m:t>
                        </m:r>
                      </m:sub>
                    </m:sSub>
                  </m:oMath>
                </a14:m>
                <a:r>
                  <a:rPr lang="en-US" sz="2000" dirty="0"/>
                  <a:t> stars</a:t>
                </a:r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8A5F91F4-B4CA-1E53-5AA8-85B6E8675D3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4"/>
              </p:nvPr>
            </p:nvSpPr>
            <p:spPr>
              <a:xfrm>
                <a:off x="4663282" y="2740073"/>
                <a:ext cx="3907662" cy="2934999"/>
              </a:xfrm>
              <a:blipFill>
                <a:blip r:embed="rId4"/>
                <a:stretch>
                  <a:fillRect l="-974" t="-8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79C7C4-F29E-7AEB-C8B9-CAB2376CA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B5D4-A33B-ED4F-A06B-7E16C7B298A5}" type="slidenum">
              <a:rPr lang="en-US" smtClean="0"/>
              <a:pPr/>
              <a:t>46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B175E29-2FA1-4F92-DBA3-83DC9070FA29}"/>
                  </a:ext>
                </a:extLst>
              </p:cNvPr>
              <p:cNvSpPr txBox="1"/>
              <p:nvPr/>
            </p:nvSpPr>
            <p:spPr>
              <a:xfrm>
                <a:off x="3026866" y="3773535"/>
                <a:ext cx="3090269" cy="775405"/>
              </a:xfrm>
              <a:prstGeom prst="rect">
                <a:avLst/>
              </a:prstGeom>
              <a:noFill/>
              <a:ln w="28575">
                <a:solidFill>
                  <a:schemeClr val="accent1">
                    <a:lumMod val="50000"/>
                    <a:lumOff val="50000"/>
                  </a:schemeClr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𝐽𝑒𝑎𝑛𝑠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375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B175E29-2FA1-4F92-DBA3-83DC9070FA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6866" y="3773535"/>
                <a:ext cx="3090269" cy="775405"/>
              </a:xfrm>
              <a:prstGeom prst="rect">
                <a:avLst/>
              </a:prstGeom>
              <a:blipFill>
                <a:blip r:embed="rId5"/>
                <a:stretch>
                  <a:fillRect l="-813" b="-7813"/>
                </a:stretch>
              </a:blipFill>
              <a:ln w="28575">
                <a:solidFill>
                  <a:schemeClr val="accent1">
                    <a:lumMod val="50000"/>
                    <a:lumOff val="50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02587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35E05-0538-0EB7-EF67-DCB3604AA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Primordial black holes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18C2983-115E-20ED-904E-D42B817D49A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81192" y="1935903"/>
                <a:ext cx="7989752" cy="3630795"/>
              </a:xfrm>
            </p:spPr>
            <p:txBody>
              <a:bodyPr anchor="t"/>
              <a:lstStyle/>
              <a:p>
                <a:r>
                  <a:rPr lang="en-US" dirty="0"/>
                  <a:t>Require initial fluctuations of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≡</m:t>
                    </m:r>
                    <m:r>
                      <m:rPr>
                        <m:sty m:val="p"/>
                      </m:rPr>
                      <a:rPr lang="en-US" sz="2400" b="0" i="0" dirty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/</m:t>
                    </m:r>
                    <m:acc>
                      <m:accPr>
                        <m:chr m:val="̅"/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 ~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0.3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18C2983-115E-20ED-904E-D42B817D49A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1192" y="1935903"/>
                <a:ext cx="7989752" cy="3630795"/>
              </a:xfrm>
              <a:blipFill>
                <a:blip r:embed="rId3"/>
                <a:stretch>
                  <a:fillRect l="-476" t="-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9D124D-02F4-8035-06AB-41B27D078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B5D4-A33B-ED4F-A06B-7E16C7B298A5}" type="slidenum">
              <a:rPr lang="en-US" smtClean="0"/>
              <a:pPr/>
              <a:t>47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C37918-1D4E-8133-7613-32E0CD40F0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511" y="3090757"/>
            <a:ext cx="3937862" cy="31395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DE8BA02-7FAF-CBAF-C9EC-8B3607928E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8629" y="3090757"/>
            <a:ext cx="3953726" cy="313958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567F1DA-9DF4-D6B0-E713-A406AD94DFE4}"/>
              </a:ext>
            </a:extLst>
          </p:cNvPr>
          <p:cNvSpPr txBox="1"/>
          <p:nvPr/>
        </p:nvSpPr>
        <p:spPr>
          <a:xfrm>
            <a:off x="1628323" y="2721425"/>
            <a:ext cx="1890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CMB length scales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50AADD-0E71-5387-0FA5-3091CC027C27}"/>
              </a:ext>
            </a:extLst>
          </p:cNvPr>
          <p:cNvSpPr txBox="1"/>
          <p:nvPr/>
        </p:nvSpPr>
        <p:spPr>
          <a:xfrm>
            <a:off x="5320827" y="2740991"/>
            <a:ext cx="3033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Necessary for PBH population</a:t>
            </a:r>
          </a:p>
        </p:txBody>
      </p:sp>
    </p:spTree>
    <p:extLst>
      <p:ext uri="{BB962C8B-B14F-4D97-AF65-F5344CB8AC3E}">
        <p14:creationId xmlns:p14="http://schemas.microsoft.com/office/powerpoint/2010/main" val="261085360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aph of different colored lines&#10;&#10;AI-generated content may be incorrect.">
            <a:extLst>
              <a:ext uri="{FF2B5EF4-FFF2-40B4-BE49-F238E27FC236}">
                <a16:creationId xmlns:a16="http://schemas.microsoft.com/office/drawing/2014/main" id="{C678A031-B360-1E55-948D-EE8CD6723E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792" y="1878072"/>
            <a:ext cx="6281448" cy="478917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432F755-F46F-50B0-0174-E47CF9B6D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Primordial black holes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84D51C-B9D4-7B67-AFE2-30472C79A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B5D4-A33B-ED4F-A06B-7E16C7B298A5}" type="slidenum">
              <a:rPr lang="en-US" smtClean="0"/>
              <a:pPr/>
              <a:t>48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512BCF-2509-F7EB-B345-217B9EA49E08}"/>
              </a:ext>
            </a:extLst>
          </p:cNvPr>
          <p:cNvSpPr txBox="1"/>
          <p:nvPr/>
        </p:nvSpPr>
        <p:spPr>
          <a:xfrm>
            <a:off x="1277264" y="3642559"/>
            <a:ext cx="13944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PBHs as </a:t>
            </a:r>
          </a:p>
          <a:p>
            <a:pPr algn="ctr"/>
            <a:r>
              <a:rPr lang="en-US" dirty="0"/>
              <a:t>dark matter</a:t>
            </a:r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FD2D062F-E83B-898A-17D5-BA337415838D}"/>
              </a:ext>
            </a:extLst>
          </p:cNvPr>
          <p:cNvSpPr/>
          <p:nvPr/>
        </p:nvSpPr>
        <p:spPr>
          <a:xfrm rot="16200000">
            <a:off x="1745025" y="3287360"/>
            <a:ext cx="458938" cy="25146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FFEAEBA-C590-5228-AB48-BBD58D2B9F0A}"/>
              </a:ext>
            </a:extLst>
          </p:cNvPr>
          <p:cNvSpPr/>
          <p:nvPr/>
        </p:nvSpPr>
        <p:spPr>
          <a:xfrm>
            <a:off x="3896617" y="2135473"/>
            <a:ext cx="866797" cy="42291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7D6B1B-2E67-7368-40E5-1FC4C3FC60AC}"/>
              </a:ext>
            </a:extLst>
          </p:cNvPr>
          <p:cNvSpPr txBox="1"/>
          <p:nvPr/>
        </p:nvSpPr>
        <p:spPr>
          <a:xfrm>
            <a:off x="3632785" y="2592673"/>
            <a:ext cx="13944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effectLst>
                  <a:glow rad="137288">
                    <a:schemeClr val="bg1">
                      <a:alpha val="89943"/>
                    </a:schemeClr>
                  </a:glow>
                </a:effectLst>
              </a:rPr>
              <a:t>concern of this work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6A8065-C3AD-D73D-3364-79EDB6B27AB8}"/>
              </a:ext>
            </a:extLst>
          </p:cNvPr>
          <p:cNvSpPr txBox="1"/>
          <p:nvPr/>
        </p:nvSpPr>
        <p:spPr>
          <a:xfrm>
            <a:off x="7071894" y="6488668"/>
            <a:ext cx="20721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chemeClr val="accent3"/>
                </a:solidFill>
              </a:rPr>
              <a:t>Carr &amp; Kuhnel 2021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E8DA4F-DDA1-B7F7-2693-B344EC39C837}"/>
              </a:ext>
            </a:extLst>
          </p:cNvPr>
          <p:cNvSpPr txBox="1"/>
          <p:nvPr/>
        </p:nvSpPr>
        <p:spPr>
          <a:xfrm>
            <a:off x="7071894" y="2790907"/>
            <a:ext cx="199590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PBH dark matter from multifield inflation:</a:t>
            </a:r>
          </a:p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Geller, 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WQ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</a:p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McDonough, &amp;</a:t>
            </a:r>
          </a:p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Kaiser 2022</a:t>
            </a:r>
            <a:b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WQ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Geller, Balaji, </a:t>
            </a:r>
          </a:p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McDonough, &amp; </a:t>
            </a:r>
          </a:p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Kaiser 2023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FC44080-6512-4C6E-518D-5D02F0BA1A4A}"/>
              </a:ext>
            </a:extLst>
          </p:cNvPr>
          <p:cNvCxnSpPr>
            <a:cxnSpLocks/>
          </p:cNvCxnSpPr>
          <p:nvPr/>
        </p:nvCxnSpPr>
        <p:spPr>
          <a:xfrm>
            <a:off x="6924329" y="2135473"/>
            <a:ext cx="0" cy="42237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4086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2" grpId="0" animBg="1"/>
      <p:bldP spid="13" grpId="0"/>
      <p:bldP spid="5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4FD89-432D-88D9-54ED-91A8ADB5D3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3A205-3DD2-8A84-9CBF-F91FDD477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Primordial black holes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252C823-7CCE-4CAF-A8A3-190AFEDCB1A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81192" y="1935903"/>
                <a:ext cx="7989752" cy="3630795"/>
              </a:xfrm>
            </p:spPr>
            <p:txBody>
              <a:bodyPr anchor="t"/>
              <a:lstStyle/>
              <a:p>
                <a:r>
                  <a:rPr lang="en-US" dirty="0"/>
                  <a:t>Require initial fluctuations of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~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0.3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  <a:p>
                <a:r>
                  <a:rPr lang="en-US" dirty="0"/>
                  <a:t>Constrained by CMB spectral distortions from dissipation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252C823-7CCE-4CAF-A8A3-190AFEDCB1A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1192" y="1935903"/>
                <a:ext cx="7989752" cy="3630795"/>
              </a:xfrm>
              <a:blipFill>
                <a:blip r:embed="rId3"/>
                <a:stretch>
                  <a:fillRect l="-476" t="-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2BEA05-E5CA-628E-7412-AD086D4E5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B5D4-A33B-ED4F-A06B-7E16C7B298A5}" type="slidenum">
              <a:rPr lang="en-US" smtClean="0"/>
              <a:pPr/>
              <a:t>49</a:t>
            </a:fld>
            <a:endParaRPr lang="en-US" dirty="0"/>
          </a:p>
        </p:txBody>
      </p:sp>
      <p:pic>
        <p:nvPicPr>
          <p:cNvPr id="6" name="Picture 5" descr="A graph with a red line&#10;&#10;AI-generated content may be incorrect.">
            <a:extLst>
              <a:ext uri="{FF2B5EF4-FFF2-40B4-BE49-F238E27FC236}">
                <a16:creationId xmlns:a16="http://schemas.microsoft.com/office/drawing/2014/main" id="{D6B623F0-9DF4-3ECB-A85A-F646D19C96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5179" y="2916003"/>
            <a:ext cx="5131421" cy="363274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AB868A2-CE3C-D11E-02E0-9231C211A058}"/>
              </a:ext>
            </a:extLst>
          </p:cNvPr>
          <p:cNvSpPr txBox="1"/>
          <p:nvPr/>
        </p:nvSpPr>
        <p:spPr>
          <a:xfrm>
            <a:off x="5715001" y="6521591"/>
            <a:ext cx="3429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Byrnes,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Lesgourgues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&amp; Sharma 2024</a:t>
            </a:r>
          </a:p>
        </p:txBody>
      </p:sp>
    </p:spTree>
    <p:extLst>
      <p:ext uri="{BB962C8B-B14F-4D97-AF65-F5344CB8AC3E}">
        <p14:creationId xmlns:p14="http://schemas.microsoft.com/office/powerpoint/2010/main" val="417264588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780DBCB-BEFA-30DA-CCB4-D3FF26C9AC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1678" y="2054806"/>
            <a:ext cx="5775196" cy="458472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9F5AAA-E1AA-98A3-7E23-7231B7AFC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What about initial fluctuations of </a:t>
            </a:r>
            <a:br>
              <a:rPr lang="en-US" dirty="0"/>
            </a:br>
            <a:r>
              <a:rPr lang="en-US" dirty="0"/>
              <a:t>intermediate amplitude?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69EBD0-86A9-BF61-22E8-1EACA4394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B5D4-A33B-ED4F-A06B-7E16C7B298A5}" type="slidenum">
              <a:rPr lang="en-US" smtClean="0"/>
              <a:pPr/>
              <a:t>50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A8D440-FA5E-5F49-6BC2-C8D992259073}"/>
              </a:ext>
            </a:extLst>
          </p:cNvPr>
          <p:cNvSpPr txBox="1"/>
          <p:nvPr/>
        </p:nvSpPr>
        <p:spPr>
          <a:xfrm>
            <a:off x="4941081" y="4846370"/>
            <a:ext cx="53091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latin typeface="Lao MN" pitchFamily="2" charset="0"/>
                <a:cs typeface="Lao MN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1719168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48F41-4469-E0EE-F55C-B69111A0F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Putting everything together…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ED4908E-BB2F-A27D-2DB6-434DEDD460B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67761" y="2117697"/>
                <a:ext cx="8208478" cy="4174941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sz="2400" b="1" dirty="0"/>
                  <a:t>Possible to form SMBHs from modest enhancements!</a:t>
                </a:r>
              </a:p>
              <a:p>
                <a:r>
                  <a:rPr lang="en-US" sz="2400" dirty="0"/>
                  <a:t>To make a “not-quite-primordial black hole” (NQPBH)…</a:t>
                </a:r>
              </a:p>
              <a:p>
                <a:pPr marL="781200" lvl="1" indent="-457200">
                  <a:buFont typeface="+mj-lt"/>
                  <a:buAutoNum type="arabicPeriod"/>
                </a:pPr>
                <a:r>
                  <a:rPr lang="en-US" sz="2400" dirty="0"/>
                  <a:t>Initial density large enough to collapse at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1+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&gt;200</m:t>
                    </m:r>
                  </m:oMath>
                </a14:m>
                <a:r>
                  <a:rPr lang="en-US" sz="2400" dirty="0"/>
                  <a:t>, so that molecular cooling is suppressed</a:t>
                </a:r>
              </a:p>
              <a:p>
                <a:pPr marL="78120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ℎ𝑎𝑙𝑜</m:t>
                        </m:r>
                      </m:sub>
                    </m:sSub>
                    <m:r>
                      <a:rPr lang="en-US" sz="24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large enough (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dirty="0"/>
                  <a:t> small enough)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𝑣𝑖𝑟</m:t>
                        </m:r>
                      </m:sub>
                    </m:sSub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sz="2400" dirty="0"/>
                  <a:t> K, so that atomic cooling is active</a:t>
                </a:r>
                <a:br>
                  <a:rPr lang="en-US" sz="2400" dirty="0"/>
                </a:br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Additional considerations</a:t>
                </a:r>
              </a:p>
              <a:p>
                <a:r>
                  <a:rPr lang="en-US" dirty="0"/>
                  <a:t>Also need low angular momentum</a:t>
                </a:r>
              </a:p>
              <a:p>
                <a:r>
                  <a:rPr lang="en-US" dirty="0"/>
                  <a:t>DM-baryon relative velocities delay collapse in some halos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ED4908E-BB2F-A27D-2DB6-434DEDD460B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761" y="2117697"/>
                <a:ext cx="8208478" cy="4174941"/>
              </a:xfrm>
              <a:blipFill>
                <a:blip r:embed="rId2"/>
                <a:stretch>
                  <a:fillRect l="-9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37ED65-BEDE-3116-DB03-A820A428F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B5D4-A33B-ED4F-A06B-7E16C7B298A5}" type="slidenum">
              <a:rPr lang="en-US" smtClean="0"/>
              <a:pPr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540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AAEA7D-0A9C-DF3E-E66B-AA720F0E1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58EBF5-A077-D3B2-85EC-084F3685F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B5D4-A33B-ED4F-A06B-7E16C7B298A5}" type="slidenum">
              <a:rPr lang="en-US" smtClean="0"/>
              <a:pPr/>
              <a:t>52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BEBE83-68CC-1E51-AFD7-DED49D6C39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718" y="1907617"/>
            <a:ext cx="6721308" cy="473191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itle 7">
                <a:extLst>
                  <a:ext uri="{FF2B5EF4-FFF2-40B4-BE49-F238E27FC236}">
                    <a16:creationId xmlns:a16="http://schemas.microsoft.com/office/drawing/2014/main" id="{258CBAA5-523F-2B32-94B2-E2B3DDA13A2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581192" y="712874"/>
                <a:ext cx="7989752" cy="1083329"/>
              </a:xfrm>
            </p:spPr>
            <p:txBody>
              <a:bodyPr>
                <a:noAutofit/>
              </a:bodyPr>
              <a:lstStyle/>
              <a:p>
                <a:pPr algn="ctr"/>
                <a:r>
                  <a:rPr lang="en-US" sz="2400" cap="none" dirty="0"/>
                  <a:t>Can produce density of BHs inferred from JWST little red dots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cap="none">
                        <a:latin typeface="Cambria Math" panose="02040503050406030204" pitchFamily="18" charset="0"/>
                      </a:rPr>
                      <m:t>n</m:t>
                    </m:r>
                    <m:r>
                      <a:rPr lang="en-US" sz="2400" cap="none">
                        <a:latin typeface="Cambria Math" panose="02040503050406030204" pitchFamily="18" charset="0"/>
                      </a:rPr>
                      <m:t>=1.3 </m:t>
                    </m:r>
                    <m:r>
                      <a:rPr lang="en-US" sz="2400" i="1" cap="none">
                        <a:latin typeface="Cambria Math" panose="02040503050406030204" pitchFamily="18" charset="0"/>
                      </a:rPr>
                      <m:t>× </m:t>
                    </m:r>
                    <m:sSup>
                      <m:sSupPr>
                        <m:ctrlPr>
                          <a:rPr lang="en-US" sz="2400" i="1" cap="none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cap="none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400" i="1" cap="none">
                            <a:latin typeface="Cambria Math" panose="02040503050406030204" pitchFamily="18" charset="0"/>
                          </a:rPr>
                          <m:t>−5</m:t>
                        </m:r>
                      </m:sup>
                    </m:sSup>
                    <m:r>
                      <a:rPr lang="en-US" sz="2400" i="1" cap="none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2400" b="0" i="0" cap="none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400" b="0" i="0" cap="none" smtClean="0">
                            <a:latin typeface="Cambria Math" panose="02040503050406030204" pitchFamily="18" charset="0"/>
                          </a:rPr>
                          <m:t>M</m:t>
                        </m:r>
                        <m:r>
                          <m:rPr>
                            <m:nor/>
                          </m:rPr>
                          <a:rPr lang="en-US" sz="2400" i="0" cap="none">
                            <a:latin typeface="Cambria Math" panose="02040503050406030204" pitchFamily="18" charset="0"/>
                          </a:rPr>
                          <m:t>pc</m:t>
                        </m:r>
                      </m:e>
                      <m:sup>
                        <m:r>
                          <a:rPr lang="en-US" sz="2400" i="1" cap="none">
                            <a:latin typeface="Cambria Math" panose="02040503050406030204" pitchFamily="18" charset="0"/>
                          </a:rPr>
                          <m:t>−3</m:t>
                        </m:r>
                      </m:sup>
                    </m:sSup>
                  </m:oMath>
                </a14:m>
                <a:r>
                  <a:rPr lang="en-US" sz="2400" cap="none" dirty="0"/>
                  <a:t>) with narrow peak (x310) </a:t>
                </a:r>
                <a:br>
                  <a:rPr lang="en-US" sz="2400" cap="none" dirty="0"/>
                </a:br>
                <a:r>
                  <a:rPr lang="en-US" sz="2400" cap="none" dirty="0"/>
                  <a:t>and step-function enhancement (x180)</a:t>
                </a:r>
              </a:p>
            </p:txBody>
          </p:sp>
        </mc:Choice>
        <mc:Fallback xmlns="">
          <p:sp>
            <p:nvSpPr>
              <p:cNvPr id="8" name="Title 7">
                <a:extLst>
                  <a:ext uri="{FF2B5EF4-FFF2-40B4-BE49-F238E27FC236}">
                    <a16:creationId xmlns:a16="http://schemas.microsoft.com/office/drawing/2014/main" id="{258CBAA5-523F-2B32-94B2-E2B3DDA13A2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581192" y="712874"/>
                <a:ext cx="7989752" cy="1083329"/>
              </a:xfrm>
              <a:blipFill>
                <a:blip r:embed="rId4"/>
                <a:stretch>
                  <a:fillRect l="-952" t="-15116" r="-2063" b="-127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2231022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70875-E9F2-8CED-6B08-A81910992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Early reionization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1F6F64E-FBD7-E392-7F8F-CCA8409580F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81192" y="2389770"/>
                <a:ext cx="7989752" cy="3630795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/>
                  <a:t>Galaxies and accreting black holes emit ionizing radiation</a:t>
                </a:r>
              </a:p>
              <a:p>
                <a:r>
                  <a:rPr lang="en-US" sz="2400" dirty="0"/>
                  <a:t>Collapse fraction tracks progress of structure formation</a:t>
                </a:r>
                <a:br>
                  <a:rPr lang="en-US" sz="2400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𝑐𝑜𝑙𝑙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𝑚𝑖𝑛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acc>
                          <m:accPr>
                            <m:chr m:val="̅"/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𝜌</m:t>
                            </m:r>
                          </m:e>
                        </m:acc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nary>
                      <m:nary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𝑚𝑖𝑛</m:t>
                            </m:r>
                          </m:sub>
                        </m:sSub>
                      </m:sub>
                      <m:sup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𝑑𝑀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×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𝑑𝑛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𝑑𝑀</m:t>
                            </m:r>
                          </m:den>
                        </m:f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sz="2400" dirty="0"/>
              </a:p>
              <a:p>
                <a:r>
                  <a:rPr lang="en-US" sz="2400" dirty="0"/>
                  <a:t>Simple model for reionization states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𝐻𝐼𝐼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sub>
                        </m:sSub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𝜁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𝑐𝑜𝑙𝑙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𝑎𝑡𝑜𝑚</m:t>
                            </m:r>
                          </m:sub>
                        </m:sSub>
                      </m:e>
                    </m:d>
                  </m:oMath>
                </a14:m>
                <a:endParaRPr lang="en-US" sz="2400" dirty="0"/>
              </a:p>
              <a:p>
                <a:r>
                  <a:rPr lang="en-US" sz="2400" dirty="0"/>
                  <a:t>We require that the universe not </a:t>
                </a:r>
                <a:r>
                  <a:rPr lang="en-US" sz="2400" dirty="0" err="1"/>
                  <a:t>reionize</a:t>
                </a:r>
                <a:r>
                  <a:rPr lang="en-US" sz="2400" dirty="0"/>
                  <a:t> too early, i.e.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𝑐𝑜𝑙𝑙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𝑎𝑡𝑜𝑚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&lt;0.1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1F6F64E-FBD7-E392-7F8F-CCA8409580F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1192" y="2389770"/>
                <a:ext cx="7989752" cy="3630795"/>
              </a:xfrm>
              <a:blipFill>
                <a:blip r:embed="rId2"/>
                <a:stretch>
                  <a:fillRect l="-635" t="-16725" b="-104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657467-D480-F001-CD8A-71EBE2D00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B5D4-A33B-ED4F-A06B-7E16C7B298A5}" type="slidenum">
              <a:rPr lang="en-US" smtClean="0"/>
              <a:pPr/>
              <a:t>53</a:t>
            </a:fld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6578333-9537-FC64-83AF-A022492492D4}"/>
              </a:ext>
            </a:extLst>
          </p:cNvPr>
          <p:cNvGrpSpPr/>
          <p:nvPr/>
        </p:nvGrpSpPr>
        <p:grpSpPr>
          <a:xfrm>
            <a:off x="5176733" y="4842744"/>
            <a:ext cx="2517420" cy="947726"/>
            <a:chOff x="5176733" y="4842744"/>
            <a:chExt cx="2517420" cy="9477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AD4BE6D9-C186-2E63-1E9B-87DF1333AEC8}"/>
                    </a:ext>
                  </a:extLst>
                </p:cNvPr>
                <p:cNvSpPr txBox="1"/>
                <p:nvPr/>
              </p:nvSpPr>
              <p:spPr>
                <a:xfrm>
                  <a:off x="5176733" y="5144139"/>
                  <a:ext cx="2517420" cy="646331"/>
                </a:xfrm>
                <a:prstGeom prst="rect">
                  <a:avLst/>
                </a:prstGeom>
              </p:spPr>
              <p:style>
                <a:lnRef idx="1">
                  <a:schemeClr val="accent3"/>
                </a:lnRef>
                <a:fillRef idx="3">
                  <a:schemeClr val="accent3"/>
                </a:fillRef>
                <a:effectRef idx="2">
                  <a:schemeClr val="accent3"/>
                </a:effectRef>
                <a:fontRef idx="minor">
                  <a:schemeClr val="lt1"/>
                </a:fontRef>
              </p:style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𝜁</m:t>
                      </m:r>
                    </m:oMath>
                  </a14:m>
                  <a:r>
                    <a:rPr lang="en-US" dirty="0"/>
                    <a:t> is ionization efficiency,</a:t>
                  </a:r>
                </a:p>
                <a:p>
                  <a:pPr algn="ctr"/>
                  <a:r>
                    <a:rPr lang="en-US" dirty="0"/>
                    <a:t>generally expect </a:t>
                  </a:r>
                  <a14:m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𝜁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&gt;10</m:t>
                      </m:r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AD4BE6D9-C186-2E63-1E9B-87DF1333AEC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76733" y="5144139"/>
                  <a:ext cx="2517420" cy="646331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31201C19-50AC-279F-AE76-CDDE4FB3658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35443" y="4842744"/>
              <a:ext cx="0" cy="30139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51314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20F0A-5EF4-5D12-70C7-6128383EE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dirty="0"/>
              <a:t>Constraints on primordial fluctuations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46FDC28-829A-F41F-5576-73F2DE8156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7930" y="1864549"/>
            <a:ext cx="6782483" cy="4774983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4E17A7-7239-66B0-3A4B-7BAEC13C1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B5D4-A33B-ED4F-A06B-7E16C7B298A5}" type="slidenum">
              <a:rPr lang="en-US" smtClean="0"/>
              <a:pPr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20833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FFC9F-0B4A-6787-9C6B-F0EEC11B8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Implications for primordial black holes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B11B6B-98D6-D65B-6E67-5AE807407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B5D4-A33B-ED4F-A06B-7E16C7B298A5}" type="slidenum">
              <a:rPr lang="en-US" smtClean="0"/>
              <a:pPr/>
              <a:t>55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40B0DC-5F97-120A-8B9A-BAAF64906C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168" y="2440147"/>
            <a:ext cx="2711664" cy="363079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8C3B31E-A03A-3466-0298-B1B77286F8FF}"/>
              </a:ext>
            </a:extLst>
          </p:cNvPr>
          <p:cNvSpPr txBox="1"/>
          <p:nvPr/>
        </p:nvSpPr>
        <p:spPr>
          <a:xfrm>
            <a:off x="314004" y="2939980"/>
            <a:ext cx="27116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Pessimist: So I can’t make PBHs without NQPBHs?  :c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A24AC2-56B1-F4B8-D8A1-4AD9FAF1208B}"/>
              </a:ext>
            </a:extLst>
          </p:cNvPr>
          <p:cNvSpPr txBox="1"/>
          <p:nvPr/>
        </p:nvSpPr>
        <p:spPr>
          <a:xfrm>
            <a:off x="5927832" y="4195687"/>
            <a:ext cx="27116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Optimist: I can make SMBHs with modest enhancements and less fine-tuning!  :D</a:t>
            </a:r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538FB97C-E393-ED4B-6E2A-918C53C6BA72}"/>
              </a:ext>
            </a:extLst>
          </p:cNvPr>
          <p:cNvSpPr/>
          <p:nvPr/>
        </p:nvSpPr>
        <p:spPr>
          <a:xfrm>
            <a:off x="3025668" y="3303924"/>
            <a:ext cx="891540" cy="47244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461ACF65-60DA-1E4E-4C4A-69CC3FBA323A}"/>
              </a:ext>
            </a:extLst>
          </p:cNvPr>
          <p:cNvSpPr/>
          <p:nvPr/>
        </p:nvSpPr>
        <p:spPr>
          <a:xfrm rot="10800000">
            <a:off x="5036292" y="4744297"/>
            <a:ext cx="891540" cy="47244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80D6225-A319-DC0F-69B8-35557A7F6108}"/>
              </a:ext>
            </a:extLst>
          </p:cNvPr>
          <p:cNvSpPr/>
          <p:nvPr/>
        </p:nvSpPr>
        <p:spPr>
          <a:xfrm>
            <a:off x="2194560" y="3776364"/>
            <a:ext cx="411480" cy="3639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6DE9252-27B8-1BFB-98B2-41EDB3787D84}"/>
              </a:ext>
            </a:extLst>
          </p:cNvPr>
          <p:cNvSpPr/>
          <p:nvPr/>
        </p:nvSpPr>
        <p:spPr>
          <a:xfrm>
            <a:off x="8159464" y="5372227"/>
            <a:ext cx="411480" cy="3639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125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10" grpId="0" animBg="1"/>
      <p:bldP spid="12" grpId="0" animBg="1"/>
      <p:bldP spid="13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FD5D3-C5BA-7313-2E3A-9BC1FD808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PBH </a:t>
            </a:r>
            <a:r>
              <a:rPr lang="en-US" dirty="0">
                <a:sym typeface="Wingdings" pitchFamily="2" charset="2"/>
              </a:rPr>
              <a:t> NQPBH Models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793085-709F-1748-1FB2-659404C4E9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283497"/>
            <a:ext cx="7989752" cy="3887029"/>
          </a:xfrm>
        </p:spPr>
        <p:txBody>
          <a:bodyPr anchor="t"/>
          <a:lstStyle/>
          <a:p>
            <a:r>
              <a:rPr lang="en-US" dirty="0"/>
              <a:t>Cosmic string loops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r>
              <a:rPr lang="en-US" dirty="0"/>
              <a:t>Collapsing domain walls…</a:t>
            </a:r>
          </a:p>
          <a:p>
            <a:r>
              <a:rPr lang="en-US" dirty="0"/>
              <a:t>Ultra slow-roll…</a:t>
            </a:r>
          </a:p>
          <a:p>
            <a:r>
              <a:rPr lang="en-US" dirty="0"/>
              <a:t>Your favorite model???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B0F381-41E1-B962-40BE-B9DB427BC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B5D4-A33B-ED4F-A06B-7E16C7B298A5}" type="slidenum">
              <a:rPr lang="en-US" smtClean="0"/>
              <a:pPr/>
              <a:t>56</a:t>
            </a:fld>
            <a:endParaRPr lang="en-US" dirty="0"/>
          </a:p>
        </p:txBody>
      </p:sp>
      <p:pic>
        <p:nvPicPr>
          <p:cNvPr id="6" name="Picture 5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F568808D-FCED-1879-93DF-27C853B96A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438" y="2733433"/>
            <a:ext cx="2383465" cy="4963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id="{CEAFBF74-0AE0-1384-FED2-60122872DE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520" y="3286953"/>
            <a:ext cx="3066217" cy="10109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 descr="A close-up of a black text&#10;&#10;AI-generated content may be incorrect.">
            <a:extLst>
              <a:ext uri="{FF2B5EF4-FFF2-40B4-BE49-F238E27FC236}">
                <a16:creationId xmlns:a16="http://schemas.microsoft.com/office/drawing/2014/main" id="{DDFBF64E-FB72-E8B2-9FBD-2C8CE524C4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7297" y="2437720"/>
            <a:ext cx="3226676" cy="8315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D23F6B8-4157-571E-6AD1-716A6148E7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8616" y="3342430"/>
            <a:ext cx="3951411" cy="4587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 descr="A close up of a sign&#10;&#10;AI-generated content may be incorrect.">
            <a:extLst>
              <a:ext uri="{FF2B5EF4-FFF2-40B4-BE49-F238E27FC236}">
                <a16:creationId xmlns:a16="http://schemas.microsoft.com/office/drawing/2014/main" id="{BF972A5D-2194-5DE9-5033-1F15AEB5AE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79503" y="3874362"/>
            <a:ext cx="3624470" cy="4587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17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D2607018-0CAF-4BEA-53DF-23DDA402FE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33053" y="2921912"/>
            <a:ext cx="5103845" cy="952450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973739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1021C-DC63-D4A4-AABB-7354C7780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ways to seed NQPBHs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FF30B2-3F99-8638-BB1F-1F12C80A2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B5D4-A33B-ED4F-A06B-7E16C7B298A5}" type="slidenum">
              <a:rPr lang="en-US" smtClean="0"/>
              <a:pPr/>
              <a:t>57</a:t>
            </a:fld>
            <a:endParaRPr lang="en-US" dirty="0"/>
          </a:p>
        </p:txBody>
      </p:sp>
      <p:pic>
        <p:nvPicPr>
          <p:cNvPr id="5" name="Picture 4" descr="A graph of different types of halo&#10;&#10;AI-generated content may be incorrect.">
            <a:extLst>
              <a:ext uri="{FF2B5EF4-FFF2-40B4-BE49-F238E27FC236}">
                <a16:creationId xmlns:a16="http://schemas.microsoft.com/office/drawing/2014/main" id="{7C872F2B-0822-DA42-0499-625F019D36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3295" y="1917462"/>
            <a:ext cx="6657409" cy="457541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87907BC-60C4-78E0-9B06-CEB9C780F5BE}"/>
              </a:ext>
            </a:extLst>
          </p:cNvPr>
          <p:cNvSpPr txBox="1"/>
          <p:nvPr/>
        </p:nvSpPr>
        <p:spPr>
          <a:xfrm>
            <a:off x="0" y="6581001"/>
            <a:ext cx="36687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Snowmass: Cosmic Probes of Dark Matter</a:t>
            </a:r>
          </a:p>
        </p:txBody>
      </p:sp>
    </p:spTree>
    <p:extLst>
      <p:ext uri="{BB962C8B-B14F-4D97-AF65-F5344CB8AC3E}">
        <p14:creationId xmlns:p14="http://schemas.microsoft.com/office/powerpoint/2010/main" val="414414300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FEAE7-BB75-ED77-B5CC-297463DFA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Abundance of molecular hydrogen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6E1A313-A3CB-A1B4-DD0B-3DF6EB7F3B3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81192" y="2037503"/>
                <a:ext cx="7989752" cy="3630795"/>
              </a:xfrm>
            </p:spPr>
            <p:txBody>
              <a:bodyPr anchor="t"/>
              <a:lstStyle/>
              <a:p>
                <a:r>
                  <a:rPr lang="en-US" dirty="0"/>
                  <a:t>“Too much” cooling </a:t>
                </a:r>
                <a:r>
                  <a:rPr lang="en-US" dirty="0">
                    <a:sym typeface="Wingdings" pitchFamily="2" charset="2"/>
                  </a:rPr>
                  <a:t> cooling time shorter than free-fall time</a:t>
                </a:r>
                <a:br>
                  <a:rPr lang="en-US" dirty="0">
                    <a:sym typeface="Wingdings" pitchFamily="2" charset="2"/>
                  </a:rPr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𝜏</m:t>
                        </m:r>
                      </m:e>
                      <m:sub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𝐻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2</m:t>
                            </m:r>
                          </m:sub>
                        </m:sSub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𝑇</m:t>
                        </m:r>
                      </m:num>
                      <m:den>
                        <m:sSub>
                          <m:sSub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sz="2000" b="0" i="1" dirty="0" smtClean="0">
                                    <a:latin typeface="Cambria Math" panose="02040503050406030204" pitchFamily="18" charset="0"/>
                                    <a:sym typeface="Wingdings" pitchFamily="2" charset="2"/>
                                  </a:rPr>
                                </m:ctrlPr>
                              </m:accPr>
                              <m:e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  <a:sym typeface="Wingdings" pitchFamily="2" charset="2"/>
                                  </a:rPr>
                                  <m:t>𝑇</m:t>
                                </m:r>
                              </m:e>
                            </m:acc>
                          </m:e>
                          <m:sub>
                            <m:sSub>
                              <m:sSubPr>
                                <m:ctrlP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,  </m:t>
                    </m:r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sSub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𝜏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sym typeface="Wingdings" pitchFamily="2" charset="2"/>
                          </a:rPr>
                          <m:t>𝑓𝑓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sym typeface="Wingdings" pitchFamily="2" charset="2"/>
                      </a:rPr>
                      <m:t> =</m:t>
                    </m:r>
                    <m:rad>
                      <m:radPr>
                        <m:degHide m:val="on"/>
                        <m:ctrlPr>
                          <a:rPr lang="en-US" sz="200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3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2000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32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𝐺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𝜌</m:t>
                            </m:r>
                          </m:den>
                        </m:f>
                        <m:r>
                          <a:rPr lang="en-US" sz="2000" i="1">
                            <a:latin typeface="Cambria Math" panose="02040503050406030204" pitchFamily="18" charset="0"/>
                            <a:sym typeface="Wingdings" pitchFamily="2" charset="2"/>
                          </a:rPr>
                          <m:t> </m:t>
                        </m:r>
                      </m:e>
                    </m:rad>
                  </m:oMath>
                </a14:m>
                <a:endParaRPr lang="en-US" sz="20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6E1A313-A3CB-A1B4-DD0B-3DF6EB7F3B3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1192" y="2037503"/>
                <a:ext cx="7989752" cy="3630795"/>
              </a:xfrm>
              <a:blipFill>
                <a:blip r:embed="rId2"/>
                <a:stretch>
                  <a:fillRect l="-476" t="-10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6C8544-CF9C-C628-110E-E005A1FE7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B5D4-A33B-ED4F-A06B-7E16C7B298A5}" type="slidenum">
              <a:rPr lang="en-US" smtClean="0"/>
              <a:pPr/>
              <a:t>58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847F7A8-F006-C72C-158A-1E0C76C72C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3972" y="3451832"/>
            <a:ext cx="4622800" cy="31877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FD9D6FB-3856-5618-F34D-7A152D3081C7}"/>
                  </a:ext>
                </a:extLst>
              </p:cNvPr>
              <p:cNvSpPr txBox="1"/>
              <p:nvPr/>
            </p:nvSpPr>
            <p:spPr>
              <a:xfrm>
                <a:off x="6498717" y="3560512"/>
                <a:ext cx="206409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600" dirty="0">
                    <a:solidFill>
                      <a:schemeClr val="accent3"/>
                    </a:solidFill>
                  </a:rPr>
                  <a:t>* Assuming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chemeClr val="accent3"/>
                        </a:solidFill>
                        <a:latin typeface="Cambria Math" panose="02040503050406030204" pitchFamily="18" charset="0"/>
                        <a:sym typeface="Wingdings" pitchFamily="2" charset="2"/>
                      </a:rPr>
                      <m:t>𝑇</m:t>
                    </m:r>
                    <m:r>
                      <a:rPr lang="en-US" sz="1600" b="0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  <a:sym typeface="Wingdings" pitchFamily="2" charset="2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10</m:t>
                        </m:r>
                      </m:e>
                      <m:sup>
                        <m:r>
                          <a:rPr lang="en-US" sz="1600" b="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sz="1600" dirty="0">
                    <a:solidFill>
                      <a:schemeClr val="accent3"/>
                    </a:solidFill>
                  </a:rPr>
                  <a:t> K</a:t>
                </a:r>
                <a:br>
                  <a:rPr lang="en-US" sz="1600" dirty="0">
                    <a:solidFill>
                      <a:schemeClr val="accent3"/>
                    </a:solidFill>
                  </a:rPr>
                </a:br>
                <a:r>
                  <a:rPr lang="en-US" sz="1600" dirty="0">
                    <a:solidFill>
                      <a:schemeClr val="accent3"/>
                    </a:solidFill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  <a:sym typeface="Wingdings" pitchFamily="2" charset="2"/>
                      </a:rPr>
                      <m:t>𝜌</m:t>
                    </m:r>
                    <m:r>
                      <a:rPr lang="en-US" sz="1600" b="0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  <a:sym typeface="Wingdings" pitchFamily="2" charset="2"/>
                      </a:rPr>
                      <m:t>=18</m:t>
                    </m:r>
                    <m:sSup>
                      <m:sSupPr>
                        <m:ctrlPr>
                          <a:rPr lang="en-US" sz="1600" b="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𝜋</m:t>
                        </m:r>
                      </m:e>
                      <m:sup>
                        <m:r>
                          <a:rPr lang="en-US" sz="1600" b="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2</m:t>
                        </m:r>
                      </m:sup>
                    </m:sSup>
                    <m:bar>
                      <m:barPr>
                        <m:pos m:val="top"/>
                        <m:ctrlPr>
                          <a:rPr lang="en-US" sz="1600" b="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barPr>
                      <m:e>
                        <m:r>
                          <a:rPr lang="en-US" sz="1600" b="0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  <a:sym typeface="Wingdings" pitchFamily="2" charset="2"/>
                          </a:rPr>
                          <m:t>𝜌</m:t>
                        </m:r>
                      </m:e>
                    </m:bar>
                  </m:oMath>
                </a14:m>
                <a:r>
                  <a:rPr lang="en-US" sz="1600" dirty="0">
                    <a:solidFill>
                      <a:schemeClr val="accent3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FD9D6FB-3856-5618-F34D-7A152D3081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8717" y="3560512"/>
                <a:ext cx="2064091" cy="584775"/>
              </a:xfrm>
              <a:prstGeom prst="rect">
                <a:avLst/>
              </a:prstGeom>
              <a:blipFill>
                <a:blip r:embed="rId4"/>
                <a:stretch>
                  <a:fillRect l="-610" t="-4255" r="-1220" b="-127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022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B2B23B-6980-2364-E979-41D69269A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0C2C7-0952-4E19-690C-F2F8A667C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Abundance of molecular hydrogen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3F39E35-DC1B-8641-5A08-E33758E3B71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81192" y="1999403"/>
                <a:ext cx="7989752" cy="3630795"/>
              </a:xfrm>
            </p:spPr>
            <p:txBody>
              <a:bodyPr anchor="t">
                <a:normAutofit/>
              </a:bodyPr>
              <a:lstStyle/>
              <a:p>
                <a:r>
                  <a:rPr lang="en-US" dirty="0"/>
                  <a:t>Evolve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abundance in top-hat halos virializing at different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endParaRPr lang="en-US" dirty="0"/>
              </a:p>
              <a:p>
                <a:r>
                  <a:rPr lang="en-US" dirty="0"/>
                  <a:t>Earlier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>
                    <a:sym typeface="Wingdings" pitchFamily="2" charset="2"/>
                  </a:rPr>
                  <a:t> CMB hotter, suppresses abundance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dirty="0">
                    <a:sym typeface="Wingdings" pitchFamily="2" charset="2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Prior to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1+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∼200</m:t>
                    </m:r>
                  </m:oMath>
                </a14:m>
                <a:r>
                  <a:rPr lang="en-US" dirty="0"/>
                  <a:t>, halos are unable to fragment/form stars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3F39E35-DC1B-8641-5A08-E33758E3B71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1192" y="1999403"/>
                <a:ext cx="7989752" cy="3630795"/>
              </a:xfrm>
              <a:blipFill>
                <a:blip r:embed="rId3"/>
                <a:stretch>
                  <a:fillRect l="-476" t="-10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BFEEED-D43D-8549-EC60-E0B212DE7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B5D4-A33B-ED4F-A06B-7E16C7B298A5}" type="slidenum">
              <a:rPr lang="en-US" smtClean="0"/>
              <a:pPr/>
              <a:t>59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838D53-C72A-6C19-680C-EBAB474EC7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3972" y="3451832"/>
            <a:ext cx="4622800" cy="318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51372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5785B-F4FD-BFF6-0AA0-F98264DFC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DM-baryon relative velocities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95D451-76A9-50C4-E3FE-10760F58CB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r>
              <a:rPr lang="en-US" sz="2400" dirty="0" err="1"/>
              <a:t>Tseliakhovich</a:t>
            </a:r>
            <a:r>
              <a:rPr lang="en-US" sz="2400" dirty="0"/>
              <a:t> &amp; Hirata 2010:  After baryons decouple from photons, have a velocity relative to DM</a:t>
            </a:r>
          </a:p>
          <a:p>
            <a:r>
              <a:rPr lang="en-US" sz="2400" dirty="0"/>
              <a:t>When is this a problem for structure formation? Compare to gas sound speed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FA7891-E33C-1B31-B7EB-F5B9654E4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B5D4-A33B-ED4F-A06B-7E16C7B298A5}" type="slidenum">
              <a:rPr lang="en-US" smtClean="0"/>
              <a:pPr/>
              <a:t>60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3F91BE-6CBD-46D2-E718-2E6812DD387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377" r="6388"/>
          <a:stretch>
            <a:fillRect/>
          </a:stretch>
        </p:blipFill>
        <p:spPr>
          <a:xfrm>
            <a:off x="5141944" y="3886200"/>
            <a:ext cx="3429000" cy="2590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81C5CBF-8CF0-9F8B-53F1-1893BAB2C27F}"/>
                  </a:ext>
                </a:extLst>
              </p:cNvPr>
              <p:cNvSpPr txBox="1"/>
              <p:nvPr/>
            </p:nvSpPr>
            <p:spPr>
              <a:xfrm>
                <a:off x="809596" y="4004165"/>
                <a:ext cx="4103944" cy="21637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DM−b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=30 </m:t>
                      </m:r>
                      <m:r>
                        <m:rPr>
                          <m:nor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km/s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×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1100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algn="ctr"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den>
                        </m:f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≈11 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km/s</m:t>
                    </m:r>
                  </m:oMath>
                </a14:m>
                <a:r>
                  <a:rPr lang="en-US" dirty="0"/>
                  <a:t>    at  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dirty="0"/>
                  <a:t>K</a:t>
                </a:r>
              </a:p>
              <a:p>
                <a:pPr algn="ctr"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m:rPr>
                            <m:nor/>
                          </m:rPr>
                          <a:rPr lang="en-US" i="0">
                            <a:latin typeface="Cambria Math" panose="02040503050406030204" pitchFamily="18" charset="0"/>
                          </a:rPr>
                          <m:t>DM−b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US" dirty="0"/>
                  <a:t>    for  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1+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&lt;400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81C5CBF-8CF0-9F8B-53F1-1893BAB2C2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596" y="4004165"/>
                <a:ext cx="4103944" cy="2163734"/>
              </a:xfrm>
              <a:prstGeom prst="rect">
                <a:avLst/>
              </a:prstGeom>
              <a:blipFill>
                <a:blip r:embed="rId3"/>
                <a:stretch>
                  <a:fillRect r="-926" b="-11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12789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9ADDB9E1-AB12-462E-8E0D-83CA31C6EB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14040EB-4842-44D5-9380-BDF41FB7BA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6077" y="723899"/>
            <a:ext cx="277749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B66640-85CE-6D73-2606-88B7B8924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391" y="1209184"/>
            <a:ext cx="2316892" cy="4734416"/>
          </a:xfrm>
        </p:spPr>
        <p:txBody>
          <a:bodyPr anchor="ctr">
            <a:normAutofit/>
          </a:bodyPr>
          <a:lstStyle/>
          <a:p>
            <a:pPr algn="ctr"/>
            <a:r>
              <a:rPr lang="en-US" sz="2000" dirty="0">
                <a:solidFill>
                  <a:srgbClr val="FFFFFF"/>
                </a:solidFill>
              </a:rPr>
              <a:t>angular momentum considerations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C076E08-C160-41E7-8D09-E2436B5917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900" y="457200"/>
            <a:ext cx="277749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5A65B62-07C4-4876-A101-9C85F48A02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81372" y="457200"/>
            <a:ext cx="277749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02BCE7C-4E97-4627-9FD1-DD7B633E55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31610" y="453643"/>
            <a:ext cx="277749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73C71B9D-0742-DE41-D2C8-5E2D6491E6D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280410" y="723900"/>
                <a:ext cx="5528690" cy="3252678"/>
              </a:xfrm>
            </p:spPr>
            <p:txBody>
              <a:bodyPr>
                <a:noAutofit/>
              </a:bodyPr>
              <a:lstStyle/>
              <a:p>
                <a:r>
                  <a:rPr lang="en-US" dirty="0"/>
                  <a:t>Dimensionless spin parameter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𝐽</m:t>
                            </m:r>
                            <m:d>
                              <m:dPr>
                                <m:begChr m:val="|"/>
                                <m:endChr m:val="|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1/2</m:t>
                            </m:r>
                          </m:sup>
                        </m:sSup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𝐺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5/2</m:t>
                            </m:r>
                          </m:sup>
                        </m:sSup>
                      </m:den>
                    </m:f>
                  </m:oMath>
                </a14:m>
                <a:endParaRPr lang="en-US" dirty="0"/>
              </a:p>
              <a:p>
                <a:r>
                  <a:rPr lang="en-US" dirty="0"/>
                  <a:t>Lodato &amp; Natarajan 2006 find direct collapse occurs for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&lt;0.02</m:t>
                    </m:r>
                  </m:oMath>
                </a14:m>
                <a:endParaRPr lang="en-US" dirty="0"/>
              </a:p>
              <a:p>
                <a:r>
                  <a:rPr lang="en-US" dirty="0"/>
                  <a:t>At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1+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US" dirty="0"/>
                  <a:t>, spin distribution is lognormal with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∼0.04 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∼0.55</m:t>
                    </m:r>
                  </m:oMath>
                </a14:m>
                <a:endParaRPr lang="en-US" dirty="0"/>
              </a:p>
              <a:p>
                <a:r>
                  <a:rPr lang="en-US" dirty="0"/>
                  <a:t>10% of halos meet criteria</a:t>
                </a:r>
              </a:p>
              <a:p>
                <a:r>
                  <a:rPr lang="en-US" dirty="0"/>
                  <a:t>Conservative b/c later halos have more spin</a:t>
                </a:r>
              </a:p>
            </p:txBody>
          </p:sp>
        </mc:Choice>
        <mc:Fallback xmlns="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73C71B9D-0742-DE41-D2C8-5E2D6491E6D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80410" y="723900"/>
                <a:ext cx="5528690" cy="3252678"/>
              </a:xfrm>
              <a:blipFill>
                <a:blip r:embed="rId2"/>
                <a:stretch>
                  <a:fillRect l="-917" b="-35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Content Placeholder 5">
            <a:extLst>
              <a:ext uri="{FF2B5EF4-FFF2-40B4-BE49-F238E27FC236}">
                <a16:creationId xmlns:a16="http://schemas.microsoft.com/office/drawing/2014/main" id="{F9015E48-E0F9-ABAB-2D29-30616C3E40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9080" y="3976578"/>
            <a:ext cx="3865244" cy="257682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BCADC7-9F4F-580E-6DD4-0B3B7264F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18725" y="6400800"/>
            <a:ext cx="78938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CDEB5D4-A33B-ED4F-A06B-7E16C7B298A5}" type="slidenum">
              <a:rPr lang="en-US" smtClean="0"/>
              <a:pPr>
                <a:spcAft>
                  <a:spcPts val="600"/>
                </a:spcAft>
              </a:pPr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163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93BCE14-B4C6-FEFD-4519-1819B26978E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2971DBE-2D1F-6F1E-1A09-CA479E6513A1}"/>
              </a:ext>
            </a:extLst>
          </p:cNvPr>
          <p:cNvSpPr/>
          <p:nvPr/>
        </p:nvSpPr>
        <p:spPr>
          <a:xfrm>
            <a:off x="0" y="3429000"/>
            <a:ext cx="4572000" cy="3429000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1D503F-2737-1D4E-6ECA-59769F05839F}"/>
              </a:ext>
            </a:extLst>
          </p:cNvPr>
          <p:cNvSpPr/>
          <p:nvPr/>
        </p:nvSpPr>
        <p:spPr>
          <a:xfrm>
            <a:off x="4572000" y="3429000"/>
            <a:ext cx="4572000" cy="3429000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34E1218-20B6-0853-4667-DCB5C8AF7E46}"/>
              </a:ext>
            </a:extLst>
          </p:cNvPr>
          <p:cNvSpPr/>
          <p:nvPr/>
        </p:nvSpPr>
        <p:spPr>
          <a:xfrm>
            <a:off x="4572000" y="0"/>
            <a:ext cx="4572000" cy="3429000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A87451-FAE7-E140-94FC-39E8646D0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811" y="308469"/>
            <a:ext cx="3558378" cy="615648"/>
          </a:xfrm>
        </p:spPr>
        <p:txBody>
          <a:bodyPr anchor="t"/>
          <a:lstStyle/>
          <a:p>
            <a:r>
              <a:rPr lang="en-US" dirty="0">
                <a:solidFill>
                  <a:schemeClr val="accent1"/>
                </a:solidFill>
              </a:rPr>
              <a:t>Models</a:t>
            </a:r>
          </a:p>
        </p:txBody>
      </p:sp>
      <p:pic>
        <p:nvPicPr>
          <p:cNvPr id="6" name="Content Placeholder 5" descr="A graph of a function&#10;&#10;AI-generated content may be incorrect.">
            <a:extLst>
              <a:ext uri="{FF2B5EF4-FFF2-40B4-BE49-F238E27FC236}">
                <a16:creationId xmlns:a16="http://schemas.microsoft.com/office/drawing/2014/main" id="{7D0E32E1-7D3D-0304-CF35-35E118AAF6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715128" y="3572101"/>
            <a:ext cx="4302369" cy="2948697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06EFFD-B550-2960-6D19-57AADD4B0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B5D4-A33B-ED4F-A06B-7E16C7B298A5}" type="slidenum">
              <a:rPr lang="en-US" smtClean="0"/>
              <a:pPr/>
              <a:t>62</a:t>
            </a:fld>
            <a:endParaRPr lang="en-US" dirty="0"/>
          </a:p>
        </p:txBody>
      </p:sp>
      <p:pic>
        <p:nvPicPr>
          <p:cNvPr id="8" name="Picture 7" descr="A graph of different types of halo&#10;&#10;AI-generated content may be incorrect.">
            <a:extLst>
              <a:ext uri="{FF2B5EF4-FFF2-40B4-BE49-F238E27FC236}">
                <a16:creationId xmlns:a16="http://schemas.microsoft.com/office/drawing/2014/main" id="{39AF3375-0761-8A6D-4216-D141BC8C69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51" y="3527008"/>
            <a:ext cx="4421698" cy="3038882"/>
          </a:xfrm>
          <a:prstGeom prst="rect">
            <a:avLst/>
          </a:prstGeom>
        </p:spPr>
      </p:pic>
      <p:pic>
        <p:nvPicPr>
          <p:cNvPr id="10" name="Picture 9" descr="A diagram of a graph&#10;&#10;AI-generated content may be incorrect.">
            <a:extLst>
              <a:ext uri="{FF2B5EF4-FFF2-40B4-BE49-F238E27FC236}">
                <a16:creationId xmlns:a16="http://schemas.microsoft.com/office/drawing/2014/main" id="{C8C3F7EB-635A-F583-DC7E-D1A8A89498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2080" y="143101"/>
            <a:ext cx="4305417" cy="279579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38BC776-0C09-D537-AFC0-C134412DA61D}"/>
              </a:ext>
            </a:extLst>
          </p:cNvPr>
          <p:cNvSpPr txBox="1"/>
          <p:nvPr/>
        </p:nvSpPr>
        <p:spPr>
          <a:xfrm>
            <a:off x="6634693" y="6602682"/>
            <a:ext cx="25051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Geller, </a:t>
            </a:r>
            <a:r>
              <a: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WQ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et al. 2022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B99A3C0-3AF9-8D4B-FF77-70EBB911C8F8}"/>
              </a:ext>
            </a:extLst>
          </p:cNvPr>
          <p:cNvSpPr txBox="1"/>
          <p:nvPr/>
        </p:nvSpPr>
        <p:spPr>
          <a:xfrm>
            <a:off x="6212662" y="3155085"/>
            <a:ext cx="29271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Garcia-Bellido &amp; Morales 2017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58F3B06-867A-8495-3348-D0BAAF141CAB}"/>
              </a:ext>
            </a:extLst>
          </p:cNvPr>
          <p:cNvSpPr txBox="1"/>
          <p:nvPr/>
        </p:nvSpPr>
        <p:spPr>
          <a:xfrm>
            <a:off x="0" y="6581001"/>
            <a:ext cx="36687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Snowmass: Cosmic Probes of Dark Matter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1AD8143-B0AF-B645-F1B9-4452E65D3DBE}"/>
              </a:ext>
            </a:extLst>
          </p:cNvPr>
          <p:cNvSpPr txBox="1"/>
          <p:nvPr/>
        </p:nvSpPr>
        <p:spPr>
          <a:xfrm>
            <a:off x="423536" y="1022125"/>
            <a:ext cx="3724928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Many models predict enhanced matter power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Inflation models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More inflation models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Alternative dark matter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7DBC678-0FD1-A873-285D-3611BC9F80FC}"/>
              </a:ext>
            </a:extLst>
          </p:cNvPr>
          <p:cNvSpPr txBox="1"/>
          <p:nvPr/>
        </p:nvSpPr>
        <p:spPr>
          <a:xfrm>
            <a:off x="423536" y="1211128"/>
            <a:ext cx="3724928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We will work generally, and model enhancements as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Narrow peaks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Step functions</a:t>
            </a:r>
          </a:p>
        </p:txBody>
      </p:sp>
    </p:spTree>
    <p:extLst>
      <p:ext uri="{BB962C8B-B14F-4D97-AF65-F5344CB8AC3E}">
        <p14:creationId xmlns:p14="http://schemas.microsoft.com/office/powerpoint/2010/main" val="2020664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25" grpId="0"/>
      <p:bldP spid="26" grpId="0" build="allAtOnce"/>
      <p:bldP spid="28" grpId="0"/>
    </p:bldLst>
  </p:timing>
</p:sld>
</file>

<file path=ppt/theme/theme1.xml><?xml version="1.0" encoding="utf-8"?>
<a:theme xmlns:a="http://schemas.openxmlformats.org/drawingml/2006/main" name="Dividend">
  <a:themeElements>
    <a:clrScheme name="Custom 5">
      <a:dk1>
        <a:srgbClr val="000000"/>
      </a:dk1>
      <a:lt1>
        <a:srgbClr val="FFFFFF"/>
      </a:lt1>
      <a:dk2>
        <a:srgbClr val="3D3D3D"/>
      </a:dk2>
      <a:lt2>
        <a:srgbClr val="EBEBEB"/>
      </a:lt2>
      <a:accent1>
        <a:srgbClr val="39104B"/>
      </a:accent1>
      <a:accent2>
        <a:srgbClr val="952FC9"/>
      </a:accent2>
      <a:accent3>
        <a:srgbClr val="BF88D5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Dividend</Template>
  <TotalTime>134041</TotalTime>
  <Words>2852</Words>
  <Application>Microsoft Macintosh PowerPoint</Application>
  <PresentationFormat>On-screen Show (4:3)</PresentationFormat>
  <Paragraphs>434</Paragraphs>
  <Slides>63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74" baseType="lpstr">
      <vt:lpstr>Arial</vt:lpstr>
      <vt:lpstr>Ayuthaya</vt:lpstr>
      <vt:lpstr>Calibri</vt:lpstr>
      <vt:lpstr>Cambria Math</vt:lpstr>
      <vt:lpstr>Gill Sans MT</vt:lpstr>
      <vt:lpstr>Impact</vt:lpstr>
      <vt:lpstr>Lao MN</vt:lpstr>
      <vt:lpstr>Times New Roman</vt:lpstr>
      <vt:lpstr>Wingdings</vt:lpstr>
      <vt:lpstr>Wingdings 2</vt:lpstr>
      <vt:lpstr>Dividend</vt:lpstr>
      <vt:lpstr>Little red D·ts</vt:lpstr>
      <vt:lpstr>PowerPoint Presentation</vt:lpstr>
      <vt:lpstr>Hubble vs James Webb</vt:lpstr>
      <vt:lpstr>Hubble vs James Webb</vt:lpstr>
      <vt:lpstr>James Webb Space Telescope (JWST) “Little red dots” (LRDs) at z=4-9 [Labbe et al. 2023, Kocevski et al. 2023, Harikane et al. 2023, Matthee et al. 2024, Maiolino et al. 2024]</vt:lpstr>
      <vt:lpstr>What are the little red dots?</vt:lpstr>
      <vt:lpstr>What are the little red dots?</vt:lpstr>
      <vt:lpstr>What are the little red dots?</vt:lpstr>
      <vt:lpstr>What are the little red dots?</vt:lpstr>
      <vt:lpstr>What are the little red dots?</vt:lpstr>
      <vt:lpstr>James Webb Space Telescope (JWST) Overmassive black holes ( M_BH/M_∗ ~ 1 ) at z=10 [Natarajan et al. 2024]</vt:lpstr>
      <vt:lpstr>James Webb Space Telescope (JWST) Black hole in LRD with M_BH&gt;5×10^7  M_⊙,  M_BH/M_∗ &gt;2  [Juodzbalis et al. 2026]</vt:lpstr>
      <vt:lpstr>What are the little red dots?</vt:lpstr>
      <vt:lpstr>What Are the Little Red Dots?</vt:lpstr>
      <vt:lpstr>PowerPoint Presentation</vt:lpstr>
      <vt:lpstr>astrophysics?</vt:lpstr>
      <vt:lpstr>FORMATION OF A SUPERMASSIVE BLACK HOLE</vt:lpstr>
      <vt:lpstr>Hypotheses for smbh formation</vt:lpstr>
      <vt:lpstr>Direct Collapse</vt:lpstr>
      <vt:lpstr>Direct collapse</vt:lpstr>
      <vt:lpstr>Direct collapse</vt:lpstr>
      <vt:lpstr>Beyond standard?</vt:lpstr>
      <vt:lpstr>Primordial black holes</vt:lpstr>
      <vt:lpstr>Primordial black holes</vt:lpstr>
      <vt:lpstr>Primordial black holes</vt:lpstr>
      <vt:lpstr>DM forms/facilitates SMBH seeD</vt:lpstr>
      <vt:lpstr>Direct collapse by exotic energy injection</vt:lpstr>
      <vt:lpstr>Not-quite-primordial?</vt:lpstr>
      <vt:lpstr>Evolution of density perturbations</vt:lpstr>
      <vt:lpstr>Evolution of density perturbations</vt:lpstr>
      <vt:lpstr>Evolution of density perturbations</vt:lpstr>
      <vt:lpstr>Evolution of density perturbations</vt:lpstr>
      <vt:lpstr>Molecular hydrogen suppressed at early times</vt:lpstr>
      <vt:lpstr>Overdensities and outcomes</vt:lpstr>
      <vt:lpstr>NQPBHs: enhanced growth</vt:lpstr>
      <vt:lpstr>NQPBH: Impact on CMB</vt:lpstr>
      <vt:lpstr>Not quite NQPBHs…</vt:lpstr>
      <vt:lpstr>Conclusions</vt:lpstr>
      <vt:lpstr>Backup</vt:lpstr>
      <vt:lpstr>Eddington limit</vt:lpstr>
      <vt:lpstr>Super-eddington accretion</vt:lpstr>
      <vt:lpstr>Star clusters</vt:lpstr>
      <vt:lpstr>Old slides</vt:lpstr>
      <vt:lpstr>PowerPoint Presentation</vt:lpstr>
      <vt:lpstr>Hypotheses for smbh formation</vt:lpstr>
      <vt:lpstr>Direct Collapse</vt:lpstr>
      <vt:lpstr>Direct collapse</vt:lpstr>
      <vt:lpstr>Primordial black holes</vt:lpstr>
      <vt:lpstr>Primordial black holes</vt:lpstr>
      <vt:lpstr>Primordial black holes</vt:lpstr>
      <vt:lpstr>What about initial fluctuations of  intermediate amplitude?</vt:lpstr>
      <vt:lpstr>Putting everything together…</vt:lpstr>
      <vt:lpstr>Can produce density of BHs inferred from JWST little red dots (n=1.3 × 10^(-5)  〖"Mpc" 〗^(-3)) with narrow peak (x310)  and step-function enhancement (x180)</vt:lpstr>
      <vt:lpstr>Early reionization</vt:lpstr>
      <vt:lpstr>Constraints on primordial fluctuations</vt:lpstr>
      <vt:lpstr>Implications for primordial black holes</vt:lpstr>
      <vt:lpstr>Examples of PBH  NQPBH Models</vt:lpstr>
      <vt:lpstr>Other ways to seed NQPBHs</vt:lpstr>
      <vt:lpstr>Abundance of molecular hydrogen</vt:lpstr>
      <vt:lpstr>Abundance of molecular hydrogen </vt:lpstr>
      <vt:lpstr>DM-baryon relative velocities</vt:lpstr>
      <vt:lpstr>angular momentum considerations</vt:lpstr>
      <vt:lpstr>Models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Probing  exotic energy injection  with early star formation</dc:title>
  <dc:creator>Microsoft Office User</dc:creator>
  <cp:lastModifiedBy>Wenzer Qin</cp:lastModifiedBy>
  <cp:revision>193</cp:revision>
  <dcterms:created xsi:type="dcterms:W3CDTF">2024-02-01T16:37:10Z</dcterms:created>
  <dcterms:modified xsi:type="dcterms:W3CDTF">2026-09-29T11:56:17Z</dcterms:modified>
</cp:coreProperties>
</file>