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5034" r:id="rId2"/>
    <p:sldId id="4860" r:id="rId3"/>
    <p:sldId id="4861" r:id="rId4"/>
    <p:sldId id="5035" r:id="rId5"/>
    <p:sldId id="5036" r:id="rId6"/>
    <p:sldId id="4836" r:id="rId7"/>
    <p:sldId id="4782" r:id="rId8"/>
    <p:sldId id="4773" r:id="rId9"/>
    <p:sldId id="5037" r:id="rId10"/>
    <p:sldId id="4871" r:id="rId11"/>
    <p:sldId id="3675" r:id="rId12"/>
    <p:sldId id="4929" r:id="rId13"/>
    <p:sldId id="4796" r:id="rId14"/>
    <p:sldId id="5038" r:id="rId15"/>
    <p:sldId id="4907" r:id="rId16"/>
    <p:sldId id="4908" r:id="rId17"/>
    <p:sldId id="4948" r:id="rId18"/>
    <p:sldId id="4909" r:id="rId19"/>
    <p:sldId id="5029" r:id="rId20"/>
    <p:sldId id="4863" r:id="rId21"/>
    <p:sldId id="4949" r:id="rId22"/>
    <p:sldId id="4950" r:id="rId23"/>
    <p:sldId id="4826" r:id="rId24"/>
    <p:sldId id="5023" r:id="rId25"/>
    <p:sldId id="5039" r:id="rId26"/>
    <p:sldId id="5021" r:id="rId27"/>
    <p:sldId id="4913" r:id="rId28"/>
    <p:sldId id="4874" r:id="rId29"/>
    <p:sldId id="5033" r:id="rId30"/>
    <p:sldId id="4916" r:id="rId31"/>
    <p:sldId id="4912" r:id="rId32"/>
    <p:sldId id="4917" r:id="rId33"/>
    <p:sldId id="4919" r:id="rId34"/>
    <p:sldId id="5024" r:id="rId35"/>
    <p:sldId id="5025" r:id="rId36"/>
    <p:sldId id="4924" r:id="rId37"/>
    <p:sldId id="349" r:id="rId38"/>
    <p:sldId id="5028" r:id="rId39"/>
    <p:sldId id="5030" r:id="rId40"/>
    <p:sldId id="4882" r:id="rId41"/>
    <p:sldId id="4883" r:id="rId42"/>
    <p:sldId id="4885" r:id="rId43"/>
    <p:sldId id="4886" r:id="rId44"/>
    <p:sldId id="4887" r:id="rId45"/>
    <p:sldId id="4888" r:id="rId46"/>
    <p:sldId id="4890" r:id="rId47"/>
    <p:sldId id="4896" r:id="rId48"/>
    <p:sldId id="4834" r:id="rId49"/>
    <p:sldId id="4810" r:id="rId50"/>
    <p:sldId id="4852" r:id="rId51"/>
    <p:sldId id="4811" r:id="rId52"/>
    <p:sldId id="4853" r:id="rId53"/>
    <p:sldId id="4814" r:id="rId54"/>
  </p:sldIdLst>
  <p:sldSz cx="12192000" cy="6858000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9C6B"/>
    <a:srgbClr val="0432FF"/>
    <a:srgbClr val="011893"/>
    <a:srgbClr val="FFD579"/>
    <a:srgbClr val="73FEFF"/>
    <a:srgbClr val="FF9300"/>
    <a:srgbClr val="C2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588"/>
    <p:restoredTop sz="96654"/>
  </p:normalViewPr>
  <p:slideViewPr>
    <p:cSldViewPr snapToGrid="0">
      <p:cViewPr>
        <p:scale>
          <a:sx n="133" d="100"/>
          <a:sy n="133" d="100"/>
        </p:scale>
        <p:origin x="2976" y="1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4FE91-1A71-8A4B-A302-04283220352B}" type="datetimeFigureOut"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BC8D7-C295-C24C-9DE1-9D05B5B3D82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370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1B8BC0-1B07-C146-9F36-4D962609E07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064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4505D-AD23-8BED-6792-B0A6FAB9C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B32E28-6455-2A7C-EDE2-72B680214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7A6CFFC-1D76-EA28-806B-2332E152B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C681CB-3B72-CF2C-C009-6A434EE49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1B8BC0-1B07-C146-9F36-4D962609E07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39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C8C0B75B-0B11-7A18-0F5C-C4FE1F78F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43df0acb8c_0_0:notes">
            <a:extLst>
              <a:ext uri="{FF2B5EF4-FFF2-40B4-BE49-F238E27FC236}">
                <a16:creationId xmlns:a16="http://schemas.microsoft.com/office/drawing/2014/main" id="{51CD6680-2A09-85DD-0111-263626B6A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43df0acb8c_0_0:notes">
            <a:extLst>
              <a:ext uri="{FF2B5EF4-FFF2-40B4-BE49-F238E27FC236}">
                <a16:creationId xmlns:a16="http://schemas.microsoft.com/office/drawing/2014/main" id="{8079F935-FEB6-7F5F-4F7A-3313788BE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9329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17171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26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543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2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éfaut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179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45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 userDrawn="1">
  <p:cSld name="Title and two columns 2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67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</p:spTree>
    <p:extLst>
      <p:ext uri="{BB962C8B-B14F-4D97-AF65-F5344CB8AC3E}">
        <p14:creationId xmlns:p14="http://schemas.microsoft.com/office/powerpoint/2010/main" val="101263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9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56821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161AF67-9972-2C34-0420-574F6805ADCC}"/>
              </a:ext>
            </a:extLst>
          </p:cNvPr>
          <p:cNvSpPr txBox="1"/>
          <p:nvPr userDrawn="1"/>
        </p:nvSpPr>
        <p:spPr>
          <a:xfrm>
            <a:off x="1" y="6565101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i="1">
                <a:solidFill>
                  <a:schemeClr val="bg2">
                    <a:lumMod val="90000"/>
                  </a:schemeClr>
                </a:solidFill>
              </a:rPr>
              <a:t>David Elbaz – 30 September 2026 – JWST on distant Universe								                 </a:t>
            </a:r>
            <a:fld id="{C406A7B8-AC34-F54C-8593-02446F98E96D}" type="slidenum">
              <a:rPr lang="fr-FR" sz="1400" i="1">
                <a:solidFill>
                  <a:schemeClr val="bg2">
                    <a:lumMod val="90000"/>
                  </a:schemeClr>
                </a:solidFill>
              </a:rPr>
              <a:t>‹N°›</a:t>
            </a:fld>
            <a:endParaRPr lang="fr-FR" sz="1400" i="1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7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1" r:id="rId2"/>
    <p:sldLayoutId id="2147483704" r:id="rId3"/>
    <p:sldLayoutId id="2147483706" r:id="rId4"/>
    <p:sldLayoutId id="2147483707" r:id="rId5"/>
    <p:sldLayoutId id="2147483708" r:id="rId6"/>
    <p:sldLayoutId id="2147483710" r:id="rId7"/>
    <p:sldLayoutId id="2147483711" r:id="rId8"/>
    <p:sldLayoutId id="2147483712" r:id="rId9"/>
    <p:sldLayoutId id="214748371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hyperlink" Target="https://www.nature.com/" TargetMode="External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png"/><Relationship Id="rId7" Type="http://schemas.microsoft.com/office/2007/relationships/hdphoto" Target="../media/hdphoto2.wdp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41.jpg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image" Target="../media/image42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microsoft.com/office/2007/relationships/hdphoto" Target="../media/hdphoto5.wdp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D5DB-F054-3D23-558A-2ECD62D39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114E4A-065F-A36B-7C97-64FF75180012}"/>
              </a:ext>
            </a:extLst>
          </p:cNvPr>
          <p:cNvSpPr/>
          <p:nvPr/>
        </p:nvSpPr>
        <p:spPr>
          <a:xfrm>
            <a:off x="0" y="1766807"/>
            <a:ext cx="12222941" cy="3425125"/>
          </a:xfrm>
          <a:prstGeom prst="rect">
            <a:avLst/>
          </a:prstGeom>
          <a:solidFill>
            <a:srgbClr val="01189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oogle Shape;443;p8">
            <a:extLst>
              <a:ext uri="{FF2B5EF4-FFF2-40B4-BE49-F238E27FC236}">
                <a16:creationId xmlns:a16="http://schemas.microsoft.com/office/drawing/2014/main" id="{2EF164F2-0B43-450B-5F33-FDBE9090E603}"/>
              </a:ext>
            </a:extLst>
          </p:cNvPr>
          <p:cNvSpPr txBox="1"/>
          <p:nvPr/>
        </p:nvSpPr>
        <p:spPr>
          <a:xfrm rot="21583748">
            <a:off x="-27967" y="28813"/>
            <a:ext cx="12192878" cy="159690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15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Insights/new questions on </a:t>
            </a:r>
          </a:p>
          <a:p>
            <a:pPr algn="ctr" defTabSz="457189" hangingPunct="0">
              <a:lnSpc>
                <a:spcPct val="150000"/>
              </a:lnSpc>
            </a:pPr>
            <a:r>
              <a:rPr lang="fr-FR" sz="2800" b="1" kern="0" spc="513">
                <a:solidFill>
                  <a:srgbClr val="FFD579"/>
                </a:solidFill>
                <a:latin typeface="Helvetica"/>
                <a:sym typeface="Helvetica"/>
              </a:rPr>
              <a:t>early star/galaxy formation</a:t>
            </a: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 from the James Webb</a:t>
            </a:r>
          </a:p>
        </p:txBody>
      </p:sp>
      <p:sp>
        <p:nvSpPr>
          <p:cNvPr id="7" name="Google Shape;443;p8">
            <a:extLst>
              <a:ext uri="{FF2B5EF4-FFF2-40B4-BE49-F238E27FC236}">
                <a16:creationId xmlns:a16="http://schemas.microsoft.com/office/drawing/2014/main" id="{DDB6C056-55E0-62D3-3D96-76F9E3496F2D}"/>
              </a:ext>
            </a:extLst>
          </p:cNvPr>
          <p:cNvSpPr txBox="1"/>
          <p:nvPr/>
        </p:nvSpPr>
        <p:spPr>
          <a:xfrm rot="21583748">
            <a:off x="183726" y="1586175"/>
            <a:ext cx="12030502" cy="371430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defTabSz="457178" hangingPunct="0">
              <a:lnSpc>
                <a:spcPct val="200000"/>
              </a:lnSpc>
            </a:pP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Has the JWST discovered…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Evidence requiring a revision of our </a:t>
            </a:r>
            <a:r>
              <a:rPr lang="fr-FR" sz="2400" b="1" kern="0" spc="513">
                <a:solidFill>
                  <a:srgbClr val="FFD579"/>
                </a:solidFill>
                <a:latin typeface="Helvetica"/>
                <a:sym typeface="Helvetica"/>
              </a:rPr>
              <a:t>theories</a:t>
            </a: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?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The </a:t>
            </a:r>
            <a:r>
              <a:rPr lang="fr-FR" sz="2400" b="1" kern="0" spc="513">
                <a:solidFill>
                  <a:srgbClr val="FFD579"/>
                </a:solidFill>
                <a:latin typeface="Helvetica"/>
                <a:sym typeface="Helvetica"/>
              </a:rPr>
              <a:t>first stars &amp; galaxies</a:t>
            </a: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? What did we learn?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New types of objects? (what are the </a:t>
            </a:r>
            <a:r>
              <a:rPr lang="fr-FR" sz="2400" b="1" kern="0" spc="513">
                <a:solidFill>
                  <a:srgbClr val="FFD579"/>
                </a:solidFill>
                <a:latin typeface="Helvetica"/>
                <a:sym typeface="Helvetica"/>
              </a:rPr>
              <a:t>Little Red Dots</a:t>
            </a: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?) 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Evidence for </a:t>
            </a:r>
            <a:r>
              <a:rPr lang="fr-FR" sz="2400" b="1" kern="0" spc="513">
                <a:solidFill>
                  <a:srgbClr val="FFD579"/>
                </a:solidFill>
                <a:latin typeface="Helvetica"/>
                <a:sym typeface="Helvetica"/>
              </a:rPr>
              <a:t>primordial black holes</a:t>
            </a:r>
            <a:r>
              <a:rPr lang="fr-FR" sz="2400" b="1" kern="0" spc="513">
                <a:solidFill>
                  <a:srgbClr val="FFFFFF"/>
                </a:solidFill>
                <a:latin typeface="Helvetica"/>
                <a:sym typeface="Helvetica"/>
              </a:rPr>
              <a:t>? </a:t>
            </a:r>
          </a:p>
        </p:txBody>
      </p: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EFADBB8B-0AF6-EC3F-D078-AC99A344409D}"/>
              </a:ext>
            </a:extLst>
          </p:cNvPr>
          <p:cNvSpPr txBox="1"/>
          <p:nvPr/>
        </p:nvSpPr>
        <p:spPr>
          <a:xfrm rot="21583748">
            <a:off x="2789" y="5656593"/>
            <a:ext cx="9461061" cy="1202615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150000"/>
              </a:lnSpc>
            </a:pPr>
            <a:r>
              <a:rPr lang="fr-FR" sz="2400" i="1" kern="0" spc="513">
                <a:solidFill>
                  <a:srgbClr val="FFD579"/>
                </a:solidFill>
                <a:latin typeface="Helvetica"/>
                <a:sym typeface="Helvetica"/>
              </a:rPr>
              <a:t>David Elbaz </a:t>
            </a:r>
          </a:p>
          <a:p>
            <a:pPr algn="ctr" defTabSz="457189" hangingPunct="0">
              <a:lnSpc>
                <a:spcPct val="150000"/>
              </a:lnSpc>
            </a:pPr>
            <a:r>
              <a:rPr lang="fr-FR" sz="2400" i="1" kern="0" spc="513">
                <a:solidFill>
                  <a:srgbClr val="FFFFFF"/>
                </a:solidFill>
                <a:latin typeface="Helvetica"/>
                <a:sym typeface="Helvetica"/>
              </a:rPr>
              <a:t>Astrophysics Department, CEA Paris Saclay</a:t>
            </a:r>
          </a:p>
        </p:txBody>
      </p:sp>
      <p:pic>
        <p:nvPicPr>
          <p:cNvPr id="5" name="Illustration_sans_titre 77.png" descr="Illustration_sans_titre 77.png">
            <a:extLst>
              <a:ext uri="{FF2B5EF4-FFF2-40B4-BE49-F238E27FC236}">
                <a16:creationId xmlns:a16="http://schemas.microsoft.com/office/drawing/2014/main" id="{4768E2EA-C821-D5B9-19A4-55E78E731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650" y="5007810"/>
            <a:ext cx="2610364" cy="1813983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288630933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7E02F204-66C3-8915-EDD2-44B148593201}"/>
              </a:ext>
            </a:extLst>
          </p:cNvPr>
          <p:cNvSpPr txBox="1"/>
          <p:nvPr/>
        </p:nvSpPr>
        <p:spPr>
          <a:xfrm>
            <a:off x="4470737" y="2265909"/>
            <a:ext cx="7495999" cy="29261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Origin of…</a:t>
            </a:r>
          </a:p>
          <a:p>
            <a:pPr marL="457189" indent="-457189">
              <a:lnSpc>
                <a:spcPct val="200000"/>
              </a:lnSpc>
              <a:buFont typeface="+mj-lt"/>
              <a:buAutoNum type="arabicPeriod"/>
            </a:pPr>
            <a:r>
              <a:rPr lang="fr-FR" sz="24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stars/galaxies</a:t>
            </a:r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189" indent="-457189">
              <a:lnSpc>
                <a:spcPct val="200000"/>
              </a:lnSpc>
              <a:buFont typeface="+mj-lt"/>
              <a:buAutoNum type="arabicPeriod"/>
            </a:pPr>
            <a:r>
              <a:rPr lang="fr-FR" sz="24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Cosmic reionization</a:t>
            </a:r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189" indent="-457189">
              <a:lnSpc>
                <a:spcPct val="200000"/>
              </a:lnSpc>
              <a:buFont typeface="+mj-lt"/>
              <a:buAutoNum type="arabicPeriod"/>
            </a:pPr>
            <a:r>
              <a:rPr lang="fr-FR" sz="24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Galaxy morphology</a:t>
            </a:r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A19588A5-8D22-4772-FC2D-7C40AE3F66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98427" y="478993"/>
            <a:ext cx="5113028" cy="1135572"/>
          </a:xfrm>
        </p:spPr>
        <p:txBody>
          <a:bodyPr/>
          <a:lstStyle/>
          <a:p>
            <a:pPr algn="ctr"/>
            <a:r>
              <a:rPr lang="fr-FR" sz="4000">
                <a:solidFill>
                  <a:srgbClr val="FFD579"/>
                </a:solidFill>
              </a:rPr>
              <a:t>The initial objectives</a:t>
            </a:r>
            <a:br>
              <a:rPr lang="fr-FR" sz="4000">
                <a:solidFill>
                  <a:srgbClr val="FFD579"/>
                </a:solidFill>
              </a:rPr>
            </a:br>
            <a:r>
              <a:rPr lang="fr-FR" sz="4000">
                <a:solidFill>
                  <a:schemeClr val="bg1"/>
                </a:solidFill>
              </a:rPr>
              <a:t>of the James Webb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AD6C516-E3A7-DC0E-852B-975F6D4D6E90}"/>
              </a:ext>
            </a:extLst>
          </p:cNvPr>
          <p:cNvGrpSpPr/>
          <p:nvPr/>
        </p:nvGrpSpPr>
        <p:grpSpPr>
          <a:xfrm>
            <a:off x="-34997" y="124159"/>
            <a:ext cx="3830991" cy="6391695"/>
            <a:chOff x="-26248" y="93119"/>
            <a:chExt cx="2873243" cy="4793771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479FDE77-1DFD-0C8F-0AD3-E42FD1265F6C}"/>
                </a:ext>
              </a:extLst>
            </p:cNvPr>
            <p:cNvGrpSpPr/>
            <p:nvPr/>
          </p:nvGrpSpPr>
          <p:grpSpPr>
            <a:xfrm>
              <a:off x="-26248" y="93119"/>
              <a:ext cx="2873243" cy="4793771"/>
              <a:chOff x="-26248" y="93119"/>
              <a:chExt cx="2873243" cy="4793771"/>
            </a:xfrm>
          </p:grpSpPr>
          <p:grpSp>
            <p:nvGrpSpPr>
              <p:cNvPr id="27" name="Groupe 26">
                <a:extLst>
                  <a:ext uri="{FF2B5EF4-FFF2-40B4-BE49-F238E27FC236}">
                    <a16:creationId xmlns:a16="http://schemas.microsoft.com/office/drawing/2014/main" id="{64F8BBBD-8342-DF51-D411-9FC6765FC2B8}"/>
                  </a:ext>
                </a:extLst>
              </p:cNvPr>
              <p:cNvGrpSpPr/>
              <p:nvPr/>
            </p:nvGrpSpPr>
            <p:grpSpPr>
              <a:xfrm>
                <a:off x="-26248" y="93119"/>
                <a:ext cx="1498630" cy="4603137"/>
                <a:chOff x="-26248" y="93119"/>
                <a:chExt cx="1498630" cy="4603137"/>
              </a:xfrm>
            </p:grpSpPr>
            <p:grpSp>
              <p:nvGrpSpPr>
                <p:cNvPr id="14" name="Groupe 13">
                  <a:extLst>
                    <a:ext uri="{FF2B5EF4-FFF2-40B4-BE49-F238E27FC236}">
                      <a16:creationId xmlns:a16="http://schemas.microsoft.com/office/drawing/2014/main" id="{DF1D79DF-E65E-044A-AD12-E019669A7565}"/>
                    </a:ext>
                  </a:extLst>
                </p:cNvPr>
                <p:cNvGrpSpPr/>
                <p:nvPr/>
              </p:nvGrpSpPr>
              <p:grpSpPr>
                <a:xfrm>
                  <a:off x="-26248" y="688093"/>
                  <a:ext cx="1498630" cy="4008163"/>
                  <a:chOff x="475696" y="776256"/>
                  <a:chExt cx="1998174" cy="5344216"/>
                </a:xfrm>
              </p:grpSpPr>
              <p:cxnSp>
                <p:nvCxnSpPr>
                  <p:cNvPr id="6" name="Connecteur droit avec flèche 5">
                    <a:extLst>
                      <a:ext uri="{FF2B5EF4-FFF2-40B4-BE49-F238E27FC236}">
                        <a16:creationId xmlns:a16="http://schemas.microsoft.com/office/drawing/2014/main" id="{60D26340-B93A-E44C-862B-668D05AB5FE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735956" y="905577"/>
                    <a:ext cx="0" cy="4655999"/>
                  </a:xfrm>
                  <a:prstGeom prst="straightConnector1">
                    <a:avLst/>
                  </a:prstGeom>
                  <a:noFill/>
                  <a:ln w="38100" cap="rnd" cmpd="sng" algn="ctr">
                    <a:solidFill>
                      <a:schemeClr val="bg2">
                        <a:lumMod val="60000"/>
                        <a:lumOff val="40000"/>
                      </a:schemeClr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8" name="ZoneTexte 7">
                    <a:extLst>
                      <a:ext uri="{FF2B5EF4-FFF2-40B4-BE49-F238E27FC236}">
                        <a16:creationId xmlns:a16="http://schemas.microsoft.com/office/drawing/2014/main" id="{BB3F2B1C-8E0F-E54F-8E79-220159E95992}"/>
                      </a:ext>
                    </a:extLst>
                  </p:cNvPr>
                  <p:cNvSpPr txBox="1"/>
                  <p:nvPr/>
                </p:nvSpPr>
                <p:spPr>
                  <a:xfrm>
                    <a:off x="475696" y="5597252"/>
                    <a:ext cx="851515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457189"/>
                    <a:r>
                      <a:rPr lang="fr-FR" sz="280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time</a:t>
                    </a:r>
                  </a:p>
                </p:txBody>
              </p:sp>
              <p:sp>
                <p:nvSpPr>
                  <p:cNvPr id="10" name="ZoneTexte 9">
                    <a:extLst>
                      <a:ext uri="{FF2B5EF4-FFF2-40B4-BE49-F238E27FC236}">
                        <a16:creationId xmlns:a16="http://schemas.microsoft.com/office/drawing/2014/main" id="{F61426B3-11EA-EA42-ACB6-7E43C1B039A0}"/>
                      </a:ext>
                    </a:extLst>
                  </p:cNvPr>
                  <p:cNvSpPr txBox="1"/>
                  <p:nvPr/>
                </p:nvSpPr>
                <p:spPr>
                  <a:xfrm>
                    <a:off x="774263" y="776256"/>
                    <a:ext cx="1699607" cy="44467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defTabSz="457189">
                      <a:lnSpc>
                        <a:spcPct val="200000"/>
                      </a:lnSpc>
                    </a:pPr>
                    <a:r>
                      <a:rPr lang="en-US" b="1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380 000 yr</a:t>
                    </a:r>
                  </a:p>
                  <a:p>
                    <a:pPr defTabSz="457189">
                      <a:lnSpc>
                        <a:spcPct val="200000"/>
                      </a:lnSpc>
                    </a:pPr>
                    <a:endParaRPr lang="en-US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  <a:p>
                    <a:pPr defTabSz="457189">
                      <a:lnSpc>
                        <a:spcPct val="200000"/>
                      </a:lnSpc>
                    </a:pPr>
                    <a:endParaRPr lang="en-US" b="1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  <a:p>
                    <a:pPr defTabSz="457189">
                      <a:lnSpc>
                        <a:spcPct val="200000"/>
                      </a:lnSpc>
                    </a:pPr>
                    <a:r>
                      <a:rPr lang="en-US" b="1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~100 Myr</a:t>
                    </a:r>
                  </a:p>
                  <a:p>
                    <a:pPr defTabSz="457189">
                      <a:lnSpc>
                        <a:spcPct val="200000"/>
                      </a:lnSpc>
                    </a:pPr>
                    <a:endParaRPr lang="en-US" b="1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  <a:p>
                    <a:pPr defTabSz="457189">
                      <a:lnSpc>
                        <a:spcPct val="200000"/>
                      </a:lnSpc>
                    </a:pPr>
                    <a:endParaRPr lang="en-US" b="1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  <a:p>
                    <a:pPr defTabSz="457189">
                      <a:lnSpc>
                        <a:spcPct val="200000"/>
                      </a:lnSpc>
                    </a:pPr>
                    <a:r>
                      <a:rPr lang="en-US" b="1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~200 Myr</a:t>
                    </a:r>
                    <a:endParaRPr lang="en-US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endParaRPr>
                  </a:p>
                  <a:p>
                    <a:pPr defTabSz="457189">
                      <a:lnSpc>
                        <a:spcPct val="200000"/>
                      </a:lnSpc>
                    </a:pPr>
                    <a:r>
                      <a:rPr lang="en-US" b="1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rPr>
                      <a:t>~700 Myr</a:t>
                    </a:r>
                  </a:p>
                </p:txBody>
              </p:sp>
            </p:grpSp>
            <p:sp>
              <p:nvSpPr>
                <p:cNvPr id="22" name="ZoneTexte 21">
                  <a:extLst>
                    <a:ext uri="{FF2B5EF4-FFF2-40B4-BE49-F238E27FC236}">
                      <a16:creationId xmlns:a16="http://schemas.microsoft.com/office/drawing/2014/main" id="{EC8F6621-9A56-A044-B9B2-30F61E815F27}"/>
                    </a:ext>
                  </a:extLst>
                </p:cNvPr>
                <p:cNvSpPr txBox="1"/>
                <p:nvPr/>
              </p:nvSpPr>
              <p:spPr>
                <a:xfrm>
                  <a:off x="31584" y="93119"/>
                  <a:ext cx="1077459" cy="3924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189"/>
                  <a:r>
                    <a:rPr lang="fr-FR" sz="2800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</a:rPr>
                    <a:t>Big Bang</a:t>
                  </a:r>
                </a:p>
              </p:txBody>
            </p:sp>
          </p:grpSp>
          <p:grpSp>
            <p:nvGrpSpPr>
              <p:cNvPr id="26" name="Groupe 25">
                <a:extLst>
                  <a:ext uri="{FF2B5EF4-FFF2-40B4-BE49-F238E27FC236}">
                    <a16:creationId xmlns:a16="http://schemas.microsoft.com/office/drawing/2014/main" id="{E649B1CE-7AD4-D306-0D28-C1EADF6C623B}"/>
                  </a:ext>
                </a:extLst>
              </p:cNvPr>
              <p:cNvGrpSpPr/>
              <p:nvPr/>
            </p:nvGrpSpPr>
            <p:grpSpPr>
              <a:xfrm>
                <a:off x="1226961" y="463065"/>
                <a:ext cx="1620034" cy="4423825"/>
                <a:chOff x="1226961" y="463065"/>
                <a:chExt cx="1620034" cy="4423825"/>
              </a:xfrm>
            </p:grpSpPr>
            <p:grpSp>
              <p:nvGrpSpPr>
                <p:cNvPr id="21" name="Groupe 20">
                  <a:extLst>
                    <a:ext uri="{FF2B5EF4-FFF2-40B4-BE49-F238E27FC236}">
                      <a16:creationId xmlns:a16="http://schemas.microsoft.com/office/drawing/2014/main" id="{C2F08BFA-665D-B3CA-8ECB-408B3DADDF83}"/>
                    </a:ext>
                  </a:extLst>
                </p:cNvPr>
                <p:cNvGrpSpPr/>
                <p:nvPr/>
              </p:nvGrpSpPr>
              <p:grpSpPr>
                <a:xfrm>
                  <a:off x="1285344" y="463065"/>
                  <a:ext cx="1561651" cy="4423825"/>
                  <a:chOff x="7219718" y="514355"/>
                  <a:chExt cx="1561651" cy="4423825"/>
                </a:xfrm>
              </p:grpSpPr>
              <p:pic>
                <p:nvPicPr>
                  <p:cNvPr id="16" name="Picture 2">
                    <a:extLst>
                      <a:ext uri="{FF2B5EF4-FFF2-40B4-BE49-F238E27FC236}">
                        <a16:creationId xmlns:a16="http://schemas.microsoft.com/office/drawing/2014/main" id="{BF2CFD51-1B01-5527-7692-916038746C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219719" y="514355"/>
                    <a:ext cx="1561650" cy="4423825"/>
                  </a:xfrm>
                  <a:prstGeom prst="rect">
                    <a:avLst/>
                  </a:prstGeom>
                  <a:noFill/>
                  <a:ln>
                    <a:solidFill>
                      <a:schemeClr val="bg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21ADB727-7A17-3DC0-8A7D-0B8D66AF4334}"/>
                      </a:ext>
                    </a:extLst>
                  </p:cNvPr>
                  <p:cNvSpPr/>
                  <p:nvPr/>
                </p:nvSpPr>
                <p:spPr>
                  <a:xfrm>
                    <a:off x="7219718" y="2255455"/>
                    <a:ext cx="1561650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457189"/>
                    <a:r>
                      <a:rPr lang="en-US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Population III stars</a:t>
                    </a:r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0BC8A3E5-2FD6-2126-7559-9533FE8EAD4C}"/>
                      </a:ext>
                    </a:extLst>
                  </p:cNvPr>
                  <p:cNvSpPr/>
                  <p:nvPr/>
                </p:nvSpPr>
                <p:spPr>
                  <a:xfrm>
                    <a:off x="7466204" y="1612222"/>
                    <a:ext cx="1051197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457189"/>
                    <a:r>
                      <a:rPr lang="en-US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Dark ages</a:t>
                    </a:r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43025690-D310-450E-E39C-DB78067C04E6}"/>
                      </a:ext>
                    </a:extLst>
                  </p:cNvPr>
                  <p:cNvSpPr/>
                  <p:nvPr/>
                </p:nvSpPr>
                <p:spPr>
                  <a:xfrm>
                    <a:off x="7309255" y="590297"/>
                    <a:ext cx="1382578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457189"/>
                    <a:r>
                      <a:rPr lang="en-US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CMB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885C7521-D376-A04E-CF9C-32670F8AB8D2}"/>
                      </a:ext>
                    </a:extLst>
                  </p:cNvPr>
                  <p:cNvSpPr/>
                  <p:nvPr/>
                </p:nvSpPr>
                <p:spPr>
                  <a:xfrm>
                    <a:off x="7548122" y="3151862"/>
                    <a:ext cx="1187931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457189"/>
                    <a:r>
                      <a:rPr lang="en-US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First galaxies</a:t>
                    </a: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9C739E5-3BF0-AA55-2C04-D0D9B8E3C5B3}"/>
                      </a:ext>
                    </a:extLst>
                  </p:cNvPr>
                  <p:cNvSpPr/>
                  <p:nvPr/>
                </p:nvSpPr>
                <p:spPr>
                  <a:xfrm>
                    <a:off x="7542758" y="4033339"/>
                    <a:ext cx="1025095" cy="48474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457189"/>
                    <a:r>
                      <a:rPr lang="en-US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First death of galaxies</a:t>
                    </a:r>
                  </a:p>
                </p:txBody>
              </p:sp>
            </p:grpSp>
            <p:sp>
              <p:nvSpPr>
                <p:cNvPr id="24" name="ZoneTexte 23">
                  <a:extLst>
                    <a:ext uri="{FF2B5EF4-FFF2-40B4-BE49-F238E27FC236}">
                      <a16:creationId xmlns:a16="http://schemas.microsoft.com/office/drawing/2014/main" id="{A5D2F14C-1C78-9CBB-1F65-B86B1F40E1F7}"/>
                    </a:ext>
                  </a:extLst>
                </p:cNvPr>
                <p:cNvSpPr txBox="1"/>
                <p:nvPr/>
              </p:nvSpPr>
              <p:spPr>
                <a:xfrm>
                  <a:off x="1226961" y="3743561"/>
                  <a:ext cx="10041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>
                      <a:solidFill>
                        <a:schemeClr val="bg2">
                          <a:lumMod val="60000"/>
                          <a:lumOff val="40000"/>
                        </a:schemeClr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Reionization</a:t>
                  </a:r>
                  <a:endParaRPr lang="fr-FR" dirty="0">
                    <a:solidFill>
                      <a:schemeClr val="bg2">
                        <a:lumMod val="60000"/>
                        <a:lumOff val="40000"/>
                      </a:schemeClr>
                    </a:solidFill>
                    <a:latin typeface="Calibri" panose="020F0502020204030204" pitchFamily="34" charset="0"/>
                    <a:ea typeface="Verdan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DED0E6C1-A683-4024-6E17-5A7D3FE08A75}"/>
                </a:ext>
              </a:extLst>
            </p:cNvPr>
            <p:cNvSpPr txBox="1"/>
            <p:nvPr/>
          </p:nvSpPr>
          <p:spPr>
            <a:xfrm>
              <a:off x="24422" y="666108"/>
              <a:ext cx="604411" cy="3750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  <a:endParaRPr lang="en-US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r>
                <a:rPr lang="en-US" b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--</a:t>
              </a:r>
            </a:p>
            <a:p>
              <a:pPr defTabSz="457189">
                <a:lnSpc>
                  <a:spcPct val="200000"/>
                </a:lnSpc>
              </a:pPr>
              <a:endParaRPr lang="en-US" b="1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4" name="Illustration_sans_titre 77.png" descr="Illustration_sans_titre 77.png">
            <a:extLst>
              <a:ext uri="{FF2B5EF4-FFF2-40B4-BE49-F238E27FC236}">
                <a16:creationId xmlns:a16="http://schemas.microsoft.com/office/drawing/2014/main" id="{ECE9DD61-3D27-ED8C-2F74-1A8E7E60A3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0836" y="40218"/>
            <a:ext cx="2610364" cy="1813982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3556416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122F7-E181-839D-88FF-8F1A355E9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>
            <a:extLst>
              <a:ext uri="{FF2B5EF4-FFF2-40B4-BE49-F238E27FC236}">
                <a16:creationId xmlns:a16="http://schemas.microsoft.com/office/drawing/2014/main" id="{89ADAB84-27AA-F0F5-066C-5E6124F3D626}"/>
              </a:ext>
            </a:extLst>
          </p:cNvPr>
          <p:cNvSpPr txBox="1"/>
          <p:nvPr/>
        </p:nvSpPr>
        <p:spPr>
          <a:xfrm>
            <a:off x="196336" y="2050009"/>
            <a:ext cx="11944864" cy="430047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When did the </a:t>
            </a:r>
            <a:r>
              <a:rPr lang="fr-FR" sz="20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first stars/galaxies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form?   First galaxy 360 Myr post-BB (z=12.2)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Naidu+ : Tue, 19 Jul 2022 </a:t>
            </a:r>
            <a:r>
              <a:rPr lang="fr-FR" sz="2000" b="1" dirty="0">
                <a:solidFill>
                  <a:srgbClr val="73FE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17:48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:03 UTC / Castellano+ : Tue, 19 Jul 2022 </a:t>
            </a:r>
            <a:r>
              <a:rPr lang="fr-FR" sz="2000" b="1" dirty="0">
                <a:solidFill>
                  <a:srgbClr val="73FE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17:50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:05 UTC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Within 2 minutes, 2 teams found the same galaxy GL-z2 = GHZ2.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Before GNZ11 = 415 Myr post Big Bang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Origin of </a:t>
            </a:r>
            <a:r>
              <a:rPr lang="fr-FR" sz="20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cosmic reionization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Excess galaxies in luminosity function 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x10 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Origin of the </a:t>
            </a:r>
            <a:r>
              <a:rPr lang="fr-FR" sz="2000" b="1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shape of galaxies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10x more disks in the early Universe 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than HST found</a:t>
            </a:r>
          </a:p>
          <a:p>
            <a:pPr>
              <a:lnSpc>
                <a:spcPct val="200000"/>
              </a:lnSpc>
            </a:pP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Ferreira+ : Tue, 19 Jul 2022 </a:t>
            </a:r>
            <a:r>
              <a:rPr lang="fr-FR" sz="2000" b="1" dirty="0">
                <a:solidFill>
                  <a:srgbClr val="73FE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17:41</a:t>
            </a:r>
            <a:r>
              <a:rPr lang="fr-FR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:16 UTC </a:t>
            </a:r>
          </a:p>
        </p:txBody>
      </p:sp>
      <p:sp>
        <p:nvSpPr>
          <p:cNvPr id="29" name="Titre 1">
            <a:extLst>
              <a:ext uri="{FF2B5EF4-FFF2-40B4-BE49-F238E27FC236}">
                <a16:creationId xmlns:a16="http://schemas.microsoft.com/office/drawing/2014/main" id="{F977A5E6-0234-FF19-1572-C2DAE504462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3994" y="640768"/>
            <a:ext cx="8426548" cy="683682"/>
          </a:xfrm>
        </p:spPr>
        <p:txBody>
          <a:bodyPr/>
          <a:lstStyle/>
          <a:p>
            <a:pPr algn="ctr"/>
            <a:r>
              <a:rPr lang="fr-FR" sz="4000">
                <a:solidFill>
                  <a:srgbClr val="FFD579"/>
                </a:solidFill>
              </a:rPr>
              <a:t>the big</a:t>
            </a:r>
            <a:r>
              <a:rPr lang="fr-FR" sz="4000" b="1">
                <a:solidFill>
                  <a:srgbClr val="FFD579"/>
                </a:solidFill>
              </a:rPr>
              <a:t> questions </a:t>
            </a:r>
            <a:r>
              <a:rPr lang="fr-FR" sz="4000">
                <a:solidFill>
                  <a:schemeClr val="bg1"/>
                </a:solidFill>
              </a:rPr>
              <a:t>for the James Webb</a:t>
            </a:r>
          </a:p>
        </p:txBody>
      </p:sp>
      <p:pic>
        <p:nvPicPr>
          <p:cNvPr id="2" name="Illustration_sans_titre 77.png" descr="Illustration_sans_titre 77.png">
            <a:extLst>
              <a:ext uri="{FF2B5EF4-FFF2-40B4-BE49-F238E27FC236}">
                <a16:creationId xmlns:a16="http://schemas.microsoft.com/office/drawing/2014/main" id="{086D753E-EDD1-B1A4-D190-223F0ABD0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36" y="40218"/>
            <a:ext cx="2610364" cy="1813982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F86EB4-0974-1822-755A-4DB23645A785}"/>
              </a:ext>
            </a:extLst>
          </p:cNvPr>
          <p:cNvSpPr/>
          <p:nvPr/>
        </p:nvSpPr>
        <p:spPr>
          <a:xfrm>
            <a:off x="1236425" y="13113"/>
            <a:ext cx="7148560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One</a:t>
            </a:r>
            <a:r>
              <a:rPr lang="fr-FR" sz="40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week after data delivery…</a:t>
            </a:r>
          </a:p>
          <a:p>
            <a:pPr algn="ctr"/>
            <a:endParaRPr lang="fr-FR" sz="40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fr-FR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were answered within 7 minutes</a:t>
            </a:r>
            <a:endParaRPr lang="fr-FR" sz="40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142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552013A6-E8B9-0B63-916F-75A783529749}"/>
              </a:ext>
            </a:extLst>
          </p:cNvPr>
          <p:cNvGrpSpPr/>
          <p:nvPr/>
        </p:nvGrpSpPr>
        <p:grpSpPr>
          <a:xfrm>
            <a:off x="2514601" y="3719446"/>
            <a:ext cx="7888811" cy="3169550"/>
            <a:chOff x="2514601" y="3719446"/>
            <a:chExt cx="7888811" cy="316955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5CA14FB-A17B-E54F-179D-4ED0BF3E4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1" y="3719446"/>
              <a:ext cx="7772400" cy="3138554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410D305-504C-6FEE-92DF-BF8AA5C5B774}"/>
                </a:ext>
              </a:extLst>
            </p:cNvPr>
            <p:cNvSpPr txBox="1"/>
            <p:nvPr/>
          </p:nvSpPr>
          <p:spPr>
            <a:xfrm>
              <a:off x="6978115" y="6519664"/>
              <a:ext cx="3425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/>
                <a:t>Arrabal Haro (sub. 27 March 2023)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059BB3D-C807-961F-F36D-26C77041F384}"/>
              </a:ext>
            </a:extLst>
          </p:cNvPr>
          <p:cNvGrpSpPr/>
          <p:nvPr/>
        </p:nvGrpSpPr>
        <p:grpSpPr>
          <a:xfrm>
            <a:off x="2514601" y="0"/>
            <a:ext cx="7772400" cy="4147964"/>
            <a:chOff x="2514601" y="0"/>
            <a:chExt cx="7772400" cy="4147964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5DA1E03D-6951-B31C-7E7C-A3D8F6A5B5F7}"/>
                </a:ext>
              </a:extLst>
            </p:cNvPr>
            <p:cNvGrpSpPr/>
            <p:nvPr/>
          </p:nvGrpSpPr>
          <p:grpSpPr>
            <a:xfrm>
              <a:off x="2514601" y="0"/>
              <a:ext cx="7772400" cy="4147964"/>
              <a:chOff x="2514601" y="0"/>
              <a:chExt cx="7772400" cy="4147964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EF372570-63EB-2FC4-F20C-E600264F4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4601" y="0"/>
                <a:ext cx="7772400" cy="4147964"/>
              </a:xfrm>
              <a:prstGeom prst="rect">
                <a:avLst/>
              </a:prstGeom>
            </p:spPr>
          </p:pic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941FBBA-6BFB-31D4-56ED-775ED74062FD}"/>
                  </a:ext>
                </a:extLst>
              </p:cNvPr>
              <p:cNvSpPr txBox="1"/>
              <p:nvPr/>
            </p:nvSpPr>
            <p:spPr>
              <a:xfrm>
                <a:off x="5840451" y="1232041"/>
                <a:ext cx="38369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/>
                  <a:t>Carnall +2023 (submitted 25 July 2022)</a:t>
                </a:r>
              </a:p>
            </p:txBody>
          </p:sp>
        </p:grp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A83D8545-3B80-ED1E-A5A9-57AA99DF4F31}"/>
                </a:ext>
              </a:extLst>
            </p:cNvPr>
            <p:cNvSpPr txBox="1"/>
            <p:nvPr/>
          </p:nvSpPr>
          <p:spPr>
            <a:xfrm>
              <a:off x="5417834" y="2537407"/>
              <a:ext cx="41045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/>
                <a:t>z=16.4</a:t>
              </a:r>
            </a:p>
            <a:p>
              <a:r>
                <a:rPr lang="fr-FR"/>
                <a:t>Cosmic age = 237 Myr</a:t>
              </a:r>
            </a:p>
            <a:p>
              <a:r>
                <a:rPr lang="fr-FR"/>
                <a:t>10^9 Msun formed 100-200 Myr post BB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95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089A26-61DD-6B91-6F63-1F7BB650D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550493-4B1E-A90C-D0DB-C418F99842C3}"/>
              </a:ext>
            </a:extLst>
          </p:cNvPr>
          <p:cNvGrpSpPr/>
          <p:nvPr/>
        </p:nvGrpSpPr>
        <p:grpSpPr>
          <a:xfrm>
            <a:off x="432768" y="0"/>
            <a:ext cx="7772400" cy="1024102"/>
            <a:chOff x="432768" y="0"/>
            <a:chExt cx="7772400" cy="102410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CEFDA34-EA5D-D79A-C6D9-88268D51F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2768" y="0"/>
              <a:ext cx="7772400" cy="1024102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7599C6FC-4759-0CC7-FBA8-6E392EF6AFD8}"/>
                </a:ext>
              </a:extLst>
            </p:cNvPr>
            <p:cNvSpPr txBox="1"/>
            <p:nvPr/>
          </p:nvSpPr>
          <p:spPr>
            <a:xfrm>
              <a:off x="6096000" y="389377"/>
              <a:ext cx="6527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/>
                <a:t>2026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71D1CAA6-435A-D7A5-5202-25ABEC2B6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8086"/>
            <a:ext cx="7772400" cy="2756922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59FE0AD-22C8-3275-8CDE-62737232D32C}"/>
              </a:ext>
            </a:extLst>
          </p:cNvPr>
          <p:cNvSpPr txBox="1"/>
          <p:nvPr/>
        </p:nvSpPr>
        <p:spPr>
          <a:xfrm>
            <a:off x="883404" y="2547093"/>
            <a:ext cx="2130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z=32</a:t>
            </a:r>
          </a:p>
          <a:p>
            <a:r>
              <a:rPr lang="fr-FR"/>
              <a:t>Cosmic age = 91 Myr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4B6751D-D9A2-FBD6-C686-954A66F9233E}"/>
              </a:ext>
            </a:extLst>
          </p:cNvPr>
          <p:cNvSpPr txBox="1"/>
          <p:nvPr/>
        </p:nvSpPr>
        <p:spPr>
          <a:xfrm>
            <a:off x="7950630" y="1756385"/>
            <a:ext cx="3969100" cy="646331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0432FF"/>
                </a:solidFill>
              </a:rPr>
              <a:t>Ferrara +2026: pair instability supernova</a:t>
            </a:r>
          </a:p>
          <a:p>
            <a:r>
              <a:rPr lang="fr-FR">
                <a:solidFill>
                  <a:srgbClr val="0432FF"/>
                </a:solidFill>
              </a:rPr>
              <a:t>250 Msun star at z=15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9733667-160C-E0C6-A1B7-62D2D0EF7AC0}"/>
              </a:ext>
            </a:extLst>
          </p:cNvPr>
          <p:cNvGrpSpPr/>
          <p:nvPr/>
        </p:nvGrpSpPr>
        <p:grpSpPr>
          <a:xfrm>
            <a:off x="6565" y="2746509"/>
            <a:ext cx="12197570" cy="3902264"/>
            <a:chOff x="6565" y="2746509"/>
            <a:chExt cx="12197570" cy="390226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5CDDF49-EC6A-4A57-C47A-99FFBC02A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41198" y="2746509"/>
              <a:ext cx="3562937" cy="3902264"/>
            </a:xfrm>
            <a:prstGeom prst="rect">
              <a:avLst/>
            </a:prstGeom>
          </p:spPr>
        </p:pic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1CA8E7C1-B83B-A8B8-A524-D1134D374546}"/>
                </a:ext>
              </a:extLst>
            </p:cNvPr>
            <p:cNvGrpSpPr/>
            <p:nvPr/>
          </p:nvGrpSpPr>
          <p:grpSpPr>
            <a:xfrm>
              <a:off x="6565" y="4514315"/>
              <a:ext cx="8766043" cy="1256976"/>
              <a:chOff x="432767" y="3986374"/>
              <a:chExt cx="8766043" cy="1256976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B062B46E-9CE2-FE78-4BC7-9DD5810267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2767" y="3986374"/>
                <a:ext cx="8766043" cy="1256976"/>
              </a:xfrm>
              <a:prstGeom prst="rect">
                <a:avLst/>
              </a:prstGeom>
            </p:spPr>
          </p:pic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0AF4E20D-3B8D-6E6D-28E2-665FEEF2D7A4}"/>
                  </a:ext>
                </a:extLst>
              </p:cNvPr>
              <p:cNvSpPr txBox="1"/>
              <p:nvPr/>
            </p:nvSpPr>
            <p:spPr>
              <a:xfrm>
                <a:off x="6416901" y="4505543"/>
                <a:ext cx="1355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/>
                  <a:t>August 2026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029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C5012-5E8B-CFCE-A9E2-0FE0138A9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B153990-F53E-4D98-030F-BB503A33F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67555" cy="6858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E07A440-05A1-197C-4E5D-03039F4F0E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64" t="25812" r="65156" b="67009"/>
          <a:stretch>
            <a:fillRect/>
          </a:stretch>
        </p:blipFill>
        <p:spPr>
          <a:xfrm>
            <a:off x="2450122" y="5029200"/>
            <a:ext cx="5468250" cy="160606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C7D973-65D2-246F-9906-C42AFF5839DF}"/>
              </a:ext>
            </a:extLst>
          </p:cNvPr>
          <p:cNvSpPr/>
          <p:nvPr/>
        </p:nvSpPr>
        <p:spPr>
          <a:xfrm>
            <a:off x="316523" y="1805353"/>
            <a:ext cx="1066800" cy="515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66452891-5DCC-AEB9-4C15-F97E16832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003" y="3123001"/>
            <a:ext cx="3347116" cy="1882752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9F69796-671D-811A-EF0A-E5C7E340B5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4750"/>
          <a:stretch>
            <a:fillRect/>
          </a:stretch>
        </p:blipFill>
        <p:spPr>
          <a:xfrm>
            <a:off x="6096000" y="304800"/>
            <a:ext cx="5811164" cy="269630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3947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7BF0C-1CE5-BA1B-C783-3E09EECE0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99BC1AF4-0D89-3B06-D18B-5A659C16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09656" y="1517440"/>
            <a:ext cx="6778825" cy="38130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08570FAC-E6CA-2719-6E7D-C87534DEA5B1}"/>
              </a:ext>
            </a:extLst>
          </p:cNvPr>
          <p:cNvGrpSpPr/>
          <p:nvPr/>
        </p:nvGrpSpPr>
        <p:grpSpPr>
          <a:xfrm>
            <a:off x="798953" y="516339"/>
            <a:ext cx="6203300" cy="5825321"/>
            <a:chOff x="798953" y="516339"/>
            <a:chExt cx="6203300" cy="58253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D4CFDBB-1CC2-C628-62E2-5FB9D2A7B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953" y="516339"/>
              <a:ext cx="6203300" cy="5825321"/>
            </a:xfrm>
            <a:prstGeom prst="rect">
              <a:avLst/>
            </a:prstGeom>
          </p:spPr>
        </p:pic>
        <p:sp>
          <p:nvSpPr>
            <p:cNvPr id="9" name="Triangle rectangle 8">
              <a:extLst>
                <a:ext uri="{FF2B5EF4-FFF2-40B4-BE49-F238E27FC236}">
                  <a16:creationId xmlns:a16="http://schemas.microsoft.com/office/drawing/2014/main" id="{CE604BC7-27B0-3496-720C-E93D76EDE53B}"/>
                </a:ext>
              </a:extLst>
            </p:cNvPr>
            <p:cNvSpPr/>
            <p:nvPr/>
          </p:nvSpPr>
          <p:spPr>
            <a:xfrm rot="11068274">
              <a:off x="4912319" y="1915949"/>
              <a:ext cx="914400" cy="914400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rectangle 9">
              <a:extLst>
                <a:ext uri="{FF2B5EF4-FFF2-40B4-BE49-F238E27FC236}">
                  <a16:creationId xmlns:a16="http://schemas.microsoft.com/office/drawing/2014/main" id="{AF15C649-9340-3A52-DFE7-0B6A77FCC3D4}"/>
                </a:ext>
              </a:extLst>
            </p:cNvPr>
            <p:cNvSpPr/>
            <p:nvPr/>
          </p:nvSpPr>
          <p:spPr>
            <a:xfrm rot="11068274">
              <a:off x="5251629" y="1944259"/>
              <a:ext cx="1060141" cy="1084285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5ED610F4-F3FE-B80D-C170-23FDCC83D6D7}"/>
                </a:ext>
              </a:extLst>
            </p:cNvPr>
            <p:cNvSpPr txBox="1"/>
            <p:nvPr/>
          </p:nvSpPr>
          <p:spPr>
            <a:xfrm rot="1856010">
              <a:off x="2423326" y="962771"/>
              <a:ext cx="1579278" cy="88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>
                  <a:solidFill>
                    <a:srgbClr val="FF0000"/>
                  </a:solidFill>
                </a:rPr>
                <a:t>Galactic model</a:t>
              </a:r>
            </a:p>
            <a:p>
              <a:pPr>
                <a:lnSpc>
                  <a:spcPct val="150000"/>
                </a:lnSpc>
              </a:pPr>
              <a:r>
                <a:rPr lang="fr-FR">
                  <a:solidFill>
                    <a:srgbClr val="FF0000"/>
                  </a:solidFill>
                </a:rPr>
                <a:t>30% efficiency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0DA9AE9-DCC0-0A27-9EAA-ADAEF75468A5}"/>
                </a:ext>
              </a:extLst>
            </p:cNvPr>
            <p:cNvSpPr txBox="1"/>
            <p:nvPr/>
          </p:nvSpPr>
          <p:spPr>
            <a:xfrm rot="1856010">
              <a:off x="1934092" y="1867670"/>
              <a:ext cx="1531701" cy="464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>
                  <a:solidFill>
                    <a:schemeClr val="bg2">
                      <a:lumMod val="50000"/>
                    </a:schemeClr>
                  </a:solidFill>
                </a:rPr>
                <a:t>10% efficiency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7CFF930-0E85-7B3A-8E66-C6252A942BD5}"/>
                </a:ext>
              </a:extLst>
            </p:cNvPr>
            <p:cNvSpPr txBox="1"/>
            <p:nvPr/>
          </p:nvSpPr>
          <p:spPr>
            <a:xfrm rot="3377285">
              <a:off x="5229680" y="2750352"/>
              <a:ext cx="1648721" cy="464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/>
                <a:t>100% efficiency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AC795F8-40E6-9D90-B222-4B0170C0AF8D}"/>
                </a:ext>
              </a:extLst>
            </p:cNvPr>
            <p:cNvSpPr/>
            <p:nvPr/>
          </p:nvSpPr>
          <p:spPr>
            <a:xfrm>
              <a:off x="1871950" y="3558448"/>
              <a:ext cx="2259375" cy="1531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F10B8C0-3D87-5C33-A0DE-2C0B928EB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858" y="1910935"/>
            <a:ext cx="4813515" cy="2605980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3040CBE9-F2AA-3415-F08D-956C22FCFE5E}"/>
              </a:ext>
            </a:extLst>
          </p:cNvPr>
          <p:cNvGrpSpPr/>
          <p:nvPr/>
        </p:nvGrpSpPr>
        <p:grpSpPr>
          <a:xfrm>
            <a:off x="5389938" y="978743"/>
            <a:ext cx="6415532" cy="1744311"/>
            <a:chOff x="5389938" y="978743"/>
            <a:chExt cx="6415532" cy="1744311"/>
          </a:xfrm>
        </p:grpSpPr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B2969FAE-C382-7F0B-5552-843D6DC22A66}"/>
                </a:ext>
              </a:extLst>
            </p:cNvPr>
            <p:cNvSpPr/>
            <p:nvPr/>
          </p:nvSpPr>
          <p:spPr>
            <a:xfrm rot="625504">
              <a:off x="5389938" y="978743"/>
              <a:ext cx="4355736" cy="1624302"/>
            </a:xfrm>
            <a:custGeom>
              <a:avLst/>
              <a:gdLst>
                <a:gd name="connsiteX0" fmla="*/ 0 w 3922005"/>
                <a:gd name="connsiteY0" fmla="*/ 1123761 h 1123761"/>
                <a:gd name="connsiteX1" fmla="*/ 2093205 w 3922005"/>
                <a:gd name="connsiteY1" fmla="*/ 41 h 1123761"/>
                <a:gd name="connsiteX2" fmla="*/ 3922005 w 3922005"/>
                <a:gd name="connsiteY2" fmla="*/ 1090710 h 112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2005" h="1123761">
                  <a:moveTo>
                    <a:pt x="0" y="1123761"/>
                  </a:moveTo>
                  <a:cubicBezTo>
                    <a:pt x="719769" y="564655"/>
                    <a:pt x="1439538" y="5549"/>
                    <a:pt x="2093205" y="41"/>
                  </a:cubicBezTo>
                  <a:cubicBezTo>
                    <a:pt x="2746872" y="-5467"/>
                    <a:pt x="3334438" y="542621"/>
                    <a:pt x="3922005" y="1090710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AF42F26-6703-503D-5039-58085BA552C0}"/>
                </a:ext>
              </a:extLst>
            </p:cNvPr>
            <p:cNvSpPr txBox="1"/>
            <p:nvPr/>
          </p:nvSpPr>
          <p:spPr>
            <a:xfrm>
              <a:off x="9465342" y="2353722"/>
              <a:ext cx="2340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100% atoms </a:t>
              </a:r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stars</a:t>
              </a:r>
              <a:endParaRPr lang="fr-FR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41A8645-01BA-5C46-23EE-7CCF786E49C4}"/>
              </a:ext>
            </a:extLst>
          </p:cNvPr>
          <p:cNvGrpSpPr/>
          <p:nvPr/>
        </p:nvGrpSpPr>
        <p:grpSpPr>
          <a:xfrm>
            <a:off x="5045725" y="1652187"/>
            <a:ext cx="6219082" cy="2059593"/>
            <a:chOff x="5045725" y="1652187"/>
            <a:chExt cx="6219082" cy="2059593"/>
          </a:xfrm>
        </p:grpSpPr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0B26204F-6DFE-D6A9-31CE-ECA9E5A8D1E3}"/>
                </a:ext>
              </a:extLst>
            </p:cNvPr>
            <p:cNvSpPr/>
            <p:nvPr/>
          </p:nvSpPr>
          <p:spPr>
            <a:xfrm>
              <a:off x="5045725" y="1652187"/>
              <a:ext cx="4439798" cy="1531688"/>
            </a:xfrm>
            <a:custGeom>
              <a:avLst/>
              <a:gdLst>
                <a:gd name="connsiteX0" fmla="*/ 0 w 4439798"/>
                <a:gd name="connsiteY0" fmla="*/ 1531688 h 1531688"/>
                <a:gd name="connsiteX1" fmla="*/ 2401677 w 4439798"/>
                <a:gd name="connsiteY1" fmla="*/ 343 h 1531688"/>
                <a:gd name="connsiteX2" fmla="*/ 4439798 w 4439798"/>
                <a:gd name="connsiteY2" fmla="*/ 1421519 h 15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9798" h="1531688">
                  <a:moveTo>
                    <a:pt x="0" y="1531688"/>
                  </a:moveTo>
                  <a:cubicBezTo>
                    <a:pt x="830855" y="775196"/>
                    <a:pt x="1661711" y="18704"/>
                    <a:pt x="2401677" y="343"/>
                  </a:cubicBezTo>
                  <a:cubicBezTo>
                    <a:pt x="3141643" y="-18018"/>
                    <a:pt x="3790720" y="701750"/>
                    <a:pt x="4439798" y="1421519"/>
                  </a:cubicBezTo>
                </a:path>
              </a:pathLst>
            </a:custGeom>
            <a:noFill/>
            <a:ln w="57150">
              <a:solidFill>
                <a:srgbClr val="FFC000"/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B7FF2AD-B59B-7517-44CD-EB8E348C225A}"/>
                </a:ext>
              </a:extLst>
            </p:cNvPr>
            <p:cNvSpPr txBox="1"/>
            <p:nvPr/>
          </p:nvSpPr>
          <p:spPr>
            <a:xfrm>
              <a:off x="9824989" y="3065449"/>
              <a:ext cx="14398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30% atoms </a:t>
              </a:r>
            </a:p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stars</a:t>
              </a:r>
              <a:endParaRPr lang="fr-FR"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BDC6A1E-30A7-071F-7836-471C1FD5B371}"/>
              </a:ext>
            </a:extLst>
          </p:cNvPr>
          <p:cNvGrpSpPr/>
          <p:nvPr/>
        </p:nvGrpSpPr>
        <p:grpSpPr>
          <a:xfrm>
            <a:off x="5034708" y="2223008"/>
            <a:ext cx="4362680" cy="2404076"/>
            <a:chOff x="5034708" y="2223008"/>
            <a:chExt cx="4362680" cy="2404076"/>
          </a:xfrm>
        </p:grpSpPr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EBBFC94E-A667-331C-8F94-8C81F4557A31}"/>
                </a:ext>
              </a:extLst>
            </p:cNvPr>
            <p:cNvSpPr/>
            <p:nvPr/>
          </p:nvSpPr>
          <p:spPr>
            <a:xfrm>
              <a:off x="5034708" y="2223008"/>
              <a:ext cx="4362680" cy="2404076"/>
            </a:xfrm>
            <a:custGeom>
              <a:avLst/>
              <a:gdLst>
                <a:gd name="connsiteX0" fmla="*/ 0 w 4362680"/>
                <a:gd name="connsiteY0" fmla="*/ 2404076 h 2404076"/>
                <a:gd name="connsiteX1" fmla="*/ 2093205 w 4362680"/>
                <a:gd name="connsiteY1" fmla="*/ 57484 h 2404076"/>
                <a:gd name="connsiteX2" fmla="*/ 4362680 w 4362680"/>
                <a:gd name="connsiteY2" fmla="*/ 949850 h 240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2680" h="2404076">
                  <a:moveTo>
                    <a:pt x="0" y="2404076"/>
                  </a:moveTo>
                  <a:cubicBezTo>
                    <a:pt x="683046" y="1351965"/>
                    <a:pt x="1366092" y="299855"/>
                    <a:pt x="2093205" y="57484"/>
                  </a:cubicBezTo>
                  <a:cubicBezTo>
                    <a:pt x="2820318" y="-184887"/>
                    <a:pt x="3591499" y="382481"/>
                    <a:pt x="4362680" y="949850"/>
                  </a:cubicBezTo>
                </a:path>
              </a:pathLst>
            </a:custGeom>
            <a:noFill/>
            <a:ln w="57150">
              <a:solidFill>
                <a:schemeClr val="bg2">
                  <a:lumMod val="90000"/>
                </a:schemeClr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84A77158-48D6-A391-47A1-602B4028E8C3}"/>
                </a:ext>
              </a:extLst>
            </p:cNvPr>
            <p:cNvSpPr txBox="1"/>
            <p:nvPr/>
          </p:nvSpPr>
          <p:spPr>
            <a:xfrm>
              <a:off x="7759318" y="3086475"/>
              <a:ext cx="14259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10% atoms </a:t>
              </a:r>
            </a:p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stars</a:t>
              </a:r>
              <a:endParaRPr lang="fr-FR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D4EAD472-EF07-DEDA-EF78-64491FE0855C}"/>
              </a:ext>
            </a:extLst>
          </p:cNvPr>
          <p:cNvGrpSpPr/>
          <p:nvPr/>
        </p:nvGrpSpPr>
        <p:grpSpPr>
          <a:xfrm>
            <a:off x="5347456" y="1458880"/>
            <a:ext cx="915635" cy="1253365"/>
            <a:chOff x="5347456" y="1458880"/>
            <a:chExt cx="915635" cy="125336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9FE481A1-5C0C-A8F8-891A-3CE348BEDA57}"/>
                </a:ext>
              </a:extLst>
            </p:cNvPr>
            <p:cNvGrpSpPr/>
            <p:nvPr/>
          </p:nvGrpSpPr>
          <p:grpSpPr>
            <a:xfrm>
              <a:off x="5386907" y="2005070"/>
              <a:ext cx="759110" cy="707175"/>
              <a:chOff x="5386907" y="2005070"/>
              <a:chExt cx="759110" cy="70717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8F319E1-6FA3-8DB1-DC3E-B200F1FC96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386907" y="2159321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28A2515-C81B-3F2A-D925-BA9820562C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002017" y="2289687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0EEEC7E9-BC2F-4B75-A5BA-D57903B0B371}"/>
                  </a:ext>
                </a:extLst>
              </p:cNvPr>
              <p:cNvCxnSpPr/>
              <p:nvPr/>
            </p:nvCxnSpPr>
            <p:spPr>
              <a:xfrm>
                <a:off x="5458907" y="2005070"/>
                <a:ext cx="0" cy="42861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1472B4CA-3613-B5E1-E566-2FBB15B80A31}"/>
                  </a:ext>
                </a:extLst>
              </p:cNvPr>
              <p:cNvCxnSpPr/>
              <p:nvPr/>
            </p:nvCxnSpPr>
            <p:spPr>
              <a:xfrm>
                <a:off x="6077688" y="2064245"/>
                <a:ext cx="0" cy="648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0693CC8-75A9-9CD7-5349-B69ED2E287A6}"/>
                </a:ext>
              </a:extLst>
            </p:cNvPr>
            <p:cNvSpPr txBox="1"/>
            <p:nvPr/>
          </p:nvSpPr>
          <p:spPr>
            <a:xfrm>
              <a:off x="5347456" y="1458880"/>
              <a:ext cx="915635" cy="52322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2800" b="1"/>
                <a:t>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2143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63B49-3DBE-6A26-A995-1515CCF39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B35CC2D7-2611-4094-1EFB-D6BCDCD61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09656" y="1517440"/>
            <a:ext cx="6778825" cy="38130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95F41539-5283-3AFD-8EB7-DDC00C5B4057}"/>
              </a:ext>
            </a:extLst>
          </p:cNvPr>
          <p:cNvGrpSpPr/>
          <p:nvPr/>
        </p:nvGrpSpPr>
        <p:grpSpPr>
          <a:xfrm>
            <a:off x="798953" y="516339"/>
            <a:ext cx="6203300" cy="5825321"/>
            <a:chOff x="798953" y="516339"/>
            <a:chExt cx="6203300" cy="58253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E87E7718-03EE-48B4-9835-80024860A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953" y="516339"/>
              <a:ext cx="6203300" cy="5825321"/>
            </a:xfrm>
            <a:prstGeom prst="rect">
              <a:avLst/>
            </a:prstGeom>
          </p:spPr>
        </p:pic>
        <p:sp>
          <p:nvSpPr>
            <p:cNvPr id="7" name="Triangle rectangle 6">
              <a:extLst>
                <a:ext uri="{FF2B5EF4-FFF2-40B4-BE49-F238E27FC236}">
                  <a16:creationId xmlns:a16="http://schemas.microsoft.com/office/drawing/2014/main" id="{C448315E-01C8-1C0C-E809-228C8C05CF36}"/>
                </a:ext>
              </a:extLst>
            </p:cNvPr>
            <p:cNvSpPr/>
            <p:nvPr/>
          </p:nvSpPr>
          <p:spPr>
            <a:xfrm rot="10800000">
              <a:off x="3900603" y="815199"/>
              <a:ext cx="914400" cy="914400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C949D0F-4A5A-0427-D16F-F8F91F8F75D4}"/>
                </a:ext>
              </a:extLst>
            </p:cNvPr>
            <p:cNvSpPr txBox="1"/>
            <p:nvPr/>
          </p:nvSpPr>
          <p:spPr>
            <a:xfrm>
              <a:off x="4754470" y="815199"/>
              <a:ext cx="1742583" cy="646331"/>
            </a:xfrm>
            <a:prstGeom prst="rect">
              <a:avLst/>
            </a:prstGeom>
            <a:solidFill>
              <a:srgbClr val="C2C7FF"/>
            </a:solidFill>
          </p:spPr>
          <p:txBody>
            <a:bodyPr wrap="square" rtlCol="0">
              <a:spAutoFit/>
            </a:bodyPr>
            <a:lstStyle/>
            <a:p>
              <a:r>
                <a:rPr lang="fr-FR"/>
                <a:t>Forbidden by</a:t>
              </a:r>
            </a:p>
            <a:p>
              <a:r>
                <a:rPr lang="fr-FR"/>
                <a:t>cosmology</a:t>
              </a:r>
            </a:p>
          </p:txBody>
        </p:sp>
        <p:sp>
          <p:nvSpPr>
            <p:cNvPr id="9" name="Triangle rectangle 8">
              <a:extLst>
                <a:ext uri="{FF2B5EF4-FFF2-40B4-BE49-F238E27FC236}">
                  <a16:creationId xmlns:a16="http://schemas.microsoft.com/office/drawing/2014/main" id="{FCD4B85A-C395-B6F9-7189-A0301FFFF641}"/>
                </a:ext>
              </a:extLst>
            </p:cNvPr>
            <p:cNvSpPr/>
            <p:nvPr/>
          </p:nvSpPr>
          <p:spPr>
            <a:xfrm rot="11068274">
              <a:off x="4912319" y="1915949"/>
              <a:ext cx="914400" cy="914400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rectangle 9">
              <a:extLst>
                <a:ext uri="{FF2B5EF4-FFF2-40B4-BE49-F238E27FC236}">
                  <a16:creationId xmlns:a16="http://schemas.microsoft.com/office/drawing/2014/main" id="{EFAF4B7E-9ABA-3AA3-C38D-9698CA0D11E1}"/>
                </a:ext>
              </a:extLst>
            </p:cNvPr>
            <p:cNvSpPr/>
            <p:nvPr/>
          </p:nvSpPr>
          <p:spPr>
            <a:xfrm rot="11068274">
              <a:off x="5251629" y="1944259"/>
              <a:ext cx="1060141" cy="1084285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F9935F59-659B-1A49-8DA3-453094B1F09E}"/>
                </a:ext>
              </a:extLst>
            </p:cNvPr>
            <p:cNvSpPr txBox="1"/>
            <p:nvPr/>
          </p:nvSpPr>
          <p:spPr>
            <a:xfrm rot="1856010">
              <a:off x="2207017" y="962771"/>
              <a:ext cx="2011897" cy="88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>
                  <a:solidFill>
                    <a:srgbClr val="FF0000"/>
                  </a:solidFill>
                </a:rPr>
                <a:t>Star formation with</a:t>
              </a:r>
            </a:p>
            <a:p>
              <a:pPr>
                <a:lnSpc>
                  <a:spcPct val="150000"/>
                </a:lnSpc>
              </a:pPr>
              <a:r>
                <a:rPr lang="fr-FR">
                  <a:solidFill>
                    <a:srgbClr val="FF0000"/>
                  </a:solidFill>
                </a:rPr>
                <a:t>30% efficiency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84C1605-5A37-09DE-0474-966E9DA30EFA}"/>
                </a:ext>
              </a:extLst>
            </p:cNvPr>
            <p:cNvSpPr txBox="1"/>
            <p:nvPr/>
          </p:nvSpPr>
          <p:spPr>
            <a:xfrm rot="1856010">
              <a:off x="1934092" y="1867670"/>
              <a:ext cx="1531701" cy="464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>
                  <a:solidFill>
                    <a:schemeClr val="bg2">
                      <a:lumMod val="50000"/>
                    </a:schemeClr>
                  </a:solidFill>
                </a:rPr>
                <a:t>10% efficiency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3E94D350-8FAA-FBC5-79F6-44A7312BF197}"/>
                </a:ext>
              </a:extLst>
            </p:cNvPr>
            <p:cNvSpPr txBox="1"/>
            <p:nvPr/>
          </p:nvSpPr>
          <p:spPr>
            <a:xfrm rot="3377285">
              <a:off x="5233142" y="2750352"/>
              <a:ext cx="1641796" cy="464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/>
                <a:t>100% efficiency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F9930F-1AE8-68AF-B906-9DF41E3C8F58}"/>
                </a:ext>
              </a:extLst>
            </p:cNvPr>
            <p:cNvSpPr/>
            <p:nvPr/>
          </p:nvSpPr>
          <p:spPr>
            <a:xfrm>
              <a:off x="1871950" y="3558448"/>
              <a:ext cx="2259375" cy="1531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8EAA485B-2E00-1CCC-82CA-BB357ADB5625}"/>
              </a:ext>
            </a:extLst>
          </p:cNvPr>
          <p:cNvSpPr txBox="1"/>
          <p:nvPr/>
        </p:nvSpPr>
        <p:spPr>
          <a:xfrm>
            <a:off x="991541" y="6309522"/>
            <a:ext cx="281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Boylan – Koychin et al. 2023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767B77A-E4B1-B2E6-07A2-E45A192A85FC}"/>
              </a:ext>
            </a:extLst>
          </p:cNvPr>
          <p:cNvGrpSpPr/>
          <p:nvPr/>
        </p:nvGrpSpPr>
        <p:grpSpPr>
          <a:xfrm>
            <a:off x="4270022" y="1505239"/>
            <a:ext cx="926711" cy="1714287"/>
            <a:chOff x="4270022" y="1505239"/>
            <a:chExt cx="926711" cy="171428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7A6A5E28-97C5-415A-86ED-8B06D179E19F}"/>
                </a:ext>
              </a:extLst>
            </p:cNvPr>
            <p:cNvGrpSpPr/>
            <p:nvPr/>
          </p:nvGrpSpPr>
          <p:grpSpPr>
            <a:xfrm>
              <a:off x="4371521" y="2139526"/>
              <a:ext cx="825212" cy="1080000"/>
              <a:chOff x="4371521" y="2139526"/>
              <a:chExt cx="825212" cy="1080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146BF4C-E120-9D06-878C-26C922DA79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1521" y="2421891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BC5079E-BA10-BEC5-03BD-CAD43AB8E6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2733" y="2530223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F63A8548-DEAC-55C7-539F-163D2BDC2D18}"/>
                  </a:ext>
                </a:extLst>
              </p:cNvPr>
              <p:cNvCxnSpPr/>
              <p:nvPr/>
            </p:nvCxnSpPr>
            <p:spPr>
              <a:xfrm>
                <a:off x="4443521" y="2168486"/>
                <a:ext cx="0" cy="720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04E7851D-6DDA-DCE5-C3B9-DE41AB02CCF6}"/>
                  </a:ext>
                </a:extLst>
              </p:cNvPr>
              <p:cNvCxnSpPr/>
              <p:nvPr/>
            </p:nvCxnSpPr>
            <p:spPr>
              <a:xfrm>
                <a:off x="5128404" y="2139526"/>
                <a:ext cx="0" cy="1080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A0B4A9FA-B037-6AE4-2F81-A5FE453F986B}"/>
                </a:ext>
              </a:extLst>
            </p:cNvPr>
            <p:cNvSpPr txBox="1"/>
            <p:nvPr/>
          </p:nvSpPr>
          <p:spPr>
            <a:xfrm>
              <a:off x="4270022" y="1505239"/>
              <a:ext cx="915635" cy="523220"/>
            </a:xfrm>
            <a:prstGeom prst="rect">
              <a:avLst/>
            </a:prstGeom>
            <a:solidFill>
              <a:srgbClr val="FFD579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2800" b="1"/>
                <a:t>2023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2E86D95-84B4-678E-F7F5-00041D64FD87}"/>
              </a:ext>
            </a:extLst>
          </p:cNvPr>
          <p:cNvGrpSpPr/>
          <p:nvPr/>
        </p:nvGrpSpPr>
        <p:grpSpPr>
          <a:xfrm>
            <a:off x="5034708" y="978743"/>
            <a:ext cx="7094568" cy="3648341"/>
            <a:chOff x="5034708" y="978743"/>
            <a:chExt cx="7094568" cy="364834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D844677-BEA0-CA30-8DD2-F4160359A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00858" y="1910935"/>
              <a:ext cx="4813515" cy="260598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927CCCDD-D32F-3939-5EDD-D59BD8711F58}"/>
                </a:ext>
              </a:extLst>
            </p:cNvPr>
            <p:cNvSpPr/>
            <p:nvPr/>
          </p:nvSpPr>
          <p:spPr>
            <a:xfrm rot="625504">
              <a:off x="5389938" y="978743"/>
              <a:ext cx="4355736" cy="1624302"/>
            </a:xfrm>
            <a:custGeom>
              <a:avLst/>
              <a:gdLst>
                <a:gd name="connsiteX0" fmla="*/ 0 w 3922005"/>
                <a:gd name="connsiteY0" fmla="*/ 1123761 h 1123761"/>
                <a:gd name="connsiteX1" fmla="*/ 2093205 w 3922005"/>
                <a:gd name="connsiteY1" fmla="*/ 41 h 1123761"/>
                <a:gd name="connsiteX2" fmla="*/ 3922005 w 3922005"/>
                <a:gd name="connsiteY2" fmla="*/ 1090710 h 112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2005" h="1123761">
                  <a:moveTo>
                    <a:pt x="0" y="1123761"/>
                  </a:moveTo>
                  <a:cubicBezTo>
                    <a:pt x="719769" y="564655"/>
                    <a:pt x="1439538" y="5549"/>
                    <a:pt x="2093205" y="41"/>
                  </a:cubicBezTo>
                  <a:cubicBezTo>
                    <a:pt x="2746872" y="-5467"/>
                    <a:pt x="3334438" y="542621"/>
                    <a:pt x="3922005" y="10907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220E7CC0-5350-AF4F-D021-5A80F438C766}"/>
                </a:ext>
              </a:extLst>
            </p:cNvPr>
            <p:cNvSpPr txBox="1"/>
            <p:nvPr/>
          </p:nvSpPr>
          <p:spPr>
            <a:xfrm>
              <a:off x="9465342" y="2353722"/>
              <a:ext cx="2663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100% atomes </a:t>
              </a:r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BA79AFF7-8917-3311-804D-6E5D6AAB4A1D}"/>
                </a:ext>
              </a:extLst>
            </p:cNvPr>
            <p:cNvSpPr/>
            <p:nvPr/>
          </p:nvSpPr>
          <p:spPr>
            <a:xfrm>
              <a:off x="5045725" y="1652187"/>
              <a:ext cx="4439798" cy="1531688"/>
            </a:xfrm>
            <a:custGeom>
              <a:avLst/>
              <a:gdLst>
                <a:gd name="connsiteX0" fmla="*/ 0 w 4439798"/>
                <a:gd name="connsiteY0" fmla="*/ 1531688 h 1531688"/>
                <a:gd name="connsiteX1" fmla="*/ 2401677 w 4439798"/>
                <a:gd name="connsiteY1" fmla="*/ 343 h 1531688"/>
                <a:gd name="connsiteX2" fmla="*/ 4439798 w 4439798"/>
                <a:gd name="connsiteY2" fmla="*/ 1421519 h 15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9798" h="1531688">
                  <a:moveTo>
                    <a:pt x="0" y="1531688"/>
                  </a:moveTo>
                  <a:cubicBezTo>
                    <a:pt x="830855" y="775196"/>
                    <a:pt x="1661711" y="18704"/>
                    <a:pt x="2401677" y="343"/>
                  </a:cubicBezTo>
                  <a:cubicBezTo>
                    <a:pt x="3141643" y="-18018"/>
                    <a:pt x="3790720" y="701750"/>
                    <a:pt x="4439798" y="1421519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ACA5253-12D6-5F76-04F5-5C4745C362B5}"/>
                </a:ext>
              </a:extLst>
            </p:cNvPr>
            <p:cNvSpPr txBox="1"/>
            <p:nvPr/>
          </p:nvSpPr>
          <p:spPr>
            <a:xfrm>
              <a:off x="9824989" y="3065449"/>
              <a:ext cx="15680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30% atomes </a:t>
              </a:r>
            </a:p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D9F9DB69-EEA8-82B1-DE91-B523F69C7D87}"/>
                </a:ext>
              </a:extLst>
            </p:cNvPr>
            <p:cNvSpPr/>
            <p:nvPr/>
          </p:nvSpPr>
          <p:spPr>
            <a:xfrm>
              <a:off x="5034708" y="2223008"/>
              <a:ext cx="4362680" cy="2404076"/>
            </a:xfrm>
            <a:custGeom>
              <a:avLst/>
              <a:gdLst>
                <a:gd name="connsiteX0" fmla="*/ 0 w 4362680"/>
                <a:gd name="connsiteY0" fmla="*/ 2404076 h 2404076"/>
                <a:gd name="connsiteX1" fmla="*/ 2093205 w 4362680"/>
                <a:gd name="connsiteY1" fmla="*/ 57484 h 2404076"/>
                <a:gd name="connsiteX2" fmla="*/ 4362680 w 4362680"/>
                <a:gd name="connsiteY2" fmla="*/ 949850 h 240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2680" h="2404076">
                  <a:moveTo>
                    <a:pt x="0" y="2404076"/>
                  </a:moveTo>
                  <a:cubicBezTo>
                    <a:pt x="683046" y="1351965"/>
                    <a:pt x="1366092" y="299855"/>
                    <a:pt x="2093205" y="57484"/>
                  </a:cubicBezTo>
                  <a:cubicBezTo>
                    <a:pt x="2820318" y="-184887"/>
                    <a:pt x="3591499" y="382481"/>
                    <a:pt x="4362680" y="949850"/>
                  </a:cubicBezTo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F09231D-D137-C149-2EE8-76F3EE01BC5E}"/>
                </a:ext>
              </a:extLst>
            </p:cNvPr>
            <p:cNvSpPr txBox="1"/>
            <p:nvPr/>
          </p:nvSpPr>
          <p:spPr>
            <a:xfrm>
              <a:off x="7759318" y="3086475"/>
              <a:ext cx="15542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10% atomes </a:t>
              </a:r>
            </a:p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03870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74BACEE-AE11-721F-8FE5-BC099441D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13" y="0"/>
            <a:ext cx="10306373" cy="68709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DBC392-5001-94F6-F1B6-D0D9CBA169C9}"/>
              </a:ext>
            </a:extLst>
          </p:cNvPr>
          <p:cNvSpPr txBox="1"/>
          <p:nvPr/>
        </p:nvSpPr>
        <p:spPr>
          <a:xfrm rot="739424">
            <a:off x="1376765" y="2936657"/>
            <a:ext cx="1026243" cy="261610"/>
          </a:xfrm>
          <a:prstGeom prst="rect">
            <a:avLst/>
          </a:prstGeom>
          <a:solidFill>
            <a:srgbClr val="DB9C6B"/>
          </a:solidFill>
        </p:spPr>
        <p:txBody>
          <a:bodyPr wrap="none" rtlCol="0">
            <a:spAutoFit/>
          </a:bodyPr>
          <a:lstStyle/>
          <a:p>
            <a:r>
              <a:rPr lang="fr-FR" sz="1100" b="1">
                <a:latin typeface="Comic Sans MS" panose="030F0902030302020204" pitchFamily="66" charset="0"/>
              </a:rPr>
              <a:t>REDSHIFTS</a:t>
            </a:r>
            <a:endParaRPr lang="fr-FR" sz="1200" b="1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572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FFDB660-B7B9-D590-7064-0B8F720164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707"/>
          <a:stretch>
            <a:fillRect/>
          </a:stretch>
        </p:blipFill>
        <p:spPr>
          <a:xfrm>
            <a:off x="75635" y="0"/>
            <a:ext cx="10684541" cy="10673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08AB072-71DE-0BDB-F829-15A137D026F8}"/>
              </a:ext>
            </a:extLst>
          </p:cNvPr>
          <p:cNvSpPr txBox="1"/>
          <p:nvPr/>
        </p:nvSpPr>
        <p:spPr>
          <a:xfrm>
            <a:off x="1310952" y="1089515"/>
            <a:ext cx="9330311" cy="8808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/>
              <a:t>280 galaxies visually at 1.5 &lt; z &lt; 8</a:t>
            </a:r>
          </a:p>
          <a:p>
            <a:pPr>
              <a:lnSpc>
                <a:spcPct val="150000"/>
              </a:lnSpc>
            </a:pPr>
            <a:r>
              <a:rPr lang="fr-FR"/>
              <a:t>disk galaxies = common at z ∼ 3–6 : ∼50% of the galaxy population!  &gt; 10 times HST observations.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E6FB191-D8AC-59BB-7A95-E8CF015A6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8159" y="2288695"/>
            <a:ext cx="8120933" cy="456930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72E086-B5FC-19ED-F280-17913BB1251C}"/>
              </a:ext>
            </a:extLst>
          </p:cNvPr>
          <p:cNvSpPr txBox="1"/>
          <p:nvPr/>
        </p:nvSpPr>
        <p:spPr>
          <a:xfrm>
            <a:off x="421240" y="5768485"/>
            <a:ext cx="46313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Cheng +2022, Guo +2022, Ferreira +2022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B763F57-FCA1-FC52-15FD-84FEE8A8B21F}"/>
              </a:ext>
            </a:extLst>
          </p:cNvPr>
          <p:cNvSpPr txBox="1"/>
          <p:nvPr/>
        </p:nvSpPr>
        <p:spPr>
          <a:xfrm>
            <a:off x="12781052" y="15822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EDD564-1295-4C77-DB6E-2DB3CD66D2EC}"/>
              </a:ext>
            </a:extLst>
          </p:cNvPr>
          <p:cNvSpPr/>
          <p:nvPr/>
        </p:nvSpPr>
        <p:spPr>
          <a:xfrm>
            <a:off x="11458818" y="1766886"/>
            <a:ext cx="184731" cy="5014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839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9574402-1C02-601B-72AE-4A79B26E1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959" y="953653"/>
            <a:ext cx="4279900" cy="412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682A2BC-2153-FCC6-E0BF-7720B6087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101" y="945715"/>
            <a:ext cx="4102784" cy="41275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388D755-6282-76EE-C0AA-E20A2EADD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3956" y="3801251"/>
            <a:ext cx="3312019" cy="2486775"/>
          </a:xfrm>
          <a:prstGeom prst="rect">
            <a:avLst/>
          </a:prstGeom>
        </p:spPr>
      </p:pic>
      <p:pic>
        <p:nvPicPr>
          <p:cNvPr id="14" name="Picture 8" descr="http://www.spacemankind.com/images/astronomy/jwst/20091014-jwst-1-hr.jpg">
            <a:extLst>
              <a:ext uri="{FF2B5EF4-FFF2-40B4-BE49-F238E27FC236}">
                <a16:creationId xmlns:a16="http://schemas.microsoft.com/office/drawing/2014/main" id="{9DB5E37E-FA6D-B174-CE7E-0DF09BFBC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6" b="89956" l="43766" r="93830">
                        <a14:foregroundMark x1="51845" y1="30132" x2="53944" y2="35242"/>
                        <a14:foregroundMark x1="51845" y1="27313" x2="51845" y2="27313"/>
                        <a14:foregroundMark x1="51908" y1="28546" x2="54135" y2="34273"/>
                        <a14:foregroundMark x1="52099" y1="27401" x2="71819" y2="13656"/>
                        <a14:foregroundMark x1="55407" y1="36564" x2="67939" y2="42026"/>
                        <a14:foregroundMark x1="53753" y1="63348" x2="87659" y2="52952"/>
                        <a14:foregroundMark x1="50445" y1="30308" x2="51145" y2="33128"/>
                        <a14:foregroundMark x1="53181" y1="29604" x2="54008" y2="32687"/>
                        <a14:foregroundMark x1="53753" y1="30837" x2="54389" y2="33216"/>
                        <a14:foregroundMark x1="54135" y1="30661" x2="54707" y2="33568"/>
                        <a14:foregroundMark x1="44020" y1="65815" x2="43766" y2="76123"/>
                        <a14:foregroundMark x1="43766" y1="76123" x2="44784" y2="80176"/>
                        <a14:foregroundMark x1="49873" y1="84405" x2="49555" y2="76828"/>
                        <a14:foregroundMark x1="52481" y1="74802" x2="51209" y2="79207"/>
                        <a14:foregroundMark x1="46120" y1="71278" x2="43957" y2="73392"/>
                        <a14:foregroundMark x1="85751" y1="51894" x2="70865" y2="56828"/>
                        <a14:foregroundMark x1="70865" y1="56828" x2="70865" y2="56828"/>
                        <a14:foregroundMark x1="79771" y1="24141" x2="80471" y2="25551"/>
                        <a14:foregroundMark x1="79771" y1="23965" x2="80471" y2="24934"/>
                        <a14:foregroundMark x1="73601" y1="18502" x2="76463" y2="2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345"/>
          <a:stretch>
            <a:fillRect/>
          </a:stretch>
        </p:blipFill>
        <p:spPr bwMode="auto">
          <a:xfrm rot="1583523">
            <a:off x="7031503" y="3665724"/>
            <a:ext cx="2911612" cy="342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E26F02E-DB57-D48B-7606-43F4D2460A3E}"/>
              </a:ext>
            </a:extLst>
          </p:cNvPr>
          <p:cNvSpPr txBox="1"/>
          <p:nvPr/>
        </p:nvSpPr>
        <p:spPr>
          <a:xfrm>
            <a:off x="8867508" y="6550224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Cheng et al. 2022</a:t>
            </a:r>
          </a:p>
        </p:txBody>
      </p:sp>
      <p:pic>
        <p:nvPicPr>
          <p:cNvPr id="16" name="Image 15" descr="squirrel_small.png">
            <a:extLst>
              <a:ext uri="{FF2B5EF4-FFF2-40B4-BE49-F238E27FC236}">
                <a16:creationId xmlns:a16="http://schemas.microsoft.com/office/drawing/2014/main" id="{091AE92F-7C3D-BA5F-9F1F-4F149703D02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171" y="880846"/>
            <a:ext cx="1429564" cy="14058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9" descr="elephant.jpg">
            <a:extLst>
              <a:ext uri="{FF2B5EF4-FFF2-40B4-BE49-F238E27FC236}">
                <a16:creationId xmlns:a16="http://schemas.microsoft.com/office/drawing/2014/main" id="{25332CD9-A7BA-2D11-4092-24ED10E1EE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292" b="90625" l="9668" r="91699">
                        <a14:foregroundMark x1="25977" y1="24870" x2="41992" y2="19271"/>
                        <a14:foregroundMark x1="58301" y1="16536" x2="63477" y2="32031"/>
                        <a14:foregroundMark x1="77734" y1="17969" x2="62109" y2="10677"/>
                        <a14:foregroundMark x1="62109" y1="10677" x2="30957" y2="18359"/>
                        <a14:foregroundMark x1="30957" y1="18359" x2="17480" y2="29167"/>
                        <a14:foregroundMark x1="17480" y1="29167" x2="15430" y2="32813"/>
                        <a14:foregroundMark x1="55176" y1="11719" x2="71777" y2="7292"/>
                        <a14:foregroundMark x1="71777" y1="7292" x2="83008" y2="24870"/>
                        <a14:foregroundMark x1="83008" y1="24870" x2="84180" y2="30339"/>
                        <a14:foregroundMark x1="73828" y1="9635" x2="84180" y2="22135"/>
                        <a14:foregroundMark x1="9668" y1="90365" x2="14844" y2="72396"/>
                        <a14:foregroundMark x1="35352" y1="79948" x2="41797" y2="90755"/>
                        <a14:foregroundMark x1="78223" y1="80990" x2="82324" y2="65234"/>
                        <a14:foregroundMark x1="83105" y1="37891" x2="84668" y2="50651"/>
                        <a14:foregroundMark x1="84180" y1="35938" x2="91699" y2="46615"/>
                        <a14:foregroundMark x1="16211" y1="28646" x2="21875" y2="23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671" y="945718"/>
            <a:ext cx="1874448" cy="1405845"/>
          </a:xfrm>
          <a:prstGeom prst="rect">
            <a:avLst/>
          </a:prstGeom>
          <a:noFill/>
          <a:ln w="19050">
            <a:noFill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C413C6F-5E00-4A2A-456E-5BD5B2A8F641}"/>
              </a:ext>
            </a:extLst>
          </p:cNvPr>
          <p:cNvSpPr txBox="1"/>
          <p:nvPr/>
        </p:nvSpPr>
        <p:spPr>
          <a:xfrm>
            <a:off x="4372576" y="279418"/>
            <a:ext cx="294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-11 billion </a:t>
            </a:r>
            <a:r>
              <a:rPr lang="fr-F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years</a:t>
            </a:r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87769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E52910-8DDF-3D82-F344-B9C26BA29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Galaxy_and_filaments_original.jpg">
            <a:extLst>
              <a:ext uri="{FF2B5EF4-FFF2-40B4-BE49-F238E27FC236}">
                <a16:creationId xmlns:a16="http://schemas.microsoft.com/office/drawing/2014/main" id="{4E403ACF-A21E-1067-977C-55252B10D6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" t="45" r="-172" b="-14"/>
          <a:stretch/>
        </p:blipFill>
        <p:spPr bwMode="auto">
          <a:xfrm>
            <a:off x="76564" y="883190"/>
            <a:ext cx="4126563" cy="308530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8588F34B-3C74-0296-C501-10C1FED11662}"/>
              </a:ext>
            </a:extLst>
          </p:cNvPr>
          <p:cNvGrpSpPr/>
          <p:nvPr/>
        </p:nvGrpSpPr>
        <p:grpSpPr>
          <a:xfrm>
            <a:off x="83730" y="97106"/>
            <a:ext cx="4119397" cy="767796"/>
            <a:chOff x="685800" y="-6035"/>
            <a:chExt cx="5492529" cy="102372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7906FAC-2ABF-2A47-48DD-FC322859E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" y="-6035"/>
              <a:ext cx="5492529" cy="85424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F40D809-4C42-211A-5054-DBBD7FC54C4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85800" y="648153"/>
              <a:ext cx="4204798" cy="3695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200" i="1" dirty="0">
                  <a:hlinkClick r:id="rId4"/>
                </a:rPr>
                <a:t>Nature</a:t>
              </a:r>
              <a:r>
                <a:rPr lang="fr-FR" sz="1200" dirty="0"/>
                <a:t> </a:t>
              </a:r>
              <a:r>
                <a:rPr lang="fr-FR" sz="1200" b="1" dirty="0"/>
                <a:t>volume 457</a:t>
              </a:r>
              <a:r>
                <a:rPr lang="fr-FR" sz="1200" dirty="0"/>
                <a:t>, pages 451–454 (2009)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A863602-CD47-EF10-2E00-A2304E41F79B}"/>
                </a:ext>
              </a:extLst>
            </p:cNvPr>
            <p:cNvSpPr txBox="1"/>
            <p:nvPr/>
          </p:nvSpPr>
          <p:spPr>
            <a:xfrm>
              <a:off x="4839501" y="645072"/>
              <a:ext cx="133882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dirty="0" err="1"/>
                <a:t>Dekel</a:t>
              </a:r>
              <a:r>
                <a:rPr lang="fr-FR" sz="1200" dirty="0"/>
                <a:t> et al.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80DFFCD3-D999-7523-E33A-B3AB5775BF26}"/>
              </a:ext>
            </a:extLst>
          </p:cNvPr>
          <p:cNvSpPr txBox="1"/>
          <p:nvPr/>
        </p:nvSpPr>
        <p:spPr>
          <a:xfrm>
            <a:off x="5769508" y="4051880"/>
            <a:ext cx="3648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Before</a:t>
            </a:r>
            <a:r>
              <a:rPr lang="fr-FR" dirty="0"/>
              <a:t> </a:t>
            </a:r>
            <a:r>
              <a:rPr lang="fr-FR" dirty="0" err="1"/>
              <a:t>accretion</a:t>
            </a:r>
            <a:r>
              <a:rPr lang="fr-FR" dirty="0"/>
              <a:t>     </a:t>
            </a:r>
            <a:r>
              <a:rPr lang="fr-FR" dirty="0" err="1"/>
              <a:t>During</a:t>
            </a:r>
            <a:r>
              <a:rPr lang="fr-FR" dirty="0"/>
              <a:t> </a:t>
            </a:r>
            <a:r>
              <a:rPr lang="fr-FR" dirty="0" err="1"/>
              <a:t>accretion</a:t>
            </a:r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A37EC27-D40F-A3A5-D00D-DA5CA9470043}"/>
              </a:ext>
            </a:extLst>
          </p:cNvPr>
          <p:cNvGrpSpPr/>
          <p:nvPr/>
        </p:nvGrpSpPr>
        <p:grpSpPr>
          <a:xfrm>
            <a:off x="5414451" y="565064"/>
            <a:ext cx="4233896" cy="3475092"/>
            <a:chOff x="464574" y="865237"/>
            <a:chExt cx="5645194" cy="4633456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7424A7F-B8A5-AE77-F335-2BBDDCEBD5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35389"/>
            <a:stretch/>
          </p:blipFill>
          <p:spPr>
            <a:xfrm>
              <a:off x="464574" y="887359"/>
              <a:ext cx="5021826" cy="4611334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5F3A4AC-D59C-8D48-7660-0ABD5062A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2840" y="865237"/>
              <a:ext cx="666928" cy="4312800"/>
            </a:xfrm>
            <a:prstGeom prst="rect">
              <a:avLst/>
            </a:prstGeom>
          </p:spPr>
        </p:pic>
      </p:grpSp>
      <p:pic>
        <p:nvPicPr>
          <p:cNvPr id="11" name="Picture 6" descr="Galaxy_and_filaments_original.jpg">
            <a:extLst>
              <a:ext uri="{FF2B5EF4-FFF2-40B4-BE49-F238E27FC236}">
                <a16:creationId xmlns:a16="http://schemas.microsoft.com/office/drawing/2014/main" id="{BFDCB76B-FFD2-FBF8-94BD-FEED884CDD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0" t="19" r="12377" b="-19"/>
          <a:stretch/>
        </p:blipFill>
        <p:spPr bwMode="auto">
          <a:xfrm>
            <a:off x="9531623" y="265334"/>
            <a:ext cx="1513027" cy="1463570"/>
          </a:xfrm>
          <a:prstGeom prst="ellipse">
            <a:avLst/>
          </a:prstGeom>
          <a:noFill/>
          <a:ln w="38100">
            <a:solidFill>
              <a:srgbClr val="FF9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lèche courbée vers le bas 11">
            <a:extLst>
              <a:ext uri="{FF2B5EF4-FFF2-40B4-BE49-F238E27FC236}">
                <a16:creationId xmlns:a16="http://schemas.microsoft.com/office/drawing/2014/main" id="{FB7322DF-419C-CF9B-31AC-F4DE8656EA13}"/>
              </a:ext>
            </a:extLst>
          </p:cNvPr>
          <p:cNvSpPr/>
          <p:nvPr/>
        </p:nvSpPr>
        <p:spPr>
          <a:xfrm rot="19470565" flipH="1">
            <a:off x="8208362" y="116518"/>
            <a:ext cx="1571928" cy="789546"/>
          </a:xfrm>
          <a:prstGeom prst="curvedDownArrow">
            <a:avLst/>
          </a:prstGeom>
          <a:ln w="28575">
            <a:solidFill>
              <a:srgbClr val="FF9300"/>
            </a:solidFill>
          </a:ln>
        </p:spPr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8C756B-84B3-C19C-669F-9F9CFAA115FD}"/>
              </a:ext>
            </a:extLst>
          </p:cNvPr>
          <p:cNvSpPr txBox="1"/>
          <p:nvPr/>
        </p:nvSpPr>
        <p:spPr>
          <a:xfrm>
            <a:off x="9924254" y="3799665"/>
            <a:ext cx="17057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Kretschmer+2021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E13DCFC-9668-C9B6-1217-85DD53FF5374}"/>
              </a:ext>
            </a:extLst>
          </p:cNvPr>
          <p:cNvGrpSpPr/>
          <p:nvPr/>
        </p:nvGrpSpPr>
        <p:grpSpPr>
          <a:xfrm>
            <a:off x="561467" y="4149009"/>
            <a:ext cx="11605951" cy="2676413"/>
            <a:chOff x="-46188" y="2571750"/>
            <a:chExt cx="11605951" cy="2676413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D73974C4-F655-4697-4C85-75C296FF3F0C}"/>
                </a:ext>
              </a:extLst>
            </p:cNvPr>
            <p:cNvGrpSpPr/>
            <p:nvPr/>
          </p:nvGrpSpPr>
          <p:grpSpPr>
            <a:xfrm>
              <a:off x="-46188" y="2571750"/>
              <a:ext cx="7698578" cy="2611885"/>
              <a:chOff x="-46188" y="2571750"/>
              <a:chExt cx="7698578" cy="2611885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B90895E7-C888-5F36-4780-CE73645133FF}"/>
                  </a:ext>
                </a:extLst>
              </p:cNvPr>
              <p:cNvGrpSpPr/>
              <p:nvPr/>
            </p:nvGrpSpPr>
            <p:grpSpPr>
              <a:xfrm>
                <a:off x="0" y="2571750"/>
                <a:ext cx="7652390" cy="2586844"/>
                <a:chOff x="0" y="2571750"/>
                <a:chExt cx="7652390" cy="2586844"/>
              </a:xfrm>
            </p:grpSpPr>
            <p:grpSp>
              <p:nvGrpSpPr>
                <p:cNvPr id="19" name="Groupe 18">
                  <a:extLst>
                    <a:ext uri="{FF2B5EF4-FFF2-40B4-BE49-F238E27FC236}">
                      <a16:creationId xmlns:a16="http://schemas.microsoft.com/office/drawing/2014/main" id="{B28D1922-B494-B767-5FF1-BDE62678AAC1}"/>
                    </a:ext>
                  </a:extLst>
                </p:cNvPr>
                <p:cNvGrpSpPr/>
                <p:nvPr/>
              </p:nvGrpSpPr>
              <p:grpSpPr>
                <a:xfrm>
                  <a:off x="0" y="2571750"/>
                  <a:ext cx="2586844" cy="2586844"/>
                  <a:chOff x="0" y="2571750"/>
                  <a:chExt cx="2586844" cy="2586844"/>
                </a:xfrm>
              </p:grpSpPr>
              <p:pic>
                <p:nvPicPr>
                  <p:cNvPr id="23" name="Image 22">
                    <a:extLst>
                      <a:ext uri="{FF2B5EF4-FFF2-40B4-BE49-F238E27FC236}">
                        <a16:creationId xmlns:a16="http://schemas.microsoft.com/office/drawing/2014/main" id="{08DC48E6-C521-928A-ED02-4F5D288627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0" y="2571750"/>
                    <a:ext cx="2586844" cy="2586844"/>
                  </a:xfrm>
                  <a:prstGeom prst="rect">
                    <a:avLst/>
                  </a:prstGeom>
                </p:spPr>
              </p:pic>
              <p:grpSp>
                <p:nvGrpSpPr>
                  <p:cNvPr id="24" name="Groupe 23">
                    <a:extLst>
                      <a:ext uri="{FF2B5EF4-FFF2-40B4-BE49-F238E27FC236}">
                        <a16:creationId xmlns:a16="http://schemas.microsoft.com/office/drawing/2014/main" id="{271FD2D0-5FD6-CCC0-E6A0-D7321FB2EA96}"/>
                      </a:ext>
                    </a:extLst>
                  </p:cNvPr>
                  <p:cNvGrpSpPr/>
                  <p:nvPr/>
                </p:nvGrpSpPr>
                <p:grpSpPr>
                  <a:xfrm>
                    <a:off x="1191491" y="3756888"/>
                    <a:ext cx="219600" cy="216568"/>
                    <a:chOff x="203021" y="-601579"/>
                    <a:chExt cx="219600" cy="216568"/>
                  </a:xfrm>
                </p:grpSpPr>
                <p:cxnSp>
                  <p:nvCxnSpPr>
                    <p:cNvPr id="26" name="Connecteur droit 25">
                      <a:extLst>
                        <a:ext uri="{FF2B5EF4-FFF2-40B4-BE49-F238E27FC236}">
                          <a16:creationId xmlns:a16="http://schemas.microsoft.com/office/drawing/2014/main" id="{41B73163-4625-7300-1106-67616866D822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12821" y="-601579"/>
                      <a:ext cx="0" cy="216568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7" name="Connecteur droit 26">
                      <a:extLst>
                        <a:ext uri="{FF2B5EF4-FFF2-40B4-BE49-F238E27FC236}">
                          <a16:creationId xmlns:a16="http://schemas.microsoft.com/office/drawing/2014/main" id="{30463BC6-4104-385B-7BEB-5CA6F272B8B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203021" y="-505327"/>
                      <a:ext cx="219600" cy="0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5" name="Connecteur droit avec flèche 24">
                    <a:extLst>
                      <a:ext uri="{FF2B5EF4-FFF2-40B4-BE49-F238E27FC236}">
                        <a16:creationId xmlns:a16="http://schemas.microsoft.com/office/drawing/2014/main" id="{B2E9AD5B-959B-3FA7-4427-EDBC2AE30B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046017" y="4069708"/>
                    <a:ext cx="255274" cy="269681"/>
                  </a:xfrm>
                  <a:prstGeom prst="straightConnector1">
                    <a:avLst/>
                  </a:prstGeom>
                  <a:noFill/>
                  <a:ln w="28575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arrow" w="med" len="med"/>
                  </a:ln>
                  <a:effectLst/>
                </p:spPr>
              </p:cxnSp>
            </p:grpSp>
            <p:pic>
              <p:nvPicPr>
                <p:cNvPr id="21" name="Image 20">
                  <a:extLst>
                    <a:ext uri="{FF2B5EF4-FFF2-40B4-BE49-F238E27FC236}">
                      <a16:creationId xmlns:a16="http://schemas.microsoft.com/office/drawing/2014/main" id="{52BB9130-69E0-ABC1-01AE-C904B8CFA4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671316" y="3218580"/>
                  <a:ext cx="4981074" cy="718689"/>
                </a:xfrm>
                <a:prstGeom prst="rect">
                  <a:avLst/>
                </a:prstGeom>
              </p:spPr>
            </p:pic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08FB36-3483-D0EC-3B85-CBBBCF1A22F3}"/>
                  </a:ext>
                </a:extLst>
              </p:cNvPr>
              <p:cNvSpPr txBox="1"/>
              <p:nvPr/>
            </p:nvSpPr>
            <p:spPr>
              <a:xfrm>
                <a:off x="-46188" y="4875858"/>
                <a:ext cx="24753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1400" dirty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Le Bail, Daddi et al. 2023</a:t>
                </a:r>
              </a:p>
            </p:txBody>
          </p:sp>
        </p:grp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7FA87EA-E1B0-5A98-789C-077CFA501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25988" y="3207685"/>
              <a:ext cx="3933775" cy="2040478"/>
            </a:xfrm>
            <a:prstGeom prst="rect">
              <a:avLst/>
            </a:prstGeom>
          </p:spPr>
        </p:pic>
      </p:grpSp>
      <p:pic>
        <p:nvPicPr>
          <p:cNvPr id="29" name="Image 28">
            <a:extLst>
              <a:ext uri="{FF2B5EF4-FFF2-40B4-BE49-F238E27FC236}">
                <a16:creationId xmlns:a16="http://schemas.microsoft.com/office/drawing/2014/main" id="{946EB1F9-BC72-CB97-A6B9-88BC5D3267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0530" y="6356361"/>
            <a:ext cx="1594800" cy="1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9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CEB290-1A26-A0D6-9E65-58B6F18C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120" y="990170"/>
            <a:ext cx="4106984" cy="4106984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3B9A61-3644-0730-9D3B-9354FD3C67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66" r="21210"/>
          <a:stretch>
            <a:fillRect/>
          </a:stretch>
        </p:blipFill>
        <p:spPr>
          <a:xfrm>
            <a:off x="1181129" y="981378"/>
            <a:ext cx="4111630" cy="4106984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0BC3AC-002C-9F6E-1F07-4D4022C62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174" y="5131730"/>
            <a:ext cx="6559826" cy="172627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4B637D-50FD-DDCB-F60E-1DF1320CDEF5}"/>
              </a:ext>
            </a:extLst>
          </p:cNvPr>
          <p:cNvSpPr txBox="1"/>
          <p:nvPr/>
        </p:nvSpPr>
        <p:spPr>
          <a:xfrm>
            <a:off x="7115905" y="0"/>
            <a:ext cx="43975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Zhúlóng</a:t>
            </a:r>
          </a:p>
          <a:p>
            <a:pPr algn="ctr"/>
            <a:r>
              <a:rPr lang="fr-FR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Size 60 000 light-years ~ Milky Way</a:t>
            </a:r>
          </a:p>
          <a:p>
            <a:pPr algn="ctr"/>
            <a:r>
              <a:rPr lang="fr-FR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z=5.2 </a:t>
            </a:r>
            <a:r>
              <a:rPr lang="fr-FR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</a:t>
            </a:r>
            <a:r>
              <a:rPr lang="fr-FR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cosmic age= 1.1Gyr</a:t>
            </a:r>
            <a:endParaRPr lang="fr-FR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8DD04F9-D914-466A-30C1-49B6FB6A91C1}"/>
              </a:ext>
            </a:extLst>
          </p:cNvPr>
          <p:cNvSpPr txBox="1"/>
          <p:nvPr/>
        </p:nvSpPr>
        <p:spPr>
          <a:xfrm>
            <a:off x="2551500" y="71265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NGC 1376</a:t>
            </a:r>
          </a:p>
          <a:p>
            <a:pPr algn="ctr"/>
            <a:r>
              <a:rPr lang="fr-FR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-0.2 Gyr</a:t>
            </a:r>
          </a:p>
        </p:txBody>
      </p:sp>
    </p:spTree>
    <p:extLst>
      <p:ext uri="{BB962C8B-B14F-4D97-AF65-F5344CB8AC3E}">
        <p14:creationId xmlns:p14="http://schemas.microsoft.com/office/powerpoint/2010/main" val="2334606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1014A15-4BBA-0107-5A3B-378A832B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228" y="686152"/>
            <a:ext cx="7769926" cy="517995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212697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11B34-8DE2-A509-8F45-04A856807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CD849F9-EA95-E656-6726-1B43E4EBF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4" y="1769750"/>
            <a:ext cx="7772400" cy="49833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1060A4-C846-C92B-7F7F-1597806E3DEC}"/>
              </a:ext>
            </a:extLst>
          </p:cNvPr>
          <p:cNvSpPr txBox="1"/>
          <p:nvPr/>
        </p:nvSpPr>
        <p:spPr>
          <a:xfrm>
            <a:off x="7356984" y="1398497"/>
            <a:ext cx="169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Million years</a:t>
            </a:r>
          </a:p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after Big Bang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72943BA-855A-FBB0-6203-B6E79286F53D}"/>
              </a:ext>
            </a:extLst>
          </p:cNvPr>
          <p:cNvSpPr txBox="1"/>
          <p:nvPr/>
        </p:nvSpPr>
        <p:spPr>
          <a:xfrm>
            <a:off x="1281652" y="1400505"/>
            <a:ext cx="619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550         475          415         370          330          300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3B418B-304B-93E8-8A5A-2A61781426E9}"/>
              </a:ext>
            </a:extLst>
          </p:cNvPr>
          <p:cNvSpPr/>
          <p:nvPr/>
        </p:nvSpPr>
        <p:spPr>
          <a:xfrm>
            <a:off x="981162" y="3036689"/>
            <a:ext cx="6632154" cy="3052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B140980-2EA8-12D4-5A95-91D34AC8FC1C}"/>
              </a:ext>
            </a:extLst>
          </p:cNvPr>
          <p:cNvGrpSpPr/>
          <p:nvPr/>
        </p:nvGrpSpPr>
        <p:grpSpPr>
          <a:xfrm>
            <a:off x="992179" y="3411263"/>
            <a:ext cx="5960125" cy="3314357"/>
            <a:chOff x="2985571" y="2423711"/>
            <a:chExt cx="5960125" cy="3314357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61C5AB5C-C60D-1261-B3FF-F94EC611A9AA}"/>
                </a:ext>
              </a:extLst>
            </p:cNvPr>
            <p:cNvSpPr/>
            <p:nvPr/>
          </p:nvSpPr>
          <p:spPr>
            <a:xfrm>
              <a:off x="2985571" y="2423711"/>
              <a:ext cx="5960125" cy="2655065"/>
            </a:xfrm>
            <a:custGeom>
              <a:avLst/>
              <a:gdLst>
                <a:gd name="connsiteX0" fmla="*/ 0 w 5960125"/>
                <a:gd name="connsiteY0" fmla="*/ 0 h 2655065"/>
                <a:gd name="connsiteX1" fmla="*/ 572877 w 5960125"/>
                <a:gd name="connsiteY1" fmla="*/ 253388 h 2655065"/>
                <a:gd name="connsiteX2" fmla="*/ 1288974 w 5960125"/>
                <a:gd name="connsiteY2" fmla="*/ 484742 h 2655065"/>
                <a:gd name="connsiteX3" fmla="*/ 1674564 w 5960125"/>
                <a:gd name="connsiteY3" fmla="*/ 517793 h 2655065"/>
                <a:gd name="connsiteX4" fmla="*/ 2181340 w 5960125"/>
                <a:gd name="connsiteY4" fmla="*/ 616944 h 2655065"/>
                <a:gd name="connsiteX5" fmla="*/ 2754217 w 5960125"/>
                <a:gd name="connsiteY5" fmla="*/ 870332 h 2655065"/>
                <a:gd name="connsiteX6" fmla="*/ 3855904 w 5960125"/>
                <a:gd name="connsiteY6" fmla="*/ 1465243 h 2655065"/>
                <a:gd name="connsiteX7" fmla="*/ 5960125 w 5960125"/>
                <a:gd name="connsiteY7" fmla="*/ 2655065 h 26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0125" h="2655065">
                  <a:moveTo>
                    <a:pt x="0" y="0"/>
                  </a:moveTo>
                  <a:cubicBezTo>
                    <a:pt x="179024" y="86299"/>
                    <a:pt x="358048" y="172598"/>
                    <a:pt x="572877" y="253388"/>
                  </a:cubicBezTo>
                  <a:cubicBezTo>
                    <a:pt x="787706" y="334178"/>
                    <a:pt x="1105360" y="440675"/>
                    <a:pt x="1288974" y="484742"/>
                  </a:cubicBezTo>
                  <a:cubicBezTo>
                    <a:pt x="1472589" y="528810"/>
                    <a:pt x="1525836" y="495759"/>
                    <a:pt x="1674564" y="517793"/>
                  </a:cubicBezTo>
                  <a:cubicBezTo>
                    <a:pt x="1823292" y="539827"/>
                    <a:pt x="2001398" y="558188"/>
                    <a:pt x="2181340" y="616944"/>
                  </a:cubicBezTo>
                  <a:cubicBezTo>
                    <a:pt x="2361282" y="675700"/>
                    <a:pt x="2475123" y="728949"/>
                    <a:pt x="2754217" y="870332"/>
                  </a:cubicBezTo>
                  <a:cubicBezTo>
                    <a:pt x="3033311" y="1011715"/>
                    <a:pt x="3855904" y="1465243"/>
                    <a:pt x="3855904" y="1465243"/>
                  </a:cubicBezTo>
                  <a:lnTo>
                    <a:pt x="5960125" y="2655065"/>
                  </a:ln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65BFEC7-E378-7295-7D43-BD70CCE70527}"/>
                </a:ext>
              </a:extLst>
            </p:cNvPr>
            <p:cNvSpPr txBox="1"/>
            <p:nvPr/>
          </p:nvSpPr>
          <p:spPr>
            <a:xfrm>
              <a:off x="6725425" y="5368736"/>
              <a:ext cx="15756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0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Observations</a:t>
              </a: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9FD92FA1-6FA9-ED9A-A339-76DFFD5F520C}"/>
                </a:ext>
              </a:extLst>
            </p:cNvPr>
            <p:cNvCxnSpPr/>
            <p:nvPr/>
          </p:nvCxnSpPr>
          <p:spPr>
            <a:xfrm flipV="1">
              <a:off x="7513237" y="4339770"/>
              <a:ext cx="0" cy="1116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2AE6D4F-6090-0B9E-F746-6F30FD39C09F}"/>
              </a:ext>
            </a:extLst>
          </p:cNvPr>
          <p:cNvGrpSpPr/>
          <p:nvPr/>
        </p:nvGrpSpPr>
        <p:grpSpPr>
          <a:xfrm>
            <a:off x="1038350" y="3664651"/>
            <a:ext cx="3294044" cy="3059389"/>
            <a:chOff x="3031742" y="2677099"/>
            <a:chExt cx="3294044" cy="3059389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490786B-1F2A-9774-1CFA-96455B7265D3}"/>
                </a:ext>
              </a:extLst>
            </p:cNvPr>
            <p:cNvSpPr txBox="1"/>
            <p:nvPr/>
          </p:nvSpPr>
          <p:spPr>
            <a:xfrm>
              <a:off x="4425258" y="5367156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0432FF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Models</a:t>
              </a: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18BACB90-06AA-45F4-15A2-2E3702436C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6573" y="4164376"/>
              <a:ext cx="0" cy="1296000"/>
            </a:xfrm>
            <a:prstGeom prst="straightConnector1">
              <a:avLst/>
            </a:prstGeom>
            <a:ln w="28575">
              <a:solidFill>
                <a:srgbClr val="0432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DED70015-0A16-E254-3DEB-C277BDEE49CB}"/>
                </a:ext>
              </a:extLst>
            </p:cNvPr>
            <p:cNvSpPr/>
            <p:nvPr/>
          </p:nvSpPr>
          <p:spPr>
            <a:xfrm>
              <a:off x="3031742" y="2677099"/>
              <a:ext cx="3294044" cy="2401677"/>
            </a:xfrm>
            <a:custGeom>
              <a:avLst/>
              <a:gdLst>
                <a:gd name="connsiteX0" fmla="*/ 0 w 3294044"/>
                <a:gd name="connsiteY0" fmla="*/ 0 h 2401677"/>
                <a:gd name="connsiteX1" fmla="*/ 1740665 w 3294044"/>
                <a:gd name="connsiteY1" fmla="*/ 1255922 h 2401677"/>
                <a:gd name="connsiteX2" fmla="*/ 3294044 w 3294044"/>
                <a:gd name="connsiteY2" fmla="*/ 2401677 h 240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94044" h="2401677">
                  <a:moveTo>
                    <a:pt x="0" y="0"/>
                  </a:moveTo>
                  <a:lnTo>
                    <a:pt x="1740665" y="1255922"/>
                  </a:lnTo>
                  <a:lnTo>
                    <a:pt x="3294044" y="2401677"/>
                  </a:lnTo>
                </a:path>
              </a:pathLst>
            </a:custGeom>
            <a:noFill/>
            <a:ln w="76200"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23F0575-03CC-F62E-C8DB-E22C362DB73A}"/>
              </a:ext>
            </a:extLst>
          </p:cNvPr>
          <p:cNvSpPr txBox="1"/>
          <p:nvPr/>
        </p:nvSpPr>
        <p:spPr>
          <a:xfrm>
            <a:off x="6307657" y="6577121"/>
            <a:ext cx="1414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/>
              <a:t>Finkelstein +24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1C8A8DD-C509-280B-5AB2-E483F46519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89"/>
          <a:stretch/>
        </p:blipFill>
        <p:spPr>
          <a:xfrm>
            <a:off x="9690202" y="142949"/>
            <a:ext cx="2440291" cy="2110382"/>
          </a:xfrm>
          <a:prstGeom prst="hexagon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51544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D0A7BB-8215-61AB-03CB-09B96DA17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F399A3-92F3-4203-17EF-9E9121B50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4" y="1769750"/>
            <a:ext cx="7772400" cy="49833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282F9B-4225-F38B-B0C1-571B4ECDB2BB}"/>
              </a:ext>
            </a:extLst>
          </p:cNvPr>
          <p:cNvSpPr txBox="1"/>
          <p:nvPr/>
        </p:nvSpPr>
        <p:spPr>
          <a:xfrm>
            <a:off x="7356984" y="1398497"/>
            <a:ext cx="169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Million years</a:t>
            </a:r>
          </a:p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after Big Bang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EF62EF-1C56-C545-DC4C-6F60BDAA2A0E}"/>
              </a:ext>
            </a:extLst>
          </p:cNvPr>
          <p:cNvSpPr txBox="1"/>
          <p:nvPr/>
        </p:nvSpPr>
        <p:spPr>
          <a:xfrm>
            <a:off x="1281652" y="1400505"/>
            <a:ext cx="619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550         475          415         370          330          300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6BF48E0-F980-2AF1-F02F-ABA11C5CABBB}"/>
              </a:ext>
            </a:extLst>
          </p:cNvPr>
          <p:cNvGrpSpPr/>
          <p:nvPr/>
        </p:nvGrpSpPr>
        <p:grpSpPr>
          <a:xfrm>
            <a:off x="992179" y="3411263"/>
            <a:ext cx="5960125" cy="3314357"/>
            <a:chOff x="2985571" y="2423711"/>
            <a:chExt cx="5960125" cy="3314357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17313997-0144-8236-6982-A7DD64FAF1D0}"/>
                </a:ext>
              </a:extLst>
            </p:cNvPr>
            <p:cNvSpPr/>
            <p:nvPr/>
          </p:nvSpPr>
          <p:spPr>
            <a:xfrm>
              <a:off x="2985571" y="2423711"/>
              <a:ext cx="5960125" cy="2655065"/>
            </a:xfrm>
            <a:custGeom>
              <a:avLst/>
              <a:gdLst>
                <a:gd name="connsiteX0" fmla="*/ 0 w 5960125"/>
                <a:gd name="connsiteY0" fmla="*/ 0 h 2655065"/>
                <a:gd name="connsiteX1" fmla="*/ 572877 w 5960125"/>
                <a:gd name="connsiteY1" fmla="*/ 253388 h 2655065"/>
                <a:gd name="connsiteX2" fmla="*/ 1288974 w 5960125"/>
                <a:gd name="connsiteY2" fmla="*/ 484742 h 2655065"/>
                <a:gd name="connsiteX3" fmla="*/ 1674564 w 5960125"/>
                <a:gd name="connsiteY3" fmla="*/ 517793 h 2655065"/>
                <a:gd name="connsiteX4" fmla="*/ 2181340 w 5960125"/>
                <a:gd name="connsiteY4" fmla="*/ 616944 h 2655065"/>
                <a:gd name="connsiteX5" fmla="*/ 2754217 w 5960125"/>
                <a:gd name="connsiteY5" fmla="*/ 870332 h 2655065"/>
                <a:gd name="connsiteX6" fmla="*/ 3855904 w 5960125"/>
                <a:gd name="connsiteY6" fmla="*/ 1465243 h 2655065"/>
                <a:gd name="connsiteX7" fmla="*/ 5960125 w 5960125"/>
                <a:gd name="connsiteY7" fmla="*/ 2655065 h 26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0125" h="2655065">
                  <a:moveTo>
                    <a:pt x="0" y="0"/>
                  </a:moveTo>
                  <a:cubicBezTo>
                    <a:pt x="179024" y="86299"/>
                    <a:pt x="358048" y="172598"/>
                    <a:pt x="572877" y="253388"/>
                  </a:cubicBezTo>
                  <a:cubicBezTo>
                    <a:pt x="787706" y="334178"/>
                    <a:pt x="1105360" y="440675"/>
                    <a:pt x="1288974" y="484742"/>
                  </a:cubicBezTo>
                  <a:cubicBezTo>
                    <a:pt x="1472589" y="528810"/>
                    <a:pt x="1525836" y="495759"/>
                    <a:pt x="1674564" y="517793"/>
                  </a:cubicBezTo>
                  <a:cubicBezTo>
                    <a:pt x="1823292" y="539827"/>
                    <a:pt x="2001398" y="558188"/>
                    <a:pt x="2181340" y="616944"/>
                  </a:cubicBezTo>
                  <a:cubicBezTo>
                    <a:pt x="2361282" y="675700"/>
                    <a:pt x="2475123" y="728949"/>
                    <a:pt x="2754217" y="870332"/>
                  </a:cubicBezTo>
                  <a:cubicBezTo>
                    <a:pt x="3033311" y="1011715"/>
                    <a:pt x="3855904" y="1465243"/>
                    <a:pt x="3855904" y="1465243"/>
                  </a:cubicBezTo>
                  <a:lnTo>
                    <a:pt x="5960125" y="2655065"/>
                  </a:ln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198255E-EEBA-8FFE-8655-DE154F3245F5}"/>
                </a:ext>
              </a:extLst>
            </p:cNvPr>
            <p:cNvSpPr txBox="1"/>
            <p:nvPr/>
          </p:nvSpPr>
          <p:spPr>
            <a:xfrm>
              <a:off x="6725425" y="5368736"/>
              <a:ext cx="15756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0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Observations</a:t>
              </a: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A4EF526C-F73F-6813-B581-6BD4EC19C8E7}"/>
                </a:ext>
              </a:extLst>
            </p:cNvPr>
            <p:cNvCxnSpPr/>
            <p:nvPr/>
          </p:nvCxnSpPr>
          <p:spPr>
            <a:xfrm flipV="1">
              <a:off x="7513237" y="4339770"/>
              <a:ext cx="0" cy="1116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A92A3BF-490B-D46F-E985-8020B1CCBED2}"/>
              </a:ext>
            </a:extLst>
          </p:cNvPr>
          <p:cNvGrpSpPr/>
          <p:nvPr/>
        </p:nvGrpSpPr>
        <p:grpSpPr>
          <a:xfrm>
            <a:off x="1038350" y="3664651"/>
            <a:ext cx="3294044" cy="3059389"/>
            <a:chOff x="3031742" y="2677099"/>
            <a:chExt cx="3294044" cy="3059389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0D6CDB3-6B8F-B718-9FC9-E4B83E491199}"/>
                </a:ext>
              </a:extLst>
            </p:cNvPr>
            <p:cNvSpPr txBox="1"/>
            <p:nvPr/>
          </p:nvSpPr>
          <p:spPr>
            <a:xfrm>
              <a:off x="4425258" y="5367156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0432FF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Models</a:t>
              </a: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60DA21AA-28A2-209C-0559-2B9A8B2C76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6573" y="4164376"/>
              <a:ext cx="0" cy="1296000"/>
            </a:xfrm>
            <a:prstGeom prst="straightConnector1">
              <a:avLst/>
            </a:prstGeom>
            <a:ln w="28575">
              <a:solidFill>
                <a:srgbClr val="0432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12C1B434-24A7-854B-AE28-C54DC450BA30}"/>
                </a:ext>
              </a:extLst>
            </p:cNvPr>
            <p:cNvSpPr/>
            <p:nvPr/>
          </p:nvSpPr>
          <p:spPr>
            <a:xfrm>
              <a:off x="3031742" y="2677099"/>
              <a:ext cx="3294044" cy="2401677"/>
            </a:xfrm>
            <a:custGeom>
              <a:avLst/>
              <a:gdLst>
                <a:gd name="connsiteX0" fmla="*/ 0 w 3294044"/>
                <a:gd name="connsiteY0" fmla="*/ 0 h 2401677"/>
                <a:gd name="connsiteX1" fmla="*/ 1740665 w 3294044"/>
                <a:gd name="connsiteY1" fmla="*/ 1255922 h 2401677"/>
                <a:gd name="connsiteX2" fmla="*/ 3294044 w 3294044"/>
                <a:gd name="connsiteY2" fmla="*/ 2401677 h 240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94044" h="2401677">
                  <a:moveTo>
                    <a:pt x="0" y="0"/>
                  </a:moveTo>
                  <a:lnTo>
                    <a:pt x="1740665" y="1255922"/>
                  </a:lnTo>
                  <a:lnTo>
                    <a:pt x="3294044" y="2401677"/>
                  </a:lnTo>
                </a:path>
              </a:pathLst>
            </a:custGeom>
            <a:noFill/>
            <a:ln w="76200"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465A47C2-8497-9243-6CD2-0FCE69209984}"/>
              </a:ext>
            </a:extLst>
          </p:cNvPr>
          <p:cNvGrpSpPr/>
          <p:nvPr/>
        </p:nvGrpSpPr>
        <p:grpSpPr>
          <a:xfrm>
            <a:off x="7888314" y="3182111"/>
            <a:ext cx="4328563" cy="3227618"/>
            <a:chOff x="7888314" y="3182111"/>
            <a:chExt cx="4328563" cy="3227618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4A00ACA8-6363-966F-AB67-ED3DCA245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1200"/>
            <a:stretch>
              <a:fillRect/>
            </a:stretch>
          </p:blipFill>
          <p:spPr>
            <a:xfrm>
              <a:off x="7888314" y="3182111"/>
              <a:ext cx="4328563" cy="2907377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175B4BC-1938-8B88-7EBC-97DEB637FAAC}"/>
                </a:ext>
              </a:extLst>
            </p:cNvPr>
            <p:cNvSpPr txBox="1"/>
            <p:nvPr/>
          </p:nvSpPr>
          <p:spPr>
            <a:xfrm>
              <a:off x="11031105" y="3395786"/>
              <a:ext cx="11608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/>
                <a:t>Whitler +25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3B8CB4B-BE21-3B23-42BF-DC5396B7F4A3}"/>
                </a:ext>
              </a:extLst>
            </p:cNvPr>
            <p:cNvSpPr txBox="1"/>
            <p:nvPr/>
          </p:nvSpPr>
          <p:spPr>
            <a:xfrm>
              <a:off x="11153650" y="6040397"/>
              <a:ext cx="954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/>
                <a:t>Redshift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1D7FABE-BE48-AD8F-1465-ADBAEB471A94}"/>
              </a:ext>
            </a:extLst>
          </p:cNvPr>
          <p:cNvSpPr txBox="1"/>
          <p:nvPr/>
        </p:nvSpPr>
        <p:spPr>
          <a:xfrm>
            <a:off x="6307657" y="6577121"/>
            <a:ext cx="1414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/>
              <a:t>Finkelstein +24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B967C25-B948-76C5-6069-C4146143AE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289"/>
          <a:stretch/>
        </p:blipFill>
        <p:spPr>
          <a:xfrm>
            <a:off x="9690202" y="142949"/>
            <a:ext cx="2440291" cy="2110382"/>
          </a:xfrm>
          <a:prstGeom prst="hexagon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944282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758A87C-CFFB-57C3-AF1A-C84D2C6DF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729"/>
            <a:ext cx="7772400" cy="15431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1375077-F960-79E3-D9B5-EEB7F80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7" y="1877848"/>
            <a:ext cx="5303409" cy="45762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7486B59-F50F-6698-1C57-EE28C162AB39}"/>
              </a:ext>
            </a:extLst>
          </p:cNvPr>
          <p:cNvSpPr txBox="1"/>
          <p:nvPr/>
        </p:nvSpPr>
        <p:spPr>
          <a:xfrm>
            <a:off x="5502166" y="1421084"/>
            <a:ext cx="2166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/>
              <a:t>Atek et al.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2D7C1A6-FF10-78E6-D83A-D4FDE0A83523}"/>
              </a:ext>
            </a:extLst>
          </p:cNvPr>
          <p:cNvSpPr txBox="1"/>
          <p:nvPr/>
        </p:nvSpPr>
        <p:spPr>
          <a:xfrm>
            <a:off x="5502167" y="2594939"/>
            <a:ext cx="6689834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/>
              <a:t>During the </a:t>
            </a:r>
            <a:r>
              <a:rPr lang="fr-FR" b="1">
                <a:solidFill>
                  <a:srgbClr val="FF0000"/>
                </a:solidFill>
              </a:rPr>
              <a:t>first Gyr</a:t>
            </a:r>
            <a:r>
              <a:rPr lang="fr-FR"/>
              <a:t>, faint galaxies produced ionizing photons with log[ξ</a:t>
            </a:r>
            <a:r>
              <a:rPr lang="fr-FR" baseline="-25000"/>
              <a:t>ion</a:t>
            </a:r>
            <a:r>
              <a:rPr lang="fr-FR"/>
              <a:t> (Hz erg−1)] = 25.80 ± 0.14</a:t>
            </a:r>
          </a:p>
          <a:p>
            <a:pPr>
              <a:lnSpc>
                <a:spcPct val="150000"/>
              </a:lnSpc>
            </a:pPr>
            <a:r>
              <a:rPr lang="fr-FR"/>
              <a:t>a </a:t>
            </a:r>
            <a:r>
              <a:rPr lang="fr-FR" b="1">
                <a:solidFill>
                  <a:srgbClr val="FF0000"/>
                </a:solidFill>
              </a:rPr>
              <a:t>factor of 4 higher </a:t>
            </a:r>
            <a:r>
              <a:rPr lang="fr-FR"/>
              <a:t>than commonly assumed values</a:t>
            </a:r>
          </a:p>
          <a:p>
            <a:pPr>
              <a:lnSpc>
                <a:spcPct val="150000"/>
              </a:lnSpc>
            </a:pPr>
            <a:r>
              <a:rPr lang="fr-FR"/>
              <a:t>the rate of ionizing photons exceeds that </a:t>
            </a:r>
            <a:r>
              <a:rPr lang="fr-FR" b="1">
                <a:solidFill>
                  <a:srgbClr val="FF0000"/>
                </a:solidFill>
              </a:rPr>
              <a:t>needed for reionization</a:t>
            </a:r>
            <a:r>
              <a:rPr lang="fr-FR"/>
              <a:t>,</a:t>
            </a:r>
          </a:p>
          <a:p>
            <a:pPr>
              <a:lnSpc>
                <a:spcPct val="150000"/>
              </a:lnSpc>
            </a:pPr>
            <a:r>
              <a:rPr lang="fr-FR" b="1">
                <a:solidFill>
                  <a:srgbClr val="FF0000"/>
                </a:solidFill>
              </a:rPr>
              <a:t>even</a:t>
            </a:r>
            <a:r>
              <a:rPr lang="fr-FR"/>
              <a:t> for </a:t>
            </a:r>
            <a:r>
              <a:rPr lang="fr-FR" b="1">
                <a:solidFill>
                  <a:srgbClr val="FF0000"/>
                </a:solidFill>
              </a:rPr>
              <a:t>escape fractions </a:t>
            </a:r>
            <a:r>
              <a:rPr lang="fr-FR"/>
              <a:t>of the order of </a:t>
            </a:r>
            <a:r>
              <a:rPr lang="fr-FR" b="1">
                <a:solidFill>
                  <a:srgbClr val="FF0000"/>
                </a:solidFill>
              </a:rPr>
              <a:t>5%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4EEE35-3F1A-9F7F-5B8D-264DAACC9CA8}"/>
              </a:ext>
            </a:extLst>
          </p:cNvPr>
          <p:cNvSpPr>
            <a:spLocks noChangeAspect="1"/>
          </p:cNvSpPr>
          <p:nvPr/>
        </p:nvSpPr>
        <p:spPr>
          <a:xfrm>
            <a:off x="4103057" y="4165980"/>
            <a:ext cx="10990499" cy="17481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FR" sz="8000" b="1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Reionization solved</a:t>
            </a:r>
          </a:p>
        </p:txBody>
      </p:sp>
    </p:spTree>
    <p:extLst>
      <p:ext uri="{BB962C8B-B14F-4D97-AF65-F5344CB8AC3E}">
        <p14:creationId xmlns:p14="http://schemas.microsoft.com/office/powerpoint/2010/main" val="1304036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DDC71-8451-7FD7-4521-FA080AA3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9B77F3A-E406-1579-A0A8-40B1A022C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4" y="1769750"/>
            <a:ext cx="7772400" cy="498338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94A305-917F-1CE5-6CBC-4AFDD745DC38}"/>
              </a:ext>
            </a:extLst>
          </p:cNvPr>
          <p:cNvSpPr txBox="1"/>
          <p:nvPr/>
        </p:nvSpPr>
        <p:spPr>
          <a:xfrm>
            <a:off x="7356984" y="1398497"/>
            <a:ext cx="169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Million years</a:t>
            </a:r>
          </a:p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after Big Bang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08F02D2-D69B-8D04-F90C-6D74951CB85C}"/>
              </a:ext>
            </a:extLst>
          </p:cNvPr>
          <p:cNvSpPr txBox="1"/>
          <p:nvPr/>
        </p:nvSpPr>
        <p:spPr>
          <a:xfrm>
            <a:off x="1281652" y="1400505"/>
            <a:ext cx="6196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rgbClr val="FF000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550         475          415         370          330          300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09EFE07-935A-A6D8-8060-AAFB341BF6D1}"/>
              </a:ext>
            </a:extLst>
          </p:cNvPr>
          <p:cNvGrpSpPr/>
          <p:nvPr/>
        </p:nvGrpSpPr>
        <p:grpSpPr>
          <a:xfrm>
            <a:off x="992179" y="3411263"/>
            <a:ext cx="5960125" cy="3314357"/>
            <a:chOff x="2985571" y="2423711"/>
            <a:chExt cx="5960125" cy="3314357"/>
          </a:xfrm>
        </p:grpSpPr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80BA5A1E-2C11-348C-3A76-A84A4D1D2C6A}"/>
                </a:ext>
              </a:extLst>
            </p:cNvPr>
            <p:cNvSpPr/>
            <p:nvPr/>
          </p:nvSpPr>
          <p:spPr>
            <a:xfrm>
              <a:off x="2985571" y="2423711"/>
              <a:ext cx="5960125" cy="2655065"/>
            </a:xfrm>
            <a:custGeom>
              <a:avLst/>
              <a:gdLst>
                <a:gd name="connsiteX0" fmla="*/ 0 w 5960125"/>
                <a:gd name="connsiteY0" fmla="*/ 0 h 2655065"/>
                <a:gd name="connsiteX1" fmla="*/ 572877 w 5960125"/>
                <a:gd name="connsiteY1" fmla="*/ 253388 h 2655065"/>
                <a:gd name="connsiteX2" fmla="*/ 1288974 w 5960125"/>
                <a:gd name="connsiteY2" fmla="*/ 484742 h 2655065"/>
                <a:gd name="connsiteX3" fmla="*/ 1674564 w 5960125"/>
                <a:gd name="connsiteY3" fmla="*/ 517793 h 2655065"/>
                <a:gd name="connsiteX4" fmla="*/ 2181340 w 5960125"/>
                <a:gd name="connsiteY4" fmla="*/ 616944 h 2655065"/>
                <a:gd name="connsiteX5" fmla="*/ 2754217 w 5960125"/>
                <a:gd name="connsiteY5" fmla="*/ 870332 h 2655065"/>
                <a:gd name="connsiteX6" fmla="*/ 3855904 w 5960125"/>
                <a:gd name="connsiteY6" fmla="*/ 1465243 h 2655065"/>
                <a:gd name="connsiteX7" fmla="*/ 5960125 w 5960125"/>
                <a:gd name="connsiteY7" fmla="*/ 2655065 h 265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60125" h="2655065">
                  <a:moveTo>
                    <a:pt x="0" y="0"/>
                  </a:moveTo>
                  <a:cubicBezTo>
                    <a:pt x="179024" y="86299"/>
                    <a:pt x="358048" y="172598"/>
                    <a:pt x="572877" y="253388"/>
                  </a:cubicBezTo>
                  <a:cubicBezTo>
                    <a:pt x="787706" y="334178"/>
                    <a:pt x="1105360" y="440675"/>
                    <a:pt x="1288974" y="484742"/>
                  </a:cubicBezTo>
                  <a:cubicBezTo>
                    <a:pt x="1472589" y="528810"/>
                    <a:pt x="1525836" y="495759"/>
                    <a:pt x="1674564" y="517793"/>
                  </a:cubicBezTo>
                  <a:cubicBezTo>
                    <a:pt x="1823292" y="539827"/>
                    <a:pt x="2001398" y="558188"/>
                    <a:pt x="2181340" y="616944"/>
                  </a:cubicBezTo>
                  <a:cubicBezTo>
                    <a:pt x="2361282" y="675700"/>
                    <a:pt x="2475123" y="728949"/>
                    <a:pt x="2754217" y="870332"/>
                  </a:cubicBezTo>
                  <a:cubicBezTo>
                    <a:pt x="3033311" y="1011715"/>
                    <a:pt x="3855904" y="1465243"/>
                    <a:pt x="3855904" y="1465243"/>
                  </a:cubicBezTo>
                  <a:lnTo>
                    <a:pt x="5960125" y="2655065"/>
                  </a:lnTo>
                </a:path>
              </a:pathLst>
            </a:cu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1A575CC-FD27-4F6F-BD3A-C071B059D8F0}"/>
                </a:ext>
              </a:extLst>
            </p:cNvPr>
            <p:cNvSpPr txBox="1"/>
            <p:nvPr/>
          </p:nvSpPr>
          <p:spPr>
            <a:xfrm>
              <a:off x="6725425" y="5368736"/>
              <a:ext cx="15756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0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Observations</a:t>
              </a:r>
            </a:p>
          </p:txBody>
        </p: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C1AF7C6-72A7-DE82-182D-D4C82C124C3C}"/>
                </a:ext>
              </a:extLst>
            </p:cNvPr>
            <p:cNvCxnSpPr/>
            <p:nvPr/>
          </p:nvCxnSpPr>
          <p:spPr>
            <a:xfrm flipV="1">
              <a:off x="7513237" y="4339770"/>
              <a:ext cx="0" cy="111600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0D3607D-EF56-6B2E-868F-FBB839533360}"/>
              </a:ext>
            </a:extLst>
          </p:cNvPr>
          <p:cNvGrpSpPr/>
          <p:nvPr/>
        </p:nvGrpSpPr>
        <p:grpSpPr>
          <a:xfrm>
            <a:off x="1038350" y="3664651"/>
            <a:ext cx="3294044" cy="3059389"/>
            <a:chOff x="3031742" y="2677099"/>
            <a:chExt cx="3294044" cy="3059389"/>
          </a:xfrm>
        </p:grpSpPr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3D6DAC6-E6AB-13F2-18EF-23ED099CF332}"/>
                </a:ext>
              </a:extLst>
            </p:cNvPr>
            <p:cNvSpPr txBox="1"/>
            <p:nvPr/>
          </p:nvSpPr>
          <p:spPr>
            <a:xfrm>
              <a:off x="4425258" y="5367156"/>
              <a:ext cx="962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0432FF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Models</a:t>
              </a: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56D1786D-F9CA-70CD-628E-098665B970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6573" y="4164376"/>
              <a:ext cx="0" cy="1296000"/>
            </a:xfrm>
            <a:prstGeom prst="straightConnector1">
              <a:avLst/>
            </a:prstGeom>
            <a:ln w="28575">
              <a:solidFill>
                <a:srgbClr val="0432FF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976FC337-F1ED-549C-AFDF-15504262327C}"/>
                </a:ext>
              </a:extLst>
            </p:cNvPr>
            <p:cNvSpPr/>
            <p:nvPr/>
          </p:nvSpPr>
          <p:spPr>
            <a:xfrm>
              <a:off x="3031742" y="2677099"/>
              <a:ext cx="3294044" cy="2401677"/>
            </a:xfrm>
            <a:custGeom>
              <a:avLst/>
              <a:gdLst>
                <a:gd name="connsiteX0" fmla="*/ 0 w 3294044"/>
                <a:gd name="connsiteY0" fmla="*/ 0 h 2401677"/>
                <a:gd name="connsiteX1" fmla="*/ 1740665 w 3294044"/>
                <a:gd name="connsiteY1" fmla="*/ 1255922 h 2401677"/>
                <a:gd name="connsiteX2" fmla="*/ 3294044 w 3294044"/>
                <a:gd name="connsiteY2" fmla="*/ 2401677 h 240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94044" h="2401677">
                  <a:moveTo>
                    <a:pt x="0" y="0"/>
                  </a:moveTo>
                  <a:lnTo>
                    <a:pt x="1740665" y="1255922"/>
                  </a:lnTo>
                  <a:lnTo>
                    <a:pt x="3294044" y="2401677"/>
                  </a:lnTo>
                </a:path>
              </a:pathLst>
            </a:custGeom>
            <a:noFill/>
            <a:ln w="76200">
              <a:solidFill>
                <a:srgbClr val="0432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863498F-ED71-17CD-EBF0-8F345FDA7F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200"/>
          <a:stretch>
            <a:fillRect/>
          </a:stretch>
        </p:blipFill>
        <p:spPr>
          <a:xfrm>
            <a:off x="7888314" y="3182111"/>
            <a:ext cx="4328563" cy="290737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32FD95D-F0DF-C5BF-B2D6-E3558C22EF1C}"/>
              </a:ext>
            </a:extLst>
          </p:cNvPr>
          <p:cNvSpPr txBox="1"/>
          <p:nvPr/>
        </p:nvSpPr>
        <p:spPr>
          <a:xfrm>
            <a:off x="10947632" y="6943387"/>
            <a:ext cx="1160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/>
              <a:t>Whitler +25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6443AA-7B48-F018-5776-BE257DF73A61}"/>
              </a:ext>
            </a:extLst>
          </p:cNvPr>
          <p:cNvSpPr txBox="1"/>
          <p:nvPr/>
        </p:nvSpPr>
        <p:spPr>
          <a:xfrm>
            <a:off x="11153650" y="6040397"/>
            <a:ext cx="954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Redshift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93CD2C-BAB5-0DD6-BA1B-709FF888A83F}"/>
              </a:ext>
            </a:extLst>
          </p:cNvPr>
          <p:cNvSpPr txBox="1"/>
          <p:nvPr/>
        </p:nvSpPr>
        <p:spPr>
          <a:xfrm>
            <a:off x="6307657" y="6577121"/>
            <a:ext cx="1414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/>
              <a:t>Finkelstein +24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5D9E6E1-8467-6273-801D-B1584675E546}"/>
              </a:ext>
            </a:extLst>
          </p:cNvPr>
          <p:cNvSpPr txBox="1"/>
          <p:nvPr/>
        </p:nvSpPr>
        <p:spPr>
          <a:xfrm>
            <a:off x="11031105" y="3395786"/>
            <a:ext cx="1160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/>
              <a:t>Whitler +25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E32265C-5D79-253D-44CF-AC416FC849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289"/>
          <a:stretch/>
        </p:blipFill>
        <p:spPr>
          <a:xfrm>
            <a:off x="9690202" y="142949"/>
            <a:ext cx="2440291" cy="2110382"/>
          </a:xfrm>
          <a:prstGeom prst="hexagon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E827F46-0AA3-D360-6230-E956CC135B04}"/>
              </a:ext>
            </a:extLst>
          </p:cNvPr>
          <p:cNvSpPr>
            <a:spLocks noChangeAspect="1"/>
          </p:cNvSpPr>
          <p:nvPr/>
        </p:nvSpPr>
        <p:spPr>
          <a:xfrm>
            <a:off x="600750" y="1481077"/>
            <a:ext cx="10990499" cy="20793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FR" sz="9600" b="1">
                <a:ln/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Too fast, too early</a:t>
            </a:r>
          </a:p>
        </p:txBody>
      </p:sp>
    </p:spTree>
    <p:extLst>
      <p:ext uri="{BB962C8B-B14F-4D97-AF65-F5344CB8AC3E}">
        <p14:creationId xmlns:p14="http://schemas.microsoft.com/office/powerpoint/2010/main" val="384410507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C40B8-A53A-F4A1-C775-F7321964B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271CD4-7108-00DD-AD6E-82479BAA89F9}"/>
              </a:ext>
            </a:extLst>
          </p:cNvPr>
          <p:cNvSpPr/>
          <p:nvPr/>
        </p:nvSpPr>
        <p:spPr>
          <a:xfrm>
            <a:off x="0" y="6259028"/>
            <a:ext cx="5447899" cy="510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7" name="Grouper">
            <a:extLst>
              <a:ext uri="{FF2B5EF4-FFF2-40B4-BE49-F238E27FC236}">
                <a16:creationId xmlns:a16="http://schemas.microsoft.com/office/drawing/2014/main" id="{E0B65F3C-57C7-3CC8-3BC6-38EF66E771FF}"/>
              </a:ext>
            </a:extLst>
          </p:cNvPr>
          <p:cNvGrpSpPr/>
          <p:nvPr/>
        </p:nvGrpSpPr>
        <p:grpSpPr>
          <a:xfrm rot="5383748">
            <a:off x="5022818" y="-5428886"/>
            <a:ext cx="2143433" cy="12652461"/>
            <a:chOff x="-1103233" y="-4775"/>
            <a:chExt cx="4286864" cy="25304921"/>
          </a:xfrm>
        </p:grpSpPr>
        <p:sp>
          <p:nvSpPr>
            <p:cNvPr id="325" name="Conector recto 16">
              <a:extLst>
                <a:ext uri="{FF2B5EF4-FFF2-40B4-BE49-F238E27FC236}">
                  <a16:creationId xmlns:a16="http://schemas.microsoft.com/office/drawing/2014/main" id="{9C42CAC4-06F8-C795-7F71-E6CBECA13C92}"/>
                </a:ext>
              </a:extLst>
            </p:cNvPr>
            <p:cNvSpPr/>
            <p:nvPr/>
          </p:nvSpPr>
          <p:spPr>
            <a:xfrm flipH="1">
              <a:off x="1116015" y="-4775"/>
              <a:ext cx="1" cy="25304921"/>
            </a:xfrm>
            <a:prstGeom prst="line">
              <a:avLst/>
            </a:prstGeom>
            <a:noFill/>
            <a:ln w="6350" cap="flat">
              <a:solidFill>
                <a:srgbClr val="FFFFFF">
                  <a:alpha val="54582"/>
                </a:srgbClr>
              </a:solidFill>
              <a:prstDash val="solid"/>
              <a:miter lim="800000"/>
            </a:ln>
            <a:effectLst/>
          </p:spPr>
          <p:txBody>
            <a:bodyPr wrap="square" lIns="22860" tIns="22860" rIns="22860" bIns="22860" numCol="1" anchor="t">
              <a:noAutofit/>
            </a:bodyPr>
            <a:lstStyle/>
            <a:p>
              <a:pPr defTabSz="457178" hangingPunct="0">
                <a:defRPr sz="1800" b="0" spc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443;p8">
              <a:extLst>
                <a:ext uri="{FF2B5EF4-FFF2-40B4-BE49-F238E27FC236}">
                  <a16:creationId xmlns:a16="http://schemas.microsoft.com/office/drawing/2014/main" id="{38F878BB-1BCC-C3F0-7237-3B40A672BE51}"/>
                </a:ext>
              </a:extLst>
            </p:cNvPr>
            <p:cNvSpPr txBox="1"/>
            <p:nvPr/>
          </p:nvSpPr>
          <p:spPr>
            <a:xfrm rot="16200000">
              <a:off x="-9656826" y="9771466"/>
              <a:ext cx="21394049" cy="4286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77800" dir="5400000" rotWithShape="0">
                <a:srgbClr val="FFFFFF"/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IMPLICATIONS…</a:t>
              </a:r>
            </a:p>
          </p:txBody>
        </p:sp>
      </p:grp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48DABFBF-6D09-9255-F5C6-A65A377F2F51}"/>
              </a:ext>
            </a:extLst>
          </p:cNvPr>
          <p:cNvSpPr txBox="1"/>
          <p:nvPr/>
        </p:nvSpPr>
        <p:spPr>
          <a:xfrm rot="21583748">
            <a:off x="158808" y="1248673"/>
            <a:ext cx="12030502" cy="324994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FEEDBACK-FREE STARBURST 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(Dekel et al. 2023): stars form faster than SN explode, helped by cold filamentary accretion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MINIMIZED FEEDBACK EFFECTS IN HIGH-DENSITY 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« Santa Cruz model » (Somerville et al. 2025): feedback weeker against gravity at high densities (few 10</a:t>
            </a:r>
            <a:r>
              <a:rPr lang="fr-FR" kern="0" spc="513" baseline="30000">
                <a:solidFill>
                  <a:srgbClr val="FFFFFF"/>
                </a:solidFill>
                <a:latin typeface="Helvetica"/>
                <a:sym typeface="Helvetica"/>
              </a:rPr>
              <a:t>3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 M</a:t>
            </a:r>
            <a:r>
              <a:rPr lang="fr-FR" kern="0" spc="513" baseline="-25000">
                <a:solidFill>
                  <a:srgbClr val="FFFFFF"/>
                </a:solidFill>
                <a:latin typeface="Helvetica"/>
                <a:sym typeface="Helvetica"/>
              </a:rPr>
              <a:t>⦿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/pc</a:t>
            </a:r>
            <a:r>
              <a:rPr lang="fr-FR" kern="0" spc="513" baseline="30000">
                <a:solidFill>
                  <a:srgbClr val="FFFFFF"/>
                </a:solidFill>
                <a:latin typeface="Helvetica"/>
                <a:sym typeface="Helvetica"/>
              </a:rPr>
              <a:t>2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)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STOCHASTIC STAR FORMATION 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(bursts artificially boost the LF)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TOP-HEAVY IMF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 (higher L/M ratio, more luminosity per unity mass)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ACTUAL INCREASE OF STAR FORMATION EFFICIENCY…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DIFFERENT COSMOLOGICAL MODEL </a:t>
            </a:r>
            <a:r>
              <a:rPr lang="fr-FR" kern="0" spc="513">
                <a:solidFill>
                  <a:srgbClr val="FFFFFF"/>
                </a:solidFill>
                <a:latin typeface="Helvetica"/>
                <a:sym typeface="Helvetica"/>
              </a:rPr>
              <a:t>(Menci et al)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kern="0" spc="513">
                <a:solidFill>
                  <a:srgbClr val="FFD579"/>
                </a:solidFill>
                <a:latin typeface="Helvetica"/>
                <a:sym typeface="Helvetica"/>
              </a:rPr>
              <a:t>ROLE OF BLACK HOLES…</a:t>
            </a:r>
          </a:p>
          <a:p>
            <a:pPr marL="609585" indent="-609585" defTabSz="457178" hangingPunct="0">
              <a:lnSpc>
                <a:spcPct val="200000"/>
              </a:lnSpc>
              <a:buFont typeface="+mj-lt"/>
              <a:buAutoNum type="arabicPeriod"/>
            </a:pPr>
            <a:endParaRPr lang="fr-FR" kern="0" spc="513">
              <a:solidFill>
                <a:srgbClr val="FFFFFF"/>
              </a:solidFill>
              <a:latin typeface="Helvetica"/>
              <a:sym typeface="Helvetica"/>
            </a:endParaRPr>
          </a:p>
        </p:txBody>
      </p:sp>
      <p:pic>
        <p:nvPicPr>
          <p:cNvPr id="3" name="Illustration_sans_titre 77.png" descr="Illustration_sans_titre 77.png">
            <a:extLst>
              <a:ext uri="{FF2B5EF4-FFF2-40B4-BE49-F238E27FC236}">
                <a16:creationId xmlns:a16="http://schemas.microsoft.com/office/drawing/2014/main" id="{58C99300-3325-8D15-B7AC-0759D7419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510" y="5231586"/>
            <a:ext cx="2610364" cy="1813983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2946840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5B976-CD62-8E6A-8FC7-8F7F1C476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CCF6191-DA94-F456-DC6B-B21B994C8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18" y="13919"/>
            <a:ext cx="9114937" cy="63844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3D41CE-CC0E-72C6-90FE-79D746CB0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61089" y="3674777"/>
            <a:ext cx="1646548" cy="123628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6C7BB6E-25AB-39AA-FC52-1D69C2BC0E2E}"/>
              </a:ext>
            </a:extLst>
          </p:cNvPr>
          <p:cNvSpPr txBox="1"/>
          <p:nvPr/>
        </p:nvSpPr>
        <p:spPr>
          <a:xfrm>
            <a:off x="8623980" y="300609"/>
            <a:ext cx="27309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Hubble’s</a:t>
            </a:r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record: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GNz11</a:t>
            </a:r>
          </a:p>
          <a:p>
            <a:pPr algn="ctr"/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BB + 415 </a:t>
            </a:r>
            <a:r>
              <a:rPr lang="fr-F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Myr</a:t>
            </a:r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215D990-CBF9-7558-078F-F02E1FD2AD50}"/>
              </a:ext>
            </a:extLst>
          </p:cNvPr>
          <p:cNvGrpSpPr/>
          <p:nvPr/>
        </p:nvGrpSpPr>
        <p:grpSpPr>
          <a:xfrm>
            <a:off x="1" y="774476"/>
            <a:ext cx="12092530" cy="6126047"/>
            <a:chOff x="1" y="774476"/>
            <a:chExt cx="12092530" cy="6126047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507A89A-7ECA-32D1-8C0F-968AED9F0596}"/>
                </a:ext>
              </a:extLst>
            </p:cNvPr>
            <p:cNvSpPr txBox="1"/>
            <p:nvPr/>
          </p:nvSpPr>
          <p:spPr>
            <a:xfrm>
              <a:off x="241182" y="3603449"/>
              <a:ext cx="2918235" cy="954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867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Bunker et al. 2023</a:t>
              </a:r>
            </a:p>
            <a:p>
              <a:pPr algn="l"/>
              <a:r>
                <a:rPr lang="fr-FR" sz="1867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JADES JWST/</a:t>
              </a:r>
              <a:r>
                <a:rPr lang="fr-FR" sz="1867" dirty="0" err="1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NIRSpec</a:t>
              </a:r>
              <a:r>
                <a:rPr lang="fr-FR" sz="1867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algn="l"/>
              <a:endParaRPr lang="fr-FR" sz="1867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BAD0D3F-2289-0F43-A094-87E5B41B52BF}"/>
                </a:ext>
              </a:extLst>
            </p:cNvPr>
            <p:cNvSpPr txBox="1"/>
            <p:nvPr/>
          </p:nvSpPr>
          <p:spPr>
            <a:xfrm>
              <a:off x="8938634" y="4866967"/>
              <a:ext cx="2839239" cy="830997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GNz11 </a:t>
              </a:r>
              <a:r>
                <a:rPr lang="fr-FR" sz="2400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Wingdings" pitchFamily="2" charset="2"/>
                </a:rPr>
                <a:t> z=10.6</a:t>
              </a:r>
              <a:endParaRPr lang="fr-FR" sz="2400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fr-FR" sz="2400" dirty="0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BB + 436 </a:t>
              </a:r>
              <a:r>
                <a:rPr lang="fr-FR" sz="2400" dirty="0" err="1">
                  <a:solidFill>
                    <a:srgbClr val="FFD57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Myr</a:t>
              </a:r>
              <a:endParaRPr lang="fr-FR" sz="2400" dirty="0">
                <a:solidFill>
                  <a:srgbClr val="FFD57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A7DFCC4-7EED-5AC7-640D-EAAD90923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774476"/>
              <a:ext cx="7514735" cy="2828973"/>
            </a:xfrm>
            <a:prstGeom prst="rect">
              <a:avLst/>
            </a:prstGeom>
          </p:spPr>
        </p:pic>
        <p:pic>
          <p:nvPicPr>
            <p:cNvPr id="9" name="Picture 8" descr="http://www.spacemankind.com/images/astronomy/jwst/20091014-jwst-1-hr.jpg">
              <a:extLst>
                <a:ext uri="{FF2B5EF4-FFF2-40B4-BE49-F238E27FC236}">
                  <a16:creationId xmlns:a16="http://schemas.microsoft.com/office/drawing/2014/main" id="{26F6E79E-C5A7-2B0F-7DCA-C6EAE4CABB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56" b="89956" l="43766" r="93830">
                          <a14:foregroundMark x1="51845" y1="30132" x2="53944" y2="35242"/>
                          <a14:foregroundMark x1="51845" y1="27313" x2="51845" y2="27313"/>
                          <a14:foregroundMark x1="51908" y1="28546" x2="54135" y2="34273"/>
                          <a14:foregroundMark x1="52099" y1="27401" x2="71819" y2="13656"/>
                          <a14:foregroundMark x1="55407" y1="36564" x2="67939" y2="42026"/>
                          <a14:foregroundMark x1="53753" y1="63348" x2="87659" y2="52952"/>
                          <a14:foregroundMark x1="50445" y1="30308" x2="51145" y2="33128"/>
                          <a14:foregroundMark x1="53181" y1="29604" x2="54008" y2="32687"/>
                          <a14:foregroundMark x1="53753" y1="30837" x2="54389" y2="33216"/>
                          <a14:foregroundMark x1="54135" y1="30661" x2="54707" y2="33568"/>
                          <a14:foregroundMark x1="44020" y1="65815" x2="43766" y2="76123"/>
                          <a14:foregroundMark x1="43766" y1="76123" x2="44784" y2="80176"/>
                          <a14:foregroundMark x1="49873" y1="84405" x2="49555" y2="76828"/>
                          <a14:foregroundMark x1="52481" y1="74802" x2="51209" y2="79207"/>
                          <a14:foregroundMark x1="46120" y1="71278" x2="43957" y2="73392"/>
                          <a14:foregroundMark x1="85751" y1="51894" x2="70865" y2="56828"/>
                          <a14:foregroundMark x1="70865" y1="56828" x2="70865" y2="56828"/>
                          <a14:foregroundMark x1="79771" y1="24141" x2="80471" y2="25551"/>
                          <a14:foregroundMark x1="79771" y1="23965" x2="80471" y2="24934"/>
                          <a14:foregroundMark x1="73601" y1="18502" x2="76463" y2="2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53" t="11983" r="5021" b="14680"/>
            <a:stretch/>
          </p:blipFill>
          <p:spPr bwMode="auto">
            <a:xfrm rot="1583523">
              <a:off x="10778223" y="5556523"/>
              <a:ext cx="1314308" cy="134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Illustration_sans_titre 77.png" descr="Illustration_sans_titre 77.png">
            <a:extLst>
              <a:ext uri="{FF2B5EF4-FFF2-40B4-BE49-F238E27FC236}">
                <a16:creationId xmlns:a16="http://schemas.microsoft.com/office/drawing/2014/main" id="{6A0C8370-5DB1-36D1-FA4F-87A692B024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5876528" y="3263619"/>
            <a:ext cx="2613600" cy="1737300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1319918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2900F1-E716-184E-AD2B-C623CA0C7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618" y="13919"/>
            <a:ext cx="9114937" cy="63844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771E975-4BE8-8B4D-A53B-5AC9F6F641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61089" y="3674777"/>
            <a:ext cx="1646548" cy="123628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13F736B-6F9C-8182-475B-DC3C8364EDC1}"/>
              </a:ext>
            </a:extLst>
          </p:cNvPr>
          <p:cNvSpPr txBox="1"/>
          <p:nvPr/>
        </p:nvSpPr>
        <p:spPr>
          <a:xfrm>
            <a:off x="8680003" y="6398389"/>
            <a:ext cx="2569934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867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Maiolino et al. 2023</a:t>
            </a:r>
            <a:endParaRPr lang="fr-FR" sz="1867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8990C35-D4C4-4FE0-A521-237000EF1EBE}"/>
              </a:ext>
            </a:extLst>
          </p:cNvPr>
          <p:cNvSpPr txBox="1"/>
          <p:nvPr/>
        </p:nvSpPr>
        <p:spPr>
          <a:xfrm>
            <a:off x="8623980" y="300609"/>
            <a:ext cx="27309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Hubble’s</a:t>
            </a:r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record: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GNz11</a:t>
            </a:r>
          </a:p>
          <a:p>
            <a:pPr algn="ctr"/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BB + 415 </a:t>
            </a:r>
            <a:r>
              <a:rPr lang="fr-FR" sz="2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Myr</a:t>
            </a:r>
            <a:endParaRPr lang="fr-FR" sz="2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631897-7104-69C2-B675-3DDE0AC66D3C}"/>
              </a:ext>
            </a:extLst>
          </p:cNvPr>
          <p:cNvSpPr txBox="1"/>
          <p:nvPr/>
        </p:nvSpPr>
        <p:spPr>
          <a:xfrm>
            <a:off x="406573" y="4614591"/>
            <a:ext cx="6302419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>
                <a:solidFill>
                  <a:schemeClr val="bg1"/>
                </a:solidFill>
                <a:latin typeface="CMR9"/>
              </a:rPr>
              <a:t>Signature of a 1.6 million M</a:t>
            </a:r>
            <a:r>
              <a:rPr lang="fr-FR" sz="2400" baseline="-25000">
                <a:solidFill>
                  <a:schemeClr val="bg1"/>
                </a:solidFill>
                <a:latin typeface="CMR9"/>
              </a:rPr>
              <a:t>⊙</a:t>
            </a:r>
            <a:r>
              <a:rPr lang="fr-FR" sz="2400">
                <a:solidFill>
                  <a:schemeClr val="bg1"/>
                </a:solidFill>
                <a:latin typeface="CMR9"/>
              </a:rPr>
              <a:t> black hole.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0496716-1FB1-D04D-94B8-D72A4E283F6B}"/>
              </a:ext>
            </a:extLst>
          </p:cNvPr>
          <p:cNvGrpSpPr/>
          <p:nvPr/>
        </p:nvGrpSpPr>
        <p:grpSpPr>
          <a:xfrm>
            <a:off x="72361" y="176294"/>
            <a:ext cx="5573988" cy="3650495"/>
            <a:chOff x="4125449" y="2055910"/>
            <a:chExt cx="4180491" cy="2737871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47B60868-2053-F61C-1DDD-FBC779D31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8793"/>
            <a:stretch/>
          </p:blipFill>
          <p:spPr>
            <a:xfrm>
              <a:off x="4226510" y="2055910"/>
              <a:ext cx="4079430" cy="2737871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B386AF9-5C1A-403B-6638-FA3A811BB1A9}"/>
                </a:ext>
              </a:extLst>
            </p:cNvPr>
            <p:cNvSpPr txBox="1"/>
            <p:nvPr/>
          </p:nvSpPr>
          <p:spPr>
            <a:xfrm>
              <a:off x="4716788" y="2280755"/>
              <a:ext cx="535243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867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AGN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7B2C63C-81D3-E8FB-F7BF-C7FF02D90379}"/>
                </a:ext>
              </a:extLst>
            </p:cNvPr>
            <p:cNvSpPr txBox="1"/>
            <p:nvPr/>
          </p:nvSpPr>
          <p:spPr>
            <a:xfrm>
              <a:off x="6238338" y="3178772"/>
              <a:ext cx="535243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867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AGN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7DE035F-8D86-776B-18AC-026033DC558A}"/>
                </a:ext>
              </a:extLst>
            </p:cNvPr>
            <p:cNvSpPr txBox="1"/>
            <p:nvPr/>
          </p:nvSpPr>
          <p:spPr>
            <a:xfrm>
              <a:off x="7098669" y="3407179"/>
              <a:ext cx="535243" cy="2847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867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AGN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D59288D-67E7-E7F3-ECF4-77B5E00A0594}"/>
                </a:ext>
              </a:extLst>
            </p:cNvPr>
            <p:cNvSpPr txBox="1"/>
            <p:nvPr/>
          </p:nvSpPr>
          <p:spPr>
            <a:xfrm>
              <a:off x="4376109" y="3508761"/>
              <a:ext cx="873617" cy="284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867" dirty="0">
                  <a:latin typeface="NimbusRomNo9L"/>
                </a:rPr>
                <a:t>1486 </a:t>
              </a:r>
              <a:r>
                <a:rPr lang="fr-FR" sz="1867" dirty="0" err="1">
                  <a:latin typeface="NimbusRomNo9L"/>
                </a:rPr>
                <a:t>Å</a:t>
              </a:r>
              <a:endParaRPr lang="fr-FR" sz="1867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9C806D4-293A-952D-C4B1-F69A8039C24E}"/>
                </a:ext>
              </a:extLst>
            </p:cNvPr>
            <p:cNvSpPr txBox="1"/>
            <p:nvPr/>
          </p:nvSpPr>
          <p:spPr>
            <a:xfrm>
              <a:off x="4125449" y="3687253"/>
              <a:ext cx="1430139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600" dirty="0" err="1">
                  <a:latin typeface="NimbusRomNo9L"/>
                </a:rPr>
                <a:t>ionization</a:t>
              </a:r>
              <a:r>
                <a:rPr lang="fr-FR" sz="1600" dirty="0">
                  <a:latin typeface="NimbusRomNo9L"/>
                </a:rPr>
                <a:t> </a:t>
              </a:r>
              <a:r>
                <a:rPr lang="fr-FR" sz="1600" dirty="0" err="1">
                  <a:latin typeface="NimbusRomNo9L"/>
                </a:rPr>
                <a:t>potential</a:t>
              </a:r>
              <a:r>
                <a:rPr lang="fr-FR" sz="1600" dirty="0">
                  <a:latin typeface="NimbusRomNo9L"/>
                </a:rPr>
                <a:t> </a:t>
              </a:r>
            </a:p>
            <a:p>
              <a:pPr algn="ctr"/>
              <a:r>
                <a:rPr lang="fr-FR" sz="1600" i="1" dirty="0">
                  <a:latin typeface="NimbusRomNo9L"/>
                </a:rPr>
                <a:t>E </a:t>
              </a:r>
              <a:r>
                <a:rPr lang="fr-FR" sz="1600" dirty="0">
                  <a:latin typeface="rtxmi"/>
                </a:rPr>
                <a:t>&gt; </a:t>
              </a:r>
              <a:r>
                <a:rPr lang="fr-FR" sz="1600" dirty="0">
                  <a:latin typeface="NimbusRomNo9L"/>
                </a:rPr>
                <a:t>47</a:t>
              </a:r>
              <a:r>
                <a:rPr lang="fr-FR" sz="1600" dirty="0">
                  <a:latin typeface="rtxmi"/>
                </a:rPr>
                <a:t>.</a:t>
              </a:r>
              <a:r>
                <a:rPr lang="fr-FR" sz="1600" dirty="0">
                  <a:latin typeface="NimbusRomNo9L"/>
                </a:rPr>
                <a:t>5 eV </a:t>
              </a:r>
              <a:endParaRPr lang="fr-FR" sz="1600" dirty="0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46B20AF-7180-AA10-75AA-81DE2019AE56}"/>
                </a:ext>
              </a:extLst>
            </p:cNvPr>
            <p:cNvSpPr txBox="1"/>
            <p:nvPr/>
          </p:nvSpPr>
          <p:spPr>
            <a:xfrm>
              <a:off x="6751459" y="4441622"/>
              <a:ext cx="694421" cy="284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67" dirty="0">
                  <a:latin typeface="NimbusRomNo9L"/>
                </a:rPr>
                <a:t>1909Å </a:t>
              </a:r>
              <a:endParaRPr lang="fr-FR" sz="1867" dirty="0"/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1DEFAEF-1569-DA34-A8F9-DD30EBC0B976}"/>
                </a:ext>
              </a:extLst>
            </p:cNvPr>
            <p:cNvSpPr txBox="1"/>
            <p:nvPr/>
          </p:nvSpPr>
          <p:spPr>
            <a:xfrm>
              <a:off x="5322393" y="2703834"/>
              <a:ext cx="694421" cy="2847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867" dirty="0">
                  <a:latin typeface="NimbusRomNo9L"/>
                </a:rPr>
                <a:t>1640Å </a:t>
              </a:r>
              <a:endParaRPr lang="fr-FR" sz="1867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BF5123E-4BC4-BC5A-AD44-98151A95AE48}"/>
                </a:ext>
              </a:extLst>
            </p:cNvPr>
            <p:cNvSpPr txBox="1"/>
            <p:nvPr/>
          </p:nvSpPr>
          <p:spPr>
            <a:xfrm>
              <a:off x="4410454" y="2055911"/>
              <a:ext cx="566501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NIV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285144EC-5A19-53D5-499A-33CD3FE349F0}"/>
                </a:ext>
              </a:extLst>
            </p:cNvPr>
            <p:cNvSpPr txBox="1"/>
            <p:nvPr/>
          </p:nvSpPr>
          <p:spPr>
            <a:xfrm>
              <a:off x="4840518" y="2673057"/>
              <a:ext cx="55447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CIV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EF0B0D5E-025A-394B-B191-B6DB4B003E79}"/>
                </a:ext>
              </a:extLst>
            </p:cNvPr>
            <p:cNvSpPr txBox="1"/>
            <p:nvPr/>
          </p:nvSpPr>
          <p:spPr>
            <a:xfrm>
              <a:off x="5305827" y="2857723"/>
              <a:ext cx="64344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HeII</a:t>
              </a:r>
              <a:endParaRPr lang="fr-F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4434C161-6205-F9ED-95CE-B04A9722517C}"/>
                </a:ext>
              </a:extLst>
            </p:cNvPr>
            <p:cNvSpPr txBox="1"/>
            <p:nvPr/>
          </p:nvSpPr>
          <p:spPr>
            <a:xfrm>
              <a:off x="5897242" y="2975977"/>
              <a:ext cx="603772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NIII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F24074E-5C0D-67A4-BE18-ACEE5FA6B5F2}"/>
                </a:ext>
              </a:extLst>
            </p:cNvPr>
            <p:cNvSpPr txBox="1"/>
            <p:nvPr/>
          </p:nvSpPr>
          <p:spPr>
            <a:xfrm>
              <a:off x="6833212" y="3178772"/>
              <a:ext cx="59174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240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CIII</a:t>
              </a:r>
            </a:p>
          </p:txBody>
        </p:sp>
      </p:grpSp>
      <p:pic>
        <p:nvPicPr>
          <p:cNvPr id="5" name="Illustration_sans_titre 77.png" descr="Illustration_sans_titre 77.png">
            <a:extLst>
              <a:ext uri="{FF2B5EF4-FFF2-40B4-BE49-F238E27FC236}">
                <a16:creationId xmlns:a16="http://schemas.microsoft.com/office/drawing/2014/main" id="{842BC326-64E1-3AA6-1B0C-F4D154365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87381" y="3081250"/>
            <a:ext cx="2613600" cy="1737300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2171418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5448B-629F-614F-8E02-343884914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95824E8-4100-3E04-323C-5153E97CD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227" y="1428820"/>
            <a:ext cx="7447546" cy="433451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CA6B300-8762-C9E4-9546-0B964F69CA36}"/>
              </a:ext>
            </a:extLst>
          </p:cNvPr>
          <p:cNvSpPr txBox="1"/>
          <p:nvPr/>
        </p:nvSpPr>
        <p:spPr>
          <a:xfrm>
            <a:off x="7813125" y="257914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  <a:effectLst/>
                <a:latin typeface="NewTXMI"/>
              </a:rPr>
              <a:t>𝑧 </a:t>
            </a:r>
            <a:r>
              <a:rPr lang="fr-FR" sz="1800" dirty="0">
                <a:solidFill>
                  <a:srgbClr val="FF0000"/>
                </a:solidFill>
                <a:effectLst/>
                <a:latin typeface="txmiaX"/>
              </a:rPr>
              <a:t>= </a:t>
            </a:r>
            <a:r>
              <a:rPr lang="fr-FR" sz="1800" dirty="0">
                <a:solidFill>
                  <a:srgbClr val="FF0000"/>
                </a:solidFill>
                <a:effectLst/>
                <a:latin typeface="TeXGyreTermesX"/>
              </a:rPr>
              <a:t>8.679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A8B43E2-E863-31DB-7700-EC2B57E11F6E}"/>
              </a:ext>
            </a:extLst>
          </p:cNvPr>
          <p:cNvSpPr txBox="1"/>
          <p:nvPr/>
        </p:nvSpPr>
        <p:spPr>
          <a:xfrm>
            <a:off x="8361512" y="5558524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2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Larson +2023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912688-9B90-F685-0F38-E4AD7C78E698}"/>
              </a:ext>
            </a:extLst>
          </p:cNvPr>
          <p:cNvSpPr txBox="1"/>
          <p:nvPr/>
        </p:nvSpPr>
        <p:spPr>
          <a:xfrm>
            <a:off x="1526718" y="5240114"/>
            <a:ext cx="2560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direct collapse black </a:t>
            </a:r>
            <a:r>
              <a:rPr lang="fr-FR" sz="1400" dirty="0" err="1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holes</a:t>
            </a:r>
            <a:r>
              <a:rPr lang="fr-FR" sz="1400" dirty="0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fr-FR" sz="1400" dirty="0" err="1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DCBHs</a:t>
            </a:r>
            <a:r>
              <a:rPr lang="fr-FR" sz="1400" dirty="0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; </a:t>
            </a:r>
            <a:r>
              <a:rPr lang="fr-FR" sz="1400" dirty="0" err="1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Bromm</a:t>
            </a:r>
            <a:r>
              <a:rPr lang="fr-FR" sz="1400" dirty="0">
                <a:latin typeface="TeXGyreTermesX"/>
                <a:ea typeface="Verdana" panose="020B0604030504040204" pitchFamily="34" charset="0"/>
                <a:cs typeface="Verdana" panose="020B0604030504040204" pitchFamily="34" charset="0"/>
              </a:rPr>
              <a:t> &amp; Loeb 2003)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D62BAC-DFA1-BCDA-CDE4-8BDBA9E95860}"/>
              </a:ext>
            </a:extLst>
          </p:cNvPr>
          <p:cNvSpPr txBox="1"/>
          <p:nvPr/>
        </p:nvSpPr>
        <p:spPr>
          <a:xfrm>
            <a:off x="6546517" y="275996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GNz11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3F638EA7-AB17-F200-B78B-5B070B02BF14}"/>
              </a:ext>
            </a:extLst>
          </p:cNvPr>
          <p:cNvSpPr>
            <a:spLocks noChangeAspect="1"/>
          </p:cNvSpPr>
          <p:nvPr/>
        </p:nvSpPr>
        <p:spPr>
          <a:xfrm>
            <a:off x="6727658" y="3026158"/>
            <a:ext cx="144000" cy="144000"/>
          </a:xfrm>
          <a:prstGeom prst="ellipse">
            <a:avLst/>
          </a:prstGeom>
          <a:solidFill>
            <a:srgbClr val="000020"/>
          </a:solidFill>
          <a:ln>
            <a:noFill/>
          </a:ln>
        </p:spPr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1539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71E13-1D7B-5E6B-DB4B-80299C273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010190F-21A6-DB9A-6348-10FE0DEA0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725" y="808890"/>
            <a:ext cx="8890481" cy="563634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BD1A7D0-C33E-976C-34B5-F91E619FE8A4}"/>
              </a:ext>
            </a:extLst>
          </p:cNvPr>
          <p:cNvSpPr txBox="1"/>
          <p:nvPr/>
        </p:nvSpPr>
        <p:spPr>
          <a:xfrm>
            <a:off x="9272944" y="6111074"/>
            <a:ext cx="2825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/>
              <a:t>Roberts-Borsani +2025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4973457-840D-32F0-0347-79F1B7C3D1CB}"/>
              </a:ext>
            </a:extLst>
          </p:cNvPr>
          <p:cNvGrpSpPr/>
          <p:nvPr/>
        </p:nvGrpSpPr>
        <p:grpSpPr>
          <a:xfrm>
            <a:off x="93794" y="377302"/>
            <a:ext cx="9726969" cy="4130916"/>
            <a:chOff x="93794" y="377302"/>
            <a:chExt cx="9726969" cy="4130916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10E582C-D952-7F7C-D085-3069C9FDB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94" y="377302"/>
              <a:ext cx="9658619" cy="413091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21" name="Flèche vers la gauche 20">
              <a:extLst>
                <a:ext uri="{FF2B5EF4-FFF2-40B4-BE49-F238E27FC236}">
                  <a16:creationId xmlns:a16="http://schemas.microsoft.com/office/drawing/2014/main" id="{16A4CA6F-4865-7F53-ADD5-F4F43C499262}"/>
                </a:ext>
              </a:extLst>
            </p:cNvPr>
            <p:cNvSpPr/>
            <p:nvPr/>
          </p:nvSpPr>
          <p:spPr>
            <a:xfrm>
              <a:off x="8522677" y="3063779"/>
              <a:ext cx="1298086" cy="484632"/>
            </a:xfrm>
            <a:prstGeom prst="leftArrow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Bouée 21">
              <a:extLst>
                <a:ext uri="{FF2B5EF4-FFF2-40B4-BE49-F238E27FC236}">
                  <a16:creationId xmlns:a16="http://schemas.microsoft.com/office/drawing/2014/main" id="{E63CA0AD-763B-F408-8C0F-9F0B251494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91784" y="2672863"/>
              <a:ext cx="675714" cy="675714"/>
            </a:xfrm>
            <a:prstGeom prst="donut">
              <a:avLst>
                <a:gd name="adj" fmla="val 12775"/>
              </a:avLst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25" name="Bouée 24">
            <a:extLst>
              <a:ext uri="{FF2B5EF4-FFF2-40B4-BE49-F238E27FC236}">
                <a16:creationId xmlns:a16="http://schemas.microsoft.com/office/drawing/2014/main" id="{832B256A-B41D-DEE3-A20B-5DDA7A0C15A7}"/>
              </a:ext>
            </a:extLst>
          </p:cNvPr>
          <p:cNvSpPr>
            <a:spLocks noChangeAspect="1"/>
          </p:cNvSpPr>
          <p:nvPr/>
        </p:nvSpPr>
        <p:spPr>
          <a:xfrm>
            <a:off x="9818070" y="2730095"/>
            <a:ext cx="1152000" cy="1152000"/>
          </a:xfrm>
          <a:prstGeom prst="donu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3CA7AF0-80F3-D9BA-8557-FB7DA0EF52FD}"/>
              </a:ext>
            </a:extLst>
          </p:cNvPr>
          <p:cNvSpPr txBox="1"/>
          <p:nvPr/>
        </p:nvSpPr>
        <p:spPr>
          <a:xfrm>
            <a:off x="7223745" y="1211420"/>
            <a:ext cx="2271776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MoM-z14</a:t>
            </a:r>
          </a:p>
          <a:p>
            <a:r>
              <a:rPr lang="fr-FR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Naidu +2026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D95376D-2B3A-DE89-FF2C-59888E148972}"/>
              </a:ext>
            </a:extLst>
          </p:cNvPr>
          <p:cNvSpPr txBox="1"/>
          <p:nvPr/>
        </p:nvSpPr>
        <p:spPr>
          <a:xfrm>
            <a:off x="154641" y="1116291"/>
            <a:ext cx="8041948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Cosmic age: 280 Myr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effective radius = 74 pc, elongated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Stellar mass= 10</a:t>
            </a:r>
            <a:r>
              <a:rPr lang="fr-FR" baseline="30000">
                <a:solidFill>
                  <a:schemeClr val="bg1"/>
                </a:solidFill>
              </a:rPr>
              <a:t>8</a:t>
            </a:r>
            <a:r>
              <a:rPr lang="fr-FR">
                <a:solidFill>
                  <a:schemeClr val="bg1"/>
                </a:solidFill>
              </a:rPr>
              <a:t> Msun, SFR~10 Msun/yr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4% solar metallicity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stellar population age ~4 Myr 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No sign of PopIII stars (HeII1640Å unresolved vs OIII]1661Å)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But high [N/C] possibly due to supermassive stars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Presence of a BH? No high-ionisation lines but…</a:t>
            </a:r>
          </a:p>
          <a:p>
            <a:pPr>
              <a:lnSpc>
                <a:spcPct val="150000"/>
              </a:lnSpc>
            </a:pPr>
            <a:endParaRPr lang="fr-FR">
              <a:solidFill>
                <a:schemeClr val="bg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A60E0BB-474A-0143-CA21-56F926A2DA7E}"/>
              </a:ext>
            </a:extLst>
          </p:cNvPr>
          <p:cNvSpPr txBox="1"/>
          <p:nvPr/>
        </p:nvSpPr>
        <p:spPr>
          <a:xfrm>
            <a:off x="7039982" y="-28182"/>
            <a:ext cx="4263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z=10 corresponds to 470 Myr post-big bang</a:t>
            </a:r>
          </a:p>
        </p:txBody>
      </p:sp>
    </p:spTree>
    <p:extLst>
      <p:ext uri="{BB962C8B-B14F-4D97-AF65-F5344CB8AC3E}">
        <p14:creationId xmlns:p14="http://schemas.microsoft.com/office/powerpoint/2010/main" val="207143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6B1359-7ED7-F27C-050E-BC97BA1C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254BED13-11C0-FB63-8DEB-0721CB3BBE7D}"/>
              </a:ext>
            </a:extLst>
          </p:cNvPr>
          <p:cNvSpPr txBox="1"/>
          <p:nvPr/>
        </p:nvSpPr>
        <p:spPr>
          <a:xfrm rot="21583748">
            <a:off x="105757" y="1342440"/>
            <a:ext cx="12030502" cy="324994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defTabSz="457178" hangingPunct="0">
              <a:lnSpc>
                <a:spcPct val="200000"/>
              </a:lnSpc>
            </a:pPr>
            <a:r>
              <a:rPr lang="fr-FR" kern="0">
                <a:ea typeface="Verdana" panose="020B0604030504040204" pitchFamily="34" charset="0"/>
                <a:cs typeface="Verdana" panose="020B0604030504040204" pitchFamily="34" charset="0"/>
                <a:sym typeface="Helvetica"/>
              </a:rPr>
              <a:t>If sub-Eddington accretion (since low lum, no strong lines) cause the UV emission </a:t>
            </a:r>
          </a:p>
          <a:p>
            <a:pPr defTabSz="457178" hangingPunct="0">
              <a:lnSpc>
                <a:spcPct val="200000"/>
              </a:lnSpc>
            </a:pPr>
            <a:r>
              <a:rPr lang="fr-FR" kern="0"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 </a:t>
            </a:r>
            <a:r>
              <a:rPr lang="fr-FR" kern="0">
                <a:ea typeface="Verdana" panose="020B0604030504040204" pitchFamily="34" charset="0"/>
                <a:cs typeface="Verdana" panose="020B0604030504040204" pitchFamily="34" charset="0"/>
                <a:sym typeface="Helvetica"/>
              </a:rPr>
              <a:t>massive BH &lt;300Myr </a:t>
            </a:r>
            <a:r>
              <a:rPr lang="fr-FR" kern="0">
                <a:ea typeface="Verdana" panose="020B0604030504040204" pitchFamily="34" charset="0"/>
                <a:cs typeface="Verdana" panose="020B0604030504040204" pitchFamily="34" charset="0"/>
                <a:sym typeface="Wingdings" pitchFamily="2" charset="2"/>
              </a:rPr>
              <a:t> </a:t>
            </a:r>
            <a:r>
              <a:rPr lang="fr-FR" kern="0">
                <a:ea typeface="Verdana" panose="020B0604030504040204" pitchFamily="34" charset="0"/>
                <a:cs typeface="Verdana" panose="020B0604030504040204" pitchFamily="34" charset="0"/>
                <a:sym typeface="Helvetica"/>
              </a:rPr>
              <a:t>exceptionally massive seeds or primordial BH distant BH in quasars (SDSS,…)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FC8818-54A4-9BA2-577C-44E037BE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5" y="64764"/>
            <a:ext cx="8338970" cy="13727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596D50E-603D-C5AB-5D0E-3BE44E42F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2383605"/>
            <a:ext cx="7772400" cy="447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5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D2A48-D4BE-9AF1-11C6-59EEAFE82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0D39A01E-8A04-0671-679C-649C95D77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09656" y="1517440"/>
            <a:ext cx="6778825" cy="381308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B1AB3D89-8D55-1A47-D3E3-5BEBC012AA5B}"/>
              </a:ext>
            </a:extLst>
          </p:cNvPr>
          <p:cNvGrpSpPr/>
          <p:nvPr/>
        </p:nvGrpSpPr>
        <p:grpSpPr>
          <a:xfrm>
            <a:off x="798953" y="516339"/>
            <a:ext cx="6203300" cy="5825321"/>
            <a:chOff x="798953" y="516339"/>
            <a:chExt cx="6203300" cy="5825321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0643DF-D512-C5D3-B98B-E09CF1EA0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953" y="516339"/>
              <a:ext cx="6203300" cy="5825321"/>
            </a:xfrm>
            <a:prstGeom prst="rect">
              <a:avLst/>
            </a:prstGeom>
          </p:spPr>
        </p:pic>
        <p:sp>
          <p:nvSpPr>
            <p:cNvPr id="7" name="Triangle rectangle 6">
              <a:extLst>
                <a:ext uri="{FF2B5EF4-FFF2-40B4-BE49-F238E27FC236}">
                  <a16:creationId xmlns:a16="http://schemas.microsoft.com/office/drawing/2014/main" id="{94A15E99-02B8-0D76-A5F0-F4D2B0D0DBE3}"/>
                </a:ext>
              </a:extLst>
            </p:cNvPr>
            <p:cNvSpPr/>
            <p:nvPr/>
          </p:nvSpPr>
          <p:spPr>
            <a:xfrm rot="10800000">
              <a:off x="3900603" y="815199"/>
              <a:ext cx="914400" cy="914400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Triangle rectangle 8">
              <a:extLst>
                <a:ext uri="{FF2B5EF4-FFF2-40B4-BE49-F238E27FC236}">
                  <a16:creationId xmlns:a16="http://schemas.microsoft.com/office/drawing/2014/main" id="{B2942201-610C-9E53-0071-83DE59D870A0}"/>
                </a:ext>
              </a:extLst>
            </p:cNvPr>
            <p:cNvSpPr/>
            <p:nvPr/>
          </p:nvSpPr>
          <p:spPr>
            <a:xfrm rot="11068274">
              <a:off x="4912319" y="1915949"/>
              <a:ext cx="914400" cy="914400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rectangle 9">
              <a:extLst>
                <a:ext uri="{FF2B5EF4-FFF2-40B4-BE49-F238E27FC236}">
                  <a16:creationId xmlns:a16="http://schemas.microsoft.com/office/drawing/2014/main" id="{4BC77820-B6B6-9C77-B5E4-19D03914D274}"/>
                </a:ext>
              </a:extLst>
            </p:cNvPr>
            <p:cNvSpPr/>
            <p:nvPr/>
          </p:nvSpPr>
          <p:spPr>
            <a:xfrm rot="11068274">
              <a:off x="5251629" y="1944259"/>
              <a:ext cx="1060141" cy="1084285"/>
            </a:xfrm>
            <a:prstGeom prst="rtTriangle">
              <a:avLst/>
            </a:prstGeom>
            <a:solidFill>
              <a:srgbClr val="C2C7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5855D7E-10A2-55D4-1555-2AF004ED8913}"/>
                </a:ext>
              </a:extLst>
            </p:cNvPr>
            <p:cNvSpPr/>
            <p:nvPr/>
          </p:nvSpPr>
          <p:spPr>
            <a:xfrm>
              <a:off x="1871950" y="3558448"/>
              <a:ext cx="2259375" cy="1531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1C164A4-64AD-591E-5EC2-D916F4425F4C}"/>
              </a:ext>
            </a:extLst>
          </p:cNvPr>
          <p:cNvSpPr txBox="1"/>
          <p:nvPr/>
        </p:nvSpPr>
        <p:spPr>
          <a:xfrm>
            <a:off x="991541" y="6309522"/>
            <a:ext cx="2812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Boylan – Koychin et al. 2023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104E2747-AC1B-171A-40DA-4489FF48203B}"/>
              </a:ext>
            </a:extLst>
          </p:cNvPr>
          <p:cNvGrpSpPr/>
          <p:nvPr/>
        </p:nvGrpSpPr>
        <p:grpSpPr>
          <a:xfrm>
            <a:off x="4270022" y="1505239"/>
            <a:ext cx="926711" cy="1714287"/>
            <a:chOff x="4270022" y="1505239"/>
            <a:chExt cx="926711" cy="1714287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C1335BDE-6245-89D1-0EC9-D68415C876F4}"/>
                </a:ext>
              </a:extLst>
            </p:cNvPr>
            <p:cNvGrpSpPr/>
            <p:nvPr/>
          </p:nvGrpSpPr>
          <p:grpSpPr>
            <a:xfrm>
              <a:off x="4371521" y="2139526"/>
              <a:ext cx="825212" cy="1080000"/>
              <a:chOff x="4371521" y="2139526"/>
              <a:chExt cx="825212" cy="1080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6F5CF87-42D4-F4A0-8034-98491D8BF9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371521" y="2421891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60C3E0B-6F83-738F-F50E-2BBF2EEED3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52733" y="2530223"/>
                <a:ext cx="144000" cy="144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3" name="Connecteur droit 22">
                <a:extLst>
                  <a:ext uri="{FF2B5EF4-FFF2-40B4-BE49-F238E27FC236}">
                    <a16:creationId xmlns:a16="http://schemas.microsoft.com/office/drawing/2014/main" id="{8C4AC407-431A-26C0-BE17-089F56FA7BE0}"/>
                  </a:ext>
                </a:extLst>
              </p:cNvPr>
              <p:cNvCxnSpPr/>
              <p:nvPr/>
            </p:nvCxnSpPr>
            <p:spPr>
              <a:xfrm>
                <a:off x="4443521" y="2168486"/>
                <a:ext cx="0" cy="720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>
                <a:extLst>
                  <a:ext uri="{FF2B5EF4-FFF2-40B4-BE49-F238E27FC236}">
                    <a16:creationId xmlns:a16="http://schemas.microsoft.com/office/drawing/2014/main" id="{C6F20CEC-E4B5-6A99-2933-38DDACDE884D}"/>
                  </a:ext>
                </a:extLst>
              </p:cNvPr>
              <p:cNvCxnSpPr/>
              <p:nvPr/>
            </p:nvCxnSpPr>
            <p:spPr>
              <a:xfrm>
                <a:off x="5128404" y="2139526"/>
                <a:ext cx="0" cy="10800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23D4E628-2CCE-785B-1481-302F1BE92042}"/>
                </a:ext>
              </a:extLst>
            </p:cNvPr>
            <p:cNvSpPr txBox="1"/>
            <p:nvPr/>
          </p:nvSpPr>
          <p:spPr>
            <a:xfrm>
              <a:off x="4270022" y="1505239"/>
              <a:ext cx="915635" cy="523220"/>
            </a:xfrm>
            <a:prstGeom prst="rect">
              <a:avLst/>
            </a:prstGeom>
            <a:solidFill>
              <a:srgbClr val="FFD579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fr-FR" sz="2800" b="1"/>
                <a:t>2023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B038ED6B-1152-381F-E4FA-556C61D9EE72}"/>
              </a:ext>
            </a:extLst>
          </p:cNvPr>
          <p:cNvGrpSpPr/>
          <p:nvPr/>
        </p:nvGrpSpPr>
        <p:grpSpPr>
          <a:xfrm>
            <a:off x="5034708" y="978743"/>
            <a:ext cx="7094568" cy="3648341"/>
            <a:chOff x="5034708" y="978743"/>
            <a:chExt cx="7094568" cy="364834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00E6220-CF92-DAD5-AEFD-79E044B88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00858" y="1910935"/>
              <a:ext cx="4813515" cy="260598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22F82F5B-92F0-D6AB-5FAC-176F9B9A8264}"/>
                </a:ext>
              </a:extLst>
            </p:cNvPr>
            <p:cNvSpPr/>
            <p:nvPr/>
          </p:nvSpPr>
          <p:spPr>
            <a:xfrm rot="625504">
              <a:off x="5389938" y="978743"/>
              <a:ext cx="4355736" cy="1624302"/>
            </a:xfrm>
            <a:custGeom>
              <a:avLst/>
              <a:gdLst>
                <a:gd name="connsiteX0" fmla="*/ 0 w 3922005"/>
                <a:gd name="connsiteY0" fmla="*/ 1123761 h 1123761"/>
                <a:gd name="connsiteX1" fmla="*/ 2093205 w 3922005"/>
                <a:gd name="connsiteY1" fmla="*/ 41 h 1123761"/>
                <a:gd name="connsiteX2" fmla="*/ 3922005 w 3922005"/>
                <a:gd name="connsiteY2" fmla="*/ 1090710 h 1123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2005" h="1123761">
                  <a:moveTo>
                    <a:pt x="0" y="1123761"/>
                  </a:moveTo>
                  <a:cubicBezTo>
                    <a:pt x="719769" y="564655"/>
                    <a:pt x="1439538" y="5549"/>
                    <a:pt x="2093205" y="41"/>
                  </a:cubicBezTo>
                  <a:cubicBezTo>
                    <a:pt x="2746872" y="-5467"/>
                    <a:pt x="3334438" y="542621"/>
                    <a:pt x="3922005" y="10907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1682DC5-B6B8-9C35-4006-64D3AC02C883}"/>
                </a:ext>
              </a:extLst>
            </p:cNvPr>
            <p:cNvSpPr txBox="1"/>
            <p:nvPr/>
          </p:nvSpPr>
          <p:spPr>
            <a:xfrm>
              <a:off x="9465342" y="2353722"/>
              <a:ext cx="26639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100% atomes </a:t>
              </a:r>
              <a:r>
                <a:rPr lang="fr-FR">
                  <a:solidFill>
                    <a:schemeClr val="bg1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8BF51128-822F-7B91-12EC-928C3135F378}"/>
                </a:ext>
              </a:extLst>
            </p:cNvPr>
            <p:cNvSpPr/>
            <p:nvPr/>
          </p:nvSpPr>
          <p:spPr>
            <a:xfrm>
              <a:off x="5045725" y="1652187"/>
              <a:ext cx="4439798" cy="1531688"/>
            </a:xfrm>
            <a:custGeom>
              <a:avLst/>
              <a:gdLst>
                <a:gd name="connsiteX0" fmla="*/ 0 w 4439798"/>
                <a:gd name="connsiteY0" fmla="*/ 1531688 h 1531688"/>
                <a:gd name="connsiteX1" fmla="*/ 2401677 w 4439798"/>
                <a:gd name="connsiteY1" fmla="*/ 343 h 1531688"/>
                <a:gd name="connsiteX2" fmla="*/ 4439798 w 4439798"/>
                <a:gd name="connsiteY2" fmla="*/ 1421519 h 1531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9798" h="1531688">
                  <a:moveTo>
                    <a:pt x="0" y="1531688"/>
                  </a:moveTo>
                  <a:cubicBezTo>
                    <a:pt x="830855" y="775196"/>
                    <a:pt x="1661711" y="18704"/>
                    <a:pt x="2401677" y="343"/>
                  </a:cubicBezTo>
                  <a:cubicBezTo>
                    <a:pt x="3141643" y="-18018"/>
                    <a:pt x="3790720" y="701750"/>
                    <a:pt x="4439798" y="1421519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58E7437A-FC46-617F-8A35-87EBFDEA43BE}"/>
                </a:ext>
              </a:extLst>
            </p:cNvPr>
            <p:cNvSpPr txBox="1"/>
            <p:nvPr/>
          </p:nvSpPr>
          <p:spPr>
            <a:xfrm>
              <a:off x="9824989" y="3065449"/>
              <a:ext cx="15680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30% atomes </a:t>
              </a:r>
            </a:p>
            <a:p>
              <a:r>
                <a:rPr lang="fr-FR">
                  <a:solidFill>
                    <a:srgbClr val="FFC000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rgbClr val="FFC000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9CDE2E95-7A29-B19E-905A-29894AEDF431}"/>
                </a:ext>
              </a:extLst>
            </p:cNvPr>
            <p:cNvSpPr/>
            <p:nvPr/>
          </p:nvSpPr>
          <p:spPr>
            <a:xfrm>
              <a:off x="5034708" y="2223008"/>
              <a:ext cx="4362680" cy="2404076"/>
            </a:xfrm>
            <a:custGeom>
              <a:avLst/>
              <a:gdLst>
                <a:gd name="connsiteX0" fmla="*/ 0 w 4362680"/>
                <a:gd name="connsiteY0" fmla="*/ 2404076 h 2404076"/>
                <a:gd name="connsiteX1" fmla="*/ 2093205 w 4362680"/>
                <a:gd name="connsiteY1" fmla="*/ 57484 h 2404076"/>
                <a:gd name="connsiteX2" fmla="*/ 4362680 w 4362680"/>
                <a:gd name="connsiteY2" fmla="*/ 949850 h 240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62680" h="2404076">
                  <a:moveTo>
                    <a:pt x="0" y="2404076"/>
                  </a:moveTo>
                  <a:cubicBezTo>
                    <a:pt x="683046" y="1351965"/>
                    <a:pt x="1366092" y="299855"/>
                    <a:pt x="2093205" y="57484"/>
                  </a:cubicBezTo>
                  <a:cubicBezTo>
                    <a:pt x="2820318" y="-184887"/>
                    <a:pt x="3591499" y="382481"/>
                    <a:pt x="4362680" y="949850"/>
                  </a:cubicBezTo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  <a:prstDash val="dash"/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D13F3A87-66C7-3629-C2A1-FC53D8B8A1FE}"/>
                </a:ext>
              </a:extLst>
            </p:cNvPr>
            <p:cNvSpPr txBox="1"/>
            <p:nvPr/>
          </p:nvSpPr>
          <p:spPr>
            <a:xfrm>
              <a:off x="7759318" y="3086475"/>
              <a:ext cx="15542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</a:rPr>
                <a:t>10% atomes </a:t>
              </a:r>
            </a:p>
            <a:p>
              <a:r>
                <a:rPr lang="fr-FR">
                  <a:solidFill>
                    <a:schemeClr val="bg2"/>
                  </a:solidFill>
                  <a:latin typeface="Futura Medium" panose="020B0602020204020303" pitchFamily="34" charset="-79"/>
                  <a:cs typeface="Futura Medium" panose="020B0602020204020303" pitchFamily="34" charset="-79"/>
                  <a:sym typeface="Wingdings" pitchFamily="2" charset="2"/>
                </a:rPr>
                <a:t> étoiles</a:t>
              </a:r>
              <a:endParaRPr lang="fr-FR">
                <a:solidFill>
                  <a:schemeClr val="bg2"/>
                </a:solidFill>
                <a:latin typeface="Futura Medium" panose="020B0602020204020303" pitchFamily="34" charset="-79"/>
                <a:cs typeface="Futura Medium" panose="020B0602020204020303" pitchFamily="34" charset="-79"/>
              </a:endParaRPr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AEF3E2F3-116A-6374-28BD-C77586695B75}"/>
              </a:ext>
            </a:extLst>
          </p:cNvPr>
          <p:cNvSpPr txBox="1"/>
          <p:nvPr/>
        </p:nvSpPr>
        <p:spPr>
          <a:xfrm>
            <a:off x="4754470" y="815199"/>
            <a:ext cx="1742583" cy="646331"/>
          </a:xfrm>
          <a:prstGeom prst="rect">
            <a:avLst/>
          </a:prstGeom>
          <a:solidFill>
            <a:srgbClr val="C2C7FF"/>
          </a:solidFill>
        </p:spPr>
        <p:txBody>
          <a:bodyPr wrap="square" rtlCol="0">
            <a:spAutoFit/>
          </a:bodyPr>
          <a:lstStyle/>
          <a:p>
            <a:r>
              <a:rPr lang="fr-FR"/>
              <a:t>Forbidden by</a:t>
            </a:r>
          </a:p>
          <a:p>
            <a:r>
              <a:rPr lang="fr-FR"/>
              <a:t>cosmology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B5B88B2-BCFA-41AE-03A6-92AA94D58C5B}"/>
              </a:ext>
            </a:extLst>
          </p:cNvPr>
          <p:cNvSpPr txBox="1"/>
          <p:nvPr/>
        </p:nvSpPr>
        <p:spPr>
          <a:xfrm rot="1856010">
            <a:off x="2207017" y="962771"/>
            <a:ext cx="2011897" cy="8803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rgbClr val="FF0000"/>
                </a:solidFill>
              </a:rPr>
              <a:t>Star formation with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rgbClr val="FF0000"/>
                </a:solidFill>
              </a:rPr>
              <a:t>30% efficiency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316C62B-7CB1-29C7-933B-9D86AE9FF2D0}"/>
              </a:ext>
            </a:extLst>
          </p:cNvPr>
          <p:cNvSpPr txBox="1"/>
          <p:nvPr/>
        </p:nvSpPr>
        <p:spPr>
          <a:xfrm rot="1856010">
            <a:off x="1934092" y="1867670"/>
            <a:ext cx="1531701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chemeClr val="bg2">
                    <a:lumMod val="50000"/>
                  </a:schemeClr>
                </a:solidFill>
              </a:rPr>
              <a:t>10% efficiency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20CA8C5-6570-3339-D04B-429871A9B6A1}"/>
              </a:ext>
            </a:extLst>
          </p:cNvPr>
          <p:cNvSpPr txBox="1"/>
          <p:nvPr/>
        </p:nvSpPr>
        <p:spPr>
          <a:xfrm rot="3377285">
            <a:off x="5233142" y="2750352"/>
            <a:ext cx="1641796" cy="464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/>
              <a:t>100% efficiency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4CB059-38E7-BA9B-8AFF-7960F551C120}"/>
              </a:ext>
            </a:extLst>
          </p:cNvPr>
          <p:cNvSpPr/>
          <p:nvPr/>
        </p:nvSpPr>
        <p:spPr>
          <a:xfrm>
            <a:off x="1375314" y="1215850"/>
            <a:ext cx="9045874" cy="341632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December 2022: first spectrum</a:t>
            </a:r>
          </a:p>
          <a:p>
            <a:pPr algn="ctr"/>
            <a:endParaRPr lang="fr-FR" sz="54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marL="685800" indent="-685800" algn="ctr">
              <a:buFont typeface="Wingdings" pitchFamily="2" charset="2"/>
              <a:buChar char="à"/>
            </a:pPr>
            <a:r>
              <a:rPr lang="fr-FR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Wingdings" pitchFamily="2" charset="2"/>
              </a:rPr>
              <a:t>Broad lines  1000 km/s</a:t>
            </a:r>
          </a:p>
          <a:p>
            <a:pPr marL="685800" indent="-685800" algn="ctr">
              <a:buFont typeface="Wingdings" pitchFamily="2" charset="2"/>
              <a:buChar char="à"/>
            </a:pPr>
            <a:r>
              <a:rPr lang="fr-FR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Wingdings" pitchFamily="2" charset="2"/>
              </a:rPr>
              <a:t> SMBH…</a:t>
            </a:r>
            <a:endParaRPr lang="fr-FR" sz="54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56097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CFE3C-648C-9BC8-18FD-F3FB03746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rouper">
            <a:extLst>
              <a:ext uri="{FF2B5EF4-FFF2-40B4-BE49-F238E27FC236}">
                <a16:creationId xmlns:a16="http://schemas.microsoft.com/office/drawing/2014/main" id="{8E549E68-C9C9-A971-5221-07937478A292}"/>
              </a:ext>
            </a:extLst>
          </p:cNvPr>
          <p:cNvGrpSpPr/>
          <p:nvPr/>
        </p:nvGrpSpPr>
        <p:grpSpPr>
          <a:xfrm rot="5383748">
            <a:off x="5022818" y="-5428886"/>
            <a:ext cx="2143433" cy="12652461"/>
            <a:chOff x="-1103233" y="-4775"/>
            <a:chExt cx="4286864" cy="25304921"/>
          </a:xfrm>
        </p:grpSpPr>
        <p:sp>
          <p:nvSpPr>
            <p:cNvPr id="325" name="Conector recto 16">
              <a:extLst>
                <a:ext uri="{FF2B5EF4-FFF2-40B4-BE49-F238E27FC236}">
                  <a16:creationId xmlns:a16="http://schemas.microsoft.com/office/drawing/2014/main" id="{F28D26D1-193C-0D85-A0F8-0D57F56A2908}"/>
                </a:ext>
              </a:extLst>
            </p:cNvPr>
            <p:cNvSpPr/>
            <p:nvPr/>
          </p:nvSpPr>
          <p:spPr>
            <a:xfrm flipH="1">
              <a:off x="1116015" y="-4775"/>
              <a:ext cx="1" cy="25304921"/>
            </a:xfrm>
            <a:prstGeom prst="line">
              <a:avLst/>
            </a:prstGeom>
            <a:noFill/>
            <a:ln w="6350" cap="flat">
              <a:solidFill>
                <a:srgbClr val="FFFFFF">
                  <a:alpha val="54582"/>
                </a:srgbClr>
              </a:solidFill>
              <a:prstDash val="solid"/>
              <a:miter lim="800000"/>
            </a:ln>
            <a:effectLst/>
          </p:spPr>
          <p:txBody>
            <a:bodyPr wrap="square" lIns="22860" tIns="22860" rIns="22860" bIns="22860" numCol="1" anchor="t">
              <a:noAutofit/>
            </a:bodyPr>
            <a:lstStyle/>
            <a:p>
              <a:pPr defTabSz="457178" hangingPunct="0">
                <a:defRPr sz="1800" b="0" spc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443;p8">
              <a:extLst>
                <a:ext uri="{FF2B5EF4-FFF2-40B4-BE49-F238E27FC236}">
                  <a16:creationId xmlns:a16="http://schemas.microsoft.com/office/drawing/2014/main" id="{7587C9C4-D094-EE75-9A0C-4C35D7FA60DF}"/>
                </a:ext>
              </a:extLst>
            </p:cNvPr>
            <p:cNvSpPr txBox="1"/>
            <p:nvPr/>
          </p:nvSpPr>
          <p:spPr>
            <a:xfrm rot="16200000">
              <a:off x="-10769212" y="10883850"/>
              <a:ext cx="23618821" cy="4286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77800" dir="5400000" rotWithShape="0">
                <a:srgbClr val="FFFFFF"/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A </a:t>
              </a:r>
              <a:r>
                <a:rPr lang="fr-FR" sz="3351" b="1" kern="0" spc="513">
                  <a:solidFill>
                    <a:srgbClr val="FFD579"/>
                  </a:solidFill>
                  <a:latin typeface="Helvetica"/>
                  <a:sym typeface="Helvetica"/>
                </a:rPr>
                <a:t>new discovery space </a:t>
              </a: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in the exploration of black hole accretion in the early Universe </a:t>
              </a:r>
            </a:p>
          </p:txBody>
        </p:sp>
      </p:grp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C6B227F7-DF07-26A7-54D7-055188CDAF22}"/>
              </a:ext>
            </a:extLst>
          </p:cNvPr>
          <p:cNvSpPr txBox="1"/>
          <p:nvPr/>
        </p:nvSpPr>
        <p:spPr>
          <a:xfrm rot="21583748">
            <a:off x="153883" y="2186243"/>
            <a:ext cx="12030502" cy="324994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marL="457200" indent="-457200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# of AGN =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10 - 100 x 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extrapolation from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quasars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 at z=5-7</a:t>
            </a:r>
          </a:p>
          <a:p>
            <a:pPr marL="457200" indent="-457200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10-30% are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Little Red Dots</a:t>
            </a:r>
          </a:p>
          <a:p>
            <a:pPr marL="457200" indent="-457200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Pushes the maximum redshift to z&gt;11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(&lt;450 Myr)</a:t>
            </a:r>
          </a:p>
          <a:p>
            <a:pPr marL="457200" indent="-457200" defTabSz="457178" hangingPunct="0">
              <a:lnSpc>
                <a:spcPct val="20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BH masses inferred from broad lines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10^7-8 Msun</a:t>
            </a:r>
          </a:p>
          <a:p>
            <a:pPr defTabSz="457178" hangingPunct="0">
              <a:lnSpc>
                <a:spcPct val="20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Wingdings" pitchFamily="2" charset="2"/>
              </a:rPr>
              <a:t>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 Serious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challenge to Pop.III star seeds 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and growth</a:t>
            </a:r>
          </a:p>
          <a:p>
            <a:pPr defTabSz="457178" hangingPunct="0">
              <a:lnSpc>
                <a:spcPct val="200000"/>
              </a:lnSpc>
            </a:pP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heavy seeds / super-Eddington accretion / primordial BH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1B1B5B-E8D2-C8A3-3B22-9FEB7145A26C}"/>
              </a:ext>
            </a:extLst>
          </p:cNvPr>
          <p:cNvSpPr txBox="1"/>
          <p:nvPr/>
        </p:nvSpPr>
        <p:spPr>
          <a:xfrm>
            <a:off x="0" y="611109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>
                <a:solidFill>
                  <a:schemeClr val="bg2">
                    <a:lumMod val="90000"/>
                  </a:schemeClr>
                </a:solidFill>
              </a:rPr>
              <a:t>Übler et al. 2023; Harikane et al. 2023; Maiolino et al. 2024a Juodžbalis et al. 2024, 2025; Taylor et al. 2025; Kovács et al. 2024; Dayal &amp; Maiolino 2026</a:t>
            </a:r>
          </a:p>
        </p:txBody>
      </p:sp>
    </p:spTree>
    <p:extLst>
      <p:ext uri="{BB962C8B-B14F-4D97-AF65-F5344CB8AC3E}">
        <p14:creationId xmlns:p14="http://schemas.microsoft.com/office/powerpoint/2010/main" val="144040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121B7-0963-CE1B-81ED-1360EEBF0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3AF56D01-06AA-BC46-4798-B2BA069FE9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6" r="4527" b="62659"/>
          <a:stretch>
            <a:fillRect/>
          </a:stretch>
        </p:blipFill>
        <p:spPr bwMode="auto">
          <a:xfrm rot="16200000">
            <a:off x="9363577" y="2836160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3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DCDA6A31-8BE2-4AE1-3576-42FC38E7DE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4" t="54111" r="3979" b="8548"/>
          <a:stretch>
            <a:fillRect/>
          </a:stretch>
        </p:blipFill>
        <p:spPr bwMode="auto">
          <a:xfrm rot="16200000">
            <a:off x="10310056" y="966258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5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437F8819-4E5F-4E40-F42B-51EE708A5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96" t="59072" r="40467" b="3587"/>
          <a:stretch>
            <a:fillRect/>
          </a:stretch>
        </p:blipFill>
        <p:spPr bwMode="auto">
          <a:xfrm rot="16200000">
            <a:off x="541403" y="1112426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6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19505E11-5E14-DAF8-E0CE-19BA69A04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" t="57523" r="72215" b="5136"/>
          <a:stretch>
            <a:fillRect/>
          </a:stretch>
        </p:blipFill>
        <p:spPr bwMode="auto">
          <a:xfrm rot="16200000">
            <a:off x="2024640" y="3543428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0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86F02E58-905F-4ACB-3C6C-67A9CACA0C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31" t="-1654" r="39131" b="64313"/>
          <a:stretch>
            <a:fillRect/>
          </a:stretch>
        </p:blipFill>
        <p:spPr bwMode="auto">
          <a:xfrm rot="16200000">
            <a:off x="394215" y="4779869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1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09FBEF27-A1B8-44E7-9404-562CC0CFE4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88" r="73533" b="62571"/>
          <a:stretch>
            <a:fillRect/>
          </a:stretch>
        </p:blipFill>
        <p:spPr bwMode="auto">
          <a:xfrm rot="16200000">
            <a:off x="9255252" y="4779869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2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B6F3A004-668A-A608-819C-4515D6B90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36" r="4527" b="62659"/>
          <a:stretch>
            <a:fillRect/>
          </a:stretch>
        </p:blipFill>
        <p:spPr bwMode="auto">
          <a:xfrm rot="2805399">
            <a:off x="7021227" y="2455964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3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9BE9D1D8-91E7-0CBF-90AA-34A3CCDF2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4" t="54111" r="3979" b="8548"/>
          <a:stretch>
            <a:fillRect/>
          </a:stretch>
        </p:blipFill>
        <p:spPr bwMode="auto">
          <a:xfrm rot="16200000">
            <a:off x="7967706" y="586062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4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CF4157B9-5E6F-76A7-E3F6-47B7D83413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96" t="59072" r="40467" b="3587"/>
          <a:stretch>
            <a:fillRect/>
          </a:stretch>
        </p:blipFill>
        <p:spPr bwMode="auto">
          <a:xfrm rot="16200000">
            <a:off x="4244282" y="4985599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5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282FD7AD-E943-F029-CC5C-A7C9054054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8" t="57523" r="72215" b="5136"/>
          <a:stretch>
            <a:fillRect/>
          </a:stretch>
        </p:blipFill>
        <p:spPr bwMode="auto">
          <a:xfrm rot="16200000">
            <a:off x="2718268" y="1322804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6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D2042221-3B8A-2A76-198D-51A88CFAF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31" t="-1654" r="39131" b="64313"/>
          <a:stretch>
            <a:fillRect/>
          </a:stretch>
        </p:blipFill>
        <p:spPr bwMode="auto">
          <a:xfrm rot="16200000">
            <a:off x="4806315" y="104789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pic>
        <p:nvPicPr>
          <p:cNvPr id="17" name="Picture 2" descr="Six distant galaxies discovered in early James Webb Space Telescope images appear surprisingly large for their age.">
            <a:extLst>
              <a:ext uri="{FF2B5EF4-FFF2-40B4-BE49-F238E27FC236}">
                <a16:creationId xmlns:a16="http://schemas.microsoft.com/office/drawing/2014/main" id="{9C4AF9D8-EE14-7542-443A-F2DAF199E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" t="88" r="73533" b="62571"/>
          <a:stretch>
            <a:fillRect/>
          </a:stretch>
        </p:blipFill>
        <p:spPr bwMode="auto">
          <a:xfrm rot="16200000">
            <a:off x="6912902" y="4399673"/>
            <a:ext cx="1473485" cy="1423851"/>
          </a:xfrm>
          <a:prstGeom prst="ellipse">
            <a:avLst/>
          </a:prstGeom>
          <a:noFill/>
          <a:ln>
            <a:noFill/>
          </a:ln>
          <a:effectLst>
            <a:softEdge rad="241871"/>
          </a:effectLst>
        </p:spPr>
      </p:pic>
      <p:sp>
        <p:nvSpPr>
          <p:cNvPr id="7" name="Google Shape;443;p8">
            <a:extLst>
              <a:ext uri="{FF2B5EF4-FFF2-40B4-BE49-F238E27FC236}">
                <a16:creationId xmlns:a16="http://schemas.microsoft.com/office/drawing/2014/main" id="{4B3988A7-1480-4016-6201-BD36D77A84FD}"/>
              </a:ext>
            </a:extLst>
          </p:cNvPr>
          <p:cNvSpPr txBox="1"/>
          <p:nvPr/>
        </p:nvSpPr>
        <p:spPr>
          <a:xfrm rot="21583748">
            <a:off x="-29116" y="28633"/>
            <a:ext cx="12270302" cy="111107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3200" b="1" kern="0" spc="513">
                <a:solidFill>
                  <a:srgbClr val="FFFFFF"/>
                </a:solidFill>
                <a:latin typeface="Helvetica"/>
                <a:sym typeface="Helvetica"/>
              </a:rPr>
              <a:t>The 4 features making a </a:t>
            </a:r>
            <a:r>
              <a:rPr lang="fr-FR" sz="3200" b="1" kern="0" spc="513">
                <a:solidFill>
                  <a:srgbClr val="FFD579"/>
                </a:solidFill>
                <a:latin typeface="Helvetica"/>
                <a:sym typeface="Helvetica"/>
              </a:rPr>
              <a:t>Little Red Dot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F38CDE-CBF7-E003-D30A-C515BC9949E4}"/>
              </a:ext>
            </a:extLst>
          </p:cNvPr>
          <p:cNvSpPr txBox="1"/>
          <p:nvPr/>
        </p:nvSpPr>
        <p:spPr>
          <a:xfrm>
            <a:off x="87084" y="1161869"/>
            <a:ext cx="6144430" cy="504753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rgbClr val="FFD5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D57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 Compact morphology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[ little dots ]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(unresolved at 4.4µm,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eg.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Matthee+24, Pérez-Gonzales)</a:t>
            </a:r>
          </a:p>
          <a:p>
            <a:endParaRPr lang="en-US" sz="2800" b="1" dirty="0">
              <a:solidFill>
                <a:srgbClr val="FFD5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D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 V-shaped SED 	  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red ]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Matthee +24, Kocevski+25, de Graaf+25, Kokorev+24, Akins+25)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D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Broad Balmer lines     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AGN-like ]</a:t>
            </a:r>
            <a:r>
              <a:rPr lang="en-US" sz="2800" b="1" dirty="0">
                <a:solidFill>
                  <a:srgbClr val="FFD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(FWHM &gt; 1000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km.s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Taylor+25, Hviding+25)</a:t>
            </a: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D5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 Steep Balmer break    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old? ]</a:t>
            </a:r>
          </a:p>
          <a:p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eg.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Graaf+25)</a:t>
            </a:r>
          </a:p>
          <a:p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FA6BC21-496D-B409-7E1B-D0371D0787DC}"/>
              </a:ext>
            </a:extLst>
          </p:cNvPr>
          <p:cNvGrpSpPr/>
          <p:nvPr/>
        </p:nvGrpSpPr>
        <p:grpSpPr>
          <a:xfrm>
            <a:off x="6254983" y="1955816"/>
            <a:ext cx="5901253" cy="3036280"/>
            <a:chOff x="6452250" y="27879"/>
            <a:chExt cx="5901253" cy="303628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90FBD272-E01D-E662-F76F-835B3728D78C}"/>
                </a:ext>
              </a:extLst>
            </p:cNvPr>
            <p:cNvGrpSpPr/>
            <p:nvPr/>
          </p:nvGrpSpPr>
          <p:grpSpPr>
            <a:xfrm>
              <a:off x="6452250" y="27879"/>
              <a:ext cx="5901253" cy="3036280"/>
              <a:chOff x="6452250" y="1733324"/>
              <a:chExt cx="5901253" cy="3036280"/>
            </a:xfrm>
          </p:grpSpPr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3EE9A6CC-B5EF-74F2-07FB-2CDACB849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52250" y="1733324"/>
                <a:ext cx="5901253" cy="3036280"/>
              </a:xfrm>
              <a:prstGeom prst="rect">
                <a:avLst/>
              </a:prstGeom>
            </p:spPr>
          </p:pic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F9CDE8AA-FFE1-A385-D6BA-123B9FEDE196}"/>
                  </a:ext>
                </a:extLst>
              </p:cNvPr>
              <p:cNvSpPr txBox="1"/>
              <p:nvPr/>
            </p:nvSpPr>
            <p:spPr>
              <a:xfrm>
                <a:off x="10282176" y="3063035"/>
                <a:ext cx="47481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/>
                  <a:t>(4)</a:t>
                </a:r>
              </a:p>
            </p:txBody>
          </p:sp>
        </p:grp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31661F5-7470-102A-DF1C-3D89060E1E94}"/>
                </a:ext>
              </a:extLst>
            </p:cNvPr>
            <p:cNvSpPr txBox="1"/>
            <p:nvPr/>
          </p:nvSpPr>
          <p:spPr>
            <a:xfrm>
              <a:off x="11087200" y="170566"/>
              <a:ext cx="4748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/>
                <a:t>(3)</a:t>
              </a:r>
            </a:p>
          </p:txBody>
        </p:sp>
      </p:grp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A90798F-E742-24D1-064F-63664959C023}"/>
              </a:ext>
            </a:extLst>
          </p:cNvPr>
          <p:cNvCxnSpPr/>
          <p:nvPr/>
        </p:nvCxnSpPr>
        <p:spPr>
          <a:xfrm flipV="1">
            <a:off x="7487772" y="3685637"/>
            <a:ext cx="2095500" cy="12843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EBA07C3A-DCDB-17F8-3BEF-E384A37AE620}"/>
              </a:ext>
            </a:extLst>
          </p:cNvPr>
          <p:cNvCxnSpPr>
            <a:cxnSpLocks/>
          </p:cNvCxnSpPr>
          <p:nvPr/>
        </p:nvCxnSpPr>
        <p:spPr>
          <a:xfrm flipV="1">
            <a:off x="10084909" y="2543563"/>
            <a:ext cx="1867238" cy="66161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3B58A8E-8D37-52CE-302F-B477E03AB83B}"/>
              </a:ext>
            </a:extLst>
          </p:cNvPr>
          <p:cNvSpPr txBox="1"/>
          <p:nvPr/>
        </p:nvSpPr>
        <p:spPr>
          <a:xfrm>
            <a:off x="8099495" y="3351243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rgbClr val="FF0000"/>
                </a:solidFill>
              </a:rPr>
              <a:t>(2)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590B2E0F-90AC-DD97-47CC-CC7BF36EF7A0}"/>
              </a:ext>
            </a:extLst>
          </p:cNvPr>
          <p:cNvSpPr/>
          <p:nvPr/>
        </p:nvSpPr>
        <p:spPr>
          <a:xfrm>
            <a:off x="10869951" y="1959968"/>
            <a:ext cx="914400" cy="9144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llustration_sans_titre 77.png" descr="Illustration_sans_titre 77.png">
            <a:extLst>
              <a:ext uri="{FF2B5EF4-FFF2-40B4-BE49-F238E27FC236}">
                <a16:creationId xmlns:a16="http://schemas.microsoft.com/office/drawing/2014/main" id="{A8409F29-E4E0-C083-6FA4-469DCF85E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627232" y="5120700"/>
            <a:ext cx="2613600" cy="1737300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2FBD63A-5D24-B0A4-7D70-377CCAA68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0138" y="1204245"/>
            <a:ext cx="1094375" cy="1099071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A6C3D4F-3D1C-F8EF-52C0-AED2783F1566}"/>
              </a:ext>
            </a:extLst>
          </p:cNvPr>
          <p:cNvSpPr txBox="1"/>
          <p:nvPr/>
        </p:nvSpPr>
        <p:spPr>
          <a:xfrm>
            <a:off x="7182721" y="1266146"/>
            <a:ext cx="474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>
                <a:solidFill>
                  <a:schemeClr val="bg1"/>
                </a:solidFill>
              </a:rPr>
              <a:t>(1)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1FE207-D5CE-2E97-CA22-6489B8A94DB0}"/>
              </a:ext>
            </a:extLst>
          </p:cNvPr>
          <p:cNvSpPr txBox="1"/>
          <p:nvPr/>
        </p:nvSpPr>
        <p:spPr>
          <a:xfrm>
            <a:off x="8313110" y="2360098"/>
            <a:ext cx="1374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DESI quasars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922056D9-A4B4-AC02-70E1-985CD53E55AC}"/>
              </a:ext>
            </a:extLst>
          </p:cNvPr>
          <p:cNvSpPr txBox="1"/>
          <p:nvPr/>
        </p:nvSpPr>
        <p:spPr>
          <a:xfrm>
            <a:off x="11265953" y="4718634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(Taylor+25)</a:t>
            </a:r>
          </a:p>
        </p:txBody>
      </p:sp>
    </p:spTree>
    <p:extLst>
      <p:ext uri="{BB962C8B-B14F-4D97-AF65-F5344CB8AC3E}">
        <p14:creationId xmlns:p14="http://schemas.microsoft.com/office/powerpoint/2010/main" val="219559733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6A7F9-B848-BE84-8CE6-26DC1982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443;p8">
            <a:extLst>
              <a:ext uri="{FF2B5EF4-FFF2-40B4-BE49-F238E27FC236}">
                <a16:creationId xmlns:a16="http://schemas.microsoft.com/office/drawing/2014/main" id="{A5C0CE0C-9B2F-EC07-D7EF-33ED8B97444A}"/>
              </a:ext>
            </a:extLst>
          </p:cNvPr>
          <p:cNvSpPr txBox="1"/>
          <p:nvPr/>
        </p:nvSpPr>
        <p:spPr>
          <a:xfrm rot="21583748">
            <a:off x="108092" y="28297"/>
            <a:ext cx="11975815" cy="1871984"/>
          </a:xfrm>
          <a:prstGeom prst="rect">
            <a:avLst/>
          </a:prstGeom>
          <a:noFill/>
          <a:ln w="12700" cap="flat">
            <a:solidFill>
              <a:srgbClr val="FFD579"/>
            </a:solidFill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150000"/>
              </a:lnSpc>
            </a:pPr>
            <a:r>
              <a:rPr lang="fr-FR" sz="2800" b="1" kern="0" spc="513">
                <a:solidFill>
                  <a:srgbClr val="FFD579"/>
                </a:solidFill>
                <a:latin typeface="Helvetica"/>
                <a:sym typeface="Helvetica"/>
              </a:rPr>
              <a:t>If LRDs are powered by AGNs</a:t>
            </a:r>
          </a:p>
          <a:p>
            <a:pPr marL="457200" indent="-457200" algn="ctr" defTabSz="457189" hangingPunct="0">
              <a:lnSpc>
                <a:spcPct val="150000"/>
              </a:lnSpc>
              <a:buFont typeface="Wingdings" pitchFamily="2" charset="2"/>
              <a:buChar char="à"/>
            </a:pPr>
            <a:r>
              <a:rPr lang="fr-FR" sz="2800" b="1" kern="0" spc="513">
                <a:solidFill>
                  <a:srgbClr val="FFD579"/>
                </a:solidFill>
                <a:latin typeface="Helvetica"/>
                <a:sym typeface="Helvetica"/>
              </a:rPr>
              <a:t>Heavy seeds for BH </a:t>
            </a:r>
            <a:r>
              <a:rPr lang="fr-FR" sz="2800" b="1" kern="0" spc="513">
                <a:solidFill>
                  <a:srgbClr val="FFD579"/>
                </a:solidFill>
                <a:latin typeface="Helvetica"/>
                <a:sym typeface="Wingdings" pitchFamily="2" charset="2"/>
              </a:rPr>
              <a:t></a:t>
            </a:r>
            <a:r>
              <a:rPr lang="fr-FR" sz="2800" b="1" kern="0" spc="513">
                <a:solidFill>
                  <a:srgbClr val="FFD579"/>
                </a:solidFill>
                <a:latin typeface="Helvetica"/>
                <a:sym typeface="Helvetica"/>
              </a:rPr>
              <a:t> too fast , too early</a:t>
            </a:r>
          </a:p>
          <a:p>
            <a:pPr algn="ctr" defTabSz="457189" hangingPunct="0">
              <a:lnSpc>
                <a:spcPct val="150000"/>
              </a:lnSpc>
            </a:pPr>
            <a:r>
              <a:rPr lang="fr-FR" sz="2800" b="1" kern="0" spc="513">
                <a:solidFill>
                  <a:srgbClr val="FFD579"/>
                </a:solidFill>
                <a:latin typeface="Helvetica"/>
                <a:sym typeface="Helvetica"/>
              </a:rPr>
              <a:t>+ no X-ray nor dust emission detection…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914C22-D2A4-D82B-2C7D-31F787AC4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147"/>
          <a:stretch>
            <a:fillRect/>
          </a:stretch>
        </p:blipFill>
        <p:spPr>
          <a:xfrm>
            <a:off x="103734" y="2185607"/>
            <a:ext cx="5427898" cy="4330390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B50AAD5-33C4-BFAF-C145-D15E39895D44}"/>
              </a:ext>
            </a:extLst>
          </p:cNvPr>
          <p:cNvGrpSpPr/>
          <p:nvPr/>
        </p:nvGrpSpPr>
        <p:grpSpPr>
          <a:xfrm>
            <a:off x="6096000" y="2822502"/>
            <a:ext cx="3120488" cy="2799572"/>
            <a:chOff x="0" y="-512"/>
            <a:chExt cx="3120488" cy="2799572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575D2DBC-33A5-04F1-92ED-7A67B526E645}"/>
                </a:ext>
              </a:extLst>
            </p:cNvPr>
            <p:cNvGrpSpPr/>
            <p:nvPr/>
          </p:nvGrpSpPr>
          <p:grpSpPr>
            <a:xfrm>
              <a:off x="0" y="-512"/>
              <a:ext cx="3120488" cy="2799572"/>
              <a:chOff x="0" y="-512"/>
              <a:chExt cx="3120488" cy="2799572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147F9CFC-B1DF-CC33-07BB-852CAB5BF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-512"/>
                <a:ext cx="3120488" cy="2799572"/>
              </a:xfrm>
              <a:prstGeom prst="rect">
                <a:avLst/>
              </a:prstGeom>
            </p:spPr>
          </p:pic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22FCD7DD-7558-EFFB-CD97-EE16B32564F5}"/>
                  </a:ext>
                </a:extLst>
              </p:cNvPr>
              <p:cNvSpPr txBox="1"/>
              <p:nvPr/>
            </p:nvSpPr>
            <p:spPr>
              <a:xfrm>
                <a:off x="488124" y="574928"/>
                <a:ext cx="1569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BB+0.7-1.5Gyr</a:t>
                </a:r>
              </a:p>
            </p:txBody>
          </p:sp>
        </p:grpSp>
        <p:sp>
          <p:nvSpPr>
            <p:cNvPr id="30" name="Flèche vers le haut 29">
              <a:extLst>
                <a:ext uri="{FF2B5EF4-FFF2-40B4-BE49-F238E27FC236}">
                  <a16:creationId xmlns:a16="http://schemas.microsoft.com/office/drawing/2014/main" id="{8BCCAEC5-14E3-1E44-E417-907756059EC4}"/>
                </a:ext>
              </a:extLst>
            </p:cNvPr>
            <p:cNvSpPr/>
            <p:nvPr/>
          </p:nvSpPr>
          <p:spPr>
            <a:xfrm>
              <a:off x="1317928" y="1330618"/>
              <a:ext cx="484632" cy="1148239"/>
            </a:xfrm>
            <a:prstGeom prst="upArrow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8339351-CCBD-A8D9-9749-FA8F46DF94F7}"/>
                </a:ext>
              </a:extLst>
            </p:cNvPr>
            <p:cNvSpPr txBox="1"/>
            <p:nvPr/>
          </p:nvSpPr>
          <p:spPr>
            <a:xfrm>
              <a:off x="1666488" y="1485357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>
                  <a:solidFill>
                    <a:srgbClr val="FF0000"/>
                  </a:solidFill>
                </a:rPr>
                <a:t>x100</a:t>
              </a:r>
            </a:p>
          </p:txBody>
        </p:sp>
      </p:grp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94B7075E-1C96-0ADA-03B8-E7FDA099AD8B}"/>
              </a:ext>
            </a:extLst>
          </p:cNvPr>
          <p:cNvCxnSpPr>
            <a:cxnSpLocks/>
          </p:cNvCxnSpPr>
          <p:nvPr/>
        </p:nvCxnSpPr>
        <p:spPr>
          <a:xfrm flipV="1">
            <a:off x="6501481" y="2884486"/>
            <a:ext cx="2314667" cy="215604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D6E9E325-1D60-AC5D-B4AD-F4394AF479BC}"/>
              </a:ext>
            </a:extLst>
          </p:cNvPr>
          <p:cNvSpPr txBox="1"/>
          <p:nvPr/>
        </p:nvSpPr>
        <p:spPr>
          <a:xfrm>
            <a:off x="5551025" y="5920146"/>
            <a:ext cx="6640975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/>
              <a:t>JWST is revolutionizing our understanding of the high-z Universe... Black holes are </a:t>
            </a:r>
            <a:r>
              <a:rPr lang="fr-FR" sz="1400" b="1">
                <a:solidFill>
                  <a:srgbClr val="FF0000"/>
                </a:solidFill>
              </a:rPr>
              <a:t>overmassive by ∼10–100× </a:t>
            </a:r>
            <a:r>
              <a:rPr lang="fr-FR" sz="1400"/>
              <a:t>compared to their low-z counterparts in galactic hosts of the same stellar mass. This fact is not due to a selection effect in surveys. </a:t>
            </a:r>
            <a:endParaRPr lang="fr-FR" sz="1400" b="1">
              <a:solidFill>
                <a:srgbClr val="FF0000"/>
              </a:solidFill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BBB5FBA-32E3-ED5E-7E37-562D5A6992FC}"/>
              </a:ext>
            </a:extLst>
          </p:cNvPr>
          <p:cNvSpPr txBox="1"/>
          <p:nvPr/>
        </p:nvSpPr>
        <p:spPr>
          <a:xfrm>
            <a:off x="8634104" y="2877705"/>
            <a:ext cx="1459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00B050"/>
                </a:solidFill>
              </a:rPr>
              <a:t>BH=10% stars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281B85E-1995-97B0-0755-68953C614649}"/>
              </a:ext>
            </a:extLst>
          </p:cNvPr>
          <p:cNvSpPr txBox="1"/>
          <p:nvPr/>
        </p:nvSpPr>
        <p:spPr>
          <a:xfrm>
            <a:off x="9550400" y="5477965"/>
            <a:ext cx="2390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Pacucci +23, Maiolino +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A3DF958-83A4-5F06-FA37-CA94C2DD5A36}"/>
              </a:ext>
            </a:extLst>
          </p:cNvPr>
          <p:cNvSpPr txBox="1"/>
          <p:nvPr/>
        </p:nvSpPr>
        <p:spPr>
          <a:xfrm>
            <a:off x="6095999" y="2374589"/>
            <a:ext cx="3017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</a:rPr>
              <a:t>BH overmassive by ∼10–100×</a:t>
            </a:r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38211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6B7AFC-8DCA-B5A7-B9E4-5FA850D40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5E66985-175B-3233-3687-978B1973F18B}"/>
              </a:ext>
            </a:extLst>
          </p:cNvPr>
          <p:cNvSpPr txBox="1"/>
          <p:nvPr/>
        </p:nvSpPr>
        <p:spPr>
          <a:xfrm>
            <a:off x="0" y="1395596"/>
            <a:ext cx="11318830" cy="170957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/>
              <a:t>‘bars within bars’ mechanism (Shlosman, Frank &amp; Begelman 1989; Shlosman, Begelman &amp; Frank 1990). </a:t>
            </a:r>
          </a:p>
          <a:p>
            <a:pPr>
              <a:lnSpc>
                <a:spcPct val="150000"/>
              </a:lnSpc>
            </a:pPr>
            <a:r>
              <a:rPr lang="fr-FR"/>
              <a:t>Self-gravitating gas clouds become bar-unstable when the level of rotational support surpasses a certain threshold. </a:t>
            </a:r>
          </a:p>
          <a:p>
            <a:pPr>
              <a:lnSpc>
                <a:spcPct val="150000"/>
              </a:lnSpc>
            </a:pPr>
            <a:r>
              <a:rPr lang="fr-FR" b="1">
                <a:sym typeface="Wingdings" pitchFamily="2" charset="2"/>
              </a:rPr>
              <a:t> dir</a:t>
            </a:r>
            <a:r>
              <a:rPr lang="fr-FR" b="1"/>
              <a:t>ect collapse model for SMBH seed formation = DCBH, last stage of quasi-star (Begelman +06…+26)</a:t>
            </a:r>
          </a:p>
          <a:p>
            <a:pPr>
              <a:lnSpc>
                <a:spcPct val="150000"/>
              </a:lnSpc>
            </a:pPr>
            <a:r>
              <a:rPr lang="fr-FR" b="1"/>
              <a:t>Broad line due to electron scattering </a:t>
            </a:r>
            <a:r>
              <a:rPr lang="fr-FR" b="1">
                <a:sym typeface="Wingdings" pitchFamily="2" charset="2"/>
              </a:rPr>
              <a:t> BH mass divided by 3 orders of magnitude !</a:t>
            </a:r>
            <a:endParaRPr lang="fr-FR" b="1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CDCE93D-869B-52E5-2049-B176F0700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3955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C15B52-B660-C6DF-6989-7BA2895FF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57691"/>
            <a:ext cx="7772400" cy="11003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C312869-EB9B-69E0-2D7F-6B1C9CC142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26634"/>
            <a:ext cx="6096000" cy="115035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523FDBC-BE40-243E-1176-A9E0E675C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59925"/>
            <a:ext cx="6776198" cy="146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1857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2BF70-E405-519B-297D-F6CF8ED06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AAFBFBE-5CE8-BB23-EBF5-823CA414596A}"/>
              </a:ext>
            </a:extLst>
          </p:cNvPr>
          <p:cNvSpPr/>
          <p:nvPr/>
        </p:nvSpPr>
        <p:spPr>
          <a:xfrm>
            <a:off x="108026" y="2919511"/>
            <a:ext cx="12033174" cy="3689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FCE31F28-2157-DBE0-B746-11A36DDBD76F}"/>
              </a:ext>
            </a:extLst>
          </p:cNvPr>
          <p:cNvSpPr txBox="1"/>
          <p:nvPr/>
        </p:nvSpPr>
        <p:spPr>
          <a:xfrm rot="21583748">
            <a:off x="111376" y="-21511"/>
            <a:ext cx="11991789" cy="1445703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defTabSz="457189" hangingPunct="0">
              <a:lnSpc>
                <a:spcPct val="15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If LRDs are powered by: 	(1) stars	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Wingdings" pitchFamily="2" charset="2"/>
              </a:rPr>
              <a:t>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 MW-mass at &lt;600 Myr</a:t>
            </a:r>
          </a:p>
          <a:p>
            <a:pPr defTabSz="457189" hangingPunct="0">
              <a:lnSpc>
                <a:spcPct val="150000"/>
              </a:lnSpc>
            </a:pPr>
            <a:r>
              <a:rPr lang="fr-FR" sz="2000" kern="0" spc="513">
                <a:solidFill>
                  <a:schemeClr val="bg1"/>
                </a:solidFill>
                <a:latin typeface="Helvetica"/>
                <a:sym typeface="Helvetica"/>
              </a:rPr>
              <a:t>										(2) AGNs	</a:t>
            </a:r>
            <a:r>
              <a:rPr lang="fr-FR" sz="2000" kern="0" spc="513">
                <a:solidFill>
                  <a:schemeClr val="bg1"/>
                </a:solidFill>
                <a:latin typeface="Helvetica"/>
                <a:sym typeface="Wingdings" pitchFamily="2" charset="2"/>
              </a:rPr>
              <a:t></a:t>
            </a:r>
            <a:r>
              <a:rPr lang="fr-FR" sz="2000" kern="0" spc="513">
                <a:solidFill>
                  <a:schemeClr val="bg1"/>
                </a:solidFill>
                <a:latin typeface="Helvetica"/>
                <a:sym typeface="Helvetica"/>
              </a:rPr>
              <a:t> Heavy seeds for BH</a:t>
            </a:r>
          </a:p>
          <a:p>
            <a:pPr defTabSz="457189" hangingPunct="0">
              <a:lnSpc>
                <a:spcPct val="150000"/>
              </a:lnSpc>
            </a:pPr>
            <a:r>
              <a:rPr lang="fr-FR" sz="2000" b="1" kern="0" spc="513">
                <a:solidFill>
                  <a:srgbClr val="FFD579"/>
                </a:solidFill>
                <a:latin typeface="Helvetica"/>
                <a:sym typeface="Helvetica"/>
              </a:rPr>
              <a:t>										(3) a quasi-star or Black Hole Star</a:t>
            </a:r>
            <a:endParaRPr lang="fr-FR" sz="2000" kern="0" spc="513">
              <a:solidFill>
                <a:srgbClr val="FFFFFF"/>
              </a:solidFill>
              <a:latin typeface="Helvetica"/>
              <a:sym typeface="Helvetica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8CD470-7D32-1330-1643-3DFB76C6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26" y="2970048"/>
            <a:ext cx="5764543" cy="314653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7737234-EF45-1156-DD54-098F0C5C90EE}"/>
              </a:ext>
            </a:extLst>
          </p:cNvPr>
          <p:cNvSpPr txBox="1"/>
          <p:nvPr/>
        </p:nvSpPr>
        <p:spPr>
          <a:xfrm>
            <a:off x="3770934" y="4322313"/>
            <a:ext cx="1643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The Cliff</a:t>
            </a:r>
          </a:p>
          <a:p>
            <a:r>
              <a:rPr lang="fr-FR"/>
              <a:t>De Graaf +2025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5B99D3C-F343-C3FA-9267-242BBE40A5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03"/>
          <a:stretch>
            <a:fillRect/>
          </a:stretch>
        </p:blipFill>
        <p:spPr>
          <a:xfrm>
            <a:off x="6629763" y="2911084"/>
            <a:ext cx="4895598" cy="2760661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55AAF89-DB9B-9611-7D6A-0578C24A08EB}"/>
              </a:ext>
            </a:extLst>
          </p:cNvPr>
          <p:cNvCxnSpPr>
            <a:cxnSpLocks/>
          </p:cNvCxnSpPr>
          <p:nvPr/>
        </p:nvCxnSpPr>
        <p:spPr>
          <a:xfrm>
            <a:off x="4773500" y="3824103"/>
            <a:ext cx="2543400" cy="0"/>
          </a:xfrm>
          <a:prstGeom prst="straightConnector1">
            <a:avLst/>
          </a:prstGeom>
          <a:ln w="41275" cap="rnd">
            <a:solidFill>
              <a:srgbClr val="D8778F"/>
            </a:solidFill>
            <a:round/>
            <a:headEnd type="arrow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3CB2770-894D-DC7B-17CE-F97250C1603F}"/>
              </a:ext>
            </a:extLst>
          </p:cNvPr>
          <p:cNvSpPr txBox="1"/>
          <p:nvPr/>
        </p:nvSpPr>
        <p:spPr>
          <a:xfrm>
            <a:off x="8738669" y="3441796"/>
            <a:ext cx="25342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Prevents AGN light </a:t>
            </a:r>
          </a:p>
          <a:p>
            <a:r>
              <a:rPr lang="fr-FR">
                <a:solidFill>
                  <a:schemeClr val="bg1"/>
                </a:solidFill>
              </a:rPr>
              <a:t>      from escaping</a:t>
            </a:r>
          </a:p>
          <a:p>
            <a:r>
              <a:rPr lang="fr-FR">
                <a:solidFill>
                  <a:schemeClr val="bg1"/>
                </a:solidFill>
              </a:rPr>
              <a:t>+ electron scattering</a:t>
            </a:r>
          </a:p>
          <a:p>
            <a:r>
              <a:rPr lang="fr-FR">
                <a:solidFill>
                  <a:schemeClr val="bg1"/>
                </a:solidFill>
              </a:rPr>
              <a:t>         resp. for broad lines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BCB39E-F119-C998-1DA4-AD254DE6F525}"/>
              </a:ext>
            </a:extLst>
          </p:cNvPr>
          <p:cNvSpPr txBox="1"/>
          <p:nvPr/>
        </p:nvSpPr>
        <p:spPr>
          <a:xfrm>
            <a:off x="10148061" y="2890499"/>
            <a:ext cx="1409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Naidu +2025</a:t>
            </a:r>
          </a:p>
          <a:p>
            <a:r>
              <a:rPr lang="fr-FR">
                <a:solidFill>
                  <a:schemeClr val="bg1"/>
                </a:solidFill>
              </a:rPr>
              <a:t>de Graaf +25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3BADE6D-7834-8C23-50F1-86E79D90B4BF}"/>
              </a:ext>
            </a:extLst>
          </p:cNvPr>
          <p:cNvSpPr txBox="1"/>
          <p:nvPr/>
        </p:nvSpPr>
        <p:spPr>
          <a:xfrm>
            <a:off x="6629763" y="5699203"/>
            <a:ext cx="49942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/>
              <a:t>(see also Begelman &amp; Dexter 2026: quasi-star </a:t>
            </a:r>
          </a:p>
          <a:p>
            <a:r>
              <a:rPr lang="fr-FR"/>
              <a:t>= super-Eddington accreting BH &gt;10</a:t>
            </a:r>
            <a:r>
              <a:rPr lang="fr-FR" baseline="30000"/>
              <a:t>6</a:t>
            </a:r>
            <a:r>
              <a:rPr lang="fr-FR"/>
              <a:t> Msun</a:t>
            </a:r>
          </a:p>
          <a:p>
            <a:r>
              <a:rPr lang="fr-FR">
                <a:sym typeface="Wingdings" pitchFamily="2" charset="2"/>
              </a:rPr>
              <a:t> Short lifetime, would apply to all SMBH</a:t>
            </a:r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51F434-0E64-C0F6-C94C-337F56C61E1D}"/>
              </a:ext>
            </a:extLst>
          </p:cNvPr>
          <p:cNvSpPr txBox="1"/>
          <p:nvPr/>
        </p:nvSpPr>
        <p:spPr>
          <a:xfrm>
            <a:off x="4773500" y="5951577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z=3.5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732656-17C9-8FB6-528A-D43944D2C26A}"/>
              </a:ext>
            </a:extLst>
          </p:cNvPr>
          <p:cNvSpPr txBox="1"/>
          <p:nvPr/>
        </p:nvSpPr>
        <p:spPr>
          <a:xfrm>
            <a:off x="465198" y="1435298"/>
            <a:ext cx="11318830" cy="1294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>
                <a:solidFill>
                  <a:srgbClr val="FFD579"/>
                </a:solidFill>
              </a:rPr>
              <a:t>Context:</a:t>
            </a:r>
            <a:r>
              <a:rPr lang="fr-FR">
                <a:solidFill>
                  <a:schemeClr val="bg1"/>
                </a:solidFill>
              </a:rPr>
              <a:t> direct collapse model for SMBH seed formation = DCBH, last stage of quasi-star (Begelman +06…+26)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rgbClr val="FFD579"/>
                </a:solidFill>
              </a:rPr>
              <a:t>n ∼10</a:t>
            </a:r>
            <a:r>
              <a:rPr lang="fr-FR" baseline="30000">
                <a:solidFill>
                  <a:srgbClr val="FFD579"/>
                </a:solidFill>
              </a:rPr>
              <a:t>11</a:t>
            </a:r>
            <a:r>
              <a:rPr lang="fr-FR">
                <a:solidFill>
                  <a:srgbClr val="FFD579"/>
                </a:solidFill>
              </a:rPr>
              <a:t>cm</a:t>
            </a:r>
            <a:r>
              <a:rPr lang="fr-FR" baseline="30000">
                <a:solidFill>
                  <a:srgbClr val="FFD579"/>
                </a:solidFill>
              </a:rPr>
              <a:t>−3</a:t>
            </a:r>
            <a:r>
              <a:rPr lang="fr-FR">
                <a:solidFill>
                  <a:schemeClr val="bg1"/>
                </a:solidFill>
              </a:rPr>
              <a:t>, ionization parameter U∼0.1, column density N</a:t>
            </a:r>
            <a:r>
              <a:rPr lang="fr-FR" baseline="-25000">
                <a:solidFill>
                  <a:schemeClr val="bg1"/>
                </a:solidFill>
              </a:rPr>
              <a:t>H</a:t>
            </a:r>
            <a:r>
              <a:rPr lang="fr-FR">
                <a:solidFill>
                  <a:schemeClr val="bg1"/>
                </a:solidFill>
              </a:rPr>
              <a:t> ∼10</a:t>
            </a:r>
            <a:r>
              <a:rPr lang="fr-FR" baseline="30000">
                <a:solidFill>
                  <a:schemeClr val="bg1"/>
                </a:solidFill>
              </a:rPr>
              <a:t>26</a:t>
            </a:r>
            <a:r>
              <a:rPr lang="fr-FR">
                <a:solidFill>
                  <a:schemeClr val="bg1"/>
                </a:solidFill>
              </a:rPr>
              <a:t>cm</a:t>
            </a:r>
            <a:r>
              <a:rPr lang="fr-FR" baseline="30000">
                <a:solidFill>
                  <a:schemeClr val="bg1"/>
                </a:solidFill>
              </a:rPr>
              <a:t>−2</a:t>
            </a:r>
            <a:r>
              <a:rPr lang="fr-FR">
                <a:solidFill>
                  <a:schemeClr val="bg1"/>
                </a:solidFill>
              </a:rPr>
              <a:t>. </a:t>
            </a:r>
          </a:p>
          <a:p>
            <a:pPr>
              <a:lnSpc>
                <a:spcPct val="150000"/>
              </a:lnSpc>
            </a:pPr>
            <a:r>
              <a:rPr lang="fr-FR">
                <a:solidFill>
                  <a:schemeClr val="bg1"/>
                </a:solidFill>
              </a:rPr>
              <a:t>Broad line due to </a:t>
            </a:r>
            <a:r>
              <a:rPr lang="fr-FR">
                <a:solidFill>
                  <a:srgbClr val="FFD579"/>
                </a:solidFill>
              </a:rPr>
              <a:t>electron scattering </a:t>
            </a:r>
            <a:r>
              <a:rPr lang="fr-FR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fr-FR">
                <a:solidFill>
                  <a:srgbClr val="FFD579"/>
                </a:solidFill>
                <a:sym typeface="Wingdings" pitchFamily="2" charset="2"/>
              </a:rPr>
              <a:t>BH mass divided by 3 orders </a:t>
            </a:r>
            <a:r>
              <a:rPr lang="fr-FR">
                <a:solidFill>
                  <a:schemeClr val="bg1"/>
                </a:solidFill>
                <a:sym typeface="Wingdings" pitchFamily="2" charset="2"/>
              </a:rPr>
              <a:t>of magnitude !</a:t>
            </a:r>
            <a:endParaRPr lang="fr-F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6223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71C93-EB0A-BF1F-7015-7D59DEFA7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F173D5-0C29-F70B-D7BD-67DFFD49C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F4928C5F-348B-F7BA-9A6E-568777269413}"/>
              </a:ext>
            </a:extLst>
          </p:cNvPr>
          <p:cNvGrpSpPr>
            <a:grpSpLocks noChangeAspect="1"/>
          </p:cNvGrpSpPr>
          <p:nvPr/>
        </p:nvGrpSpPr>
        <p:grpSpPr>
          <a:xfrm>
            <a:off x="5963666" y="309208"/>
            <a:ext cx="6228335" cy="6360000"/>
            <a:chOff x="3712410" y="13058"/>
            <a:chExt cx="5024231" cy="513044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4996E89-1947-B250-400A-215D55D5F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2410" y="13058"/>
              <a:ext cx="5024231" cy="513044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Bouée 5">
              <a:extLst>
                <a:ext uri="{FF2B5EF4-FFF2-40B4-BE49-F238E27FC236}">
                  <a16:creationId xmlns:a16="http://schemas.microsoft.com/office/drawing/2014/main" id="{6A255759-DFAF-584D-E9B3-48B17C564C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1801" y="85578"/>
              <a:ext cx="4932000" cy="4932000"/>
            </a:xfrm>
            <a:prstGeom prst="donut">
              <a:avLst>
                <a:gd name="adj" fmla="val 1575"/>
              </a:avLst>
            </a:prstGeom>
            <a:solidFill>
              <a:schemeClr val="bg1"/>
            </a:solidFill>
            <a:ln w="38100">
              <a:solidFill>
                <a:srgbClr val="DFC025"/>
              </a:solidFill>
            </a:ln>
          </p:spPr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F869865B-9910-E7BE-751D-A2311A61ECA9}"/>
              </a:ext>
            </a:extLst>
          </p:cNvPr>
          <p:cNvSpPr txBox="1"/>
          <p:nvPr/>
        </p:nvSpPr>
        <p:spPr>
          <a:xfrm rot="21583748">
            <a:off x="-27936" y="41958"/>
            <a:ext cx="6631849" cy="159690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Have we found a new species of cosmic beasts?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8327631-9796-2329-A9C5-9F6C52614E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467" r="91200">
                        <a14:foregroundMark x1="7467" y1="18200" x2="10400" y2="22600"/>
                        <a14:foregroundMark x1="91200" y1="72600" x2="90000" y2="77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98316" y="1654535"/>
            <a:ext cx="5231615" cy="3487743"/>
          </a:xfrm>
          <a:prstGeom prst="rect">
            <a:avLst/>
          </a:prstGeom>
        </p:spPr>
      </p:pic>
      <p:pic>
        <p:nvPicPr>
          <p:cNvPr id="8" name="Illustration_sans_titre 77.png" descr="Illustration_sans_titre 77.png">
            <a:extLst>
              <a:ext uri="{FF2B5EF4-FFF2-40B4-BE49-F238E27FC236}">
                <a16:creationId xmlns:a16="http://schemas.microsoft.com/office/drawing/2014/main" id="{1E80F783-B0FA-737F-7016-933FB78A1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627232" y="5120700"/>
            <a:ext cx="2613600" cy="1737300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265551716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D6AAD-F5B3-FD1B-2F0D-B93795C39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3820357-6B2F-6067-495B-4F76391CFBCD}"/>
              </a:ext>
            </a:extLst>
          </p:cNvPr>
          <p:cNvSpPr/>
          <p:nvPr/>
        </p:nvSpPr>
        <p:spPr>
          <a:xfrm>
            <a:off x="0" y="3166835"/>
            <a:ext cx="12192000" cy="3438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1E78450F-2666-3EE8-0CF4-262AA090B098}"/>
              </a:ext>
            </a:extLst>
          </p:cNvPr>
          <p:cNvSpPr txBox="1"/>
          <p:nvPr/>
        </p:nvSpPr>
        <p:spPr>
          <a:xfrm rot="21583748">
            <a:off x="-27936" y="41958"/>
            <a:ext cx="6631849" cy="1596909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Have we found a new species of cosmic beasts?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8C7F919-98BD-DAA9-05FF-BB6AAB9A2E13}"/>
              </a:ext>
            </a:extLst>
          </p:cNvPr>
          <p:cNvGrpSpPr/>
          <p:nvPr/>
        </p:nvGrpSpPr>
        <p:grpSpPr>
          <a:xfrm>
            <a:off x="6365317" y="619977"/>
            <a:ext cx="5961563" cy="1696411"/>
            <a:chOff x="3266168" y="78092"/>
            <a:chExt cx="5961563" cy="169641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0D00CC6-CE2A-CBA5-45DC-76726F4625BA}"/>
                </a:ext>
              </a:extLst>
            </p:cNvPr>
            <p:cNvGrpSpPr/>
            <p:nvPr/>
          </p:nvGrpSpPr>
          <p:grpSpPr>
            <a:xfrm>
              <a:off x="3266168" y="81375"/>
              <a:ext cx="2421948" cy="935189"/>
              <a:chOff x="3003154" y="18105"/>
              <a:chExt cx="2695174" cy="1040690"/>
            </a:xfrm>
          </p:grpSpPr>
          <p:sp>
            <p:nvSpPr>
              <p:cNvPr id="34" name="Forme libre 33">
                <a:extLst>
                  <a:ext uri="{FF2B5EF4-FFF2-40B4-BE49-F238E27FC236}">
                    <a16:creationId xmlns:a16="http://schemas.microsoft.com/office/drawing/2014/main" id="{7154C58C-9387-C2C0-61A7-959E66ADD7D3}"/>
                  </a:ext>
                </a:extLst>
              </p:cNvPr>
              <p:cNvSpPr/>
              <p:nvPr/>
            </p:nvSpPr>
            <p:spPr>
              <a:xfrm>
                <a:off x="3289713" y="18105"/>
                <a:ext cx="2068507" cy="1032108"/>
              </a:xfrm>
              <a:custGeom>
                <a:avLst/>
                <a:gdLst>
                  <a:gd name="csX0" fmla="*/ 0 w 2559379"/>
                  <a:gd name="csY0" fmla="*/ 1229532 h 1250733"/>
                  <a:gd name="csX1" fmla="*/ 67159 w 2559379"/>
                  <a:gd name="csY1" fmla="*/ 1214034 h 1250733"/>
                  <a:gd name="csX2" fmla="*/ 82657 w 2559379"/>
                  <a:gd name="csY2" fmla="*/ 1208868 h 1250733"/>
                  <a:gd name="csX3" fmla="*/ 98156 w 2559379"/>
                  <a:gd name="csY3" fmla="*/ 1203702 h 1250733"/>
                  <a:gd name="csX4" fmla="*/ 144651 w 2559379"/>
                  <a:gd name="csY4" fmla="*/ 1183037 h 1250733"/>
                  <a:gd name="csX5" fmla="*/ 160149 w 2559379"/>
                  <a:gd name="csY5" fmla="*/ 1177871 h 1250733"/>
                  <a:gd name="csX6" fmla="*/ 175647 w 2559379"/>
                  <a:gd name="csY6" fmla="*/ 1167539 h 1250733"/>
                  <a:gd name="csX7" fmla="*/ 206644 w 2559379"/>
                  <a:gd name="csY7" fmla="*/ 1157207 h 1250733"/>
                  <a:gd name="csX8" fmla="*/ 216976 w 2559379"/>
                  <a:gd name="csY8" fmla="*/ 1146874 h 1250733"/>
                  <a:gd name="csX9" fmla="*/ 247973 w 2559379"/>
                  <a:gd name="csY9" fmla="*/ 1136542 h 1250733"/>
                  <a:gd name="csX10" fmla="*/ 278969 w 2559379"/>
                  <a:gd name="csY10" fmla="*/ 1121044 h 1250733"/>
                  <a:gd name="csX11" fmla="*/ 309966 w 2559379"/>
                  <a:gd name="csY11" fmla="*/ 1105546 h 1250733"/>
                  <a:gd name="csX12" fmla="*/ 335796 w 2559379"/>
                  <a:gd name="csY12" fmla="*/ 1090047 h 1250733"/>
                  <a:gd name="csX13" fmla="*/ 351295 w 2559379"/>
                  <a:gd name="csY13" fmla="*/ 1074549 h 1250733"/>
                  <a:gd name="csX14" fmla="*/ 382291 w 2559379"/>
                  <a:gd name="csY14" fmla="*/ 1053885 h 1250733"/>
                  <a:gd name="csX15" fmla="*/ 423620 w 2559379"/>
                  <a:gd name="csY15" fmla="*/ 1022888 h 1250733"/>
                  <a:gd name="csX16" fmla="*/ 439118 w 2559379"/>
                  <a:gd name="csY16" fmla="*/ 1017722 h 1250733"/>
                  <a:gd name="csX17" fmla="*/ 449451 w 2559379"/>
                  <a:gd name="csY17" fmla="*/ 1007390 h 1250733"/>
                  <a:gd name="csX18" fmla="*/ 459783 w 2559379"/>
                  <a:gd name="csY18" fmla="*/ 991891 h 1250733"/>
                  <a:gd name="csX19" fmla="*/ 475281 w 2559379"/>
                  <a:gd name="csY19" fmla="*/ 981559 h 1250733"/>
                  <a:gd name="csX20" fmla="*/ 501112 w 2559379"/>
                  <a:gd name="csY20" fmla="*/ 960895 h 1250733"/>
                  <a:gd name="csX21" fmla="*/ 526942 w 2559379"/>
                  <a:gd name="csY21" fmla="*/ 929898 h 1250733"/>
                  <a:gd name="csX22" fmla="*/ 542440 w 2559379"/>
                  <a:gd name="csY22" fmla="*/ 919566 h 1250733"/>
                  <a:gd name="csX23" fmla="*/ 552773 w 2559379"/>
                  <a:gd name="csY23" fmla="*/ 909234 h 1250733"/>
                  <a:gd name="csX24" fmla="*/ 568271 w 2559379"/>
                  <a:gd name="csY24" fmla="*/ 878237 h 1250733"/>
                  <a:gd name="csX25" fmla="*/ 583769 w 2559379"/>
                  <a:gd name="csY25" fmla="*/ 867905 h 1250733"/>
                  <a:gd name="csX26" fmla="*/ 594101 w 2559379"/>
                  <a:gd name="csY26" fmla="*/ 852407 h 1250733"/>
                  <a:gd name="csX27" fmla="*/ 604434 w 2559379"/>
                  <a:gd name="csY27" fmla="*/ 842074 h 1250733"/>
                  <a:gd name="csX28" fmla="*/ 609600 w 2559379"/>
                  <a:gd name="csY28" fmla="*/ 826576 h 1250733"/>
                  <a:gd name="csX29" fmla="*/ 630264 w 2559379"/>
                  <a:gd name="csY29" fmla="*/ 795579 h 1250733"/>
                  <a:gd name="csX30" fmla="*/ 640596 w 2559379"/>
                  <a:gd name="csY30" fmla="*/ 780081 h 1250733"/>
                  <a:gd name="csX31" fmla="*/ 656095 w 2559379"/>
                  <a:gd name="csY31" fmla="*/ 769749 h 1250733"/>
                  <a:gd name="csX32" fmla="*/ 671593 w 2559379"/>
                  <a:gd name="csY32" fmla="*/ 743918 h 1250733"/>
                  <a:gd name="csX33" fmla="*/ 687091 w 2559379"/>
                  <a:gd name="csY33" fmla="*/ 738752 h 1250733"/>
                  <a:gd name="csX34" fmla="*/ 697423 w 2559379"/>
                  <a:gd name="csY34" fmla="*/ 723254 h 1250733"/>
                  <a:gd name="csX35" fmla="*/ 702589 w 2559379"/>
                  <a:gd name="csY35" fmla="*/ 671593 h 1250733"/>
                  <a:gd name="csX36" fmla="*/ 707756 w 2559379"/>
                  <a:gd name="csY36" fmla="*/ 650929 h 1250733"/>
                  <a:gd name="csX37" fmla="*/ 723254 w 2559379"/>
                  <a:gd name="csY37" fmla="*/ 619932 h 1250733"/>
                  <a:gd name="csX38" fmla="*/ 728420 w 2559379"/>
                  <a:gd name="csY38" fmla="*/ 604434 h 1250733"/>
                  <a:gd name="csX39" fmla="*/ 743918 w 2559379"/>
                  <a:gd name="csY39" fmla="*/ 594102 h 1250733"/>
                  <a:gd name="csX40" fmla="*/ 785247 w 2559379"/>
                  <a:gd name="csY40" fmla="*/ 557939 h 1250733"/>
                  <a:gd name="csX41" fmla="*/ 795579 w 2559379"/>
                  <a:gd name="csY41" fmla="*/ 542440 h 1250733"/>
                  <a:gd name="csX42" fmla="*/ 800745 w 2559379"/>
                  <a:gd name="csY42" fmla="*/ 526942 h 1250733"/>
                  <a:gd name="csX43" fmla="*/ 811078 w 2559379"/>
                  <a:gd name="csY43" fmla="*/ 516610 h 1250733"/>
                  <a:gd name="csX44" fmla="*/ 826576 w 2559379"/>
                  <a:gd name="csY44" fmla="*/ 464949 h 1250733"/>
                  <a:gd name="csX45" fmla="*/ 847240 w 2559379"/>
                  <a:gd name="csY45" fmla="*/ 439118 h 1250733"/>
                  <a:gd name="csX46" fmla="*/ 852406 w 2559379"/>
                  <a:gd name="csY46" fmla="*/ 423620 h 1250733"/>
                  <a:gd name="csX47" fmla="*/ 883403 w 2559379"/>
                  <a:gd name="csY47" fmla="*/ 382291 h 1250733"/>
                  <a:gd name="csX48" fmla="*/ 898901 w 2559379"/>
                  <a:gd name="csY48" fmla="*/ 371959 h 1250733"/>
                  <a:gd name="csX49" fmla="*/ 924732 w 2559379"/>
                  <a:gd name="csY49" fmla="*/ 351295 h 1250733"/>
                  <a:gd name="csX50" fmla="*/ 955728 w 2559379"/>
                  <a:gd name="csY50" fmla="*/ 304800 h 1250733"/>
                  <a:gd name="csX51" fmla="*/ 966061 w 2559379"/>
                  <a:gd name="csY51" fmla="*/ 289302 h 1250733"/>
                  <a:gd name="csX52" fmla="*/ 986725 w 2559379"/>
                  <a:gd name="csY52" fmla="*/ 263471 h 1250733"/>
                  <a:gd name="csX53" fmla="*/ 997057 w 2559379"/>
                  <a:gd name="csY53" fmla="*/ 247973 h 1250733"/>
                  <a:gd name="csX54" fmla="*/ 1028054 w 2559379"/>
                  <a:gd name="csY54" fmla="*/ 222142 h 1250733"/>
                  <a:gd name="csX55" fmla="*/ 1038386 w 2559379"/>
                  <a:gd name="csY55" fmla="*/ 206644 h 1250733"/>
                  <a:gd name="csX56" fmla="*/ 1064217 w 2559379"/>
                  <a:gd name="csY56" fmla="*/ 180813 h 1250733"/>
                  <a:gd name="csX57" fmla="*/ 1100379 w 2559379"/>
                  <a:gd name="csY57" fmla="*/ 139485 h 1250733"/>
                  <a:gd name="csX58" fmla="*/ 1126210 w 2559379"/>
                  <a:gd name="csY58" fmla="*/ 108488 h 1250733"/>
                  <a:gd name="csX59" fmla="*/ 1157206 w 2559379"/>
                  <a:gd name="csY59" fmla="*/ 87824 h 1250733"/>
                  <a:gd name="csX60" fmla="*/ 1198535 w 2559379"/>
                  <a:gd name="csY60" fmla="*/ 56827 h 1250733"/>
                  <a:gd name="csX61" fmla="*/ 1214034 w 2559379"/>
                  <a:gd name="csY61" fmla="*/ 46495 h 1250733"/>
                  <a:gd name="csX62" fmla="*/ 1245030 w 2559379"/>
                  <a:gd name="csY62" fmla="*/ 36163 h 1250733"/>
                  <a:gd name="csX63" fmla="*/ 1260528 w 2559379"/>
                  <a:gd name="csY63" fmla="*/ 30996 h 1250733"/>
                  <a:gd name="csX64" fmla="*/ 1270861 w 2559379"/>
                  <a:gd name="csY64" fmla="*/ 20664 h 1250733"/>
                  <a:gd name="csX65" fmla="*/ 1322522 w 2559379"/>
                  <a:gd name="csY65" fmla="*/ 5166 h 1250733"/>
                  <a:gd name="csX66" fmla="*/ 1338020 w 2559379"/>
                  <a:gd name="csY66" fmla="*/ 0 h 1250733"/>
                  <a:gd name="csX67" fmla="*/ 1410345 w 2559379"/>
                  <a:gd name="csY67" fmla="*/ 5166 h 1250733"/>
                  <a:gd name="csX68" fmla="*/ 1441342 w 2559379"/>
                  <a:gd name="csY68" fmla="*/ 15498 h 1250733"/>
                  <a:gd name="csX69" fmla="*/ 1472339 w 2559379"/>
                  <a:gd name="csY69" fmla="*/ 41329 h 1250733"/>
                  <a:gd name="csX70" fmla="*/ 1487837 w 2559379"/>
                  <a:gd name="csY70" fmla="*/ 46495 h 1250733"/>
                  <a:gd name="csX71" fmla="*/ 1518834 w 2559379"/>
                  <a:gd name="csY71" fmla="*/ 61993 h 1250733"/>
                  <a:gd name="csX72" fmla="*/ 1565328 w 2559379"/>
                  <a:gd name="csY72" fmla="*/ 103322 h 1250733"/>
                  <a:gd name="csX73" fmla="*/ 1596325 w 2559379"/>
                  <a:gd name="csY73" fmla="*/ 149817 h 1250733"/>
                  <a:gd name="csX74" fmla="*/ 1606657 w 2559379"/>
                  <a:gd name="csY74" fmla="*/ 165315 h 1250733"/>
                  <a:gd name="csX75" fmla="*/ 1616989 w 2559379"/>
                  <a:gd name="csY75" fmla="*/ 180813 h 1250733"/>
                  <a:gd name="csX76" fmla="*/ 1642820 w 2559379"/>
                  <a:gd name="csY76" fmla="*/ 206644 h 1250733"/>
                  <a:gd name="csX77" fmla="*/ 1673817 w 2559379"/>
                  <a:gd name="csY77" fmla="*/ 247973 h 1250733"/>
                  <a:gd name="csX78" fmla="*/ 1689315 w 2559379"/>
                  <a:gd name="csY78" fmla="*/ 284135 h 1250733"/>
                  <a:gd name="csX79" fmla="*/ 1709979 w 2559379"/>
                  <a:gd name="csY79" fmla="*/ 315132 h 1250733"/>
                  <a:gd name="csX80" fmla="*/ 1720312 w 2559379"/>
                  <a:gd name="csY80" fmla="*/ 325464 h 1250733"/>
                  <a:gd name="csX81" fmla="*/ 1735810 w 2559379"/>
                  <a:gd name="csY81" fmla="*/ 356461 h 1250733"/>
                  <a:gd name="csX82" fmla="*/ 1740976 w 2559379"/>
                  <a:gd name="csY82" fmla="*/ 371959 h 1250733"/>
                  <a:gd name="csX83" fmla="*/ 1761640 w 2559379"/>
                  <a:gd name="csY83" fmla="*/ 397790 h 1250733"/>
                  <a:gd name="csX84" fmla="*/ 1777139 w 2559379"/>
                  <a:gd name="csY84" fmla="*/ 433952 h 1250733"/>
                  <a:gd name="csX85" fmla="*/ 1782305 w 2559379"/>
                  <a:gd name="csY85" fmla="*/ 449451 h 1250733"/>
                  <a:gd name="csX86" fmla="*/ 1792637 w 2559379"/>
                  <a:gd name="csY86" fmla="*/ 464949 h 1250733"/>
                  <a:gd name="csX87" fmla="*/ 1802969 w 2559379"/>
                  <a:gd name="csY87" fmla="*/ 495946 h 1250733"/>
                  <a:gd name="csX88" fmla="*/ 1808135 w 2559379"/>
                  <a:gd name="csY88" fmla="*/ 511444 h 1250733"/>
                  <a:gd name="csX89" fmla="*/ 1818467 w 2559379"/>
                  <a:gd name="csY89" fmla="*/ 526942 h 1250733"/>
                  <a:gd name="csX90" fmla="*/ 1833966 w 2559379"/>
                  <a:gd name="csY90" fmla="*/ 552773 h 1250733"/>
                  <a:gd name="csX91" fmla="*/ 1849464 w 2559379"/>
                  <a:gd name="csY91" fmla="*/ 583769 h 1250733"/>
                  <a:gd name="csX92" fmla="*/ 1854630 w 2559379"/>
                  <a:gd name="csY92" fmla="*/ 599268 h 1250733"/>
                  <a:gd name="csX93" fmla="*/ 1875295 w 2559379"/>
                  <a:gd name="csY93" fmla="*/ 630264 h 1250733"/>
                  <a:gd name="csX94" fmla="*/ 1890793 w 2559379"/>
                  <a:gd name="csY94" fmla="*/ 661261 h 1250733"/>
                  <a:gd name="csX95" fmla="*/ 1901125 w 2559379"/>
                  <a:gd name="csY95" fmla="*/ 692257 h 1250733"/>
                  <a:gd name="csX96" fmla="*/ 1911457 w 2559379"/>
                  <a:gd name="csY96" fmla="*/ 707756 h 1250733"/>
                  <a:gd name="csX97" fmla="*/ 1916623 w 2559379"/>
                  <a:gd name="csY97" fmla="*/ 723254 h 1250733"/>
                  <a:gd name="csX98" fmla="*/ 1926956 w 2559379"/>
                  <a:gd name="csY98" fmla="*/ 733586 h 1250733"/>
                  <a:gd name="csX99" fmla="*/ 1937288 w 2559379"/>
                  <a:gd name="csY99" fmla="*/ 749085 h 1250733"/>
                  <a:gd name="csX100" fmla="*/ 1968284 w 2559379"/>
                  <a:gd name="csY100" fmla="*/ 759417 h 1250733"/>
                  <a:gd name="csX101" fmla="*/ 1973451 w 2559379"/>
                  <a:gd name="csY101" fmla="*/ 774915 h 1250733"/>
                  <a:gd name="csX102" fmla="*/ 1988949 w 2559379"/>
                  <a:gd name="csY102" fmla="*/ 785247 h 1250733"/>
                  <a:gd name="csX103" fmla="*/ 1999281 w 2559379"/>
                  <a:gd name="csY103" fmla="*/ 800746 h 1250733"/>
                  <a:gd name="csX104" fmla="*/ 2019945 w 2559379"/>
                  <a:gd name="csY104" fmla="*/ 852407 h 1250733"/>
                  <a:gd name="csX105" fmla="*/ 2040610 w 2559379"/>
                  <a:gd name="csY105" fmla="*/ 883403 h 1250733"/>
                  <a:gd name="csX106" fmla="*/ 2061274 w 2559379"/>
                  <a:gd name="csY106" fmla="*/ 914400 h 1250733"/>
                  <a:gd name="csX107" fmla="*/ 2071606 w 2559379"/>
                  <a:gd name="csY107" fmla="*/ 929898 h 1250733"/>
                  <a:gd name="csX108" fmla="*/ 2087105 w 2559379"/>
                  <a:gd name="csY108" fmla="*/ 935064 h 1250733"/>
                  <a:gd name="csX109" fmla="*/ 2107769 w 2559379"/>
                  <a:gd name="csY109" fmla="*/ 966061 h 1250733"/>
                  <a:gd name="csX110" fmla="*/ 2133600 w 2559379"/>
                  <a:gd name="csY110" fmla="*/ 986725 h 1250733"/>
                  <a:gd name="csX111" fmla="*/ 2154264 w 2559379"/>
                  <a:gd name="csY111" fmla="*/ 1017722 h 1250733"/>
                  <a:gd name="csX112" fmla="*/ 2169762 w 2559379"/>
                  <a:gd name="csY112" fmla="*/ 1028054 h 1250733"/>
                  <a:gd name="csX113" fmla="*/ 2180095 w 2559379"/>
                  <a:gd name="csY113" fmla="*/ 1038386 h 1250733"/>
                  <a:gd name="csX114" fmla="*/ 2195593 w 2559379"/>
                  <a:gd name="csY114" fmla="*/ 1043552 h 1250733"/>
                  <a:gd name="csX115" fmla="*/ 2221423 w 2559379"/>
                  <a:gd name="csY115" fmla="*/ 1064217 h 1250733"/>
                  <a:gd name="csX116" fmla="*/ 2231756 w 2559379"/>
                  <a:gd name="csY116" fmla="*/ 1074549 h 1250733"/>
                  <a:gd name="csX117" fmla="*/ 2262752 w 2559379"/>
                  <a:gd name="csY117" fmla="*/ 1095213 h 1250733"/>
                  <a:gd name="csX118" fmla="*/ 2288583 w 2559379"/>
                  <a:gd name="csY118" fmla="*/ 1110712 h 1250733"/>
                  <a:gd name="csX119" fmla="*/ 2350576 w 2559379"/>
                  <a:gd name="csY119" fmla="*/ 1141708 h 1250733"/>
                  <a:gd name="csX120" fmla="*/ 2366074 w 2559379"/>
                  <a:gd name="csY120" fmla="*/ 1146874 h 1250733"/>
                  <a:gd name="csX121" fmla="*/ 2391905 w 2559379"/>
                  <a:gd name="csY121" fmla="*/ 1162373 h 1250733"/>
                  <a:gd name="csX122" fmla="*/ 2422901 w 2559379"/>
                  <a:gd name="csY122" fmla="*/ 1183037 h 1250733"/>
                  <a:gd name="csX123" fmla="*/ 2453898 w 2559379"/>
                  <a:gd name="csY123" fmla="*/ 1193369 h 1250733"/>
                  <a:gd name="csX124" fmla="*/ 2464230 w 2559379"/>
                  <a:gd name="csY124" fmla="*/ 1203702 h 1250733"/>
                  <a:gd name="csX125" fmla="*/ 2531389 w 2559379"/>
                  <a:gd name="csY125" fmla="*/ 1224366 h 1250733"/>
                  <a:gd name="csX126" fmla="*/ 2515891 w 2559379"/>
                  <a:gd name="csY126" fmla="*/ 1224366 h 1250733"/>
                  <a:gd name="csX127" fmla="*/ 2484895 w 2559379"/>
                  <a:gd name="csY127" fmla="*/ 1219200 h 1250733"/>
                  <a:gd name="csX128" fmla="*/ 2459064 w 2559379"/>
                  <a:gd name="csY128" fmla="*/ 1214034 h 1250733"/>
                  <a:gd name="csX129" fmla="*/ 2397071 w 2559379"/>
                  <a:gd name="csY129" fmla="*/ 1219200 h 1250733"/>
                  <a:gd name="csX130" fmla="*/ 2112935 w 2559379"/>
                  <a:gd name="csY130" fmla="*/ 1229532 h 1250733"/>
                  <a:gd name="csX131" fmla="*/ 1792637 w 2559379"/>
                  <a:gd name="csY131" fmla="*/ 1224366 h 1250733"/>
                  <a:gd name="csX132" fmla="*/ 1456840 w 2559379"/>
                  <a:gd name="csY132" fmla="*/ 1234698 h 1250733"/>
                  <a:gd name="csX133" fmla="*/ 1343186 w 2559379"/>
                  <a:gd name="csY133" fmla="*/ 1245030 h 1250733"/>
                  <a:gd name="csX134" fmla="*/ 1317356 w 2559379"/>
                  <a:gd name="csY134" fmla="*/ 1250196 h 1250733"/>
                  <a:gd name="csX135" fmla="*/ 1193369 w 2559379"/>
                  <a:gd name="csY135" fmla="*/ 1239864 h 1250733"/>
                  <a:gd name="csX136" fmla="*/ 1172705 w 2559379"/>
                  <a:gd name="csY136" fmla="*/ 1234698 h 1250733"/>
                  <a:gd name="csX137" fmla="*/ 857573 w 2559379"/>
                  <a:gd name="csY137" fmla="*/ 1239864 h 1250733"/>
                  <a:gd name="csX138" fmla="*/ 785247 w 2559379"/>
                  <a:gd name="csY138" fmla="*/ 1234698 h 1250733"/>
                  <a:gd name="csX139" fmla="*/ 702589 w 2559379"/>
                  <a:gd name="csY139" fmla="*/ 1229532 h 1250733"/>
                  <a:gd name="csX140" fmla="*/ 475281 w 2559379"/>
                  <a:gd name="csY140" fmla="*/ 1234698 h 1250733"/>
                  <a:gd name="csX141" fmla="*/ 444284 w 2559379"/>
                  <a:gd name="csY141" fmla="*/ 1239864 h 1250733"/>
                  <a:gd name="csX142" fmla="*/ 191145 w 2559379"/>
                  <a:gd name="csY142" fmla="*/ 1245030 h 1250733"/>
                  <a:gd name="csX143" fmla="*/ 46495 w 2559379"/>
                  <a:gd name="csY143" fmla="*/ 1245030 h 1250733"/>
                  <a:gd name="csX144" fmla="*/ 5166 w 2559379"/>
                  <a:gd name="csY144" fmla="*/ 1234698 h 1250733"/>
                  <a:gd name="csX145" fmla="*/ 0 w 2559379"/>
                  <a:gd name="csY145" fmla="*/ 1229532 h 12507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</a:cxnLst>
                <a:rect l="l" t="t" r="r" b="b"/>
                <a:pathLst>
                  <a:path w="2559379" h="1250733">
                    <a:moveTo>
                      <a:pt x="0" y="1229532"/>
                    </a:moveTo>
                    <a:cubicBezTo>
                      <a:pt x="46943" y="1222826"/>
                      <a:pt x="24611" y="1228216"/>
                      <a:pt x="67159" y="1214034"/>
                    </a:cubicBezTo>
                    <a:lnTo>
                      <a:pt x="82657" y="1208868"/>
                    </a:lnTo>
                    <a:lnTo>
                      <a:pt x="98156" y="1203702"/>
                    </a:lnTo>
                    <a:cubicBezTo>
                      <a:pt x="122716" y="1187327"/>
                      <a:pt x="107763" y="1195333"/>
                      <a:pt x="144651" y="1183037"/>
                    </a:cubicBezTo>
                    <a:cubicBezTo>
                      <a:pt x="149817" y="1181315"/>
                      <a:pt x="155618" y="1180892"/>
                      <a:pt x="160149" y="1177871"/>
                    </a:cubicBezTo>
                    <a:cubicBezTo>
                      <a:pt x="165315" y="1174427"/>
                      <a:pt x="169973" y="1170061"/>
                      <a:pt x="175647" y="1167539"/>
                    </a:cubicBezTo>
                    <a:cubicBezTo>
                      <a:pt x="185600" y="1163116"/>
                      <a:pt x="206644" y="1157207"/>
                      <a:pt x="206644" y="1157207"/>
                    </a:cubicBezTo>
                    <a:cubicBezTo>
                      <a:pt x="210088" y="1153763"/>
                      <a:pt x="212619" y="1149052"/>
                      <a:pt x="216976" y="1146874"/>
                    </a:cubicBezTo>
                    <a:cubicBezTo>
                      <a:pt x="226717" y="1142003"/>
                      <a:pt x="247973" y="1136542"/>
                      <a:pt x="247973" y="1136542"/>
                    </a:cubicBezTo>
                    <a:cubicBezTo>
                      <a:pt x="292388" y="1106932"/>
                      <a:pt x="236193" y="1142432"/>
                      <a:pt x="278969" y="1121044"/>
                    </a:cubicBezTo>
                    <a:cubicBezTo>
                      <a:pt x="319025" y="1101016"/>
                      <a:pt x="271011" y="1118530"/>
                      <a:pt x="309966" y="1105546"/>
                    </a:cubicBezTo>
                    <a:cubicBezTo>
                      <a:pt x="342136" y="1073372"/>
                      <a:pt x="295567" y="1116866"/>
                      <a:pt x="335796" y="1090047"/>
                    </a:cubicBezTo>
                    <a:cubicBezTo>
                      <a:pt x="341875" y="1085994"/>
                      <a:pt x="345528" y="1079034"/>
                      <a:pt x="351295" y="1074549"/>
                    </a:cubicBezTo>
                    <a:cubicBezTo>
                      <a:pt x="361097" y="1066925"/>
                      <a:pt x="373511" y="1062666"/>
                      <a:pt x="382291" y="1053885"/>
                    </a:cubicBezTo>
                    <a:cubicBezTo>
                      <a:pt x="394531" y="1041644"/>
                      <a:pt x="406091" y="1028731"/>
                      <a:pt x="423620" y="1022888"/>
                    </a:cubicBezTo>
                    <a:lnTo>
                      <a:pt x="439118" y="1017722"/>
                    </a:lnTo>
                    <a:cubicBezTo>
                      <a:pt x="442562" y="1014278"/>
                      <a:pt x="446408" y="1011193"/>
                      <a:pt x="449451" y="1007390"/>
                    </a:cubicBezTo>
                    <a:cubicBezTo>
                      <a:pt x="453330" y="1002542"/>
                      <a:pt x="455393" y="996282"/>
                      <a:pt x="459783" y="991891"/>
                    </a:cubicBezTo>
                    <a:cubicBezTo>
                      <a:pt x="464173" y="987501"/>
                      <a:pt x="470115" y="985003"/>
                      <a:pt x="475281" y="981559"/>
                    </a:cubicBezTo>
                    <a:cubicBezTo>
                      <a:pt x="498389" y="946897"/>
                      <a:pt x="471166" y="980859"/>
                      <a:pt x="501112" y="960895"/>
                    </a:cubicBezTo>
                    <a:cubicBezTo>
                      <a:pt x="526499" y="943970"/>
                      <a:pt x="507884" y="948956"/>
                      <a:pt x="526942" y="929898"/>
                    </a:cubicBezTo>
                    <a:cubicBezTo>
                      <a:pt x="531332" y="925508"/>
                      <a:pt x="537592" y="923444"/>
                      <a:pt x="542440" y="919566"/>
                    </a:cubicBezTo>
                    <a:cubicBezTo>
                      <a:pt x="546244" y="916523"/>
                      <a:pt x="549329" y="912678"/>
                      <a:pt x="552773" y="909234"/>
                    </a:cubicBezTo>
                    <a:cubicBezTo>
                      <a:pt x="556975" y="896628"/>
                      <a:pt x="558256" y="888252"/>
                      <a:pt x="568271" y="878237"/>
                    </a:cubicBezTo>
                    <a:cubicBezTo>
                      <a:pt x="572661" y="873847"/>
                      <a:pt x="578603" y="871349"/>
                      <a:pt x="583769" y="867905"/>
                    </a:cubicBezTo>
                    <a:cubicBezTo>
                      <a:pt x="587213" y="862739"/>
                      <a:pt x="590222" y="857255"/>
                      <a:pt x="594101" y="852407"/>
                    </a:cubicBezTo>
                    <a:cubicBezTo>
                      <a:pt x="597144" y="848603"/>
                      <a:pt x="601928" y="846251"/>
                      <a:pt x="604434" y="842074"/>
                    </a:cubicBezTo>
                    <a:cubicBezTo>
                      <a:pt x="607236" y="837405"/>
                      <a:pt x="606956" y="831336"/>
                      <a:pt x="609600" y="826576"/>
                    </a:cubicBezTo>
                    <a:cubicBezTo>
                      <a:pt x="615631" y="815721"/>
                      <a:pt x="623376" y="805911"/>
                      <a:pt x="630264" y="795579"/>
                    </a:cubicBezTo>
                    <a:cubicBezTo>
                      <a:pt x="633708" y="790413"/>
                      <a:pt x="635430" y="783525"/>
                      <a:pt x="640596" y="780081"/>
                    </a:cubicBezTo>
                    <a:lnTo>
                      <a:pt x="656095" y="769749"/>
                    </a:lnTo>
                    <a:cubicBezTo>
                      <a:pt x="660158" y="757559"/>
                      <a:pt x="659775" y="751009"/>
                      <a:pt x="671593" y="743918"/>
                    </a:cubicBezTo>
                    <a:cubicBezTo>
                      <a:pt x="676262" y="741116"/>
                      <a:pt x="681925" y="740474"/>
                      <a:pt x="687091" y="738752"/>
                    </a:cubicBezTo>
                    <a:cubicBezTo>
                      <a:pt x="690535" y="733586"/>
                      <a:pt x="696027" y="729304"/>
                      <a:pt x="697423" y="723254"/>
                    </a:cubicBezTo>
                    <a:cubicBezTo>
                      <a:pt x="701314" y="706391"/>
                      <a:pt x="700141" y="688725"/>
                      <a:pt x="702589" y="671593"/>
                    </a:cubicBezTo>
                    <a:cubicBezTo>
                      <a:pt x="703593" y="664564"/>
                      <a:pt x="705805" y="657756"/>
                      <a:pt x="707756" y="650929"/>
                    </a:cubicBezTo>
                    <a:cubicBezTo>
                      <a:pt x="716415" y="620624"/>
                      <a:pt x="708157" y="650126"/>
                      <a:pt x="723254" y="619932"/>
                    </a:cubicBezTo>
                    <a:cubicBezTo>
                      <a:pt x="725689" y="615061"/>
                      <a:pt x="725018" y="608686"/>
                      <a:pt x="728420" y="604434"/>
                    </a:cubicBezTo>
                    <a:cubicBezTo>
                      <a:pt x="732299" y="599586"/>
                      <a:pt x="739245" y="598191"/>
                      <a:pt x="743918" y="594102"/>
                    </a:cubicBezTo>
                    <a:cubicBezTo>
                      <a:pt x="792271" y="551793"/>
                      <a:pt x="750372" y="581189"/>
                      <a:pt x="785247" y="557939"/>
                    </a:cubicBezTo>
                    <a:cubicBezTo>
                      <a:pt x="788691" y="552773"/>
                      <a:pt x="792802" y="547994"/>
                      <a:pt x="795579" y="542440"/>
                    </a:cubicBezTo>
                    <a:cubicBezTo>
                      <a:pt x="798014" y="537569"/>
                      <a:pt x="797943" y="531611"/>
                      <a:pt x="800745" y="526942"/>
                    </a:cubicBezTo>
                    <a:cubicBezTo>
                      <a:pt x="803251" y="522765"/>
                      <a:pt x="807634" y="520054"/>
                      <a:pt x="811078" y="516610"/>
                    </a:cubicBezTo>
                    <a:cubicBezTo>
                      <a:pt x="813966" y="505059"/>
                      <a:pt x="821546" y="472495"/>
                      <a:pt x="826576" y="464949"/>
                    </a:cubicBezTo>
                    <a:cubicBezTo>
                      <a:pt x="839610" y="445398"/>
                      <a:pt x="832518" y="453841"/>
                      <a:pt x="847240" y="439118"/>
                    </a:cubicBezTo>
                    <a:cubicBezTo>
                      <a:pt x="848962" y="433952"/>
                      <a:pt x="849761" y="428380"/>
                      <a:pt x="852406" y="423620"/>
                    </a:cubicBezTo>
                    <a:cubicBezTo>
                      <a:pt x="859013" y="411728"/>
                      <a:pt x="870865" y="392322"/>
                      <a:pt x="883403" y="382291"/>
                    </a:cubicBezTo>
                    <a:cubicBezTo>
                      <a:pt x="888251" y="378412"/>
                      <a:pt x="894053" y="375837"/>
                      <a:pt x="898901" y="371959"/>
                    </a:cubicBezTo>
                    <a:cubicBezTo>
                      <a:pt x="935708" y="342515"/>
                      <a:pt x="877032" y="383095"/>
                      <a:pt x="924732" y="351295"/>
                    </a:cubicBezTo>
                    <a:lnTo>
                      <a:pt x="955728" y="304800"/>
                    </a:lnTo>
                    <a:lnTo>
                      <a:pt x="966061" y="289302"/>
                    </a:lnTo>
                    <a:cubicBezTo>
                      <a:pt x="976118" y="259129"/>
                      <a:pt x="963358" y="286838"/>
                      <a:pt x="986725" y="263471"/>
                    </a:cubicBezTo>
                    <a:cubicBezTo>
                      <a:pt x="991115" y="259081"/>
                      <a:pt x="992667" y="252363"/>
                      <a:pt x="997057" y="247973"/>
                    </a:cubicBezTo>
                    <a:cubicBezTo>
                      <a:pt x="1037692" y="207338"/>
                      <a:pt x="985742" y="272916"/>
                      <a:pt x="1028054" y="222142"/>
                    </a:cubicBezTo>
                    <a:cubicBezTo>
                      <a:pt x="1032029" y="217372"/>
                      <a:pt x="1034297" y="211317"/>
                      <a:pt x="1038386" y="206644"/>
                    </a:cubicBezTo>
                    <a:cubicBezTo>
                      <a:pt x="1046405" y="197480"/>
                      <a:pt x="1057462" y="190945"/>
                      <a:pt x="1064217" y="180813"/>
                    </a:cubicBezTo>
                    <a:cubicBezTo>
                      <a:pt x="1088325" y="144651"/>
                      <a:pt x="1074549" y="156705"/>
                      <a:pt x="1100379" y="139485"/>
                    </a:cubicBezTo>
                    <a:cubicBezTo>
                      <a:pt x="1109563" y="125709"/>
                      <a:pt x="1112441" y="119197"/>
                      <a:pt x="1126210" y="108488"/>
                    </a:cubicBezTo>
                    <a:cubicBezTo>
                      <a:pt x="1136012" y="100864"/>
                      <a:pt x="1148425" y="96605"/>
                      <a:pt x="1157206" y="87824"/>
                    </a:cubicBezTo>
                    <a:cubicBezTo>
                      <a:pt x="1207048" y="37982"/>
                      <a:pt x="1162470" y="74859"/>
                      <a:pt x="1198535" y="56827"/>
                    </a:cubicBezTo>
                    <a:cubicBezTo>
                      <a:pt x="1204089" y="54050"/>
                      <a:pt x="1208360" y="49017"/>
                      <a:pt x="1214034" y="46495"/>
                    </a:cubicBezTo>
                    <a:cubicBezTo>
                      <a:pt x="1223986" y="42072"/>
                      <a:pt x="1234698" y="39607"/>
                      <a:pt x="1245030" y="36163"/>
                    </a:cubicBezTo>
                    <a:lnTo>
                      <a:pt x="1260528" y="30996"/>
                    </a:lnTo>
                    <a:cubicBezTo>
                      <a:pt x="1263972" y="27552"/>
                      <a:pt x="1266504" y="22842"/>
                      <a:pt x="1270861" y="20664"/>
                    </a:cubicBezTo>
                    <a:cubicBezTo>
                      <a:pt x="1287232" y="12478"/>
                      <a:pt x="1305217" y="10110"/>
                      <a:pt x="1322522" y="5166"/>
                    </a:cubicBezTo>
                    <a:cubicBezTo>
                      <a:pt x="1327758" y="3670"/>
                      <a:pt x="1332854" y="1722"/>
                      <a:pt x="1338020" y="0"/>
                    </a:cubicBezTo>
                    <a:cubicBezTo>
                      <a:pt x="1362128" y="1722"/>
                      <a:pt x="1386443" y="1581"/>
                      <a:pt x="1410345" y="5166"/>
                    </a:cubicBezTo>
                    <a:cubicBezTo>
                      <a:pt x="1421116" y="6782"/>
                      <a:pt x="1441342" y="15498"/>
                      <a:pt x="1441342" y="15498"/>
                    </a:cubicBezTo>
                    <a:cubicBezTo>
                      <a:pt x="1452767" y="26923"/>
                      <a:pt x="1457954" y="34136"/>
                      <a:pt x="1472339" y="41329"/>
                    </a:cubicBezTo>
                    <a:cubicBezTo>
                      <a:pt x="1477210" y="43764"/>
                      <a:pt x="1482966" y="44060"/>
                      <a:pt x="1487837" y="46495"/>
                    </a:cubicBezTo>
                    <a:cubicBezTo>
                      <a:pt x="1527893" y="66523"/>
                      <a:pt x="1479879" y="49009"/>
                      <a:pt x="1518834" y="61993"/>
                    </a:cubicBezTo>
                    <a:cubicBezTo>
                      <a:pt x="1537469" y="74417"/>
                      <a:pt x="1551171" y="82087"/>
                      <a:pt x="1565328" y="103322"/>
                    </a:cubicBezTo>
                    <a:lnTo>
                      <a:pt x="1596325" y="149817"/>
                    </a:lnTo>
                    <a:lnTo>
                      <a:pt x="1606657" y="165315"/>
                    </a:lnTo>
                    <a:cubicBezTo>
                      <a:pt x="1610101" y="170481"/>
                      <a:pt x="1612599" y="176423"/>
                      <a:pt x="1616989" y="180813"/>
                    </a:cubicBezTo>
                    <a:cubicBezTo>
                      <a:pt x="1625599" y="189423"/>
                      <a:pt x="1636065" y="196512"/>
                      <a:pt x="1642820" y="206644"/>
                    </a:cubicBezTo>
                    <a:cubicBezTo>
                      <a:pt x="1666186" y="241693"/>
                      <a:pt x="1654703" y="228859"/>
                      <a:pt x="1673817" y="247973"/>
                    </a:cubicBezTo>
                    <a:cubicBezTo>
                      <a:pt x="1679161" y="264006"/>
                      <a:pt x="1679739" y="268175"/>
                      <a:pt x="1689315" y="284135"/>
                    </a:cubicBezTo>
                    <a:cubicBezTo>
                      <a:pt x="1695704" y="294783"/>
                      <a:pt x="1701198" y="306352"/>
                      <a:pt x="1709979" y="315132"/>
                    </a:cubicBezTo>
                    <a:lnTo>
                      <a:pt x="1720312" y="325464"/>
                    </a:lnTo>
                    <a:cubicBezTo>
                      <a:pt x="1733296" y="364419"/>
                      <a:pt x="1715782" y="316405"/>
                      <a:pt x="1735810" y="356461"/>
                    </a:cubicBezTo>
                    <a:cubicBezTo>
                      <a:pt x="1738245" y="361332"/>
                      <a:pt x="1738541" y="367088"/>
                      <a:pt x="1740976" y="371959"/>
                    </a:cubicBezTo>
                    <a:cubicBezTo>
                      <a:pt x="1747492" y="384992"/>
                      <a:pt x="1752031" y="388180"/>
                      <a:pt x="1761640" y="397790"/>
                    </a:cubicBezTo>
                    <a:cubicBezTo>
                      <a:pt x="1773756" y="434139"/>
                      <a:pt x="1757985" y="389261"/>
                      <a:pt x="1777139" y="433952"/>
                    </a:cubicBezTo>
                    <a:cubicBezTo>
                      <a:pt x="1779284" y="438957"/>
                      <a:pt x="1779870" y="444580"/>
                      <a:pt x="1782305" y="449451"/>
                    </a:cubicBezTo>
                    <a:cubicBezTo>
                      <a:pt x="1785082" y="455004"/>
                      <a:pt x="1790115" y="459275"/>
                      <a:pt x="1792637" y="464949"/>
                    </a:cubicBezTo>
                    <a:cubicBezTo>
                      <a:pt x="1797060" y="474902"/>
                      <a:pt x="1799525" y="485614"/>
                      <a:pt x="1802969" y="495946"/>
                    </a:cubicBezTo>
                    <a:cubicBezTo>
                      <a:pt x="1804691" y="501112"/>
                      <a:pt x="1805114" y="506913"/>
                      <a:pt x="1808135" y="511444"/>
                    </a:cubicBezTo>
                    <a:cubicBezTo>
                      <a:pt x="1811579" y="516610"/>
                      <a:pt x="1815690" y="521389"/>
                      <a:pt x="1818467" y="526942"/>
                    </a:cubicBezTo>
                    <a:cubicBezTo>
                      <a:pt x="1831881" y="553767"/>
                      <a:pt x="1813785" y="532590"/>
                      <a:pt x="1833966" y="552773"/>
                    </a:cubicBezTo>
                    <a:cubicBezTo>
                      <a:pt x="1846952" y="591731"/>
                      <a:pt x="1829434" y="543707"/>
                      <a:pt x="1849464" y="583769"/>
                    </a:cubicBezTo>
                    <a:cubicBezTo>
                      <a:pt x="1851899" y="588640"/>
                      <a:pt x="1851985" y="594508"/>
                      <a:pt x="1854630" y="599268"/>
                    </a:cubicBezTo>
                    <a:cubicBezTo>
                      <a:pt x="1860661" y="610123"/>
                      <a:pt x="1875295" y="630264"/>
                      <a:pt x="1875295" y="630264"/>
                    </a:cubicBezTo>
                    <a:cubicBezTo>
                      <a:pt x="1894133" y="686782"/>
                      <a:pt x="1864091" y="601181"/>
                      <a:pt x="1890793" y="661261"/>
                    </a:cubicBezTo>
                    <a:cubicBezTo>
                      <a:pt x="1895216" y="671213"/>
                      <a:pt x="1895084" y="683195"/>
                      <a:pt x="1901125" y="692257"/>
                    </a:cubicBezTo>
                    <a:cubicBezTo>
                      <a:pt x="1904569" y="697423"/>
                      <a:pt x="1908680" y="702202"/>
                      <a:pt x="1911457" y="707756"/>
                    </a:cubicBezTo>
                    <a:cubicBezTo>
                      <a:pt x="1913892" y="712627"/>
                      <a:pt x="1913821" y="718585"/>
                      <a:pt x="1916623" y="723254"/>
                    </a:cubicBezTo>
                    <a:cubicBezTo>
                      <a:pt x="1919129" y="727431"/>
                      <a:pt x="1923913" y="729783"/>
                      <a:pt x="1926956" y="733586"/>
                    </a:cubicBezTo>
                    <a:cubicBezTo>
                      <a:pt x="1930835" y="738434"/>
                      <a:pt x="1932023" y="745794"/>
                      <a:pt x="1937288" y="749085"/>
                    </a:cubicBezTo>
                    <a:cubicBezTo>
                      <a:pt x="1946523" y="754857"/>
                      <a:pt x="1968284" y="759417"/>
                      <a:pt x="1968284" y="759417"/>
                    </a:cubicBezTo>
                    <a:cubicBezTo>
                      <a:pt x="1970006" y="764583"/>
                      <a:pt x="1970049" y="770663"/>
                      <a:pt x="1973451" y="774915"/>
                    </a:cubicBezTo>
                    <a:cubicBezTo>
                      <a:pt x="1977330" y="779763"/>
                      <a:pt x="1984559" y="780857"/>
                      <a:pt x="1988949" y="785247"/>
                    </a:cubicBezTo>
                    <a:cubicBezTo>
                      <a:pt x="1993339" y="789638"/>
                      <a:pt x="1995837" y="795580"/>
                      <a:pt x="1999281" y="800746"/>
                    </a:cubicBezTo>
                    <a:cubicBezTo>
                      <a:pt x="2010794" y="846799"/>
                      <a:pt x="1999573" y="832033"/>
                      <a:pt x="2019945" y="852407"/>
                    </a:cubicBezTo>
                    <a:cubicBezTo>
                      <a:pt x="2029827" y="882049"/>
                      <a:pt x="2018035" y="854378"/>
                      <a:pt x="2040610" y="883403"/>
                    </a:cubicBezTo>
                    <a:cubicBezTo>
                      <a:pt x="2048234" y="893205"/>
                      <a:pt x="2054386" y="904068"/>
                      <a:pt x="2061274" y="914400"/>
                    </a:cubicBezTo>
                    <a:cubicBezTo>
                      <a:pt x="2064718" y="919566"/>
                      <a:pt x="2065716" y="927935"/>
                      <a:pt x="2071606" y="929898"/>
                    </a:cubicBezTo>
                    <a:lnTo>
                      <a:pt x="2087105" y="935064"/>
                    </a:lnTo>
                    <a:cubicBezTo>
                      <a:pt x="2093993" y="945396"/>
                      <a:pt x="2097437" y="959173"/>
                      <a:pt x="2107769" y="966061"/>
                    </a:cubicBezTo>
                    <a:cubicBezTo>
                      <a:pt x="2117933" y="972837"/>
                      <a:pt x="2126240" y="976912"/>
                      <a:pt x="2133600" y="986725"/>
                    </a:cubicBezTo>
                    <a:cubicBezTo>
                      <a:pt x="2141051" y="996659"/>
                      <a:pt x="2143932" y="1010834"/>
                      <a:pt x="2154264" y="1017722"/>
                    </a:cubicBezTo>
                    <a:cubicBezTo>
                      <a:pt x="2159430" y="1021166"/>
                      <a:pt x="2164914" y="1024176"/>
                      <a:pt x="2169762" y="1028054"/>
                    </a:cubicBezTo>
                    <a:cubicBezTo>
                      <a:pt x="2173566" y="1031097"/>
                      <a:pt x="2175918" y="1035880"/>
                      <a:pt x="2180095" y="1038386"/>
                    </a:cubicBezTo>
                    <a:cubicBezTo>
                      <a:pt x="2184764" y="1041188"/>
                      <a:pt x="2190427" y="1041830"/>
                      <a:pt x="2195593" y="1043552"/>
                    </a:cubicBezTo>
                    <a:cubicBezTo>
                      <a:pt x="2220531" y="1068493"/>
                      <a:pt x="2188850" y="1038159"/>
                      <a:pt x="2221423" y="1064217"/>
                    </a:cubicBezTo>
                    <a:cubicBezTo>
                      <a:pt x="2225227" y="1067260"/>
                      <a:pt x="2227859" y="1071627"/>
                      <a:pt x="2231756" y="1074549"/>
                    </a:cubicBezTo>
                    <a:cubicBezTo>
                      <a:pt x="2241690" y="1081999"/>
                      <a:pt x="2253972" y="1086432"/>
                      <a:pt x="2262752" y="1095213"/>
                    </a:cubicBezTo>
                    <a:cubicBezTo>
                      <a:pt x="2276935" y="1109397"/>
                      <a:pt x="2268463" y="1104006"/>
                      <a:pt x="2288583" y="1110712"/>
                    </a:cubicBezTo>
                    <a:cubicBezTo>
                      <a:pt x="2328642" y="1137418"/>
                      <a:pt x="2307798" y="1127449"/>
                      <a:pt x="2350576" y="1141708"/>
                    </a:cubicBezTo>
                    <a:lnTo>
                      <a:pt x="2366074" y="1146874"/>
                    </a:lnTo>
                    <a:cubicBezTo>
                      <a:pt x="2389253" y="1170055"/>
                      <a:pt x="2361727" y="1145608"/>
                      <a:pt x="2391905" y="1162373"/>
                    </a:cubicBezTo>
                    <a:cubicBezTo>
                      <a:pt x="2402760" y="1168403"/>
                      <a:pt x="2411121" y="1179110"/>
                      <a:pt x="2422901" y="1183037"/>
                    </a:cubicBezTo>
                    <a:lnTo>
                      <a:pt x="2453898" y="1193369"/>
                    </a:lnTo>
                    <a:cubicBezTo>
                      <a:pt x="2457342" y="1196813"/>
                      <a:pt x="2460427" y="1200659"/>
                      <a:pt x="2464230" y="1203702"/>
                    </a:cubicBezTo>
                    <a:cubicBezTo>
                      <a:pt x="2487647" y="1222437"/>
                      <a:pt x="2492570" y="1216602"/>
                      <a:pt x="2531389" y="1224366"/>
                    </a:cubicBezTo>
                    <a:cubicBezTo>
                      <a:pt x="2560940" y="1230276"/>
                      <a:pt x="2581576" y="1233749"/>
                      <a:pt x="2515891" y="1224366"/>
                    </a:cubicBezTo>
                    <a:cubicBezTo>
                      <a:pt x="2505522" y="1222885"/>
                      <a:pt x="2495201" y="1221074"/>
                      <a:pt x="2484895" y="1219200"/>
                    </a:cubicBezTo>
                    <a:cubicBezTo>
                      <a:pt x="2476256" y="1217629"/>
                      <a:pt x="2467674" y="1215756"/>
                      <a:pt x="2459064" y="1214034"/>
                    </a:cubicBezTo>
                    <a:cubicBezTo>
                      <a:pt x="2438400" y="1215756"/>
                      <a:pt x="2417795" y="1218509"/>
                      <a:pt x="2397071" y="1219200"/>
                    </a:cubicBezTo>
                    <a:lnTo>
                      <a:pt x="2112935" y="1229532"/>
                    </a:lnTo>
                    <a:lnTo>
                      <a:pt x="1792637" y="1224366"/>
                    </a:lnTo>
                    <a:cubicBezTo>
                      <a:pt x="1692325" y="1224366"/>
                      <a:pt x="1563786" y="1227798"/>
                      <a:pt x="1456840" y="1234698"/>
                    </a:cubicBezTo>
                    <a:cubicBezTo>
                      <a:pt x="1419622" y="1237099"/>
                      <a:pt x="1380409" y="1241308"/>
                      <a:pt x="1343186" y="1245030"/>
                    </a:cubicBezTo>
                    <a:cubicBezTo>
                      <a:pt x="1334576" y="1246752"/>
                      <a:pt x="1326137" y="1250196"/>
                      <a:pt x="1317356" y="1250196"/>
                    </a:cubicBezTo>
                    <a:cubicBezTo>
                      <a:pt x="1273082" y="1250196"/>
                      <a:pt x="1235022" y="1248194"/>
                      <a:pt x="1193369" y="1239864"/>
                    </a:cubicBezTo>
                    <a:cubicBezTo>
                      <a:pt x="1186407" y="1238472"/>
                      <a:pt x="1179593" y="1236420"/>
                      <a:pt x="1172705" y="1234698"/>
                    </a:cubicBezTo>
                    <a:lnTo>
                      <a:pt x="857573" y="1239864"/>
                    </a:lnTo>
                    <a:cubicBezTo>
                      <a:pt x="833403" y="1239864"/>
                      <a:pt x="809364" y="1236306"/>
                      <a:pt x="785247" y="1234698"/>
                    </a:cubicBezTo>
                    <a:lnTo>
                      <a:pt x="702589" y="1229532"/>
                    </a:lnTo>
                    <a:lnTo>
                      <a:pt x="475281" y="1234698"/>
                    </a:lnTo>
                    <a:cubicBezTo>
                      <a:pt x="464815" y="1235117"/>
                      <a:pt x="454752" y="1239483"/>
                      <a:pt x="444284" y="1239864"/>
                    </a:cubicBezTo>
                    <a:cubicBezTo>
                      <a:pt x="359943" y="1242931"/>
                      <a:pt x="275525" y="1243308"/>
                      <a:pt x="191145" y="1245030"/>
                    </a:cubicBezTo>
                    <a:cubicBezTo>
                      <a:pt x="118919" y="1252253"/>
                      <a:pt x="138243" y="1253008"/>
                      <a:pt x="46495" y="1245030"/>
                    </a:cubicBezTo>
                    <a:cubicBezTo>
                      <a:pt x="44784" y="1244881"/>
                      <a:pt x="10725" y="1238867"/>
                      <a:pt x="5166" y="1234698"/>
                    </a:cubicBezTo>
                    <a:cubicBezTo>
                      <a:pt x="2086" y="1232388"/>
                      <a:pt x="1722" y="1227810"/>
                      <a:pt x="0" y="1229532"/>
                    </a:cubicBezTo>
                    <a:close/>
                  </a:path>
                </a:pathLst>
              </a:custGeom>
              <a:solidFill>
                <a:srgbClr val="1481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Forme libre 34">
                <a:extLst>
                  <a:ext uri="{FF2B5EF4-FFF2-40B4-BE49-F238E27FC236}">
                    <a16:creationId xmlns:a16="http://schemas.microsoft.com/office/drawing/2014/main" id="{00123E77-20D3-B84B-4814-81D08703A31E}"/>
                  </a:ext>
                </a:extLst>
              </p:cNvPr>
              <p:cNvSpPr/>
              <p:nvPr/>
            </p:nvSpPr>
            <p:spPr>
              <a:xfrm>
                <a:off x="4569057" y="131354"/>
                <a:ext cx="840462" cy="927441"/>
              </a:xfrm>
              <a:custGeom>
                <a:avLst/>
                <a:gdLst>
                  <a:gd name="csX0" fmla="*/ 0 w 930826"/>
                  <a:gd name="csY0" fmla="*/ 0 h 963679"/>
                  <a:gd name="csX1" fmla="*/ 246395 w 930826"/>
                  <a:gd name="csY1" fmla="*/ 416134 h 963679"/>
                  <a:gd name="csX2" fmla="*/ 355904 w 930826"/>
                  <a:gd name="csY2" fmla="*/ 574922 h 963679"/>
                  <a:gd name="csX3" fmla="*/ 481839 w 930826"/>
                  <a:gd name="csY3" fmla="*/ 728235 h 963679"/>
                  <a:gd name="csX4" fmla="*/ 662529 w 930826"/>
                  <a:gd name="csY4" fmla="*/ 848695 h 963679"/>
                  <a:gd name="csX5" fmla="*/ 925351 w 930826"/>
                  <a:gd name="csY5" fmla="*/ 903449 h 963679"/>
                  <a:gd name="csX6" fmla="*/ 930826 w 930826"/>
                  <a:gd name="csY6" fmla="*/ 963679 h 963679"/>
                  <a:gd name="csX7" fmla="*/ 180690 w 930826"/>
                  <a:gd name="csY7" fmla="*/ 947253 h 963679"/>
                  <a:gd name="csX8" fmla="*/ 0 w 930826"/>
                  <a:gd name="csY8" fmla="*/ 947253 h 963679"/>
                  <a:gd name="csX9" fmla="*/ 0 w 930826"/>
                  <a:gd name="csY9" fmla="*/ 0 h 9636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930826" h="963679">
                    <a:moveTo>
                      <a:pt x="0" y="0"/>
                    </a:moveTo>
                    <a:lnTo>
                      <a:pt x="246395" y="416134"/>
                    </a:lnTo>
                    <a:lnTo>
                      <a:pt x="355904" y="574922"/>
                    </a:lnTo>
                    <a:lnTo>
                      <a:pt x="481839" y="728235"/>
                    </a:lnTo>
                    <a:lnTo>
                      <a:pt x="662529" y="848695"/>
                    </a:lnTo>
                    <a:lnTo>
                      <a:pt x="925351" y="903449"/>
                    </a:lnTo>
                    <a:lnTo>
                      <a:pt x="930826" y="963679"/>
                    </a:lnTo>
                    <a:lnTo>
                      <a:pt x="180690" y="947253"/>
                    </a:lnTo>
                    <a:lnTo>
                      <a:pt x="0" y="947253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1000">
                    <a:schemeClr val="accent1">
                      <a:lumMod val="45000"/>
                      <a:lumOff val="55000"/>
                      <a:alpha val="0"/>
                    </a:schemeClr>
                  </a:gs>
                  <a:gs pos="38000">
                    <a:srgbClr val="FF0000">
                      <a:alpha val="75000"/>
                    </a:srgbClr>
                  </a:gs>
                  <a:gs pos="100000">
                    <a:srgbClr val="FF0000">
                      <a:alpha val="83343"/>
                    </a:srgb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e 35">
                <a:extLst>
                  <a:ext uri="{FF2B5EF4-FFF2-40B4-BE49-F238E27FC236}">
                    <a16:creationId xmlns:a16="http://schemas.microsoft.com/office/drawing/2014/main" id="{91815F1E-4C14-F3C4-C5DD-7B60C8F0E2A9}"/>
                  </a:ext>
                </a:extLst>
              </p:cNvPr>
              <p:cNvGrpSpPr/>
              <p:nvPr/>
            </p:nvGrpSpPr>
            <p:grpSpPr>
              <a:xfrm>
                <a:off x="3003154" y="24823"/>
                <a:ext cx="2695174" cy="1018914"/>
                <a:chOff x="-3495054" y="334971"/>
                <a:chExt cx="3318484" cy="1254557"/>
              </a:xfrm>
            </p:grpSpPr>
            <p:cxnSp>
              <p:nvCxnSpPr>
                <p:cNvPr id="39" name="Connecteur droit 38">
                  <a:extLst>
                    <a:ext uri="{FF2B5EF4-FFF2-40B4-BE49-F238E27FC236}">
                      <a16:creationId xmlns:a16="http://schemas.microsoft.com/office/drawing/2014/main" id="{C43393E1-6BAF-05D1-ADBC-DDF539154D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-3495054" y="1580857"/>
                  <a:ext cx="3318484" cy="8671"/>
                </a:xfrm>
                <a:prstGeom prst="line">
                  <a:avLst/>
                </a:prstGeom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Forme libre 39">
                  <a:extLst>
                    <a:ext uri="{FF2B5EF4-FFF2-40B4-BE49-F238E27FC236}">
                      <a16:creationId xmlns:a16="http://schemas.microsoft.com/office/drawing/2014/main" id="{405D68FF-8DCD-A699-0DC3-20B96F945593}"/>
                    </a:ext>
                  </a:extLst>
                </p:cNvPr>
                <p:cNvSpPr/>
                <p:nvPr/>
              </p:nvSpPr>
              <p:spPr>
                <a:xfrm>
                  <a:off x="-3403264" y="334971"/>
                  <a:ext cx="3088371" cy="1247459"/>
                </a:xfrm>
                <a:custGeom>
                  <a:avLst/>
                  <a:gdLst>
                    <a:gd name="csX0" fmla="*/ 0 w 3088371"/>
                    <a:gd name="csY0" fmla="*/ 1247459 h 1247459"/>
                    <a:gd name="csX1" fmla="*/ 660063 w 3088371"/>
                    <a:gd name="csY1" fmla="*/ 1035512 h 1247459"/>
                    <a:gd name="csX2" fmla="*/ 1586575 w 3088371"/>
                    <a:gd name="csY2" fmla="*/ 0 h 1247459"/>
                    <a:gd name="csX3" fmla="*/ 2440418 w 3088371"/>
                    <a:gd name="csY3" fmla="*/ 1041568 h 1247459"/>
                    <a:gd name="csX4" fmla="*/ 3088371 w 3088371"/>
                    <a:gd name="csY4" fmla="*/ 1235348 h 1247459"/>
                    <a:gd name="csX5" fmla="*/ 3088371 w 3088371"/>
                    <a:gd name="csY5" fmla="*/ 1235348 h 124745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088371" h="1247459">
                      <a:moveTo>
                        <a:pt x="0" y="1247459"/>
                      </a:moveTo>
                      <a:cubicBezTo>
                        <a:pt x="197817" y="1245440"/>
                        <a:pt x="395634" y="1243422"/>
                        <a:pt x="660063" y="1035512"/>
                      </a:cubicBezTo>
                      <a:cubicBezTo>
                        <a:pt x="924492" y="827602"/>
                        <a:pt x="1289849" y="-1009"/>
                        <a:pt x="1586575" y="0"/>
                      </a:cubicBezTo>
                      <a:cubicBezTo>
                        <a:pt x="1883301" y="1009"/>
                        <a:pt x="2190119" y="835677"/>
                        <a:pt x="2440418" y="1041568"/>
                      </a:cubicBezTo>
                      <a:cubicBezTo>
                        <a:pt x="2690717" y="1247459"/>
                        <a:pt x="3088371" y="1235348"/>
                        <a:pt x="3088371" y="1235348"/>
                      </a:cubicBezTo>
                      <a:lnTo>
                        <a:pt x="3088371" y="1235348"/>
                      </a:lnTo>
                    </a:path>
                  </a:pathLst>
                </a:custGeom>
                <a:noFill/>
                <a:ln w="476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5C61B961-8721-2181-70C2-AFD9E571F145}"/>
                  </a:ext>
                </a:extLst>
              </p:cNvPr>
              <p:cNvSpPr txBox="1"/>
              <p:nvPr/>
            </p:nvSpPr>
            <p:spPr>
              <a:xfrm>
                <a:off x="3676473" y="554907"/>
                <a:ext cx="1235566" cy="41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Galaxies</a:t>
                </a:r>
                <a:endParaRPr lang="en-US" dirty="0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DC109C56-ACCE-8784-9F0C-72156F520885}"/>
                  </a:ext>
                </a:extLst>
              </p:cNvPr>
              <p:cNvSpPr txBox="1"/>
              <p:nvPr/>
            </p:nvSpPr>
            <p:spPr>
              <a:xfrm>
                <a:off x="4601438" y="781036"/>
                <a:ext cx="974167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LRDs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6F69E2E-F9B5-526E-B1C9-222D19813C75}"/>
                </a:ext>
              </a:extLst>
            </p:cNvPr>
            <p:cNvGrpSpPr/>
            <p:nvPr/>
          </p:nvGrpSpPr>
          <p:grpSpPr>
            <a:xfrm>
              <a:off x="6003791" y="78092"/>
              <a:ext cx="3223940" cy="931426"/>
              <a:chOff x="-4907731" y="768127"/>
              <a:chExt cx="4464781" cy="1289919"/>
            </a:xfrm>
          </p:grpSpPr>
          <p:sp>
            <p:nvSpPr>
              <p:cNvPr id="23" name="Forme libre 22">
                <a:extLst>
                  <a:ext uri="{FF2B5EF4-FFF2-40B4-BE49-F238E27FC236}">
                    <a16:creationId xmlns:a16="http://schemas.microsoft.com/office/drawing/2014/main" id="{39BD774F-A7D2-D0C7-F84D-252987CF8980}"/>
                  </a:ext>
                </a:extLst>
              </p:cNvPr>
              <p:cNvSpPr/>
              <p:nvPr/>
            </p:nvSpPr>
            <p:spPr>
              <a:xfrm rot="21432282">
                <a:off x="-1755321" y="1543050"/>
                <a:ext cx="861332" cy="502103"/>
              </a:xfrm>
              <a:custGeom>
                <a:avLst/>
                <a:gdLst>
                  <a:gd name="csX0" fmla="*/ 0 w 861332"/>
                  <a:gd name="csY0" fmla="*/ 465364 h 502103"/>
                  <a:gd name="csX1" fmla="*/ 106135 w 861332"/>
                  <a:gd name="csY1" fmla="*/ 391885 h 502103"/>
                  <a:gd name="csX2" fmla="*/ 289832 w 861332"/>
                  <a:gd name="csY2" fmla="*/ 114300 h 502103"/>
                  <a:gd name="csX3" fmla="*/ 383721 w 861332"/>
                  <a:gd name="csY3" fmla="*/ 12246 h 502103"/>
                  <a:gd name="csX4" fmla="*/ 449035 w 861332"/>
                  <a:gd name="csY4" fmla="*/ 0 h 502103"/>
                  <a:gd name="csX5" fmla="*/ 522514 w 861332"/>
                  <a:gd name="csY5" fmla="*/ 69396 h 502103"/>
                  <a:gd name="csX6" fmla="*/ 591910 w 861332"/>
                  <a:gd name="csY6" fmla="*/ 187778 h 502103"/>
                  <a:gd name="csX7" fmla="*/ 685800 w 861332"/>
                  <a:gd name="csY7" fmla="*/ 351064 h 502103"/>
                  <a:gd name="csX8" fmla="*/ 767443 w 861332"/>
                  <a:gd name="csY8" fmla="*/ 440871 h 502103"/>
                  <a:gd name="csX9" fmla="*/ 861332 w 861332"/>
                  <a:gd name="csY9" fmla="*/ 477610 h 502103"/>
                  <a:gd name="csX10" fmla="*/ 861332 w 861332"/>
                  <a:gd name="csY10" fmla="*/ 502103 h 502103"/>
                  <a:gd name="csX11" fmla="*/ 0 w 861332"/>
                  <a:gd name="csY11" fmla="*/ 465364 h 5021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861332" h="502103">
                    <a:moveTo>
                      <a:pt x="0" y="465364"/>
                    </a:moveTo>
                    <a:lnTo>
                      <a:pt x="106135" y="391885"/>
                    </a:lnTo>
                    <a:lnTo>
                      <a:pt x="289832" y="114300"/>
                    </a:lnTo>
                    <a:lnTo>
                      <a:pt x="383721" y="12246"/>
                    </a:lnTo>
                    <a:lnTo>
                      <a:pt x="449035" y="0"/>
                    </a:lnTo>
                    <a:lnTo>
                      <a:pt x="522514" y="69396"/>
                    </a:lnTo>
                    <a:lnTo>
                      <a:pt x="591910" y="187778"/>
                    </a:lnTo>
                    <a:lnTo>
                      <a:pt x="685800" y="351064"/>
                    </a:lnTo>
                    <a:lnTo>
                      <a:pt x="767443" y="440871"/>
                    </a:lnTo>
                    <a:lnTo>
                      <a:pt x="861332" y="477610"/>
                    </a:lnTo>
                    <a:lnTo>
                      <a:pt x="861332" y="502103"/>
                    </a:lnTo>
                    <a:lnTo>
                      <a:pt x="0" y="465364"/>
                    </a:lnTo>
                    <a:close/>
                  </a:path>
                </a:pathLst>
              </a:custGeom>
              <a:solidFill>
                <a:srgbClr val="FF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C3BCBDF5-6DB2-BE9A-F9F3-4AC5F280A932}"/>
                  </a:ext>
                </a:extLst>
              </p:cNvPr>
              <p:cNvGrpSpPr/>
              <p:nvPr/>
            </p:nvGrpSpPr>
            <p:grpSpPr>
              <a:xfrm>
                <a:off x="-4907731" y="768127"/>
                <a:ext cx="4464781" cy="1289919"/>
                <a:chOff x="-3495054" y="326699"/>
                <a:chExt cx="4464781" cy="1289919"/>
              </a:xfrm>
            </p:grpSpPr>
            <p:sp>
              <p:nvSpPr>
                <p:cNvPr id="28" name="Forme libre 27">
                  <a:extLst>
                    <a:ext uri="{FF2B5EF4-FFF2-40B4-BE49-F238E27FC236}">
                      <a16:creationId xmlns:a16="http://schemas.microsoft.com/office/drawing/2014/main" id="{F47DD8FB-C067-C8D4-990A-1C61D52E0EAA}"/>
                    </a:ext>
                  </a:extLst>
                </p:cNvPr>
                <p:cNvSpPr/>
                <p:nvPr/>
              </p:nvSpPr>
              <p:spPr>
                <a:xfrm>
                  <a:off x="-3142223" y="326699"/>
                  <a:ext cx="2546888" cy="1270802"/>
                </a:xfrm>
                <a:custGeom>
                  <a:avLst/>
                  <a:gdLst>
                    <a:gd name="csX0" fmla="*/ 0 w 2559379"/>
                    <a:gd name="csY0" fmla="*/ 1229532 h 1250733"/>
                    <a:gd name="csX1" fmla="*/ 67159 w 2559379"/>
                    <a:gd name="csY1" fmla="*/ 1214034 h 1250733"/>
                    <a:gd name="csX2" fmla="*/ 82657 w 2559379"/>
                    <a:gd name="csY2" fmla="*/ 1208868 h 1250733"/>
                    <a:gd name="csX3" fmla="*/ 98156 w 2559379"/>
                    <a:gd name="csY3" fmla="*/ 1203702 h 1250733"/>
                    <a:gd name="csX4" fmla="*/ 144651 w 2559379"/>
                    <a:gd name="csY4" fmla="*/ 1183037 h 1250733"/>
                    <a:gd name="csX5" fmla="*/ 160149 w 2559379"/>
                    <a:gd name="csY5" fmla="*/ 1177871 h 1250733"/>
                    <a:gd name="csX6" fmla="*/ 175647 w 2559379"/>
                    <a:gd name="csY6" fmla="*/ 1167539 h 1250733"/>
                    <a:gd name="csX7" fmla="*/ 206644 w 2559379"/>
                    <a:gd name="csY7" fmla="*/ 1157207 h 1250733"/>
                    <a:gd name="csX8" fmla="*/ 216976 w 2559379"/>
                    <a:gd name="csY8" fmla="*/ 1146874 h 1250733"/>
                    <a:gd name="csX9" fmla="*/ 247973 w 2559379"/>
                    <a:gd name="csY9" fmla="*/ 1136542 h 1250733"/>
                    <a:gd name="csX10" fmla="*/ 278969 w 2559379"/>
                    <a:gd name="csY10" fmla="*/ 1121044 h 1250733"/>
                    <a:gd name="csX11" fmla="*/ 309966 w 2559379"/>
                    <a:gd name="csY11" fmla="*/ 1105546 h 1250733"/>
                    <a:gd name="csX12" fmla="*/ 335796 w 2559379"/>
                    <a:gd name="csY12" fmla="*/ 1090047 h 1250733"/>
                    <a:gd name="csX13" fmla="*/ 351295 w 2559379"/>
                    <a:gd name="csY13" fmla="*/ 1074549 h 1250733"/>
                    <a:gd name="csX14" fmla="*/ 382291 w 2559379"/>
                    <a:gd name="csY14" fmla="*/ 1053885 h 1250733"/>
                    <a:gd name="csX15" fmla="*/ 423620 w 2559379"/>
                    <a:gd name="csY15" fmla="*/ 1022888 h 1250733"/>
                    <a:gd name="csX16" fmla="*/ 439118 w 2559379"/>
                    <a:gd name="csY16" fmla="*/ 1017722 h 1250733"/>
                    <a:gd name="csX17" fmla="*/ 449451 w 2559379"/>
                    <a:gd name="csY17" fmla="*/ 1007390 h 1250733"/>
                    <a:gd name="csX18" fmla="*/ 459783 w 2559379"/>
                    <a:gd name="csY18" fmla="*/ 991891 h 1250733"/>
                    <a:gd name="csX19" fmla="*/ 475281 w 2559379"/>
                    <a:gd name="csY19" fmla="*/ 981559 h 1250733"/>
                    <a:gd name="csX20" fmla="*/ 501112 w 2559379"/>
                    <a:gd name="csY20" fmla="*/ 960895 h 1250733"/>
                    <a:gd name="csX21" fmla="*/ 526942 w 2559379"/>
                    <a:gd name="csY21" fmla="*/ 929898 h 1250733"/>
                    <a:gd name="csX22" fmla="*/ 542440 w 2559379"/>
                    <a:gd name="csY22" fmla="*/ 919566 h 1250733"/>
                    <a:gd name="csX23" fmla="*/ 552773 w 2559379"/>
                    <a:gd name="csY23" fmla="*/ 909234 h 1250733"/>
                    <a:gd name="csX24" fmla="*/ 568271 w 2559379"/>
                    <a:gd name="csY24" fmla="*/ 878237 h 1250733"/>
                    <a:gd name="csX25" fmla="*/ 583769 w 2559379"/>
                    <a:gd name="csY25" fmla="*/ 867905 h 1250733"/>
                    <a:gd name="csX26" fmla="*/ 594101 w 2559379"/>
                    <a:gd name="csY26" fmla="*/ 852407 h 1250733"/>
                    <a:gd name="csX27" fmla="*/ 604434 w 2559379"/>
                    <a:gd name="csY27" fmla="*/ 842074 h 1250733"/>
                    <a:gd name="csX28" fmla="*/ 609600 w 2559379"/>
                    <a:gd name="csY28" fmla="*/ 826576 h 1250733"/>
                    <a:gd name="csX29" fmla="*/ 630264 w 2559379"/>
                    <a:gd name="csY29" fmla="*/ 795579 h 1250733"/>
                    <a:gd name="csX30" fmla="*/ 640596 w 2559379"/>
                    <a:gd name="csY30" fmla="*/ 780081 h 1250733"/>
                    <a:gd name="csX31" fmla="*/ 656095 w 2559379"/>
                    <a:gd name="csY31" fmla="*/ 769749 h 1250733"/>
                    <a:gd name="csX32" fmla="*/ 671593 w 2559379"/>
                    <a:gd name="csY32" fmla="*/ 743918 h 1250733"/>
                    <a:gd name="csX33" fmla="*/ 687091 w 2559379"/>
                    <a:gd name="csY33" fmla="*/ 738752 h 1250733"/>
                    <a:gd name="csX34" fmla="*/ 697423 w 2559379"/>
                    <a:gd name="csY34" fmla="*/ 723254 h 1250733"/>
                    <a:gd name="csX35" fmla="*/ 702589 w 2559379"/>
                    <a:gd name="csY35" fmla="*/ 671593 h 1250733"/>
                    <a:gd name="csX36" fmla="*/ 707756 w 2559379"/>
                    <a:gd name="csY36" fmla="*/ 650929 h 1250733"/>
                    <a:gd name="csX37" fmla="*/ 723254 w 2559379"/>
                    <a:gd name="csY37" fmla="*/ 619932 h 1250733"/>
                    <a:gd name="csX38" fmla="*/ 728420 w 2559379"/>
                    <a:gd name="csY38" fmla="*/ 604434 h 1250733"/>
                    <a:gd name="csX39" fmla="*/ 743918 w 2559379"/>
                    <a:gd name="csY39" fmla="*/ 594102 h 1250733"/>
                    <a:gd name="csX40" fmla="*/ 785247 w 2559379"/>
                    <a:gd name="csY40" fmla="*/ 557939 h 1250733"/>
                    <a:gd name="csX41" fmla="*/ 795579 w 2559379"/>
                    <a:gd name="csY41" fmla="*/ 542440 h 1250733"/>
                    <a:gd name="csX42" fmla="*/ 800745 w 2559379"/>
                    <a:gd name="csY42" fmla="*/ 526942 h 1250733"/>
                    <a:gd name="csX43" fmla="*/ 811078 w 2559379"/>
                    <a:gd name="csY43" fmla="*/ 516610 h 1250733"/>
                    <a:gd name="csX44" fmla="*/ 826576 w 2559379"/>
                    <a:gd name="csY44" fmla="*/ 464949 h 1250733"/>
                    <a:gd name="csX45" fmla="*/ 847240 w 2559379"/>
                    <a:gd name="csY45" fmla="*/ 439118 h 1250733"/>
                    <a:gd name="csX46" fmla="*/ 852406 w 2559379"/>
                    <a:gd name="csY46" fmla="*/ 423620 h 1250733"/>
                    <a:gd name="csX47" fmla="*/ 883403 w 2559379"/>
                    <a:gd name="csY47" fmla="*/ 382291 h 1250733"/>
                    <a:gd name="csX48" fmla="*/ 898901 w 2559379"/>
                    <a:gd name="csY48" fmla="*/ 371959 h 1250733"/>
                    <a:gd name="csX49" fmla="*/ 924732 w 2559379"/>
                    <a:gd name="csY49" fmla="*/ 351295 h 1250733"/>
                    <a:gd name="csX50" fmla="*/ 955728 w 2559379"/>
                    <a:gd name="csY50" fmla="*/ 304800 h 1250733"/>
                    <a:gd name="csX51" fmla="*/ 966061 w 2559379"/>
                    <a:gd name="csY51" fmla="*/ 289302 h 1250733"/>
                    <a:gd name="csX52" fmla="*/ 986725 w 2559379"/>
                    <a:gd name="csY52" fmla="*/ 263471 h 1250733"/>
                    <a:gd name="csX53" fmla="*/ 997057 w 2559379"/>
                    <a:gd name="csY53" fmla="*/ 247973 h 1250733"/>
                    <a:gd name="csX54" fmla="*/ 1028054 w 2559379"/>
                    <a:gd name="csY54" fmla="*/ 222142 h 1250733"/>
                    <a:gd name="csX55" fmla="*/ 1038386 w 2559379"/>
                    <a:gd name="csY55" fmla="*/ 206644 h 1250733"/>
                    <a:gd name="csX56" fmla="*/ 1064217 w 2559379"/>
                    <a:gd name="csY56" fmla="*/ 180813 h 1250733"/>
                    <a:gd name="csX57" fmla="*/ 1100379 w 2559379"/>
                    <a:gd name="csY57" fmla="*/ 139485 h 1250733"/>
                    <a:gd name="csX58" fmla="*/ 1126210 w 2559379"/>
                    <a:gd name="csY58" fmla="*/ 108488 h 1250733"/>
                    <a:gd name="csX59" fmla="*/ 1157206 w 2559379"/>
                    <a:gd name="csY59" fmla="*/ 87824 h 1250733"/>
                    <a:gd name="csX60" fmla="*/ 1198535 w 2559379"/>
                    <a:gd name="csY60" fmla="*/ 56827 h 1250733"/>
                    <a:gd name="csX61" fmla="*/ 1214034 w 2559379"/>
                    <a:gd name="csY61" fmla="*/ 46495 h 1250733"/>
                    <a:gd name="csX62" fmla="*/ 1245030 w 2559379"/>
                    <a:gd name="csY62" fmla="*/ 36163 h 1250733"/>
                    <a:gd name="csX63" fmla="*/ 1260528 w 2559379"/>
                    <a:gd name="csY63" fmla="*/ 30996 h 1250733"/>
                    <a:gd name="csX64" fmla="*/ 1270861 w 2559379"/>
                    <a:gd name="csY64" fmla="*/ 20664 h 1250733"/>
                    <a:gd name="csX65" fmla="*/ 1322522 w 2559379"/>
                    <a:gd name="csY65" fmla="*/ 5166 h 1250733"/>
                    <a:gd name="csX66" fmla="*/ 1338020 w 2559379"/>
                    <a:gd name="csY66" fmla="*/ 0 h 1250733"/>
                    <a:gd name="csX67" fmla="*/ 1410345 w 2559379"/>
                    <a:gd name="csY67" fmla="*/ 5166 h 1250733"/>
                    <a:gd name="csX68" fmla="*/ 1441342 w 2559379"/>
                    <a:gd name="csY68" fmla="*/ 15498 h 1250733"/>
                    <a:gd name="csX69" fmla="*/ 1472339 w 2559379"/>
                    <a:gd name="csY69" fmla="*/ 41329 h 1250733"/>
                    <a:gd name="csX70" fmla="*/ 1487837 w 2559379"/>
                    <a:gd name="csY70" fmla="*/ 46495 h 1250733"/>
                    <a:gd name="csX71" fmla="*/ 1518834 w 2559379"/>
                    <a:gd name="csY71" fmla="*/ 61993 h 1250733"/>
                    <a:gd name="csX72" fmla="*/ 1565328 w 2559379"/>
                    <a:gd name="csY72" fmla="*/ 103322 h 1250733"/>
                    <a:gd name="csX73" fmla="*/ 1596325 w 2559379"/>
                    <a:gd name="csY73" fmla="*/ 149817 h 1250733"/>
                    <a:gd name="csX74" fmla="*/ 1606657 w 2559379"/>
                    <a:gd name="csY74" fmla="*/ 165315 h 1250733"/>
                    <a:gd name="csX75" fmla="*/ 1616989 w 2559379"/>
                    <a:gd name="csY75" fmla="*/ 180813 h 1250733"/>
                    <a:gd name="csX76" fmla="*/ 1642820 w 2559379"/>
                    <a:gd name="csY76" fmla="*/ 206644 h 1250733"/>
                    <a:gd name="csX77" fmla="*/ 1673817 w 2559379"/>
                    <a:gd name="csY77" fmla="*/ 247973 h 1250733"/>
                    <a:gd name="csX78" fmla="*/ 1689315 w 2559379"/>
                    <a:gd name="csY78" fmla="*/ 284135 h 1250733"/>
                    <a:gd name="csX79" fmla="*/ 1709979 w 2559379"/>
                    <a:gd name="csY79" fmla="*/ 315132 h 1250733"/>
                    <a:gd name="csX80" fmla="*/ 1720312 w 2559379"/>
                    <a:gd name="csY80" fmla="*/ 325464 h 1250733"/>
                    <a:gd name="csX81" fmla="*/ 1735810 w 2559379"/>
                    <a:gd name="csY81" fmla="*/ 356461 h 1250733"/>
                    <a:gd name="csX82" fmla="*/ 1740976 w 2559379"/>
                    <a:gd name="csY82" fmla="*/ 371959 h 1250733"/>
                    <a:gd name="csX83" fmla="*/ 1761640 w 2559379"/>
                    <a:gd name="csY83" fmla="*/ 397790 h 1250733"/>
                    <a:gd name="csX84" fmla="*/ 1777139 w 2559379"/>
                    <a:gd name="csY84" fmla="*/ 433952 h 1250733"/>
                    <a:gd name="csX85" fmla="*/ 1782305 w 2559379"/>
                    <a:gd name="csY85" fmla="*/ 449451 h 1250733"/>
                    <a:gd name="csX86" fmla="*/ 1792637 w 2559379"/>
                    <a:gd name="csY86" fmla="*/ 464949 h 1250733"/>
                    <a:gd name="csX87" fmla="*/ 1802969 w 2559379"/>
                    <a:gd name="csY87" fmla="*/ 495946 h 1250733"/>
                    <a:gd name="csX88" fmla="*/ 1808135 w 2559379"/>
                    <a:gd name="csY88" fmla="*/ 511444 h 1250733"/>
                    <a:gd name="csX89" fmla="*/ 1818467 w 2559379"/>
                    <a:gd name="csY89" fmla="*/ 526942 h 1250733"/>
                    <a:gd name="csX90" fmla="*/ 1833966 w 2559379"/>
                    <a:gd name="csY90" fmla="*/ 552773 h 1250733"/>
                    <a:gd name="csX91" fmla="*/ 1849464 w 2559379"/>
                    <a:gd name="csY91" fmla="*/ 583769 h 1250733"/>
                    <a:gd name="csX92" fmla="*/ 1854630 w 2559379"/>
                    <a:gd name="csY92" fmla="*/ 599268 h 1250733"/>
                    <a:gd name="csX93" fmla="*/ 1875295 w 2559379"/>
                    <a:gd name="csY93" fmla="*/ 630264 h 1250733"/>
                    <a:gd name="csX94" fmla="*/ 1890793 w 2559379"/>
                    <a:gd name="csY94" fmla="*/ 661261 h 1250733"/>
                    <a:gd name="csX95" fmla="*/ 1901125 w 2559379"/>
                    <a:gd name="csY95" fmla="*/ 692257 h 1250733"/>
                    <a:gd name="csX96" fmla="*/ 1911457 w 2559379"/>
                    <a:gd name="csY96" fmla="*/ 707756 h 1250733"/>
                    <a:gd name="csX97" fmla="*/ 1916623 w 2559379"/>
                    <a:gd name="csY97" fmla="*/ 723254 h 1250733"/>
                    <a:gd name="csX98" fmla="*/ 1926956 w 2559379"/>
                    <a:gd name="csY98" fmla="*/ 733586 h 1250733"/>
                    <a:gd name="csX99" fmla="*/ 1937288 w 2559379"/>
                    <a:gd name="csY99" fmla="*/ 749085 h 1250733"/>
                    <a:gd name="csX100" fmla="*/ 1968284 w 2559379"/>
                    <a:gd name="csY100" fmla="*/ 759417 h 1250733"/>
                    <a:gd name="csX101" fmla="*/ 1973451 w 2559379"/>
                    <a:gd name="csY101" fmla="*/ 774915 h 1250733"/>
                    <a:gd name="csX102" fmla="*/ 1988949 w 2559379"/>
                    <a:gd name="csY102" fmla="*/ 785247 h 1250733"/>
                    <a:gd name="csX103" fmla="*/ 1999281 w 2559379"/>
                    <a:gd name="csY103" fmla="*/ 800746 h 1250733"/>
                    <a:gd name="csX104" fmla="*/ 2019945 w 2559379"/>
                    <a:gd name="csY104" fmla="*/ 852407 h 1250733"/>
                    <a:gd name="csX105" fmla="*/ 2040610 w 2559379"/>
                    <a:gd name="csY105" fmla="*/ 883403 h 1250733"/>
                    <a:gd name="csX106" fmla="*/ 2061274 w 2559379"/>
                    <a:gd name="csY106" fmla="*/ 914400 h 1250733"/>
                    <a:gd name="csX107" fmla="*/ 2071606 w 2559379"/>
                    <a:gd name="csY107" fmla="*/ 929898 h 1250733"/>
                    <a:gd name="csX108" fmla="*/ 2087105 w 2559379"/>
                    <a:gd name="csY108" fmla="*/ 935064 h 1250733"/>
                    <a:gd name="csX109" fmla="*/ 2107769 w 2559379"/>
                    <a:gd name="csY109" fmla="*/ 966061 h 1250733"/>
                    <a:gd name="csX110" fmla="*/ 2133600 w 2559379"/>
                    <a:gd name="csY110" fmla="*/ 986725 h 1250733"/>
                    <a:gd name="csX111" fmla="*/ 2154264 w 2559379"/>
                    <a:gd name="csY111" fmla="*/ 1017722 h 1250733"/>
                    <a:gd name="csX112" fmla="*/ 2169762 w 2559379"/>
                    <a:gd name="csY112" fmla="*/ 1028054 h 1250733"/>
                    <a:gd name="csX113" fmla="*/ 2180095 w 2559379"/>
                    <a:gd name="csY113" fmla="*/ 1038386 h 1250733"/>
                    <a:gd name="csX114" fmla="*/ 2195593 w 2559379"/>
                    <a:gd name="csY114" fmla="*/ 1043552 h 1250733"/>
                    <a:gd name="csX115" fmla="*/ 2221423 w 2559379"/>
                    <a:gd name="csY115" fmla="*/ 1064217 h 1250733"/>
                    <a:gd name="csX116" fmla="*/ 2231756 w 2559379"/>
                    <a:gd name="csY116" fmla="*/ 1074549 h 1250733"/>
                    <a:gd name="csX117" fmla="*/ 2262752 w 2559379"/>
                    <a:gd name="csY117" fmla="*/ 1095213 h 1250733"/>
                    <a:gd name="csX118" fmla="*/ 2288583 w 2559379"/>
                    <a:gd name="csY118" fmla="*/ 1110712 h 1250733"/>
                    <a:gd name="csX119" fmla="*/ 2350576 w 2559379"/>
                    <a:gd name="csY119" fmla="*/ 1141708 h 1250733"/>
                    <a:gd name="csX120" fmla="*/ 2366074 w 2559379"/>
                    <a:gd name="csY120" fmla="*/ 1146874 h 1250733"/>
                    <a:gd name="csX121" fmla="*/ 2391905 w 2559379"/>
                    <a:gd name="csY121" fmla="*/ 1162373 h 1250733"/>
                    <a:gd name="csX122" fmla="*/ 2422901 w 2559379"/>
                    <a:gd name="csY122" fmla="*/ 1183037 h 1250733"/>
                    <a:gd name="csX123" fmla="*/ 2453898 w 2559379"/>
                    <a:gd name="csY123" fmla="*/ 1193369 h 1250733"/>
                    <a:gd name="csX124" fmla="*/ 2464230 w 2559379"/>
                    <a:gd name="csY124" fmla="*/ 1203702 h 1250733"/>
                    <a:gd name="csX125" fmla="*/ 2531389 w 2559379"/>
                    <a:gd name="csY125" fmla="*/ 1224366 h 1250733"/>
                    <a:gd name="csX126" fmla="*/ 2515891 w 2559379"/>
                    <a:gd name="csY126" fmla="*/ 1224366 h 1250733"/>
                    <a:gd name="csX127" fmla="*/ 2484895 w 2559379"/>
                    <a:gd name="csY127" fmla="*/ 1219200 h 1250733"/>
                    <a:gd name="csX128" fmla="*/ 2459064 w 2559379"/>
                    <a:gd name="csY128" fmla="*/ 1214034 h 1250733"/>
                    <a:gd name="csX129" fmla="*/ 2397071 w 2559379"/>
                    <a:gd name="csY129" fmla="*/ 1219200 h 1250733"/>
                    <a:gd name="csX130" fmla="*/ 2112935 w 2559379"/>
                    <a:gd name="csY130" fmla="*/ 1229532 h 1250733"/>
                    <a:gd name="csX131" fmla="*/ 1792637 w 2559379"/>
                    <a:gd name="csY131" fmla="*/ 1224366 h 1250733"/>
                    <a:gd name="csX132" fmla="*/ 1456840 w 2559379"/>
                    <a:gd name="csY132" fmla="*/ 1234698 h 1250733"/>
                    <a:gd name="csX133" fmla="*/ 1343186 w 2559379"/>
                    <a:gd name="csY133" fmla="*/ 1245030 h 1250733"/>
                    <a:gd name="csX134" fmla="*/ 1317356 w 2559379"/>
                    <a:gd name="csY134" fmla="*/ 1250196 h 1250733"/>
                    <a:gd name="csX135" fmla="*/ 1193369 w 2559379"/>
                    <a:gd name="csY135" fmla="*/ 1239864 h 1250733"/>
                    <a:gd name="csX136" fmla="*/ 1172705 w 2559379"/>
                    <a:gd name="csY136" fmla="*/ 1234698 h 1250733"/>
                    <a:gd name="csX137" fmla="*/ 857573 w 2559379"/>
                    <a:gd name="csY137" fmla="*/ 1239864 h 1250733"/>
                    <a:gd name="csX138" fmla="*/ 785247 w 2559379"/>
                    <a:gd name="csY138" fmla="*/ 1234698 h 1250733"/>
                    <a:gd name="csX139" fmla="*/ 702589 w 2559379"/>
                    <a:gd name="csY139" fmla="*/ 1229532 h 1250733"/>
                    <a:gd name="csX140" fmla="*/ 475281 w 2559379"/>
                    <a:gd name="csY140" fmla="*/ 1234698 h 1250733"/>
                    <a:gd name="csX141" fmla="*/ 444284 w 2559379"/>
                    <a:gd name="csY141" fmla="*/ 1239864 h 1250733"/>
                    <a:gd name="csX142" fmla="*/ 191145 w 2559379"/>
                    <a:gd name="csY142" fmla="*/ 1245030 h 1250733"/>
                    <a:gd name="csX143" fmla="*/ 46495 w 2559379"/>
                    <a:gd name="csY143" fmla="*/ 1245030 h 1250733"/>
                    <a:gd name="csX144" fmla="*/ 5166 w 2559379"/>
                    <a:gd name="csY144" fmla="*/ 1234698 h 1250733"/>
                    <a:gd name="csX145" fmla="*/ 0 w 2559379"/>
                    <a:gd name="csY145" fmla="*/ 1229532 h 125073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</a:cxnLst>
                  <a:rect l="l" t="t" r="r" b="b"/>
                  <a:pathLst>
                    <a:path w="2559379" h="1250733">
                      <a:moveTo>
                        <a:pt x="0" y="1229532"/>
                      </a:moveTo>
                      <a:cubicBezTo>
                        <a:pt x="46943" y="1222826"/>
                        <a:pt x="24611" y="1228216"/>
                        <a:pt x="67159" y="1214034"/>
                      </a:cubicBezTo>
                      <a:lnTo>
                        <a:pt x="82657" y="1208868"/>
                      </a:lnTo>
                      <a:lnTo>
                        <a:pt x="98156" y="1203702"/>
                      </a:lnTo>
                      <a:cubicBezTo>
                        <a:pt x="122716" y="1187327"/>
                        <a:pt x="107763" y="1195333"/>
                        <a:pt x="144651" y="1183037"/>
                      </a:cubicBezTo>
                      <a:cubicBezTo>
                        <a:pt x="149817" y="1181315"/>
                        <a:pt x="155618" y="1180892"/>
                        <a:pt x="160149" y="1177871"/>
                      </a:cubicBezTo>
                      <a:cubicBezTo>
                        <a:pt x="165315" y="1174427"/>
                        <a:pt x="169973" y="1170061"/>
                        <a:pt x="175647" y="1167539"/>
                      </a:cubicBezTo>
                      <a:cubicBezTo>
                        <a:pt x="185600" y="1163116"/>
                        <a:pt x="206644" y="1157207"/>
                        <a:pt x="206644" y="1157207"/>
                      </a:cubicBezTo>
                      <a:cubicBezTo>
                        <a:pt x="210088" y="1153763"/>
                        <a:pt x="212619" y="1149052"/>
                        <a:pt x="216976" y="1146874"/>
                      </a:cubicBezTo>
                      <a:cubicBezTo>
                        <a:pt x="226717" y="1142003"/>
                        <a:pt x="247973" y="1136542"/>
                        <a:pt x="247973" y="1136542"/>
                      </a:cubicBezTo>
                      <a:cubicBezTo>
                        <a:pt x="292388" y="1106932"/>
                        <a:pt x="236193" y="1142432"/>
                        <a:pt x="278969" y="1121044"/>
                      </a:cubicBezTo>
                      <a:cubicBezTo>
                        <a:pt x="319025" y="1101016"/>
                        <a:pt x="271011" y="1118530"/>
                        <a:pt x="309966" y="1105546"/>
                      </a:cubicBezTo>
                      <a:cubicBezTo>
                        <a:pt x="342136" y="1073372"/>
                        <a:pt x="295567" y="1116866"/>
                        <a:pt x="335796" y="1090047"/>
                      </a:cubicBezTo>
                      <a:cubicBezTo>
                        <a:pt x="341875" y="1085994"/>
                        <a:pt x="345528" y="1079034"/>
                        <a:pt x="351295" y="1074549"/>
                      </a:cubicBezTo>
                      <a:cubicBezTo>
                        <a:pt x="361097" y="1066925"/>
                        <a:pt x="373511" y="1062666"/>
                        <a:pt x="382291" y="1053885"/>
                      </a:cubicBezTo>
                      <a:cubicBezTo>
                        <a:pt x="394531" y="1041644"/>
                        <a:pt x="406091" y="1028731"/>
                        <a:pt x="423620" y="1022888"/>
                      </a:cubicBezTo>
                      <a:lnTo>
                        <a:pt x="439118" y="1017722"/>
                      </a:lnTo>
                      <a:cubicBezTo>
                        <a:pt x="442562" y="1014278"/>
                        <a:pt x="446408" y="1011193"/>
                        <a:pt x="449451" y="1007390"/>
                      </a:cubicBezTo>
                      <a:cubicBezTo>
                        <a:pt x="453330" y="1002542"/>
                        <a:pt x="455393" y="996282"/>
                        <a:pt x="459783" y="991891"/>
                      </a:cubicBezTo>
                      <a:cubicBezTo>
                        <a:pt x="464173" y="987501"/>
                        <a:pt x="470115" y="985003"/>
                        <a:pt x="475281" y="981559"/>
                      </a:cubicBezTo>
                      <a:cubicBezTo>
                        <a:pt x="498389" y="946897"/>
                        <a:pt x="471166" y="980859"/>
                        <a:pt x="501112" y="960895"/>
                      </a:cubicBezTo>
                      <a:cubicBezTo>
                        <a:pt x="526499" y="943970"/>
                        <a:pt x="507884" y="948956"/>
                        <a:pt x="526942" y="929898"/>
                      </a:cubicBezTo>
                      <a:cubicBezTo>
                        <a:pt x="531332" y="925508"/>
                        <a:pt x="537592" y="923444"/>
                        <a:pt x="542440" y="919566"/>
                      </a:cubicBezTo>
                      <a:cubicBezTo>
                        <a:pt x="546244" y="916523"/>
                        <a:pt x="549329" y="912678"/>
                        <a:pt x="552773" y="909234"/>
                      </a:cubicBezTo>
                      <a:cubicBezTo>
                        <a:pt x="556975" y="896628"/>
                        <a:pt x="558256" y="888252"/>
                        <a:pt x="568271" y="878237"/>
                      </a:cubicBezTo>
                      <a:cubicBezTo>
                        <a:pt x="572661" y="873847"/>
                        <a:pt x="578603" y="871349"/>
                        <a:pt x="583769" y="867905"/>
                      </a:cubicBezTo>
                      <a:cubicBezTo>
                        <a:pt x="587213" y="862739"/>
                        <a:pt x="590222" y="857255"/>
                        <a:pt x="594101" y="852407"/>
                      </a:cubicBezTo>
                      <a:cubicBezTo>
                        <a:pt x="597144" y="848603"/>
                        <a:pt x="601928" y="846251"/>
                        <a:pt x="604434" y="842074"/>
                      </a:cubicBezTo>
                      <a:cubicBezTo>
                        <a:pt x="607236" y="837405"/>
                        <a:pt x="606956" y="831336"/>
                        <a:pt x="609600" y="826576"/>
                      </a:cubicBezTo>
                      <a:cubicBezTo>
                        <a:pt x="615631" y="815721"/>
                        <a:pt x="623376" y="805911"/>
                        <a:pt x="630264" y="795579"/>
                      </a:cubicBezTo>
                      <a:cubicBezTo>
                        <a:pt x="633708" y="790413"/>
                        <a:pt x="635430" y="783525"/>
                        <a:pt x="640596" y="780081"/>
                      </a:cubicBezTo>
                      <a:lnTo>
                        <a:pt x="656095" y="769749"/>
                      </a:lnTo>
                      <a:cubicBezTo>
                        <a:pt x="660158" y="757559"/>
                        <a:pt x="659775" y="751009"/>
                        <a:pt x="671593" y="743918"/>
                      </a:cubicBezTo>
                      <a:cubicBezTo>
                        <a:pt x="676262" y="741116"/>
                        <a:pt x="681925" y="740474"/>
                        <a:pt x="687091" y="738752"/>
                      </a:cubicBezTo>
                      <a:cubicBezTo>
                        <a:pt x="690535" y="733586"/>
                        <a:pt x="696027" y="729304"/>
                        <a:pt x="697423" y="723254"/>
                      </a:cubicBezTo>
                      <a:cubicBezTo>
                        <a:pt x="701314" y="706391"/>
                        <a:pt x="700141" y="688725"/>
                        <a:pt x="702589" y="671593"/>
                      </a:cubicBezTo>
                      <a:cubicBezTo>
                        <a:pt x="703593" y="664564"/>
                        <a:pt x="705805" y="657756"/>
                        <a:pt x="707756" y="650929"/>
                      </a:cubicBezTo>
                      <a:cubicBezTo>
                        <a:pt x="716415" y="620624"/>
                        <a:pt x="708157" y="650126"/>
                        <a:pt x="723254" y="619932"/>
                      </a:cubicBezTo>
                      <a:cubicBezTo>
                        <a:pt x="725689" y="615061"/>
                        <a:pt x="725018" y="608686"/>
                        <a:pt x="728420" y="604434"/>
                      </a:cubicBezTo>
                      <a:cubicBezTo>
                        <a:pt x="732299" y="599586"/>
                        <a:pt x="739245" y="598191"/>
                        <a:pt x="743918" y="594102"/>
                      </a:cubicBezTo>
                      <a:cubicBezTo>
                        <a:pt x="792271" y="551793"/>
                        <a:pt x="750372" y="581189"/>
                        <a:pt x="785247" y="557939"/>
                      </a:cubicBezTo>
                      <a:cubicBezTo>
                        <a:pt x="788691" y="552773"/>
                        <a:pt x="792802" y="547994"/>
                        <a:pt x="795579" y="542440"/>
                      </a:cubicBezTo>
                      <a:cubicBezTo>
                        <a:pt x="798014" y="537569"/>
                        <a:pt x="797943" y="531611"/>
                        <a:pt x="800745" y="526942"/>
                      </a:cubicBezTo>
                      <a:cubicBezTo>
                        <a:pt x="803251" y="522765"/>
                        <a:pt x="807634" y="520054"/>
                        <a:pt x="811078" y="516610"/>
                      </a:cubicBezTo>
                      <a:cubicBezTo>
                        <a:pt x="813966" y="505059"/>
                        <a:pt x="821546" y="472495"/>
                        <a:pt x="826576" y="464949"/>
                      </a:cubicBezTo>
                      <a:cubicBezTo>
                        <a:pt x="839610" y="445398"/>
                        <a:pt x="832518" y="453841"/>
                        <a:pt x="847240" y="439118"/>
                      </a:cubicBezTo>
                      <a:cubicBezTo>
                        <a:pt x="848962" y="433952"/>
                        <a:pt x="849761" y="428380"/>
                        <a:pt x="852406" y="423620"/>
                      </a:cubicBezTo>
                      <a:cubicBezTo>
                        <a:pt x="859013" y="411728"/>
                        <a:pt x="870865" y="392322"/>
                        <a:pt x="883403" y="382291"/>
                      </a:cubicBezTo>
                      <a:cubicBezTo>
                        <a:pt x="888251" y="378412"/>
                        <a:pt x="894053" y="375837"/>
                        <a:pt x="898901" y="371959"/>
                      </a:cubicBezTo>
                      <a:cubicBezTo>
                        <a:pt x="935708" y="342515"/>
                        <a:pt x="877032" y="383095"/>
                        <a:pt x="924732" y="351295"/>
                      </a:cubicBezTo>
                      <a:lnTo>
                        <a:pt x="955728" y="304800"/>
                      </a:lnTo>
                      <a:lnTo>
                        <a:pt x="966061" y="289302"/>
                      </a:lnTo>
                      <a:cubicBezTo>
                        <a:pt x="976118" y="259129"/>
                        <a:pt x="963358" y="286838"/>
                        <a:pt x="986725" y="263471"/>
                      </a:cubicBezTo>
                      <a:cubicBezTo>
                        <a:pt x="991115" y="259081"/>
                        <a:pt x="992667" y="252363"/>
                        <a:pt x="997057" y="247973"/>
                      </a:cubicBezTo>
                      <a:cubicBezTo>
                        <a:pt x="1037692" y="207338"/>
                        <a:pt x="985742" y="272916"/>
                        <a:pt x="1028054" y="222142"/>
                      </a:cubicBezTo>
                      <a:cubicBezTo>
                        <a:pt x="1032029" y="217372"/>
                        <a:pt x="1034297" y="211317"/>
                        <a:pt x="1038386" y="206644"/>
                      </a:cubicBezTo>
                      <a:cubicBezTo>
                        <a:pt x="1046405" y="197480"/>
                        <a:pt x="1057462" y="190945"/>
                        <a:pt x="1064217" y="180813"/>
                      </a:cubicBezTo>
                      <a:cubicBezTo>
                        <a:pt x="1088325" y="144651"/>
                        <a:pt x="1074549" y="156705"/>
                        <a:pt x="1100379" y="139485"/>
                      </a:cubicBezTo>
                      <a:cubicBezTo>
                        <a:pt x="1109563" y="125709"/>
                        <a:pt x="1112441" y="119197"/>
                        <a:pt x="1126210" y="108488"/>
                      </a:cubicBezTo>
                      <a:cubicBezTo>
                        <a:pt x="1136012" y="100864"/>
                        <a:pt x="1148425" y="96605"/>
                        <a:pt x="1157206" y="87824"/>
                      </a:cubicBezTo>
                      <a:cubicBezTo>
                        <a:pt x="1207048" y="37982"/>
                        <a:pt x="1162470" y="74859"/>
                        <a:pt x="1198535" y="56827"/>
                      </a:cubicBezTo>
                      <a:cubicBezTo>
                        <a:pt x="1204089" y="54050"/>
                        <a:pt x="1208360" y="49017"/>
                        <a:pt x="1214034" y="46495"/>
                      </a:cubicBezTo>
                      <a:cubicBezTo>
                        <a:pt x="1223986" y="42072"/>
                        <a:pt x="1234698" y="39607"/>
                        <a:pt x="1245030" y="36163"/>
                      </a:cubicBezTo>
                      <a:lnTo>
                        <a:pt x="1260528" y="30996"/>
                      </a:lnTo>
                      <a:cubicBezTo>
                        <a:pt x="1263972" y="27552"/>
                        <a:pt x="1266504" y="22842"/>
                        <a:pt x="1270861" y="20664"/>
                      </a:cubicBezTo>
                      <a:cubicBezTo>
                        <a:pt x="1287232" y="12478"/>
                        <a:pt x="1305217" y="10110"/>
                        <a:pt x="1322522" y="5166"/>
                      </a:cubicBezTo>
                      <a:cubicBezTo>
                        <a:pt x="1327758" y="3670"/>
                        <a:pt x="1332854" y="1722"/>
                        <a:pt x="1338020" y="0"/>
                      </a:cubicBezTo>
                      <a:cubicBezTo>
                        <a:pt x="1362128" y="1722"/>
                        <a:pt x="1386443" y="1581"/>
                        <a:pt x="1410345" y="5166"/>
                      </a:cubicBezTo>
                      <a:cubicBezTo>
                        <a:pt x="1421116" y="6782"/>
                        <a:pt x="1441342" y="15498"/>
                        <a:pt x="1441342" y="15498"/>
                      </a:cubicBezTo>
                      <a:cubicBezTo>
                        <a:pt x="1452767" y="26923"/>
                        <a:pt x="1457954" y="34136"/>
                        <a:pt x="1472339" y="41329"/>
                      </a:cubicBezTo>
                      <a:cubicBezTo>
                        <a:pt x="1477210" y="43764"/>
                        <a:pt x="1482966" y="44060"/>
                        <a:pt x="1487837" y="46495"/>
                      </a:cubicBezTo>
                      <a:cubicBezTo>
                        <a:pt x="1527893" y="66523"/>
                        <a:pt x="1479879" y="49009"/>
                        <a:pt x="1518834" y="61993"/>
                      </a:cubicBezTo>
                      <a:cubicBezTo>
                        <a:pt x="1537469" y="74417"/>
                        <a:pt x="1551171" y="82087"/>
                        <a:pt x="1565328" y="103322"/>
                      </a:cubicBezTo>
                      <a:lnTo>
                        <a:pt x="1596325" y="149817"/>
                      </a:lnTo>
                      <a:lnTo>
                        <a:pt x="1606657" y="165315"/>
                      </a:lnTo>
                      <a:cubicBezTo>
                        <a:pt x="1610101" y="170481"/>
                        <a:pt x="1612599" y="176423"/>
                        <a:pt x="1616989" y="180813"/>
                      </a:cubicBezTo>
                      <a:cubicBezTo>
                        <a:pt x="1625599" y="189423"/>
                        <a:pt x="1636065" y="196512"/>
                        <a:pt x="1642820" y="206644"/>
                      </a:cubicBezTo>
                      <a:cubicBezTo>
                        <a:pt x="1666186" y="241693"/>
                        <a:pt x="1654703" y="228859"/>
                        <a:pt x="1673817" y="247973"/>
                      </a:cubicBezTo>
                      <a:cubicBezTo>
                        <a:pt x="1679161" y="264006"/>
                        <a:pt x="1679739" y="268175"/>
                        <a:pt x="1689315" y="284135"/>
                      </a:cubicBezTo>
                      <a:cubicBezTo>
                        <a:pt x="1695704" y="294783"/>
                        <a:pt x="1701198" y="306352"/>
                        <a:pt x="1709979" y="315132"/>
                      </a:cubicBezTo>
                      <a:lnTo>
                        <a:pt x="1720312" y="325464"/>
                      </a:lnTo>
                      <a:cubicBezTo>
                        <a:pt x="1733296" y="364419"/>
                        <a:pt x="1715782" y="316405"/>
                        <a:pt x="1735810" y="356461"/>
                      </a:cubicBezTo>
                      <a:cubicBezTo>
                        <a:pt x="1738245" y="361332"/>
                        <a:pt x="1738541" y="367088"/>
                        <a:pt x="1740976" y="371959"/>
                      </a:cubicBezTo>
                      <a:cubicBezTo>
                        <a:pt x="1747492" y="384992"/>
                        <a:pt x="1752031" y="388180"/>
                        <a:pt x="1761640" y="397790"/>
                      </a:cubicBezTo>
                      <a:cubicBezTo>
                        <a:pt x="1773756" y="434139"/>
                        <a:pt x="1757985" y="389261"/>
                        <a:pt x="1777139" y="433952"/>
                      </a:cubicBezTo>
                      <a:cubicBezTo>
                        <a:pt x="1779284" y="438957"/>
                        <a:pt x="1779870" y="444580"/>
                        <a:pt x="1782305" y="449451"/>
                      </a:cubicBezTo>
                      <a:cubicBezTo>
                        <a:pt x="1785082" y="455004"/>
                        <a:pt x="1790115" y="459275"/>
                        <a:pt x="1792637" y="464949"/>
                      </a:cubicBezTo>
                      <a:cubicBezTo>
                        <a:pt x="1797060" y="474902"/>
                        <a:pt x="1799525" y="485614"/>
                        <a:pt x="1802969" y="495946"/>
                      </a:cubicBezTo>
                      <a:cubicBezTo>
                        <a:pt x="1804691" y="501112"/>
                        <a:pt x="1805114" y="506913"/>
                        <a:pt x="1808135" y="511444"/>
                      </a:cubicBezTo>
                      <a:cubicBezTo>
                        <a:pt x="1811579" y="516610"/>
                        <a:pt x="1815690" y="521389"/>
                        <a:pt x="1818467" y="526942"/>
                      </a:cubicBezTo>
                      <a:cubicBezTo>
                        <a:pt x="1831881" y="553767"/>
                        <a:pt x="1813785" y="532590"/>
                        <a:pt x="1833966" y="552773"/>
                      </a:cubicBezTo>
                      <a:cubicBezTo>
                        <a:pt x="1846952" y="591731"/>
                        <a:pt x="1829434" y="543707"/>
                        <a:pt x="1849464" y="583769"/>
                      </a:cubicBezTo>
                      <a:cubicBezTo>
                        <a:pt x="1851899" y="588640"/>
                        <a:pt x="1851985" y="594508"/>
                        <a:pt x="1854630" y="599268"/>
                      </a:cubicBezTo>
                      <a:cubicBezTo>
                        <a:pt x="1860661" y="610123"/>
                        <a:pt x="1875295" y="630264"/>
                        <a:pt x="1875295" y="630264"/>
                      </a:cubicBezTo>
                      <a:cubicBezTo>
                        <a:pt x="1894133" y="686782"/>
                        <a:pt x="1864091" y="601181"/>
                        <a:pt x="1890793" y="661261"/>
                      </a:cubicBezTo>
                      <a:cubicBezTo>
                        <a:pt x="1895216" y="671213"/>
                        <a:pt x="1895084" y="683195"/>
                        <a:pt x="1901125" y="692257"/>
                      </a:cubicBezTo>
                      <a:cubicBezTo>
                        <a:pt x="1904569" y="697423"/>
                        <a:pt x="1908680" y="702202"/>
                        <a:pt x="1911457" y="707756"/>
                      </a:cubicBezTo>
                      <a:cubicBezTo>
                        <a:pt x="1913892" y="712627"/>
                        <a:pt x="1913821" y="718585"/>
                        <a:pt x="1916623" y="723254"/>
                      </a:cubicBezTo>
                      <a:cubicBezTo>
                        <a:pt x="1919129" y="727431"/>
                        <a:pt x="1923913" y="729783"/>
                        <a:pt x="1926956" y="733586"/>
                      </a:cubicBezTo>
                      <a:cubicBezTo>
                        <a:pt x="1930835" y="738434"/>
                        <a:pt x="1932023" y="745794"/>
                        <a:pt x="1937288" y="749085"/>
                      </a:cubicBezTo>
                      <a:cubicBezTo>
                        <a:pt x="1946523" y="754857"/>
                        <a:pt x="1968284" y="759417"/>
                        <a:pt x="1968284" y="759417"/>
                      </a:cubicBezTo>
                      <a:cubicBezTo>
                        <a:pt x="1970006" y="764583"/>
                        <a:pt x="1970049" y="770663"/>
                        <a:pt x="1973451" y="774915"/>
                      </a:cubicBezTo>
                      <a:cubicBezTo>
                        <a:pt x="1977330" y="779763"/>
                        <a:pt x="1984559" y="780857"/>
                        <a:pt x="1988949" y="785247"/>
                      </a:cubicBezTo>
                      <a:cubicBezTo>
                        <a:pt x="1993339" y="789638"/>
                        <a:pt x="1995837" y="795580"/>
                        <a:pt x="1999281" y="800746"/>
                      </a:cubicBezTo>
                      <a:cubicBezTo>
                        <a:pt x="2010794" y="846799"/>
                        <a:pt x="1999573" y="832033"/>
                        <a:pt x="2019945" y="852407"/>
                      </a:cubicBezTo>
                      <a:cubicBezTo>
                        <a:pt x="2029827" y="882049"/>
                        <a:pt x="2018035" y="854378"/>
                        <a:pt x="2040610" y="883403"/>
                      </a:cubicBezTo>
                      <a:cubicBezTo>
                        <a:pt x="2048234" y="893205"/>
                        <a:pt x="2054386" y="904068"/>
                        <a:pt x="2061274" y="914400"/>
                      </a:cubicBezTo>
                      <a:cubicBezTo>
                        <a:pt x="2064718" y="919566"/>
                        <a:pt x="2065716" y="927935"/>
                        <a:pt x="2071606" y="929898"/>
                      </a:cubicBezTo>
                      <a:lnTo>
                        <a:pt x="2087105" y="935064"/>
                      </a:lnTo>
                      <a:cubicBezTo>
                        <a:pt x="2093993" y="945396"/>
                        <a:pt x="2097437" y="959173"/>
                        <a:pt x="2107769" y="966061"/>
                      </a:cubicBezTo>
                      <a:cubicBezTo>
                        <a:pt x="2117933" y="972837"/>
                        <a:pt x="2126240" y="976912"/>
                        <a:pt x="2133600" y="986725"/>
                      </a:cubicBezTo>
                      <a:cubicBezTo>
                        <a:pt x="2141051" y="996659"/>
                        <a:pt x="2143932" y="1010834"/>
                        <a:pt x="2154264" y="1017722"/>
                      </a:cubicBezTo>
                      <a:cubicBezTo>
                        <a:pt x="2159430" y="1021166"/>
                        <a:pt x="2164914" y="1024176"/>
                        <a:pt x="2169762" y="1028054"/>
                      </a:cubicBezTo>
                      <a:cubicBezTo>
                        <a:pt x="2173566" y="1031097"/>
                        <a:pt x="2175918" y="1035880"/>
                        <a:pt x="2180095" y="1038386"/>
                      </a:cubicBezTo>
                      <a:cubicBezTo>
                        <a:pt x="2184764" y="1041188"/>
                        <a:pt x="2190427" y="1041830"/>
                        <a:pt x="2195593" y="1043552"/>
                      </a:cubicBezTo>
                      <a:cubicBezTo>
                        <a:pt x="2220531" y="1068493"/>
                        <a:pt x="2188850" y="1038159"/>
                        <a:pt x="2221423" y="1064217"/>
                      </a:cubicBezTo>
                      <a:cubicBezTo>
                        <a:pt x="2225227" y="1067260"/>
                        <a:pt x="2227859" y="1071627"/>
                        <a:pt x="2231756" y="1074549"/>
                      </a:cubicBezTo>
                      <a:cubicBezTo>
                        <a:pt x="2241690" y="1081999"/>
                        <a:pt x="2253972" y="1086432"/>
                        <a:pt x="2262752" y="1095213"/>
                      </a:cubicBezTo>
                      <a:cubicBezTo>
                        <a:pt x="2276935" y="1109397"/>
                        <a:pt x="2268463" y="1104006"/>
                        <a:pt x="2288583" y="1110712"/>
                      </a:cubicBezTo>
                      <a:cubicBezTo>
                        <a:pt x="2328642" y="1137418"/>
                        <a:pt x="2307798" y="1127449"/>
                        <a:pt x="2350576" y="1141708"/>
                      </a:cubicBezTo>
                      <a:lnTo>
                        <a:pt x="2366074" y="1146874"/>
                      </a:lnTo>
                      <a:cubicBezTo>
                        <a:pt x="2389253" y="1170055"/>
                        <a:pt x="2361727" y="1145608"/>
                        <a:pt x="2391905" y="1162373"/>
                      </a:cubicBezTo>
                      <a:cubicBezTo>
                        <a:pt x="2402760" y="1168403"/>
                        <a:pt x="2411121" y="1179110"/>
                        <a:pt x="2422901" y="1183037"/>
                      </a:cubicBezTo>
                      <a:lnTo>
                        <a:pt x="2453898" y="1193369"/>
                      </a:lnTo>
                      <a:cubicBezTo>
                        <a:pt x="2457342" y="1196813"/>
                        <a:pt x="2460427" y="1200659"/>
                        <a:pt x="2464230" y="1203702"/>
                      </a:cubicBezTo>
                      <a:cubicBezTo>
                        <a:pt x="2487647" y="1222437"/>
                        <a:pt x="2492570" y="1216602"/>
                        <a:pt x="2531389" y="1224366"/>
                      </a:cubicBezTo>
                      <a:cubicBezTo>
                        <a:pt x="2560940" y="1230276"/>
                        <a:pt x="2581576" y="1233749"/>
                        <a:pt x="2515891" y="1224366"/>
                      </a:cubicBezTo>
                      <a:cubicBezTo>
                        <a:pt x="2505522" y="1222885"/>
                        <a:pt x="2495201" y="1221074"/>
                        <a:pt x="2484895" y="1219200"/>
                      </a:cubicBezTo>
                      <a:cubicBezTo>
                        <a:pt x="2476256" y="1217629"/>
                        <a:pt x="2467674" y="1215756"/>
                        <a:pt x="2459064" y="1214034"/>
                      </a:cubicBezTo>
                      <a:cubicBezTo>
                        <a:pt x="2438400" y="1215756"/>
                        <a:pt x="2417795" y="1218509"/>
                        <a:pt x="2397071" y="1219200"/>
                      </a:cubicBezTo>
                      <a:lnTo>
                        <a:pt x="2112935" y="1229532"/>
                      </a:lnTo>
                      <a:lnTo>
                        <a:pt x="1792637" y="1224366"/>
                      </a:lnTo>
                      <a:cubicBezTo>
                        <a:pt x="1692325" y="1224366"/>
                        <a:pt x="1563786" y="1227798"/>
                        <a:pt x="1456840" y="1234698"/>
                      </a:cubicBezTo>
                      <a:cubicBezTo>
                        <a:pt x="1419622" y="1237099"/>
                        <a:pt x="1380409" y="1241308"/>
                        <a:pt x="1343186" y="1245030"/>
                      </a:cubicBezTo>
                      <a:cubicBezTo>
                        <a:pt x="1334576" y="1246752"/>
                        <a:pt x="1326137" y="1250196"/>
                        <a:pt x="1317356" y="1250196"/>
                      </a:cubicBezTo>
                      <a:cubicBezTo>
                        <a:pt x="1273082" y="1250196"/>
                        <a:pt x="1235022" y="1248194"/>
                        <a:pt x="1193369" y="1239864"/>
                      </a:cubicBezTo>
                      <a:cubicBezTo>
                        <a:pt x="1186407" y="1238472"/>
                        <a:pt x="1179593" y="1236420"/>
                        <a:pt x="1172705" y="1234698"/>
                      </a:cubicBezTo>
                      <a:lnTo>
                        <a:pt x="857573" y="1239864"/>
                      </a:lnTo>
                      <a:cubicBezTo>
                        <a:pt x="833403" y="1239864"/>
                        <a:pt x="809364" y="1236306"/>
                        <a:pt x="785247" y="1234698"/>
                      </a:cubicBezTo>
                      <a:lnTo>
                        <a:pt x="702589" y="1229532"/>
                      </a:lnTo>
                      <a:lnTo>
                        <a:pt x="475281" y="1234698"/>
                      </a:lnTo>
                      <a:cubicBezTo>
                        <a:pt x="464815" y="1235117"/>
                        <a:pt x="454752" y="1239483"/>
                        <a:pt x="444284" y="1239864"/>
                      </a:cubicBezTo>
                      <a:cubicBezTo>
                        <a:pt x="359943" y="1242931"/>
                        <a:pt x="275525" y="1243308"/>
                        <a:pt x="191145" y="1245030"/>
                      </a:cubicBezTo>
                      <a:cubicBezTo>
                        <a:pt x="118919" y="1252253"/>
                        <a:pt x="138243" y="1253008"/>
                        <a:pt x="46495" y="1245030"/>
                      </a:cubicBezTo>
                      <a:cubicBezTo>
                        <a:pt x="44784" y="1244881"/>
                        <a:pt x="10725" y="1238867"/>
                        <a:pt x="5166" y="1234698"/>
                      </a:cubicBezTo>
                      <a:cubicBezTo>
                        <a:pt x="2086" y="1232388"/>
                        <a:pt x="1722" y="1227810"/>
                        <a:pt x="0" y="1229532"/>
                      </a:cubicBezTo>
                      <a:close/>
                    </a:path>
                  </a:pathLst>
                </a:custGeom>
                <a:solidFill>
                  <a:srgbClr val="14818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" name="Groupe 28">
                  <a:extLst>
                    <a:ext uri="{FF2B5EF4-FFF2-40B4-BE49-F238E27FC236}">
                      <a16:creationId xmlns:a16="http://schemas.microsoft.com/office/drawing/2014/main" id="{57943687-A5F1-6D0A-948E-20E04DCFFBC0}"/>
                    </a:ext>
                  </a:extLst>
                </p:cNvPr>
                <p:cNvGrpSpPr/>
                <p:nvPr/>
              </p:nvGrpSpPr>
              <p:grpSpPr>
                <a:xfrm>
                  <a:off x="-3495054" y="350211"/>
                  <a:ext cx="4121524" cy="1247459"/>
                  <a:chOff x="-3495054" y="350211"/>
                  <a:chExt cx="4121524" cy="1247459"/>
                </a:xfrm>
              </p:grpSpPr>
              <p:cxnSp>
                <p:nvCxnSpPr>
                  <p:cNvPr id="32" name="Connecteur droit 31">
                    <a:extLst>
                      <a:ext uri="{FF2B5EF4-FFF2-40B4-BE49-F238E27FC236}">
                        <a16:creationId xmlns:a16="http://schemas.microsoft.com/office/drawing/2014/main" id="{DC62E509-A400-86BF-4951-8E447FB47B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-3495054" y="1596267"/>
                    <a:ext cx="4121524" cy="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Forme libre 32">
                    <a:extLst>
                      <a:ext uri="{FF2B5EF4-FFF2-40B4-BE49-F238E27FC236}">
                        <a16:creationId xmlns:a16="http://schemas.microsoft.com/office/drawing/2014/main" id="{7BBE0979-0249-1E99-F07F-53CF76C3E6AC}"/>
                      </a:ext>
                    </a:extLst>
                  </p:cNvPr>
                  <p:cNvSpPr/>
                  <p:nvPr/>
                </p:nvSpPr>
                <p:spPr>
                  <a:xfrm>
                    <a:off x="-3403264" y="350211"/>
                    <a:ext cx="3088371" cy="1247459"/>
                  </a:xfrm>
                  <a:custGeom>
                    <a:avLst/>
                    <a:gdLst>
                      <a:gd name="csX0" fmla="*/ 0 w 3088371"/>
                      <a:gd name="csY0" fmla="*/ 1247459 h 1247459"/>
                      <a:gd name="csX1" fmla="*/ 660063 w 3088371"/>
                      <a:gd name="csY1" fmla="*/ 1035512 h 1247459"/>
                      <a:gd name="csX2" fmla="*/ 1586575 w 3088371"/>
                      <a:gd name="csY2" fmla="*/ 0 h 1247459"/>
                      <a:gd name="csX3" fmla="*/ 2440418 w 3088371"/>
                      <a:gd name="csY3" fmla="*/ 1041568 h 1247459"/>
                      <a:gd name="csX4" fmla="*/ 3088371 w 3088371"/>
                      <a:gd name="csY4" fmla="*/ 1235348 h 1247459"/>
                      <a:gd name="csX5" fmla="*/ 3088371 w 3088371"/>
                      <a:gd name="csY5" fmla="*/ 1235348 h 124745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3088371" h="1247459">
                        <a:moveTo>
                          <a:pt x="0" y="1247459"/>
                        </a:moveTo>
                        <a:cubicBezTo>
                          <a:pt x="197817" y="1245440"/>
                          <a:pt x="395634" y="1243422"/>
                          <a:pt x="660063" y="1035512"/>
                        </a:cubicBezTo>
                        <a:cubicBezTo>
                          <a:pt x="924492" y="827602"/>
                          <a:pt x="1289849" y="-1009"/>
                          <a:pt x="1586575" y="0"/>
                        </a:cubicBezTo>
                        <a:cubicBezTo>
                          <a:pt x="1883301" y="1009"/>
                          <a:pt x="2190119" y="835677"/>
                          <a:pt x="2440418" y="1041568"/>
                        </a:cubicBezTo>
                        <a:cubicBezTo>
                          <a:pt x="2690717" y="1247459"/>
                          <a:pt x="3088371" y="1235348"/>
                          <a:pt x="3088371" y="1235348"/>
                        </a:cubicBezTo>
                        <a:lnTo>
                          <a:pt x="3088371" y="1235348"/>
                        </a:lnTo>
                      </a:path>
                    </a:pathLst>
                  </a:custGeom>
                  <a:noFill/>
                  <a:ln w="476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29D68346-E516-70A6-F1F0-A73360444A58}"/>
                    </a:ext>
                  </a:extLst>
                </p:cNvPr>
                <p:cNvSpPr txBox="1"/>
                <p:nvPr/>
              </p:nvSpPr>
              <p:spPr>
                <a:xfrm>
                  <a:off x="-2674886" y="999130"/>
                  <a:ext cx="1521314" cy="511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Galaxies</a:t>
                  </a:r>
                  <a:endParaRPr lang="en-US" dirty="0"/>
                </a:p>
              </p:txBody>
            </p:sp>
            <p:sp>
              <p:nvSpPr>
                <p:cNvPr id="31" name="ZoneTexte 30">
                  <a:extLst>
                    <a:ext uri="{FF2B5EF4-FFF2-40B4-BE49-F238E27FC236}">
                      <a16:creationId xmlns:a16="http://schemas.microsoft.com/office/drawing/2014/main" id="{CA1CEE70-3165-E21E-1F62-53E662033122}"/>
                    </a:ext>
                  </a:extLst>
                </p:cNvPr>
                <p:cNvSpPr txBox="1"/>
                <p:nvPr/>
              </p:nvSpPr>
              <p:spPr>
                <a:xfrm>
                  <a:off x="-229734" y="1296942"/>
                  <a:ext cx="1199461" cy="3196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9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LRDs</a:t>
                  </a:r>
                  <a:endParaRPr lang="en-US" sz="9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5" name="Forme libre 24">
                <a:extLst>
                  <a:ext uri="{FF2B5EF4-FFF2-40B4-BE49-F238E27FC236}">
                    <a16:creationId xmlns:a16="http://schemas.microsoft.com/office/drawing/2014/main" id="{596746D2-90D2-E265-9A0F-054756424B72}"/>
                  </a:ext>
                </a:extLst>
              </p:cNvPr>
              <p:cNvSpPr/>
              <p:nvPr/>
            </p:nvSpPr>
            <p:spPr>
              <a:xfrm>
                <a:off x="-1902983" y="1532612"/>
                <a:ext cx="1116776" cy="495022"/>
              </a:xfrm>
              <a:custGeom>
                <a:avLst/>
                <a:gdLst>
                  <a:gd name="csX0" fmla="*/ 0 w 3088371"/>
                  <a:gd name="csY0" fmla="*/ 1247459 h 1247459"/>
                  <a:gd name="csX1" fmla="*/ 660063 w 3088371"/>
                  <a:gd name="csY1" fmla="*/ 1035512 h 1247459"/>
                  <a:gd name="csX2" fmla="*/ 1586575 w 3088371"/>
                  <a:gd name="csY2" fmla="*/ 0 h 1247459"/>
                  <a:gd name="csX3" fmla="*/ 2440418 w 3088371"/>
                  <a:gd name="csY3" fmla="*/ 1041568 h 1247459"/>
                  <a:gd name="csX4" fmla="*/ 3088371 w 3088371"/>
                  <a:gd name="csY4" fmla="*/ 1235348 h 1247459"/>
                  <a:gd name="csX5" fmla="*/ 3088371 w 3088371"/>
                  <a:gd name="csY5" fmla="*/ 1235348 h 12474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088371" h="1247459">
                    <a:moveTo>
                      <a:pt x="0" y="1247459"/>
                    </a:moveTo>
                    <a:cubicBezTo>
                      <a:pt x="197817" y="1245440"/>
                      <a:pt x="395634" y="1243422"/>
                      <a:pt x="660063" y="1035512"/>
                    </a:cubicBezTo>
                    <a:cubicBezTo>
                      <a:pt x="924492" y="827602"/>
                      <a:pt x="1289849" y="-1009"/>
                      <a:pt x="1586575" y="0"/>
                    </a:cubicBezTo>
                    <a:cubicBezTo>
                      <a:pt x="1883301" y="1009"/>
                      <a:pt x="2190119" y="835677"/>
                      <a:pt x="2440418" y="1041568"/>
                    </a:cubicBezTo>
                    <a:cubicBezTo>
                      <a:pt x="2690717" y="1247459"/>
                      <a:pt x="3088371" y="1235348"/>
                      <a:pt x="3088371" y="1235348"/>
                    </a:cubicBezTo>
                    <a:lnTo>
                      <a:pt x="3088371" y="1235348"/>
                    </a:lnTo>
                  </a:path>
                </a:pathLst>
              </a:custGeom>
              <a:noFill/>
              <a:ln w="476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9" name="Multiplication 18">
              <a:extLst>
                <a:ext uri="{FF2B5EF4-FFF2-40B4-BE49-F238E27FC236}">
                  <a16:creationId xmlns:a16="http://schemas.microsoft.com/office/drawing/2014/main" id="{A04542C5-3004-0B37-EBFA-8DE762726AF4}"/>
                </a:ext>
              </a:extLst>
            </p:cNvPr>
            <p:cNvSpPr/>
            <p:nvPr/>
          </p:nvSpPr>
          <p:spPr>
            <a:xfrm>
              <a:off x="7205350" y="983727"/>
              <a:ext cx="788750" cy="790776"/>
            </a:xfrm>
            <a:prstGeom prst="mathMultiply">
              <a:avLst>
                <a:gd name="adj1" fmla="val 11315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Bouée 21">
              <a:extLst>
                <a:ext uri="{FF2B5EF4-FFF2-40B4-BE49-F238E27FC236}">
                  <a16:creationId xmlns:a16="http://schemas.microsoft.com/office/drawing/2014/main" id="{C100B4EB-FB01-057B-9666-78DABA122F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96614" y="1099689"/>
              <a:ext cx="582971" cy="582971"/>
            </a:xfrm>
            <a:prstGeom prst="donut">
              <a:avLst>
                <a:gd name="adj" fmla="val 19454"/>
              </a:avLst>
            </a:prstGeom>
            <a:solidFill>
              <a:srgbClr val="00B050"/>
            </a:solidFill>
            <a:ln>
              <a:solidFill>
                <a:srgbClr val="00370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41" name="Image 40">
            <a:extLst>
              <a:ext uri="{FF2B5EF4-FFF2-40B4-BE49-F238E27FC236}">
                <a16:creationId xmlns:a16="http://schemas.microsoft.com/office/drawing/2014/main" id="{39AF1C67-BEEA-53C4-BCB4-6EDD31CF9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387" y="3469507"/>
            <a:ext cx="4305300" cy="312632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CDA89AE-7AE8-6749-F1E0-079F38C5A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13" y="3428996"/>
            <a:ext cx="3898900" cy="301228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F888C77-6EEC-0099-CBF2-E70E1C9D0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221" y="3166835"/>
            <a:ext cx="4305300" cy="343864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80F0E24-141F-79D1-FE5E-5980FB7292E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7467" r="91200">
                        <a14:foregroundMark x1="7467" y1="18200" x2="10400" y2="22600"/>
                        <a14:foregroundMark x1="91200" y1="72600" x2="90000" y2="77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2100" y="1629134"/>
            <a:ext cx="3446064" cy="2297375"/>
          </a:xfrm>
          <a:prstGeom prst="rect">
            <a:avLst/>
          </a:prstGeom>
        </p:spPr>
      </p:pic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343E30B6-DE9B-F6D7-D081-1F6AAF45C156}"/>
              </a:ext>
            </a:extLst>
          </p:cNvPr>
          <p:cNvCxnSpPr/>
          <p:nvPr/>
        </p:nvCxnSpPr>
        <p:spPr>
          <a:xfrm>
            <a:off x="5969000" y="3166835"/>
            <a:ext cx="4940300" cy="1265465"/>
          </a:xfrm>
          <a:prstGeom prst="straightConnector1">
            <a:avLst/>
          </a:prstGeom>
          <a:ln w="28575">
            <a:solidFill>
              <a:srgbClr val="C96F3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3D2BBF12-DC73-E0DB-9C12-D3FBFD84924D}"/>
              </a:ext>
            </a:extLst>
          </p:cNvPr>
          <p:cNvSpPr txBox="1"/>
          <p:nvPr/>
        </p:nvSpPr>
        <p:spPr>
          <a:xfrm>
            <a:off x="2832100" y="6236151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Billand, Elbaz +26</a:t>
            </a:r>
          </a:p>
        </p:txBody>
      </p:sp>
    </p:spTree>
    <p:extLst>
      <p:ext uri="{BB962C8B-B14F-4D97-AF65-F5344CB8AC3E}">
        <p14:creationId xmlns:p14="http://schemas.microsoft.com/office/powerpoint/2010/main" val="64515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2DE35B-445A-D51E-4F2D-6F794157F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e 48">
            <a:extLst>
              <a:ext uri="{FF2B5EF4-FFF2-40B4-BE49-F238E27FC236}">
                <a16:creationId xmlns:a16="http://schemas.microsoft.com/office/drawing/2014/main" id="{FC1A438C-DEDE-AFE0-3FCE-4BFC754DD9F3}"/>
              </a:ext>
            </a:extLst>
          </p:cNvPr>
          <p:cNvGrpSpPr/>
          <p:nvPr/>
        </p:nvGrpSpPr>
        <p:grpSpPr>
          <a:xfrm>
            <a:off x="-1" y="3909089"/>
            <a:ext cx="12192001" cy="2948911"/>
            <a:chOff x="-1" y="3909089"/>
            <a:chExt cx="12192001" cy="2948911"/>
          </a:xfrm>
        </p:grpSpPr>
        <p:grpSp>
          <p:nvGrpSpPr>
            <p:cNvPr id="47" name="Groupe 46">
              <a:extLst>
                <a:ext uri="{FF2B5EF4-FFF2-40B4-BE49-F238E27FC236}">
                  <a16:creationId xmlns:a16="http://schemas.microsoft.com/office/drawing/2014/main" id="{D34AC617-6A96-5823-314E-15CA26AAC247}"/>
                </a:ext>
              </a:extLst>
            </p:cNvPr>
            <p:cNvGrpSpPr/>
            <p:nvPr/>
          </p:nvGrpSpPr>
          <p:grpSpPr>
            <a:xfrm>
              <a:off x="-1" y="3909089"/>
              <a:ext cx="12192001" cy="2948911"/>
              <a:chOff x="-1" y="3909089"/>
              <a:chExt cx="12192001" cy="2948911"/>
            </a:xfrm>
          </p:grpSpPr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9817D8BA-327E-B31D-7D09-DB121BE84C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51851" y="3909089"/>
                <a:ext cx="4640149" cy="2948428"/>
              </a:xfrm>
              <a:prstGeom prst="rect">
                <a:avLst/>
              </a:prstGeom>
            </p:spPr>
          </p:pic>
          <p:sp>
            <p:nvSpPr>
              <p:cNvPr id="43" name="Flèche vers le haut 42">
                <a:extLst>
                  <a:ext uri="{FF2B5EF4-FFF2-40B4-BE49-F238E27FC236}">
                    <a16:creationId xmlns:a16="http://schemas.microsoft.com/office/drawing/2014/main" id="{CDD66ABB-0F44-C1BA-18A2-CC2199E3425E}"/>
                  </a:ext>
                </a:extLst>
              </p:cNvPr>
              <p:cNvSpPr/>
              <p:nvPr/>
            </p:nvSpPr>
            <p:spPr>
              <a:xfrm>
                <a:off x="8634217" y="5399423"/>
                <a:ext cx="484632" cy="1458093"/>
              </a:xfrm>
              <a:prstGeom prst="upArrow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126C432C-569A-9405-BF67-96283658A111}"/>
                  </a:ext>
                </a:extLst>
              </p:cNvPr>
              <p:cNvSpPr txBox="1"/>
              <p:nvPr/>
            </p:nvSpPr>
            <p:spPr>
              <a:xfrm>
                <a:off x="8278570" y="4679362"/>
                <a:ext cx="13357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>
                    <a:solidFill>
                      <a:srgbClr val="FF0000"/>
                    </a:solidFill>
                  </a:rPr>
                  <a:t>Naked BH ? </a:t>
                </a:r>
              </a:p>
            </p:txBody>
          </p:sp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E5BFD6B9-AF9D-4207-78CF-C2A2D4685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5399741"/>
                <a:ext cx="7772400" cy="737886"/>
              </a:xfrm>
              <a:prstGeom prst="rect">
                <a:avLst/>
              </a:prstGeom>
            </p:spPr>
          </p:pic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0B41BAFC-1E28-9AFA-8FE4-575841FE2391}"/>
                  </a:ext>
                </a:extLst>
              </p:cNvPr>
              <p:cNvSpPr txBox="1"/>
              <p:nvPr/>
            </p:nvSpPr>
            <p:spPr>
              <a:xfrm>
                <a:off x="-1" y="6119336"/>
                <a:ext cx="7772400" cy="7386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fr-FR" sz="1400"/>
                  <a:t>The Keplerian rotation leaves little room for any stellar component in a host galaxy, as we conservatively infer </a:t>
                </a:r>
                <a:r>
                  <a:rPr lang="fr-FR" sz="1400">
                    <a:solidFill>
                      <a:srgbClr val="FF0000"/>
                    </a:solidFill>
                  </a:rPr>
                  <a:t>M</a:t>
                </a:r>
                <a:r>
                  <a:rPr lang="fr-FR" sz="1400" baseline="-25000">
                    <a:solidFill>
                      <a:srgbClr val="FF0000"/>
                    </a:solidFill>
                  </a:rPr>
                  <a:t>BH</a:t>
                </a:r>
                <a:r>
                  <a:rPr lang="fr-FR" sz="1400">
                    <a:solidFill>
                      <a:srgbClr val="FF0000"/>
                    </a:solidFill>
                  </a:rPr>
                  <a:t>/M∗&gt;2</a:t>
                </a:r>
                <a:r>
                  <a:rPr lang="fr-FR" sz="1400"/>
                  <a:t>. Such a </a:t>
                </a:r>
                <a:r>
                  <a:rPr lang="fr-FR" sz="1400" b="1">
                    <a:solidFill>
                      <a:srgbClr val="FF0000"/>
                    </a:solidFill>
                  </a:rPr>
                  <a:t>''naked'' black hole</a:t>
                </a:r>
                <a:r>
                  <a:rPr lang="fr-FR" sz="1400"/>
                  <a:t>, together with its near-pristine environment, indicates that this LRD is a massive black hole seed caught in its earliest accretion phase.</a:t>
                </a:r>
                <a:endParaRPr lang="fr-FR" sz="14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C9EAEF7-D673-53B5-B3E7-9406A787003D}"/>
                </a:ext>
              </a:extLst>
            </p:cNvPr>
            <p:cNvSpPr txBox="1"/>
            <p:nvPr/>
          </p:nvSpPr>
          <p:spPr>
            <a:xfrm>
              <a:off x="2834983" y="5842337"/>
              <a:ext cx="1643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>
                  <a:solidFill>
                    <a:srgbClr val="0070C0"/>
                  </a:solidFill>
                </a:rPr>
                <a:t>Juodžbalis et al. 2026</a:t>
              </a: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7819CFA8-5F66-52FB-471D-6B7D2EC218BC}"/>
              </a:ext>
            </a:extLst>
          </p:cNvPr>
          <p:cNvSpPr txBox="1"/>
          <p:nvPr/>
        </p:nvSpPr>
        <p:spPr>
          <a:xfrm>
            <a:off x="6096000" y="3818605"/>
            <a:ext cx="616954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600"/>
              <a:t>Maiolino +2026: « Models invoking "</a:t>
            </a:r>
            <a:r>
              <a:rPr lang="fr-FR" sz="1600" b="1">
                <a:solidFill>
                  <a:srgbClr val="FF0000"/>
                </a:solidFill>
              </a:rPr>
              <a:t>primordial black holes</a:t>
            </a:r>
            <a:r>
              <a:rPr lang="fr-FR" sz="1600"/>
              <a:t>" (i.e. putative black holes formed shortly after the Big Bang) may potentially explain the low chemical enrichment associated with this black hole »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290B9C-5744-98B9-F8CA-91910944B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80" y="52934"/>
            <a:ext cx="5429605" cy="542960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48415CF-78AC-4469-7073-3FF9D8E3C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549" y="52934"/>
            <a:ext cx="5308600" cy="353475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B1A517C-057D-61FF-BD7E-BFBF021056E3}"/>
              </a:ext>
            </a:extLst>
          </p:cNvPr>
          <p:cNvSpPr txBox="1"/>
          <p:nvPr/>
        </p:nvSpPr>
        <p:spPr>
          <a:xfrm>
            <a:off x="11150600" y="3033929"/>
            <a:ext cx="81624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/>
              <a:t>z=7.04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68A16A2-5940-607D-C640-9E3710037029}"/>
              </a:ext>
            </a:extLst>
          </p:cNvPr>
          <p:cNvSpPr txBox="1"/>
          <p:nvPr/>
        </p:nvSpPr>
        <p:spPr>
          <a:xfrm>
            <a:off x="9940621" y="3415961"/>
            <a:ext cx="201689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/>
              <a:t>50 million Msun BH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4DC939-AEFE-F776-D6D5-D4C3DADE0413}"/>
              </a:ext>
            </a:extLst>
          </p:cNvPr>
          <p:cNvSpPr txBox="1"/>
          <p:nvPr/>
        </p:nvSpPr>
        <p:spPr>
          <a:xfrm>
            <a:off x="10992313" y="1702540"/>
            <a:ext cx="1273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NIRSpec IFS</a:t>
            </a:r>
          </a:p>
          <a:p>
            <a:r>
              <a:rPr lang="fr-FR"/>
              <a:t>0.02’’ H</a:t>
            </a:r>
            <a:r>
              <a:rPr lang="fr-FR">
                <a:latin typeface="Symbol" pitchFamily="2" charset="2"/>
              </a:rPr>
              <a:t>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96B315-EA8A-D602-CC30-2516CCD4B36D}"/>
              </a:ext>
            </a:extLst>
          </p:cNvPr>
          <p:cNvSpPr/>
          <p:nvPr/>
        </p:nvSpPr>
        <p:spPr>
          <a:xfrm>
            <a:off x="268940" y="2892450"/>
            <a:ext cx="505574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Evidence for a </a:t>
            </a:r>
          </a:p>
          <a:p>
            <a:pPr algn="ctr"/>
            <a:r>
              <a:rPr lang="fr-FR" sz="54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primordial BH?...</a:t>
            </a:r>
          </a:p>
        </p:txBody>
      </p:sp>
    </p:spTree>
    <p:extLst>
      <p:ext uri="{BB962C8B-B14F-4D97-AF65-F5344CB8AC3E}">
        <p14:creationId xmlns:p14="http://schemas.microsoft.com/office/powerpoint/2010/main" val="38051095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06E796-978D-9B7C-0E11-43DBAE95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650" y="1143838"/>
            <a:ext cx="6442319" cy="56062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E94BAE-D774-EAB7-4414-90C2D6423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65" y="0"/>
            <a:ext cx="7772400" cy="103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52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17DD9FB-712F-F920-634A-5EFB013F1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95" y="122663"/>
            <a:ext cx="10423240" cy="16280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2EAE66-31B9-5AD7-A6D1-C3E9E31359BF}"/>
              </a:ext>
            </a:extLst>
          </p:cNvPr>
          <p:cNvSpPr txBox="1"/>
          <p:nvPr/>
        </p:nvSpPr>
        <p:spPr>
          <a:xfrm>
            <a:off x="2040673" y="1828800"/>
            <a:ext cx="7518020" cy="444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b="1"/>
              <a:t>Primordial BH seeding : </a:t>
            </a:r>
            <a:endParaRPr lang="fr-FR"/>
          </a:p>
          <a:p>
            <a:pPr>
              <a:lnSpc>
                <a:spcPct val="200000"/>
              </a:lnSpc>
            </a:pPr>
            <a:r>
              <a:rPr lang="fr-FR"/>
              <a:t>Seeds: PBH masses of 10^5-6 Msun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è"/>
            </a:pPr>
            <a:r>
              <a:rPr lang="fr-FR"/>
              <a:t>Around z~3400: PBH accelerates DM halo formation 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è"/>
            </a:pPr>
            <a:r>
              <a:rPr lang="fr-FR"/>
              <a:t>Around z~34: DM halo = 100 x M(BH)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è"/>
            </a:pPr>
            <a:r>
              <a:rPr lang="fr-FR"/>
              <a:t>Non-linear growth of DM halo followed by gas accretion and star formation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è"/>
            </a:pPr>
            <a:endParaRPr lang="fr-FR"/>
          </a:p>
          <a:p>
            <a:pPr>
              <a:lnSpc>
                <a:spcPct val="200000"/>
              </a:lnSpc>
            </a:pPr>
            <a:r>
              <a:rPr lang="fr-FR" b="1"/>
              <a:t>Consequences:</a:t>
            </a:r>
          </a:p>
          <a:p>
            <a:pPr>
              <a:lnSpc>
                <a:spcPct val="200000"/>
              </a:lnSpc>
            </a:pPr>
            <a:r>
              <a:rPr lang="fr-FR"/>
              <a:t>Heavy seeds, high M(BH)/M*, low metallicity </a:t>
            </a:r>
          </a:p>
        </p:txBody>
      </p:sp>
    </p:spTree>
    <p:extLst>
      <p:ext uri="{BB962C8B-B14F-4D97-AF65-F5344CB8AC3E}">
        <p14:creationId xmlns:p14="http://schemas.microsoft.com/office/powerpoint/2010/main" val="900284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5F871E-824B-4D3E-5E91-40CAC1AD8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30" y="0"/>
            <a:ext cx="11475539" cy="18625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CF7A537-56A9-DE8B-3CE5-FA247304D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119" y="2113005"/>
            <a:ext cx="7772400" cy="393667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3ACC916-9666-75E0-B37A-A010FA962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0733" y="2282123"/>
            <a:ext cx="2573713" cy="359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935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49">
          <a:extLst>
            <a:ext uri="{FF2B5EF4-FFF2-40B4-BE49-F238E27FC236}">
              <a16:creationId xmlns:a16="http://schemas.microsoft.com/office/drawing/2014/main" id="{146A4F17-3B7C-0A20-1A78-C61508899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D57E365-C1EA-C6D2-C835-50D6CB2A1358}"/>
              </a:ext>
            </a:extLst>
          </p:cNvPr>
          <p:cNvSpPr txBox="1"/>
          <p:nvPr/>
        </p:nvSpPr>
        <p:spPr>
          <a:xfrm>
            <a:off x="117492" y="800334"/>
            <a:ext cx="12074508" cy="1018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just">
              <a:lnSpc>
                <a:spcPct val="150000"/>
              </a:lnSpc>
            </a:pPr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are the LRDS at low z </a:t>
            </a: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2" algn="just">
              <a:lnSpc>
                <a:spcPct val="150000"/>
              </a:lnSpc>
            </a:pPr>
            <a:r>
              <a:rPr lang="en-US" sz="2133" dirty="0">
                <a:latin typeface="Times New Roman" panose="02020603050405020304" pitchFamily="18" charset="0"/>
                <a:cs typeface="Times New Roman" panose="02020603050405020304" pitchFamily="18" charset="0"/>
              </a:rPr>
              <a:t>=&gt; may </a:t>
            </a:r>
            <a:r>
              <a:rPr lang="en-US" sz="21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acquire an extended star forming component through cold gas accretion</a:t>
            </a:r>
            <a:endParaRPr lang="en-US" sz="2133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26CF06F-08A2-7C1B-A745-8788640B628A}"/>
              </a:ext>
            </a:extLst>
          </p:cNvPr>
          <p:cNvGrpSpPr/>
          <p:nvPr/>
        </p:nvGrpSpPr>
        <p:grpSpPr>
          <a:xfrm>
            <a:off x="595314" y="2234410"/>
            <a:ext cx="4909559" cy="3929174"/>
            <a:chOff x="4916662" y="738634"/>
            <a:chExt cx="3926001" cy="3142022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4100540-B65D-78BA-C55D-BEC3D570B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8024" y="738634"/>
              <a:ext cx="3814639" cy="305732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737227F5-1265-9F95-766F-0D605FF86DDA}"/>
                </a:ext>
              </a:extLst>
            </p:cNvPr>
            <p:cNvSpPr txBox="1"/>
            <p:nvPr/>
          </p:nvSpPr>
          <p:spPr>
            <a:xfrm>
              <a:off x="4916662" y="3609926"/>
              <a:ext cx="1757752" cy="2707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2" algn="just"/>
              <a:r>
                <a:rPr lang="en-US" sz="1600" dirty="0">
                  <a:solidFill>
                    <a:schemeClr val="bg1">
                      <a:lumMod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(Billand+25)</a:t>
              </a:r>
            </a:p>
          </p:txBody>
        </p: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F8A3799F-F15D-61B2-3279-94A45B44E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306" y="2234410"/>
            <a:ext cx="5415063" cy="3732089"/>
          </a:xfrm>
          <a:prstGeom prst="rect">
            <a:avLst/>
          </a:prstGeom>
        </p:spPr>
      </p:pic>
      <p:sp>
        <p:nvSpPr>
          <p:cNvPr id="9" name="Google Shape;350;p47">
            <a:extLst>
              <a:ext uri="{FF2B5EF4-FFF2-40B4-BE49-F238E27FC236}">
                <a16:creationId xmlns:a16="http://schemas.microsoft.com/office/drawing/2014/main" id="{11E1428E-1EA2-35D1-4FF2-C8327983DF7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0708" y="135289"/>
            <a:ext cx="10863661" cy="779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3200" b="1" dirty="0">
                <a:latin typeface="PT Sans" panose="020B0503020203020204" pitchFamily="34" charset="77"/>
              </a:rPr>
              <a:t>The future of Little Red Dots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0D79485-2915-430D-6F91-FEDB9C36D0EA}"/>
              </a:ext>
            </a:extLst>
          </p:cNvPr>
          <p:cNvSpPr txBox="1"/>
          <p:nvPr/>
        </p:nvSpPr>
        <p:spPr>
          <a:xfrm>
            <a:off x="6938054" y="6025084"/>
            <a:ext cx="23202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just"/>
            <a:r>
              <a:rPr lang="en-US" sz="1400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(Dekel+25)</a:t>
            </a:r>
          </a:p>
        </p:txBody>
      </p:sp>
    </p:spTree>
    <p:extLst>
      <p:ext uri="{BB962C8B-B14F-4D97-AF65-F5344CB8AC3E}">
        <p14:creationId xmlns:p14="http://schemas.microsoft.com/office/powerpoint/2010/main" val="887745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75125-FD5A-968D-48E9-C5CAC4B07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rouper">
            <a:extLst>
              <a:ext uri="{FF2B5EF4-FFF2-40B4-BE49-F238E27FC236}">
                <a16:creationId xmlns:a16="http://schemas.microsoft.com/office/drawing/2014/main" id="{D35A49A4-6662-B39B-A0D6-D58E980E1BAA}"/>
              </a:ext>
            </a:extLst>
          </p:cNvPr>
          <p:cNvGrpSpPr/>
          <p:nvPr/>
        </p:nvGrpSpPr>
        <p:grpSpPr>
          <a:xfrm rot="5383748">
            <a:off x="5024284" y="-5361069"/>
            <a:ext cx="2143433" cy="12652461"/>
            <a:chOff x="-1103233" y="-4775"/>
            <a:chExt cx="4286864" cy="25304921"/>
          </a:xfrm>
        </p:grpSpPr>
        <p:sp>
          <p:nvSpPr>
            <p:cNvPr id="325" name="Conector recto 16">
              <a:extLst>
                <a:ext uri="{FF2B5EF4-FFF2-40B4-BE49-F238E27FC236}">
                  <a16:creationId xmlns:a16="http://schemas.microsoft.com/office/drawing/2014/main" id="{AD78FAE4-2D14-DD92-4D69-2AAC962C2A64}"/>
                </a:ext>
              </a:extLst>
            </p:cNvPr>
            <p:cNvSpPr/>
            <p:nvPr/>
          </p:nvSpPr>
          <p:spPr>
            <a:xfrm flipH="1">
              <a:off x="1116015" y="-4775"/>
              <a:ext cx="1" cy="25304921"/>
            </a:xfrm>
            <a:prstGeom prst="line">
              <a:avLst/>
            </a:prstGeom>
            <a:noFill/>
            <a:ln w="6350" cap="flat">
              <a:solidFill>
                <a:srgbClr val="FFFFFF">
                  <a:alpha val="54582"/>
                </a:srgbClr>
              </a:solidFill>
              <a:prstDash val="solid"/>
              <a:miter lim="800000"/>
            </a:ln>
            <a:effectLst/>
          </p:spPr>
          <p:txBody>
            <a:bodyPr wrap="square" lIns="22860" tIns="22860" rIns="22860" bIns="22860" numCol="1" anchor="t">
              <a:noAutofit/>
            </a:bodyPr>
            <a:lstStyle/>
            <a:p>
              <a:pPr defTabSz="457178" hangingPunct="0">
                <a:defRPr sz="1800" b="0" spc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443;p8">
              <a:extLst>
                <a:ext uri="{FF2B5EF4-FFF2-40B4-BE49-F238E27FC236}">
                  <a16:creationId xmlns:a16="http://schemas.microsoft.com/office/drawing/2014/main" id="{82747C7C-3D2C-38A2-3524-29DE13C14FF9}"/>
                </a:ext>
              </a:extLst>
            </p:cNvPr>
            <p:cNvSpPr txBox="1"/>
            <p:nvPr/>
          </p:nvSpPr>
          <p:spPr>
            <a:xfrm rot="16200000">
              <a:off x="-9656826" y="9771466"/>
              <a:ext cx="21394049" cy="4286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77800" dir="5400000" rotWithShape="0">
                <a:srgbClr val="FFFFFF"/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CONCLUSIONS</a:t>
              </a:r>
            </a:p>
          </p:txBody>
        </p:sp>
      </p:grpSp>
      <p:sp>
        <p:nvSpPr>
          <p:cNvPr id="2" name="Google Shape;443;p8">
            <a:extLst>
              <a:ext uri="{FF2B5EF4-FFF2-40B4-BE49-F238E27FC236}">
                <a16:creationId xmlns:a16="http://schemas.microsoft.com/office/drawing/2014/main" id="{E7058C22-B2F7-0215-AE76-0C4B79073A04}"/>
              </a:ext>
            </a:extLst>
          </p:cNvPr>
          <p:cNvSpPr txBox="1"/>
          <p:nvPr/>
        </p:nvSpPr>
        <p:spPr>
          <a:xfrm rot="21583748">
            <a:off x="153884" y="991848"/>
            <a:ext cx="12030502" cy="3249944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defTabSz="457178" hangingPunct="0">
              <a:lnSpc>
                <a:spcPct val="15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In summary everything went </a:t>
            </a: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too fast too early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:</a:t>
            </a:r>
          </a:p>
          <a:p>
            <a:pPr defTabSz="457178" hangingPunct="0">
              <a:lnSpc>
                <a:spcPct val="150000"/>
              </a:lnSpc>
            </a:pPr>
            <a:r>
              <a:rPr lang="fr-FR" sz="2000" kern="0" spc="513">
                <a:solidFill>
                  <a:srgbClr val="FFD579"/>
                </a:solidFill>
                <a:latin typeface="Helvetica"/>
                <a:sym typeface="Helvetica"/>
              </a:rPr>
              <a:t>	star, BH, galactic disc formation, even passive galaxies</a:t>
            </a:r>
          </a:p>
          <a:p>
            <a:pPr defTabSz="457178" hangingPunct="0">
              <a:lnSpc>
                <a:spcPct val="150000"/>
              </a:lnSpc>
            </a:pPr>
            <a:endParaRPr lang="fr-FR" sz="2000" kern="0" spc="513">
              <a:solidFill>
                <a:srgbClr val="FFFFFF"/>
              </a:solidFill>
              <a:latin typeface="Helvetica"/>
              <a:sym typeface="Helvetica"/>
            </a:endParaRPr>
          </a:p>
          <a:p>
            <a:pPr defTabSz="457178" hangingPunct="0">
              <a:lnSpc>
                <a:spcPct val="15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No clear signature of problem with cosmological model, although it could help explaining the absence of galaxies at z&gt;14</a:t>
            </a:r>
          </a:p>
          <a:p>
            <a:pPr defTabSz="457178" hangingPunct="0">
              <a:lnSpc>
                <a:spcPct val="150000"/>
              </a:lnSpc>
            </a:pPr>
            <a:endParaRPr lang="fr-FR" sz="2000" kern="0" spc="513">
              <a:solidFill>
                <a:srgbClr val="FFFFFF"/>
              </a:solidFill>
              <a:latin typeface="Helvetica"/>
              <a:sym typeface="Helvetica"/>
            </a:endParaRPr>
          </a:p>
          <a:p>
            <a:pPr defTabSz="457178" hangingPunct="0">
              <a:lnSpc>
                <a:spcPct val="15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Population III stars still out of reach</a:t>
            </a:r>
          </a:p>
          <a:p>
            <a:pPr defTabSz="457178" hangingPunct="0">
              <a:lnSpc>
                <a:spcPct val="150000"/>
              </a:lnSpc>
            </a:pPr>
            <a:endParaRPr lang="fr-FR" sz="2000" kern="0" spc="513">
              <a:solidFill>
                <a:srgbClr val="FFFFFF"/>
              </a:solidFill>
              <a:latin typeface="Helvetica"/>
              <a:sym typeface="Helvetica"/>
            </a:endParaRPr>
          </a:p>
          <a:p>
            <a:pPr defTabSz="457178" hangingPunct="0">
              <a:lnSpc>
                <a:spcPct val="150000"/>
              </a:lnSpc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Accelerated formation of:</a:t>
            </a:r>
          </a:p>
          <a:p>
            <a:pPr marL="609585" indent="-609585" defTabSz="457178" hangingPunct="0">
              <a:lnSpc>
                <a:spcPct val="15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first galaxies can be explained by high efficiency, low feedback, but also by BH seeding and/or positive feedback</a:t>
            </a:r>
          </a:p>
          <a:p>
            <a:pPr marL="609585" indent="-609585" defTabSz="457178" hangingPunct="0">
              <a:lnSpc>
                <a:spcPct val="150000"/>
              </a:lnSpc>
              <a:buFont typeface="+mj-lt"/>
              <a:buAutoNum type="arabicPeriod"/>
            </a:pP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First SMBH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Wingdings" pitchFamily="2" charset="2"/>
              </a:rPr>
              <a:t>: high Eddington / DCBH / PBH</a:t>
            </a:r>
            <a:r>
              <a:rPr lang="fr-FR" sz="2000" kern="0" spc="513">
                <a:solidFill>
                  <a:srgbClr val="FFFFFF"/>
                </a:solidFill>
                <a:latin typeface="Helvetica"/>
                <a:sym typeface="Helvetica"/>
              </a:rPr>
              <a:t>?</a:t>
            </a:r>
          </a:p>
        </p:txBody>
      </p:sp>
      <p:pic>
        <p:nvPicPr>
          <p:cNvPr id="3" name="Illustration_sans_titre 77.png" descr="Illustration_sans_titre 77.png">
            <a:extLst>
              <a:ext uri="{FF2B5EF4-FFF2-40B4-BE49-F238E27FC236}">
                <a16:creationId xmlns:a16="http://schemas.microsoft.com/office/drawing/2014/main" id="{C07B2B5A-6D4C-713C-8D48-67316734E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318" y="177801"/>
            <a:ext cx="1744413" cy="1212220"/>
          </a:xfrm>
          <a:prstGeom prst="rect">
            <a:avLst/>
          </a:prstGeom>
          <a:ln w="12700">
            <a:solidFill>
              <a:schemeClr val="bg1"/>
            </a:solidFill>
            <a:miter lim="400000"/>
          </a:ln>
          <a:effectLst>
            <a:softEdge rad="231847"/>
          </a:effectLst>
        </p:spPr>
      </p:pic>
    </p:spTree>
    <p:extLst>
      <p:ext uri="{BB962C8B-B14F-4D97-AF65-F5344CB8AC3E}">
        <p14:creationId xmlns:p14="http://schemas.microsoft.com/office/powerpoint/2010/main" val="222195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9AE9D-0FEA-004B-69BC-9C152D78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rouper">
            <a:extLst>
              <a:ext uri="{FF2B5EF4-FFF2-40B4-BE49-F238E27FC236}">
                <a16:creationId xmlns:a16="http://schemas.microsoft.com/office/drawing/2014/main" id="{57DC4206-C337-A51A-9E54-A31859D2FE5C}"/>
              </a:ext>
            </a:extLst>
          </p:cNvPr>
          <p:cNvGrpSpPr/>
          <p:nvPr/>
        </p:nvGrpSpPr>
        <p:grpSpPr>
          <a:xfrm rot="5383748">
            <a:off x="5024283" y="-3697368"/>
            <a:ext cx="2143433" cy="12652461"/>
            <a:chOff x="-1103233" y="-4775"/>
            <a:chExt cx="4286864" cy="25304921"/>
          </a:xfrm>
        </p:grpSpPr>
        <p:sp>
          <p:nvSpPr>
            <p:cNvPr id="325" name="Conector recto 16">
              <a:extLst>
                <a:ext uri="{FF2B5EF4-FFF2-40B4-BE49-F238E27FC236}">
                  <a16:creationId xmlns:a16="http://schemas.microsoft.com/office/drawing/2014/main" id="{7093CD08-03F3-C19B-4543-805DF68AFFDD}"/>
                </a:ext>
              </a:extLst>
            </p:cNvPr>
            <p:cNvSpPr/>
            <p:nvPr/>
          </p:nvSpPr>
          <p:spPr>
            <a:xfrm flipH="1">
              <a:off x="1116015" y="-4775"/>
              <a:ext cx="1" cy="25304921"/>
            </a:xfrm>
            <a:prstGeom prst="line">
              <a:avLst/>
            </a:prstGeom>
            <a:noFill/>
            <a:ln w="6350" cap="flat">
              <a:solidFill>
                <a:srgbClr val="FFFFFF">
                  <a:alpha val="54582"/>
                </a:srgbClr>
              </a:solidFill>
              <a:prstDash val="solid"/>
              <a:miter lim="800000"/>
            </a:ln>
            <a:effectLst/>
          </p:spPr>
          <p:txBody>
            <a:bodyPr wrap="square" lIns="22860" tIns="22860" rIns="22860" bIns="22860" numCol="1" anchor="t">
              <a:noAutofit/>
            </a:bodyPr>
            <a:lstStyle/>
            <a:p>
              <a:pPr defTabSz="457178" hangingPunct="0">
                <a:defRPr sz="1800" b="0" spc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443;p8">
              <a:extLst>
                <a:ext uri="{FF2B5EF4-FFF2-40B4-BE49-F238E27FC236}">
                  <a16:creationId xmlns:a16="http://schemas.microsoft.com/office/drawing/2014/main" id="{A242DE56-DD7D-6E8B-8508-CB79FFF7DE3A}"/>
                </a:ext>
              </a:extLst>
            </p:cNvPr>
            <p:cNvSpPr txBox="1"/>
            <p:nvPr/>
          </p:nvSpPr>
          <p:spPr>
            <a:xfrm rot="16200000">
              <a:off x="-9656826" y="9771466"/>
              <a:ext cx="21394049" cy="4286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177800" dir="5400000" rotWithShape="0">
                <a:srgbClr val="FFFFFF"/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ON THE ROLE OF</a:t>
              </a:r>
            </a:p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ENTROPY / PHOTON PRODUCTION</a:t>
              </a:r>
            </a:p>
            <a:p>
              <a:pPr algn="ctr" defTabSz="457178" hangingPunct="0">
                <a:lnSpc>
                  <a:spcPct val="200000"/>
                </a:lnSpc>
              </a:pPr>
              <a:r>
                <a:rPr lang="fr-FR" sz="3351" b="1" kern="0" spc="513">
                  <a:solidFill>
                    <a:srgbClr val="FFFFFF"/>
                  </a:solidFill>
                  <a:latin typeface="Helvetica"/>
                  <a:sym typeface="Helvetica"/>
                </a:rPr>
                <a:t>IN STRUCTURE FORMATION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5551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F7E65-2381-ABB5-96C6-BB25BBC6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526DFB-E4CD-02F0-806D-FEFC03E0655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1BE086-6BC4-602E-5E29-1444455F4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16C4E2-BD75-FC39-DFCF-C20AF1D25086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1B193F-8800-69C3-DCCE-2186D26442E6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AC15DF-1D93-02DC-E71A-A893B36C5B89}"/>
              </a:ext>
            </a:extLst>
          </p:cNvPr>
          <p:cNvSpPr/>
          <p:nvPr/>
        </p:nvSpPr>
        <p:spPr>
          <a:xfrm>
            <a:off x="1744895" y="914398"/>
            <a:ext cx="8447070" cy="3573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FB27A6-C5A7-671F-7DC6-6AD16D82562A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A5E62C42-E9DB-7EF2-FDD3-836E7FD923A9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31820038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927A5-D37F-9A6B-D2F8-E70184D0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1B4F9-CD13-9EE4-89C6-EB7F55E8F19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B0819E-7CDC-5781-855F-2DA4FD81B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C6FEE8-9D6D-C175-707C-C32744BCF0C5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CA173C-DFF0-90A3-224D-EA840771DE7E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16E868-F110-AE4A-3455-1FA3DBF21313}"/>
              </a:ext>
            </a:extLst>
          </p:cNvPr>
          <p:cNvSpPr/>
          <p:nvPr/>
        </p:nvSpPr>
        <p:spPr>
          <a:xfrm>
            <a:off x="3452117" y="914398"/>
            <a:ext cx="6739848" cy="3573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1974C2-82EB-0A53-71A5-B1F61CBF9DA1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9D3F86B7-8016-5CCC-BE68-7B2A23030FAC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127335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32C5B-8DA4-542C-741D-D3AC716D7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E4F92-249B-A0C8-4893-233225F025E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B2432DC-AE18-B870-CCAE-A78F3D620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F617AC-CC46-6BDB-5BE7-AFDC711FB5D3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19443-2007-F9CC-5D10-4EE84DF8D081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96441B-917E-E000-B272-1AFFDFF5DBDC}"/>
              </a:ext>
            </a:extLst>
          </p:cNvPr>
          <p:cNvSpPr/>
          <p:nvPr/>
        </p:nvSpPr>
        <p:spPr>
          <a:xfrm>
            <a:off x="5167901" y="914398"/>
            <a:ext cx="5024064" cy="3573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BC0E19-1948-FFEE-249C-45BC7E06602F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2A14072D-3032-E776-721B-4B0B99C25CA0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1402480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CB85-DF52-3E57-7BE6-21F97E8A6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77890-8743-E1E1-9B4C-A20CE31FB48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394ACF-00F5-7046-2D3C-41E9B5067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61FA1A1-151C-0BEF-0D7A-20505FE95E22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BD43DE-CFA3-E9DE-66D8-49C80F98CAC1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2625BA-5635-6D76-ACC9-5DE888A331F9}"/>
              </a:ext>
            </a:extLst>
          </p:cNvPr>
          <p:cNvSpPr/>
          <p:nvPr/>
        </p:nvSpPr>
        <p:spPr>
          <a:xfrm>
            <a:off x="6914507" y="914398"/>
            <a:ext cx="3277457" cy="3573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D45620-DB10-25F0-67A9-2D74E024D5A1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CF648FA0-8047-1E93-36A9-01418994A689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595573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E49BB-AB8D-3C6F-68A1-B989B0789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94093-044B-699C-BF89-1B18E45C0B2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B099E8-F05F-FCBE-81EF-9FB223BF0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E701B3-2359-0851-C41B-92E24F75CC04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99EF61-B875-66DC-C3F4-6041D5786483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DC41EA-0A00-EF0E-2077-1B493984BE6C}"/>
              </a:ext>
            </a:extLst>
          </p:cNvPr>
          <p:cNvSpPr/>
          <p:nvPr/>
        </p:nvSpPr>
        <p:spPr>
          <a:xfrm>
            <a:off x="8527551" y="914398"/>
            <a:ext cx="1664413" cy="35736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3274A4-FADE-A8DC-44B0-F7E915C4B2A4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21345F51-29E7-F01A-14B6-963B7C065D15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4121731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A5CA9-0BAC-A8C7-5A29-37ECABE1E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A78016-B2F3-344E-EB1F-B092AE844F5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3CAE99-C34B-1CB4-F875-C897AD637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65B496-B48A-9D06-2C81-5A1B6CAA17CD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959B3F-4BF9-F6DB-D751-83268AF17F72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980D50-FB62-8409-8883-40531A2CE504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Google Shape;443;p8">
            <a:extLst>
              <a:ext uri="{FF2B5EF4-FFF2-40B4-BE49-F238E27FC236}">
                <a16:creationId xmlns:a16="http://schemas.microsoft.com/office/drawing/2014/main" id="{48C81BB3-DBDC-CCF5-1D4B-17BFEDE200C5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</p:spTree>
    <p:extLst>
      <p:ext uri="{BB962C8B-B14F-4D97-AF65-F5344CB8AC3E}">
        <p14:creationId xmlns:p14="http://schemas.microsoft.com/office/powerpoint/2010/main" val="3521570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8E8B9-A61C-951D-A53C-299F83533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C14746-FD39-B45A-2E71-F3A07DA50AA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57460E-A849-939C-76E8-5E9B38BD2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0284431" cy="68562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80AF761-30E3-EFE5-C51E-4375CBE7A412}"/>
              </a:ext>
            </a:extLst>
          </p:cNvPr>
          <p:cNvSpPr/>
          <p:nvPr/>
        </p:nvSpPr>
        <p:spPr>
          <a:xfrm>
            <a:off x="1828800" y="4489808"/>
            <a:ext cx="8363164" cy="23681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0AF51-8E56-87D1-B57A-384930CCC6E1}"/>
              </a:ext>
            </a:extLst>
          </p:cNvPr>
          <p:cNvSpPr/>
          <p:nvPr/>
        </p:nvSpPr>
        <p:spPr>
          <a:xfrm>
            <a:off x="0" y="-10273"/>
            <a:ext cx="10191965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50800-CBAE-3E9B-35B7-146550E8EC5D}"/>
              </a:ext>
            </a:extLst>
          </p:cNvPr>
          <p:cNvSpPr/>
          <p:nvPr/>
        </p:nvSpPr>
        <p:spPr>
          <a:xfrm>
            <a:off x="78769" y="4489808"/>
            <a:ext cx="10284431" cy="23664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7DB686B-B5CA-CE5A-6DCE-7EC0662130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1" b="86814"/>
          <a:stretch>
            <a:fillRect/>
          </a:stretch>
        </p:blipFill>
        <p:spPr>
          <a:xfrm>
            <a:off x="-1" y="554804"/>
            <a:ext cx="10284431" cy="3493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7DC637-D0D1-D06B-D22E-D687BECF58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032" r="14985" b="15327"/>
          <a:stretch>
            <a:fillRect/>
          </a:stretch>
        </p:blipFill>
        <p:spPr>
          <a:xfrm>
            <a:off x="0" y="4479536"/>
            <a:ext cx="8743308" cy="729465"/>
          </a:xfrm>
          <a:prstGeom prst="rect">
            <a:avLst/>
          </a:prstGeom>
        </p:spPr>
      </p:pic>
      <p:sp>
        <p:nvSpPr>
          <p:cNvPr id="9" name="Google Shape;443;p8">
            <a:extLst>
              <a:ext uri="{FF2B5EF4-FFF2-40B4-BE49-F238E27FC236}">
                <a16:creationId xmlns:a16="http://schemas.microsoft.com/office/drawing/2014/main" id="{152B0CA8-D5E9-A1DD-50A3-C1F05E37C2DE}"/>
              </a:ext>
            </a:extLst>
          </p:cNvPr>
          <p:cNvSpPr txBox="1"/>
          <p:nvPr/>
        </p:nvSpPr>
        <p:spPr>
          <a:xfrm rot="21583748">
            <a:off x="-30952" y="-246629"/>
            <a:ext cx="12192878" cy="884722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77800" dir="5400000" rotWithShape="0">
              <a:srgbClr val="FFFFFF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numCol="1" anchor="t">
            <a:noAutofit/>
          </a:bodyPr>
          <a:lstStyle/>
          <a:p>
            <a:pPr algn="ctr" defTabSz="457189" hangingPunct="0">
              <a:lnSpc>
                <a:spcPct val="200000"/>
              </a:lnSpc>
            </a:pPr>
            <a:r>
              <a:rPr lang="fr-FR" sz="2800" b="1" kern="0" spc="513">
                <a:solidFill>
                  <a:srgbClr val="FFFFFF"/>
                </a:solidFill>
                <a:latin typeface="Helvetica"/>
                <a:sym typeface="Helvetica"/>
              </a:rPr>
              <a:t>Radiative Cooling Cascade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31E92-D93D-159B-B635-4C78B5BEF1E0}"/>
              </a:ext>
            </a:extLst>
          </p:cNvPr>
          <p:cNvSpPr/>
          <p:nvPr/>
        </p:nvSpPr>
        <p:spPr>
          <a:xfrm>
            <a:off x="78769" y="4902048"/>
            <a:ext cx="10657085" cy="1964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Same E (energy): 		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ymbol" pitchFamily="2" charset="2"/>
              </a:rPr>
              <a:t>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ymbol" pitchFamily="2" charset="2"/>
              </a:rPr>
              <a:t>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with 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10 x N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 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if 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ymbol" pitchFamily="2" charset="2"/>
              </a:rPr>
              <a:t>l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10 x 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ymbol" pitchFamily="2" charset="2"/>
              </a:rPr>
              <a:t>l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  </a:t>
            </a:r>
          </a:p>
          <a:p>
            <a:pPr>
              <a:lnSpc>
                <a:spcPct val="150000"/>
              </a:lnSpc>
            </a:pP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Wingdings" pitchFamily="2" charset="2"/>
              </a:rPr>
              <a:t>Different S (entropy):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	S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10 x S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fr-FR" sz="28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fr-FR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sym typeface="Wingdings" pitchFamily="2" charset="2"/>
              </a:rPr>
              <a:t>Different P (probability): </a:t>
            </a:r>
            <a:r>
              <a:rPr lang="fr-FR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</a:t>
            </a:r>
            <a:r>
              <a:rPr lang="fr-FR" sz="2800" b="1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= exp[ (S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- S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)/k</a:t>
            </a:r>
            <a:r>
              <a:rPr lang="fr-FR" sz="2800" b="1" cap="none" spc="0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</a:t>
            </a:r>
            <a:r>
              <a:rPr lang="fr-FR" sz="2800" b="1" cap="none" spc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] x </a:t>
            </a:r>
            <a:r>
              <a:rPr lang="fr-FR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</a:t>
            </a:r>
            <a:r>
              <a:rPr lang="fr-FR" sz="2800" b="1" baseline="-25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fr-FR" sz="2800" b="1" cap="none" spc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09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A4EAF-6A6F-9B89-8869-A00063CE0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>
            <a:extLst>
              <a:ext uri="{FF2B5EF4-FFF2-40B4-BE49-F238E27FC236}">
                <a16:creationId xmlns:a16="http://schemas.microsoft.com/office/drawing/2014/main" id="{D9778A5B-D5DB-6162-1429-84F44D10850C}"/>
              </a:ext>
            </a:extLst>
          </p:cNvPr>
          <p:cNvGrpSpPr/>
          <p:nvPr/>
        </p:nvGrpSpPr>
        <p:grpSpPr>
          <a:xfrm>
            <a:off x="587360" y="2896864"/>
            <a:ext cx="2775361" cy="3324101"/>
            <a:chOff x="587360" y="2092192"/>
            <a:chExt cx="2775361" cy="3324101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2E14491B-2324-E9DD-77DC-3DCF83A77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49020"/>
            <a:stretch>
              <a:fillRect/>
            </a:stretch>
          </p:blipFill>
          <p:spPr>
            <a:xfrm>
              <a:off x="587360" y="2092192"/>
              <a:ext cx="2775361" cy="2509383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E05F04D-A870-A965-C5B2-6243FE57B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360" y="4374893"/>
              <a:ext cx="2527300" cy="1041400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B53FC0DA-99AD-7941-6FA4-3FD7A2F8B7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08" r="-109"/>
          <a:stretch>
            <a:fillRect/>
          </a:stretch>
        </p:blipFill>
        <p:spPr>
          <a:xfrm>
            <a:off x="3517920" y="2896864"/>
            <a:ext cx="2775361" cy="255858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B9BA8E9-0CC6-95EC-89ED-7118332555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02" t="52427"/>
          <a:stretch>
            <a:fillRect/>
          </a:stretch>
        </p:blipFill>
        <p:spPr>
          <a:xfrm>
            <a:off x="-1" y="296808"/>
            <a:ext cx="10063479" cy="13308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FA7C31-0130-E71F-37B5-3DCD3043DF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174" b="65691"/>
          <a:stretch>
            <a:fillRect/>
          </a:stretch>
        </p:blipFill>
        <p:spPr>
          <a:xfrm>
            <a:off x="10063479" y="0"/>
            <a:ext cx="2148701" cy="8609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3793B2D-F2AC-2408-641C-753A081F8C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8197" b="90227"/>
          <a:stretch>
            <a:fillRect/>
          </a:stretch>
        </p:blipFill>
        <p:spPr>
          <a:xfrm>
            <a:off x="9065043" y="860941"/>
            <a:ext cx="3126957" cy="373636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693E31DF-69C2-DBC1-9E67-966D525A5FB6}"/>
              </a:ext>
            </a:extLst>
          </p:cNvPr>
          <p:cNvGrpSpPr/>
          <p:nvPr/>
        </p:nvGrpSpPr>
        <p:grpSpPr>
          <a:xfrm>
            <a:off x="6696541" y="3002042"/>
            <a:ext cx="5495459" cy="3403824"/>
            <a:chOff x="6696541" y="2197370"/>
            <a:chExt cx="5495459" cy="3403824"/>
          </a:xfrm>
        </p:grpSpPr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D2E3EBF-1080-1D55-9E17-83E57C4A9225}"/>
                </a:ext>
              </a:extLst>
            </p:cNvPr>
            <p:cNvSpPr txBox="1"/>
            <p:nvPr/>
          </p:nvSpPr>
          <p:spPr>
            <a:xfrm>
              <a:off x="7733022" y="4893308"/>
              <a:ext cx="44589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/>
                <a:t>Ω </a:t>
              </a:r>
              <a:r>
                <a:rPr lang="fr-FR" sz="2000"/>
                <a:t>= number of microscopic states </a:t>
              </a:r>
            </a:p>
            <a:p>
              <a:r>
                <a:rPr lang="fr-FR" sz="2000"/>
                <a:t>(positions and velocities of the particles) </a:t>
              </a:r>
            </a:p>
          </p:txBody>
        </p: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4734FBB3-9ABA-E883-3165-F651D5F5CA07}"/>
                </a:ext>
              </a:extLst>
            </p:cNvPr>
            <p:cNvGrpSpPr/>
            <p:nvPr/>
          </p:nvGrpSpPr>
          <p:grpSpPr>
            <a:xfrm>
              <a:off x="6696541" y="2197370"/>
              <a:ext cx="5495459" cy="2515343"/>
              <a:chOff x="6696541" y="2197370"/>
              <a:chExt cx="5495459" cy="2515343"/>
            </a:xfrm>
          </p:grpSpPr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159DE7C2-4A3E-A258-EF6B-715F12162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96541" y="2197370"/>
                <a:ext cx="4241799" cy="927100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0DC751C6-2D21-9A6E-A3F7-3F2BFDF88B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51169" y="3074736"/>
                <a:ext cx="3017831" cy="707886"/>
              </a:xfrm>
              <a:prstGeom prst="rect">
                <a:avLst/>
              </a:prstGeom>
            </p:spPr>
          </p:pic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74FC478-82E3-8F0E-BA12-CB9703E12EE0}"/>
                  </a:ext>
                </a:extLst>
              </p:cNvPr>
              <p:cNvSpPr txBox="1"/>
              <p:nvPr/>
            </p:nvSpPr>
            <p:spPr>
              <a:xfrm>
                <a:off x="8212000" y="3883123"/>
                <a:ext cx="398000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b="1"/>
                  <a:t>S</a:t>
                </a:r>
                <a:r>
                  <a:rPr lang="fr-FR" sz="3200" b="1" baseline="-25000"/>
                  <a:t>photons</a:t>
                </a:r>
                <a:r>
                  <a:rPr lang="fr-FR" sz="3200" b="1"/>
                  <a:t> = 3.6 N</a:t>
                </a:r>
                <a:r>
                  <a:rPr lang="fr-FR" sz="3200" b="1" baseline="-25000"/>
                  <a:t>photons</a:t>
                </a:r>
                <a:r>
                  <a:rPr lang="fr-FR" sz="3200" b="1"/>
                  <a:t> k</a:t>
                </a:r>
                <a:r>
                  <a:rPr lang="fr-FR" sz="3200" b="1" baseline="-25000"/>
                  <a:t>B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1AFE28-4934-B11E-F573-C2066164CEC4}"/>
                  </a:ext>
                </a:extLst>
              </p:cNvPr>
              <p:cNvSpPr/>
              <p:nvPr/>
            </p:nvSpPr>
            <p:spPr>
              <a:xfrm>
                <a:off x="6751405" y="2197370"/>
                <a:ext cx="5355251" cy="2515343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4DB9DDE0-2889-9C12-97DA-071DF06729BB}"/>
              </a:ext>
            </a:extLst>
          </p:cNvPr>
          <p:cNvSpPr txBox="1"/>
          <p:nvPr/>
        </p:nvSpPr>
        <p:spPr>
          <a:xfrm>
            <a:off x="211733" y="1895463"/>
            <a:ext cx="11894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/>
              <a:t>The </a:t>
            </a:r>
            <a:r>
              <a:rPr lang="fr-FR" sz="2000" b="1"/>
              <a:t>second law </a:t>
            </a:r>
            <a:r>
              <a:rPr lang="fr-FR" sz="2000"/>
              <a:t>applies strictly to closed (</a:t>
            </a:r>
            <a:r>
              <a:rPr lang="fr-FR" sz="2000" b="1"/>
              <a:t>isolated</a:t>
            </a:r>
            <a:r>
              <a:rPr lang="fr-FR" sz="2000"/>
              <a:t>) systems whose entropy can only increase or remain constant. </a:t>
            </a:r>
          </a:p>
        </p:txBody>
      </p:sp>
    </p:spTree>
    <p:extLst>
      <p:ext uri="{BB962C8B-B14F-4D97-AF65-F5344CB8AC3E}">
        <p14:creationId xmlns:p14="http://schemas.microsoft.com/office/powerpoint/2010/main" val="393834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FE40CB-2326-88A3-63C6-99B99CDEB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25D5AD0-5399-08E5-B874-53845468E1C4}"/>
              </a:ext>
            </a:extLst>
          </p:cNvPr>
          <p:cNvSpPr txBox="1"/>
          <p:nvPr/>
        </p:nvSpPr>
        <p:spPr>
          <a:xfrm>
            <a:off x="1139858" y="28281"/>
            <a:ext cx="61038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Global entropy produced by a star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EC2448-6AE9-155F-CFF9-2750C802C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83" y="613392"/>
            <a:ext cx="7094899" cy="56312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72A510-FB1C-A9CC-6D5C-0AB56D4E92D3}"/>
              </a:ext>
            </a:extLst>
          </p:cNvPr>
          <p:cNvSpPr txBox="1"/>
          <p:nvPr/>
        </p:nvSpPr>
        <p:spPr>
          <a:xfrm>
            <a:off x="4513083" y="6244607"/>
            <a:ext cx="7166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i="1">
                <a:solidFill>
                  <a:srgbClr val="000000"/>
                </a:solidFill>
                <a:effectLst/>
                <a:latin typeface="Helvetica" pitchFamily="2" charset="0"/>
              </a:rPr>
              <a:t>All curves are normalized to a value of 1 at the mass of the Sun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9A2795-ECFA-E533-EF92-0F797F41BDD1}"/>
              </a:ext>
            </a:extLst>
          </p:cNvPr>
          <p:cNvSpPr/>
          <p:nvPr/>
        </p:nvSpPr>
        <p:spPr>
          <a:xfrm rot="18869859">
            <a:off x="2874386" y="2866135"/>
            <a:ext cx="4673600" cy="68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F7C96-3292-A1AD-CB65-14BD30074E1B}"/>
              </a:ext>
            </a:extLst>
          </p:cNvPr>
          <p:cNvSpPr/>
          <p:nvPr/>
        </p:nvSpPr>
        <p:spPr>
          <a:xfrm rot="18619083">
            <a:off x="3374272" y="3969369"/>
            <a:ext cx="1219263" cy="2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DA4AE6-C149-DACC-F357-67FB1A68629A}"/>
              </a:ext>
            </a:extLst>
          </p:cNvPr>
          <p:cNvSpPr/>
          <p:nvPr/>
        </p:nvSpPr>
        <p:spPr>
          <a:xfrm rot="18619083">
            <a:off x="2846279" y="4751668"/>
            <a:ext cx="1219263" cy="2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4DFABE-D7BC-E8BD-925B-F460E47CB768}"/>
              </a:ext>
            </a:extLst>
          </p:cNvPr>
          <p:cNvSpPr/>
          <p:nvPr/>
        </p:nvSpPr>
        <p:spPr>
          <a:xfrm>
            <a:off x="3830321" y="4398002"/>
            <a:ext cx="3055046" cy="94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3E9785-C038-3F8F-D78B-3F1760FAF4A8}"/>
              </a:ext>
            </a:extLst>
          </p:cNvPr>
          <p:cNvSpPr/>
          <p:nvPr/>
        </p:nvSpPr>
        <p:spPr>
          <a:xfrm rot="18263042">
            <a:off x="2346733" y="4309253"/>
            <a:ext cx="1219263" cy="60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D139C8-F5EC-5987-5BAB-DAECDB86A0EA}"/>
              </a:ext>
            </a:extLst>
          </p:cNvPr>
          <p:cNvSpPr/>
          <p:nvPr/>
        </p:nvSpPr>
        <p:spPr>
          <a:xfrm rot="18550259">
            <a:off x="3313563" y="4161378"/>
            <a:ext cx="1219263" cy="60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4E4D4D-6721-AD2B-89DE-6C26F92A476B}"/>
              </a:ext>
            </a:extLst>
          </p:cNvPr>
          <p:cNvSpPr/>
          <p:nvPr/>
        </p:nvSpPr>
        <p:spPr>
          <a:xfrm>
            <a:off x="4678840" y="3582598"/>
            <a:ext cx="2416176" cy="60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519FAE-378F-4BBF-CD86-5C34E28D67FE}"/>
              </a:ext>
            </a:extLst>
          </p:cNvPr>
          <p:cNvSpPr txBox="1"/>
          <p:nvPr/>
        </p:nvSpPr>
        <p:spPr>
          <a:xfrm>
            <a:off x="2654522" y="1653062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L/M</a:t>
            </a:r>
            <a:r>
              <a:rPr lang="fr-FR" b="1" baseline="-25000"/>
              <a:t>★</a:t>
            </a:r>
            <a:r>
              <a:rPr lang="fr-FR" b="1"/>
              <a:t> (W kg</a:t>
            </a:r>
            <a:r>
              <a:rPr lang="fr-FR" b="1" baseline="30000"/>
              <a:t>-1</a:t>
            </a:r>
            <a:r>
              <a:rPr lang="fr-FR" b="1"/>
              <a:t>)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FDDAF34-B5E1-321F-DE16-80811F730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478" y="35229"/>
            <a:ext cx="3632239" cy="384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51154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F506DC-8E54-C86D-AC54-EC13B4FA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E7754ECA-F3C2-37AD-B83C-F931FB4824B0}"/>
              </a:ext>
            </a:extLst>
          </p:cNvPr>
          <p:cNvSpPr txBox="1"/>
          <p:nvPr/>
        </p:nvSpPr>
        <p:spPr>
          <a:xfrm>
            <a:off x="1139858" y="28281"/>
            <a:ext cx="61038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Global entropy produced by a star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51FDEF-F48F-85AE-D1A8-0450C34E2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83" y="613392"/>
            <a:ext cx="7094899" cy="56312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3A1A3AD-6F7A-A952-CD7D-1584516124A1}"/>
              </a:ext>
            </a:extLst>
          </p:cNvPr>
          <p:cNvSpPr txBox="1"/>
          <p:nvPr/>
        </p:nvSpPr>
        <p:spPr>
          <a:xfrm>
            <a:off x="4513083" y="6244607"/>
            <a:ext cx="7166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i="1">
                <a:solidFill>
                  <a:srgbClr val="000000"/>
                </a:solidFill>
                <a:effectLst/>
                <a:latin typeface="Helvetica" pitchFamily="2" charset="0"/>
              </a:rPr>
              <a:t>All curves are normalized to a value of 1 at the mass of the Sun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01641F7-A453-D1F5-8D20-AEF9E4ACEDD2}"/>
              </a:ext>
            </a:extLst>
          </p:cNvPr>
          <p:cNvSpPr/>
          <p:nvPr/>
        </p:nvSpPr>
        <p:spPr>
          <a:xfrm rot="18619083">
            <a:off x="2968199" y="4751668"/>
            <a:ext cx="1219263" cy="285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7D5AF-1D5C-9189-26AA-20E83C4B3B2C}"/>
              </a:ext>
            </a:extLst>
          </p:cNvPr>
          <p:cNvSpPr/>
          <p:nvPr/>
        </p:nvSpPr>
        <p:spPr>
          <a:xfrm>
            <a:off x="3677920" y="4398002"/>
            <a:ext cx="3207447" cy="94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A91CAD-CA15-4080-5B76-FFF3BBFFB798}"/>
              </a:ext>
            </a:extLst>
          </p:cNvPr>
          <p:cNvSpPr/>
          <p:nvPr/>
        </p:nvSpPr>
        <p:spPr>
          <a:xfrm rot="18263042">
            <a:off x="2346733" y="4309253"/>
            <a:ext cx="1219263" cy="606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8610E7-99FB-6B24-D68F-77EC9A7BF158}"/>
              </a:ext>
            </a:extLst>
          </p:cNvPr>
          <p:cNvSpPr/>
          <p:nvPr/>
        </p:nvSpPr>
        <p:spPr>
          <a:xfrm>
            <a:off x="3304232" y="4700461"/>
            <a:ext cx="1189138" cy="369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F03B7D8-9ECF-F6A9-1AE9-7FEC85D33B7B}"/>
              </a:ext>
            </a:extLst>
          </p:cNvPr>
          <p:cNvSpPr txBox="1"/>
          <p:nvPr/>
        </p:nvSpPr>
        <p:spPr>
          <a:xfrm>
            <a:off x="7484882" y="3878868"/>
            <a:ext cx="47733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We assume that the photons are radiated at the peak wavelength of the blackbody given by the Wien’s law. </a:t>
            </a:r>
          </a:p>
          <a:p>
            <a:endParaRPr lang="fr-FR"/>
          </a:p>
          <a:p>
            <a:r>
              <a:rPr lang="fr-FR"/>
              <a:t>Difference in wavelength between stars of different masses = inversely proportional to the effective temperature.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583F5ED-AEDA-DD0C-582E-9BFE41F1B5EC}"/>
              </a:ext>
            </a:extLst>
          </p:cNvPr>
          <p:cNvSpPr txBox="1"/>
          <p:nvPr/>
        </p:nvSpPr>
        <p:spPr>
          <a:xfrm>
            <a:off x="4118101" y="1929558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L/M</a:t>
            </a:r>
            <a:r>
              <a:rPr lang="fr-FR" b="1" baseline="-25000"/>
              <a:t>★</a:t>
            </a:r>
            <a:r>
              <a:rPr lang="fr-FR" b="1"/>
              <a:t> (W kg</a:t>
            </a:r>
            <a:r>
              <a:rPr lang="fr-FR" b="1" baseline="30000"/>
              <a:t>-1</a:t>
            </a:r>
            <a:r>
              <a:rPr lang="fr-FR" b="1"/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7C67DF2-8E1D-2AB6-7BDF-C431F5DA9AF2}"/>
              </a:ext>
            </a:extLst>
          </p:cNvPr>
          <p:cNvSpPr txBox="1"/>
          <p:nvPr/>
        </p:nvSpPr>
        <p:spPr>
          <a:xfrm>
            <a:off x="3856454" y="3964760"/>
            <a:ext cx="277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/>
              <a:t>L /M</a:t>
            </a:r>
            <a:r>
              <a:rPr lang="fr-FR" b="1" baseline="-25000"/>
              <a:t>★</a:t>
            </a:r>
            <a:r>
              <a:rPr lang="fr-FR" b="1"/>
              <a:t> / T ( k</a:t>
            </a:r>
            <a:r>
              <a:rPr lang="fr-FR" b="1" baseline="-25000"/>
              <a:t>B</a:t>
            </a:r>
            <a:r>
              <a:rPr lang="fr-FR" b="1"/>
              <a:t> kg</a:t>
            </a:r>
            <a:r>
              <a:rPr lang="fr-FR" b="1" baseline="30000"/>
              <a:t>-1</a:t>
            </a:r>
            <a:r>
              <a:rPr lang="fr-FR" b="1"/>
              <a:t> s</a:t>
            </a:r>
            <a:r>
              <a:rPr lang="fr-FR" b="1" baseline="30000"/>
              <a:t>-1</a:t>
            </a:r>
            <a:r>
              <a:rPr lang="fr-FR" b="1"/>
              <a:t> 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DF7190-C44E-1E1C-43EB-777D6A262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478" y="35229"/>
            <a:ext cx="3632239" cy="384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18888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1A39C5-E23C-7E95-591C-1AFB4921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9872CA8D-38AD-E296-64F4-DDC313FF5A57}"/>
              </a:ext>
            </a:extLst>
          </p:cNvPr>
          <p:cNvSpPr txBox="1"/>
          <p:nvPr/>
        </p:nvSpPr>
        <p:spPr>
          <a:xfrm>
            <a:off x="1139858" y="28281"/>
            <a:ext cx="61038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Global entropy produced by a star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D91A50-A050-3400-8288-C64E585EE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83" y="613392"/>
            <a:ext cx="7094899" cy="56312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3455442-0232-97AB-0DF7-E1437705B07B}"/>
              </a:ext>
            </a:extLst>
          </p:cNvPr>
          <p:cNvSpPr txBox="1"/>
          <p:nvPr/>
        </p:nvSpPr>
        <p:spPr>
          <a:xfrm>
            <a:off x="4513083" y="6244607"/>
            <a:ext cx="7166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i="1">
                <a:solidFill>
                  <a:srgbClr val="000000"/>
                </a:solidFill>
                <a:effectLst/>
                <a:latin typeface="Helvetica" pitchFamily="2" charset="0"/>
              </a:rPr>
              <a:t>All curves are normalized to a value of 1 at the mass of the Sun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87E746-DF49-6875-1D28-B5A62118C2C4}"/>
              </a:ext>
            </a:extLst>
          </p:cNvPr>
          <p:cNvSpPr txBox="1"/>
          <p:nvPr/>
        </p:nvSpPr>
        <p:spPr>
          <a:xfrm>
            <a:off x="7484882" y="1408319"/>
            <a:ext cx="4317135" cy="2468368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>
                <a:solidFill>
                  <a:srgbClr val="0432FF"/>
                </a:solidFill>
              </a:rPr>
              <a:t>the HR diagram is a place of convergence for collections of particles to generate entropy with a nearly universal efficiency.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17992B-3F00-DF60-262E-EC71A69AD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640" y="4508939"/>
            <a:ext cx="4975860" cy="442955"/>
          </a:xfrm>
          <a:prstGeom prst="rect">
            <a:avLst/>
          </a:prstGeom>
          <a:ln>
            <a:solidFill>
              <a:srgbClr val="0432FF"/>
            </a:solidFill>
          </a:ln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A51E683-5214-07D2-53F9-50A65228B08F}"/>
              </a:ext>
            </a:extLst>
          </p:cNvPr>
          <p:cNvCxnSpPr/>
          <p:nvPr/>
        </p:nvCxnSpPr>
        <p:spPr>
          <a:xfrm flipH="1">
            <a:off x="6750240" y="4683760"/>
            <a:ext cx="396000" cy="0"/>
          </a:xfrm>
          <a:prstGeom prst="straightConnector1">
            <a:avLst/>
          </a:prstGeom>
          <a:ln>
            <a:solidFill>
              <a:srgbClr val="0432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2A7926CE-B426-6AC5-CE9C-1217673FBA3B}"/>
              </a:ext>
            </a:extLst>
          </p:cNvPr>
          <p:cNvSpPr txBox="1"/>
          <p:nvPr/>
        </p:nvSpPr>
        <p:spPr>
          <a:xfrm>
            <a:off x="6410594" y="159799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4472C4"/>
                </a:solidFill>
              </a:rPr>
              <a:t>/ T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25213E3-0393-F5F9-F6F8-3E9CAC999952}"/>
              </a:ext>
            </a:extLst>
          </p:cNvPr>
          <p:cNvCxnSpPr>
            <a:cxnSpLocks/>
          </p:cNvCxnSpPr>
          <p:nvPr/>
        </p:nvCxnSpPr>
        <p:spPr>
          <a:xfrm>
            <a:off x="6410594" y="1462560"/>
            <a:ext cx="0" cy="720000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F6D4C46E-EC96-7B4C-775D-7709C49204BC}"/>
              </a:ext>
            </a:extLst>
          </p:cNvPr>
          <p:cNvSpPr txBox="1"/>
          <p:nvPr/>
        </p:nvSpPr>
        <p:spPr>
          <a:xfrm>
            <a:off x="6410594" y="2375272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solidFill>
                  <a:srgbClr val="4472C4"/>
                </a:solidFill>
              </a:rPr>
              <a:t>x </a:t>
            </a:r>
            <a:r>
              <a:rPr lang="fr-FR">
                <a:solidFill>
                  <a:srgbClr val="4472C4"/>
                </a:solidFill>
                <a:latin typeface="Symbol" pitchFamily="2" charset="2"/>
              </a:rPr>
              <a:t>t</a:t>
            </a:r>
            <a:r>
              <a:rPr lang="fr-FR" baseline="-25000">
                <a:solidFill>
                  <a:srgbClr val="4472C4"/>
                </a:solidFill>
              </a:rPr>
              <a:t>MS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868AC7F-25C5-B4D2-D4B1-86AA35B783D2}"/>
              </a:ext>
            </a:extLst>
          </p:cNvPr>
          <p:cNvCxnSpPr>
            <a:cxnSpLocks/>
          </p:cNvCxnSpPr>
          <p:nvPr/>
        </p:nvCxnSpPr>
        <p:spPr>
          <a:xfrm>
            <a:off x="6410594" y="2239839"/>
            <a:ext cx="0" cy="2592000"/>
          </a:xfrm>
          <a:prstGeom prst="straightConnector1">
            <a:avLst/>
          </a:prstGeom>
          <a:ln w="1905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DF4771FB-711A-A54E-EFBA-C03E9C2A2976}"/>
              </a:ext>
            </a:extLst>
          </p:cNvPr>
          <p:cNvSpPr txBox="1"/>
          <p:nvPr/>
        </p:nvSpPr>
        <p:spPr>
          <a:xfrm>
            <a:off x="4118101" y="1929558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/>
              <a:t>L/M</a:t>
            </a:r>
            <a:r>
              <a:rPr lang="fr-FR" b="1" baseline="-25000"/>
              <a:t>★</a:t>
            </a:r>
            <a:r>
              <a:rPr lang="fr-FR" b="1"/>
              <a:t> (W kg</a:t>
            </a:r>
            <a:r>
              <a:rPr lang="fr-FR" b="1" baseline="30000"/>
              <a:t>-1</a:t>
            </a:r>
            <a:r>
              <a:rPr lang="fr-FR" b="1"/>
              <a:t>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416EC4-A47A-F423-3668-0380CDC0B2B9}"/>
              </a:ext>
            </a:extLst>
          </p:cNvPr>
          <p:cNvSpPr txBox="1"/>
          <p:nvPr/>
        </p:nvSpPr>
        <p:spPr>
          <a:xfrm>
            <a:off x="3856454" y="3964760"/>
            <a:ext cx="2773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/>
              <a:t>L /M</a:t>
            </a:r>
            <a:r>
              <a:rPr lang="fr-FR" b="1" baseline="-25000"/>
              <a:t>★</a:t>
            </a:r>
            <a:r>
              <a:rPr lang="fr-FR" b="1"/>
              <a:t> / T ( k</a:t>
            </a:r>
            <a:r>
              <a:rPr lang="fr-FR" b="1" baseline="-25000"/>
              <a:t>B</a:t>
            </a:r>
            <a:r>
              <a:rPr lang="fr-FR" b="1"/>
              <a:t> kg</a:t>
            </a:r>
            <a:r>
              <a:rPr lang="fr-FR" b="1" baseline="30000"/>
              <a:t>-1</a:t>
            </a:r>
            <a:r>
              <a:rPr lang="fr-FR" b="1"/>
              <a:t> s</a:t>
            </a:r>
            <a:r>
              <a:rPr lang="fr-FR" b="1" baseline="30000"/>
              <a:t>-1</a:t>
            </a:r>
            <a:r>
              <a:rPr lang="fr-FR" b="1"/>
              <a:t> 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F01BFB6-7020-7F59-652B-0554A0D7C629}"/>
              </a:ext>
            </a:extLst>
          </p:cNvPr>
          <p:cNvSpPr txBox="1"/>
          <p:nvPr/>
        </p:nvSpPr>
        <p:spPr>
          <a:xfrm>
            <a:off x="7810002" y="5044252"/>
            <a:ext cx="33321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>
                <a:solidFill>
                  <a:srgbClr val="0432FF"/>
                </a:solidFill>
              </a:rPr>
              <a:t>L /M</a:t>
            </a:r>
            <a:r>
              <a:rPr lang="fr-FR" b="1" baseline="-25000">
                <a:solidFill>
                  <a:srgbClr val="0432FF"/>
                </a:solidFill>
              </a:rPr>
              <a:t>★</a:t>
            </a:r>
            <a:r>
              <a:rPr lang="fr-FR" b="1">
                <a:solidFill>
                  <a:srgbClr val="0432FF"/>
                </a:solidFill>
              </a:rPr>
              <a:t> / T   x</a:t>
            </a:r>
            <a:r>
              <a:rPr lang="fr-FR" sz="2400" b="1">
                <a:solidFill>
                  <a:srgbClr val="0432FF"/>
                </a:solidFill>
              </a:rPr>
              <a:t> </a:t>
            </a:r>
            <a:r>
              <a:rPr lang="fr-FR" sz="2400" b="1">
                <a:solidFill>
                  <a:srgbClr val="0432FF"/>
                </a:solidFill>
                <a:latin typeface="Symbol" pitchFamily="2" charset="2"/>
              </a:rPr>
              <a:t>t</a:t>
            </a:r>
            <a:r>
              <a:rPr lang="fr-FR" sz="2400" b="1" baseline="-25000">
                <a:solidFill>
                  <a:srgbClr val="0432FF"/>
                </a:solidFill>
              </a:rPr>
              <a:t>MS  </a:t>
            </a:r>
            <a:r>
              <a:rPr lang="fr-FR" b="1"/>
              <a:t>( k</a:t>
            </a:r>
            <a:r>
              <a:rPr lang="fr-FR" b="1" baseline="-25000"/>
              <a:t>B</a:t>
            </a:r>
            <a:r>
              <a:rPr lang="fr-FR" b="1"/>
              <a:t> kg</a:t>
            </a:r>
            <a:r>
              <a:rPr lang="fr-FR" b="1" baseline="30000"/>
              <a:t>-1</a:t>
            </a:r>
            <a:r>
              <a:rPr lang="fr-FR" b="1"/>
              <a:t> )</a:t>
            </a:r>
            <a:endParaRPr lang="fr-FR" b="1" baseline="-25000">
              <a:solidFill>
                <a:srgbClr val="0432FF"/>
              </a:solidFill>
            </a:endParaRPr>
          </a:p>
          <a:p>
            <a:pPr algn="ctr"/>
            <a:endParaRPr lang="fr-FR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6504E4-5EA4-2649-9356-7C6CF4832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5887" y="-5919"/>
            <a:ext cx="1301302" cy="137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965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696C50-5EF0-59B2-47A7-4C47229F4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8A9D56B-75D2-7131-9240-AF055D274FB1}"/>
              </a:ext>
            </a:extLst>
          </p:cNvPr>
          <p:cNvSpPr txBox="1"/>
          <p:nvPr/>
        </p:nvSpPr>
        <p:spPr>
          <a:xfrm>
            <a:off x="2064470" y="28281"/>
            <a:ext cx="8229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Fluctuation theorem applied to stars on the HR diagram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0E434C-6D55-F066-DA56-4D4D1E12473F}"/>
              </a:ext>
            </a:extLst>
          </p:cNvPr>
          <p:cNvSpPr txBox="1"/>
          <p:nvPr/>
        </p:nvSpPr>
        <p:spPr>
          <a:xfrm>
            <a:off x="2865747" y="489946"/>
            <a:ext cx="6900421" cy="5687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b="1"/>
              <a:t>The main driver of the probability is the number of photons produced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CE757E-025E-5F68-3B8D-E54FE8DA3F7B}"/>
              </a:ext>
            </a:extLst>
          </p:cNvPr>
          <p:cNvSpPr txBox="1"/>
          <p:nvPr/>
        </p:nvSpPr>
        <p:spPr>
          <a:xfrm>
            <a:off x="394746" y="1196844"/>
            <a:ext cx="11569047" cy="11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fr-FR">
                <a:solidFill>
                  <a:srgbClr val="000000"/>
                </a:solidFill>
                <a:effectLst/>
                <a:latin typeface="Helvetica" pitchFamily="2" charset="0"/>
              </a:rPr>
              <a:t>Stars spend most of their lives on the MS of the HR diagram during which they convert hydrogen into helium. Stars of different masses produce photons, hence entropy, at a different rate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B2506FF-3500-8403-A7F5-F026457ED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023" y="2569178"/>
            <a:ext cx="5532581" cy="428882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AE11C7-E944-B81D-C299-1FF4D22961CE}"/>
              </a:ext>
            </a:extLst>
          </p:cNvPr>
          <p:cNvSpPr txBox="1"/>
          <p:nvPr/>
        </p:nvSpPr>
        <p:spPr>
          <a:xfrm>
            <a:off x="9502219" y="5401558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Chabrier IMF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4EABD0B4-EBD0-2D10-EC8E-5DFE22127EFF}"/>
              </a:ext>
            </a:extLst>
          </p:cNvPr>
          <p:cNvGrpSpPr/>
          <p:nvPr/>
        </p:nvGrpSpPr>
        <p:grpSpPr>
          <a:xfrm>
            <a:off x="633232" y="2924077"/>
            <a:ext cx="6974768" cy="803057"/>
            <a:chOff x="633232" y="2924077"/>
            <a:chExt cx="6974768" cy="803057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41932D35-B124-40A4-ACDF-A8832E384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3232" y="2924077"/>
              <a:ext cx="5462768" cy="803057"/>
            </a:xfrm>
            <a:prstGeom prst="rect">
              <a:avLst/>
            </a:prstGeom>
            <a:ln>
              <a:solidFill>
                <a:srgbClr val="0432FF"/>
              </a:solidFill>
            </a:ln>
          </p:spPr>
        </p:pic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58ACF90E-B8E9-955C-A2FC-982B622CDBFB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308807"/>
              <a:ext cx="1512000" cy="0"/>
            </a:xfrm>
            <a:prstGeom prst="line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26697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06ACB-5B7C-B1E4-952C-EE137916F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EDE45524-C987-744F-3D8A-A8121B69BD1E}"/>
              </a:ext>
            </a:extLst>
          </p:cNvPr>
          <p:cNvSpPr txBox="1"/>
          <p:nvPr/>
        </p:nvSpPr>
        <p:spPr>
          <a:xfrm>
            <a:off x="2064470" y="28281"/>
            <a:ext cx="8229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Main Sequence stars vs Mains Sequence galaxies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C2D2A5D-F0A1-2427-802F-34AE75DF6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9703"/>
            <a:ext cx="6966052" cy="54530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4727ACC-F65F-5BA3-C783-65B1CAB2990A}"/>
              </a:ext>
            </a:extLst>
          </p:cNvPr>
          <p:cNvSpPr txBox="1"/>
          <p:nvPr/>
        </p:nvSpPr>
        <p:spPr>
          <a:xfrm>
            <a:off x="205033" y="730371"/>
            <a:ext cx="11550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>
                <a:solidFill>
                  <a:srgbClr val="000000"/>
                </a:solidFill>
                <a:effectLst/>
                <a:latin typeface="Helvetica" pitchFamily="2" charset="0"/>
              </a:rPr>
              <a:t>Galaxies form most of their stars in a secular star-formation mode = the "star-formation main sequence"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31CFE57-D438-3AE1-E7FC-018503BA563D}"/>
              </a:ext>
            </a:extLst>
          </p:cNvPr>
          <p:cNvSpPr txBox="1"/>
          <p:nvPr/>
        </p:nvSpPr>
        <p:spPr>
          <a:xfrm>
            <a:off x="6825007" y="2967335"/>
            <a:ext cx="520359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/>
              <a:t>galaxies on their main sequence produce a specific</a:t>
            </a:r>
          </a:p>
          <a:p>
            <a:r>
              <a:rPr lang="fr-FR"/>
              <a:t>entropy that also varies little with galaxy mass, in a way that resembles what is seen for individual stars</a:t>
            </a:r>
          </a:p>
        </p:txBody>
      </p:sp>
    </p:spTree>
    <p:extLst>
      <p:ext uri="{BB962C8B-B14F-4D97-AF65-F5344CB8AC3E}">
        <p14:creationId xmlns:p14="http://schemas.microsoft.com/office/powerpoint/2010/main" val="4109115643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32EAF-BB49-3179-9391-E032696AB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1D4D5CE8-9686-6630-E52F-B266E7C5F815}"/>
              </a:ext>
            </a:extLst>
          </p:cNvPr>
          <p:cNvSpPr txBox="1"/>
          <p:nvPr/>
        </p:nvSpPr>
        <p:spPr>
          <a:xfrm>
            <a:off x="2064470" y="28281"/>
            <a:ext cx="8229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rgbClr val="000000"/>
                </a:solidFill>
                <a:effectLst/>
                <a:latin typeface="PT Sans" panose="020B0503020203020204" pitchFamily="34" charset="77"/>
              </a:rPr>
              <a:t>Extragalactic background light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B5367F-5863-D481-B69C-29ED7A4A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269" y="838986"/>
            <a:ext cx="6876766" cy="533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6438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26173</TotalTime>
  <Words>2288</Words>
  <Application>Microsoft Macintosh PowerPoint</Application>
  <PresentationFormat>Grand écran</PresentationFormat>
  <Paragraphs>344</Paragraphs>
  <Slides>53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53</vt:i4>
      </vt:variant>
    </vt:vector>
  </HeadingPairs>
  <TitlesOfParts>
    <vt:vector size="71" baseType="lpstr">
      <vt:lpstr>Arial</vt:lpstr>
      <vt:lpstr>Calibri</vt:lpstr>
      <vt:lpstr>CMR9</vt:lpstr>
      <vt:lpstr>Comic Sans MS</vt:lpstr>
      <vt:lpstr>FUTURA MEDIUM</vt:lpstr>
      <vt:lpstr>FUTURA MEDIUM</vt:lpstr>
      <vt:lpstr>Helvetica</vt:lpstr>
      <vt:lpstr>NewTXMI</vt:lpstr>
      <vt:lpstr>NimbusRomNo9L</vt:lpstr>
      <vt:lpstr>PT Sans</vt:lpstr>
      <vt:lpstr>rtxmi</vt:lpstr>
      <vt:lpstr>Symbol</vt:lpstr>
      <vt:lpstr>TeXGyreTermesX</vt:lpstr>
      <vt:lpstr>Times New Roman</vt:lpstr>
      <vt:lpstr>txmiaX</vt:lpstr>
      <vt:lpstr>Verdana</vt:lpstr>
      <vt:lpstr>Wingdings</vt:lpstr>
      <vt:lpstr>Thème Office</vt:lpstr>
      <vt:lpstr>Présentation PowerPoint</vt:lpstr>
      <vt:lpstr>The initial objectives of the James Webb</vt:lpstr>
      <vt:lpstr>the big questions for the James Webb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future of Little Red Dots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David Elbaz</dc:creator>
  <cp:lastModifiedBy>David Elbaz</cp:lastModifiedBy>
  <cp:revision>965</cp:revision>
  <cp:lastPrinted>2025-04-29T10:34:28Z</cp:lastPrinted>
  <dcterms:created xsi:type="dcterms:W3CDTF">2024-03-05T22:12:47Z</dcterms:created>
  <dcterms:modified xsi:type="dcterms:W3CDTF">2026-09-30T08:51:22Z</dcterms:modified>
</cp:coreProperties>
</file>