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 id="2147483763" r:id="rId2"/>
    <p:sldMasterId id="2147483799" r:id="rId3"/>
  </p:sldMasterIdLst>
  <p:notesMasterIdLst>
    <p:notesMasterId r:id="rId21"/>
  </p:notesMasterIdLst>
  <p:handoutMasterIdLst>
    <p:handoutMasterId r:id="rId22"/>
  </p:handoutMasterIdLst>
  <p:sldIdLst>
    <p:sldId id="539" r:id="rId4"/>
    <p:sldId id="546" r:id="rId5"/>
    <p:sldId id="569" r:id="rId6"/>
    <p:sldId id="576" r:id="rId7"/>
    <p:sldId id="580" r:id="rId8"/>
    <p:sldId id="579" r:id="rId9"/>
    <p:sldId id="575" r:id="rId10"/>
    <p:sldId id="567" r:id="rId11"/>
    <p:sldId id="582" r:id="rId12"/>
    <p:sldId id="581" r:id="rId13"/>
    <p:sldId id="568" r:id="rId14"/>
    <p:sldId id="578" r:id="rId15"/>
    <p:sldId id="583" r:id="rId16"/>
    <p:sldId id="584" r:id="rId17"/>
    <p:sldId id="573" r:id="rId18"/>
    <p:sldId id="577" r:id="rId19"/>
    <p:sldId id="585" r:id="rId20"/>
  </p:sldIdLst>
  <p:sldSz cx="12192000" cy="6858000"/>
  <p:notesSz cx="6858000" cy="9144000"/>
  <p:embeddedFontLst>
    <p:embeddedFont>
      <p:font typeface="Arial Narrow" panose="020B0604020202020204" pitchFamily="34" charset="0"/>
      <p:regular r:id="rId23"/>
      <p:bold r:id="rId24"/>
      <p:italic r:id="rId25"/>
      <p:boldItalic r:id="rId26"/>
    </p:embeddedFont>
    <p:embeddedFont>
      <p:font typeface="IBM Plex Sans" panose="020B0503050203000203" pitchFamily="34" charset="0"/>
      <p:regular r:id="rId27"/>
      <p:bold r:id="rId28"/>
      <p:italic r:id="rId29"/>
      <p:boldItalic r:id="rId30"/>
    </p:embeddedFont>
    <p:embeddedFont>
      <p:font typeface="IBM Plex Sans Medium" panose="020B0603050203000203" pitchFamily="34" charset="0"/>
      <p:regular r:id="rId31"/>
      <p:italic r:id="rId32"/>
    </p:embeddedFont>
    <p:embeddedFont>
      <p:font typeface="IBM Plex Sans SemiBold" panose="020B0703050203000203" pitchFamily="34" charset="0"/>
      <p:regular r:id="rId33"/>
      <p:bold r:id="rId34"/>
      <p:italic r:id="rId35"/>
      <p:boldItalic r:id="rId36"/>
    </p:embeddedFont>
    <p:embeddedFont>
      <p:font typeface="Satoshi" pitchFamily="2" charset="77"/>
      <p:regular r:id="rId37"/>
      <p:bold r:id="rId38"/>
      <p:italic r:id="rId39"/>
      <p:boldItalic r:id="rId40"/>
    </p:embeddedFont>
    <p:embeddedFont>
      <p:font typeface="Satoshi Medium" pitchFamily="2" charset="77"/>
      <p:regular r:id="rId4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Thi Nhu An" initials="PTNA" lastIdx="32" clrIdx="0">
    <p:extLst>
      <p:ext uri="{19B8F6BF-5375-455C-9EA6-DF929625EA0E}">
        <p15:presenceInfo xmlns:p15="http://schemas.microsoft.com/office/powerpoint/2012/main" userId="PHAM Thi Nhu An" providerId="None"/>
      </p:ext>
    </p:extLst>
  </p:cmAuthor>
  <p:cmAuthor id="2" name="Laurence.winter@cnrs-dir.fr" initials="L" lastIdx="80" clrIdx="1">
    <p:extLst>
      <p:ext uri="{19B8F6BF-5375-455C-9EA6-DF929625EA0E}">
        <p15:presenceInfo xmlns:p15="http://schemas.microsoft.com/office/powerpoint/2012/main" userId="Laurence.winter@cnrs-dir.fr" providerId="None"/>
      </p:ext>
    </p:extLst>
  </p:cmAuthor>
  <p:cmAuthor id="3" name="Christophe Steffan" initials="CS" lastIdx="7" clrIdx="2">
    <p:extLst>
      <p:ext uri="{19B8F6BF-5375-455C-9EA6-DF929625EA0E}">
        <p15:presenceInfo xmlns:p15="http://schemas.microsoft.com/office/powerpoint/2012/main" userId="cc03bb8f05f275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B80"/>
    <a:srgbClr val="006638"/>
    <a:srgbClr val="000000"/>
    <a:srgbClr val="6941EB"/>
    <a:srgbClr val="9AE2FF"/>
    <a:srgbClr val="11284B"/>
    <a:srgbClr val="CDD7DC"/>
    <a:srgbClr val="FFBC75"/>
    <a:srgbClr val="FFEB6E"/>
    <a:srgbClr val="B0EE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2356" autoAdjust="0"/>
  </p:normalViewPr>
  <p:slideViewPr>
    <p:cSldViewPr showGuides="1">
      <p:cViewPr varScale="1">
        <p:scale>
          <a:sx n="93" d="100"/>
          <a:sy n="93" d="100"/>
        </p:scale>
        <p:origin x="216" y="3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8" d="100"/>
          <a:sy n="78" d="100"/>
        </p:scale>
        <p:origin x="418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4C99D9-0709-6434-9CB2-839695AAA6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5EF67AB-83BE-8016-014F-5A122AECC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6856D-A6F5-864E-B894-C06B40E71D62}" type="datetimeFigureOut">
              <a:rPr lang="fr-FR" smtClean="0"/>
              <a:t>09/04/2026</a:t>
            </a:fld>
            <a:endParaRPr lang="fr-FR"/>
          </a:p>
        </p:txBody>
      </p:sp>
      <p:sp>
        <p:nvSpPr>
          <p:cNvPr id="5" name="Espace réservé du numéro de diapositive 4">
            <a:extLst>
              <a:ext uri="{FF2B5EF4-FFF2-40B4-BE49-F238E27FC236}">
                <a16:creationId xmlns:a16="http://schemas.microsoft.com/office/drawing/2014/main" id="{315A8F63-A908-0427-CBAF-2A15BEB6E1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D8ABFA-369F-FA4C-B2A9-51EFFFE0DC69}" type="slidenum">
              <a:rPr lang="fr-FR" smtClean="0"/>
              <a:t>‹N°›</a:t>
            </a:fld>
            <a:endParaRPr lang="fr-FR"/>
          </a:p>
        </p:txBody>
      </p:sp>
      <p:sp>
        <p:nvSpPr>
          <p:cNvPr id="6" name="Espace réservé du pied de page 5">
            <a:extLst>
              <a:ext uri="{FF2B5EF4-FFF2-40B4-BE49-F238E27FC236}">
                <a16:creationId xmlns:a16="http://schemas.microsoft.com/office/drawing/2014/main" id="{E5EA9558-CC42-C5AD-AAAE-2160E6F318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330045180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DFC18-3D3E-A041-A3F3-D294B7D0CEC9}" type="datetimeFigureOut">
              <a:rPr lang="fr-FR" smtClean="0"/>
              <a:t>09/04/2026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B45D8-6FF4-8A4C-9937-2BAD7338C105}" type="slidenum">
              <a:rPr lang="fr-FR" smtClean="0"/>
              <a:t>‹N°›</a:t>
            </a:fld>
            <a:endParaRPr lang="fr-FR"/>
          </a:p>
        </p:txBody>
      </p:sp>
    </p:spTree>
    <p:extLst>
      <p:ext uri="{BB962C8B-B14F-4D97-AF65-F5344CB8AC3E}">
        <p14:creationId xmlns:p14="http://schemas.microsoft.com/office/powerpoint/2010/main" val="21310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pPr/>
              <a:t>1</a:t>
            </a:fld>
            <a:endParaRPr lang="fr-FR" dirty="0"/>
          </a:p>
        </p:txBody>
      </p:sp>
    </p:spTree>
    <p:extLst>
      <p:ext uri="{BB962C8B-B14F-4D97-AF65-F5344CB8AC3E}">
        <p14:creationId xmlns:p14="http://schemas.microsoft.com/office/powerpoint/2010/main" val="40856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8</a:t>
            </a:fld>
            <a:endParaRPr lang="fr-FR"/>
          </a:p>
        </p:txBody>
      </p:sp>
    </p:spTree>
    <p:extLst>
      <p:ext uri="{BB962C8B-B14F-4D97-AF65-F5344CB8AC3E}">
        <p14:creationId xmlns:p14="http://schemas.microsoft.com/office/powerpoint/2010/main" val="424846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DA26-ABF1-D6B3-C70C-18A3222AA56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06EBC8-CD98-4BB8-10DC-B09F016ACA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D4057-0B62-EE4A-ED87-51F88FDC127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CF4DBA8-D92D-BA1B-6ED0-808E11660FF9}"/>
              </a:ext>
            </a:extLst>
          </p:cNvPr>
          <p:cNvSpPr>
            <a:spLocks noGrp="1"/>
          </p:cNvSpPr>
          <p:nvPr>
            <p:ph type="sldNum" sz="quarter" idx="5"/>
          </p:nvPr>
        </p:nvSpPr>
        <p:spPr/>
        <p:txBody>
          <a:bodyPr/>
          <a:lstStyle/>
          <a:p>
            <a:fld id="{260B45D8-6FF4-8A4C-9937-2BAD7338C105}" type="slidenum">
              <a:rPr lang="fr-FR" smtClean="0"/>
              <a:t>9</a:t>
            </a:fld>
            <a:endParaRPr lang="fr-FR"/>
          </a:p>
        </p:txBody>
      </p:sp>
    </p:spTree>
    <p:extLst>
      <p:ext uri="{BB962C8B-B14F-4D97-AF65-F5344CB8AC3E}">
        <p14:creationId xmlns:p14="http://schemas.microsoft.com/office/powerpoint/2010/main" val="4256223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ouverture trame claire">
    <p:spTree>
      <p:nvGrpSpPr>
        <p:cNvPr id="1" name=""/>
        <p:cNvGrpSpPr/>
        <p:nvPr/>
      </p:nvGrpSpPr>
      <p:grpSpPr>
        <a:xfrm>
          <a:off x="0" y="0"/>
          <a:ext cx="0" cy="0"/>
          <a:chOff x="0" y="0"/>
          <a:chExt cx="0" cy="0"/>
        </a:xfrm>
      </p:grpSpPr>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8" name="Graphique 7">
            <a:extLst>
              <a:ext uri="{FF2B5EF4-FFF2-40B4-BE49-F238E27FC236}">
                <a16:creationId xmlns:a16="http://schemas.microsoft.com/office/drawing/2014/main" id="{4F55A71F-6B9C-E8D9-6B4E-844CD2C65A1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850" t="36707" r="28821" b="34081"/>
          <a:stretch/>
        </p:blipFill>
        <p:spPr>
          <a:xfrm>
            <a:off x="6384040" y="802609"/>
            <a:ext cx="1656230" cy="1656230"/>
          </a:xfrm>
          <a:prstGeom prst="rect">
            <a:avLst/>
          </a:prstGeom>
        </p:spPr>
      </p:pic>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Satoshi"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11" name="Espace réservé du titre 1">
            <a:extLst>
              <a:ext uri="{FF2B5EF4-FFF2-40B4-BE49-F238E27FC236}">
                <a16:creationId xmlns:a16="http://schemas.microsoft.com/office/drawing/2014/main" id="{0A516C33-8358-C1A9-53E5-14770CC3013D}"/>
              </a:ext>
            </a:extLst>
          </p:cNvPr>
          <p:cNvSpPr>
            <a:spLocks noGrp="1"/>
          </p:cNvSpPr>
          <p:nvPr>
            <p:ph type="title"/>
          </p:nvPr>
        </p:nvSpPr>
        <p:spPr>
          <a:xfrm>
            <a:off x="479425" y="2324866"/>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IBM Plex Sans" panose="020B050305020300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14612392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4 colonne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6"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3" name="Espace réservé du texte 22">
            <a:extLst>
              <a:ext uri="{FF2B5EF4-FFF2-40B4-BE49-F238E27FC236}">
                <a16:creationId xmlns:a16="http://schemas.microsoft.com/office/drawing/2014/main" id="{50BDB343-0DEB-CAD3-FA7E-0C1FEB1EC5F5}"/>
              </a:ext>
            </a:extLst>
          </p:cNvPr>
          <p:cNvSpPr>
            <a:spLocks noGrp="1"/>
          </p:cNvSpPr>
          <p:nvPr>
            <p:ph type="body" sz="quarter" idx="20" hasCustomPrompt="1"/>
          </p:nvPr>
        </p:nvSpPr>
        <p:spPr>
          <a:xfrm>
            <a:off x="484655" y="1696846"/>
            <a:ext cx="11235377" cy="1431934"/>
          </a:xfrm>
          <a:prstGeom prst="rect">
            <a:avLst/>
          </a:prstGeom>
        </p:spPr>
        <p:txBody>
          <a:bodyPr lIns="0" tIns="0" rIns="0" bIns="0"/>
          <a:lstStyle>
            <a:lvl1pPr marL="0" indent="0">
              <a:lnSpc>
                <a:spcPts val="2060"/>
              </a:lnSpc>
              <a:spcBef>
                <a:spcPts val="0"/>
              </a:spcBef>
              <a:buNone/>
              <a:defRPr sz="1800" b="1" i="0">
                <a:solidFill>
                  <a:schemeClr val="accent4"/>
                </a:solidFill>
                <a:latin typeface="Satoshi" pitchFamily="2" charset="77"/>
              </a:defRPr>
            </a:lvl1pPr>
          </a:lstStyle>
          <a:p>
            <a:pPr lvl="0"/>
            <a:r>
              <a:rPr lang="fr-FR" dirty="0"/>
              <a:t>Cliquez ici pour ajouter une introduction</a:t>
            </a:r>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16" name="Espace réservé du texte 4">
            <a:extLst>
              <a:ext uri="{FF2B5EF4-FFF2-40B4-BE49-F238E27FC236}">
                <a16:creationId xmlns:a16="http://schemas.microsoft.com/office/drawing/2014/main" id="{38C48D10-E1BC-A074-AA6D-0B830ADEE199}"/>
              </a:ext>
            </a:extLst>
          </p:cNvPr>
          <p:cNvSpPr>
            <a:spLocks noGrp="1"/>
          </p:cNvSpPr>
          <p:nvPr>
            <p:ph type="body" sz="quarter" idx="22" hasCustomPrompt="1"/>
          </p:nvPr>
        </p:nvSpPr>
        <p:spPr>
          <a:xfrm>
            <a:off x="4331652"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7" name="Espace réservé du texte 4">
            <a:extLst>
              <a:ext uri="{FF2B5EF4-FFF2-40B4-BE49-F238E27FC236}">
                <a16:creationId xmlns:a16="http://schemas.microsoft.com/office/drawing/2014/main" id="{9EBA9D97-E8B0-84CD-3EF6-B82BCEA1C347}"/>
              </a:ext>
            </a:extLst>
          </p:cNvPr>
          <p:cNvSpPr>
            <a:spLocks noGrp="1"/>
          </p:cNvSpPr>
          <p:nvPr>
            <p:ph type="body" sz="quarter" idx="23" hasCustomPrompt="1"/>
          </p:nvPr>
        </p:nvSpPr>
        <p:spPr>
          <a:xfrm>
            <a:off x="8183878"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Tree>
    <p:extLst>
      <p:ext uri="{BB962C8B-B14F-4D97-AF65-F5344CB8AC3E}">
        <p14:creationId xmlns:p14="http://schemas.microsoft.com/office/powerpoint/2010/main" val="223053380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aplat bleu">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9" name="Rectangle 8">
            <a:extLst>
              <a:ext uri="{FF2B5EF4-FFF2-40B4-BE49-F238E27FC236}">
                <a16:creationId xmlns:a16="http://schemas.microsoft.com/office/drawing/2014/main" id="{05F966B9-C870-C876-22E3-FA50855E2838}"/>
              </a:ext>
            </a:extLst>
          </p:cNvPr>
          <p:cNvSpPr/>
          <p:nvPr userDrawn="1"/>
        </p:nvSpPr>
        <p:spPr>
          <a:xfrm>
            <a:off x="0" y="-4468"/>
            <a:ext cx="6096000" cy="63862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4">
            <a:extLst>
              <a:ext uri="{FF2B5EF4-FFF2-40B4-BE49-F238E27FC236}">
                <a16:creationId xmlns:a16="http://schemas.microsoft.com/office/drawing/2014/main" id="{9D62ECF7-224F-BE76-8261-978BD9AB7D16}"/>
              </a:ext>
            </a:extLst>
          </p:cNvPr>
          <p:cNvSpPr>
            <a:spLocks noGrp="1"/>
          </p:cNvSpPr>
          <p:nvPr>
            <p:ph type="body" sz="quarter" idx="10" hasCustomPrompt="1"/>
          </p:nvPr>
        </p:nvSpPr>
        <p:spPr>
          <a:xfrm>
            <a:off x="479425" y="476250"/>
            <a:ext cx="5616575" cy="1080490"/>
          </a:xfrm>
          <a:prstGeom prst="rect">
            <a:avLst/>
          </a:prstGeom>
        </p:spPr>
        <p:txBody>
          <a:bodyPr lIns="0" tIns="0" rIns="0" bIns="0"/>
          <a:lstStyle>
            <a:lvl1pPr marL="0" indent="0">
              <a:lnSpc>
                <a:spcPts val="3580"/>
              </a:lnSpc>
              <a:spcBef>
                <a:spcPts val="0"/>
              </a:spcBef>
              <a:buNone/>
              <a:defRPr sz="3400" b="1" i="0">
                <a:solidFill>
                  <a:schemeClr val="accent3"/>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2" name="Espace réservé du texte 4">
            <a:extLst>
              <a:ext uri="{FF2B5EF4-FFF2-40B4-BE49-F238E27FC236}">
                <a16:creationId xmlns:a16="http://schemas.microsoft.com/office/drawing/2014/main" id="{9B51E19D-7186-A4AC-AF8E-F28CC81389EB}"/>
              </a:ext>
            </a:extLst>
          </p:cNvPr>
          <p:cNvSpPr>
            <a:spLocks noGrp="1"/>
          </p:cNvSpPr>
          <p:nvPr>
            <p:ph type="body" sz="quarter" idx="11" hasCustomPrompt="1"/>
          </p:nvPr>
        </p:nvSpPr>
        <p:spPr>
          <a:xfrm>
            <a:off x="490517" y="1746296"/>
            <a:ext cx="5616575" cy="995105"/>
          </a:xfrm>
          <a:prstGeom prst="rect">
            <a:avLst/>
          </a:prstGeom>
        </p:spPr>
        <p:txBody>
          <a:bodyPr lIns="0" tIns="0" rIns="0" bIns="0"/>
          <a:lstStyle>
            <a:lvl1pPr marL="0" indent="0">
              <a:lnSpc>
                <a:spcPts val="2680"/>
              </a:lnSpc>
              <a:spcBef>
                <a:spcPts val="0"/>
              </a:spcBef>
              <a:buNone/>
              <a:defRPr sz="2300" b="0" i="0">
                <a:solidFill>
                  <a:schemeClr val="bg1"/>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2" name="Espace réservé du texte 4">
            <a:extLst>
              <a:ext uri="{FF2B5EF4-FFF2-40B4-BE49-F238E27FC236}">
                <a16:creationId xmlns:a16="http://schemas.microsoft.com/office/drawing/2014/main" id="{4AB6C5AF-C111-CDBB-4E0D-9ED7BB0B5B73}"/>
              </a:ext>
            </a:extLst>
          </p:cNvPr>
          <p:cNvSpPr>
            <a:spLocks noGrp="1"/>
          </p:cNvSpPr>
          <p:nvPr>
            <p:ph type="body" sz="quarter" idx="25" hasCustomPrompt="1"/>
          </p:nvPr>
        </p:nvSpPr>
        <p:spPr>
          <a:xfrm>
            <a:off x="6384040" y="89474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3" name="Espace réservé du texte 22">
            <a:extLst>
              <a:ext uri="{FF2B5EF4-FFF2-40B4-BE49-F238E27FC236}">
                <a16:creationId xmlns:a16="http://schemas.microsoft.com/office/drawing/2014/main" id="{F0B1460B-09A0-E802-BF68-995EF590924A}"/>
              </a:ext>
            </a:extLst>
          </p:cNvPr>
          <p:cNvSpPr>
            <a:spLocks noGrp="1"/>
          </p:cNvSpPr>
          <p:nvPr>
            <p:ph type="body" sz="quarter" idx="20" hasCustomPrompt="1"/>
          </p:nvPr>
        </p:nvSpPr>
        <p:spPr>
          <a:xfrm>
            <a:off x="6384041" y="51131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4" name="Espace réservé du texte 4">
            <a:extLst>
              <a:ext uri="{FF2B5EF4-FFF2-40B4-BE49-F238E27FC236}">
                <a16:creationId xmlns:a16="http://schemas.microsoft.com/office/drawing/2014/main" id="{54E708B3-7AF0-C96A-6482-9DED85780265}"/>
              </a:ext>
            </a:extLst>
          </p:cNvPr>
          <p:cNvSpPr>
            <a:spLocks noGrp="1"/>
          </p:cNvSpPr>
          <p:nvPr>
            <p:ph type="body" sz="quarter" idx="26" hasCustomPrompt="1"/>
          </p:nvPr>
        </p:nvSpPr>
        <p:spPr>
          <a:xfrm>
            <a:off x="6384040" y="279466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5" name="Espace réservé du texte 22">
            <a:extLst>
              <a:ext uri="{FF2B5EF4-FFF2-40B4-BE49-F238E27FC236}">
                <a16:creationId xmlns:a16="http://schemas.microsoft.com/office/drawing/2014/main" id="{DC35D55A-5BA3-123A-E597-9FA96CB92394}"/>
              </a:ext>
            </a:extLst>
          </p:cNvPr>
          <p:cNvSpPr>
            <a:spLocks noGrp="1"/>
          </p:cNvSpPr>
          <p:nvPr>
            <p:ph type="body" sz="quarter" idx="27" hasCustomPrompt="1"/>
          </p:nvPr>
        </p:nvSpPr>
        <p:spPr>
          <a:xfrm>
            <a:off x="6384041" y="241123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6" name="Espace réservé du texte 4">
            <a:extLst>
              <a:ext uri="{FF2B5EF4-FFF2-40B4-BE49-F238E27FC236}">
                <a16:creationId xmlns:a16="http://schemas.microsoft.com/office/drawing/2014/main" id="{90C94401-3FE7-31B7-5B7B-5E223F9E364E}"/>
              </a:ext>
            </a:extLst>
          </p:cNvPr>
          <p:cNvSpPr>
            <a:spLocks noGrp="1"/>
          </p:cNvSpPr>
          <p:nvPr>
            <p:ph type="body" sz="quarter" idx="28" hasCustomPrompt="1"/>
          </p:nvPr>
        </p:nvSpPr>
        <p:spPr>
          <a:xfrm>
            <a:off x="6395130" y="470474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7" name="Espace réservé du texte 22">
            <a:extLst>
              <a:ext uri="{FF2B5EF4-FFF2-40B4-BE49-F238E27FC236}">
                <a16:creationId xmlns:a16="http://schemas.microsoft.com/office/drawing/2014/main" id="{2EA2D5D4-4DA0-52C0-7984-BDED62ECC04A}"/>
              </a:ext>
            </a:extLst>
          </p:cNvPr>
          <p:cNvSpPr>
            <a:spLocks noGrp="1"/>
          </p:cNvSpPr>
          <p:nvPr>
            <p:ph type="body" sz="quarter" idx="29" hasCustomPrompt="1"/>
          </p:nvPr>
        </p:nvSpPr>
        <p:spPr>
          <a:xfrm>
            <a:off x="6395131" y="432131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10" name="Espace réservé du numéro de diapositive 3">
            <a:extLst>
              <a:ext uri="{FF2B5EF4-FFF2-40B4-BE49-F238E27FC236}">
                <a16:creationId xmlns:a16="http://schemas.microsoft.com/office/drawing/2014/main" id="{7FC5D97E-3DF5-880B-0722-0053FC857E7F}"/>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Tree>
    <p:extLst>
      <p:ext uri="{BB962C8B-B14F-4D97-AF65-F5344CB8AC3E}">
        <p14:creationId xmlns:p14="http://schemas.microsoft.com/office/powerpoint/2010/main" val="40976544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0EC93E8-71E3-4E2A-8F7C-5A495EC5FBF6}" type="datetimeFigureOut">
              <a:rPr lang="fr-FR" smtClean="0"/>
              <a:t>09/04/2026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5C1AE8-81F1-44C7-92D2-B6109C4EB1E1}" type="slidenum">
              <a:rPr lang="fr-FR" smtClean="0"/>
              <a:t>‹N°›</a:t>
            </a:fld>
            <a:endParaRPr lang="fr-FR"/>
          </a:p>
        </p:txBody>
      </p:sp>
    </p:spTree>
    <p:extLst>
      <p:ext uri="{BB962C8B-B14F-4D97-AF65-F5344CB8AC3E}">
        <p14:creationId xmlns:p14="http://schemas.microsoft.com/office/powerpoint/2010/main" val="411008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ouverture trame clai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02B0362-72D9-E77F-74B8-BDD900A349B0}"/>
              </a:ext>
            </a:extLst>
          </p:cNvPr>
          <p:cNvPicPr>
            <a:picLocks noChangeAspect="1"/>
          </p:cNvPicPr>
          <p:nvPr userDrawn="1"/>
        </p:nvPicPr>
        <p:blipFill rotWithShape="1">
          <a:blip r:embed="rId2"/>
          <a:srcRect l="12019" r="31440"/>
          <a:stretch/>
        </p:blipFill>
        <p:spPr>
          <a:xfrm>
            <a:off x="3863752" y="-501"/>
            <a:ext cx="8328248" cy="6858501"/>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456" t="-2" r="2862" b="-2832"/>
          <a:stretch/>
        </p:blipFill>
        <p:spPr>
          <a:xfrm>
            <a:off x="0" y="-501"/>
            <a:ext cx="6531605" cy="705231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11" name="Espace réservé du titre 1">
            <a:extLst>
              <a:ext uri="{FF2B5EF4-FFF2-40B4-BE49-F238E27FC236}">
                <a16:creationId xmlns:a16="http://schemas.microsoft.com/office/drawing/2014/main" id="{0A516C33-8358-C1A9-53E5-14770CC3013D}"/>
              </a:ext>
            </a:extLst>
          </p:cNvPr>
          <p:cNvSpPr>
            <a:spLocks noGrp="1"/>
          </p:cNvSpPr>
          <p:nvPr>
            <p:ph type="title"/>
          </p:nvPr>
        </p:nvSpPr>
        <p:spPr>
          <a:xfrm>
            <a:off x="479425" y="2324866"/>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277912064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p:cNvSpPr/>
          <p:nvPr userDrawn="1"/>
        </p:nvSpPr>
        <p:spPr>
          <a:xfrm>
            <a:off x="0" y="2474967"/>
            <a:ext cx="12192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Titre 1"/>
          <p:cNvSpPr txBox="1">
            <a:spLocks/>
          </p:cNvSpPr>
          <p:nvPr userDrawn="1"/>
        </p:nvSpPr>
        <p:spPr>
          <a:xfrm>
            <a:off x="1982624" y="-80317"/>
            <a:ext cx="10093621" cy="1143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fr-FR" sz="2000" dirty="0">
              <a:solidFill>
                <a:srgbClr val="E75112"/>
              </a:solidFill>
              <a:latin typeface="Arial Narrow" panose="020B0606020202030204" pitchFamily="34" charset="0"/>
            </a:endParaRPr>
          </a:p>
        </p:txBody>
      </p:sp>
      <p:sp>
        <p:nvSpPr>
          <p:cNvPr id="11" name="Espace réservé du pied de page 4"/>
          <p:cNvSpPr>
            <a:spLocks noGrp="1"/>
          </p:cNvSpPr>
          <p:nvPr>
            <p:ph type="ftr" sz="quarter" idx="3"/>
          </p:nvPr>
        </p:nvSpPr>
        <p:spPr>
          <a:xfrm>
            <a:off x="1583499" y="6516000"/>
            <a:ext cx="9024000" cy="360000"/>
          </a:xfrm>
          <a:prstGeom prst="rect">
            <a:avLst/>
          </a:prstGeom>
        </p:spPr>
        <p:txBody>
          <a:bodyPr vert="horz" lIns="91440" tIns="45720" rIns="91440" bIns="45720" rtlCol="0" anchor="ctr"/>
          <a:lstStyle>
            <a:lvl1pPr algn="ctr">
              <a:defRPr sz="1200" b="1">
                <a:solidFill>
                  <a:schemeClr val="bg1"/>
                </a:solidFill>
              </a:defRPr>
            </a:lvl1pPr>
          </a:lstStyle>
          <a:p>
            <a:endParaRPr lang="fr-FR" dirty="0"/>
          </a:p>
        </p:txBody>
      </p:sp>
      <p:sp>
        <p:nvSpPr>
          <p:cNvPr id="2" name="Titre 1"/>
          <p:cNvSpPr>
            <a:spLocks noGrp="1"/>
          </p:cNvSpPr>
          <p:nvPr>
            <p:ph type="title" hasCustomPrompt="1"/>
          </p:nvPr>
        </p:nvSpPr>
        <p:spPr>
          <a:xfrm>
            <a:off x="303029" y="3068929"/>
            <a:ext cx="11773216" cy="464416"/>
          </a:xfrm>
        </p:spPr>
        <p:txBody>
          <a:bodyPr>
            <a:noAutofit/>
          </a:bodyPr>
          <a:lstStyle>
            <a:lvl1pPr algn="ctr">
              <a:defRPr sz="4000" b="0" i="0">
                <a:solidFill>
                  <a:schemeClr val="bg1"/>
                </a:solidFill>
                <a:latin typeface="+mn-lt"/>
              </a:defRPr>
            </a:lvl1pPr>
          </a:lstStyle>
          <a:p>
            <a:r>
              <a:rPr lang="fr-FR" dirty="0"/>
              <a:t>Titre de la présentation</a:t>
            </a:r>
          </a:p>
        </p:txBody>
      </p:sp>
    </p:spTree>
    <p:extLst>
      <p:ext uri="{BB962C8B-B14F-4D97-AF65-F5344CB8AC3E}">
        <p14:creationId xmlns:p14="http://schemas.microsoft.com/office/powerpoint/2010/main" val="386471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980731"/>
            <a:ext cx="10972800" cy="5145435"/>
          </a:xfrm>
          <a:prstGeom prst="rect">
            <a:avLst/>
          </a:prstGeom>
        </p:spPr>
        <p:txBody>
          <a:bodyPr/>
          <a:lstStyle>
            <a:lvl1pPr>
              <a:defRPr sz="2400">
                <a:solidFill>
                  <a:srgbClr val="0070C0"/>
                </a:solidFill>
              </a:defRPr>
            </a:lvl1pPr>
            <a:lvl2pPr>
              <a:defRPr sz="2000">
                <a:solidFill>
                  <a:srgbClr val="00294B"/>
                </a:solidFill>
              </a:defRPr>
            </a:lvl2pPr>
            <a:lvl3pPr>
              <a:defRPr sz="1800">
                <a:solidFill>
                  <a:srgbClr val="00294B"/>
                </a:solidFill>
              </a:defRPr>
            </a:lvl3pPr>
            <a:lvl4pPr>
              <a:defRPr sz="1800">
                <a:solidFill>
                  <a:srgbClr val="00294B"/>
                </a:solidFill>
              </a:defRPr>
            </a:lvl4pPr>
            <a:lvl5pPr>
              <a:defRPr sz="1800">
                <a:solidFill>
                  <a:srgbClr val="00294B"/>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11088555" y="6516000"/>
            <a:ext cx="960000" cy="360000"/>
          </a:xfrm>
        </p:spPr>
        <p:txBody>
          <a:bodyPr/>
          <a:lstStyle>
            <a:lvl1pPr>
              <a:defRPr sz="1200">
                <a:solidFill>
                  <a:srgbClr val="00294B"/>
                </a:solidFill>
              </a:defRPr>
            </a:lvl1pPr>
          </a:lstStyle>
          <a:p>
            <a:fld id="{5A41D906-68FB-4FCF-A226-CB4AF2FE6205}" type="slidenum">
              <a:rPr lang="fr-FR" smtClean="0"/>
              <a:pPr/>
              <a:t>‹N°›</a:t>
            </a:fld>
            <a:endParaRPr lang="fr-FR"/>
          </a:p>
        </p:txBody>
      </p:sp>
      <p:sp>
        <p:nvSpPr>
          <p:cNvPr id="7" name="Espace réservé de la date 1">
            <a:extLst>
              <a:ext uri="{FF2B5EF4-FFF2-40B4-BE49-F238E27FC236}">
                <a16:creationId xmlns:a16="http://schemas.microsoft.com/office/drawing/2014/main" id="{88E2FC32-ED7C-FA4B-94C4-3D0E5B749275}"/>
              </a:ext>
            </a:extLst>
          </p:cNvPr>
          <p:cNvSpPr>
            <a:spLocks noGrp="1"/>
          </p:cNvSpPr>
          <p:nvPr>
            <p:ph type="dt" sz="half" idx="2"/>
          </p:nvPr>
        </p:nvSpPr>
        <p:spPr>
          <a:xfrm>
            <a:off x="5328000" y="6498000"/>
            <a:ext cx="1536000" cy="360000"/>
          </a:xfrm>
          <a:prstGeom prst="rect">
            <a:avLst/>
          </a:prstGeom>
        </p:spPr>
        <p:txBody>
          <a:bodyPr vert="horz" lIns="91440" tIns="45720" rIns="91440" bIns="45720" rtlCol="0" anchor="ctr"/>
          <a:lstStyle>
            <a:lvl1pPr algn="ctr">
              <a:defRPr sz="1200">
                <a:solidFill>
                  <a:srgbClr val="00294B"/>
                </a:solidFill>
              </a:defRPr>
            </a:lvl1pPr>
          </a:lstStyle>
          <a:p>
            <a:r>
              <a:rPr lang="fr-FR"/>
              <a:t>28/11/2023</a:t>
            </a:r>
            <a:endParaRPr lang="en-GB" dirty="0"/>
          </a:p>
        </p:txBody>
      </p:sp>
      <p:sp>
        <p:nvSpPr>
          <p:cNvPr id="8" name="Titre 1">
            <a:extLst>
              <a:ext uri="{FF2B5EF4-FFF2-40B4-BE49-F238E27FC236}">
                <a16:creationId xmlns:a16="http://schemas.microsoft.com/office/drawing/2014/main" id="{E0FE2E31-FA02-3C4D-A384-3B4F60B79652}"/>
              </a:ext>
            </a:extLst>
          </p:cNvPr>
          <p:cNvSpPr>
            <a:spLocks noGrp="1"/>
          </p:cNvSpPr>
          <p:nvPr>
            <p:ph type="title"/>
          </p:nvPr>
        </p:nvSpPr>
        <p:spPr>
          <a:xfrm>
            <a:off x="1248139" y="1"/>
            <a:ext cx="9840416" cy="820395"/>
          </a:xfrm>
          <a:prstGeom prst="rect">
            <a:avLst/>
          </a:prstGeom>
        </p:spPr>
        <p:txBody>
          <a:bodyPr>
            <a:noAutofit/>
          </a:bodyPr>
          <a:lstStyle>
            <a:lvl1pPr>
              <a:defRPr sz="3200"/>
            </a:lvl1pPr>
          </a:lstStyle>
          <a:p>
            <a:r>
              <a:rPr lang="fr-FR" dirty="0"/>
              <a:t>Modifiez le style du titre</a:t>
            </a:r>
          </a:p>
        </p:txBody>
      </p:sp>
    </p:spTree>
    <p:extLst>
      <p:ext uri="{BB962C8B-B14F-4D97-AF65-F5344CB8AC3E}">
        <p14:creationId xmlns:p14="http://schemas.microsoft.com/office/powerpoint/2010/main" val="390380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A404202-FA8C-A8E2-44F1-BD0F84357C08}"/>
              </a:ext>
            </a:extLst>
          </p:cNvPr>
          <p:cNvSpPr>
            <a:spLocks noGrp="1"/>
          </p:cNvSpPr>
          <p:nvPr>
            <p:ph type="dt" sz="half" idx="10"/>
          </p:nvPr>
        </p:nvSpPr>
        <p:spPr/>
        <p:txBody>
          <a:bodyPr/>
          <a:lstStyle>
            <a:lvl1pPr>
              <a:defRPr/>
            </a:lvl1pPr>
          </a:lstStyle>
          <a:p>
            <a:pPr>
              <a:defRPr/>
            </a:pPr>
            <a:fld id="{75753E34-7DD0-8F41-906F-5A5517BFC09B}" type="datetimeFigureOut">
              <a:rPr lang="fr-FR"/>
              <a:pPr>
                <a:defRPr/>
              </a:pPr>
              <a:t>09/04/2026</a:t>
            </a:fld>
            <a:endParaRPr lang="fr-FR"/>
          </a:p>
        </p:txBody>
      </p:sp>
      <p:sp>
        <p:nvSpPr>
          <p:cNvPr id="5" name="Espace réservé du pied de page 4">
            <a:extLst>
              <a:ext uri="{FF2B5EF4-FFF2-40B4-BE49-F238E27FC236}">
                <a16:creationId xmlns:a16="http://schemas.microsoft.com/office/drawing/2014/main" id="{B771DC94-C9D9-1ED7-F06C-90CE0A8F918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43789FE-16E4-3450-29D0-5F248CE933DC}"/>
              </a:ext>
            </a:extLst>
          </p:cNvPr>
          <p:cNvSpPr>
            <a:spLocks noGrp="1"/>
          </p:cNvSpPr>
          <p:nvPr>
            <p:ph type="sldNum" sz="quarter" idx="12"/>
          </p:nvPr>
        </p:nvSpPr>
        <p:spPr/>
        <p:txBody>
          <a:bodyPr/>
          <a:lstStyle>
            <a:lvl1pPr>
              <a:defRPr/>
            </a:lvl1pPr>
          </a:lstStyle>
          <a:p>
            <a:fld id="{054EF908-814D-8E41-A367-5BBBD8E902B5}" type="slidenum">
              <a:rPr lang="fr-FR" altLang="fr-FR"/>
              <a:pPr/>
              <a:t>‹N°›</a:t>
            </a:fld>
            <a:endParaRPr lang="fr-FR" altLang="fr-FR"/>
          </a:p>
        </p:txBody>
      </p:sp>
    </p:spTree>
    <p:extLst>
      <p:ext uri="{BB962C8B-B14F-4D97-AF65-F5344CB8AC3E}">
        <p14:creationId xmlns:p14="http://schemas.microsoft.com/office/powerpoint/2010/main" val="54410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6644A1-505E-855B-F8A5-D3E25087B821}"/>
              </a:ext>
            </a:extLst>
          </p:cNvPr>
          <p:cNvSpPr>
            <a:spLocks noGrp="1"/>
          </p:cNvSpPr>
          <p:nvPr>
            <p:ph type="dt" sz="half" idx="10"/>
          </p:nvPr>
        </p:nvSpPr>
        <p:spPr/>
        <p:txBody>
          <a:bodyPr/>
          <a:lstStyle>
            <a:lvl1pPr>
              <a:defRPr/>
            </a:lvl1pPr>
          </a:lstStyle>
          <a:p>
            <a:pPr>
              <a:defRPr/>
            </a:pPr>
            <a:fld id="{3A468DDA-0437-1B4E-8324-D78EB8C0FBC1}" type="datetimeFigureOut">
              <a:rPr lang="fr-FR"/>
              <a:pPr>
                <a:defRPr/>
              </a:pPr>
              <a:t>09/04/2026</a:t>
            </a:fld>
            <a:endParaRPr lang="fr-FR"/>
          </a:p>
        </p:txBody>
      </p:sp>
      <p:sp>
        <p:nvSpPr>
          <p:cNvPr id="5" name="Espace réservé du pied de page 4">
            <a:extLst>
              <a:ext uri="{FF2B5EF4-FFF2-40B4-BE49-F238E27FC236}">
                <a16:creationId xmlns:a16="http://schemas.microsoft.com/office/drawing/2014/main" id="{2D41E921-06EA-B38A-9C6F-F18FCD13C97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E7F4E4C-D8C2-725B-C677-6696CD9347EE}"/>
              </a:ext>
            </a:extLst>
          </p:cNvPr>
          <p:cNvSpPr>
            <a:spLocks noGrp="1"/>
          </p:cNvSpPr>
          <p:nvPr>
            <p:ph type="sldNum" sz="quarter" idx="12"/>
          </p:nvPr>
        </p:nvSpPr>
        <p:spPr/>
        <p:txBody>
          <a:bodyPr/>
          <a:lstStyle>
            <a:lvl1pPr>
              <a:defRPr/>
            </a:lvl1pPr>
          </a:lstStyle>
          <a:p>
            <a:fld id="{518068D9-7ED7-DB4B-B479-659652BC2291}" type="slidenum">
              <a:rPr lang="fr-FR" altLang="fr-FR"/>
              <a:pPr/>
              <a:t>‹N°›</a:t>
            </a:fld>
            <a:endParaRPr lang="fr-FR" altLang="fr-FR"/>
          </a:p>
        </p:txBody>
      </p:sp>
    </p:spTree>
    <p:extLst>
      <p:ext uri="{BB962C8B-B14F-4D97-AF65-F5344CB8AC3E}">
        <p14:creationId xmlns:p14="http://schemas.microsoft.com/office/powerpoint/2010/main" val="241613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C2862C2-7C6F-9B9D-B6F9-B51237491D30}"/>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3431684" y="223610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01</a:t>
            </a:r>
          </a:p>
        </p:txBody>
      </p:sp>
      <p:sp>
        <p:nvSpPr>
          <p:cNvPr id="6" name="Espace réservé du texte 4">
            <a:extLst>
              <a:ext uri="{FF2B5EF4-FFF2-40B4-BE49-F238E27FC236}">
                <a16:creationId xmlns:a16="http://schemas.microsoft.com/office/drawing/2014/main" id="{326068AC-FDED-C9AD-0727-2B7AF1D409EF}"/>
              </a:ext>
            </a:extLst>
          </p:cNvPr>
          <p:cNvSpPr>
            <a:spLocks noGrp="1"/>
          </p:cNvSpPr>
          <p:nvPr>
            <p:ph type="body" sz="quarter" idx="10" hasCustomPrompt="1"/>
          </p:nvPr>
        </p:nvSpPr>
        <p:spPr>
          <a:xfrm>
            <a:off x="4367760" y="2236105"/>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9" name="Espace réservé du texte 11">
            <a:extLst>
              <a:ext uri="{FF2B5EF4-FFF2-40B4-BE49-F238E27FC236}">
                <a16:creationId xmlns:a16="http://schemas.microsoft.com/office/drawing/2014/main" id="{89B42863-04B1-DACF-7175-514979A237B1}"/>
              </a:ext>
            </a:extLst>
          </p:cNvPr>
          <p:cNvSpPr>
            <a:spLocks noGrp="1"/>
          </p:cNvSpPr>
          <p:nvPr>
            <p:ph type="body" sz="quarter" idx="15" hasCustomPrompt="1"/>
          </p:nvPr>
        </p:nvSpPr>
        <p:spPr>
          <a:xfrm>
            <a:off x="3431684" y="287919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02</a:t>
            </a:r>
          </a:p>
        </p:txBody>
      </p:sp>
      <p:sp>
        <p:nvSpPr>
          <p:cNvPr id="10" name="Espace réservé du texte 4">
            <a:extLst>
              <a:ext uri="{FF2B5EF4-FFF2-40B4-BE49-F238E27FC236}">
                <a16:creationId xmlns:a16="http://schemas.microsoft.com/office/drawing/2014/main" id="{07FD6445-A12E-9527-7641-3881AB56CDD1}"/>
              </a:ext>
            </a:extLst>
          </p:cNvPr>
          <p:cNvSpPr>
            <a:spLocks noGrp="1"/>
          </p:cNvSpPr>
          <p:nvPr>
            <p:ph type="body" sz="quarter" idx="16" hasCustomPrompt="1"/>
          </p:nvPr>
        </p:nvSpPr>
        <p:spPr>
          <a:xfrm>
            <a:off x="4367760" y="2880246"/>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1" name="Espace réservé du texte 11">
            <a:extLst>
              <a:ext uri="{FF2B5EF4-FFF2-40B4-BE49-F238E27FC236}">
                <a16:creationId xmlns:a16="http://schemas.microsoft.com/office/drawing/2014/main" id="{0951B379-B3CF-F053-1D73-D2CDACFD4746}"/>
              </a:ext>
            </a:extLst>
          </p:cNvPr>
          <p:cNvSpPr>
            <a:spLocks noGrp="1"/>
          </p:cNvSpPr>
          <p:nvPr>
            <p:ph type="body" sz="quarter" idx="17" hasCustomPrompt="1"/>
          </p:nvPr>
        </p:nvSpPr>
        <p:spPr>
          <a:xfrm>
            <a:off x="3431684" y="352228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03</a:t>
            </a:r>
          </a:p>
        </p:txBody>
      </p:sp>
      <p:sp>
        <p:nvSpPr>
          <p:cNvPr id="12" name="Espace réservé du texte 4">
            <a:extLst>
              <a:ext uri="{FF2B5EF4-FFF2-40B4-BE49-F238E27FC236}">
                <a16:creationId xmlns:a16="http://schemas.microsoft.com/office/drawing/2014/main" id="{0F10A617-A8B7-1F89-4AEA-6893D28149CC}"/>
              </a:ext>
            </a:extLst>
          </p:cNvPr>
          <p:cNvSpPr>
            <a:spLocks noGrp="1"/>
          </p:cNvSpPr>
          <p:nvPr>
            <p:ph type="body" sz="quarter" idx="18" hasCustomPrompt="1"/>
          </p:nvPr>
        </p:nvSpPr>
        <p:spPr>
          <a:xfrm>
            <a:off x="4367760" y="3524387"/>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3" name="Espace réservé du texte 11">
            <a:extLst>
              <a:ext uri="{FF2B5EF4-FFF2-40B4-BE49-F238E27FC236}">
                <a16:creationId xmlns:a16="http://schemas.microsoft.com/office/drawing/2014/main" id="{4676FFA6-7ADA-8A34-E514-3AE4DF7BCEAE}"/>
              </a:ext>
            </a:extLst>
          </p:cNvPr>
          <p:cNvSpPr>
            <a:spLocks noGrp="1"/>
          </p:cNvSpPr>
          <p:nvPr>
            <p:ph type="body" sz="quarter" idx="19" hasCustomPrompt="1"/>
          </p:nvPr>
        </p:nvSpPr>
        <p:spPr>
          <a:xfrm>
            <a:off x="3431684" y="416537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04</a:t>
            </a:r>
          </a:p>
        </p:txBody>
      </p:sp>
      <p:sp>
        <p:nvSpPr>
          <p:cNvPr id="8" name="Espace réservé du texte 4">
            <a:extLst>
              <a:ext uri="{FF2B5EF4-FFF2-40B4-BE49-F238E27FC236}">
                <a16:creationId xmlns:a16="http://schemas.microsoft.com/office/drawing/2014/main" id="{D40295F2-3CBA-0088-CBC2-AC1E7585212B}"/>
              </a:ext>
            </a:extLst>
          </p:cNvPr>
          <p:cNvSpPr>
            <a:spLocks noGrp="1"/>
          </p:cNvSpPr>
          <p:nvPr>
            <p:ph type="body" sz="quarter" idx="20" hasCustomPrompt="1"/>
          </p:nvPr>
        </p:nvSpPr>
        <p:spPr>
          <a:xfrm>
            <a:off x="4367760" y="4168528"/>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3" name="Espace réservé du texte 11">
            <a:extLst>
              <a:ext uri="{FF2B5EF4-FFF2-40B4-BE49-F238E27FC236}">
                <a16:creationId xmlns:a16="http://schemas.microsoft.com/office/drawing/2014/main" id="{CCC81A8D-F0EF-02FC-AE12-A08F511A7C14}"/>
              </a:ext>
            </a:extLst>
          </p:cNvPr>
          <p:cNvSpPr>
            <a:spLocks noGrp="1"/>
          </p:cNvSpPr>
          <p:nvPr>
            <p:ph type="body" sz="quarter" idx="21" hasCustomPrompt="1"/>
          </p:nvPr>
        </p:nvSpPr>
        <p:spPr>
          <a:xfrm>
            <a:off x="3431684" y="4808465"/>
            <a:ext cx="720100" cy="365303"/>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05</a:t>
            </a:r>
          </a:p>
        </p:txBody>
      </p:sp>
      <p:sp>
        <p:nvSpPr>
          <p:cNvPr id="14" name="Espace réservé du texte 4">
            <a:extLst>
              <a:ext uri="{FF2B5EF4-FFF2-40B4-BE49-F238E27FC236}">
                <a16:creationId xmlns:a16="http://schemas.microsoft.com/office/drawing/2014/main" id="{109EFE1D-BACF-65DD-CA28-B0250B6B1A1E}"/>
              </a:ext>
            </a:extLst>
          </p:cNvPr>
          <p:cNvSpPr>
            <a:spLocks noGrp="1"/>
          </p:cNvSpPr>
          <p:nvPr>
            <p:ph type="body" sz="quarter" idx="22" hasCustomPrompt="1"/>
          </p:nvPr>
        </p:nvSpPr>
        <p:spPr>
          <a:xfrm>
            <a:off x="4367760" y="4812669"/>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7" name="Espace réservé du texte 11">
            <a:extLst>
              <a:ext uri="{FF2B5EF4-FFF2-40B4-BE49-F238E27FC236}">
                <a16:creationId xmlns:a16="http://schemas.microsoft.com/office/drawing/2014/main" id="{A3F951C9-63EF-2171-E01F-398F369715B4}"/>
              </a:ext>
            </a:extLst>
          </p:cNvPr>
          <p:cNvSpPr>
            <a:spLocks noGrp="1"/>
          </p:cNvSpPr>
          <p:nvPr>
            <p:ph type="body" sz="quarter" idx="23" hasCustomPrompt="1"/>
          </p:nvPr>
        </p:nvSpPr>
        <p:spPr>
          <a:xfrm>
            <a:off x="3431684" y="5456811"/>
            <a:ext cx="720100" cy="365303"/>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06</a:t>
            </a:r>
          </a:p>
        </p:txBody>
      </p:sp>
      <p:sp>
        <p:nvSpPr>
          <p:cNvPr id="18" name="Espace réservé du texte 4">
            <a:extLst>
              <a:ext uri="{FF2B5EF4-FFF2-40B4-BE49-F238E27FC236}">
                <a16:creationId xmlns:a16="http://schemas.microsoft.com/office/drawing/2014/main" id="{A3B00144-1958-E96E-40C2-1CCEB3C847FD}"/>
              </a:ext>
            </a:extLst>
          </p:cNvPr>
          <p:cNvSpPr>
            <a:spLocks noGrp="1"/>
          </p:cNvSpPr>
          <p:nvPr>
            <p:ph type="body" sz="quarter" idx="24" hasCustomPrompt="1"/>
          </p:nvPr>
        </p:nvSpPr>
        <p:spPr>
          <a:xfrm>
            <a:off x="4367760" y="5456811"/>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Tree>
    <p:extLst>
      <p:ext uri="{BB962C8B-B14F-4D97-AF65-F5344CB8AC3E}">
        <p14:creationId xmlns:p14="http://schemas.microsoft.com/office/powerpoint/2010/main" val="403290369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36000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6" name="Espace réservé du texte 4">
            <a:extLst>
              <a:ext uri="{FF2B5EF4-FFF2-40B4-BE49-F238E27FC236}">
                <a16:creationId xmlns:a16="http://schemas.microsoft.com/office/drawing/2014/main" id="{2E3B9AF7-8B4B-A316-5524-5B19503467A0}"/>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38621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2" name="ZoneTexte 1">
            <a:extLst>
              <a:ext uri="{FF2B5EF4-FFF2-40B4-BE49-F238E27FC236}">
                <a16:creationId xmlns:a16="http://schemas.microsoft.com/office/drawing/2014/main" id="{D23F10AE-C27C-5AB3-E032-EE3CC26C55FF}"/>
              </a:ext>
            </a:extLst>
          </p:cNvPr>
          <p:cNvSpPr txBox="1"/>
          <p:nvPr userDrawn="1"/>
        </p:nvSpPr>
        <p:spPr>
          <a:xfrm>
            <a:off x="-596900" y="6248400"/>
            <a:ext cx="184731" cy="369332"/>
          </a:xfrm>
          <a:prstGeom prst="rect">
            <a:avLst/>
          </a:prstGeom>
          <a:noFill/>
        </p:spPr>
        <p:txBody>
          <a:bodyPr wrap="none" rtlCol="0">
            <a:spAutoFit/>
          </a:bodyPr>
          <a:lstStyle/>
          <a:p>
            <a:endParaRPr lang="fr-FR" dirty="0"/>
          </a:p>
        </p:txBody>
      </p:sp>
      <p:sp>
        <p:nvSpPr>
          <p:cNvPr id="3" name="Espace réservé du numéro de diapositive 3">
            <a:extLst>
              <a:ext uri="{FF2B5EF4-FFF2-40B4-BE49-F238E27FC236}">
                <a16:creationId xmlns:a16="http://schemas.microsoft.com/office/drawing/2014/main" id="{7FABFD4B-C222-E657-6113-AAB452CF7536}"/>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Tree>
    <p:extLst>
      <p:ext uri="{BB962C8B-B14F-4D97-AF65-F5344CB8AC3E}">
        <p14:creationId xmlns:p14="http://schemas.microsoft.com/office/powerpoint/2010/main" val="9529203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3F10AE-C27C-5AB3-E032-EE3CC26C55FF}"/>
              </a:ext>
            </a:extLst>
          </p:cNvPr>
          <p:cNvSpPr txBox="1"/>
          <p:nvPr userDrawn="1"/>
        </p:nvSpPr>
        <p:spPr>
          <a:xfrm>
            <a:off x="-596900" y="6248400"/>
            <a:ext cx="184731" cy="369332"/>
          </a:xfrm>
          <a:prstGeom prst="rect">
            <a:avLst/>
          </a:prstGeom>
          <a:noFill/>
        </p:spPr>
        <p:txBody>
          <a:bodyPr wrap="none" rtlCol="0">
            <a:spAutoFit/>
          </a:bodyPr>
          <a:lstStyle/>
          <a:p>
            <a:endParaRPr lang="fr-FR" dirty="0"/>
          </a:p>
        </p:txBody>
      </p:sp>
      <p:sp>
        <p:nvSpPr>
          <p:cNvPr id="4" name="Espace réservé du numéro de diapositive 3">
            <a:extLst>
              <a:ext uri="{FF2B5EF4-FFF2-40B4-BE49-F238E27FC236}">
                <a16:creationId xmlns:a16="http://schemas.microsoft.com/office/drawing/2014/main" id="{3C2862C2-7C6F-9B9D-B6F9-B51237491D30}"/>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1091510" y="2780482"/>
            <a:ext cx="1043940" cy="1224170"/>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4000" b="0" i="0">
                <a:solidFill>
                  <a:schemeClr val="accent2"/>
                </a:solidFill>
                <a:latin typeface="IBM Plex Sans Medium"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00</a:t>
            </a:r>
          </a:p>
        </p:txBody>
      </p:sp>
      <p:sp>
        <p:nvSpPr>
          <p:cNvPr id="8" name="Espace réservé du texte 22">
            <a:extLst>
              <a:ext uri="{FF2B5EF4-FFF2-40B4-BE49-F238E27FC236}">
                <a16:creationId xmlns:a16="http://schemas.microsoft.com/office/drawing/2014/main" id="{C85F8CE8-4C32-6E4F-1E02-1D81174C04D5}"/>
              </a:ext>
            </a:extLst>
          </p:cNvPr>
          <p:cNvSpPr>
            <a:spLocks noGrp="1"/>
          </p:cNvSpPr>
          <p:nvPr>
            <p:ph type="body" sz="quarter" idx="17" hasCustomPrompt="1"/>
          </p:nvPr>
        </p:nvSpPr>
        <p:spPr>
          <a:xfrm>
            <a:off x="2423695" y="2896224"/>
            <a:ext cx="6866782" cy="1239955"/>
          </a:xfrm>
          <a:prstGeom prst="rect">
            <a:avLst/>
          </a:prstGeom>
        </p:spPr>
        <p:txBody>
          <a:bodyPr lIns="0" tIns="0" rIns="0" bIns="0" anchor="ctr" anchorCtr="0">
            <a:spAutoFit/>
          </a:bodyPr>
          <a:lstStyle>
            <a:lvl1pPr marL="0" indent="0">
              <a:lnSpc>
                <a:spcPts val="4760"/>
              </a:lnSpc>
              <a:spcBef>
                <a:spcPts val="0"/>
              </a:spcBef>
              <a:buNone/>
              <a:defRPr sz="5000" b="1" i="0">
                <a:solidFill>
                  <a:schemeClr val="accent1"/>
                </a:solidFill>
                <a:latin typeface="IBM Plex Sans SemiBold" panose="020B0503050203000203" pitchFamily="34" charset="0"/>
              </a:defRPr>
            </a:lvl1pPr>
          </a:lstStyle>
          <a:p>
            <a:pPr lvl="0"/>
            <a:r>
              <a:rPr lang="fr-FR" dirty="0"/>
              <a:t>CLIQUEZ ICI POUR AJOUTER UN TITRE</a:t>
            </a:r>
          </a:p>
        </p:txBody>
      </p:sp>
      <p:pic>
        <p:nvPicPr>
          <p:cNvPr id="6" name="Image 5" descr="Une image contenant cercle, jaune, objet astronomique&#10;&#10;Description générée automatiquement">
            <a:extLst>
              <a:ext uri="{FF2B5EF4-FFF2-40B4-BE49-F238E27FC236}">
                <a16:creationId xmlns:a16="http://schemas.microsoft.com/office/drawing/2014/main" id="{498EBA69-6F46-A391-2FF1-20B5565FEF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740"/>
          <a:stretch/>
        </p:blipFill>
        <p:spPr>
          <a:xfrm>
            <a:off x="-412170" y="-61827"/>
            <a:ext cx="4071789" cy="6948116"/>
          </a:xfrm>
          <a:prstGeom prst="rect">
            <a:avLst/>
          </a:prstGeom>
        </p:spPr>
      </p:pic>
    </p:spTree>
    <p:extLst>
      <p:ext uri="{BB962C8B-B14F-4D97-AF65-F5344CB8AC3E}">
        <p14:creationId xmlns:p14="http://schemas.microsoft.com/office/powerpoint/2010/main" val="16231577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image 2">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1844780"/>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38621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3687187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graph">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36000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057824"/>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C8FCD51C-FC81-F340-8245-EEE1BBB1F729}"/>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4">
            <a:extLst>
              <a:ext uri="{FF2B5EF4-FFF2-40B4-BE49-F238E27FC236}">
                <a16:creationId xmlns:a16="http://schemas.microsoft.com/office/drawing/2014/main" id="{65CA1DBB-A8B1-5E5C-B650-A8BDB4975F48}"/>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22600098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chiffres clé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49630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849107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14901CE5-4B7E-FB21-F9F6-539DE5DD7034}"/>
              </a:ext>
            </a:extLst>
          </p:cNvPr>
          <p:cNvSpPr/>
          <p:nvPr userDrawn="1"/>
        </p:nvSpPr>
        <p:spPr>
          <a:xfrm>
            <a:off x="8975725" y="0"/>
            <a:ext cx="3216275" cy="6870716"/>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2"/>
              </a:solidFill>
            </a:endParaRPr>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2"/>
              </a:solidFill>
            </a:endParaRPr>
          </a:p>
        </p:txBody>
      </p:sp>
      <p:sp>
        <p:nvSpPr>
          <p:cNvPr id="63" name="Espace réservé du texte 22">
            <a:extLst>
              <a:ext uri="{FF2B5EF4-FFF2-40B4-BE49-F238E27FC236}">
                <a16:creationId xmlns:a16="http://schemas.microsoft.com/office/drawing/2014/main" id="{CD23C1B5-12BA-77A4-2894-839BA495D5FB}"/>
              </a:ext>
            </a:extLst>
          </p:cNvPr>
          <p:cNvSpPr>
            <a:spLocks noGrp="1"/>
          </p:cNvSpPr>
          <p:nvPr>
            <p:ph type="body" sz="quarter" idx="21" hasCustomPrompt="1"/>
          </p:nvPr>
        </p:nvSpPr>
        <p:spPr>
          <a:xfrm>
            <a:off x="9686542" y="1348114"/>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4" name="Espace réservé du texte 4">
            <a:extLst>
              <a:ext uri="{FF2B5EF4-FFF2-40B4-BE49-F238E27FC236}">
                <a16:creationId xmlns:a16="http://schemas.microsoft.com/office/drawing/2014/main" id="{56EE022F-7B46-D28C-F0E2-E20586B03AF4}"/>
              </a:ext>
            </a:extLst>
          </p:cNvPr>
          <p:cNvSpPr>
            <a:spLocks noGrp="1"/>
          </p:cNvSpPr>
          <p:nvPr>
            <p:ph type="body" sz="quarter" idx="22" hasCustomPrompt="1"/>
          </p:nvPr>
        </p:nvSpPr>
        <p:spPr>
          <a:xfrm>
            <a:off x="9686543" y="2093149"/>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5" name="Espace réservé du texte 22">
            <a:extLst>
              <a:ext uri="{FF2B5EF4-FFF2-40B4-BE49-F238E27FC236}">
                <a16:creationId xmlns:a16="http://schemas.microsoft.com/office/drawing/2014/main" id="{B6F22FC3-82C5-7721-8B13-FB51E9F31E63}"/>
              </a:ext>
            </a:extLst>
          </p:cNvPr>
          <p:cNvSpPr>
            <a:spLocks noGrp="1"/>
          </p:cNvSpPr>
          <p:nvPr>
            <p:ph type="body" sz="quarter" idx="23" hasCustomPrompt="1"/>
          </p:nvPr>
        </p:nvSpPr>
        <p:spPr>
          <a:xfrm>
            <a:off x="9686542" y="310174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6" name="Espace réservé du texte 4">
            <a:extLst>
              <a:ext uri="{FF2B5EF4-FFF2-40B4-BE49-F238E27FC236}">
                <a16:creationId xmlns:a16="http://schemas.microsoft.com/office/drawing/2014/main" id="{F6C38953-8660-7EF7-C0F4-A2EAFA3B3CD0}"/>
              </a:ext>
            </a:extLst>
          </p:cNvPr>
          <p:cNvSpPr>
            <a:spLocks noGrp="1"/>
          </p:cNvSpPr>
          <p:nvPr>
            <p:ph type="body" sz="quarter" idx="24" hasCustomPrompt="1"/>
          </p:nvPr>
        </p:nvSpPr>
        <p:spPr>
          <a:xfrm>
            <a:off x="9686543" y="384677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7" name="Espace réservé du texte 22">
            <a:extLst>
              <a:ext uri="{FF2B5EF4-FFF2-40B4-BE49-F238E27FC236}">
                <a16:creationId xmlns:a16="http://schemas.microsoft.com/office/drawing/2014/main" id="{41D1E597-9B97-352C-7631-F4241F6EA8CC}"/>
              </a:ext>
            </a:extLst>
          </p:cNvPr>
          <p:cNvSpPr>
            <a:spLocks noGrp="1"/>
          </p:cNvSpPr>
          <p:nvPr>
            <p:ph type="body" sz="quarter" idx="25" hasCustomPrompt="1"/>
          </p:nvPr>
        </p:nvSpPr>
        <p:spPr>
          <a:xfrm>
            <a:off x="9686542" y="485518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8" name="Espace réservé du texte 4">
            <a:extLst>
              <a:ext uri="{FF2B5EF4-FFF2-40B4-BE49-F238E27FC236}">
                <a16:creationId xmlns:a16="http://schemas.microsoft.com/office/drawing/2014/main" id="{6C0CDED2-172D-9BFA-768D-951A323681D8}"/>
              </a:ext>
            </a:extLst>
          </p:cNvPr>
          <p:cNvSpPr>
            <a:spLocks noGrp="1"/>
          </p:cNvSpPr>
          <p:nvPr>
            <p:ph type="body" sz="quarter" idx="26" hasCustomPrompt="1"/>
          </p:nvPr>
        </p:nvSpPr>
        <p:spPr>
          <a:xfrm>
            <a:off x="9686543" y="560021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4" name="Espace réservé du texte 4">
            <a:extLst>
              <a:ext uri="{FF2B5EF4-FFF2-40B4-BE49-F238E27FC236}">
                <a16:creationId xmlns:a16="http://schemas.microsoft.com/office/drawing/2014/main" id="{12A3BBBA-BE0C-4144-EE3E-6508402B9617}"/>
              </a:ext>
            </a:extLst>
          </p:cNvPr>
          <p:cNvSpPr>
            <a:spLocks noGrp="1"/>
          </p:cNvSpPr>
          <p:nvPr>
            <p:ph type="body" sz="quarter" idx="11" hasCustomPrompt="1"/>
          </p:nvPr>
        </p:nvSpPr>
        <p:spPr>
          <a:xfrm>
            <a:off x="490517" y="1746296"/>
            <a:ext cx="8479978"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3818014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image verticale">
    <p:spTree>
      <p:nvGrpSpPr>
        <p:cNvPr id="1" name=""/>
        <p:cNvGrpSpPr/>
        <p:nvPr/>
      </p:nvGrpSpPr>
      <p:grpSpPr>
        <a:xfrm>
          <a:off x="0" y="0"/>
          <a:ext cx="0" cy="0"/>
          <a:chOff x="0" y="0"/>
          <a:chExt cx="0" cy="0"/>
        </a:xfrm>
      </p:grpSpPr>
      <p:sp>
        <p:nvSpPr>
          <p:cNvPr id="4" name="Espace réservé pour une image  12">
            <a:extLst>
              <a:ext uri="{FF2B5EF4-FFF2-40B4-BE49-F238E27FC236}">
                <a16:creationId xmlns:a16="http://schemas.microsoft.com/office/drawing/2014/main" id="{85F28F63-4410-51B3-C874-613F837CDD33}"/>
              </a:ext>
            </a:extLst>
          </p:cNvPr>
          <p:cNvSpPr>
            <a:spLocks noGrp="1"/>
          </p:cNvSpPr>
          <p:nvPr>
            <p:ph type="pic" sz="quarter" idx="27"/>
          </p:nvPr>
        </p:nvSpPr>
        <p:spPr>
          <a:xfrm>
            <a:off x="8975724" y="0"/>
            <a:ext cx="3216275" cy="6858000"/>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49630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849630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Espace réservé du texte 4">
            <a:extLst>
              <a:ext uri="{FF2B5EF4-FFF2-40B4-BE49-F238E27FC236}">
                <a16:creationId xmlns:a16="http://schemas.microsoft.com/office/drawing/2014/main" id="{94F2418C-1DFC-48A6-A831-8BCFB6B37FB3}"/>
              </a:ext>
            </a:extLst>
          </p:cNvPr>
          <p:cNvSpPr>
            <a:spLocks noGrp="1"/>
          </p:cNvSpPr>
          <p:nvPr>
            <p:ph type="body" sz="quarter" idx="11" hasCustomPrompt="1"/>
          </p:nvPr>
        </p:nvSpPr>
        <p:spPr>
          <a:xfrm>
            <a:off x="490517" y="1746296"/>
            <a:ext cx="8496300"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10040912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e + image vertical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1123315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Espace réservé du texte 4">
            <a:extLst>
              <a:ext uri="{FF2B5EF4-FFF2-40B4-BE49-F238E27FC236}">
                <a16:creationId xmlns:a16="http://schemas.microsoft.com/office/drawing/2014/main" id="{CC20F23C-BF47-14DB-BDE9-56E947A879B0}"/>
              </a:ext>
            </a:extLst>
          </p:cNvPr>
          <p:cNvSpPr>
            <a:spLocks noGrp="1"/>
          </p:cNvSpPr>
          <p:nvPr>
            <p:ph type="body" sz="quarter" idx="11" hasCustomPrompt="1"/>
          </p:nvPr>
        </p:nvSpPr>
        <p:spPr>
          <a:xfrm>
            <a:off x="490517" y="1746296"/>
            <a:ext cx="11233150"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24577784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D0B296EA-8DD1-32CE-EE02-78080F6269B4}"/>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chemeClr val="accent1"/>
                </a:solidFill>
                <a:latin typeface="Satoshi" pitchFamily="2" charset="77"/>
              </a:defRPr>
            </a:lvl1pPr>
          </a:lstStyle>
          <a:p>
            <a:fld id="{623E7371-B7E4-094F-A15F-B89C8A21C322}" type="slidenum">
              <a:rPr lang="fr-FR" smtClean="0"/>
              <a:pPr/>
              <a:t>‹N°›</a:t>
            </a:fld>
            <a:endParaRPr lang="fr-FR" dirty="0"/>
          </a:p>
        </p:txBody>
      </p:sp>
      <p:pic>
        <p:nvPicPr>
          <p:cNvPr id="4" name="Graphique 3">
            <a:extLst>
              <a:ext uri="{FF2B5EF4-FFF2-40B4-BE49-F238E27FC236}">
                <a16:creationId xmlns:a16="http://schemas.microsoft.com/office/drawing/2014/main" id="{B58ECF5F-128A-9FC3-058D-5634554CC014}"/>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29610" t="25925" r="17900" b="34347"/>
          <a:stretch/>
        </p:blipFill>
        <p:spPr>
          <a:xfrm>
            <a:off x="179055" y="6347534"/>
            <a:ext cx="372175" cy="398541"/>
          </a:xfrm>
          <a:prstGeom prst="rect">
            <a:avLst/>
          </a:prstGeom>
        </p:spPr>
      </p:pic>
    </p:spTree>
    <p:extLst>
      <p:ext uri="{BB962C8B-B14F-4D97-AF65-F5344CB8AC3E}">
        <p14:creationId xmlns:p14="http://schemas.microsoft.com/office/powerpoint/2010/main" val="31762710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53" r:id="rId3"/>
    <p:sldLayoutId id="2147483670" r:id="rId4"/>
    <p:sldLayoutId id="2147483663" r:id="rId5"/>
    <p:sldLayoutId id="2147483665" r:id="rId6"/>
    <p:sldLayoutId id="2147483654" r:id="rId7"/>
    <p:sldLayoutId id="2147483661" r:id="rId8"/>
    <p:sldLayoutId id="2147483676" r:id="rId9"/>
    <p:sldLayoutId id="2147483659" r:id="rId10"/>
    <p:sldLayoutId id="2147483662" r:id="rId11"/>
    <p:sldLayoutId id="2147483694" r:id="rId12"/>
    <p:sldLayoutId id="214748372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16633"/>
            <a:ext cx="12192000"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 name="Espace réservé du numéro de diapositive 5"/>
          <p:cNvSpPr>
            <a:spLocks noGrp="1"/>
          </p:cNvSpPr>
          <p:nvPr>
            <p:ph type="sldNum" sz="quarter" idx="4"/>
          </p:nvPr>
        </p:nvSpPr>
        <p:spPr>
          <a:xfrm>
            <a:off x="11088555" y="6516000"/>
            <a:ext cx="960000" cy="360000"/>
          </a:xfrm>
          <a:prstGeom prst="rect">
            <a:avLst/>
          </a:prstGeom>
        </p:spPr>
        <p:txBody>
          <a:bodyPr vert="horz" lIns="91440" tIns="45720" rIns="91440" bIns="45720" rtlCol="0" anchor="ctr"/>
          <a:lstStyle>
            <a:lvl1pPr algn="r">
              <a:defRPr sz="900">
                <a:solidFill>
                  <a:srgbClr val="00294B"/>
                </a:solidFill>
                <a:latin typeface="Arial Narrow" panose="020B0606020202030204" pitchFamily="34" charset="0"/>
              </a:defRPr>
            </a:lvl1pPr>
          </a:lstStyle>
          <a:p>
            <a:fld id="{5A41D906-68FB-4FCF-A226-CB4AF2FE6205}" type="slidenum">
              <a:rPr lang="fr-FR" smtClean="0"/>
              <a:pPr/>
              <a:t>‹N°›</a:t>
            </a:fld>
            <a:endParaRPr lang="fr-FR" dirty="0"/>
          </a:p>
        </p:txBody>
      </p:sp>
      <p:sp>
        <p:nvSpPr>
          <p:cNvPr id="9" name="Titre 1"/>
          <p:cNvSpPr txBox="1">
            <a:spLocks/>
          </p:cNvSpPr>
          <p:nvPr/>
        </p:nvSpPr>
        <p:spPr>
          <a:xfrm>
            <a:off x="3969973" y="260648"/>
            <a:ext cx="6350496" cy="346050"/>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fr-FR" sz="1800" dirty="0"/>
          </a:p>
        </p:txBody>
      </p:sp>
      <p:sp>
        <p:nvSpPr>
          <p:cNvPr id="11" name="Espace réservé du titre 10"/>
          <p:cNvSpPr>
            <a:spLocks noGrp="1"/>
          </p:cNvSpPr>
          <p:nvPr>
            <p:ph type="title"/>
          </p:nvPr>
        </p:nvSpPr>
        <p:spPr>
          <a:xfrm>
            <a:off x="1248139" y="-77258"/>
            <a:ext cx="9840416" cy="1021862"/>
          </a:xfrm>
          <a:prstGeom prst="rect">
            <a:avLst/>
          </a:prstGeom>
        </p:spPr>
        <p:txBody>
          <a:bodyPr vert="horz" lIns="91440" tIns="45720" rIns="91440" bIns="45720" rtlCol="0" anchor="ctr">
            <a:normAutofit/>
          </a:bodyPr>
          <a:lstStyle/>
          <a:p>
            <a:r>
              <a:rPr lang="fr-FR" dirty="0"/>
              <a:t>Modifiez le style du titre</a:t>
            </a:r>
          </a:p>
        </p:txBody>
      </p:sp>
      <p:sp>
        <p:nvSpPr>
          <p:cNvPr id="2" name="Espace réservé de la date 1">
            <a:extLst>
              <a:ext uri="{FF2B5EF4-FFF2-40B4-BE49-F238E27FC236}">
                <a16:creationId xmlns:a16="http://schemas.microsoft.com/office/drawing/2014/main" id="{07766BF7-7152-8F4D-833A-7A2060F77DD7}"/>
              </a:ext>
            </a:extLst>
          </p:cNvPr>
          <p:cNvSpPr>
            <a:spLocks noGrp="1"/>
          </p:cNvSpPr>
          <p:nvPr>
            <p:ph type="dt" sz="half" idx="2"/>
          </p:nvPr>
        </p:nvSpPr>
        <p:spPr>
          <a:xfrm>
            <a:off x="5328000" y="6533923"/>
            <a:ext cx="1536000" cy="360000"/>
          </a:xfrm>
          <a:prstGeom prst="rect">
            <a:avLst/>
          </a:prstGeom>
        </p:spPr>
        <p:txBody>
          <a:bodyPr vert="horz" lIns="91440" tIns="45720" rIns="91440" bIns="45720" rtlCol="0" anchor="ctr"/>
          <a:lstStyle>
            <a:lvl1pPr algn="ctr">
              <a:defRPr sz="900">
                <a:solidFill>
                  <a:srgbClr val="00294B"/>
                </a:solidFill>
              </a:defRPr>
            </a:lvl1pPr>
          </a:lstStyle>
          <a:p>
            <a:r>
              <a:rPr lang="fr-FR"/>
              <a:t>28/11/2023</a:t>
            </a:r>
            <a:endParaRPr lang="en-GB" dirty="0"/>
          </a:p>
        </p:txBody>
      </p:sp>
    </p:spTree>
    <p:extLst>
      <p:ext uri="{BB962C8B-B14F-4D97-AF65-F5344CB8AC3E}">
        <p14:creationId xmlns:p14="http://schemas.microsoft.com/office/powerpoint/2010/main" val="2497701785"/>
      </p:ext>
    </p:extLst>
  </p:cSld>
  <p:clrMap bg1="lt1" tx1="dk1" bg2="lt2" tx2="dk2" accent1="accent1" accent2="accent2" accent3="accent3" accent4="accent4" accent5="accent5" accent6="accent6" hlink="hlink" folHlink="folHlink"/>
  <p:sldLayoutIdLst>
    <p:sldLayoutId id="2147483764" r:id="rId1"/>
    <p:sldLayoutId id="2147483765" r:id="rId2"/>
  </p:sldLayoutIdLst>
  <p:hf hdr="0" ftr="0"/>
  <p:txStyles>
    <p:titleStyle>
      <a:lvl1pPr algn="ctr" defTabSz="685800" rtl="0" eaLnBrk="1" latinLnBrk="0" hangingPunct="1">
        <a:spcBef>
          <a:spcPct val="0"/>
        </a:spcBef>
        <a:buNone/>
        <a:defRPr sz="3200" b="1" kern="1200">
          <a:solidFill>
            <a:schemeClr val="bg1"/>
          </a:solidFill>
          <a:latin typeface="+mn-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EEAE7"/>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FD02CA24-1E53-A6FE-BBDC-6C7DF21D441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14C419-7CB2-0D5F-142D-575ADFDE1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7FD506C-3C52-F68C-2BDF-378DBD0A9E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4020202020204" pitchFamily="34" charset="0"/>
                <a:ea typeface="ＭＳ Ｐゴシック" panose="020B0600070205080204" pitchFamily="34" charset="-128"/>
              </a:defRPr>
            </a:lvl1pPr>
          </a:lstStyle>
          <a:p>
            <a:pPr>
              <a:defRPr/>
            </a:pPr>
            <a:fld id="{51AD7B60-55C0-8849-9DD2-570E202D37FC}" type="datetimeFigureOut">
              <a:rPr lang="fr-FR"/>
              <a:pPr>
                <a:defRPr/>
              </a:pPr>
              <a:t>09/04/2026</a:t>
            </a:fld>
            <a:endParaRPr lang="fr-FR"/>
          </a:p>
        </p:txBody>
      </p:sp>
      <p:sp>
        <p:nvSpPr>
          <p:cNvPr id="5" name="Espace réservé du pied de page 4">
            <a:extLst>
              <a:ext uri="{FF2B5EF4-FFF2-40B4-BE49-F238E27FC236}">
                <a16:creationId xmlns:a16="http://schemas.microsoft.com/office/drawing/2014/main" id="{0CDF6592-003C-51E8-A25F-7F530C51BBF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4020202020204" pitchFamily="34" charset="0"/>
                <a:ea typeface="ＭＳ Ｐゴシック" panose="020B0600070205080204" pitchFamily="34" charset="-128"/>
              </a:defRPr>
            </a:lvl1pPr>
          </a:lstStyle>
          <a:p>
            <a:pPr>
              <a:defRPr/>
            </a:pPr>
            <a:endParaRPr lang="fr-FR"/>
          </a:p>
        </p:txBody>
      </p:sp>
      <p:sp>
        <p:nvSpPr>
          <p:cNvPr id="6" name="Espace réservé du numéro de diapositive 5">
            <a:extLst>
              <a:ext uri="{FF2B5EF4-FFF2-40B4-BE49-F238E27FC236}">
                <a16:creationId xmlns:a16="http://schemas.microsoft.com/office/drawing/2014/main" id="{585B32B6-5F09-2661-72E5-23DA228C2F23}"/>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41B69B-0960-4345-A1C2-FDB064477661}" type="slidenum">
              <a:rPr lang="fr-FR" altLang="fr-FR"/>
              <a:pPr/>
              <a:t>‹N°›</a:t>
            </a:fld>
            <a:endParaRPr lang="fr-FR" altLang="fr-FR"/>
          </a:p>
        </p:txBody>
      </p:sp>
    </p:spTree>
    <p:extLst>
      <p:ext uri="{BB962C8B-B14F-4D97-AF65-F5344CB8AC3E}">
        <p14:creationId xmlns:p14="http://schemas.microsoft.com/office/powerpoint/2010/main" val="1429233771"/>
      </p:ext>
    </p:extLst>
  </p:cSld>
  <p:clrMap bg1="lt1" tx1="dk1" bg2="lt2" tx2="dk2" accent1="accent1" accent2="accent2" accent3="accent3" accent4="accent4" accent5="accent5" accent6="accent6" hlink="hlink" folHlink="folHlink"/>
  <p:sldLayoutIdLst>
    <p:sldLayoutId id="2147483800" r:id="rId1"/>
    <p:sldLayoutId id="2147483801"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1.svg"/></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s://intranet.cnrs.fr/delegations/dr11/agents/formation/Documents/CNRS_DR11_SRH_FP_COFOS%20role%20et%20mission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mailto:Terre@Univers" TargetMode="External"/><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260E7DA8-4418-2A5B-A818-9DF8446604A0}"/>
              </a:ext>
            </a:extLst>
          </p:cNvPr>
          <p:cNvSpPr>
            <a:spLocks noGrp="1"/>
          </p:cNvSpPr>
          <p:nvPr>
            <p:ph type="subTitle" idx="10"/>
          </p:nvPr>
        </p:nvSpPr>
        <p:spPr>
          <a:xfrm>
            <a:off x="227355" y="4283682"/>
            <a:ext cx="5436597" cy="1522756"/>
          </a:xfrm>
        </p:spPr>
        <p:txBody>
          <a:bodyPr anchor="ctr">
            <a:normAutofit/>
          </a:bodyPr>
          <a:lstStyle/>
          <a:p>
            <a:pPr>
              <a:lnSpc>
                <a:spcPct val="100000"/>
              </a:lnSpc>
              <a:spcBef>
                <a:spcPts val="0"/>
              </a:spcBef>
            </a:pPr>
            <a:r>
              <a:rPr lang="fr-FR" sz="2000" dirty="0"/>
              <a:t>Rencontre des </a:t>
            </a:r>
            <a:r>
              <a:rPr lang="fr-FR" sz="2000" dirty="0" err="1"/>
              <a:t>Correspondant.es</a:t>
            </a:r>
            <a:r>
              <a:rPr lang="fr-FR" sz="2000" dirty="0"/>
              <a:t> </a:t>
            </a:r>
            <a:r>
              <a:rPr lang="fr-FR" sz="2000" dirty="0" err="1"/>
              <a:t>FOrmation</a:t>
            </a:r>
            <a:endParaRPr lang="fr-FR" sz="2000" b="0" dirty="0">
              <a:latin typeface="Calibri" panose="020F0502020204030204" pitchFamily="34" charset="0"/>
              <a:cs typeface="Calibri" panose="020F0502020204030204" pitchFamily="34" charset="0"/>
            </a:endParaRPr>
          </a:p>
        </p:txBody>
      </p:sp>
      <p:sp>
        <p:nvSpPr>
          <p:cNvPr id="3" name="Titre 2">
            <a:extLst>
              <a:ext uri="{FF2B5EF4-FFF2-40B4-BE49-F238E27FC236}">
                <a16:creationId xmlns:a16="http://schemas.microsoft.com/office/drawing/2014/main" id="{F5398232-A181-F530-1D0B-E5AE8AE299EA}"/>
              </a:ext>
            </a:extLst>
          </p:cNvPr>
          <p:cNvSpPr>
            <a:spLocks noGrp="1"/>
          </p:cNvSpPr>
          <p:nvPr>
            <p:ph type="title"/>
          </p:nvPr>
        </p:nvSpPr>
        <p:spPr>
          <a:xfrm>
            <a:off x="263352" y="2594492"/>
            <a:ext cx="5688632" cy="1452992"/>
          </a:xfrm>
        </p:spPr>
        <p:txBody>
          <a:bodyPr/>
          <a:lstStyle/>
          <a:p>
            <a:r>
              <a:rPr lang="fr-FR" sz="3200" b="1" dirty="0">
                <a:solidFill>
                  <a:srgbClr val="2A347F"/>
                </a:solidFill>
                <a:latin typeface="Calibri" panose="020F0502020204030204" pitchFamily="34" charset="0"/>
                <a:cs typeface="Calibri" panose="020F0502020204030204" pitchFamily="34" charset="0"/>
              </a:rPr>
              <a:t>Actions de formation In2p3</a:t>
            </a:r>
            <a:br>
              <a:rPr lang="fr-FR" sz="3200" b="1" dirty="0">
                <a:solidFill>
                  <a:srgbClr val="2A347F"/>
                </a:solidFill>
                <a:latin typeface="Calibri" panose="020F0502020204030204" pitchFamily="34" charset="0"/>
                <a:cs typeface="Calibri" panose="020F0502020204030204" pitchFamily="34" charset="0"/>
              </a:rPr>
            </a:br>
            <a:endParaRPr lang="fr-FR" sz="4800" b="1"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4C736ED0-19D7-90C1-6D6D-9ED297CDC18B}"/>
              </a:ext>
            </a:extLst>
          </p:cNvPr>
          <p:cNvPicPr>
            <a:picLocks noChangeAspect="1"/>
          </p:cNvPicPr>
          <p:nvPr/>
        </p:nvPicPr>
        <p:blipFill>
          <a:blip r:embed="rId3"/>
          <a:srcRect/>
          <a:stretch/>
        </p:blipFill>
        <p:spPr>
          <a:xfrm>
            <a:off x="356881" y="336754"/>
            <a:ext cx="2498795" cy="1296144"/>
          </a:xfrm>
          <a:prstGeom prst="rect">
            <a:avLst/>
          </a:prstGeom>
        </p:spPr>
      </p:pic>
      <p:pic>
        <p:nvPicPr>
          <p:cNvPr id="9" name="Graphique 8">
            <a:extLst>
              <a:ext uri="{FF2B5EF4-FFF2-40B4-BE49-F238E27FC236}">
                <a16:creationId xmlns:a16="http://schemas.microsoft.com/office/drawing/2014/main" id="{6C325378-A849-0E65-13B5-549E72AD6083}"/>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850" t="36707" r="28821" b="34081"/>
          <a:stretch/>
        </p:blipFill>
        <p:spPr>
          <a:xfrm>
            <a:off x="4518627" y="156711"/>
            <a:ext cx="1656230" cy="1656230"/>
          </a:xfrm>
          <a:prstGeom prst="rect">
            <a:avLst/>
          </a:prstGeom>
        </p:spPr>
      </p:pic>
      <p:pic>
        <p:nvPicPr>
          <p:cNvPr id="11" name="Graphique 10">
            <a:extLst>
              <a:ext uri="{FF2B5EF4-FFF2-40B4-BE49-F238E27FC236}">
                <a16:creationId xmlns:a16="http://schemas.microsoft.com/office/drawing/2014/main" id="{657D06BE-BE25-CBAF-42E3-EB6EC279678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5598" y="5469156"/>
            <a:ext cx="163920" cy="101084"/>
          </a:xfrm>
          <a:prstGeom prst="rect">
            <a:avLst/>
          </a:prstGeom>
        </p:spPr>
      </p:pic>
      <p:sp>
        <p:nvSpPr>
          <p:cNvPr id="12" name="ZoneTexte 11">
            <a:extLst>
              <a:ext uri="{FF2B5EF4-FFF2-40B4-BE49-F238E27FC236}">
                <a16:creationId xmlns:a16="http://schemas.microsoft.com/office/drawing/2014/main" id="{C71C5791-C16F-9515-BE9C-1D025AB758C5}"/>
              </a:ext>
            </a:extLst>
          </p:cNvPr>
          <p:cNvSpPr txBox="1"/>
          <p:nvPr/>
        </p:nvSpPr>
        <p:spPr>
          <a:xfrm>
            <a:off x="695863" y="5445224"/>
            <a:ext cx="1303690" cy="48833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fr-FR" sz="1300" dirty="0">
                <a:solidFill>
                  <a:schemeClr val="accent2"/>
                </a:solidFill>
                <a:latin typeface="Calibri" panose="020F0502020204030204" pitchFamily="34" charset="0"/>
                <a:cs typeface="Calibri" panose="020F0502020204030204" pitchFamily="34" charset="0"/>
              </a:rPr>
              <a:t>7-8 avril 2026 Caen</a:t>
            </a:r>
          </a:p>
          <a:p>
            <a:pPr marL="0" lvl="0" indent="0" algn="l" defTabSz="914400" rtl="0" eaLnBrk="1" latinLnBrk="0" hangingPunct="1">
              <a:lnSpc>
                <a:spcPct val="90000"/>
              </a:lnSpc>
              <a:spcBef>
                <a:spcPts val="1000"/>
              </a:spcBef>
              <a:buFont typeface="Arial" panose="020B0604020202020204" pitchFamily="34" charset="0"/>
              <a:buNone/>
            </a:pPr>
            <a:r>
              <a:rPr lang="fr-FR" sz="1300" b="0" i="0" kern="1200" dirty="0">
                <a:solidFill>
                  <a:schemeClr val="accent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8144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E248-86BF-3400-8A7D-EFA8422EF758}"/>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CDBCABF3-495B-F76C-00C8-2B718F3169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17674"/>
            <a:ext cx="4071789" cy="6903058"/>
          </a:xfrm>
          <a:prstGeom prst="rect">
            <a:avLst/>
          </a:prstGeom>
        </p:spPr>
      </p:pic>
      <p:sp>
        <p:nvSpPr>
          <p:cNvPr id="42" name="Espace réservé du numéro de diapositive 3">
            <a:extLst>
              <a:ext uri="{FF2B5EF4-FFF2-40B4-BE49-F238E27FC236}">
                <a16:creationId xmlns:a16="http://schemas.microsoft.com/office/drawing/2014/main" id="{8533E448-F3A6-7B93-D2F2-70B8B5683D8B}"/>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4D858B8B-14AF-5861-8E19-B1E472448485}"/>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22A0FD4C-3725-F6D1-2387-7272A658D213}"/>
              </a:ext>
            </a:extLst>
          </p:cNvPr>
          <p:cNvSpPr txBox="1">
            <a:spLocks/>
          </p:cNvSpPr>
          <p:nvPr/>
        </p:nvSpPr>
        <p:spPr bwMode="auto">
          <a:xfrm>
            <a:off x="225340" y="524782"/>
            <a:ext cx="10983228"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Discussion : implication des COFO dans les ANF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fr-FR" sz="32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11" name="ZoneTexte 10">
            <a:extLst>
              <a:ext uri="{FF2B5EF4-FFF2-40B4-BE49-F238E27FC236}">
                <a16:creationId xmlns:a16="http://schemas.microsoft.com/office/drawing/2014/main" id="{95E57983-DBF4-F34A-0316-2EC894F43EF4}"/>
              </a:ext>
            </a:extLst>
          </p:cNvPr>
          <p:cNvSpPr txBox="1"/>
          <p:nvPr/>
        </p:nvSpPr>
        <p:spPr>
          <a:xfrm>
            <a:off x="729396" y="954588"/>
            <a:ext cx="10983228" cy="46166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endParaRPr lang="fr-FR" sz="2400" dirty="0">
              <a:solidFill>
                <a:srgbClr val="2A347F"/>
              </a:solidFill>
              <a:latin typeface="Calibri" panose="020F0502020204030204" pitchFamily="34" charset="0"/>
              <a:ea typeface="+mj-ea"/>
              <a:cs typeface="Calibri" panose="020F0502020204030204" pitchFamily="34" charset="0"/>
            </a:endParaRPr>
          </a:p>
        </p:txBody>
      </p:sp>
      <p:sp>
        <p:nvSpPr>
          <p:cNvPr id="2" name="ZoneTexte 1">
            <a:extLst>
              <a:ext uri="{FF2B5EF4-FFF2-40B4-BE49-F238E27FC236}">
                <a16:creationId xmlns:a16="http://schemas.microsoft.com/office/drawing/2014/main" id="{8A980ED1-9A4D-2FA7-0C5E-03B1FAD22D3E}"/>
              </a:ext>
            </a:extLst>
          </p:cNvPr>
          <p:cNvSpPr txBox="1"/>
          <p:nvPr/>
        </p:nvSpPr>
        <p:spPr>
          <a:xfrm>
            <a:off x="729397" y="2276872"/>
            <a:ext cx="10767204" cy="1477328"/>
          </a:xfrm>
          <a:prstGeom prst="rect">
            <a:avLst/>
          </a:prstGeom>
          <a:noFill/>
        </p:spPr>
        <p:txBody>
          <a:bodyPr wrap="square" rtlCol="0">
            <a:spAutoFit/>
          </a:bodyPr>
          <a:lstStyle/>
          <a:p>
            <a:r>
              <a:rPr lang="fr-FR" dirty="0"/>
              <a:t> </a:t>
            </a:r>
            <a:r>
              <a:rPr lang="fr-FR" dirty="0">
                <a:solidFill>
                  <a:schemeClr val="accent1"/>
                </a:solidFill>
              </a:rPr>
              <a:t>Retour de formation : à court therme, à long therme ? Rôle du responsable hiérarchique, du COFO ?, avis après formation, présentation, suivi dans le laboratoire plus compliqué (temps, quantité de travail etc…)</a:t>
            </a:r>
          </a:p>
          <a:p>
            <a:r>
              <a:rPr lang="fr-FR" dirty="0">
                <a:solidFill>
                  <a:schemeClr val="accent1"/>
                </a:solidFill>
              </a:rPr>
              <a:t>- Frais de déplacement : agents CNRS déplacement par les délégations, agents non CNRS les laboratoires payent tout (hôtellerie et déplacements) </a:t>
            </a:r>
          </a:p>
        </p:txBody>
      </p:sp>
    </p:spTree>
    <p:extLst>
      <p:ext uri="{BB962C8B-B14F-4D97-AF65-F5344CB8AC3E}">
        <p14:creationId xmlns:p14="http://schemas.microsoft.com/office/powerpoint/2010/main" val="30927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4ACD-E1DB-FF2B-4683-A417D8B4229D}"/>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E8F1290A-56D1-758D-A7E0-8AE07EC70C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BA201816-DFC5-8FE1-80DF-A3559B2F0873}"/>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CE3586FB-FEF3-CD16-7753-99B79CB16617}"/>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00D95016-E1AD-5557-C5A1-CA30A59CC655}"/>
              </a:ext>
            </a:extLst>
          </p:cNvPr>
          <p:cNvSpPr txBox="1">
            <a:spLocks/>
          </p:cNvSpPr>
          <p:nvPr/>
        </p:nvSpPr>
        <p:spPr bwMode="auto">
          <a:xfrm>
            <a:off x="225339" y="-45058"/>
            <a:ext cx="11558163"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Ecoles Thématiques 2026</a:t>
            </a:r>
          </a:p>
        </p:txBody>
      </p:sp>
      <p:pic>
        <p:nvPicPr>
          <p:cNvPr id="4" name="Image 3">
            <a:extLst>
              <a:ext uri="{FF2B5EF4-FFF2-40B4-BE49-F238E27FC236}">
                <a16:creationId xmlns:a16="http://schemas.microsoft.com/office/drawing/2014/main" id="{6B6D2ECC-23A5-17E4-D0EC-BA6A3BE6EA70}"/>
              </a:ext>
            </a:extLst>
          </p:cNvPr>
          <p:cNvPicPr>
            <a:picLocks noChangeAspect="1"/>
          </p:cNvPicPr>
          <p:nvPr/>
        </p:nvPicPr>
        <p:blipFill>
          <a:blip r:embed="rId4"/>
          <a:stretch>
            <a:fillRect/>
          </a:stretch>
        </p:blipFill>
        <p:spPr>
          <a:xfrm>
            <a:off x="1055440" y="1793300"/>
            <a:ext cx="10232022" cy="3435900"/>
          </a:xfrm>
          <a:prstGeom prst="rect">
            <a:avLst/>
          </a:prstGeom>
        </p:spPr>
      </p:pic>
    </p:spTree>
    <p:extLst>
      <p:ext uri="{BB962C8B-B14F-4D97-AF65-F5344CB8AC3E}">
        <p14:creationId xmlns:p14="http://schemas.microsoft.com/office/powerpoint/2010/main" val="176150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366D-5F9A-898F-05D0-5859D98821F4}"/>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3FF6DF46-B5F2-8C1E-A213-A53B702ECF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DDB79CCF-07DC-338B-1738-499BD32EC872}"/>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8F95A7A4-DD4C-A7E2-B16F-36B71157975E}"/>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14FE3F88-6199-4705-604E-DA561C526A6F}"/>
              </a:ext>
            </a:extLst>
          </p:cNvPr>
          <p:cNvSpPr txBox="1">
            <a:spLocks/>
          </p:cNvSpPr>
          <p:nvPr/>
        </p:nvSpPr>
        <p:spPr bwMode="auto">
          <a:xfrm>
            <a:off x="225339" y="-45058"/>
            <a:ext cx="11558163"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Demandes d’Ecoles Thématiques 2027</a:t>
            </a:r>
          </a:p>
        </p:txBody>
      </p:sp>
      <p:sp>
        <p:nvSpPr>
          <p:cNvPr id="2" name="ZoneTexte 1">
            <a:extLst>
              <a:ext uri="{FF2B5EF4-FFF2-40B4-BE49-F238E27FC236}">
                <a16:creationId xmlns:a16="http://schemas.microsoft.com/office/drawing/2014/main" id="{86E9E5BA-840E-1FBD-1604-75F1E7EE553B}"/>
              </a:ext>
            </a:extLst>
          </p:cNvPr>
          <p:cNvSpPr txBox="1"/>
          <p:nvPr/>
        </p:nvSpPr>
        <p:spPr>
          <a:xfrm>
            <a:off x="1775520" y="2404045"/>
            <a:ext cx="6224396" cy="1384995"/>
          </a:xfrm>
          <a:prstGeom prst="rect">
            <a:avLst/>
          </a:prstGeom>
          <a:noFill/>
        </p:spPr>
        <p:txBody>
          <a:bodyPr wrap="none" rtlCol="0">
            <a:spAutoFit/>
          </a:bodyPr>
          <a:lstStyle/>
          <a:p>
            <a:pPr marL="285750" indent="-285750">
              <a:buFont typeface="Arial" panose="020B0604020202020204" pitchFamily="34" charset="0"/>
              <a:buChar char="•"/>
            </a:pPr>
            <a:r>
              <a:rPr lang="fr-FR" sz="2800" dirty="0">
                <a:solidFill>
                  <a:schemeClr val="accent1"/>
                </a:solidFill>
              </a:rPr>
              <a:t>Ecole de GIF 2027</a:t>
            </a:r>
          </a:p>
          <a:p>
            <a:pPr marL="285750" indent="-285750">
              <a:buFont typeface="Arial" panose="020B0604020202020204" pitchFamily="34" charset="0"/>
              <a:buChar char="•"/>
            </a:pPr>
            <a:r>
              <a:rPr lang="fr-FR" sz="2800" dirty="0">
                <a:solidFill>
                  <a:schemeClr val="accent1"/>
                </a:solidFill>
              </a:rPr>
              <a:t>De la Physique au Détecteur</a:t>
            </a:r>
          </a:p>
          <a:p>
            <a:pPr marL="285750" indent="-285750">
              <a:buFont typeface="Arial" panose="020B0604020202020204" pitchFamily="34" charset="0"/>
              <a:buChar char="•"/>
            </a:pPr>
            <a:r>
              <a:rPr lang="fr-FR" sz="2800" dirty="0">
                <a:solidFill>
                  <a:schemeClr val="accent1"/>
                </a:solidFill>
              </a:rPr>
              <a:t>Détecteurs Très Basse Température</a:t>
            </a:r>
          </a:p>
        </p:txBody>
      </p:sp>
    </p:spTree>
    <p:extLst>
      <p:ext uri="{BB962C8B-B14F-4D97-AF65-F5344CB8AC3E}">
        <p14:creationId xmlns:p14="http://schemas.microsoft.com/office/powerpoint/2010/main" val="318633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F9AC-54DC-FDBC-8064-770920B811CF}"/>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771A7BF8-FA8F-8B75-7E40-09F69D5B96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7EF33D31-F99C-435B-729E-580312FB9797}"/>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7E27619A-566A-7530-1221-6800787AF5D8}"/>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B4A051A9-4BE0-72BB-B922-94E012C2335A}"/>
              </a:ext>
            </a:extLst>
          </p:cNvPr>
          <p:cNvSpPr txBox="1">
            <a:spLocks/>
          </p:cNvSpPr>
          <p:nvPr/>
        </p:nvSpPr>
        <p:spPr bwMode="auto">
          <a:xfrm>
            <a:off x="225339" y="-45058"/>
            <a:ext cx="11558163"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sz="4800" b="1" dirty="0">
                <a:solidFill>
                  <a:srgbClr val="2A347F"/>
                </a:solidFill>
                <a:latin typeface="Calibri" panose="020F0502020204030204" pitchFamily="34" charset="0"/>
                <a:cs typeface="Calibri" panose="020F0502020204030204" pitchFamily="34" charset="0"/>
              </a:rPr>
              <a:t>Fonction </a:t>
            </a:r>
            <a:r>
              <a:rPr lang="fr-FR" sz="4800" b="1" dirty="0" err="1">
                <a:solidFill>
                  <a:srgbClr val="2A347F"/>
                </a:solidFill>
                <a:latin typeface="Calibri" panose="020F0502020204030204" pitchFamily="34" charset="0"/>
                <a:cs typeface="Calibri" panose="020F0502020204030204" pitchFamily="34" charset="0"/>
              </a:rPr>
              <a:t>Correspondant.e</a:t>
            </a:r>
            <a:r>
              <a:rPr lang="fr-FR" sz="4800" b="1" dirty="0">
                <a:solidFill>
                  <a:srgbClr val="2A347F"/>
                </a:solidFill>
                <a:latin typeface="Calibri" panose="020F0502020204030204" pitchFamily="34" charset="0"/>
                <a:cs typeface="Calibri" panose="020F0502020204030204" pitchFamily="34" charset="0"/>
              </a:rPr>
              <a:t> Formation</a:t>
            </a:r>
            <a:endPar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2" name="ZoneTexte 1">
            <a:extLst>
              <a:ext uri="{FF2B5EF4-FFF2-40B4-BE49-F238E27FC236}">
                <a16:creationId xmlns:a16="http://schemas.microsoft.com/office/drawing/2014/main" id="{79CD31BE-D590-5BB0-49E6-13CCAC456793}"/>
              </a:ext>
            </a:extLst>
          </p:cNvPr>
          <p:cNvSpPr txBox="1"/>
          <p:nvPr/>
        </p:nvSpPr>
        <p:spPr>
          <a:xfrm>
            <a:off x="695401" y="908720"/>
            <a:ext cx="11271260" cy="5755422"/>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chemeClr val="accent1"/>
                </a:solidFill>
              </a:rPr>
              <a:t>Reconnaissance, Activités</a:t>
            </a:r>
          </a:p>
          <a:p>
            <a:pPr marL="285750" indent="-285750">
              <a:buFont typeface="Arial" panose="020B0604020202020204" pitchFamily="34" charset="0"/>
              <a:buChar char="•"/>
            </a:pPr>
            <a:r>
              <a:rPr lang="fr-FR" sz="2400" dirty="0">
                <a:solidFill>
                  <a:schemeClr val="accent1"/>
                </a:solidFill>
              </a:rPr>
              <a:t>Elaborer des idées à faire valider par le DAT, la direction de l’institut,</a:t>
            </a:r>
          </a:p>
          <a:p>
            <a:r>
              <a:rPr lang="fr-FR" sz="2400" dirty="0">
                <a:solidFill>
                  <a:schemeClr val="accent1"/>
                </a:solidFill>
              </a:rPr>
              <a:t>les DU </a:t>
            </a:r>
          </a:p>
          <a:p>
            <a:pPr marL="742950" lvl="1" indent="-285750">
              <a:buFont typeface="Arial" panose="020B0604020202020204" pitchFamily="34" charset="0"/>
              <a:buChar char="•"/>
            </a:pPr>
            <a:r>
              <a:rPr lang="fr-FR" sz="2400" dirty="0">
                <a:solidFill>
                  <a:schemeClr val="accent1"/>
                </a:solidFill>
              </a:rPr>
              <a:t>Proposer une fiche de fonction ?</a:t>
            </a:r>
          </a:p>
          <a:p>
            <a:pPr marL="742950" lvl="1" indent="-285750">
              <a:buFont typeface="Arial" panose="020B0604020202020204" pitchFamily="34" charset="0"/>
              <a:buChar char="•"/>
            </a:pPr>
            <a:r>
              <a:rPr lang="fr-FR" sz="2400" dirty="0">
                <a:solidFill>
                  <a:schemeClr val="accent1"/>
                </a:solidFill>
              </a:rPr>
              <a:t>COFO dans l’organigramme des laboratoires ?</a:t>
            </a:r>
          </a:p>
          <a:p>
            <a:pPr marL="742950" lvl="1" indent="-285750">
              <a:buFont typeface="Arial" panose="020B0604020202020204" pitchFamily="34" charset="0"/>
              <a:buChar char="•"/>
            </a:pPr>
            <a:r>
              <a:rPr lang="fr-FR" sz="2400" dirty="0">
                <a:solidFill>
                  <a:schemeClr val="accent1"/>
                </a:solidFill>
              </a:rPr>
              <a:t>Déclaration dans les plans de charge, quotité pour tous les COFO</a:t>
            </a:r>
          </a:p>
          <a:p>
            <a:pPr marL="742950" lvl="1" indent="-285750">
              <a:buFont typeface="Arial" panose="020B0604020202020204" pitchFamily="34" charset="0"/>
              <a:buChar char="•"/>
            </a:pPr>
            <a:r>
              <a:rPr lang="fr-FR" sz="2400" dirty="0">
                <a:solidFill>
                  <a:schemeClr val="accent1"/>
                </a:solidFill>
              </a:rPr>
              <a:t>Déclaration dans NSIP</a:t>
            </a:r>
          </a:p>
          <a:p>
            <a:pPr marL="742950" lvl="1" indent="-285750">
              <a:buFont typeface="Arial" panose="020B0604020202020204" pitchFamily="34" charset="0"/>
              <a:buChar char="•"/>
            </a:pPr>
            <a:r>
              <a:rPr lang="fr-FR" sz="2400" dirty="0">
                <a:solidFill>
                  <a:schemeClr val="accent1"/>
                </a:solidFill>
              </a:rPr>
              <a:t>Diffusion BD Rhône Alpes mission des COFO</a:t>
            </a:r>
          </a:p>
          <a:p>
            <a:pPr marL="742950" lvl="1" indent="-285750">
              <a:buFont typeface="Arial" panose="020B0604020202020204" pitchFamily="34" charset="0"/>
              <a:buChar char="•"/>
            </a:pPr>
            <a:r>
              <a:rPr lang="fr-FR" sz="2400" dirty="0">
                <a:solidFill>
                  <a:schemeClr val="accent1"/>
                </a:solidFill>
              </a:rPr>
              <a:t>Prime de fonction CIA.</a:t>
            </a:r>
          </a:p>
          <a:p>
            <a:pPr marL="742950" lvl="1" indent="-285750">
              <a:buFont typeface="Arial" panose="020B0604020202020204" pitchFamily="34" charset="0"/>
              <a:buChar char="•"/>
            </a:pPr>
            <a:r>
              <a:rPr lang="fr-FR" sz="2400" dirty="0">
                <a:solidFill>
                  <a:schemeClr val="accent1"/>
                </a:solidFill>
              </a:rPr>
              <a:t>Relations avec les DR pas toujours faciles : définition des rôles de chacun pas claire (demandes à titre individuel) (DRH siège)</a:t>
            </a:r>
          </a:p>
          <a:p>
            <a:pPr marL="742950" lvl="1" indent="-285750">
              <a:buFont typeface="Arial" panose="020B0604020202020204" pitchFamily="34" charset="0"/>
              <a:buChar char="•"/>
            </a:pPr>
            <a:r>
              <a:rPr lang="fr-FR" sz="2400" dirty="0">
                <a:solidFill>
                  <a:schemeClr val="accent1"/>
                </a:solidFill>
              </a:rPr>
              <a:t>Formation CNRS COFO</a:t>
            </a:r>
          </a:p>
          <a:p>
            <a:pPr marL="742950" lvl="1" indent="-285750">
              <a:buFont typeface="Arial" panose="020B0604020202020204" pitchFamily="34" charset="0"/>
              <a:buChar char="•"/>
            </a:pPr>
            <a:r>
              <a:rPr lang="fr-FR" sz="2400" dirty="0">
                <a:solidFill>
                  <a:schemeClr val="accent1"/>
                </a:solidFill>
              </a:rPr>
              <a:t>Déclarer l’importance des COFO et de la formation (DI, DU) </a:t>
            </a:r>
          </a:p>
          <a:p>
            <a:pPr marL="742950" lvl="1" indent="-285750">
              <a:buFont typeface="Arial" panose="020B0604020202020204" pitchFamily="34" charset="0"/>
              <a:buChar char="•"/>
            </a:pPr>
            <a:r>
              <a:rPr lang="fr-FR" sz="2400">
                <a:solidFill>
                  <a:schemeClr val="accent1"/>
                </a:solidFill>
              </a:rPr>
              <a:t>Outil national PFU </a:t>
            </a:r>
            <a:endParaRPr lang="fr-FR" sz="2800" dirty="0">
              <a:solidFill>
                <a:schemeClr val="accent1"/>
              </a:solidFill>
            </a:endParaRPr>
          </a:p>
          <a:p>
            <a:pPr lvl="1"/>
            <a:endParaRPr lang="fr-FR" sz="2800" dirty="0">
              <a:solidFill>
                <a:schemeClr val="accent1"/>
              </a:solidFill>
            </a:endParaRPr>
          </a:p>
        </p:txBody>
      </p:sp>
    </p:spTree>
    <p:extLst>
      <p:ext uri="{BB962C8B-B14F-4D97-AF65-F5344CB8AC3E}">
        <p14:creationId xmlns:p14="http://schemas.microsoft.com/office/powerpoint/2010/main" val="31572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A2D0-F099-49EE-899A-B5182F1A9851}"/>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17E5E049-AC87-D369-D69B-76DC9F7668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478E2F4F-CB0C-830A-490B-C100A376127B}"/>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2AF16D21-4682-3CB8-81F0-D8F90FA8CF6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5EE82D19-E30B-696D-2EEE-E2D8FC8EC75B}"/>
              </a:ext>
            </a:extLst>
          </p:cNvPr>
          <p:cNvSpPr txBox="1">
            <a:spLocks/>
          </p:cNvSpPr>
          <p:nvPr/>
        </p:nvSpPr>
        <p:spPr bwMode="auto">
          <a:xfrm>
            <a:off x="225339" y="-45058"/>
            <a:ext cx="11558163"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Discussion Fiche de fonction COFO</a:t>
            </a:r>
          </a:p>
        </p:txBody>
      </p:sp>
      <p:sp>
        <p:nvSpPr>
          <p:cNvPr id="2" name="ZoneTexte 1">
            <a:extLst>
              <a:ext uri="{FF2B5EF4-FFF2-40B4-BE49-F238E27FC236}">
                <a16:creationId xmlns:a16="http://schemas.microsoft.com/office/drawing/2014/main" id="{68727A0B-679B-0D91-5CCC-6E8CF83C446B}"/>
              </a:ext>
            </a:extLst>
          </p:cNvPr>
          <p:cNvSpPr txBox="1"/>
          <p:nvPr/>
        </p:nvSpPr>
        <p:spPr>
          <a:xfrm>
            <a:off x="708830" y="1689770"/>
            <a:ext cx="11271260" cy="4278094"/>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chemeClr val="accent1"/>
                </a:solidFill>
              </a:rPr>
              <a:t>Liste des fonctions et moyens des COFO 2025</a:t>
            </a:r>
          </a:p>
          <a:p>
            <a:pPr marL="285750" indent="-285750">
              <a:buFont typeface="Arial" panose="020B0604020202020204" pitchFamily="34" charset="0"/>
              <a:buChar char="•"/>
            </a:pPr>
            <a:r>
              <a:rPr lang="fr-FR" sz="2400" dirty="0">
                <a:solidFill>
                  <a:schemeClr val="accent1"/>
                </a:solidFill>
              </a:rPr>
              <a:t>Modèle de fiche de fonction IP2I</a:t>
            </a:r>
          </a:p>
          <a:p>
            <a:pPr marL="285750" indent="-285750">
              <a:buFont typeface="Arial" panose="020B0604020202020204" pitchFamily="34" charset="0"/>
              <a:buChar char="•"/>
            </a:pPr>
            <a:r>
              <a:rPr lang="fr-FR" sz="2400" dirty="0">
                <a:solidFill>
                  <a:schemeClr val="accent1"/>
                </a:solidFill>
              </a:rPr>
              <a:t>BD Délégation Alpes Rôle du COFO </a:t>
            </a:r>
            <a:r>
              <a:rPr lang="fr-FR" altLang="fr-FR" sz="2400" dirty="0">
                <a:solidFill>
                  <a:schemeClr val="tx1">
                    <a:lumMod val="50000"/>
                  </a:schemeClr>
                </a:solidFill>
                <a:latin typeface="Courier New" panose="02070309020205020404" pitchFamily="49" charset="0"/>
                <a:hlinkClick r:id="rId4">
                  <a:extLst>
                    <a:ext uri="{A12FA001-AC4F-418D-AE19-62706E023703}">
                      <ahyp:hlinkClr xmlns:ahyp="http://schemas.microsoft.com/office/drawing/2018/hyperlinkcolor" val="tx"/>
                    </a:ext>
                  </a:extLst>
                </a:hlinkClick>
              </a:rPr>
              <a:t>https://intranet.cnrs.fr/delegations/dr11/agents/formation/Documents/CNRS_DR11_SRH_FP_COFOS role et missions.pdf</a:t>
            </a:r>
            <a:r>
              <a:rPr lang="fr-FR" sz="2400" dirty="0">
                <a:solidFill>
                  <a:schemeClr val="tx1">
                    <a:lumMod val="50000"/>
                  </a:schemeClr>
                </a:solidFill>
              </a:rPr>
              <a:t> </a:t>
            </a:r>
          </a:p>
          <a:p>
            <a:pPr marL="285750" indent="-285750">
              <a:buFont typeface="Arial" panose="020B0604020202020204" pitchFamily="34" charset="0"/>
              <a:buChar char="•"/>
            </a:pPr>
            <a:r>
              <a:rPr lang="fr-FR" sz="2400" dirty="0">
                <a:solidFill>
                  <a:schemeClr val="accent1"/>
                </a:solidFill>
              </a:rPr>
              <a:t>Documents CNRS charte du COFO</a:t>
            </a:r>
          </a:p>
          <a:p>
            <a:pPr marL="285750" indent="-285750">
              <a:buFont typeface="Arial" panose="020B0604020202020204" pitchFamily="34" charset="0"/>
              <a:buChar char="•"/>
            </a:pPr>
            <a:r>
              <a:rPr lang="fr-FR" sz="2400" dirty="0">
                <a:solidFill>
                  <a:schemeClr val="accent1"/>
                </a:solidFill>
              </a:rPr>
              <a:t>Groupe de rédaction : Catherine, Michèle, Franck, Pierrick, Sandrine ; rencontres et soumission fiche au réseau en juin</a:t>
            </a:r>
          </a:p>
          <a:p>
            <a:pPr marL="285750" indent="-285750">
              <a:buFont typeface="Arial" panose="020B0604020202020204" pitchFamily="34" charset="0"/>
              <a:buChar char="•"/>
            </a:pPr>
            <a:r>
              <a:rPr lang="fr-FR" sz="2400" dirty="0">
                <a:solidFill>
                  <a:schemeClr val="accent1"/>
                </a:solidFill>
              </a:rPr>
              <a:t>Discussion R. </a:t>
            </a:r>
            <a:r>
              <a:rPr lang="fr-FR" sz="2400" dirty="0" err="1">
                <a:solidFill>
                  <a:schemeClr val="accent1"/>
                </a:solidFill>
              </a:rPr>
              <a:t>Cornat</a:t>
            </a:r>
            <a:endParaRPr lang="fr-FR" sz="2400" dirty="0">
              <a:solidFill>
                <a:schemeClr val="accent1"/>
              </a:solidFill>
            </a:endParaRPr>
          </a:p>
          <a:p>
            <a:pPr marL="285750" indent="-285750">
              <a:buFont typeface="Arial" panose="020B0604020202020204" pitchFamily="34" charset="0"/>
              <a:buChar char="•"/>
            </a:pPr>
            <a:endParaRPr lang="fr-FR" sz="2800" dirty="0">
              <a:solidFill>
                <a:schemeClr val="accent1"/>
              </a:solidFill>
            </a:endParaRPr>
          </a:p>
          <a:p>
            <a:pPr lvl="1"/>
            <a:endParaRPr lang="fr-FR" sz="2800" dirty="0">
              <a:solidFill>
                <a:schemeClr val="accent1"/>
              </a:solidFill>
            </a:endParaRPr>
          </a:p>
        </p:txBody>
      </p:sp>
    </p:spTree>
    <p:extLst>
      <p:ext uri="{BB962C8B-B14F-4D97-AF65-F5344CB8AC3E}">
        <p14:creationId xmlns:p14="http://schemas.microsoft.com/office/powerpoint/2010/main" val="106111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088B-791C-F11B-4AB3-B25BEAB2CFA5}"/>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9CB73355-8E5C-48B8-B68D-A31A692385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2CA79F13-90CE-9618-CE6D-DC4A2B000BE8}"/>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B07F2D05-F70E-B3AE-0B40-24343681F50F}"/>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BA19A95C-C31B-9ACA-A63F-C7F2072B62C7}"/>
              </a:ext>
            </a:extLst>
          </p:cNvPr>
          <p:cNvSpPr txBox="1">
            <a:spLocks/>
          </p:cNvSpPr>
          <p:nvPr/>
        </p:nvSpPr>
        <p:spPr bwMode="auto">
          <a:xfrm>
            <a:off x="225340" y="-45058"/>
            <a:ext cx="1178666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fr-FR" b="1" dirty="0">
                <a:solidFill>
                  <a:srgbClr val="2A347F"/>
                </a:solidFill>
                <a:latin typeface="Calibri" panose="020F0502020204030204" pitchFamily="34" charset="0"/>
                <a:cs typeface="Calibri" panose="020F0502020204030204" pitchFamily="34" charset="0"/>
              </a:rPr>
              <a:t>Recommandation R3.3 :  Poursuivre l’effort de jouvence de notre politique de formation  (1)</a:t>
            </a:r>
            <a:endParaRPr kumimoji="0" lang="fr-FR"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3DF7798F-F4D9-78A7-4192-9C84B7D03031}"/>
              </a:ext>
            </a:extLst>
          </p:cNvPr>
          <p:cNvSpPr/>
          <p:nvPr/>
        </p:nvSpPr>
        <p:spPr>
          <a:xfrm>
            <a:off x="551384" y="1756011"/>
            <a:ext cx="10945216" cy="3617205"/>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r>
              <a:rPr lang="fr-CH" sz="2400" b="1" dirty="0">
                <a:solidFill>
                  <a:schemeClr val="accent1"/>
                </a:solidFill>
              </a:rPr>
              <a:t>Résumé exécutif</a:t>
            </a:r>
          </a:p>
          <a:p>
            <a:pPr algn="just"/>
            <a:r>
              <a:rPr lang="fr-CH" sz="2400" dirty="0">
                <a:solidFill>
                  <a:schemeClr val="accent1"/>
                </a:solidFill>
              </a:rPr>
              <a:t>Nos projets nécessitent un niveau de spécialisation peu commun au CNRS. L’effort de formation fourni par l’institut est continu et intense depuis des années. Nous pensons qu’il peut être enrichi par des moyens et des intervenants nouveaux, tels qu’une implication plus forte des réseaux instrumentaux, des missions de tutorat attribuées à des experts, la</a:t>
            </a:r>
          </a:p>
          <a:p>
            <a:pPr algn="just"/>
            <a:r>
              <a:rPr lang="fr-CH" sz="2400" dirty="0">
                <a:solidFill>
                  <a:schemeClr val="accent1"/>
                </a:solidFill>
              </a:rPr>
              <a:t>professionnalisation des « correspondants formation » en accord avec les directeurs d’unités, la digitalisation de contenus, et la sanctuarisation d’un budget dédié</a:t>
            </a:r>
            <a:endParaRPr lang="fr-CH" sz="2800" dirty="0">
              <a:solidFill>
                <a:schemeClr val="accent1"/>
              </a:solidFill>
            </a:endParaRPr>
          </a:p>
          <a:p>
            <a:pPr marL="914400" lvl="1" indent="-457200" defTabSz="685800">
              <a:spcAft>
                <a:spcPts val="600"/>
              </a:spcAft>
              <a:buClr>
                <a:schemeClr val="accent5">
                  <a:lumMod val="75000"/>
                </a:schemeClr>
              </a:buClr>
              <a:buSzPct val="80000"/>
              <a:buFont typeface="Wingdings" pitchFamily="2" charset="2"/>
              <a:buChar char="Ø"/>
              <a:defRPr/>
            </a:pPr>
            <a:endParaRPr lang="fr-CH" sz="2800" dirty="0">
              <a:solidFill>
                <a:schemeClr val="accent1"/>
              </a:solidFill>
            </a:endParaRPr>
          </a:p>
          <a:p>
            <a:pPr defTabSz="685800">
              <a:spcAft>
                <a:spcPts val="600"/>
              </a:spcAft>
              <a:buClr>
                <a:schemeClr val="accent5">
                  <a:lumMod val="75000"/>
                </a:schemeClr>
              </a:buClr>
              <a:buSzPct val="80000"/>
              <a:defRPr/>
            </a:pPr>
            <a:r>
              <a:rPr lang="fr-CH" sz="2400" dirty="0">
                <a:solidFill>
                  <a:schemeClr val="accent1"/>
                </a:solidFill>
              </a:rPr>
              <a:t> </a:t>
            </a:r>
            <a:br>
              <a:rPr lang="fr-CH" sz="2400" dirty="0">
                <a:solidFill>
                  <a:schemeClr val="accent1"/>
                </a:solidFill>
              </a:rPr>
            </a:b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280455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E145-BC4D-2096-FC22-4C6460586C2E}"/>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373394E7-7E33-B851-56CD-A1CDC7B61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AAFED93B-E2E5-871E-FE9D-B14624AB3516}"/>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B757A6CD-620D-9ACC-600B-D9531F31CA49}"/>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493EA90C-D101-7DDA-9E46-7DB4EA59BACC}"/>
              </a:ext>
            </a:extLst>
          </p:cNvPr>
          <p:cNvSpPr txBox="1">
            <a:spLocks/>
          </p:cNvSpPr>
          <p:nvPr/>
        </p:nvSpPr>
        <p:spPr bwMode="auto">
          <a:xfrm>
            <a:off x="225340" y="-45058"/>
            <a:ext cx="1178666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fr-FR" b="1" dirty="0">
                <a:solidFill>
                  <a:srgbClr val="2A347F"/>
                </a:solidFill>
                <a:latin typeface="Calibri" panose="020F0502020204030204" pitchFamily="34" charset="0"/>
                <a:cs typeface="Calibri" panose="020F0502020204030204" pitchFamily="34" charset="0"/>
              </a:rPr>
              <a:t>Recommandation R3.3 :  Poursuivre l’effort de jouvence de notre politique de formation  (2)</a:t>
            </a:r>
            <a:endParaRPr kumimoji="0" lang="fr-FR"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DC95D99D-1BAE-6BFD-E4B6-EADBEB701891}"/>
              </a:ext>
            </a:extLst>
          </p:cNvPr>
          <p:cNvSpPr/>
          <p:nvPr/>
        </p:nvSpPr>
        <p:spPr>
          <a:xfrm>
            <a:off x="559352" y="1196752"/>
            <a:ext cx="11632648" cy="5599922"/>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r>
              <a:rPr lang="fr-CH" sz="2000" b="1" dirty="0">
                <a:solidFill>
                  <a:schemeClr val="accent1"/>
                </a:solidFill>
              </a:rPr>
              <a:t>Actions</a:t>
            </a:r>
          </a:p>
          <a:p>
            <a:r>
              <a:rPr lang="fr-CH" sz="2000" dirty="0">
                <a:solidFill>
                  <a:schemeClr val="accent1"/>
                </a:solidFill>
              </a:rPr>
              <a:t>Plusieurs actions fortes sont identifiées. Il s’agira notamment de :</a:t>
            </a:r>
          </a:p>
          <a:p>
            <a:pPr marL="342900" indent="-342900">
              <a:buFont typeface="Arial" panose="020B0604020202020204" pitchFamily="34" charset="0"/>
              <a:buChar char="•"/>
            </a:pPr>
            <a:r>
              <a:rPr lang="fr-CH" sz="2000" dirty="0">
                <a:solidFill>
                  <a:schemeClr val="accent1"/>
                </a:solidFill>
              </a:rPr>
              <a:t>Structurer un catalogue de formations techniques mutualisé entre les laboratoires, instituts et écoles y compris par identification et qualification des ressources existantes en ligne</a:t>
            </a:r>
          </a:p>
          <a:p>
            <a:r>
              <a:rPr lang="fr-CH" sz="2000" dirty="0">
                <a:solidFill>
                  <a:schemeClr val="accent1"/>
                </a:solidFill>
              </a:rPr>
              <a:t>• Identifier les ressources externes en ligne et les évaluer afin de retenir les plus pertinentes</a:t>
            </a:r>
          </a:p>
          <a:p>
            <a:r>
              <a:rPr lang="fr-CH" sz="2000" dirty="0">
                <a:solidFill>
                  <a:schemeClr val="accent1"/>
                </a:solidFill>
              </a:rPr>
              <a:t>• Recenser et valoriser les ressources internes existantes en les intégrant dans des parcours formels</a:t>
            </a:r>
          </a:p>
          <a:p>
            <a:r>
              <a:rPr lang="fr-CH" sz="2000" dirty="0">
                <a:solidFill>
                  <a:schemeClr val="accent1"/>
                </a:solidFill>
              </a:rPr>
              <a:t>• Formaliser un réseau de formateurs et de tuteurs identifiés et reconnus</a:t>
            </a:r>
          </a:p>
          <a:p>
            <a:r>
              <a:rPr lang="fr-CH" sz="2000" dirty="0">
                <a:solidFill>
                  <a:schemeClr val="accent1"/>
                </a:solidFill>
              </a:rPr>
              <a:t>• Soutenir les formations hybrides et modulaires pour répondre aux contraintes de disponibilités des personnels et des formateurs/</a:t>
            </a:r>
            <a:r>
              <a:rPr lang="fr-CH" sz="2000" dirty="0" err="1">
                <a:solidFill>
                  <a:schemeClr val="accent1"/>
                </a:solidFill>
              </a:rPr>
              <a:t>trices</a:t>
            </a:r>
            <a:endParaRPr lang="fr-CH" sz="2000" dirty="0">
              <a:solidFill>
                <a:schemeClr val="accent1"/>
              </a:solidFill>
            </a:endParaRPr>
          </a:p>
          <a:p>
            <a:r>
              <a:rPr lang="fr-CH" sz="2000" dirty="0">
                <a:solidFill>
                  <a:schemeClr val="accent1"/>
                </a:solidFill>
              </a:rPr>
              <a:t>• Renforcer les liens entre les écoles thématiques, les ANF et les réseaux pour aligner les contenus avec les besoins opérationnels</a:t>
            </a:r>
          </a:p>
          <a:p>
            <a:r>
              <a:rPr lang="fr-CH" sz="2000" dirty="0">
                <a:solidFill>
                  <a:schemeClr val="accent1"/>
                </a:solidFill>
              </a:rPr>
              <a:t>• Former les agents aux enjeux écologiques et leur fournir des pistes pour réaliser leur recherche et développement dans le respect de l’environnement.</a:t>
            </a:r>
          </a:p>
          <a:p>
            <a:r>
              <a:rPr lang="fr-CH" sz="2000" dirty="0">
                <a:solidFill>
                  <a:schemeClr val="accent1"/>
                </a:solidFill>
              </a:rPr>
              <a:t>• Elaborer et diffuser un plan de management de la formation pour tous</a:t>
            </a:r>
          </a:p>
          <a:p>
            <a:r>
              <a:rPr lang="fr-CH" sz="2000" dirty="0">
                <a:solidFill>
                  <a:schemeClr val="accent1"/>
                </a:solidFill>
              </a:rPr>
              <a:t>▪ Rappel des rôles et obligations de chaque acteur (directions, responsables d’équipe, agents)</a:t>
            </a:r>
          </a:p>
          <a:p>
            <a:r>
              <a:rPr lang="fr-CH" sz="2000" dirty="0">
                <a:solidFill>
                  <a:schemeClr val="accent1"/>
                </a:solidFill>
              </a:rPr>
              <a:t>▪ Etablir une liste de formations pertinentes par fonctions et encourager les nouveaux managers scientifiques et ingénieurs à les suivre</a:t>
            </a:r>
          </a:p>
          <a:p>
            <a:r>
              <a:rPr lang="fr-CH" sz="2000" dirty="0">
                <a:solidFill>
                  <a:schemeClr val="accent1"/>
                </a:solidFill>
              </a:rPr>
              <a:t>▪ Communiquer les PFU aux réseaux et soutenir des actions de formation concertées</a:t>
            </a:r>
            <a:endParaRPr lang="fr-CH" sz="2400" dirty="0">
              <a:solidFill>
                <a:schemeClr val="accent1"/>
              </a:solidFill>
            </a:endParaRPr>
          </a:p>
          <a:p>
            <a:pPr defTabSz="685800">
              <a:spcAft>
                <a:spcPts val="600"/>
              </a:spcAft>
              <a:buClr>
                <a:schemeClr val="accent5">
                  <a:lumMod val="75000"/>
                </a:schemeClr>
              </a:buClr>
              <a:buSzPct val="80000"/>
              <a:defRPr/>
            </a:pPr>
            <a:r>
              <a:rPr lang="fr-CH" sz="2400" dirty="0">
                <a:solidFill>
                  <a:schemeClr val="accent1"/>
                </a:solidFill>
              </a:rPr>
              <a:t> </a:t>
            </a:r>
            <a:br>
              <a:rPr lang="fr-CH" sz="2400" dirty="0">
                <a:solidFill>
                  <a:schemeClr val="accent1"/>
                </a:solidFill>
              </a:rPr>
            </a:b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33931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D31B3-F879-162C-DD6C-71EA9B4D4405}"/>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26C3AC92-22FE-DE48-65A5-A018A92CEE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7C4C85C8-EAB9-9F1D-47A1-886B36BFEAD7}"/>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A2BE19E6-5F63-8439-3583-C968D9787D6C}"/>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DACD1473-94C9-B54C-2222-B83C79E153E8}"/>
              </a:ext>
            </a:extLst>
          </p:cNvPr>
          <p:cNvSpPr txBox="1">
            <a:spLocks/>
          </p:cNvSpPr>
          <p:nvPr/>
        </p:nvSpPr>
        <p:spPr bwMode="auto">
          <a:xfrm>
            <a:off x="225340" y="523549"/>
            <a:ext cx="1178666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fr-FR" b="1" dirty="0">
                <a:solidFill>
                  <a:srgbClr val="2A347F"/>
                </a:solidFill>
                <a:latin typeface="Calibri" panose="020F0502020204030204" pitchFamily="34" charset="0"/>
                <a:cs typeface="Calibri" panose="020F0502020204030204" pitchFamily="34" charset="0"/>
              </a:rPr>
              <a:t>Discussion Recommandation R3.3 :  Poursuivre l’effort de jouvence de notre politique de formation  </a:t>
            </a:r>
            <a:endParaRPr kumimoji="0" lang="fr-FR"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2" name="ZoneTexte 1">
            <a:extLst>
              <a:ext uri="{FF2B5EF4-FFF2-40B4-BE49-F238E27FC236}">
                <a16:creationId xmlns:a16="http://schemas.microsoft.com/office/drawing/2014/main" id="{42FC8D5F-6AD3-AF55-9889-72F666458E99}"/>
              </a:ext>
            </a:extLst>
          </p:cNvPr>
          <p:cNvSpPr txBox="1"/>
          <p:nvPr/>
        </p:nvSpPr>
        <p:spPr>
          <a:xfrm>
            <a:off x="1127448" y="2420888"/>
            <a:ext cx="10513168" cy="4154984"/>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chemeClr val="accent1"/>
                </a:solidFill>
              </a:rPr>
              <a:t>L’ensemble des points </a:t>
            </a:r>
            <a:r>
              <a:rPr lang="fr-FR" sz="2400" b="1" dirty="0">
                <a:solidFill>
                  <a:schemeClr val="accent1"/>
                </a:solidFill>
              </a:rPr>
              <a:t>Actions </a:t>
            </a:r>
            <a:r>
              <a:rPr lang="fr-FR" sz="2400" dirty="0">
                <a:solidFill>
                  <a:schemeClr val="accent1"/>
                </a:solidFill>
              </a:rPr>
              <a:t>a été discuté</a:t>
            </a:r>
          </a:p>
          <a:p>
            <a:pPr marL="285750" indent="-285750">
              <a:buFont typeface="Arial" panose="020B0604020202020204" pitchFamily="34" charset="0"/>
              <a:buChar char="•"/>
            </a:pPr>
            <a:r>
              <a:rPr lang="fr-FR" sz="2400" dirty="0">
                <a:solidFill>
                  <a:schemeClr val="accent1"/>
                </a:solidFill>
              </a:rPr>
              <a:t>Les COFO sont invités à reprendre ces points dans le contexte de leur laboratoire et à fournir un retour  sous forme de fichier .docx pour le 15 juin.</a:t>
            </a:r>
          </a:p>
          <a:p>
            <a:pPr marL="285750" indent="-285750">
              <a:buFont typeface="Arial" panose="020B0604020202020204" pitchFamily="34" charset="0"/>
              <a:buChar char="•"/>
            </a:pPr>
            <a:r>
              <a:rPr lang="fr-FR" sz="2400" dirty="0">
                <a:solidFill>
                  <a:schemeClr val="accent1"/>
                </a:solidFill>
              </a:rPr>
              <a:t>Exemple de retour attendu :</a:t>
            </a:r>
          </a:p>
          <a:p>
            <a:pPr marL="742950" lvl="1" indent="-285750">
              <a:buFont typeface="Arial" panose="020B0604020202020204" pitchFamily="34" charset="0"/>
              <a:buChar char="•"/>
            </a:pPr>
            <a:r>
              <a:rPr lang="fr-FR" sz="2400" dirty="0">
                <a:solidFill>
                  <a:schemeClr val="accent1"/>
                </a:solidFill>
              </a:rPr>
              <a:t>Dans mon laboratoire il y a des cours de programmation d’automates : porteurs Mme X, M. Y</a:t>
            </a:r>
          </a:p>
          <a:p>
            <a:pPr marL="742950" lvl="1" indent="-285750">
              <a:buFont typeface="Arial" panose="020B0604020202020204" pitchFamily="34" charset="0"/>
              <a:buChar char="•"/>
            </a:pPr>
            <a:r>
              <a:rPr lang="fr-FR" sz="2400" dirty="0">
                <a:solidFill>
                  <a:schemeClr val="accent1"/>
                </a:solidFill>
              </a:rPr>
              <a:t>Dans mon laboratoire il y a un expert en technologie Lambda qui pourrait être tuteur</a:t>
            </a:r>
          </a:p>
          <a:p>
            <a:pPr marL="742950" lvl="1" indent="-285750">
              <a:buFont typeface="Arial" panose="020B0604020202020204" pitchFamily="34" charset="0"/>
              <a:buChar char="•"/>
            </a:pPr>
            <a:r>
              <a:rPr lang="fr-FR" sz="2400" dirty="0">
                <a:solidFill>
                  <a:schemeClr val="accent1"/>
                </a:solidFill>
              </a:rPr>
              <a:t>Un collègue fait des tutos </a:t>
            </a:r>
            <a:r>
              <a:rPr lang="fr-FR" sz="2400" dirty="0" err="1">
                <a:solidFill>
                  <a:schemeClr val="accent1"/>
                </a:solidFill>
              </a:rPr>
              <a:t>Youtube</a:t>
            </a:r>
            <a:r>
              <a:rPr lang="fr-FR" sz="2400" dirty="0">
                <a:solidFill>
                  <a:schemeClr val="accent1"/>
                </a:solidFill>
              </a:rPr>
              <a:t> sur la programmation de FPGA</a:t>
            </a:r>
          </a:p>
          <a:p>
            <a:pPr marL="742950" lvl="1" indent="-285750">
              <a:buFont typeface="Arial" panose="020B0604020202020204" pitchFamily="34" charset="0"/>
              <a:buChar char="•"/>
            </a:pPr>
            <a:r>
              <a:rPr lang="fr-FR" sz="2400" dirty="0">
                <a:solidFill>
                  <a:schemeClr val="accent1"/>
                </a:solidFill>
              </a:rPr>
              <a:t>…..</a:t>
            </a:r>
          </a:p>
        </p:txBody>
      </p:sp>
    </p:spTree>
    <p:extLst>
      <p:ext uri="{BB962C8B-B14F-4D97-AF65-F5344CB8AC3E}">
        <p14:creationId xmlns:p14="http://schemas.microsoft.com/office/powerpoint/2010/main" val="232836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4522-9BA6-5527-6409-3F2CDCCC9D78}"/>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7896D427-5A6E-A5A9-DFCA-1696C5C4FD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CE2ABE74-6D63-B17A-2555-F14BD9EF65E8}"/>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08CF2D8E-1FC4-2833-8876-C4D14159A1D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F595E7B7-C90C-8C59-636A-AE4505C8655D}"/>
              </a:ext>
            </a:extLst>
          </p:cNvPr>
          <p:cNvSpPr txBox="1">
            <a:spLocks/>
          </p:cNvSpPr>
          <p:nvPr/>
        </p:nvSpPr>
        <p:spPr bwMode="auto">
          <a:xfrm>
            <a:off x="225340" y="-45058"/>
            <a:ext cx="712414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sz="4800" b="1" dirty="0">
                <a:solidFill>
                  <a:srgbClr val="2A347F"/>
                </a:solidFill>
                <a:latin typeface="Calibri" panose="020F0502020204030204" pitchFamily="34" charset="0"/>
                <a:cs typeface="Calibri" panose="020F0502020204030204" pitchFamily="34" charset="0"/>
              </a:rPr>
              <a:t>Sujets des journées</a:t>
            </a:r>
            <a:endPar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1AE0EA86-EBD2-3DCD-162A-4515444FAA3C}"/>
              </a:ext>
            </a:extLst>
          </p:cNvPr>
          <p:cNvSpPr/>
          <p:nvPr/>
        </p:nvSpPr>
        <p:spPr>
          <a:xfrm>
            <a:off x="2071995" y="2420888"/>
            <a:ext cx="9208581" cy="3312368"/>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Campagne d’apprentissage 2026</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Ecoles Thématiques 2026</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Demandes Ecoles thématiques 2027</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ANF 2026  </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Demandes Actions Nationales de Formation 2027</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Fiche de fonction COFO</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Recommandation «Formation» Prospectives techniques 2026</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56808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46AD-DF85-5CCC-905D-65135D490978}"/>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AEFC354A-D82B-9F3C-085E-5D92473B68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AF3C4E0A-B8B6-2DC8-B685-1B99BA900FFC}"/>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0843988B-BBC4-E1EE-A223-6FF5624D29B8}"/>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53476C9A-5492-0704-4AB8-087C2D8140B4}"/>
              </a:ext>
            </a:extLst>
          </p:cNvPr>
          <p:cNvSpPr txBox="1">
            <a:spLocks/>
          </p:cNvSpPr>
          <p:nvPr/>
        </p:nvSpPr>
        <p:spPr bwMode="auto">
          <a:xfrm>
            <a:off x="225340" y="-48552"/>
            <a:ext cx="9399052"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Campagne d’apprentissage 2026</a:t>
            </a:r>
          </a:p>
          <a:p>
            <a:pPr marL="0" marR="0" lvl="0" indent="0" algn="l" defTabSz="914400" rtl="0" eaLnBrk="0" fontAlgn="base" latinLnBrk="0" hangingPunct="0">
              <a:lnSpc>
                <a:spcPct val="90000"/>
              </a:lnSpc>
              <a:spcBef>
                <a:spcPct val="0"/>
              </a:spcBef>
              <a:spcAft>
                <a:spcPct val="0"/>
              </a:spcAft>
              <a:buClrTx/>
              <a:buSzTx/>
              <a:buFontTx/>
              <a:buNone/>
              <a:tabLst/>
              <a:defRPr/>
            </a:pPr>
            <a:r>
              <a:rPr lang="fr-FR" sz="3200" b="1" dirty="0">
                <a:solidFill>
                  <a:srgbClr val="2A347F"/>
                </a:solidFill>
                <a:latin typeface="Calibri" panose="020F0502020204030204" pitchFamily="34" charset="0"/>
                <a:cs typeface="Calibri" panose="020F0502020204030204" pitchFamily="34" charset="0"/>
              </a:rPr>
              <a:t>Calendrier (rappel)</a:t>
            </a:r>
            <a:endParaRPr kumimoji="0" lang="fr-FR" sz="32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pic>
        <p:nvPicPr>
          <p:cNvPr id="6" name="Image 5">
            <a:extLst>
              <a:ext uri="{FF2B5EF4-FFF2-40B4-BE49-F238E27FC236}">
                <a16:creationId xmlns:a16="http://schemas.microsoft.com/office/drawing/2014/main" id="{7D7FE601-274C-D44D-FB98-3812E5EBB16A}"/>
              </a:ext>
            </a:extLst>
          </p:cNvPr>
          <p:cNvPicPr>
            <a:picLocks noChangeAspect="1"/>
          </p:cNvPicPr>
          <p:nvPr/>
        </p:nvPicPr>
        <p:blipFill>
          <a:blip r:embed="rId4"/>
          <a:stretch>
            <a:fillRect/>
          </a:stretch>
        </p:blipFill>
        <p:spPr>
          <a:xfrm>
            <a:off x="622311" y="1300579"/>
            <a:ext cx="7772400" cy="5292420"/>
          </a:xfrm>
          <a:prstGeom prst="rect">
            <a:avLst/>
          </a:prstGeom>
        </p:spPr>
      </p:pic>
      <p:sp>
        <p:nvSpPr>
          <p:cNvPr id="9" name="Flèche vers la droite 8">
            <a:extLst>
              <a:ext uri="{FF2B5EF4-FFF2-40B4-BE49-F238E27FC236}">
                <a16:creationId xmlns:a16="http://schemas.microsoft.com/office/drawing/2014/main" id="{19DF93F1-5B80-74EA-ED81-26AD0F3D3733}"/>
              </a:ext>
            </a:extLst>
          </p:cNvPr>
          <p:cNvSpPr/>
          <p:nvPr/>
        </p:nvSpPr>
        <p:spPr>
          <a:xfrm flipV="1">
            <a:off x="8112224" y="3212976"/>
            <a:ext cx="496067" cy="72008"/>
          </a:xfrm>
          <a:prstGeom prst="rightArrow">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EE8AAF5-A138-2997-D322-F2A9D05A3B1D}"/>
              </a:ext>
            </a:extLst>
          </p:cNvPr>
          <p:cNvSpPr txBox="1"/>
          <p:nvPr/>
        </p:nvSpPr>
        <p:spPr>
          <a:xfrm>
            <a:off x="8660211" y="2988241"/>
            <a:ext cx="3351789" cy="584775"/>
          </a:xfrm>
          <a:prstGeom prst="rect">
            <a:avLst/>
          </a:prstGeom>
          <a:noFill/>
          <a:ln>
            <a:solidFill>
              <a:schemeClr val="accent1"/>
            </a:solidFill>
          </a:ln>
        </p:spPr>
        <p:txBody>
          <a:bodyPr wrap="square" rtlCol="0">
            <a:spAutoFit/>
          </a:bodyPr>
          <a:lstStyle/>
          <a:p>
            <a:r>
              <a:rPr lang="fr-FR" sz="1600" b="1" dirty="0">
                <a:solidFill>
                  <a:srgbClr val="2A347F"/>
                </a:solidFill>
                <a:latin typeface="Calibri" panose="020F0502020204030204" pitchFamily="34" charset="0"/>
                <a:ea typeface="+mj-ea"/>
                <a:cs typeface="Calibri" panose="020F0502020204030204" pitchFamily="34" charset="0"/>
              </a:rPr>
              <a:t>Arbitrage global in2p3 début mai</a:t>
            </a:r>
          </a:p>
          <a:p>
            <a:r>
              <a:rPr lang="fr-FR" sz="1600" b="1" dirty="0">
                <a:solidFill>
                  <a:srgbClr val="2A347F"/>
                </a:solidFill>
                <a:latin typeface="Calibri" panose="020F0502020204030204" pitchFamily="34" charset="0"/>
                <a:ea typeface="+mj-ea"/>
                <a:cs typeface="Calibri" panose="020F0502020204030204" pitchFamily="34" charset="0"/>
              </a:rPr>
              <a:t>DAT + </a:t>
            </a:r>
            <a:r>
              <a:rPr lang="fr-FR" sz="1600" b="1" dirty="0" err="1">
                <a:solidFill>
                  <a:srgbClr val="2A347F"/>
                </a:solidFill>
                <a:latin typeface="Calibri" panose="020F0502020204030204" pitchFamily="34" charset="0"/>
                <a:ea typeface="+mj-ea"/>
                <a:cs typeface="Calibri" panose="020F0502020204030204" pitchFamily="34" charset="0"/>
              </a:rPr>
              <a:t>DSaF</a:t>
            </a:r>
            <a:endParaRPr lang="fr-FR" sz="1600" b="1" dirty="0">
              <a:solidFill>
                <a:srgbClr val="2A347F"/>
              </a:solidFill>
              <a:latin typeface="Calibri" panose="020F0502020204030204" pitchFamily="34" charset="0"/>
              <a:ea typeface="+mj-ea"/>
              <a:cs typeface="Calibri" panose="020F0502020204030204" pitchFamily="34" charset="0"/>
            </a:endParaRPr>
          </a:p>
        </p:txBody>
      </p:sp>
      <p:sp>
        <p:nvSpPr>
          <p:cNvPr id="2" name="Rectangle 1">
            <a:extLst>
              <a:ext uri="{FF2B5EF4-FFF2-40B4-BE49-F238E27FC236}">
                <a16:creationId xmlns:a16="http://schemas.microsoft.com/office/drawing/2014/main" id="{3CFC3940-B235-1350-7E66-591DD125DC10}"/>
              </a:ext>
            </a:extLst>
          </p:cNvPr>
          <p:cNvSpPr/>
          <p:nvPr/>
        </p:nvSpPr>
        <p:spPr>
          <a:xfrm>
            <a:off x="1775520" y="2348880"/>
            <a:ext cx="1800200" cy="2880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vers la droite 2">
            <a:extLst>
              <a:ext uri="{FF2B5EF4-FFF2-40B4-BE49-F238E27FC236}">
                <a16:creationId xmlns:a16="http://schemas.microsoft.com/office/drawing/2014/main" id="{055A9431-F789-32AE-8481-43DA13924E2B}"/>
              </a:ext>
            </a:extLst>
          </p:cNvPr>
          <p:cNvSpPr/>
          <p:nvPr/>
        </p:nvSpPr>
        <p:spPr>
          <a:xfrm flipV="1">
            <a:off x="8192221" y="2492896"/>
            <a:ext cx="496067" cy="72008"/>
          </a:xfrm>
          <a:prstGeom prst="rightArrow">
            <a:avLst/>
          </a:prstGeom>
          <a:solidFill>
            <a:srgbClr val="7030A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3DDFF40-1E5C-6151-36FC-35292734C91F}"/>
              </a:ext>
            </a:extLst>
          </p:cNvPr>
          <p:cNvSpPr txBox="1"/>
          <p:nvPr/>
        </p:nvSpPr>
        <p:spPr>
          <a:xfrm>
            <a:off x="8812611" y="2204864"/>
            <a:ext cx="2972021" cy="584775"/>
          </a:xfrm>
          <a:prstGeom prst="rect">
            <a:avLst/>
          </a:prstGeom>
          <a:noFill/>
          <a:ln w="12700">
            <a:solidFill>
              <a:srgbClr val="FF0000"/>
            </a:solidFill>
          </a:ln>
        </p:spPr>
        <p:txBody>
          <a:bodyPr wrap="square" rtlCol="0">
            <a:spAutoFit/>
          </a:bodyPr>
          <a:lstStyle/>
          <a:p>
            <a:r>
              <a:rPr lang="fr-FR" sz="1600" b="1" dirty="0">
                <a:solidFill>
                  <a:srgbClr val="2A347F"/>
                </a:solidFill>
                <a:latin typeface="Calibri" panose="020F0502020204030204" pitchFamily="34" charset="0"/>
                <a:ea typeface="+mj-ea"/>
                <a:cs typeface="Calibri" panose="020F0502020204030204" pitchFamily="34" charset="0"/>
              </a:rPr>
              <a:t>Attention aux contacts de dernière minute</a:t>
            </a:r>
          </a:p>
        </p:txBody>
      </p:sp>
    </p:spTree>
    <p:extLst>
      <p:ext uri="{BB962C8B-B14F-4D97-AF65-F5344CB8AC3E}">
        <p14:creationId xmlns:p14="http://schemas.microsoft.com/office/powerpoint/2010/main" val="182365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6E12-F1DF-49B7-2DED-C2AC0ACA31D7}"/>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6A6741EE-53F8-873B-4907-3A1F0234B5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17674"/>
            <a:ext cx="4071789" cy="6903058"/>
          </a:xfrm>
          <a:prstGeom prst="rect">
            <a:avLst/>
          </a:prstGeom>
        </p:spPr>
      </p:pic>
      <p:sp>
        <p:nvSpPr>
          <p:cNvPr id="42" name="Espace réservé du numéro de diapositive 3">
            <a:extLst>
              <a:ext uri="{FF2B5EF4-FFF2-40B4-BE49-F238E27FC236}">
                <a16:creationId xmlns:a16="http://schemas.microsoft.com/office/drawing/2014/main" id="{B8C1317C-2E35-A2CA-460E-96F4FF5A736C}"/>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1381E8DB-F661-1F11-5DC5-B5793903835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41FC63BA-70F0-3B93-F8F8-931280F7B782}"/>
              </a:ext>
            </a:extLst>
          </p:cNvPr>
          <p:cNvSpPr txBox="1">
            <a:spLocks/>
          </p:cNvSpPr>
          <p:nvPr/>
        </p:nvSpPr>
        <p:spPr bwMode="auto">
          <a:xfrm>
            <a:off x="225340" y="-48552"/>
            <a:ext cx="10983228"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Campagne d’apprentissage 2026 (rappel)</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fr-FR" sz="32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11" name="ZoneTexte 10">
            <a:extLst>
              <a:ext uri="{FF2B5EF4-FFF2-40B4-BE49-F238E27FC236}">
                <a16:creationId xmlns:a16="http://schemas.microsoft.com/office/drawing/2014/main" id="{8163293C-EBD2-BD81-EA00-0E06E6C2969D}"/>
              </a:ext>
            </a:extLst>
          </p:cNvPr>
          <p:cNvSpPr txBox="1"/>
          <p:nvPr/>
        </p:nvSpPr>
        <p:spPr>
          <a:xfrm>
            <a:off x="729396" y="954588"/>
            <a:ext cx="10983228" cy="557075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Arbitrage global in2p3 début mai DAT + </a:t>
            </a:r>
            <a:r>
              <a:rPr lang="fr-FR" sz="2400" dirty="0" err="1">
                <a:solidFill>
                  <a:srgbClr val="2A347F"/>
                </a:solidFill>
                <a:latin typeface="Calibri" panose="020F0502020204030204" pitchFamily="34" charset="0"/>
                <a:ea typeface="+mj-ea"/>
                <a:cs typeface="Calibri" panose="020F0502020204030204" pitchFamily="34" charset="0"/>
              </a:rPr>
              <a:t>DSaF</a:t>
            </a:r>
            <a:r>
              <a:rPr lang="fr-FR" sz="2400" dirty="0">
                <a:solidFill>
                  <a:srgbClr val="2A347F"/>
                </a:solidFill>
                <a:latin typeface="Calibri" panose="020F0502020204030204" pitchFamily="34" charset="0"/>
                <a:ea typeface="+mj-ea"/>
                <a:cs typeface="Calibri" panose="020F0502020204030204" pitchFamily="34" charset="0"/>
              </a:rPr>
              <a:t> : </a:t>
            </a:r>
            <a:r>
              <a:rPr lang="fr-FR" sz="2400" b="1" dirty="0">
                <a:solidFill>
                  <a:srgbClr val="2A347F"/>
                </a:solidFill>
                <a:latin typeface="Calibri" panose="020F0502020204030204" pitchFamily="34" charset="0"/>
                <a:ea typeface="+mj-ea"/>
                <a:cs typeface="Calibri" panose="020F0502020204030204" pitchFamily="34" charset="0"/>
              </a:rPr>
              <a:t>pas de bonus à l’antériorité de dépôt des dossiers</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Liaison entre les MA et les COFO et RH des laboratoires importante (RTDT)</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Liaison entre les acteurs et la </a:t>
            </a:r>
            <a:r>
              <a:rPr lang="fr-FR" sz="2400" dirty="0" err="1">
                <a:solidFill>
                  <a:srgbClr val="2A347F"/>
                </a:solidFill>
                <a:latin typeface="Calibri" panose="020F0502020204030204" pitchFamily="34" charset="0"/>
                <a:ea typeface="+mj-ea"/>
                <a:cs typeface="Calibri" panose="020F0502020204030204" pitchFamily="34" charset="0"/>
              </a:rPr>
              <a:t>DSaF</a:t>
            </a:r>
            <a:r>
              <a:rPr lang="fr-FR" sz="2400" dirty="0">
                <a:solidFill>
                  <a:srgbClr val="2A347F"/>
                </a:solidFill>
                <a:latin typeface="Calibri" panose="020F0502020204030204" pitchFamily="34" charset="0"/>
                <a:ea typeface="+mj-ea"/>
                <a:cs typeface="Calibri" panose="020F0502020204030204" pitchFamily="34" charset="0"/>
              </a:rPr>
              <a:t> importante. </a:t>
            </a:r>
            <a:r>
              <a:rPr lang="fr-FR" sz="2400" b="1" dirty="0">
                <a:solidFill>
                  <a:srgbClr val="2A347F"/>
                </a:solidFill>
                <a:latin typeface="Calibri" panose="020F0502020204030204" pitchFamily="34" charset="0"/>
                <a:ea typeface="+mj-ea"/>
                <a:cs typeface="Calibri" panose="020F0502020204030204" pitchFamily="34" charset="0"/>
              </a:rPr>
              <a:t>Attention aux dossiers de dernière minute sans corrections possibles</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Critères d’arbitrage :</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Le sujet de l'apprentissage doit être un sujet de formation solide qui s'appuie sur nos projets, mais il ne doit pas être une tâche ou une série de tâches à effectuer sur un de nos projets avec un intérêt pédagogique faible.</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Les livrables fournis durant l'apprentissage ne doivent pas être sur le chemin critique d'un projet.</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Les techniques requises pour mener à bien le sujet d'apprentissage ont dû être abordées par l'apprenti dans son cursus scolaire avant leur mise en </a:t>
            </a:r>
            <a:r>
              <a:rPr lang="fr-FR" altLang="fr-FR" sz="2000" i="1" dirty="0" err="1">
                <a:solidFill>
                  <a:srgbClr val="2A347F"/>
                </a:solidFill>
                <a:latin typeface="Calibri" panose="020F0502020204030204" pitchFamily="34" charset="0"/>
                <a:ea typeface="+mj-ea"/>
                <a:cs typeface="Calibri" panose="020F0502020204030204" pitchFamily="34" charset="0"/>
              </a:rPr>
              <a:t>oeuvre</a:t>
            </a:r>
            <a:r>
              <a:rPr lang="fr-FR" altLang="fr-FR" sz="2000" i="1" dirty="0">
                <a:solidFill>
                  <a:srgbClr val="2A347F"/>
                </a:solidFill>
                <a:latin typeface="Calibri" panose="020F0502020204030204" pitchFamily="34" charset="0"/>
                <a:ea typeface="+mj-ea"/>
                <a:cs typeface="Calibri" panose="020F0502020204030204" pitchFamily="34" charset="0"/>
              </a:rPr>
              <a:t> dans le laboratoire. </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Nous devons être vigilants sur la présence des </a:t>
            </a:r>
            <a:r>
              <a:rPr lang="fr-FR" altLang="fr-FR" sz="2000" i="1" dirty="0" err="1">
                <a:solidFill>
                  <a:srgbClr val="2A347F"/>
                </a:solidFill>
                <a:latin typeface="Calibri" panose="020F0502020204030204" pitchFamily="34" charset="0"/>
                <a:ea typeface="+mj-ea"/>
                <a:cs typeface="Calibri" panose="020F0502020204030204" pitchFamily="34" charset="0"/>
              </a:rPr>
              <a:t>maitres.sses</a:t>
            </a:r>
            <a:r>
              <a:rPr lang="fr-FR" altLang="fr-FR" sz="2000" i="1" dirty="0">
                <a:solidFill>
                  <a:srgbClr val="2A347F"/>
                </a:solidFill>
                <a:latin typeface="Calibri" panose="020F0502020204030204" pitchFamily="34" charset="0"/>
                <a:ea typeface="+mj-ea"/>
                <a:cs typeface="Calibri" panose="020F0502020204030204" pitchFamily="34" charset="0"/>
              </a:rPr>
              <a:t> d'apprentissage auprès des apprentis : qu'est-il prévu en cas de quotité de télétravail importante ou de missions de longues durées ?</a:t>
            </a:r>
            <a:r>
              <a:rPr lang="fr-FR" altLang="fr-FR" sz="2400" dirty="0">
                <a:solidFill>
                  <a:srgbClr val="2A347F"/>
                </a:solidFill>
                <a:latin typeface="Calibri" panose="020F0502020204030204" pitchFamily="34" charset="0"/>
                <a:ea typeface="+mj-ea"/>
                <a:cs typeface="Calibri" panose="020F0502020204030204" pitchFamily="34" charset="0"/>
              </a:rPr>
              <a:t>  </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Le laboratoire doit s’engager à financer les frais d’apprentissage. Une éventuelle aide financière de l’in2p3 doit être considérée comme un bonus</a:t>
            </a:r>
          </a:p>
        </p:txBody>
      </p:sp>
    </p:spTree>
    <p:extLst>
      <p:ext uri="{BB962C8B-B14F-4D97-AF65-F5344CB8AC3E}">
        <p14:creationId xmlns:p14="http://schemas.microsoft.com/office/powerpoint/2010/main" val="290125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0EA32-141E-3F2D-15A0-24F87EBFDE45}"/>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907F205B-B13D-31B6-D815-5CDA4E98A1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17674"/>
            <a:ext cx="4071789" cy="6903058"/>
          </a:xfrm>
          <a:prstGeom prst="rect">
            <a:avLst/>
          </a:prstGeom>
        </p:spPr>
      </p:pic>
      <p:sp>
        <p:nvSpPr>
          <p:cNvPr id="42" name="Espace réservé du numéro de diapositive 3">
            <a:extLst>
              <a:ext uri="{FF2B5EF4-FFF2-40B4-BE49-F238E27FC236}">
                <a16:creationId xmlns:a16="http://schemas.microsoft.com/office/drawing/2014/main" id="{2597645C-349A-91F4-4D41-58A246D95F4F}"/>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57C3081B-E3EA-57F8-E0B1-B019A4909F6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E7A90B99-C7AE-6307-B972-5B51E89973CB}"/>
              </a:ext>
            </a:extLst>
          </p:cNvPr>
          <p:cNvSpPr txBox="1">
            <a:spLocks/>
          </p:cNvSpPr>
          <p:nvPr/>
        </p:nvSpPr>
        <p:spPr bwMode="auto">
          <a:xfrm>
            <a:off x="225340" y="-48552"/>
            <a:ext cx="10983228"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Discussion : implication des COFO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fr-FR" sz="32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11" name="ZoneTexte 10">
            <a:extLst>
              <a:ext uri="{FF2B5EF4-FFF2-40B4-BE49-F238E27FC236}">
                <a16:creationId xmlns:a16="http://schemas.microsoft.com/office/drawing/2014/main" id="{EF4852FC-3769-86DD-89B8-5B321AE430E5}"/>
              </a:ext>
            </a:extLst>
          </p:cNvPr>
          <p:cNvSpPr txBox="1"/>
          <p:nvPr/>
        </p:nvSpPr>
        <p:spPr>
          <a:xfrm>
            <a:off x="729396" y="954588"/>
            <a:ext cx="10983228" cy="156966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Transmission des dossiers</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Rôle du COFO : préparation des dossiers, vérification des éléments globaux, suivi  du calendrier, position du COFO/direction labo</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Financements ?</a:t>
            </a:r>
          </a:p>
        </p:txBody>
      </p:sp>
    </p:spTree>
    <p:extLst>
      <p:ext uri="{BB962C8B-B14F-4D97-AF65-F5344CB8AC3E}">
        <p14:creationId xmlns:p14="http://schemas.microsoft.com/office/powerpoint/2010/main" val="334324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8AD8-5907-BB52-B777-E14C609247EE}"/>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74C48526-15B7-D870-19BD-129272FC15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17674"/>
            <a:ext cx="4071789" cy="6903058"/>
          </a:xfrm>
          <a:prstGeom prst="rect">
            <a:avLst/>
          </a:prstGeom>
        </p:spPr>
      </p:pic>
      <p:sp>
        <p:nvSpPr>
          <p:cNvPr id="42" name="Espace réservé du numéro de diapositive 3">
            <a:extLst>
              <a:ext uri="{FF2B5EF4-FFF2-40B4-BE49-F238E27FC236}">
                <a16:creationId xmlns:a16="http://schemas.microsoft.com/office/drawing/2014/main" id="{D191352A-AF7B-6037-81C4-19B8CF15C0AD}"/>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39FDC0AE-F007-737F-2CEE-0AC124CB661E}"/>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3F97FE2C-65C9-C7AF-5BCB-B7A84B40B9A2}"/>
              </a:ext>
            </a:extLst>
          </p:cNvPr>
          <p:cNvSpPr txBox="1">
            <a:spLocks/>
          </p:cNvSpPr>
          <p:nvPr/>
        </p:nvSpPr>
        <p:spPr bwMode="auto">
          <a:xfrm>
            <a:off x="350390" y="126283"/>
            <a:ext cx="1166161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b="1" dirty="0">
                <a:solidFill>
                  <a:srgbClr val="2A347F"/>
                </a:solidFill>
                <a:latin typeface="Calibri" panose="020F0502020204030204" pitchFamily="34" charset="0"/>
                <a:cs typeface="Calibri" panose="020F0502020204030204" pitchFamily="34" charset="0"/>
              </a:rPr>
              <a:t>Demandes en cours (3 avril 2026) </a:t>
            </a:r>
          </a:p>
          <a:p>
            <a:pPr marL="0" marR="0" lvl="0" indent="0" algn="l" defTabSz="914400" rtl="0" eaLnBrk="0" fontAlgn="base" latinLnBrk="0" hangingPunct="0">
              <a:lnSpc>
                <a:spcPct val="90000"/>
              </a:lnSpc>
              <a:spcBef>
                <a:spcPct val="0"/>
              </a:spcBef>
              <a:spcAft>
                <a:spcPct val="0"/>
              </a:spcAft>
              <a:buClrTx/>
              <a:buSzTx/>
              <a:buFontTx/>
              <a:buNone/>
              <a:tabLst/>
              <a:defRPr/>
            </a:pPr>
            <a:r>
              <a:rPr lang="fr-FR" sz="3200" b="1" i="1" dirty="0">
                <a:solidFill>
                  <a:srgbClr val="2A347F"/>
                </a:solidFill>
                <a:latin typeface="Calibri" panose="020F0502020204030204" pitchFamily="34" charset="0"/>
                <a:cs typeface="Calibri" panose="020F0502020204030204" pitchFamily="34" charset="0"/>
              </a:rPr>
              <a:t>21 financements CNRS en 2026 pour CNRS Nucléaire-Particules</a:t>
            </a:r>
            <a:endParaRPr kumimoji="0" lang="fr-FR" sz="3200" b="1" i="1"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graphicFrame>
        <p:nvGraphicFramePr>
          <p:cNvPr id="4" name="Tableau 3">
            <a:extLst>
              <a:ext uri="{FF2B5EF4-FFF2-40B4-BE49-F238E27FC236}">
                <a16:creationId xmlns:a16="http://schemas.microsoft.com/office/drawing/2014/main" id="{55354A78-9A0B-54E3-0184-1D074D02D50C}"/>
              </a:ext>
            </a:extLst>
          </p:cNvPr>
          <p:cNvGraphicFramePr>
            <a:graphicFrameLocks noGrp="1"/>
          </p:cNvGraphicFramePr>
          <p:nvPr>
            <p:extLst>
              <p:ext uri="{D42A27DB-BD31-4B8C-83A1-F6EECF244321}">
                <p14:modId xmlns:p14="http://schemas.microsoft.com/office/powerpoint/2010/main" val="3708346743"/>
              </p:ext>
            </p:extLst>
          </p:nvPr>
        </p:nvGraphicFramePr>
        <p:xfrm>
          <a:off x="1790291" y="1772816"/>
          <a:ext cx="8611418" cy="4322328"/>
        </p:xfrm>
        <a:graphic>
          <a:graphicData uri="http://schemas.openxmlformats.org/drawingml/2006/table">
            <a:tbl>
              <a:tblPr>
                <a:tableStyleId>{5C22544A-7EE6-4342-B048-85BDC9FD1C3A}</a:tableStyleId>
              </a:tblPr>
              <a:tblGrid>
                <a:gridCol w="1018387">
                  <a:extLst>
                    <a:ext uri="{9D8B030D-6E8A-4147-A177-3AD203B41FA5}">
                      <a16:colId xmlns:a16="http://schemas.microsoft.com/office/drawing/2014/main" val="4217980898"/>
                    </a:ext>
                  </a:extLst>
                </a:gridCol>
                <a:gridCol w="1560746">
                  <a:extLst>
                    <a:ext uri="{9D8B030D-6E8A-4147-A177-3AD203B41FA5}">
                      <a16:colId xmlns:a16="http://schemas.microsoft.com/office/drawing/2014/main" val="4199489613"/>
                    </a:ext>
                  </a:extLst>
                </a:gridCol>
                <a:gridCol w="1252500">
                  <a:extLst>
                    <a:ext uri="{9D8B030D-6E8A-4147-A177-3AD203B41FA5}">
                      <a16:colId xmlns:a16="http://schemas.microsoft.com/office/drawing/2014/main" val="3468291930"/>
                    </a:ext>
                  </a:extLst>
                </a:gridCol>
                <a:gridCol w="2715699">
                  <a:extLst>
                    <a:ext uri="{9D8B030D-6E8A-4147-A177-3AD203B41FA5}">
                      <a16:colId xmlns:a16="http://schemas.microsoft.com/office/drawing/2014/main" val="80691121"/>
                    </a:ext>
                  </a:extLst>
                </a:gridCol>
                <a:gridCol w="1045699">
                  <a:extLst>
                    <a:ext uri="{9D8B030D-6E8A-4147-A177-3AD203B41FA5}">
                      <a16:colId xmlns:a16="http://schemas.microsoft.com/office/drawing/2014/main" val="521280831"/>
                    </a:ext>
                  </a:extLst>
                </a:gridCol>
                <a:gridCol w="1018387">
                  <a:extLst>
                    <a:ext uri="{9D8B030D-6E8A-4147-A177-3AD203B41FA5}">
                      <a16:colId xmlns:a16="http://schemas.microsoft.com/office/drawing/2014/main" val="1186307374"/>
                    </a:ext>
                  </a:extLst>
                </a:gridCol>
              </a:tblGrid>
              <a:tr h="556241">
                <a:tc>
                  <a:txBody>
                    <a:bodyPr/>
                    <a:lstStyle/>
                    <a:p>
                      <a:pPr algn="l" fontAlgn="t">
                        <a:buNone/>
                      </a:pPr>
                      <a:r>
                        <a:rPr lang="fr-CH" sz="1200" u="none" strike="noStrike">
                          <a:solidFill>
                            <a:schemeClr val="accent1"/>
                          </a:solidFill>
                          <a:effectLst/>
                        </a:rPr>
                        <a:t>APC</a:t>
                      </a:r>
                      <a:endParaRPr lang="fr-CH" sz="1200" b="0" i="0" u="none" strike="noStrike">
                        <a:solidFill>
                          <a:schemeClr val="accent1"/>
                        </a:solidFill>
                        <a:effectLst/>
                        <a:latin typeface="Calibri" panose="020F0502020204030204" pitchFamily="34" charset="0"/>
                      </a:endParaRPr>
                    </a:p>
                  </a:txBody>
                  <a:tcPr marL="9525" marR="9525" marT="9525" marB="0"/>
                </a:tc>
                <a:tc>
                  <a:txBody>
                    <a:bodyPr/>
                    <a:lstStyle/>
                    <a:p>
                      <a:pPr algn="l" fontAlgn="t">
                        <a:buNone/>
                      </a:pPr>
                      <a:r>
                        <a:rPr lang="fr-CH" sz="1200" u="none" strike="noStrike">
                          <a:solidFill>
                            <a:schemeClr val="accent1"/>
                          </a:solidFill>
                          <a:effectLst/>
                        </a:rPr>
                        <a:t>Cédric Verhilac</a:t>
                      </a:r>
                      <a:endParaRPr lang="fr-CH" sz="1200" b="0" i="0" u="none" strike="noStrike">
                        <a:solidFill>
                          <a:schemeClr val="accent1"/>
                        </a:solidFill>
                        <a:effectLst/>
                        <a:latin typeface="Calibri" panose="020F0502020204030204" pitchFamily="34" charset="0"/>
                      </a:endParaRPr>
                    </a:p>
                  </a:txBody>
                  <a:tcPr marL="9525" marR="9525" marT="9525" marB="0"/>
                </a:tc>
                <a:tc>
                  <a:txBody>
                    <a:bodyPr/>
                    <a:lstStyle/>
                    <a:p>
                      <a:pPr algn="ctr" fontAlgn="t">
                        <a:buNone/>
                      </a:pPr>
                      <a:r>
                        <a:rPr lang="fr-CH" sz="1200" u="none" strike="noStrike">
                          <a:solidFill>
                            <a:schemeClr val="accent1"/>
                          </a:solidFill>
                          <a:effectLst/>
                        </a:rPr>
                        <a:t>IR</a:t>
                      </a:r>
                      <a:endParaRPr lang="fr-CH" sz="1200" b="0" i="0" u="none" strike="noStrike">
                        <a:solidFill>
                          <a:schemeClr val="accent1"/>
                        </a:solidFill>
                        <a:effectLst/>
                        <a:latin typeface="Calibri" panose="020F0502020204030204" pitchFamily="34" charset="0"/>
                      </a:endParaRPr>
                    </a:p>
                  </a:txBody>
                  <a:tcPr marL="9525" marR="9525" marT="9525" marB="0"/>
                </a:tc>
                <a:tc>
                  <a:txBody>
                    <a:bodyPr/>
                    <a:lstStyle/>
                    <a:p>
                      <a:pPr algn="ctr" fontAlgn="t">
                        <a:buNone/>
                      </a:pPr>
                      <a:r>
                        <a:rPr lang="fr-CH" sz="1200" u="none" strike="noStrike">
                          <a:solidFill>
                            <a:schemeClr val="accent1"/>
                          </a:solidFill>
                          <a:effectLst/>
                        </a:rPr>
                        <a:t>Cellule Qualité et aide aux projets</a:t>
                      </a:r>
                      <a:endParaRPr lang="fr-CH" sz="1200" b="0" i="0" u="none" strike="noStrike">
                        <a:solidFill>
                          <a:schemeClr val="accent1"/>
                        </a:solidFill>
                        <a:effectLst/>
                        <a:latin typeface="Calibri" panose="020F0502020204030204" pitchFamily="34" charset="0"/>
                      </a:endParaRPr>
                    </a:p>
                  </a:txBody>
                  <a:tcPr marL="9525" marR="9525" marT="9525" marB="0"/>
                </a:tc>
                <a:tc>
                  <a:txBody>
                    <a:bodyPr/>
                    <a:lstStyle/>
                    <a:p>
                      <a:pPr algn="ctr" fontAlgn="t">
                        <a:buNone/>
                      </a:pPr>
                      <a:r>
                        <a:rPr lang="fr-CH" sz="1200" u="none" strike="noStrike">
                          <a:solidFill>
                            <a:schemeClr val="accent1"/>
                          </a:solidFill>
                          <a:effectLst/>
                        </a:rPr>
                        <a:t>Master</a:t>
                      </a:r>
                      <a:endParaRPr lang="fr-CH" sz="1200" b="0" i="0" u="none" strike="noStrike">
                        <a:solidFill>
                          <a:schemeClr val="accent1"/>
                        </a:solidFill>
                        <a:effectLst/>
                        <a:latin typeface="Calibri" panose="020F0502020204030204" pitchFamily="34" charset="0"/>
                      </a:endParaRPr>
                    </a:p>
                  </a:txBody>
                  <a:tcPr marL="9525" marR="9525" marT="9525" marB="0"/>
                </a:tc>
                <a:tc>
                  <a:txBody>
                    <a:bodyPr/>
                    <a:lstStyle/>
                    <a:p>
                      <a:pPr algn="ctr" fontAlgn="t">
                        <a:buNone/>
                      </a:pPr>
                      <a:r>
                        <a:rPr lang="fr-CH" sz="1200" u="none" strike="noStrike">
                          <a:solidFill>
                            <a:schemeClr val="accent1"/>
                          </a:solidFill>
                          <a:effectLst/>
                        </a:rPr>
                        <a:t>2 ans</a:t>
                      </a:r>
                      <a:endParaRPr lang="fr-CH" sz="1200" b="0" i="0" u="none" strike="noStrike">
                        <a:solidFill>
                          <a:schemeClr val="accent1"/>
                        </a:solidFill>
                        <a:effectLst/>
                        <a:latin typeface="Calibri" panose="020F0502020204030204" pitchFamily="34" charset="0"/>
                      </a:endParaRPr>
                    </a:p>
                  </a:txBody>
                  <a:tcPr marL="9525" marR="9525" marT="9525" marB="0"/>
                </a:tc>
                <a:extLst>
                  <a:ext uri="{0D108BD9-81ED-4DB2-BD59-A6C34878D82A}">
                    <a16:rowId xmlns:a16="http://schemas.microsoft.com/office/drawing/2014/main" val="3750327438"/>
                  </a:ext>
                </a:extLst>
              </a:tr>
              <a:tr h="261761">
                <a:tc>
                  <a:txBody>
                    <a:bodyPr/>
                    <a:lstStyle/>
                    <a:p>
                      <a:pPr algn="l" fontAlgn="b">
                        <a:buNone/>
                      </a:pPr>
                      <a:r>
                        <a:rPr lang="fr-CH" sz="1200" u="none" strike="noStrike">
                          <a:solidFill>
                            <a:schemeClr val="accent1"/>
                          </a:solidFill>
                          <a:effectLst/>
                        </a:rPr>
                        <a:t>IPHC</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Eric Kieffer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IE</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Informatique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BUT</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1 an</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3340818"/>
                  </a:ext>
                </a:extLst>
              </a:tr>
              <a:tr h="261761">
                <a:tc>
                  <a:txBody>
                    <a:bodyPr/>
                    <a:lstStyle/>
                    <a:p>
                      <a:pPr algn="l" fontAlgn="b">
                        <a:buNone/>
                      </a:pPr>
                      <a:r>
                        <a:rPr lang="fr-CH" sz="1200" u="none" strike="noStrike">
                          <a:solidFill>
                            <a:schemeClr val="accent1"/>
                          </a:solidFill>
                          <a:effectLst/>
                        </a:rPr>
                        <a:t>IPHC</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Maciej Kachel</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IR</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C4Pi- Microélectronique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Master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2 ans</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321678"/>
                  </a:ext>
                </a:extLst>
              </a:tr>
              <a:tr h="261761">
                <a:tc>
                  <a:txBody>
                    <a:bodyPr/>
                    <a:lstStyle/>
                    <a:p>
                      <a:pPr algn="l" fontAlgn="b">
                        <a:buNone/>
                      </a:pPr>
                      <a:r>
                        <a:rPr lang="fr-CH" sz="1200" u="none" strike="noStrike">
                          <a:solidFill>
                            <a:schemeClr val="accent1"/>
                          </a:solidFill>
                          <a:effectLst/>
                        </a:rPr>
                        <a:t>IPHC</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Matthieu Specht</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IR</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C4Pi- Microélectronique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 </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 </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1769319"/>
                  </a:ext>
                </a:extLst>
              </a:tr>
              <a:tr h="261761">
                <a:tc>
                  <a:txBody>
                    <a:bodyPr/>
                    <a:lstStyle/>
                    <a:p>
                      <a:pPr algn="l" fontAlgn="b">
                        <a:buNone/>
                      </a:pPr>
                      <a:r>
                        <a:rPr lang="fr-CH" sz="1200" u="none" strike="noStrike">
                          <a:solidFill>
                            <a:schemeClr val="accent1"/>
                          </a:solidFill>
                          <a:effectLst/>
                        </a:rPr>
                        <a:t>LLR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Jérôme Nanni</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 </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Electronique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Ingénieur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3 ans</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9361453"/>
                  </a:ext>
                </a:extLst>
              </a:tr>
              <a:tr h="483440">
                <a:tc>
                  <a:txBody>
                    <a:bodyPr/>
                    <a:lstStyle/>
                    <a:p>
                      <a:pPr algn="l" fontAlgn="b">
                        <a:buNone/>
                      </a:pPr>
                      <a:r>
                        <a:rPr lang="fr-CH" sz="1200" u="none" strike="noStrike">
                          <a:solidFill>
                            <a:schemeClr val="accent1"/>
                          </a:solidFill>
                          <a:effectLst/>
                        </a:rPr>
                        <a:t>GANIL</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François LEGRUEL</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IE</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Alignement</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BTS</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2ans</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0091663"/>
                  </a:ext>
                </a:extLst>
              </a:tr>
              <a:tr h="261761">
                <a:tc>
                  <a:txBody>
                    <a:bodyPr/>
                    <a:lstStyle/>
                    <a:p>
                      <a:pPr algn="l" fontAlgn="b">
                        <a:buNone/>
                      </a:pPr>
                      <a:r>
                        <a:rPr lang="fr-CH" sz="1200" u="none" strike="noStrike">
                          <a:solidFill>
                            <a:schemeClr val="accent1"/>
                          </a:solidFill>
                          <a:effectLst/>
                        </a:rPr>
                        <a:t>IJCLab</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Fouad Yahia</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IR</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Service exploitation </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Master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2 ans</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5937579"/>
                  </a:ext>
                </a:extLst>
              </a:tr>
              <a:tr h="261761">
                <a:tc>
                  <a:txBody>
                    <a:bodyPr/>
                    <a:lstStyle/>
                    <a:p>
                      <a:pPr algn="l" fontAlgn="b">
                        <a:buNone/>
                      </a:pPr>
                      <a:r>
                        <a:rPr lang="fr-CH" sz="1200" u="none" strike="noStrike">
                          <a:solidFill>
                            <a:schemeClr val="accent1"/>
                          </a:solidFill>
                          <a:effectLst/>
                        </a:rPr>
                        <a:t>IJCLab</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François Wicek</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IR</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Electronique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Master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2 ans </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2676151"/>
                  </a:ext>
                </a:extLst>
              </a:tr>
              <a:tr h="483440">
                <a:tc>
                  <a:txBody>
                    <a:bodyPr/>
                    <a:lstStyle/>
                    <a:p>
                      <a:pPr algn="l" fontAlgn="b">
                        <a:buNone/>
                      </a:pPr>
                      <a:r>
                        <a:rPr lang="fr-CH" sz="1200" u="none" strike="noStrike">
                          <a:solidFill>
                            <a:schemeClr val="accent1"/>
                          </a:solidFill>
                          <a:effectLst/>
                        </a:rPr>
                        <a:t>OMEGA</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Pierrick Dinaucourt</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IE</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Micro-électronique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Licence PRO</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1 an</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1968138"/>
                  </a:ext>
                </a:extLst>
              </a:tr>
              <a:tr h="483440">
                <a:tc>
                  <a:txBody>
                    <a:bodyPr/>
                    <a:lstStyle/>
                    <a:p>
                      <a:pPr algn="l" fontAlgn="b">
                        <a:buNone/>
                      </a:pPr>
                      <a:r>
                        <a:rPr lang="fr-CH" sz="1200" u="none" strike="noStrike">
                          <a:solidFill>
                            <a:schemeClr val="accent1"/>
                          </a:solidFill>
                          <a:effectLst/>
                        </a:rPr>
                        <a:t>SUBATECH</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Yann Roy</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ctr">
                        <a:buNone/>
                      </a:pPr>
                      <a:r>
                        <a:rPr lang="fr-CH" sz="1200" u="none" strike="noStrike">
                          <a:solidFill>
                            <a:schemeClr val="accent1"/>
                          </a:solidFill>
                          <a:effectLst/>
                        </a:rPr>
                        <a:t>IE</a:t>
                      </a:r>
                      <a:endParaRPr lang="fr-CH" sz="1200" b="0" i="0" u="none" strike="noStrike">
                        <a:solidFill>
                          <a:schemeClr val="accent1"/>
                        </a:solidFill>
                        <a:effectLst/>
                        <a:latin typeface="Calibri" panose="020F0502020204030204" pitchFamily="34" charset="0"/>
                      </a:endParaRPr>
                    </a:p>
                  </a:txBody>
                  <a:tcPr marL="9525" marR="9525" marT="9525" marB="0" anchor="ctr"/>
                </a:tc>
                <a:tc>
                  <a:txBody>
                    <a:bodyPr/>
                    <a:lstStyle/>
                    <a:p>
                      <a:pPr algn="l" fontAlgn="b">
                        <a:buNone/>
                      </a:pPr>
                      <a:r>
                        <a:rPr lang="fr-CH" sz="1200" u="none" strike="noStrike">
                          <a:solidFill>
                            <a:schemeClr val="accent1"/>
                          </a:solidFill>
                          <a:effectLst/>
                        </a:rPr>
                        <a:t>Electroniquye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BUT</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2 ans</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59346"/>
                  </a:ext>
                </a:extLst>
              </a:tr>
              <a:tr h="483440">
                <a:tc>
                  <a:txBody>
                    <a:bodyPr/>
                    <a:lstStyle/>
                    <a:p>
                      <a:pPr algn="l" fontAlgn="b">
                        <a:buNone/>
                      </a:pPr>
                      <a:r>
                        <a:rPr lang="fr-CH" sz="1200" u="none" strike="noStrike">
                          <a:solidFill>
                            <a:schemeClr val="accent1"/>
                          </a:solidFill>
                          <a:effectLst/>
                        </a:rPr>
                        <a:t>LPCA</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Marie-Lise Mercier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b">
                        <a:buNone/>
                      </a:pPr>
                      <a:r>
                        <a:rPr lang="fr-CH" sz="1200" u="none" strike="noStrike">
                          <a:solidFill>
                            <a:schemeClr val="accent1"/>
                          </a:solidFill>
                          <a:effectLst/>
                        </a:rPr>
                        <a:t>IE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Plateforme E2CA</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BTS</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 </a:t>
                      </a:r>
                      <a:endParaRPr lang="fr-CH" sz="1200" b="0" i="0" u="none" strike="noStrike">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4207221"/>
                  </a:ext>
                </a:extLst>
              </a:tr>
              <a:tr h="261761">
                <a:tc>
                  <a:txBody>
                    <a:bodyPr/>
                    <a:lstStyle/>
                    <a:p>
                      <a:pPr algn="l" fontAlgn="b">
                        <a:buNone/>
                      </a:pPr>
                      <a:r>
                        <a:rPr lang="fr-CH" sz="1200" u="none" strike="noStrike">
                          <a:solidFill>
                            <a:schemeClr val="accent1"/>
                          </a:solidFill>
                          <a:effectLst/>
                        </a:rPr>
                        <a:t>LUPM</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Omar Gabella</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ctr" fontAlgn="b">
                        <a:buNone/>
                      </a:pPr>
                      <a:r>
                        <a:rPr lang="fr-CH" sz="1200" u="none" strike="noStrike">
                          <a:solidFill>
                            <a:schemeClr val="accent1"/>
                          </a:solidFill>
                          <a:effectLst/>
                        </a:rPr>
                        <a:t>IE</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Instrumentation</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a:solidFill>
                            <a:schemeClr val="accent1"/>
                          </a:solidFill>
                          <a:effectLst/>
                        </a:rPr>
                        <a:t>Ingénieur</a:t>
                      </a:r>
                      <a:endParaRPr lang="fr-CH" sz="1200" b="0" i="0" u="none" strike="noStrike">
                        <a:solidFill>
                          <a:schemeClr val="accent1"/>
                        </a:solidFill>
                        <a:effectLst/>
                        <a:latin typeface="Calibri" panose="020F0502020204030204" pitchFamily="34" charset="0"/>
                      </a:endParaRPr>
                    </a:p>
                  </a:txBody>
                  <a:tcPr marL="9525" marR="9525" marT="9525" marB="0" anchor="b"/>
                </a:tc>
                <a:tc>
                  <a:txBody>
                    <a:bodyPr/>
                    <a:lstStyle/>
                    <a:p>
                      <a:pPr algn="l" fontAlgn="b">
                        <a:buNone/>
                      </a:pPr>
                      <a:r>
                        <a:rPr lang="fr-CH" sz="1200" u="none" strike="noStrike" dirty="0">
                          <a:solidFill>
                            <a:schemeClr val="accent1"/>
                          </a:solidFill>
                          <a:effectLst/>
                        </a:rPr>
                        <a:t>3 ans</a:t>
                      </a:r>
                      <a:endParaRPr lang="fr-CH" sz="1200" b="0" i="0" u="none" strike="noStrike" dirty="0">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5230795"/>
                  </a:ext>
                </a:extLst>
              </a:tr>
            </a:tbl>
          </a:graphicData>
        </a:graphic>
      </p:graphicFrame>
    </p:spTree>
    <p:extLst>
      <p:ext uri="{BB962C8B-B14F-4D97-AF65-F5344CB8AC3E}">
        <p14:creationId xmlns:p14="http://schemas.microsoft.com/office/powerpoint/2010/main" val="73022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4047-8F7E-D8B5-B493-526F20C8AC21}"/>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6E04DF20-6F9E-1A4A-3E32-23CD326957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A67AAB12-D49F-C8C1-160F-0AE648984367}"/>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6EAEC75B-B30D-28E9-90BA-637BA2694D6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C7BAAB16-2F35-C31B-44FE-3AE20C6DF8AB}"/>
              </a:ext>
            </a:extLst>
          </p:cNvPr>
          <p:cNvSpPr txBox="1">
            <a:spLocks/>
          </p:cNvSpPr>
          <p:nvPr/>
        </p:nvSpPr>
        <p:spPr bwMode="auto">
          <a:xfrm>
            <a:off x="225340" y="-45058"/>
            <a:ext cx="1008112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Actions Nationales de Formation 2026</a:t>
            </a:r>
          </a:p>
        </p:txBody>
      </p:sp>
      <p:sp>
        <p:nvSpPr>
          <p:cNvPr id="4" name="Rectangle 3">
            <a:extLst>
              <a:ext uri="{FF2B5EF4-FFF2-40B4-BE49-F238E27FC236}">
                <a16:creationId xmlns:a16="http://schemas.microsoft.com/office/drawing/2014/main" id="{29026CB3-9286-3BF1-8261-2BE813FA1F3E}"/>
              </a:ext>
            </a:extLst>
          </p:cNvPr>
          <p:cNvSpPr/>
          <p:nvPr/>
        </p:nvSpPr>
        <p:spPr>
          <a:xfrm>
            <a:off x="1127448" y="1412775"/>
            <a:ext cx="10081120" cy="4032449"/>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Budget restreint : de gros efforts d’organisation demandés aux porteurs</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Plus de début d’A	NF le dimanche après-midi : budget et QVT</a:t>
            </a:r>
          </a:p>
          <a:p>
            <a:pPr marL="342900" indent="-342900" defTabSz="685800">
              <a:spcAft>
                <a:spcPts val="600"/>
              </a:spcAft>
              <a:buClr>
                <a:schemeClr val="accent5">
                  <a:lumMod val="75000"/>
                </a:schemeClr>
              </a:buClr>
              <a:buSzPct val="80000"/>
              <a:buFont typeface="Wingdings" pitchFamily="2" charset="2"/>
              <a:buChar char="Ø"/>
              <a:defRPr/>
            </a:pPr>
            <a:r>
              <a:rPr lang="fr-CH" sz="2400" b="1" dirty="0">
                <a:solidFill>
                  <a:schemeClr val="accent1"/>
                </a:solidFill>
              </a:rPr>
              <a:t>Beaucoup de travail d’organisation par l’équipe formation de l’in2p3</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Attention particulière aux annulations d’inscriptions sans raison de force majeure : </a:t>
            </a:r>
            <a:r>
              <a:rPr lang="fr-CH" sz="2400" b="1" dirty="0">
                <a:solidFill>
                  <a:schemeClr val="accent1"/>
                </a:solidFill>
              </a:rPr>
              <a:t>demande de participation financière des laboratoires</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Nous faisons de notre mieux pour que toutes les actions prévues aient lieu</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337423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B478-9B83-18B6-7B60-404ED3CD0F84}"/>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9510D18B-3587-2D09-938C-9EEA7E654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EEE790E3-B92C-168B-9090-7D89A9272663}"/>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5FE0B423-30E8-4896-02B2-B356213D61D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D1E87635-94FA-9865-74AE-A08CBB089501}"/>
              </a:ext>
            </a:extLst>
          </p:cNvPr>
          <p:cNvSpPr txBox="1">
            <a:spLocks/>
          </p:cNvSpPr>
          <p:nvPr/>
        </p:nvSpPr>
        <p:spPr bwMode="auto">
          <a:xfrm>
            <a:off x="225340" y="-45058"/>
            <a:ext cx="1008112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Actions Nationales de Formation 2026</a:t>
            </a:r>
          </a:p>
        </p:txBody>
      </p:sp>
      <p:sp>
        <p:nvSpPr>
          <p:cNvPr id="4" name="Rectangle 3">
            <a:extLst>
              <a:ext uri="{FF2B5EF4-FFF2-40B4-BE49-F238E27FC236}">
                <a16:creationId xmlns:a16="http://schemas.microsoft.com/office/drawing/2014/main" id="{29C60D89-C65F-D6E1-314E-D6F8D57C0CC2}"/>
              </a:ext>
            </a:extLst>
          </p:cNvPr>
          <p:cNvSpPr/>
          <p:nvPr/>
        </p:nvSpPr>
        <p:spPr>
          <a:xfrm>
            <a:off x="1127448" y="980727"/>
            <a:ext cx="10513168" cy="5765347"/>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Financées par la DRH CNRS</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Logistique et gestion financière </a:t>
            </a:r>
          </a:p>
          <a:p>
            <a:pPr defTabSz="685800">
              <a:spcAft>
                <a:spcPts val="600"/>
              </a:spcAft>
              <a:buClr>
                <a:schemeClr val="accent5">
                  <a:lumMod val="75000"/>
                </a:schemeClr>
              </a:buClr>
              <a:buSzPct val="80000"/>
              <a:defRPr/>
            </a:pPr>
            <a:r>
              <a:rPr lang="fr-CH" sz="2400" dirty="0">
                <a:solidFill>
                  <a:schemeClr val="accent1"/>
                </a:solidFill>
              </a:rPr>
              <a:t>par la cellule formation in2p3 </a:t>
            </a:r>
          </a:p>
          <a:p>
            <a:pPr defTabSz="685800">
              <a:spcAft>
                <a:spcPts val="600"/>
              </a:spcAft>
              <a:buClr>
                <a:schemeClr val="accent5">
                  <a:lumMod val="75000"/>
                </a:schemeClr>
              </a:buClr>
              <a:buSzPct val="80000"/>
              <a:defRPr/>
            </a:pPr>
            <a:r>
              <a:rPr lang="fr-CH" sz="2400" dirty="0">
                <a:solidFill>
                  <a:schemeClr val="accent1"/>
                </a:solidFill>
              </a:rPr>
              <a:t>(Michèle et </a:t>
            </a:r>
            <a:r>
              <a:rPr lang="fr-CH" sz="2400" dirty="0" err="1">
                <a:solidFill>
                  <a:schemeClr val="accent1"/>
                </a:solidFill>
              </a:rPr>
              <a:t>Altiné</a:t>
            </a:r>
            <a:r>
              <a:rPr lang="fr-CH" sz="2400" dirty="0">
                <a:solidFill>
                  <a:schemeClr val="accent1"/>
                </a:solidFill>
              </a:rPr>
              <a:t>)</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Programmées en 2026 avec financement In2p3 : AFI (Actions de Formation interne)</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err="1">
                <a:solidFill>
                  <a:schemeClr val="accent1"/>
                </a:solidFill>
              </a:rPr>
              <a:t>Geant</a:t>
            </a:r>
            <a:r>
              <a:rPr lang="fr-CH" sz="2400" dirty="0">
                <a:solidFill>
                  <a:schemeClr val="accent1"/>
                </a:solidFill>
              </a:rPr>
              <a:t> IV </a:t>
            </a:r>
            <a:r>
              <a:rPr lang="fr-CH" sz="2000" i="1" dirty="0">
                <a:solidFill>
                  <a:schemeClr val="accent1"/>
                </a:solidFill>
              </a:rPr>
              <a:t>(porteuse Ivana </a:t>
            </a:r>
            <a:r>
              <a:rPr lang="fr-CH" sz="2000" i="1" dirty="0" err="1">
                <a:solidFill>
                  <a:schemeClr val="accent1"/>
                </a:solidFill>
              </a:rPr>
              <a:t>Hrivnacova</a:t>
            </a:r>
            <a:r>
              <a:rPr lang="fr-CH" sz="2000" i="1" dirty="0">
                <a:solidFill>
                  <a:schemeClr val="accent1"/>
                </a:solidFill>
              </a:rPr>
              <a:t> </a:t>
            </a:r>
            <a:r>
              <a:rPr lang="fr-CH" sz="2000" i="1" dirty="0" err="1">
                <a:solidFill>
                  <a:schemeClr val="accent1"/>
                </a:solidFill>
              </a:rPr>
              <a:t>IJCLab</a:t>
            </a:r>
            <a:r>
              <a:rPr lang="fr-CH" sz="2000" i="1" dirty="0">
                <a:solidFill>
                  <a:schemeClr val="accent1"/>
                </a:solidFill>
              </a:rPr>
              <a:t>)</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err="1">
                <a:solidFill>
                  <a:schemeClr val="accent1"/>
                </a:solidFill>
              </a:rPr>
              <a:t>Thermoflu</a:t>
            </a:r>
            <a:r>
              <a:rPr lang="fr-CH" sz="2400" dirty="0">
                <a:solidFill>
                  <a:schemeClr val="accent1"/>
                </a:solidFill>
              </a:rPr>
              <a:t> (couplage des calculs thermiques et fluidiques) </a:t>
            </a:r>
            <a:r>
              <a:rPr lang="fr-CH" i="1" dirty="0">
                <a:solidFill>
                  <a:schemeClr val="accent1"/>
                </a:solidFill>
              </a:rPr>
              <a:t>(</a:t>
            </a:r>
            <a:r>
              <a:rPr lang="fr-CH" sz="2000" i="1" dirty="0">
                <a:solidFill>
                  <a:schemeClr val="accent1"/>
                </a:solidFill>
              </a:rPr>
              <a:t>porteuse Emilie </a:t>
            </a:r>
            <a:r>
              <a:rPr lang="fr-CH" sz="2000" i="1" dirty="0" err="1">
                <a:solidFill>
                  <a:schemeClr val="accent1"/>
                </a:solidFill>
              </a:rPr>
              <a:t>Schibler</a:t>
            </a:r>
            <a:r>
              <a:rPr lang="fr-CH" sz="2000" i="1" dirty="0">
                <a:solidFill>
                  <a:schemeClr val="accent1"/>
                </a:solidFill>
              </a:rPr>
              <a:t> IP2I)</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Qualité Logicielle </a:t>
            </a:r>
            <a:r>
              <a:rPr lang="fr-CH" sz="2000" i="1" dirty="0">
                <a:solidFill>
                  <a:schemeClr val="accent1"/>
                </a:solidFill>
              </a:rPr>
              <a:t>(porteur Cyril L’Orphelin CC)</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Métal impression 3D </a:t>
            </a:r>
            <a:r>
              <a:rPr lang="fr-CH" sz="2000" i="1" dirty="0">
                <a:solidFill>
                  <a:schemeClr val="accent1"/>
                </a:solidFill>
              </a:rPr>
              <a:t>(porteur Marc </a:t>
            </a:r>
            <a:r>
              <a:rPr lang="fr-CH" sz="2000" i="1" dirty="0" err="1">
                <a:solidFill>
                  <a:schemeClr val="accent1"/>
                </a:solidFill>
              </a:rPr>
              <a:t>Krauth</a:t>
            </a:r>
            <a:r>
              <a:rPr lang="fr-CH" sz="2000" i="1" dirty="0">
                <a:solidFill>
                  <a:schemeClr val="accent1"/>
                </a:solidFill>
              </a:rPr>
              <a:t> IPHC)</a:t>
            </a:r>
          </a:p>
          <a:p>
            <a:pPr marL="800100" lvl="1"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pic>
        <p:nvPicPr>
          <p:cNvPr id="3" name="Image 2">
            <a:extLst>
              <a:ext uri="{FF2B5EF4-FFF2-40B4-BE49-F238E27FC236}">
                <a16:creationId xmlns:a16="http://schemas.microsoft.com/office/drawing/2014/main" id="{9BEFCF65-D5FE-48A2-6BF8-C12E24CB37C5}"/>
              </a:ext>
            </a:extLst>
          </p:cNvPr>
          <p:cNvPicPr>
            <a:picLocks noChangeAspect="1"/>
          </p:cNvPicPr>
          <p:nvPr/>
        </p:nvPicPr>
        <p:blipFill>
          <a:blip r:embed="rId5"/>
          <a:stretch>
            <a:fillRect/>
          </a:stretch>
        </p:blipFill>
        <p:spPr>
          <a:xfrm>
            <a:off x="5879976" y="1010035"/>
            <a:ext cx="4608512" cy="2586640"/>
          </a:xfrm>
          <a:prstGeom prst="rect">
            <a:avLst/>
          </a:prstGeom>
        </p:spPr>
      </p:pic>
      <p:sp>
        <p:nvSpPr>
          <p:cNvPr id="2" name="ZoneTexte 1">
            <a:extLst>
              <a:ext uri="{FF2B5EF4-FFF2-40B4-BE49-F238E27FC236}">
                <a16:creationId xmlns:a16="http://schemas.microsoft.com/office/drawing/2014/main" id="{ECDE1E41-CF96-FCC8-17C7-A960E1D67338}"/>
              </a:ext>
            </a:extLst>
          </p:cNvPr>
          <p:cNvSpPr txBox="1"/>
          <p:nvPr/>
        </p:nvSpPr>
        <p:spPr>
          <a:xfrm>
            <a:off x="7592240" y="1556792"/>
            <a:ext cx="2764283" cy="338554"/>
          </a:xfrm>
          <a:prstGeom prst="rect">
            <a:avLst/>
          </a:prstGeom>
          <a:noFill/>
        </p:spPr>
        <p:txBody>
          <a:bodyPr wrap="none" rtlCol="0">
            <a:spAutoFit/>
          </a:bodyPr>
          <a:lstStyle/>
          <a:p>
            <a:r>
              <a:rPr lang="fr-FR" sz="1600" i="1" dirty="0">
                <a:solidFill>
                  <a:schemeClr val="accent1"/>
                </a:solidFill>
              </a:rPr>
              <a:t>porteur Kévin Arnaud CPPM</a:t>
            </a:r>
          </a:p>
        </p:txBody>
      </p:sp>
      <p:sp>
        <p:nvSpPr>
          <p:cNvPr id="6" name="ZoneTexte 5">
            <a:extLst>
              <a:ext uri="{FF2B5EF4-FFF2-40B4-BE49-F238E27FC236}">
                <a16:creationId xmlns:a16="http://schemas.microsoft.com/office/drawing/2014/main" id="{CD254CE9-C2D0-2355-31BB-C820C1117AE2}"/>
              </a:ext>
            </a:extLst>
          </p:cNvPr>
          <p:cNvSpPr txBox="1"/>
          <p:nvPr/>
        </p:nvSpPr>
        <p:spPr>
          <a:xfrm>
            <a:off x="8494822" y="1938318"/>
            <a:ext cx="3361818" cy="338554"/>
          </a:xfrm>
          <a:prstGeom prst="rect">
            <a:avLst/>
          </a:prstGeom>
          <a:noFill/>
        </p:spPr>
        <p:txBody>
          <a:bodyPr wrap="none" rtlCol="0">
            <a:spAutoFit/>
          </a:bodyPr>
          <a:lstStyle/>
          <a:p>
            <a:r>
              <a:rPr lang="fr-FR" sz="1600" i="1" dirty="0">
                <a:solidFill>
                  <a:schemeClr val="accent1"/>
                </a:solidFill>
              </a:rPr>
              <a:t>porteur Philippe Laborie LPC Caen</a:t>
            </a:r>
          </a:p>
        </p:txBody>
      </p:sp>
      <p:sp>
        <p:nvSpPr>
          <p:cNvPr id="7" name="ZoneTexte 6">
            <a:extLst>
              <a:ext uri="{FF2B5EF4-FFF2-40B4-BE49-F238E27FC236}">
                <a16:creationId xmlns:a16="http://schemas.microsoft.com/office/drawing/2014/main" id="{33C5E43F-9FE0-D02D-7BA8-D93ECE4FF4A7}"/>
              </a:ext>
            </a:extLst>
          </p:cNvPr>
          <p:cNvSpPr txBox="1"/>
          <p:nvPr/>
        </p:nvSpPr>
        <p:spPr>
          <a:xfrm>
            <a:off x="8184232" y="3090446"/>
            <a:ext cx="2898550" cy="338554"/>
          </a:xfrm>
          <a:prstGeom prst="rect">
            <a:avLst/>
          </a:prstGeom>
          <a:noFill/>
        </p:spPr>
        <p:txBody>
          <a:bodyPr wrap="none" rtlCol="0">
            <a:spAutoFit/>
          </a:bodyPr>
          <a:lstStyle/>
          <a:p>
            <a:r>
              <a:rPr lang="fr-FR" sz="1600" i="1" dirty="0">
                <a:solidFill>
                  <a:schemeClr val="accent1"/>
                </a:solidFill>
              </a:rPr>
              <a:t>porteur Julien </a:t>
            </a:r>
            <a:r>
              <a:rPr lang="fr-FR" sz="1600" i="1" dirty="0" err="1">
                <a:solidFill>
                  <a:schemeClr val="accent1"/>
                </a:solidFill>
              </a:rPr>
              <a:t>Bettane</a:t>
            </a:r>
            <a:r>
              <a:rPr lang="fr-FR" sz="1600" i="1" dirty="0">
                <a:solidFill>
                  <a:schemeClr val="accent1"/>
                </a:solidFill>
              </a:rPr>
              <a:t> </a:t>
            </a:r>
            <a:r>
              <a:rPr lang="fr-FR" sz="1600" i="1" dirty="0" err="1">
                <a:solidFill>
                  <a:schemeClr val="accent1"/>
                </a:solidFill>
              </a:rPr>
              <a:t>IJCLab</a:t>
            </a:r>
            <a:endParaRPr lang="fr-FR" sz="1600" i="1" dirty="0">
              <a:solidFill>
                <a:schemeClr val="accent1"/>
              </a:solidFill>
            </a:endParaRPr>
          </a:p>
        </p:txBody>
      </p:sp>
    </p:spTree>
    <p:extLst>
      <p:ext uri="{BB962C8B-B14F-4D97-AF65-F5344CB8AC3E}">
        <p14:creationId xmlns:p14="http://schemas.microsoft.com/office/powerpoint/2010/main" val="300521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6DBE-3AE5-C219-3421-FA7C824943C8}"/>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877C52C9-6F8A-D5A8-82A7-7506B09AD2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68529699-B14E-50BC-454D-AA56AAA4C954}"/>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9820C24F-57CE-067C-2E2C-2328FED326E0}"/>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47BE36E9-0F6C-4D71-AFB4-AF08F78C6AE6}"/>
              </a:ext>
            </a:extLst>
          </p:cNvPr>
          <p:cNvSpPr txBox="1">
            <a:spLocks/>
          </p:cNvSpPr>
          <p:nvPr/>
        </p:nvSpPr>
        <p:spPr bwMode="auto">
          <a:xfrm>
            <a:off x="225340" y="-45058"/>
            <a:ext cx="1178666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Programmation Actions Nationales de Formation 2027</a:t>
            </a:r>
          </a:p>
        </p:txBody>
      </p:sp>
      <p:sp>
        <p:nvSpPr>
          <p:cNvPr id="4" name="Rectangle 3">
            <a:extLst>
              <a:ext uri="{FF2B5EF4-FFF2-40B4-BE49-F238E27FC236}">
                <a16:creationId xmlns:a16="http://schemas.microsoft.com/office/drawing/2014/main" id="{4D606CED-8FE0-6E11-FD95-A14BFA41FF1D}"/>
              </a:ext>
            </a:extLst>
          </p:cNvPr>
          <p:cNvSpPr/>
          <p:nvPr/>
        </p:nvSpPr>
        <p:spPr>
          <a:xfrm>
            <a:off x="822855" y="1276217"/>
            <a:ext cx="10513168" cy="5469858"/>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Date limite de dépôt des demandes : 29 mai 2026</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Une différence : plus d’institut porteur principal et d’instituts porteurs secondaires, mais du </a:t>
            </a:r>
            <a:r>
              <a:rPr lang="fr-CH" sz="2400" dirty="0" err="1">
                <a:solidFill>
                  <a:schemeClr val="accent1"/>
                </a:solidFill>
              </a:rPr>
              <a:t>co</a:t>
            </a:r>
            <a:r>
              <a:rPr lang="fr-CH" sz="2400" dirty="0">
                <a:solidFill>
                  <a:schemeClr val="accent1"/>
                </a:solidFill>
              </a:rPr>
              <a:t>-portage entre instituts avec partage des financements</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Co-portages </a:t>
            </a:r>
            <a:r>
              <a:rPr lang="fr-FR" altLang="fr-FR" sz="2400" dirty="0">
                <a:solidFill>
                  <a:schemeClr val="accent1"/>
                </a:solidFill>
              </a:rPr>
              <a:t>avec </a:t>
            </a:r>
            <a:r>
              <a:rPr lang="fr-FR" altLang="fr-FR" sz="2400" dirty="0">
                <a:solidFill>
                  <a:schemeClr val="accent1"/>
                </a:solidFill>
                <a:hlinkClick r:id="rId5">
                  <a:extLst>
                    <a:ext uri="{A12FA001-AC4F-418D-AE19-62706E023703}">
                      <ahyp:hlinkClr xmlns:ahyp="http://schemas.microsoft.com/office/drawing/2018/hyperlinkcolor" val="tx"/>
                    </a:ext>
                  </a:extLst>
                </a:hlinkClick>
              </a:rPr>
              <a:t>Terre@Univers</a:t>
            </a:r>
            <a:r>
              <a:rPr lang="fr-FR" altLang="fr-FR" sz="2400" dirty="0">
                <a:solidFill>
                  <a:schemeClr val="accent1"/>
                </a:solidFill>
              </a:rPr>
              <a:t> (INSU) : Projet 1, ingénierie système, assurance produit ? </a:t>
            </a:r>
          </a:p>
          <a:p>
            <a:pPr marL="800100" lvl="1" indent="-342900" defTabSz="685800">
              <a:spcAft>
                <a:spcPts val="600"/>
              </a:spcAft>
              <a:buClr>
                <a:schemeClr val="accent5">
                  <a:lumMod val="75000"/>
                </a:schemeClr>
              </a:buClr>
              <a:buSzPct val="80000"/>
              <a:buFont typeface="Wingdings" pitchFamily="2" charset="2"/>
              <a:buChar char="Ø"/>
              <a:defRPr/>
            </a:pPr>
            <a:r>
              <a:rPr lang="fr-FR" altLang="fr-FR" sz="2400" dirty="0">
                <a:solidFill>
                  <a:schemeClr val="accent1"/>
                </a:solidFill>
              </a:rPr>
              <a:t>Co-portage avec </a:t>
            </a:r>
            <a:r>
              <a:rPr lang="fr-FR" altLang="fr-FR" sz="2400" dirty="0">
                <a:solidFill>
                  <a:schemeClr val="accent1"/>
                </a:solidFill>
                <a:hlinkClick r:id="rId5">
                  <a:extLst>
                    <a:ext uri="{A12FA001-AC4F-418D-AE19-62706E023703}">
                      <ahyp:hlinkClr xmlns:ahyp="http://schemas.microsoft.com/office/drawing/2018/hyperlinkcolor" val="tx"/>
                    </a:ext>
                  </a:extLst>
                </a:hlinkClick>
              </a:rPr>
              <a:t>Terre@Univers</a:t>
            </a:r>
            <a:r>
              <a:rPr lang="fr-FR" altLang="fr-FR" sz="2400" dirty="0">
                <a:solidFill>
                  <a:schemeClr val="accent1"/>
                </a:solidFill>
              </a:rPr>
              <a:t> et Ingénierie (INSIS) : </a:t>
            </a:r>
            <a:r>
              <a:rPr lang="fr-FR" altLang="fr-FR" sz="2400" dirty="0" err="1">
                <a:solidFill>
                  <a:schemeClr val="accent1"/>
                </a:solidFill>
              </a:rPr>
              <a:t>eco-conception</a:t>
            </a:r>
            <a:r>
              <a:rPr lang="fr-FR" altLang="fr-FR" sz="2400" dirty="0">
                <a:solidFill>
                  <a:schemeClr val="accent1"/>
                </a:solidFill>
              </a:rPr>
              <a:t> </a:t>
            </a:r>
          </a:p>
          <a:p>
            <a:pPr marL="800100" lvl="1" indent="-342900" defTabSz="685800">
              <a:spcAft>
                <a:spcPts val="600"/>
              </a:spcAft>
              <a:buClr>
                <a:schemeClr val="accent5">
                  <a:lumMod val="75000"/>
                </a:schemeClr>
              </a:buClr>
              <a:buSzPct val="80000"/>
              <a:buFont typeface="Wingdings" pitchFamily="2" charset="2"/>
              <a:buChar char="Ø"/>
              <a:defRPr/>
            </a:pPr>
            <a:r>
              <a:rPr lang="fr-FR" altLang="fr-FR" sz="2400" dirty="0">
                <a:solidFill>
                  <a:schemeClr val="accent1"/>
                </a:solidFill>
              </a:rPr>
              <a:t>Electronique numérique (Frédéric </a:t>
            </a:r>
            <a:r>
              <a:rPr lang="fr-FR" altLang="fr-FR" sz="2400" dirty="0" err="1">
                <a:solidFill>
                  <a:schemeClr val="accent1"/>
                </a:solidFill>
              </a:rPr>
              <a:t>Druillole</a:t>
            </a:r>
            <a:r>
              <a:rPr lang="fr-FR" altLang="fr-FR" sz="2400" dirty="0">
                <a:solidFill>
                  <a:schemeClr val="accent1"/>
                </a:solidFill>
              </a:rPr>
              <a:t> Bordeaux)</a:t>
            </a:r>
          </a:p>
          <a:p>
            <a:pPr marL="800100" lvl="1" indent="-342900" defTabSz="685800">
              <a:spcAft>
                <a:spcPts val="600"/>
              </a:spcAft>
              <a:buClr>
                <a:schemeClr val="accent5">
                  <a:lumMod val="75000"/>
                </a:schemeClr>
              </a:buClr>
              <a:buSzPct val="80000"/>
              <a:buFont typeface="Wingdings" pitchFamily="2" charset="2"/>
              <a:buChar char="Ø"/>
              <a:defRPr/>
            </a:pPr>
            <a:r>
              <a:rPr lang="fr-FR" altLang="fr-FR" sz="2400" dirty="0">
                <a:solidFill>
                  <a:schemeClr val="accent1"/>
                </a:solidFill>
              </a:rPr>
              <a:t>CAO/IAO (Patrick </a:t>
            </a:r>
            <a:r>
              <a:rPr lang="fr-FR" altLang="fr-FR" sz="2400" dirty="0" err="1">
                <a:solidFill>
                  <a:schemeClr val="accent1"/>
                </a:solidFill>
              </a:rPr>
              <a:t>Pangaud</a:t>
            </a:r>
            <a:r>
              <a:rPr lang="fr-FR" altLang="fr-FR" sz="2400" dirty="0">
                <a:solidFill>
                  <a:schemeClr val="accent1"/>
                </a:solidFill>
              </a:rPr>
              <a:t> CPPM, Gregory </a:t>
            </a:r>
            <a:r>
              <a:rPr lang="fr-FR" altLang="fr-FR" sz="2400" dirty="0" err="1">
                <a:solidFill>
                  <a:schemeClr val="accent1"/>
                </a:solidFill>
              </a:rPr>
              <a:t>Berthelone</a:t>
            </a:r>
            <a:r>
              <a:rPr lang="fr-FR" altLang="fr-FR" sz="2400" dirty="0">
                <a:solidFill>
                  <a:schemeClr val="accent1"/>
                </a:solidFill>
              </a:rPr>
              <a:t> IPHC, Mathieu Walter CC) </a:t>
            </a:r>
          </a:p>
          <a:p>
            <a:pPr marL="800100" lvl="1" indent="-342900" defTabSz="685800">
              <a:spcAft>
                <a:spcPts val="600"/>
              </a:spcAft>
              <a:buClr>
                <a:schemeClr val="accent5">
                  <a:lumMod val="75000"/>
                </a:schemeClr>
              </a:buClr>
              <a:buSzPct val="80000"/>
              <a:buFont typeface="Wingdings" pitchFamily="2" charset="2"/>
              <a:buChar char="Ø"/>
              <a:defRPr/>
            </a:pPr>
            <a:r>
              <a:rPr lang="fr-FR" altLang="fr-FR" sz="2400" dirty="0">
                <a:solidFill>
                  <a:schemeClr val="accent1"/>
                </a:solidFill>
              </a:rPr>
              <a:t>Accélérateurs</a:t>
            </a:r>
            <a:r>
              <a:rPr lang="fr-CH" sz="2400" dirty="0">
                <a:solidFill>
                  <a:schemeClr val="accent1"/>
                </a:solidFill>
              </a:rPr>
              <a:t> (Luc Perrot </a:t>
            </a:r>
            <a:r>
              <a:rPr lang="fr-CH" sz="2400" dirty="0" err="1">
                <a:solidFill>
                  <a:schemeClr val="accent1"/>
                </a:solidFill>
              </a:rPr>
              <a:t>IJCLab</a:t>
            </a:r>
            <a:r>
              <a:rPr lang="fr-CH" sz="2400" dirty="0">
                <a:solidFill>
                  <a:schemeClr val="accent1"/>
                </a:solidFill>
              </a:rPr>
              <a:t>)</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Administration ? IA ?</a:t>
            </a:r>
          </a:p>
          <a:p>
            <a:pPr lvl="1"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495343399"/>
      </p:ext>
    </p:extLst>
  </p:cSld>
  <p:clrMapOvr>
    <a:masterClrMapping/>
  </p:clrMapOvr>
</p:sld>
</file>

<file path=ppt/theme/theme1.xml><?xml version="1.0" encoding="utf-8"?>
<a:theme xmlns:a="http://schemas.openxmlformats.org/drawingml/2006/main" name="Thème Office">
  <a:themeElements>
    <a:clrScheme name="Personnalisé 7">
      <a:dk1>
        <a:srgbClr val="9AE2FF"/>
      </a:dk1>
      <a:lt1>
        <a:srgbClr val="FFFFFF"/>
      </a:lt1>
      <a:dk2>
        <a:srgbClr val="CDD7DC"/>
      </a:dk2>
      <a:lt2>
        <a:srgbClr val="EBF0F5"/>
      </a:lt2>
      <a:accent1>
        <a:srgbClr val="00284B"/>
      </a:accent1>
      <a:accent2>
        <a:srgbClr val="6941EB"/>
      </a:accent2>
      <a:accent3>
        <a:srgbClr val="FFEB6E"/>
      </a:accent3>
      <a:accent4>
        <a:srgbClr val="8296A5"/>
      </a:accent4>
      <a:accent5>
        <a:srgbClr val="FFBC75"/>
      </a:accent5>
      <a:accent6>
        <a:srgbClr val="B0EE89"/>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PT_CNRS_2023" id="{83350C92-846B-8344-9A33-D317C3652433}" vid="{F21B3B7D-92D2-C04B-B684-B65C9A524CDD}"/>
    </a:ext>
  </a:extLst>
</a:theme>
</file>

<file path=ppt/theme/theme2.xml><?xml version="1.0" encoding="utf-8"?>
<a:theme xmlns:a="http://schemas.openxmlformats.org/drawingml/2006/main" name="Modele presentation IN2P3">
  <a:themeElements>
    <a:clrScheme name="Thème IN2P3">
      <a:dk1>
        <a:srgbClr val="00294B"/>
      </a:dk1>
      <a:lt1>
        <a:srgbClr val="FFFFFF"/>
      </a:lt1>
      <a:dk2>
        <a:srgbClr val="456487"/>
      </a:dk2>
      <a:lt2>
        <a:srgbClr val="FFFFFF"/>
      </a:lt2>
      <a:accent1>
        <a:srgbClr val="00294B"/>
      </a:accent1>
      <a:accent2>
        <a:srgbClr val="456487"/>
      </a:accent2>
      <a:accent3>
        <a:srgbClr val="E75112"/>
      </a:accent3>
      <a:accent4>
        <a:srgbClr val="62C4DD"/>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_présentation_mensuelle.potx" id="{D023FFDD-4ABF-4755-B0E5-F6665BE189B7}" vid="{FAF66C0A-0EA8-456F-B3AD-965C525E28C9}"/>
    </a:ext>
  </a:extLst>
</a:theme>
</file>

<file path=ppt/theme/theme3.xml><?xml version="1.0" encoding="utf-8"?>
<a:theme xmlns:a="http://schemas.openxmlformats.org/drawingml/2006/main" name="Conception personnalisé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19222</TotalTime>
  <Words>1420</Words>
  <Application>Microsoft Macintosh PowerPoint</Application>
  <PresentationFormat>Grand écran</PresentationFormat>
  <Paragraphs>244</Paragraphs>
  <Slides>17</Slides>
  <Notes>3</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17</vt:i4>
      </vt:variant>
    </vt:vector>
  </HeadingPairs>
  <TitlesOfParts>
    <vt:vector size="31" baseType="lpstr">
      <vt:lpstr>Satoshi</vt:lpstr>
      <vt:lpstr>IBM Plex Sans</vt:lpstr>
      <vt:lpstr>IBM Plex Sans Medium</vt:lpstr>
      <vt:lpstr>Calibri</vt:lpstr>
      <vt:lpstr>Calibri Light</vt:lpstr>
      <vt:lpstr>IBM Plex Sans SemiBold</vt:lpstr>
      <vt:lpstr>Satoshi Medium</vt:lpstr>
      <vt:lpstr>Wingdings</vt:lpstr>
      <vt:lpstr>Courier New</vt:lpstr>
      <vt:lpstr>Arial</vt:lpstr>
      <vt:lpstr>Arial Narrow</vt:lpstr>
      <vt:lpstr>Thème Office</vt:lpstr>
      <vt:lpstr>Modele presentation IN2P3</vt:lpstr>
      <vt:lpstr>Conception personnalisée</vt:lpstr>
      <vt:lpstr>Actions de formation In2p3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Christelle ROY</dc:creator>
  <cp:keywords/>
  <dc:description/>
  <cp:lastModifiedBy>Microsoft Office User</cp:lastModifiedBy>
  <cp:revision>669</cp:revision>
  <dcterms:created xsi:type="dcterms:W3CDTF">2024-02-10T15:49:39Z</dcterms:created>
  <dcterms:modified xsi:type="dcterms:W3CDTF">2026-04-09T08:42:09Z</dcterms:modified>
  <cp:category/>
</cp:coreProperties>
</file>