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2" r:id="rId3"/>
    <p:sldId id="273" r:id="rId4"/>
    <p:sldId id="274" r:id="rId5"/>
    <p:sldId id="270" r:id="rId6"/>
    <p:sldId id="268" r:id="rId7"/>
    <p:sldId id="659" r:id="rId8"/>
    <p:sldId id="660"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32AE6-EDDF-47E7-B567-162FC6BFD51D}" type="datetimeFigureOut">
              <a:rPr lang="it-IT" smtClean="0"/>
              <a:t>18/05/2026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7C221-A256-4584-A716-FA96295B8C1C}" type="slidenum">
              <a:rPr lang="it-IT" smtClean="0"/>
              <a:t>‹N›</a:t>
            </a:fld>
            <a:endParaRPr lang="it-IT"/>
          </a:p>
        </p:txBody>
      </p:sp>
    </p:spTree>
    <p:extLst>
      <p:ext uri="{BB962C8B-B14F-4D97-AF65-F5344CB8AC3E}">
        <p14:creationId xmlns:p14="http://schemas.microsoft.com/office/powerpoint/2010/main" val="364070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50618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656297-4A85-333D-D223-B165C4217CA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0BA2A48-74E3-8D0F-2AE2-8534DAF08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8DE3C74-1CBE-EA8A-7E67-CFDF53A61CA1}"/>
              </a:ext>
            </a:extLst>
          </p:cNvPr>
          <p:cNvSpPr>
            <a:spLocks noGrp="1"/>
          </p:cNvSpPr>
          <p:nvPr>
            <p:ph type="dt" sz="half" idx="10"/>
          </p:nvPr>
        </p:nvSpPr>
        <p:spPr/>
        <p:txBody>
          <a:bodyPr/>
          <a:lstStyle/>
          <a:p>
            <a:fld id="{9607BAAD-F28A-47EC-AEEA-C7C7C2433D98}" type="datetimeFigureOut">
              <a:rPr lang="it-IT" smtClean="0"/>
              <a:t>18/05/2026</a:t>
            </a:fld>
            <a:endParaRPr lang="it-IT"/>
          </a:p>
        </p:txBody>
      </p:sp>
      <p:sp>
        <p:nvSpPr>
          <p:cNvPr id="5" name="Segnaposto piè di pagina 4">
            <a:extLst>
              <a:ext uri="{FF2B5EF4-FFF2-40B4-BE49-F238E27FC236}">
                <a16:creationId xmlns:a16="http://schemas.microsoft.com/office/drawing/2014/main" id="{5383CFD6-DE71-F802-BB5A-3A739052FE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EC1C0E-2BA7-E82A-DBAA-19AF654F1BEF}"/>
              </a:ext>
            </a:extLst>
          </p:cNvPr>
          <p:cNvSpPr>
            <a:spLocks noGrp="1"/>
          </p:cNvSpPr>
          <p:nvPr>
            <p:ph type="sldNum" sz="quarter" idx="12"/>
          </p:nvPr>
        </p:nvSpPr>
        <p:spPr/>
        <p:txBody>
          <a:bodyPr/>
          <a:lstStyle/>
          <a:p>
            <a:fld id="{C33D5B58-DE0A-45D9-89A7-CB065E816268}" type="slidenum">
              <a:rPr lang="it-IT" smtClean="0"/>
              <a:t>‹N›</a:t>
            </a:fld>
            <a:endParaRPr lang="it-IT"/>
          </a:p>
        </p:txBody>
      </p:sp>
    </p:spTree>
    <p:extLst>
      <p:ext uri="{BB962C8B-B14F-4D97-AF65-F5344CB8AC3E}">
        <p14:creationId xmlns:p14="http://schemas.microsoft.com/office/powerpoint/2010/main" val="306409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A945C3-17C2-CC2E-F36F-5B15501A007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E737B7F-2D6A-25C8-EA34-8308C19170F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78ADF44-7B53-F571-C55A-6F19984D0D81}"/>
              </a:ext>
            </a:extLst>
          </p:cNvPr>
          <p:cNvSpPr>
            <a:spLocks noGrp="1"/>
          </p:cNvSpPr>
          <p:nvPr>
            <p:ph type="dt" sz="half" idx="10"/>
          </p:nvPr>
        </p:nvSpPr>
        <p:spPr/>
        <p:txBody>
          <a:bodyPr/>
          <a:lstStyle/>
          <a:p>
            <a:fld id="{9607BAAD-F28A-47EC-AEEA-C7C7C2433D98}" type="datetimeFigureOut">
              <a:rPr lang="it-IT" smtClean="0"/>
              <a:t>18/05/2026</a:t>
            </a:fld>
            <a:endParaRPr lang="it-IT"/>
          </a:p>
        </p:txBody>
      </p:sp>
      <p:sp>
        <p:nvSpPr>
          <p:cNvPr id="5" name="Segnaposto piè di pagina 4">
            <a:extLst>
              <a:ext uri="{FF2B5EF4-FFF2-40B4-BE49-F238E27FC236}">
                <a16:creationId xmlns:a16="http://schemas.microsoft.com/office/drawing/2014/main" id="{2F4D0F10-623A-B71E-10AA-38779D4B5FA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8F603F-FA9F-8431-6FD5-8EBF27803AFD}"/>
              </a:ext>
            </a:extLst>
          </p:cNvPr>
          <p:cNvSpPr>
            <a:spLocks noGrp="1"/>
          </p:cNvSpPr>
          <p:nvPr>
            <p:ph type="sldNum" sz="quarter" idx="12"/>
          </p:nvPr>
        </p:nvSpPr>
        <p:spPr/>
        <p:txBody>
          <a:bodyPr/>
          <a:lstStyle/>
          <a:p>
            <a:fld id="{C33D5B58-DE0A-45D9-89A7-CB065E816268}" type="slidenum">
              <a:rPr lang="it-IT" smtClean="0"/>
              <a:t>‹N›</a:t>
            </a:fld>
            <a:endParaRPr lang="it-IT"/>
          </a:p>
        </p:txBody>
      </p:sp>
    </p:spTree>
    <p:extLst>
      <p:ext uri="{BB962C8B-B14F-4D97-AF65-F5344CB8AC3E}">
        <p14:creationId xmlns:p14="http://schemas.microsoft.com/office/powerpoint/2010/main" val="18147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C498114-FEF6-29C3-6FC1-06AFD135FC7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905208D-F8C7-99F1-0E4A-4BD3DB772FF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674F83-1A62-29E5-ED90-2580EA797D1B}"/>
              </a:ext>
            </a:extLst>
          </p:cNvPr>
          <p:cNvSpPr>
            <a:spLocks noGrp="1"/>
          </p:cNvSpPr>
          <p:nvPr>
            <p:ph type="dt" sz="half" idx="10"/>
          </p:nvPr>
        </p:nvSpPr>
        <p:spPr/>
        <p:txBody>
          <a:bodyPr/>
          <a:lstStyle/>
          <a:p>
            <a:fld id="{9607BAAD-F28A-47EC-AEEA-C7C7C2433D98}" type="datetimeFigureOut">
              <a:rPr lang="it-IT" smtClean="0"/>
              <a:t>18/05/2026</a:t>
            </a:fld>
            <a:endParaRPr lang="it-IT"/>
          </a:p>
        </p:txBody>
      </p:sp>
      <p:sp>
        <p:nvSpPr>
          <p:cNvPr id="5" name="Segnaposto piè di pagina 4">
            <a:extLst>
              <a:ext uri="{FF2B5EF4-FFF2-40B4-BE49-F238E27FC236}">
                <a16:creationId xmlns:a16="http://schemas.microsoft.com/office/drawing/2014/main" id="{2A93AE89-0383-C17B-720B-BCE7A422BE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2FC5AC-55B8-BBBE-4FBE-802A34A9A90A}"/>
              </a:ext>
            </a:extLst>
          </p:cNvPr>
          <p:cNvSpPr>
            <a:spLocks noGrp="1"/>
          </p:cNvSpPr>
          <p:nvPr>
            <p:ph type="sldNum" sz="quarter" idx="12"/>
          </p:nvPr>
        </p:nvSpPr>
        <p:spPr/>
        <p:txBody>
          <a:bodyPr/>
          <a:lstStyle/>
          <a:p>
            <a:fld id="{C33D5B58-DE0A-45D9-89A7-CB065E816268}" type="slidenum">
              <a:rPr lang="it-IT" smtClean="0"/>
              <a:t>‹N›</a:t>
            </a:fld>
            <a:endParaRPr lang="it-IT"/>
          </a:p>
        </p:txBody>
      </p:sp>
    </p:spTree>
    <p:extLst>
      <p:ext uri="{BB962C8B-B14F-4D97-AF65-F5344CB8AC3E}">
        <p14:creationId xmlns:p14="http://schemas.microsoft.com/office/powerpoint/2010/main" val="227545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A9D221-2854-B0C0-5BA2-5768926ED8F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335AAD-9E25-B573-B2D7-2C61529E943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BB792FC-64D1-E4BE-0BF4-87B8DDEF3622}"/>
              </a:ext>
            </a:extLst>
          </p:cNvPr>
          <p:cNvSpPr>
            <a:spLocks noGrp="1"/>
          </p:cNvSpPr>
          <p:nvPr>
            <p:ph type="dt" sz="half" idx="10"/>
          </p:nvPr>
        </p:nvSpPr>
        <p:spPr/>
        <p:txBody>
          <a:bodyPr/>
          <a:lstStyle/>
          <a:p>
            <a:fld id="{9607BAAD-F28A-47EC-AEEA-C7C7C2433D98}" type="datetimeFigureOut">
              <a:rPr lang="it-IT" smtClean="0"/>
              <a:t>18/05/2026</a:t>
            </a:fld>
            <a:endParaRPr lang="it-IT"/>
          </a:p>
        </p:txBody>
      </p:sp>
      <p:sp>
        <p:nvSpPr>
          <p:cNvPr id="5" name="Segnaposto piè di pagina 4">
            <a:extLst>
              <a:ext uri="{FF2B5EF4-FFF2-40B4-BE49-F238E27FC236}">
                <a16:creationId xmlns:a16="http://schemas.microsoft.com/office/drawing/2014/main" id="{606B34F0-CBBB-D194-979C-68F026CCF9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1805374-9129-0198-291C-9DE43336988E}"/>
              </a:ext>
            </a:extLst>
          </p:cNvPr>
          <p:cNvSpPr>
            <a:spLocks noGrp="1"/>
          </p:cNvSpPr>
          <p:nvPr>
            <p:ph type="sldNum" sz="quarter" idx="12"/>
          </p:nvPr>
        </p:nvSpPr>
        <p:spPr/>
        <p:txBody>
          <a:bodyPr/>
          <a:lstStyle/>
          <a:p>
            <a:fld id="{C33D5B58-DE0A-45D9-89A7-CB065E816268}" type="slidenum">
              <a:rPr lang="it-IT" smtClean="0"/>
              <a:t>‹N›</a:t>
            </a:fld>
            <a:endParaRPr lang="it-IT"/>
          </a:p>
        </p:txBody>
      </p:sp>
    </p:spTree>
    <p:extLst>
      <p:ext uri="{BB962C8B-B14F-4D97-AF65-F5344CB8AC3E}">
        <p14:creationId xmlns:p14="http://schemas.microsoft.com/office/powerpoint/2010/main" val="397277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F1A921-6475-8AD6-FB2C-AB1F540C0F0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C0B7A17-0966-110C-CBDB-A1C3D1F4ED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D11A34B-7100-741D-3A82-E30312AB326A}"/>
              </a:ext>
            </a:extLst>
          </p:cNvPr>
          <p:cNvSpPr>
            <a:spLocks noGrp="1"/>
          </p:cNvSpPr>
          <p:nvPr>
            <p:ph type="dt" sz="half" idx="10"/>
          </p:nvPr>
        </p:nvSpPr>
        <p:spPr/>
        <p:txBody>
          <a:bodyPr/>
          <a:lstStyle/>
          <a:p>
            <a:fld id="{9607BAAD-F28A-47EC-AEEA-C7C7C2433D98}" type="datetimeFigureOut">
              <a:rPr lang="it-IT" smtClean="0"/>
              <a:t>18/05/2026</a:t>
            </a:fld>
            <a:endParaRPr lang="it-IT"/>
          </a:p>
        </p:txBody>
      </p:sp>
      <p:sp>
        <p:nvSpPr>
          <p:cNvPr id="5" name="Segnaposto piè di pagina 4">
            <a:extLst>
              <a:ext uri="{FF2B5EF4-FFF2-40B4-BE49-F238E27FC236}">
                <a16:creationId xmlns:a16="http://schemas.microsoft.com/office/drawing/2014/main" id="{A64F72A6-AABF-37AA-D5CC-AABB1CE873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4D2010-AB09-7869-EE9B-651353D9FDA7}"/>
              </a:ext>
            </a:extLst>
          </p:cNvPr>
          <p:cNvSpPr>
            <a:spLocks noGrp="1"/>
          </p:cNvSpPr>
          <p:nvPr>
            <p:ph type="sldNum" sz="quarter" idx="12"/>
          </p:nvPr>
        </p:nvSpPr>
        <p:spPr/>
        <p:txBody>
          <a:bodyPr/>
          <a:lstStyle/>
          <a:p>
            <a:fld id="{C33D5B58-DE0A-45D9-89A7-CB065E816268}" type="slidenum">
              <a:rPr lang="it-IT" smtClean="0"/>
              <a:t>‹N›</a:t>
            </a:fld>
            <a:endParaRPr lang="it-IT"/>
          </a:p>
        </p:txBody>
      </p:sp>
    </p:spTree>
    <p:extLst>
      <p:ext uri="{BB962C8B-B14F-4D97-AF65-F5344CB8AC3E}">
        <p14:creationId xmlns:p14="http://schemas.microsoft.com/office/powerpoint/2010/main" val="98802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A162C6-B4EB-608B-2D3E-82B0C7BC117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65BA3CA-E311-0841-7026-ADD84C0978F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F11FB30-00DD-E447-2E30-84A2A60505F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94E0AD5-2231-33CA-25B1-BDADF653E473}"/>
              </a:ext>
            </a:extLst>
          </p:cNvPr>
          <p:cNvSpPr>
            <a:spLocks noGrp="1"/>
          </p:cNvSpPr>
          <p:nvPr>
            <p:ph type="dt" sz="half" idx="10"/>
          </p:nvPr>
        </p:nvSpPr>
        <p:spPr/>
        <p:txBody>
          <a:bodyPr/>
          <a:lstStyle/>
          <a:p>
            <a:fld id="{9607BAAD-F28A-47EC-AEEA-C7C7C2433D98}" type="datetimeFigureOut">
              <a:rPr lang="it-IT" smtClean="0"/>
              <a:t>18/05/2026</a:t>
            </a:fld>
            <a:endParaRPr lang="it-IT"/>
          </a:p>
        </p:txBody>
      </p:sp>
      <p:sp>
        <p:nvSpPr>
          <p:cNvPr id="6" name="Segnaposto piè di pagina 5">
            <a:extLst>
              <a:ext uri="{FF2B5EF4-FFF2-40B4-BE49-F238E27FC236}">
                <a16:creationId xmlns:a16="http://schemas.microsoft.com/office/drawing/2014/main" id="{3D49B436-0124-0D7F-807D-59FE34D1A57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A50009-9E3F-45A0-BA12-5DD6BA1AB779}"/>
              </a:ext>
            </a:extLst>
          </p:cNvPr>
          <p:cNvSpPr>
            <a:spLocks noGrp="1"/>
          </p:cNvSpPr>
          <p:nvPr>
            <p:ph type="sldNum" sz="quarter" idx="12"/>
          </p:nvPr>
        </p:nvSpPr>
        <p:spPr/>
        <p:txBody>
          <a:bodyPr/>
          <a:lstStyle/>
          <a:p>
            <a:fld id="{C33D5B58-DE0A-45D9-89A7-CB065E816268}" type="slidenum">
              <a:rPr lang="it-IT" smtClean="0"/>
              <a:t>‹N›</a:t>
            </a:fld>
            <a:endParaRPr lang="it-IT"/>
          </a:p>
        </p:txBody>
      </p:sp>
    </p:spTree>
    <p:extLst>
      <p:ext uri="{BB962C8B-B14F-4D97-AF65-F5344CB8AC3E}">
        <p14:creationId xmlns:p14="http://schemas.microsoft.com/office/powerpoint/2010/main" val="229306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8CD004-E52F-1924-332E-2ABF5892AC9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37AF45-89E2-0CF1-7875-9B1E428ED6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341737E-6E15-D289-804E-DFFB9573CC4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E3BA967-B6B4-F846-D9E9-187928331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A6571E7-3667-DFEF-06D5-F00650FAAB3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FA54FD2-D1CE-97F9-5A1F-9129E448A825}"/>
              </a:ext>
            </a:extLst>
          </p:cNvPr>
          <p:cNvSpPr>
            <a:spLocks noGrp="1"/>
          </p:cNvSpPr>
          <p:nvPr>
            <p:ph type="dt" sz="half" idx="10"/>
          </p:nvPr>
        </p:nvSpPr>
        <p:spPr/>
        <p:txBody>
          <a:bodyPr/>
          <a:lstStyle/>
          <a:p>
            <a:fld id="{9607BAAD-F28A-47EC-AEEA-C7C7C2433D98}" type="datetimeFigureOut">
              <a:rPr lang="it-IT" smtClean="0"/>
              <a:t>18/05/2026</a:t>
            </a:fld>
            <a:endParaRPr lang="it-IT"/>
          </a:p>
        </p:txBody>
      </p:sp>
      <p:sp>
        <p:nvSpPr>
          <p:cNvPr id="8" name="Segnaposto piè di pagina 7">
            <a:extLst>
              <a:ext uri="{FF2B5EF4-FFF2-40B4-BE49-F238E27FC236}">
                <a16:creationId xmlns:a16="http://schemas.microsoft.com/office/drawing/2014/main" id="{649BCA71-6469-FDC4-CB86-A743D20A67F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930E800-6339-70A5-2496-D7D62C0BACCA}"/>
              </a:ext>
            </a:extLst>
          </p:cNvPr>
          <p:cNvSpPr>
            <a:spLocks noGrp="1"/>
          </p:cNvSpPr>
          <p:nvPr>
            <p:ph type="sldNum" sz="quarter" idx="12"/>
          </p:nvPr>
        </p:nvSpPr>
        <p:spPr/>
        <p:txBody>
          <a:bodyPr/>
          <a:lstStyle/>
          <a:p>
            <a:fld id="{C33D5B58-DE0A-45D9-89A7-CB065E816268}" type="slidenum">
              <a:rPr lang="it-IT" smtClean="0"/>
              <a:t>‹N›</a:t>
            </a:fld>
            <a:endParaRPr lang="it-IT"/>
          </a:p>
        </p:txBody>
      </p:sp>
    </p:spTree>
    <p:extLst>
      <p:ext uri="{BB962C8B-B14F-4D97-AF65-F5344CB8AC3E}">
        <p14:creationId xmlns:p14="http://schemas.microsoft.com/office/powerpoint/2010/main" val="131688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6FB5F6-EDD9-3CA8-A1B0-43FBB36418D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5C80613-8912-F2DE-5A05-7F3FDB39A9E8}"/>
              </a:ext>
            </a:extLst>
          </p:cNvPr>
          <p:cNvSpPr>
            <a:spLocks noGrp="1"/>
          </p:cNvSpPr>
          <p:nvPr>
            <p:ph type="dt" sz="half" idx="10"/>
          </p:nvPr>
        </p:nvSpPr>
        <p:spPr/>
        <p:txBody>
          <a:bodyPr/>
          <a:lstStyle/>
          <a:p>
            <a:fld id="{9607BAAD-F28A-47EC-AEEA-C7C7C2433D98}" type="datetimeFigureOut">
              <a:rPr lang="it-IT" smtClean="0"/>
              <a:t>18/05/2026</a:t>
            </a:fld>
            <a:endParaRPr lang="it-IT"/>
          </a:p>
        </p:txBody>
      </p:sp>
      <p:sp>
        <p:nvSpPr>
          <p:cNvPr id="4" name="Segnaposto piè di pagina 3">
            <a:extLst>
              <a:ext uri="{FF2B5EF4-FFF2-40B4-BE49-F238E27FC236}">
                <a16:creationId xmlns:a16="http://schemas.microsoft.com/office/drawing/2014/main" id="{054FB3ED-5286-8B11-401B-618B9B6C7E0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967CB03-FB14-FEDA-39B1-6FFFE6D9C366}"/>
              </a:ext>
            </a:extLst>
          </p:cNvPr>
          <p:cNvSpPr>
            <a:spLocks noGrp="1"/>
          </p:cNvSpPr>
          <p:nvPr>
            <p:ph type="sldNum" sz="quarter" idx="12"/>
          </p:nvPr>
        </p:nvSpPr>
        <p:spPr/>
        <p:txBody>
          <a:bodyPr/>
          <a:lstStyle/>
          <a:p>
            <a:fld id="{C33D5B58-DE0A-45D9-89A7-CB065E816268}" type="slidenum">
              <a:rPr lang="it-IT" smtClean="0"/>
              <a:t>‹N›</a:t>
            </a:fld>
            <a:endParaRPr lang="it-IT"/>
          </a:p>
        </p:txBody>
      </p:sp>
    </p:spTree>
    <p:extLst>
      <p:ext uri="{BB962C8B-B14F-4D97-AF65-F5344CB8AC3E}">
        <p14:creationId xmlns:p14="http://schemas.microsoft.com/office/powerpoint/2010/main" val="66897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C0A5BC8-F87B-4138-FC08-962D2447E2F3}"/>
              </a:ext>
            </a:extLst>
          </p:cNvPr>
          <p:cNvSpPr>
            <a:spLocks noGrp="1"/>
          </p:cNvSpPr>
          <p:nvPr>
            <p:ph type="dt" sz="half" idx="10"/>
          </p:nvPr>
        </p:nvSpPr>
        <p:spPr/>
        <p:txBody>
          <a:bodyPr/>
          <a:lstStyle/>
          <a:p>
            <a:fld id="{9607BAAD-F28A-47EC-AEEA-C7C7C2433D98}" type="datetimeFigureOut">
              <a:rPr lang="it-IT" smtClean="0"/>
              <a:t>18/05/2026</a:t>
            </a:fld>
            <a:endParaRPr lang="it-IT"/>
          </a:p>
        </p:txBody>
      </p:sp>
      <p:sp>
        <p:nvSpPr>
          <p:cNvPr id="3" name="Segnaposto piè di pagina 2">
            <a:extLst>
              <a:ext uri="{FF2B5EF4-FFF2-40B4-BE49-F238E27FC236}">
                <a16:creationId xmlns:a16="http://schemas.microsoft.com/office/drawing/2014/main" id="{A2F166DE-991D-76FB-DBE0-AD63551B2AA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9B941F0-1FC3-22F8-4266-A484A8B6E954}"/>
              </a:ext>
            </a:extLst>
          </p:cNvPr>
          <p:cNvSpPr>
            <a:spLocks noGrp="1"/>
          </p:cNvSpPr>
          <p:nvPr>
            <p:ph type="sldNum" sz="quarter" idx="12"/>
          </p:nvPr>
        </p:nvSpPr>
        <p:spPr/>
        <p:txBody>
          <a:bodyPr/>
          <a:lstStyle/>
          <a:p>
            <a:fld id="{C33D5B58-DE0A-45D9-89A7-CB065E816268}" type="slidenum">
              <a:rPr lang="it-IT" smtClean="0"/>
              <a:t>‹N›</a:t>
            </a:fld>
            <a:endParaRPr lang="it-IT"/>
          </a:p>
        </p:txBody>
      </p:sp>
    </p:spTree>
    <p:extLst>
      <p:ext uri="{BB962C8B-B14F-4D97-AF65-F5344CB8AC3E}">
        <p14:creationId xmlns:p14="http://schemas.microsoft.com/office/powerpoint/2010/main" val="163809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E4E12F-2CFD-C0F7-265F-27A6A52F644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5CB57E8-8466-830F-53AC-6F987D527A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B3F2EC2-ABA9-7182-0A08-27B1794CD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0580279-6239-6361-1753-5533A795104B}"/>
              </a:ext>
            </a:extLst>
          </p:cNvPr>
          <p:cNvSpPr>
            <a:spLocks noGrp="1"/>
          </p:cNvSpPr>
          <p:nvPr>
            <p:ph type="dt" sz="half" idx="10"/>
          </p:nvPr>
        </p:nvSpPr>
        <p:spPr/>
        <p:txBody>
          <a:bodyPr/>
          <a:lstStyle/>
          <a:p>
            <a:fld id="{9607BAAD-F28A-47EC-AEEA-C7C7C2433D98}" type="datetimeFigureOut">
              <a:rPr lang="it-IT" smtClean="0"/>
              <a:t>18/05/2026</a:t>
            </a:fld>
            <a:endParaRPr lang="it-IT"/>
          </a:p>
        </p:txBody>
      </p:sp>
      <p:sp>
        <p:nvSpPr>
          <p:cNvPr id="6" name="Segnaposto piè di pagina 5">
            <a:extLst>
              <a:ext uri="{FF2B5EF4-FFF2-40B4-BE49-F238E27FC236}">
                <a16:creationId xmlns:a16="http://schemas.microsoft.com/office/drawing/2014/main" id="{FB4692AD-3A29-8934-C7DD-8399A75D0E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9ABC441-279C-4373-E410-2EDAE2584519}"/>
              </a:ext>
            </a:extLst>
          </p:cNvPr>
          <p:cNvSpPr>
            <a:spLocks noGrp="1"/>
          </p:cNvSpPr>
          <p:nvPr>
            <p:ph type="sldNum" sz="quarter" idx="12"/>
          </p:nvPr>
        </p:nvSpPr>
        <p:spPr/>
        <p:txBody>
          <a:bodyPr/>
          <a:lstStyle/>
          <a:p>
            <a:fld id="{C33D5B58-DE0A-45D9-89A7-CB065E816268}" type="slidenum">
              <a:rPr lang="it-IT" smtClean="0"/>
              <a:t>‹N›</a:t>
            </a:fld>
            <a:endParaRPr lang="it-IT"/>
          </a:p>
        </p:txBody>
      </p:sp>
    </p:spTree>
    <p:extLst>
      <p:ext uri="{BB962C8B-B14F-4D97-AF65-F5344CB8AC3E}">
        <p14:creationId xmlns:p14="http://schemas.microsoft.com/office/powerpoint/2010/main" val="125864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94250D-79AD-3DDE-F82F-7B270D30AA7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C57B58D-874D-4A0A-08F4-5EE5D0DF3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59E7229-C5E8-6016-9391-EF41D1D36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A6B22C2-E3F8-DA54-3852-761733F369A6}"/>
              </a:ext>
            </a:extLst>
          </p:cNvPr>
          <p:cNvSpPr>
            <a:spLocks noGrp="1"/>
          </p:cNvSpPr>
          <p:nvPr>
            <p:ph type="dt" sz="half" idx="10"/>
          </p:nvPr>
        </p:nvSpPr>
        <p:spPr/>
        <p:txBody>
          <a:bodyPr/>
          <a:lstStyle/>
          <a:p>
            <a:fld id="{9607BAAD-F28A-47EC-AEEA-C7C7C2433D98}" type="datetimeFigureOut">
              <a:rPr lang="it-IT" smtClean="0"/>
              <a:t>18/05/2026</a:t>
            </a:fld>
            <a:endParaRPr lang="it-IT"/>
          </a:p>
        </p:txBody>
      </p:sp>
      <p:sp>
        <p:nvSpPr>
          <p:cNvPr id="6" name="Segnaposto piè di pagina 5">
            <a:extLst>
              <a:ext uri="{FF2B5EF4-FFF2-40B4-BE49-F238E27FC236}">
                <a16:creationId xmlns:a16="http://schemas.microsoft.com/office/drawing/2014/main" id="{DB259E68-5C20-2EF9-60AB-D0E05351D28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81BA5A7-299A-CFF5-80E6-FB4F0777D8F5}"/>
              </a:ext>
            </a:extLst>
          </p:cNvPr>
          <p:cNvSpPr>
            <a:spLocks noGrp="1"/>
          </p:cNvSpPr>
          <p:nvPr>
            <p:ph type="sldNum" sz="quarter" idx="12"/>
          </p:nvPr>
        </p:nvSpPr>
        <p:spPr/>
        <p:txBody>
          <a:bodyPr/>
          <a:lstStyle/>
          <a:p>
            <a:fld id="{C33D5B58-DE0A-45D9-89A7-CB065E816268}" type="slidenum">
              <a:rPr lang="it-IT" smtClean="0"/>
              <a:t>‹N›</a:t>
            </a:fld>
            <a:endParaRPr lang="it-IT"/>
          </a:p>
        </p:txBody>
      </p:sp>
    </p:spTree>
    <p:extLst>
      <p:ext uri="{BB962C8B-B14F-4D97-AF65-F5344CB8AC3E}">
        <p14:creationId xmlns:p14="http://schemas.microsoft.com/office/powerpoint/2010/main" val="282625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5B1BFB1-8B77-78C8-2D2D-22F8F06C94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ABB33CC-E6C5-40EF-FAF3-01BE061E2B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9FDE1A-A318-FCC2-3CB2-7D2927B1F0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07BAAD-F28A-47EC-AEEA-C7C7C2433D98}" type="datetimeFigureOut">
              <a:rPr lang="it-IT" smtClean="0"/>
              <a:t>18/05/2026</a:t>
            </a:fld>
            <a:endParaRPr lang="it-IT"/>
          </a:p>
        </p:txBody>
      </p:sp>
      <p:sp>
        <p:nvSpPr>
          <p:cNvPr id="5" name="Segnaposto piè di pagina 4">
            <a:extLst>
              <a:ext uri="{FF2B5EF4-FFF2-40B4-BE49-F238E27FC236}">
                <a16:creationId xmlns:a16="http://schemas.microsoft.com/office/drawing/2014/main" id="{C975E9BD-5CFE-5FAE-D59C-B85C275E8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2A6E89B3-3B00-27AB-960F-9916AC205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3D5B58-DE0A-45D9-89A7-CB065E816268}" type="slidenum">
              <a:rPr lang="it-IT" smtClean="0"/>
              <a:t>‹N›</a:t>
            </a:fld>
            <a:endParaRPr lang="it-IT"/>
          </a:p>
        </p:txBody>
      </p:sp>
    </p:spTree>
    <p:extLst>
      <p:ext uri="{BB962C8B-B14F-4D97-AF65-F5344CB8AC3E}">
        <p14:creationId xmlns:p14="http://schemas.microsoft.com/office/powerpoint/2010/main" val="299050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eb.infn.it/EURO-LABS/service-improveme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indico.kit.edu/event/5341/"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mappa, atlante, World, testo&#10;&#10;Il contenuto generato dall'IA potrebbe non essere corretto.">
            <a:extLst>
              <a:ext uri="{FF2B5EF4-FFF2-40B4-BE49-F238E27FC236}">
                <a16:creationId xmlns:a16="http://schemas.microsoft.com/office/drawing/2014/main" id="{1058B147-E10A-9CF7-380D-DC9AA6C84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006" y="0"/>
            <a:ext cx="5931243" cy="6858000"/>
          </a:xfrm>
          <a:prstGeom prst="rect">
            <a:avLst/>
          </a:prstGeom>
        </p:spPr>
      </p:pic>
      <p:pic>
        <p:nvPicPr>
          <p:cNvPr id="7" name="Immagine 6" descr="Immagine che contiene testo, Carattere, logo, Elementi grafici&#10;&#10;Il contenuto generato dall'IA potrebbe non essere corretto.">
            <a:extLst>
              <a:ext uri="{FF2B5EF4-FFF2-40B4-BE49-F238E27FC236}">
                <a16:creationId xmlns:a16="http://schemas.microsoft.com/office/drawing/2014/main" id="{2623A977-A4C1-EE77-EF03-8155AD308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694" y="34093"/>
            <a:ext cx="3673042" cy="1803043"/>
          </a:xfrm>
          <a:prstGeom prst="rect">
            <a:avLst/>
          </a:prstGeom>
        </p:spPr>
      </p:pic>
      <p:sp>
        <p:nvSpPr>
          <p:cNvPr id="9" name="CasellaDiTesto 8">
            <a:extLst>
              <a:ext uri="{FF2B5EF4-FFF2-40B4-BE49-F238E27FC236}">
                <a16:creationId xmlns:a16="http://schemas.microsoft.com/office/drawing/2014/main" id="{D655DCCA-AC4C-3586-AD55-7A601BC111EA}"/>
              </a:ext>
            </a:extLst>
          </p:cNvPr>
          <p:cNvSpPr txBox="1"/>
          <p:nvPr/>
        </p:nvSpPr>
        <p:spPr>
          <a:xfrm>
            <a:off x="188427" y="1944010"/>
            <a:ext cx="6117770" cy="2862322"/>
          </a:xfrm>
          <a:prstGeom prst="rect">
            <a:avLst/>
          </a:prstGeom>
          <a:noFill/>
        </p:spPr>
        <p:txBody>
          <a:bodyPr wrap="square">
            <a:spAutoFit/>
          </a:bodyPr>
          <a:lstStyle/>
          <a:p>
            <a:pPr>
              <a:buNone/>
            </a:pPr>
            <a:r>
              <a:rPr lang="en-US" b="1" dirty="0">
                <a:solidFill>
                  <a:srgbClr val="2F5496"/>
                </a:solidFill>
                <a:effectLst/>
              </a:rPr>
              <a:t>PROJECT ACRONYM: </a:t>
            </a:r>
            <a:r>
              <a:rPr lang="en-US" b="1" dirty="0"/>
              <a:t>EURO-LABS – </a:t>
            </a:r>
            <a:r>
              <a:rPr lang="en-US" dirty="0" err="1"/>
              <a:t>EUROpean</a:t>
            </a:r>
            <a:r>
              <a:rPr lang="en-US" dirty="0"/>
              <a:t> Laboratories for Accelerator Based Sciences</a:t>
            </a:r>
            <a:br>
              <a:rPr lang="en-US" dirty="0"/>
            </a:br>
            <a:r>
              <a:rPr lang="en-US" b="1" dirty="0">
                <a:solidFill>
                  <a:srgbClr val="2F5496"/>
                </a:solidFill>
                <a:effectLst/>
              </a:rPr>
              <a:t>PROGRAMME:</a:t>
            </a:r>
            <a:r>
              <a:rPr lang="en-US" dirty="0"/>
              <a:t> Horizon EU (Research infrastructure services to support health research, accelerate the green and digital transformation, and advance frontier knowledge)</a:t>
            </a:r>
            <a:br>
              <a:rPr lang="en-US" dirty="0"/>
            </a:br>
            <a:r>
              <a:rPr lang="en-US" b="1" dirty="0">
                <a:solidFill>
                  <a:srgbClr val="2F5496"/>
                </a:solidFill>
                <a:effectLst/>
              </a:rPr>
              <a:t>DURATION: </a:t>
            </a:r>
            <a:r>
              <a:rPr lang="en-US" dirty="0"/>
              <a:t> September 2022- August 2026 (4 years)</a:t>
            </a:r>
            <a:br>
              <a:rPr lang="en-US" dirty="0"/>
            </a:br>
            <a:r>
              <a:rPr lang="en-US" b="1" dirty="0">
                <a:solidFill>
                  <a:srgbClr val="2F5496"/>
                </a:solidFill>
                <a:effectLst/>
              </a:rPr>
              <a:t>TOTAL BUDGET:</a:t>
            </a:r>
            <a:r>
              <a:rPr lang="en-US" dirty="0"/>
              <a:t> 14.5 M€</a:t>
            </a:r>
            <a:br>
              <a:rPr lang="en-US" dirty="0"/>
            </a:br>
            <a:r>
              <a:rPr lang="en-US" b="1" dirty="0">
                <a:solidFill>
                  <a:srgbClr val="2F5496"/>
                </a:solidFill>
                <a:effectLst/>
              </a:rPr>
              <a:t>CONSORTIUM:</a:t>
            </a:r>
            <a:r>
              <a:rPr lang="en-US" dirty="0"/>
              <a:t> 33 participants from 18 countries</a:t>
            </a:r>
            <a:br>
              <a:rPr lang="en-US" dirty="0"/>
            </a:br>
            <a:r>
              <a:rPr lang="en-US" b="1" dirty="0">
                <a:solidFill>
                  <a:srgbClr val="2F5496"/>
                </a:solidFill>
                <a:effectLst/>
              </a:rPr>
              <a:t>PROJECT COORDINATOR: </a:t>
            </a:r>
            <a:r>
              <a:rPr lang="en-US" dirty="0"/>
              <a:t>Paolo Giacomelli (INFN)</a:t>
            </a:r>
            <a:br>
              <a:rPr lang="en-US" dirty="0"/>
            </a:br>
            <a:r>
              <a:rPr lang="en-US" b="1" dirty="0">
                <a:solidFill>
                  <a:srgbClr val="2F5496"/>
                </a:solidFill>
                <a:effectLst/>
              </a:rPr>
              <a:t>SCIENTIFIC COORDINATOR: </a:t>
            </a:r>
            <a:r>
              <a:rPr lang="en-US" dirty="0"/>
              <a:t>Navin </a:t>
            </a:r>
            <a:r>
              <a:rPr lang="en-US" dirty="0" err="1"/>
              <a:t>Alahari</a:t>
            </a:r>
            <a:r>
              <a:rPr lang="en-US" dirty="0"/>
              <a:t> (GANIL)</a:t>
            </a:r>
          </a:p>
        </p:txBody>
      </p:sp>
      <p:sp>
        <p:nvSpPr>
          <p:cNvPr id="11" name="CasellaDiTesto 10">
            <a:extLst>
              <a:ext uri="{FF2B5EF4-FFF2-40B4-BE49-F238E27FC236}">
                <a16:creationId xmlns:a16="http://schemas.microsoft.com/office/drawing/2014/main" id="{5201842C-C809-2789-1A21-CB085295A2B1}"/>
              </a:ext>
            </a:extLst>
          </p:cNvPr>
          <p:cNvSpPr txBox="1"/>
          <p:nvPr/>
        </p:nvSpPr>
        <p:spPr>
          <a:xfrm>
            <a:off x="177794" y="4902179"/>
            <a:ext cx="6119036" cy="1200329"/>
          </a:xfrm>
          <a:prstGeom prst="rect">
            <a:avLst/>
          </a:prstGeom>
          <a:noFill/>
        </p:spPr>
        <p:txBody>
          <a:bodyPr wrap="square">
            <a:spAutoFit/>
          </a:bodyPr>
          <a:lstStyle/>
          <a:p>
            <a:r>
              <a:rPr lang="en-US" dirty="0"/>
              <a:t>The project brings together, for the first time, the three research communities of </a:t>
            </a:r>
            <a:r>
              <a:rPr lang="en-US" b="1" dirty="0"/>
              <a:t>nuclear physics,  accelerator and detector technologies for high energy physics</a:t>
            </a:r>
            <a:r>
              <a:rPr lang="en-US" dirty="0"/>
              <a:t>, in a pioneering super-community of sub-atomic scientists. </a:t>
            </a:r>
            <a:endParaRPr lang="it-IT" dirty="0"/>
          </a:p>
        </p:txBody>
      </p:sp>
      <p:sp>
        <p:nvSpPr>
          <p:cNvPr id="13" name="CasellaDiTesto 12">
            <a:extLst>
              <a:ext uri="{FF2B5EF4-FFF2-40B4-BE49-F238E27FC236}">
                <a16:creationId xmlns:a16="http://schemas.microsoft.com/office/drawing/2014/main" id="{E0AFC96A-0388-E226-2DDE-2206E0571B33}"/>
              </a:ext>
            </a:extLst>
          </p:cNvPr>
          <p:cNvSpPr txBox="1"/>
          <p:nvPr/>
        </p:nvSpPr>
        <p:spPr>
          <a:xfrm>
            <a:off x="156528" y="6165386"/>
            <a:ext cx="6172200" cy="646331"/>
          </a:xfrm>
          <a:prstGeom prst="rect">
            <a:avLst/>
          </a:prstGeom>
          <a:noFill/>
        </p:spPr>
        <p:txBody>
          <a:bodyPr wrap="square">
            <a:spAutoFit/>
          </a:bodyPr>
          <a:lstStyle/>
          <a:p>
            <a:r>
              <a:rPr lang="en-US" dirty="0"/>
              <a:t>It provides effective access to a network of 45 Research Infrastructures</a:t>
            </a:r>
            <a:endParaRPr lang="it-IT" dirty="0"/>
          </a:p>
        </p:txBody>
      </p:sp>
    </p:spTree>
    <p:extLst>
      <p:ext uri="{BB962C8B-B14F-4D97-AF65-F5344CB8AC3E}">
        <p14:creationId xmlns:p14="http://schemas.microsoft.com/office/powerpoint/2010/main" val="137204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B3B3ABD-296B-80A6-9D9E-12EDD4CA20C1}"/>
              </a:ext>
            </a:extLst>
          </p:cNvPr>
          <p:cNvSpPr txBox="1"/>
          <p:nvPr/>
        </p:nvSpPr>
        <p:spPr>
          <a:xfrm>
            <a:off x="244549" y="1042244"/>
            <a:ext cx="11674549" cy="5684698"/>
          </a:xfrm>
          <a:prstGeom prst="rect">
            <a:avLst/>
          </a:prstGeom>
          <a:noFill/>
        </p:spPr>
        <p:txBody>
          <a:bodyPr wrap="square">
            <a:spAutoFit/>
          </a:bodyPr>
          <a:lstStyle/>
          <a:p>
            <a:pPr>
              <a:lnSpc>
                <a:spcPct val="150000"/>
              </a:lnSpc>
              <a:buNone/>
            </a:pPr>
            <a:r>
              <a:rPr lang="en-US" sz="2800" b="1" dirty="0">
                <a:solidFill>
                  <a:srgbClr val="2F5496"/>
                </a:solidFill>
                <a:effectLst/>
              </a:rPr>
              <a:t>GOALS</a:t>
            </a:r>
            <a:endParaRPr lang="en-US" sz="2800" dirty="0"/>
          </a:p>
          <a:p>
            <a:pPr>
              <a:lnSpc>
                <a:spcPct val="150000"/>
              </a:lnSpc>
              <a:buFont typeface="+mj-lt"/>
              <a:buAutoNum type="arabicPeriod"/>
            </a:pPr>
            <a:r>
              <a:rPr lang="en-US" dirty="0"/>
              <a:t> Provide efficient </a:t>
            </a:r>
            <a:r>
              <a:rPr lang="en-US" b="1" dirty="0"/>
              <a:t>transnational</a:t>
            </a:r>
            <a:r>
              <a:rPr lang="en-US" dirty="0"/>
              <a:t> </a:t>
            </a:r>
            <a:r>
              <a:rPr lang="en-US" b="1" dirty="0"/>
              <a:t>access</a:t>
            </a:r>
            <a:r>
              <a:rPr lang="en-US" dirty="0"/>
              <a:t> to the available resources at a major fraction of </a:t>
            </a:r>
            <a:r>
              <a:rPr lang="en-US" dirty="0" err="1"/>
              <a:t>EUROpean</a:t>
            </a:r>
            <a:r>
              <a:rPr lang="en-US" dirty="0"/>
              <a:t> Laboratories for Accelerator Based Sciences (EURO-LABS) at a network including the major European laboratories</a:t>
            </a:r>
          </a:p>
          <a:p>
            <a:pPr>
              <a:lnSpc>
                <a:spcPct val="150000"/>
              </a:lnSpc>
              <a:buFont typeface="+mj-lt"/>
              <a:buAutoNum type="arabicPeriod"/>
            </a:pPr>
            <a:endParaRPr lang="en-US" dirty="0"/>
          </a:p>
          <a:p>
            <a:pPr>
              <a:lnSpc>
                <a:spcPct val="150000"/>
              </a:lnSpc>
              <a:buFont typeface="+mj-lt"/>
              <a:buAutoNum type="arabicPeriod"/>
            </a:pPr>
            <a:r>
              <a:rPr lang="en-US" dirty="0"/>
              <a:t> Enhance collaborative targeted </a:t>
            </a:r>
            <a:r>
              <a:rPr lang="en-US" b="1" dirty="0"/>
              <a:t>improvements for the existing services </a:t>
            </a:r>
            <a:r>
              <a:rPr lang="en-US" dirty="0"/>
              <a:t>that will lead to an increase of the scientific and technical opportunities at various Ris</a:t>
            </a:r>
          </a:p>
          <a:p>
            <a:pPr>
              <a:lnSpc>
                <a:spcPct val="150000"/>
              </a:lnSpc>
              <a:buFont typeface="+mj-lt"/>
              <a:buAutoNum type="arabicPeriod"/>
            </a:pPr>
            <a:endParaRPr lang="en-US" dirty="0"/>
          </a:p>
          <a:p>
            <a:pPr>
              <a:lnSpc>
                <a:spcPct val="150000"/>
              </a:lnSpc>
              <a:buFont typeface="+mj-lt"/>
              <a:buAutoNum type="arabicPeriod"/>
            </a:pPr>
            <a:r>
              <a:rPr lang="en-US" dirty="0"/>
              <a:t> Make the results from the tests conducted at the RIs of EURO-LABS during the period of the project </a:t>
            </a:r>
            <a:r>
              <a:rPr lang="en-US" b="1" dirty="0"/>
              <a:t>freely available to the scientific community </a:t>
            </a:r>
            <a:r>
              <a:rPr lang="en-US" dirty="0"/>
              <a:t>and manage the experimental data, when relevant, through a Data Management Plan (DMP) in line with the FAIR principles (Findable, Accessible, Interoperable, Reusable).</a:t>
            </a:r>
          </a:p>
          <a:p>
            <a:pPr>
              <a:lnSpc>
                <a:spcPct val="150000"/>
              </a:lnSpc>
              <a:buFont typeface="+mj-lt"/>
              <a:buAutoNum type="arabicPeriod"/>
            </a:pPr>
            <a:endParaRPr lang="en-US" dirty="0"/>
          </a:p>
          <a:p>
            <a:pPr>
              <a:lnSpc>
                <a:spcPct val="150000"/>
              </a:lnSpc>
              <a:buFont typeface="+mj-lt"/>
              <a:buAutoNum type="arabicPeriod"/>
            </a:pPr>
            <a:r>
              <a:rPr lang="en-US" dirty="0"/>
              <a:t> Organize the </a:t>
            </a:r>
            <a:r>
              <a:rPr lang="en-US" b="1" dirty="0"/>
              <a:t>training</a:t>
            </a:r>
            <a:r>
              <a:rPr lang="en-US" dirty="0"/>
              <a:t> of the new generation of researchers and young technical staff to best exploit the RIs, through workshops and hands-on experience at specifically chosen RIs</a:t>
            </a:r>
          </a:p>
        </p:txBody>
      </p:sp>
      <p:pic>
        <p:nvPicPr>
          <p:cNvPr id="2" name="Immagine 1" descr="Immagine che contiene testo, Carattere, logo, Elementi grafici&#10;&#10;Il contenuto generato dall'IA potrebbe non essere corretto.">
            <a:extLst>
              <a:ext uri="{FF2B5EF4-FFF2-40B4-BE49-F238E27FC236}">
                <a16:creationId xmlns:a16="http://schemas.microsoft.com/office/drawing/2014/main" id="{2A8A4A8E-2894-5F43-0C2D-51604D90D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486" y="34094"/>
            <a:ext cx="2303344" cy="1130678"/>
          </a:xfrm>
          <a:prstGeom prst="rect">
            <a:avLst/>
          </a:prstGeom>
        </p:spPr>
      </p:pic>
    </p:spTree>
    <p:extLst>
      <p:ext uri="{BB962C8B-B14F-4D97-AF65-F5344CB8AC3E}">
        <p14:creationId xmlns:p14="http://schemas.microsoft.com/office/powerpoint/2010/main" val="260599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egnaposto contenuto 4" descr="Immagine che contiene testo, schermata, Carattere, design&#10;&#10;Il contenuto generato dall'IA potrebbe non essere corretto.">
            <a:extLst>
              <a:ext uri="{FF2B5EF4-FFF2-40B4-BE49-F238E27FC236}">
                <a16:creationId xmlns:a16="http://schemas.microsoft.com/office/drawing/2014/main" id="{A9C711E7-D8CB-E1FC-9A07-2A55DE36714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1262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E68AD10B-EBAE-9AD0-0803-6700096BB978}"/>
              </a:ext>
            </a:extLst>
          </p:cNvPr>
          <p:cNvGraphicFramePr>
            <a:graphicFrameLocks noGrp="1"/>
          </p:cNvGraphicFramePr>
          <p:nvPr>
            <p:ph idx="1"/>
            <p:extLst>
              <p:ext uri="{D42A27DB-BD31-4B8C-83A1-F6EECF244321}">
                <p14:modId xmlns:p14="http://schemas.microsoft.com/office/powerpoint/2010/main" val="2877682268"/>
              </p:ext>
            </p:extLst>
          </p:nvPr>
        </p:nvGraphicFramePr>
        <p:xfrm>
          <a:off x="152401" y="131836"/>
          <a:ext cx="12039601" cy="6635120"/>
        </p:xfrm>
        <a:graphic>
          <a:graphicData uri="http://schemas.openxmlformats.org/drawingml/2006/table">
            <a:tbl>
              <a:tblPr firstRow="1" bandRow="1">
                <a:noFill/>
              </a:tblPr>
              <a:tblGrid>
                <a:gridCol w="713675">
                  <a:extLst>
                    <a:ext uri="{9D8B030D-6E8A-4147-A177-3AD203B41FA5}">
                      <a16:colId xmlns:a16="http://schemas.microsoft.com/office/drawing/2014/main" val="2134925565"/>
                    </a:ext>
                  </a:extLst>
                </a:gridCol>
                <a:gridCol w="2173332">
                  <a:extLst>
                    <a:ext uri="{9D8B030D-6E8A-4147-A177-3AD203B41FA5}">
                      <a16:colId xmlns:a16="http://schemas.microsoft.com/office/drawing/2014/main" val="1309857393"/>
                    </a:ext>
                  </a:extLst>
                </a:gridCol>
                <a:gridCol w="6425453">
                  <a:extLst>
                    <a:ext uri="{9D8B030D-6E8A-4147-A177-3AD203B41FA5}">
                      <a16:colId xmlns:a16="http://schemas.microsoft.com/office/drawing/2014/main" val="2333051993"/>
                    </a:ext>
                  </a:extLst>
                </a:gridCol>
                <a:gridCol w="2727141">
                  <a:extLst>
                    <a:ext uri="{9D8B030D-6E8A-4147-A177-3AD203B41FA5}">
                      <a16:colId xmlns:a16="http://schemas.microsoft.com/office/drawing/2014/main" val="1777241197"/>
                    </a:ext>
                  </a:extLst>
                </a:gridCol>
              </a:tblGrid>
              <a:tr h="337150">
                <a:tc>
                  <a:txBody>
                    <a:bodyPr/>
                    <a:lstStyle/>
                    <a:p>
                      <a:r>
                        <a:rPr lang="it-IT" sz="1600" b="1" cap="none" spc="30">
                          <a:solidFill>
                            <a:schemeClr val="tx1"/>
                          </a:solidFill>
                          <a:effectLst/>
                        </a:rPr>
                        <a:t>Task</a:t>
                      </a:r>
                    </a:p>
                  </a:txBody>
                  <a:tcPr marL="0" marR="9677" marT="20197" marB="20197" anchor="ctr">
                    <a:lnL w="12700" cmpd="sng">
                      <a:noFill/>
                    </a:lnL>
                    <a:lnR w="12700" cmpd="sng">
                      <a:noFill/>
                    </a:lnR>
                    <a:lnT w="19050" cap="flat" cmpd="sng" algn="ctr">
                      <a:solidFill>
                        <a:schemeClr val="accent1"/>
                      </a:solidFill>
                      <a:prstDash val="solid"/>
                    </a:lnT>
                    <a:lnB w="38100" cmpd="sng">
                      <a:noFill/>
                    </a:lnB>
                    <a:noFill/>
                  </a:tcPr>
                </a:tc>
                <a:tc>
                  <a:txBody>
                    <a:bodyPr/>
                    <a:lstStyle/>
                    <a:p>
                      <a:r>
                        <a:rPr lang="it-IT" sz="1600" b="1" cap="none" spc="30">
                          <a:solidFill>
                            <a:schemeClr val="tx1"/>
                          </a:solidFill>
                          <a:effectLst/>
                        </a:rPr>
                        <a:t>Task Name</a:t>
                      </a:r>
                    </a:p>
                  </a:txBody>
                  <a:tcPr marL="0" marR="9677" marT="20197" marB="20197" anchor="ctr">
                    <a:lnL w="12700" cmpd="sng">
                      <a:noFill/>
                    </a:lnL>
                    <a:lnR w="12700" cmpd="sng">
                      <a:noFill/>
                    </a:lnR>
                    <a:lnT w="19050" cap="flat" cmpd="sng" algn="ctr">
                      <a:solidFill>
                        <a:schemeClr val="accent1"/>
                      </a:solidFill>
                      <a:prstDash val="solid"/>
                    </a:lnT>
                    <a:lnB w="38100" cmpd="sng">
                      <a:noFill/>
                    </a:lnB>
                    <a:noFill/>
                  </a:tcPr>
                </a:tc>
                <a:tc>
                  <a:txBody>
                    <a:bodyPr/>
                    <a:lstStyle/>
                    <a:p>
                      <a:r>
                        <a:rPr lang="it-IT" sz="1600" b="1" cap="none" spc="30">
                          <a:solidFill>
                            <a:schemeClr val="tx1"/>
                          </a:solidFill>
                          <a:effectLst/>
                        </a:rPr>
                        <a:t>Objectives/Activities</a:t>
                      </a:r>
                    </a:p>
                  </a:txBody>
                  <a:tcPr marL="0" marR="9677" marT="20197" marB="20197" anchor="ctr">
                    <a:lnL w="12700" cmpd="sng">
                      <a:noFill/>
                    </a:lnL>
                    <a:lnR w="12700" cmpd="sng">
                      <a:noFill/>
                    </a:lnR>
                    <a:lnT w="19050" cap="flat" cmpd="sng" algn="ctr">
                      <a:solidFill>
                        <a:schemeClr val="accent1"/>
                      </a:solidFill>
                      <a:prstDash val="solid"/>
                    </a:lnT>
                    <a:lnB w="38100" cmpd="sng">
                      <a:noFill/>
                    </a:lnB>
                    <a:noFill/>
                  </a:tcPr>
                </a:tc>
                <a:tc>
                  <a:txBody>
                    <a:bodyPr/>
                    <a:lstStyle/>
                    <a:p>
                      <a:r>
                        <a:rPr lang="it-IT" sz="1600" b="1" cap="none" spc="30">
                          <a:solidFill>
                            <a:schemeClr val="tx1"/>
                          </a:solidFill>
                          <a:effectLst/>
                        </a:rPr>
                        <a:t>Task Leader</a:t>
                      </a:r>
                    </a:p>
                  </a:txBody>
                  <a:tcPr marL="0" marR="9677" marT="20197" marB="20197"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3866075583"/>
                  </a:ext>
                </a:extLst>
              </a:tr>
              <a:tr h="853247">
                <a:tc>
                  <a:txBody>
                    <a:bodyPr/>
                    <a:lstStyle/>
                    <a:p>
                      <a:r>
                        <a:rPr lang="it-IT" sz="1600" cap="none" spc="0">
                          <a:solidFill>
                            <a:schemeClr val="tx1"/>
                          </a:solidFill>
                          <a:effectLst/>
                        </a:rPr>
                        <a:t>2.1</a:t>
                      </a:r>
                    </a:p>
                  </a:txBody>
                  <a:tcPr marL="0" marR="40394" marT="20197" marB="20197"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r>
                        <a:rPr lang="it-IT" sz="1600" cap="none" spc="0">
                          <a:solidFill>
                            <a:schemeClr val="tx1"/>
                          </a:solidFill>
                          <a:effectLst/>
                        </a:rPr>
                        <a:t>Stable ion beams</a:t>
                      </a:r>
                    </a:p>
                  </a:txBody>
                  <a:tcPr marL="0" marR="40394" marT="20197" marB="20197"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r>
                        <a:rPr lang="en-US" sz="1600" cap="none" spc="0">
                          <a:solidFill>
                            <a:schemeClr val="tx1"/>
                          </a:solidFill>
                          <a:effectLst/>
                        </a:rPr>
                        <a:t>Promote/facilitate the access to stable beams with extremely high intensity and the matching target technology, that is essential to investigate extremely small production cross-sections, e.g. for the synthesis of new chemical elements and specific isotopes</a:t>
                      </a:r>
                    </a:p>
                  </a:txBody>
                  <a:tcPr marL="0" marR="40394" marT="20197" marB="20197"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r>
                        <a:rPr lang="it-IT" sz="1600" cap="none" spc="0" dirty="0">
                          <a:solidFill>
                            <a:schemeClr val="tx1"/>
                          </a:solidFill>
                          <a:effectLst/>
                        </a:rPr>
                        <a:t>Paul </a:t>
                      </a:r>
                      <a:r>
                        <a:rPr lang="it-IT" sz="1600" cap="none" spc="0" dirty="0" err="1">
                          <a:solidFill>
                            <a:schemeClr val="tx1"/>
                          </a:solidFill>
                          <a:effectLst/>
                        </a:rPr>
                        <a:t>Greenlees</a:t>
                      </a:r>
                      <a:r>
                        <a:rPr lang="it-IT" sz="1600" cap="none" spc="0" dirty="0">
                          <a:solidFill>
                            <a:schemeClr val="tx1"/>
                          </a:solidFill>
                          <a:effectLst/>
                        </a:rPr>
                        <a:t> (JYU)</a:t>
                      </a:r>
                    </a:p>
                  </a:txBody>
                  <a:tcPr marL="0" marR="40394" marT="20197" marB="20197" anchor="ctr">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587366055"/>
                  </a:ext>
                </a:extLst>
              </a:tr>
              <a:tr h="853247">
                <a:tc>
                  <a:txBody>
                    <a:bodyPr/>
                    <a:lstStyle/>
                    <a:p>
                      <a:r>
                        <a:rPr lang="it-IT" sz="1600" cap="none" spc="0">
                          <a:solidFill>
                            <a:schemeClr val="tx1"/>
                          </a:solidFill>
                          <a:effectLst/>
                        </a:rPr>
                        <a:t>2.2</a:t>
                      </a:r>
                    </a:p>
                  </a:txBody>
                  <a:tcPr marL="48384" marR="40394" marT="20197" marB="201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it-IT" sz="1600" cap="none" spc="0">
                          <a:solidFill>
                            <a:schemeClr val="tx1"/>
                          </a:solidFill>
                          <a:effectLst/>
                        </a:rPr>
                        <a:t>Radioactive ion beams</a:t>
                      </a:r>
                    </a:p>
                  </a:txBody>
                  <a:tcPr marL="48384" marR="40394" marT="20197" marB="201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600" cap="none" spc="0">
                          <a:solidFill>
                            <a:schemeClr val="tx1"/>
                          </a:solidFill>
                          <a:effectLst/>
                        </a:rPr>
                        <a:t>Promoting and/or facilitating transnational access to an extremely wide spectrum of radioactive ion beams, including the use of the new facilities at SPES and S3 at SPIRAL2, for path breaking research on nuclei far from stability</a:t>
                      </a:r>
                    </a:p>
                  </a:txBody>
                  <a:tcPr marL="48384" marR="40394" marT="20197" marB="201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it-IT" sz="1600" cap="none" spc="0">
                          <a:solidFill>
                            <a:schemeClr val="tx1"/>
                          </a:solidFill>
                          <a:effectLst/>
                        </a:rPr>
                        <a:t>Iulian Stephan (CNRS)</a:t>
                      </a:r>
                    </a:p>
                  </a:txBody>
                  <a:tcPr marL="48384" marR="40394" marT="20197" marB="201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4231370649"/>
                  </a:ext>
                </a:extLst>
              </a:tr>
              <a:tr h="853247">
                <a:tc>
                  <a:txBody>
                    <a:bodyPr/>
                    <a:lstStyle/>
                    <a:p>
                      <a:r>
                        <a:rPr lang="it-IT" sz="1600" cap="none" spc="0">
                          <a:solidFill>
                            <a:schemeClr val="tx1"/>
                          </a:solidFill>
                          <a:effectLst/>
                        </a:rPr>
                        <a:t>2.3</a:t>
                      </a:r>
                    </a:p>
                  </a:txBody>
                  <a:tcPr marL="0" marR="40394" marT="20197" marB="2019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it-IT" sz="1600" cap="none" spc="0">
                          <a:solidFill>
                            <a:schemeClr val="tx1"/>
                          </a:solidFill>
                          <a:effectLst/>
                        </a:rPr>
                        <a:t>Neutron beams</a:t>
                      </a:r>
                    </a:p>
                  </a:txBody>
                  <a:tcPr marL="0" marR="40394" marT="20197" marB="2019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en-US" sz="1600" cap="none" spc="0">
                          <a:solidFill>
                            <a:schemeClr val="tx1"/>
                          </a:solidFill>
                          <a:effectLst/>
                        </a:rPr>
                        <a:t>Measurements of high-resolution neutron-induced reactions in an extremely wide range of kinetic energies (from sub-meV up to GeV), for the modelling of processes taking place in astrophysical sites and for applications in advanced nuclear technology developments</a:t>
                      </a:r>
                    </a:p>
                  </a:txBody>
                  <a:tcPr marL="0" marR="40394" marT="20197" marB="2019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r>
                        <a:rPr lang="it-IT" sz="1600" cap="none" spc="0">
                          <a:solidFill>
                            <a:schemeClr val="tx1"/>
                          </a:solidFill>
                          <a:effectLst/>
                        </a:rPr>
                        <a:t>Alberto Mengoni (CERN)</a:t>
                      </a:r>
                    </a:p>
                  </a:txBody>
                  <a:tcPr marL="0" marR="40394" marT="20197" marB="2019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033582787"/>
                  </a:ext>
                </a:extLst>
              </a:tr>
              <a:tr h="853247">
                <a:tc>
                  <a:txBody>
                    <a:bodyPr/>
                    <a:lstStyle/>
                    <a:p>
                      <a:r>
                        <a:rPr lang="it-IT" sz="1600" cap="none" spc="0">
                          <a:solidFill>
                            <a:schemeClr val="tx1"/>
                          </a:solidFill>
                          <a:effectLst/>
                        </a:rPr>
                        <a:t>2.4</a:t>
                      </a:r>
                    </a:p>
                  </a:txBody>
                  <a:tcPr marL="48384" marR="40394" marT="20197" marB="201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it-IT" sz="1600" cap="none" spc="0">
                          <a:solidFill>
                            <a:schemeClr val="tx1"/>
                          </a:solidFill>
                          <a:effectLst/>
                        </a:rPr>
                        <a:t>Theoretical support</a:t>
                      </a:r>
                    </a:p>
                  </a:txBody>
                  <a:tcPr marL="48384" marR="40394" marT="20197" marB="201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en-US" sz="1600" cap="none" spc="0">
                          <a:solidFill>
                            <a:schemeClr val="tx1"/>
                          </a:solidFill>
                          <a:effectLst/>
                        </a:rPr>
                        <a:t>Foster a stronger synergy between theory and experiments by opening up virtual access to established computing codes and theoretical tools for planning and analysing experiments performed at TA Ris and for the wider community.</a:t>
                      </a:r>
                    </a:p>
                  </a:txBody>
                  <a:tcPr marL="48384" marR="40394" marT="20197" marB="201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r>
                        <a:rPr lang="it-IT" sz="1600" cap="none" spc="0">
                          <a:solidFill>
                            <a:schemeClr val="tx1"/>
                          </a:solidFill>
                          <a:effectLst/>
                        </a:rPr>
                        <a:t>Ubirajara van Kolck (IJCLab)</a:t>
                      </a:r>
                    </a:p>
                  </a:txBody>
                  <a:tcPr marL="48384" marR="40394" marT="20197" marB="201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972622680"/>
                  </a:ext>
                </a:extLst>
              </a:tr>
              <a:tr h="1820929">
                <a:tc>
                  <a:txBody>
                    <a:bodyPr/>
                    <a:lstStyle/>
                    <a:p>
                      <a:r>
                        <a:rPr lang="it-IT" sz="1600" cap="none" spc="0" dirty="0">
                          <a:solidFill>
                            <a:schemeClr val="tx1"/>
                          </a:solidFill>
                          <a:effectLst/>
                        </a:rPr>
                        <a:t>2.5</a:t>
                      </a:r>
                    </a:p>
                  </a:txBody>
                  <a:tcPr marL="0" marR="40394" marT="20197" marB="20197"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it-IT" sz="1600" cap="none" spc="0" dirty="0">
                          <a:solidFill>
                            <a:schemeClr val="tx1"/>
                          </a:solidFill>
                          <a:effectLst/>
                          <a:highlight>
                            <a:srgbClr val="FFFF00"/>
                          </a:highlight>
                          <a:hlinkClick r:id="rId2">
                            <a:extLst>
                              <a:ext uri="{A12FA001-AC4F-418D-AE19-62706E023703}">
                                <ahyp:hlinkClr xmlns:ahyp="http://schemas.microsoft.com/office/drawing/2018/hyperlinkcolor" val="tx"/>
                              </a:ext>
                            </a:extLst>
                          </a:hlinkClick>
                        </a:rPr>
                        <a:t>Service </a:t>
                      </a:r>
                      <a:r>
                        <a:rPr lang="it-IT" sz="1600" cap="none" spc="0" dirty="0" err="1">
                          <a:solidFill>
                            <a:schemeClr val="tx1"/>
                          </a:solidFill>
                          <a:effectLst/>
                          <a:highlight>
                            <a:srgbClr val="FFFF00"/>
                          </a:highlight>
                          <a:hlinkClick r:id="rId2">
                            <a:extLst>
                              <a:ext uri="{A12FA001-AC4F-418D-AE19-62706E023703}">
                                <ahyp:hlinkClr xmlns:ahyp="http://schemas.microsoft.com/office/drawing/2018/hyperlinkcolor" val="tx"/>
                              </a:ext>
                            </a:extLst>
                          </a:hlinkClick>
                        </a:rPr>
                        <a:t>Improvements</a:t>
                      </a:r>
                      <a:endParaRPr lang="it-IT" sz="1600" cap="none" spc="0" dirty="0">
                        <a:solidFill>
                          <a:schemeClr val="tx1"/>
                        </a:solidFill>
                        <a:effectLst/>
                        <a:highlight>
                          <a:srgbClr val="FFFF00"/>
                        </a:highlight>
                      </a:endParaRPr>
                    </a:p>
                  </a:txBody>
                  <a:tcPr marL="0" marR="40394" marT="20197" marB="20197" anchor="ctr">
                    <a:lnL w="12700" cmpd="sng">
                      <a:noFill/>
                      <a:prstDash val="solid"/>
                    </a:lnL>
                    <a:lnR w="12700" cmpd="sng">
                      <a:noFill/>
                      <a:prstDash val="solid"/>
                    </a:lnR>
                    <a:lnT w="12700" cmpd="sng">
                      <a:noFill/>
                      <a:prstDash val="solid"/>
                    </a:lnT>
                    <a:lnB w="12700" cmpd="sng">
                      <a:noFill/>
                      <a:prstDash val="solid"/>
                    </a:lnB>
                    <a:noFill/>
                  </a:tcPr>
                </a:tc>
                <a:tc>
                  <a:txBody>
                    <a:bodyPr/>
                    <a:lstStyle/>
                    <a:p>
                      <a:pPr fontAlgn="t">
                        <a:buNone/>
                      </a:pPr>
                      <a:r>
                        <a:rPr lang="en-US" sz="1600" cap="none" spc="0" dirty="0">
                          <a:solidFill>
                            <a:schemeClr val="tx1"/>
                          </a:solidFill>
                          <a:effectLst/>
                        </a:rPr>
                        <a:t>Improve remote access, improved access for biomedical applications, efficient sharing of traveling detectors, improved ion beam variety and stability, targets for high intense beams Provide improvements of the services offered by the RIs:</a:t>
                      </a:r>
                      <a:br>
                        <a:rPr lang="en-US" sz="1600" cap="none" spc="0" dirty="0">
                          <a:solidFill>
                            <a:schemeClr val="tx1"/>
                          </a:solidFill>
                          <a:effectLst/>
                        </a:rPr>
                      </a:br>
                      <a:r>
                        <a:rPr lang="en-US" sz="1600" cap="none" spc="0" dirty="0">
                          <a:solidFill>
                            <a:schemeClr val="tx1"/>
                          </a:solidFill>
                          <a:effectLst/>
                        </a:rPr>
                        <a:t>C1) Streamlined and remote access</a:t>
                      </a:r>
                      <a:br>
                        <a:rPr lang="en-US" sz="1600" cap="none" spc="0" dirty="0">
                          <a:solidFill>
                            <a:schemeClr val="tx1"/>
                          </a:solidFill>
                          <a:effectLst/>
                        </a:rPr>
                      </a:br>
                      <a:r>
                        <a:rPr lang="en-US" sz="1600" cap="none" spc="0" dirty="0">
                          <a:solidFill>
                            <a:schemeClr val="tx1"/>
                          </a:solidFill>
                          <a:effectLst/>
                        </a:rPr>
                        <a:t>C2) </a:t>
                      </a:r>
                      <a:r>
                        <a:rPr lang="en-US" sz="1600" b="1" cap="none" spc="0" dirty="0">
                          <a:solidFill>
                            <a:schemeClr val="tx1"/>
                          </a:solidFill>
                          <a:effectLst/>
                          <a:highlight>
                            <a:srgbClr val="FFFF00"/>
                          </a:highlight>
                        </a:rPr>
                        <a:t>Targets for high intense beams</a:t>
                      </a:r>
                      <a:br>
                        <a:rPr lang="en-US" sz="1600" cap="none" spc="0" dirty="0">
                          <a:solidFill>
                            <a:schemeClr val="tx1"/>
                          </a:solidFill>
                          <a:effectLst/>
                        </a:rPr>
                      </a:br>
                      <a:r>
                        <a:rPr lang="en-US" sz="1600" cap="none" spc="0" dirty="0">
                          <a:solidFill>
                            <a:schemeClr val="tx1"/>
                          </a:solidFill>
                          <a:effectLst/>
                        </a:rPr>
                        <a:t>C3) Biomedical application (FLASH@EURO-LABS)</a:t>
                      </a:r>
                      <a:br>
                        <a:rPr lang="en-US" sz="1600" cap="none" spc="0" dirty="0">
                          <a:solidFill>
                            <a:schemeClr val="tx1"/>
                          </a:solidFill>
                          <a:effectLst/>
                        </a:rPr>
                      </a:br>
                      <a:r>
                        <a:rPr lang="en-US" sz="1600" cap="none" spc="0" dirty="0">
                          <a:solidFill>
                            <a:schemeClr val="tx1"/>
                          </a:solidFill>
                          <a:effectLst/>
                        </a:rPr>
                        <a:t>C4) Improving Ion Beam services in variety and stability (ERIBS)</a:t>
                      </a:r>
                      <a:br>
                        <a:rPr lang="en-US" sz="1600" cap="none" spc="0" dirty="0">
                          <a:solidFill>
                            <a:schemeClr val="tx1"/>
                          </a:solidFill>
                          <a:effectLst/>
                        </a:rPr>
                      </a:br>
                      <a:r>
                        <a:rPr lang="en-US" sz="1600" cap="none" spc="0" dirty="0">
                          <a:solidFill>
                            <a:schemeClr val="tx1"/>
                          </a:solidFill>
                          <a:effectLst/>
                        </a:rPr>
                        <a:t>C5) Optimal employment of travelling gamma detectors (INTRANS)</a:t>
                      </a:r>
                    </a:p>
                  </a:txBody>
                  <a:tcPr marL="0" marR="40394" marT="20197" marB="20197">
                    <a:lnL w="12700" cmpd="sng">
                      <a:noFill/>
                      <a:prstDash val="solid"/>
                    </a:lnL>
                    <a:lnR w="12700" cmpd="sng">
                      <a:noFill/>
                      <a:prstDash val="solid"/>
                    </a:lnR>
                    <a:lnT w="12700" cmpd="sng">
                      <a:noFill/>
                      <a:prstDash val="solid"/>
                    </a:lnT>
                    <a:lnB w="12700" cmpd="sng">
                      <a:noFill/>
                      <a:prstDash val="solid"/>
                    </a:lnB>
                    <a:noFill/>
                  </a:tcPr>
                </a:tc>
                <a:tc>
                  <a:txBody>
                    <a:bodyPr/>
                    <a:lstStyle/>
                    <a:p>
                      <a:pPr fontAlgn="t">
                        <a:buNone/>
                      </a:pPr>
                      <a:r>
                        <a:rPr lang="it-IT" sz="1600" cap="none" spc="0" dirty="0">
                          <a:solidFill>
                            <a:schemeClr val="tx1"/>
                          </a:solidFill>
                          <a:effectLst/>
                        </a:rPr>
                        <a:t>Marco Durante (GSI) </a:t>
                      </a:r>
                      <a:br>
                        <a:rPr lang="it-IT" sz="1600" cap="none" spc="0" dirty="0">
                          <a:solidFill>
                            <a:schemeClr val="tx1"/>
                          </a:solidFill>
                          <a:effectLst/>
                        </a:rPr>
                      </a:br>
                      <a:r>
                        <a:rPr lang="it-IT" sz="1600" cap="none" spc="0" dirty="0" err="1">
                          <a:solidFill>
                            <a:schemeClr val="tx1"/>
                          </a:solidFill>
                          <a:effectLst/>
                        </a:rPr>
                        <a:t>Subtask</a:t>
                      </a:r>
                      <a:r>
                        <a:rPr lang="it-IT" sz="1600" cap="none" spc="0" dirty="0">
                          <a:solidFill>
                            <a:schemeClr val="tx1"/>
                          </a:solidFill>
                          <a:effectLst/>
                        </a:rPr>
                        <a:t> </a:t>
                      </a:r>
                      <a:r>
                        <a:rPr lang="it-IT" sz="1600" cap="none" spc="0" dirty="0" err="1">
                          <a:solidFill>
                            <a:schemeClr val="tx1"/>
                          </a:solidFill>
                          <a:effectLst/>
                        </a:rPr>
                        <a:t>coordinators</a:t>
                      </a:r>
                      <a:r>
                        <a:rPr lang="it-IT" sz="1600" cap="none" spc="0" dirty="0">
                          <a:solidFill>
                            <a:schemeClr val="tx1"/>
                          </a:solidFill>
                          <a:effectLst/>
                        </a:rPr>
                        <a:t>:</a:t>
                      </a:r>
                      <a:br>
                        <a:rPr lang="it-IT" sz="1600" cap="none" spc="0" dirty="0">
                          <a:solidFill>
                            <a:schemeClr val="tx1"/>
                          </a:solidFill>
                          <a:effectLst/>
                        </a:rPr>
                      </a:br>
                      <a:r>
                        <a:rPr lang="it-IT" sz="1600" cap="none" spc="0" dirty="0">
                          <a:solidFill>
                            <a:schemeClr val="tx1"/>
                          </a:solidFill>
                          <a:effectLst/>
                        </a:rPr>
                        <a:t>C1) </a:t>
                      </a:r>
                      <a:r>
                        <a:rPr lang="it-IT" sz="1600" cap="none" spc="0" dirty="0" err="1">
                          <a:solidFill>
                            <a:schemeClr val="tx1"/>
                          </a:solidFill>
                          <a:effectLst/>
                        </a:rPr>
                        <a:t>P.Napiorkowski</a:t>
                      </a:r>
                      <a:r>
                        <a:rPr lang="it-IT" sz="1600" cap="none" spc="0" dirty="0">
                          <a:solidFill>
                            <a:schemeClr val="tx1"/>
                          </a:solidFill>
                          <a:effectLst/>
                        </a:rPr>
                        <a:t> (ŚLCJ UW)</a:t>
                      </a:r>
                      <a:br>
                        <a:rPr lang="it-IT" sz="1600" cap="none" spc="0" dirty="0">
                          <a:solidFill>
                            <a:schemeClr val="tx1"/>
                          </a:solidFill>
                          <a:effectLst/>
                        </a:rPr>
                      </a:br>
                      <a:r>
                        <a:rPr lang="it-IT" sz="1600" cap="none" spc="0" dirty="0">
                          <a:solidFill>
                            <a:schemeClr val="tx1"/>
                          </a:solidFill>
                          <a:effectLst/>
                        </a:rPr>
                        <a:t>C2) </a:t>
                      </a:r>
                      <a:r>
                        <a:rPr lang="it-IT" sz="1600" cap="none" spc="0" dirty="0" err="1">
                          <a:solidFill>
                            <a:schemeClr val="tx1"/>
                          </a:solidFill>
                          <a:effectLst/>
                        </a:rPr>
                        <a:t>M.Cavallaro</a:t>
                      </a:r>
                      <a:r>
                        <a:rPr lang="it-IT" sz="1600" cap="none" spc="0" dirty="0">
                          <a:solidFill>
                            <a:schemeClr val="tx1"/>
                          </a:solidFill>
                          <a:effectLst/>
                        </a:rPr>
                        <a:t> (INFN)</a:t>
                      </a:r>
                      <a:br>
                        <a:rPr lang="it-IT" sz="1600" cap="none" spc="0" dirty="0">
                          <a:solidFill>
                            <a:schemeClr val="tx1"/>
                          </a:solidFill>
                          <a:effectLst/>
                        </a:rPr>
                      </a:br>
                      <a:r>
                        <a:rPr lang="it-IT" sz="1600" cap="none" spc="0" dirty="0">
                          <a:solidFill>
                            <a:schemeClr val="tx1"/>
                          </a:solidFill>
                          <a:effectLst/>
                        </a:rPr>
                        <a:t>C3) </a:t>
                      </a:r>
                      <a:r>
                        <a:rPr lang="it-IT" sz="1600" cap="none" spc="0" dirty="0" err="1">
                          <a:solidFill>
                            <a:schemeClr val="tx1"/>
                          </a:solidFill>
                          <a:effectLst/>
                        </a:rPr>
                        <a:t>M.Durante</a:t>
                      </a:r>
                      <a:r>
                        <a:rPr lang="it-IT" sz="1600" cap="none" spc="0" dirty="0">
                          <a:solidFill>
                            <a:schemeClr val="tx1"/>
                          </a:solidFill>
                          <a:effectLst/>
                        </a:rPr>
                        <a:t> (GSI)</a:t>
                      </a:r>
                      <a:br>
                        <a:rPr lang="it-IT" sz="1600" cap="none" spc="0" dirty="0">
                          <a:solidFill>
                            <a:schemeClr val="tx1"/>
                          </a:solidFill>
                          <a:effectLst/>
                        </a:rPr>
                      </a:br>
                      <a:r>
                        <a:rPr lang="it-IT" sz="1600" cap="none" spc="0" dirty="0">
                          <a:solidFill>
                            <a:schemeClr val="tx1"/>
                          </a:solidFill>
                          <a:effectLst/>
                        </a:rPr>
                        <a:t>C4) </a:t>
                      </a:r>
                      <a:r>
                        <a:rPr lang="it-IT" sz="1600" cap="none" spc="0" dirty="0" err="1">
                          <a:solidFill>
                            <a:schemeClr val="tx1"/>
                          </a:solidFill>
                          <a:effectLst/>
                        </a:rPr>
                        <a:t>H.Koivisto</a:t>
                      </a:r>
                      <a:r>
                        <a:rPr lang="it-IT" sz="1600" cap="none" spc="0" dirty="0">
                          <a:solidFill>
                            <a:schemeClr val="tx1"/>
                          </a:solidFill>
                          <a:effectLst/>
                        </a:rPr>
                        <a:t> (JYU)</a:t>
                      </a:r>
                      <a:br>
                        <a:rPr lang="it-IT" sz="1600" cap="none" spc="0" dirty="0">
                          <a:solidFill>
                            <a:schemeClr val="tx1"/>
                          </a:solidFill>
                          <a:effectLst/>
                        </a:rPr>
                      </a:br>
                      <a:r>
                        <a:rPr lang="it-IT" sz="1600" cap="none" spc="0" dirty="0">
                          <a:solidFill>
                            <a:schemeClr val="tx1"/>
                          </a:solidFill>
                          <a:effectLst/>
                        </a:rPr>
                        <a:t>C5) </a:t>
                      </a:r>
                      <a:r>
                        <a:rPr lang="it-IT" sz="1600" cap="none" spc="0" dirty="0" err="1">
                          <a:solidFill>
                            <a:schemeClr val="tx1"/>
                          </a:solidFill>
                          <a:effectLst/>
                        </a:rPr>
                        <a:t>M.Górska</a:t>
                      </a:r>
                      <a:r>
                        <a:rPr lang="it-IT" sz="1600" cap="none" spc="0" dirty="0">
                          <a:solidFill>
                            <a:schemeClr val="tx1"/>
                          </a:solidFill>
                          <a:effectLst/>
                        </a:rPr>
                        <a:t> (GSI)</a:t>
                      </a:r>
                    </a:p>
                  </a:txBody>
                  <a:tcPr marL="0" marR="40394" marT="20197" marB="2019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46620274"/>
                  </a:ext>
                </a:extLst>
              </a:tr>
            </a:tbl>
          </a:graphicData>
        </a:graphic>
      </p:graphicFrame>
    </p:spTree>
    <p:extLst>
      <p:ext uri="{BB962C8B-B14F-4D97-AF65-F5344CB8AC3E}">
        <p14:creationId xmlns:p14="http://schemas.microsoft.com/office/powerpoint/2010/main" val="355121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DBBE8E-51C1-6EF0-15DD-F0729B7CE207}"/>
              </a:ext>
            </a:extLst>
          </p:cNvPr>
          <p:cNvSpPr>
            <a:spLocks noGrp="1"/>
          </p:cNvSpPr>
          <p:nvPr>
            <p:ph type="ctrTitle"/>
          </p:nvPr>
        </p:nvSpPr>
        <p:spPr>
          <a:xfrm>
            <a:off x="339049" y="21235"/>
            <a:ext cx="11568701" cy="706436"/>
          </a:xfrm>
        </p:spPr>
        <p:txBody>
          <a:bodyPr>
            <a:normAutofit/>
          </a:bodyPr>
          <a:lstStyle/>
          <a:p>
            <a:r>
              <a:rPr lang="it-IT" sz="4000" dirty="0">
                <a:solidFill>
                  <a:srgbClr val="FF0000"/>
                </a:solidFill>
                <a:latin typeface="+mn-lt"/>
              </a:rPr>
              <a:t>Institutions </a:t>
            </a:r>
            <a:r>
              <a:rPr lang="it-IT" sz="4000" dirty="0" err="1">
                <a:solidFill>
                  <a:srgbClr val="FF0000"/>
                </a:solidFill>
                <a:latin typeface="+mn-lt"/>
              </a:rPr>
              <a:t>involved</a:t>
            </a:r>
            <a:r>
              <a:rPr lang="it-IT" sz="4000" dirty="0">
                <a:solidFill>
                  <a:srgbClr val="FF0000"/>
                </a:solidFill>
                <a:latin typeface="+mn-lt"/>
              </a:rPr>
              <a:t> in </a:t>
            </a:r>
            <a:r>
              <a:rPr lang="it-IT" sz="4000" dirty="0" err="1">
                <a:solidFill>
                  <a:srgbClr val="FF0000"/>
                </a:solidFill>
                <a:latin typeface="+mn-lt"/>
              </a:rPr>
              <a:t>subtask</a:t>
            </a:r>
            <a:r>
              <a:rPr lang="it-IT" sz="4000" dirty="0">
                <a:solidFill>
                  <a:srgbClr val="FF0000"/>
                </a:solidFill>
                <a:latin typeface="+mn-lt"/>
              </a:rPr>
              <a:t> 2.5.2 «Targets»</a:t>
            </a:r>
          </a:p>
        </p:txBody>
      </p:sp>
      <p:graphicFrame>
        <p:nvGraphicFramePr>
          <p:cNvPr id="4" name="Tabella 3">
            <a:extLst>
              <a:ext uri="{FF2B5EF4-FFF2-40B4-BE49-F238E27FC236}">
                <a16:creationId xmlns:a16="http://schemas.microsoft.com/office/drawing/2014/main" id="{00BCDB20-502C-115E-B906-0ADB673238F2}"/>
              </a:ext>
            </a:extLst>
          </p:cNvPr>
          <p:cNvGraphicFramePr>
            <a:graphicFrameLocks noGrp="1"/>
          </p:cNvGraphicFramePr>
          <p:nvPr/>
        </p:nvGraphicFramePr>
        <p:xfrm>
          <a:off x="200347" y="1108709"/>
          <a:ext cx="11846104" cy="5554480"/>
        </p:xfrm>
        <a:graphic>
          <a:graphicData uri="http://schemas.openxmlformats.org/drawingml/2006/table">
            <a:tbl>
              <a:tblPr>
                <a:tableStyleId>{5C22544A-7EE6-4342-B048-85BDC9FD1C3A}</a:tableStyleId>
              </a:tblPr>
              <a:tblGrid>
                <a:gridCol w="1479479">
                  <a:extLst>
                    <a:ext uri="{9D8B030D-6E8A-4147-A177-3AD203B41FA5}">
                      <a16:colId xmlns:a16="http://schemas.microsoft.com/office/drawing/2014/main" val="1656842540"/>
                    </a:ext>
                  </a:extLst>
                </a:gridCol>
                <a:gridCol w="6372725">
                  <a:extLst>
                    <a:ext uri="{9D8B030D-6E8A-4147-A177-3AD203B41FA5}">
                      <a16:colId xmlns:a16="http://schemas.microsoft.com/office/drawing/2014/main" val="225002200"/>
                    </a:ext>
                  </a:extLst>
                </a:gridCol>
                <a:gridCol w="2723488">
                  <a:extLst>
                    <a:ext uri="{9D8B030D-6E8A-4147-A177-3AD203B41FA5}">
                      <a16:colId xmlns:a16="http://schemas.microsoft.com/office/drawing/2014/main" val="2954558659"/>
                    </a:ext>
                  </a:extLst>
                </a:gridCol>
                <a:gridCol w="1270412">
                  <a:extLst>
                    <a:ext uri="{9D8B030D-6E8A-4147-A177-3AD203B41FA5}">
                      <a16:colId xmlns:a16="http://schemas.microsoft.com/office/drawing/2014/main" val="4093085157"/>
                    </a:ext>
                  </a:extLst>
                </a:gridCol>
              </a:tblGrid>
              <a:tr h="633808">
                <a:tc>
                  <a:txBody>
                    <a:bodyPr/>
                    <a:lstStyle/>
                    <a:p>
                      <a:pPr algn="l" fontAlgn="ctr"/>
                      <a:r>
                        <a:rPr lang="it-IT" sz="1800" b="1" i="0" u="none" strike="noStrike" dirty="0">
                          <a:solidFill>
                            <a:srgbClr val="000000"/>
                          </a:solidFill>
                          <a:effectLst/>
                          <a:latin typeface="+mn-lt"/>
                        </a:rPr>
                        <a:t>Short Name</a:t>
                      </a:r>
                    </a:p>
                  </a:txBody>
                  <a:tcPr marL="6350" marR="6350" marT="6350" marB="0" anchor="ctr"/>
                </a:tc>
                <a:tc>
                  <a:txBody>
                    <a:bodyPr/>
                    <a:lstStyle/>
                    <a:p>
                      <a:pPr algn="l" fontAlgn="ctr"/>
                      <a:r>
                        <a:rPr lang="it-IT" sz="1800" b="1" u="none" strike="noStrike" dirty="0" err="1">
                          <a:effectLst/>
                          <a:latin typeface="+mn-lt"/>
                        </a:rPr>
                        <a:t>Participant</a:t>
                      </a:r>
                      <a:r>
                        <a:rPr lang="it-IT" sz="1800" b="1" u="none" strike="noStrike" dirty="0">
                          <a:effectLst/>
                          <a:latin typeface="+mn-lt"/>
                        </a:rPr>
                        <a:t> </a:t>
                      </a:r>
                      <a:r>
                        <a:rPr lang="it-IT" sz="1800" b="1" u="none" strike="noStrike" dirty="0" err="1">
                          <a:effectLst/>
                          <a:latin typeface="+mn-lt"/>
                        </a:rPr>
                        <a:t>organization</a:t>
                      </a:r>
                      <a:r>
                        <a:rPr lang="it-IT" sz="1800" b="1" u="none" strike="noStrike" dirty="0">
                          <a:effectLst/>
                          <a:latin typeface="+mn-lt"/>
                        </a:rPr>
                        <a:t> name</a:t>
                      </a:r>
                      <a:endParaRPr lang="it-IT" sz="1800" b="1" i="0" u="none" strike="noStrike" dirty="0">
                        <a:solidFill>
                          <a:srgbClr val="000000"/>
                        </a:solidFill>
                        <a:effectLst/>
                        <a:latin typeface="+mn-lt"/>
                      </a:endParaRPr>
                    </a:p>
                  </a:txBody>
                  <a:tcPr marL="6350" marR="6350" marT="6350" marB="0" anchor="ctr"/>
                </a:tc>
                <a:tc>
                  <a:txBody>
                    <a:bodyPr/>
                    <a:lstStyle/>
                    <a:p>
                      <a:pPr algn="l" fontAlgn="ctr"/>
                      <a:r>
                        <a:rPr lang="it-IT" sz="1800" b="1" i="0" u="none" strike="noStrike" dirty="0">
                          <a:solidFill>
                            <a:srgbClr val="000000"/>
                          </a:solidFill>
                          <a:effectLst/>
                          <a:latin typeface="+mn-lt"/>
                        </a:rPr>
                        <a:t>Facility</a:t>
                      </a:r>
                    </a:p>
                  </a:txBody>
                  <a:tcPr marL="6350" marR="6350" marT="6350" marB="0" anchor="ctr"/>
                </a:tc>
                <a:tc>
                  <a:txBody>
                    <a:bodyPr/>
                    <a:lstStyle/>
                    <a:p>
                      <a:pPr algn="l" fontAlgn="ctr"/>
                      <a:r>
                        <a:rPr lang="it-IT" sz="1800" b="1" i="0" u="none" strike="noStrike" dirty="0">
                          <a:solidFill>
                            <a:srgbClr val="000000"/>
                          </a:solidFill>
                          <a:effectLst/>
                          <a:latin typeface="+mn-lt"/>
                        </a:rPr>
                        <a:t>Country</a:t>
                      </a:r>
                    </a:p>
                  </a:txBody>
                  <a:tcPr marL="6350" marR="6350" marT="6350" marB="0" anchor="ctr"/>
                </a:tc>
                <a:extLst>
                  <a:ext uri="{0D108BD9-81ED-4DB2-BD59-A6C34878D82A}">
                    <a16:rowId xmlns:a16="http://schemas.microsoft.com/office/drawing/2014/main" val="3567400355"/>
                  </a:ext>
                </a:extLst>
              </a:tr>
              <a:tr h="410966">
                <a:tc gridSpan="4">
                  <a:txBody>
                    <a:bodyPr/>
                    <a:lstStyle/>
                    <a:p>
                      <a:pPr algn="ctr" fontAlgn="ctr"/>
                      <a:r>
                        <a:rPr lang="it-IT" sz="1800" b="1" i="0" u="none" strike="noStrike" dirty="0" err="1">
                          <a:solidFill>
                            <a:srgbClr val="000000"/>
                          </a:solidFill>
                          <a:effectLst/>
                          <a:latin typeface="+mn-lt"/>
                        </a:rPr>
                        <a:t>Beneficiaries</a:t>
                      </a:r>
                      <a:endParaRPr lang="it-IT" sz="1800" b="1" i="0" u="none" strike="noStrike" dirty="0">
                        <a:solidFill>
                          <a:srgbClr val="000000"/>
                        </a:solidFill>
                        <a:effectLst/>
                        <a:latin typeface="+mn-lt"/>
                      </a:endParaRPr>
                    </a:p>
                  </a:txBody>
                  <a:tcPr marL="6350" marR="6350" marT="6350" marB="0" anchor="ctr"/>
                </a:tc>
                <a:tc hMerge="1">
                  <a:txBody>
                    <a:bodyPr/>
                    <a:lstStyle/>
                    <a:p>
                      <a:endParaRPr lang="it-IT"/>
                    </a:p>
                  </a:txBody>
                  <a:tcPr/>
                </a:tc>
                <a:tc hMerge="1">
                  <a:txBody>
                    <a:bodyPr/>
                    <a:lstStyle/>
                    <a:p>
                      <a:endParaRPr lang="it-IT"/>
                    </a:p>
                  </a:txBody>
                  <a:tcPr/>
                </a:tc>
                <a:tc hMerge="1">
                  <a:txBody>
                    <a:bodyPr/>
                    <a:lstStyle/>
                    <a:p>
                      <a:pPr algn="l" fontAlgn="ctr"/>
                      <a:endParaRPr lang="it-IT" sz="18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139312162"/>
                  </a:ext>
                </a:extLst>
              </a:tr>
              <a:tr h="280670">
                <a:tc>
                  <a:txBody>
                    <a:bodyPr/>
                    <a:lstStyle/>
                    <a:p>
                      <a:pPr algn="l" fontAlgn="b"/>
                      <a:r>
                        <a:rPr lang="it-IT" sz="1800" b="0" i="0" u="none" strike="noStrike" dirty="0">
                          <a:solidFill>
                            <a:srgbClr val="000000"/>
                          </a:solidFill>
                          <a:effectLst/>
                          <a:latin typeface="Calibri" panose="020F0502020204030204" pitchFamily="34" charset="0"/>
                        </a:rPr>
                        <a:t>INFN</a:t>
                      </a:r>
                    </a:p>
                  </a:txBody>
                  <a:tcPr marL="6350" marR="6350" marT="6350" marB="0" anchor="b"/>
                </a:tc>
                <a:tc>
                  <a:txBody>
                    <a:bodyPr/>
                    <a:lstStyle/>
                    <a:p>
                      <a:pPr algn="l" fontAlgn="b"/>
                      <a:r>
                        <a:rPr lang="it-IT" sz="1800" u="none" strike="noStrike">
                          <a:effectLst/>
                        </a:rPr>
                        <a:t>Istituto Nazionale di Fisica Nucleare</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a:solidFill>
                            <a:srgbClr val="000000"/>
                          </a:solidFill>
                          <a:effectLst/>
                          <a:latin typeface="Calibri" panose="020F0502020204030204" pitchFamily="34" charset="0"/>
                        </a:rPr>
                        <a:t>INFN-LNS</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dirty="0" err="1">
                          <a:solidFill>
                            <a:srgbClr val="000000"/>
                          </a:solidFill>
                          <a:effectLst/>
                          <a:latin typeface="Calibri" panose="020F0502020204030204" pitchFamily="34" charset="0"/>
                        </a:rPr>
                        <a:t>Italy</a:t>
                      </a:r>
                      <a:endParaRPr lang="it-IT"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42531766"/>
                  </a:ext>
                </a:extLst>
              </a:tr>
              <a:tr h="280670">
                <a:tc>
                  <a:txBody>
                    <a:bodyPr/>
                    <a:lstStyle/>
                    <a:p>
                      <a:pPr algn="l" fontAlgn="b"/>
                      <a:r>
                        <a:rPr lang="it-IT" sz="1800" b="0" i="0" u="none" strike="noStrike" dirty="0">
                          <a:solidFill>
                            <a:srgbClr val="000000"/>
                          </a:solidFill>
                          <a:effectLst/>
                          <a:latin typeface="Calibri" panose="020F0502020204030204" pitchFamily="34" charset="0"/>
                        </a:rPr>
                        <a:t>INFN</a:t>
                      </a:r>
                    </a:p>
                  </a:txBody>
                  <a:tcPr marL="6350" marR="6350" marT="6350" marB="0" anchor="b"/>
                </a:tc>
                <a:tc>
                  <a:txBody>
                    <a:bodyPr/>
                    <a:lstStyle/>
                    <a:p>
                      <a:pPr algn="l" fontAlgn="b"/>
                      <a:r>
                        <a:rPr lang="it-IT" sz="1800" b="0" i="0" u="none" strike="noStrike" dirty="0">
                          <a:solidFill>
                            <a:srgbClr val="000000"/>
                          </a:solidFill>
                          <a:effectLst/>
                          <a:latin typeface="Calibri" panose="020F0502020204030204" pitchFamily="34" charset="0"/>
                        </a:rPr>
                        <a:t>Istituto Nazionale di Fisica Nucleare</a:t>
                      </a:r>
                    </a:p>
                  </a:txBody>
                  <a:tcPr marL="6350" marR="6350" marT="6350" marB="0" anchor="b"/>
                </a:tc>
                <a:tc>
                  <a:txBody>
                    <a:bodyPr/>
                    <a:lstStyle/>
                    <a:p>
                      <a:pPr algn="l" fontAlgn="b"/>
                      <a:r>
                        <a:rPr lang="it-IT" sz="1800" b="0" i="0" u="none" strike="noStrike">
                          <a:solidFill>
                            <a:srgbClr val="000000"/>
                          </a:solidFill>
                          <a:effectLst/>
                          <a:latin typeface="Calibri" panose="020F0502020204030204" pitchFamily="34" charset="0"/>
                        </a:rPr>
                        <a:t>INFN-LNL</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dirty="0" err="1">
                          <a:solidFill>
                            <a:srgbClr val="000000"/>
                          </a:solidFill>
                          <a:effectLst/>
                          <a:latin typeface="Calibri" panose="020F0502020204030204" pitchFamily="34" charset="0"/>
                        </a:rPr>
                        <a:t>Italy</a:t>
                      </a:r>
                      <a:endParaRPr lang="it-IT"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20237042"/>
                  </a:ext>
                </a:extLst>
              </a:tr>
              <a:tr h="280670">
                <a:tc>
                  <a:txBody>
                    <a:bodyPr/>
                    <a:lstStyle/>
                    <a:p>
                      <a:pPr algn="l" fontAlgn="b"/>
                      <a:r>
                        <a:rPr lang="it-IT" sz="1800" b="0" i="0" u="none" strike="noStrike" dirty="0">
                          <a:solidFill>
                            <a:srgbClr val="000000"/>
                          </a:solidFill>
                          <a:effectLst/>
                          <a:latin typeface="Calibri" panose="020F0502020204030204" pitchFamily="34" charset="0"/>
                        </a:rPr>
                        <a:t>INFN</a:t>
                      </a:r>
                    </a:p>
                  </a:txBody>
                  <a:tcPr marL="6350" marR="6350" marT="6350" marB="0" anchor="b"/>
                </a:tc>
                <a:tc>
                  <a:txBody>
                    <a:bodyPr/>
                    <a:lstStyle/>
                    <a:p>
                      <a:pPr algn="l" fontAlgn="b"/>
                      <a:r>
                        <a:rPr lang="it-IT" sz="1800" b="0" i="0" u="none" strike="noStrike">
                          <a:solidFill>
                            <a:srgbClr val="000000"/>
                          </a:solidFill>
                          <a:effectLst/>
                          <a:latin typeface="Calibri" panose="020F0502020204030204" pitchFamily="34" charset="0"/>
                        </a:rPr>
                        <a:t>Istituto Nazionale di Fisica Nucleare</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a:solidFill>
                            <a:srgbClr val="000000"/>
                          </a:solidFill>
                          <a:effectLst/>
                          <a:latin typeface="Calibri" panose="020F0502020204030204" pitchFamily="34" charset="0"/>
                        </a:rPr>
                        <a:t>INFN- Turin</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dirty="0" err="1">
                          <a:solidFill>
                            <a:srgbClr val="000000"/>
                          </a:solidFill>
                          <a:effectLst/>
                          <a:latin typeface="Calibri" panose="020F0502020204030204" pitchFamily="34" charset="0"/>
                        </a:rPr>
                        <a:t>Italy</a:t>
                      </a:r>
                      <a:endParaRPr lang="it-IT"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8261477"/>
                  </a:ext>
                </a:extLst>
              </a:tr>
              <a:tr h="280670">
                <a:tc>
                  <a:txBody>
                    <a:bodyPr/>
                    <a:lstStyle/>
                    <a:p>
                      <a:pPr algn="l" fontAlgn="b"/>
                      <a:r>
                        <a:rPr lang="it-IT" sz="1800" b="0" i="0" u="none" strike="noStrike" dirty="0">
                          <a:solidFill>
                            <a:srgbClr val="000000"/>
                          </a:solidFill>
                          <a:effectLst/>
                          <a:latin typeface="Calibri" panose="020F0502020204030204" pitchFamily="34" charset="0"/>
                        </a:rPr>
                        <a:t>GSI</a:t>
                      </a:r>
                    </a:p>
                  </a:txBody>
                  <a:tcPr marL="6350" marR="6350" marT="6350" marB="0" anchor="b"/>
                </a:tc>
                <a:tc>
                  <a:txBody>
                    <a:bodyPr/>
                    <a:lstStyle/>
                    <a:p>
                      <a:pPr algn="l" fontAlgn="b"/>
                      <a:r>
                        <a:rPr lang="it-IT" sz="1800" u="none" strike="noStrike">
                          <a:effectLst/>
                        </a:rPr>
                        <a:t>Helmholtzzentrum für Schwerionenforschung GmbH</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a:solidFill>
                            <a:srgbClr val="000000"/>
                          </a:solidFill>
                          <a:effectLst/>
                          <a:latin typeface="Calibri" panose="020F0502020204030204" pitchFamily="34" charset="0"/>
                        </a:rPr>
                        <a:t>GSI</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dirty="0">
                          <a:solidFill>
                            <a:srgbClr val="000000"/>
                          </a:solidFill>
                          <a:effectLst/>
                          <a:latin typeface="Calibri" panose="020F0502020204030204" pitchFamily="34" charset="0"/>
                        </a:rPr>
                        <a:t>Germany</a:t>
                      </a:r>
                    </a:p>
                  </a:txBody>
                  <a:tcPr marL="6350" marR="6350" marT="6350" marB="0" anchor="b"/>
                </a:tc>
                <a:extLst>
                  <a:ext uri="{0D108BD9-81ED-4DB2-BD59-A6C34878D82A}">
                    <a16:rowId xmlns:a16="http://schemas.microsoft.com/office/drawing/2014/main" val="933513939"/>
                  </a:ext>
                </a:extLst>
              </a:tr>
              <a:tr h="280670">
                <a:tc>
                  <a:txBody>
                    <a:bodyPr/>
                    <a:lstStyle/>
                    <a:p>
                      <a:pPr algn="l" fontAlgn="b"/>
                      <a:r>
                        <a:rPr lang="it-IT" sz="1800" u="none" strike="noStrike" dirty="0">
                          <a:effectLst/>
                        </a:rPr>
                        <a:t>UNIWARSAW</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u="none" strike="noStrike">
                          <a:effectLst/>
                        </a:rPr>
                        <a:t>Uniwersytet Warszawski</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a:solidFill>
                            <a:srgbClr val="000000"/>
                          </a:solidFill>
                          <a:effectLst/>
                          <a:latin typeface="Calibri" panose="020F0502020204030204" pitchFamily="34" charset="0"/>
                        </a:rPr>
                        <a:t>SLCJ</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dirty="0">
                          <a:solidFill>
                            <a:srgbClr val="000000"/>
                          </a:solidFill>
                          <a:effectLst/>
                          <a:latin typeface="Calibri" panose="020F0502020204030204" pitchFamily="34" charset="0"/>
                        </a:rPr>
                        <a:t>Poland</a:t>
                      </a:r>
                    </a:p>
                  </a:txBody>
                  <a:tcPr marL="6350" marR="6350" marT="6350" marB="0" anchor="b"/>
                </a:tc>
                <a:extLst>
                  <a:ext uri="{0D108BD9-81ED-4DB2-BD59-A6C34878D82A}">
                    <a16:rowId xmlns:a16="http://schemas.microsoft.com/office/drawing/2014/main" val="3959316992"/>
                  </a:ext>
                </a:extLst>
              </a:tr>
              <a:tr h="2806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u="none" strike="noStrike" dirty="0">
                          <a:effectLst/>
                        </a:rPr>
                        <a:t>GANIL</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800" u="none" strike="noStrike">
                          <a:effectLst/>
                        </a:rPr>
                        <a:t>Grand Accélérateur National d'Ions Lourds</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0" i="0" u="none" strike="noStrike">
                          <a:solidFill>
                            <a:srgbClr val="000000"/>
                          </a:solidFill>
                          <a:effectLst/>
                          <a:latin typeface="Calibri" panose="020F0502020204030204" pitchFamily="34" charset="0"/>
                        </a:rPr>
                        <a:t>GANIL</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dirty="0">
                          <a:solidFill>
                            <a:srgbClr val="000000"/>
                          </a:solidFill>
                          <a:effectLst/>
                          <a:latin typeface="Calibri" panose="020F0502020204030204" pitchFamily="34" charset="0"/>
                        </a:rPr>
                        <a:t>France</a:t>
                      </a:r>
                    </a:p>
                  </a:txBody>
                  <a:tcPr marL="6350" marR="6350" marT="6350" marB="0" anchor="b"/>
                </a:tc>
                <a:extLst>
                  <a:ext uri="{0D108BD9-81ED-4DB2-BD59-A6C34878D82A}">
                    <a16:rowId xmlns:a16="http://schemas.microsoft.com/office/drawing/2014/main" val="3683812455"/>
                  </a:ext>
                </a:extLst>
              </a:tr>
              <a:tr h="280670">
                <a:tc>
                  <a:txBody>
                    <a:bodyPr/>
                    <a:lstStyle/>
                    <a:p>
                      <a:pPr algn="l" fontAlgn="b"/>
                      <a:r>
                        <a:rPr lang="it-IT" sz="1800" b="0" i="0" u="none" strike="noStrike" dirty="0">
                          <a:solidFill>
                            <a:srgbClr val="000000"/>
                          </a:solidFill>
                          <a:effectLst/>
                          <a:latin typeface="Calibri" panose="020F0502020204030204" pitchFamily="34" charset="0"/>
                        </a:rPr>
                        <a:t>CNRS</a:t>
                      </a:r>
                    </a:p>
                  </a:txBody>
                  <a:tcPr marL="6350" marR="6350" marT="6350" marB="0" anchor="b"/>
                </a:tc>
                <a:tc>
                  <a:txBody>
                    <a:bodyPr/>
                    <a:lstStyle/>
                    <a:p>
                      <a:pPr algn="l" fontAlgn="b"/>
                      <a:r>
                        <a:rPr lang="fr-FR" sz="1800" b="0" i="0" u="none" strike="noStrike">
                          <a:solidFill>
                            <a:srgbClr val="000000"/>
                          </a:solidFill>
                          <a:effectLst/>
                          <a:latin typeface="Calibri" panose="020F0502020204030204" pitchFamily="34" charset="0"/>
                        </a:rPr>
                        <a:t>Centre National De La Recherche Scientifique</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u="none" strike="noStrike">
                          <a:effectLst/>
                        </a:rPr>
                        <a:t>CNRS - IJCLab</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dirty="0">
                          <a:solidFill>
                            <a:srgbClr val="000000"/>
                          </a:solidFill>
                          <a:effectLst/>
                          <a:latin typeface="Calibri" panose="020F0502020204030204" pitchFamily="34" charset="0"/>
                        </a:rPr>
                        <a:t>France</a:t>
                      </a:r>
                    </a:p>
                  </a:txBody>
                  <a:tcPr marL="6350" marR="6350" marT="6350" marB="0" anchor="b"/>
                </a:tc>
                <a:extLst>
                  <a:ext uri="{0D108BD9-81ED-4DB2-BD59-A6C34878D82A}">
                    <a16:rowId xmlns:a16="http://schemas.microsoft.com/office/drawing/2014/main" val="1435705476"/>
                  </a:ext>
                </a:extLst>
              </a:tr>
              <a:tr h="2806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0" i="0" u="none" strike="noStrike" dirty="0">
                          <a:solidFill>
                            <a:srgbClr val="000000"/>
                          </a:solidFill>
                          <a:effectLst/>
                          <a:latin typeface="Calibri" panose="020F0502020204030204" pitchFamily="34" charset="0"/>
                        </a:rPr>
                        <a:t>CNRS</a:t>
                      </a: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800" b="0" i="0" u="none" strike="noStrike">
                          <a:solidFill>
                            <a:srgbClr val="000000"/>
                          </a:solidFill>
                          <a:effectLst/>
                          <a:latin typeface="Calibri" panose="020F0502020204030204" pitchFamily="34" charset="0"/>
                        </a:rPr>
                        <a:t>Centre National De La Recherche Scientifique</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u="none" strike="noStrike">
                          <a:effectLst/>
                        </a:rPr>
                        <a:t>CNRS - IPHC-Strasbourg</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dirty="0">
                          <a:solidFill>
                            <a:srgbClr val="000000"/>
                          </a:solidFill>
                          <a:effectLst/>
                          <a:latin typeface="Calibri" panose="020F0502020204030204" pitchFamily="34" charset="0"/>
                        </a:rPr>
                        <a:t>France</a:t>
                      </a:r>
                    </a:p>
                  </a:txBody>
                  <a:tcPr marL="6350" marR="6350" marT="6350" marB="0" anchor="b"/>
                </a:tc>
                <a:extLst>
                  <a:ext uri="{0D108BD9-81ED-4DB2-BD59-A6C34878D82A}">
                    <a16:rowId xmlns:a16="http://schemas.microsoft.com/office/drawing/2014/main" val="637898124"/>
                  </a:ext>
                </a:extLst>
              </a:tr>
              <a:tr h="55499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0" i="0" u="none" strike="noStrike" dirty="0">
                          <a:solidFill>
                            <a:srgbClr val="000000"/>
                          </a:solidFill>
                          <a:effectLst/>
                          <a:latin typeface="Calibri" panose="020F0502020204030204" pitchFamily="34" charset="0"/>
                        </a:rPr>
                        <a:t>CEA</a:t>
                      </a: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800" u="none" strike="noStrike">
                          <a:effectLst/>
                        </a:rPr>
                        <a:t>Commissariat à l’Énergie Atomique et aux Énergies Alternatives</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800" b="0" i="0" u="none" strike="noStrike">
                          <a:solidFill>
                            <a:srgbClr val="000000"/>
                          </a:solidFill>
                          <a:effectLst/>
                          <a:latin typeface="Calibri" panose="020F0502020204030204" pitchFamily="34" charset="0"/>
                        </a:rPr>
                        <a:t>Saclay</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dirty="0">
                          <a:solidFill>
                            <a:srgbClr val="000000"/>
                          </a:solidFill>
                          <a:effectLst/>
                          <a:latin typeface="Calibri" panose="020F0502020204030204" pitchFamily="34" charset="0"/>
                        </a:rPr>
                        <a:t>France</a:t>
                      </a:r>
                    </a:p>
                  </a:txBody>
                  <a:tcPr marL="6350" marR="6350" marT="6350" marB="0" anchor="b"/>
                </a:tc>
                <a:extLst>
                  <a:ext uri="{0D108BD9-81ED-4DB2-BD59-A6C34878D82A}">
                    <a16:rowId xmlns:a16="http://schemas.microsoft.com/office/drawing/2014/main" val="3821723353"/>
                  </a:ext>
                </a:extLst>
              </a:tr>
              <a:tr h="554990">
                <a:tc>
                  <a:txBody>
                    <a:bodyPr/>
                    <a:lstStyle/>
                    <a:p>
                      <a:pPr algn="l" fontAlgn="b"/>
                      <a:r>
                        <a:rPr lang="it-IT" sz="1800" b="0" i="0" u="none" strike="noStrike" dirty="0">
                          <a:solidFill>
                            <a:srgbClr val="000000"/>
                          </a:solidFill>
                          <a:effectLst/>
                          <a:latin typeface="Calibri" panose="020F0502020204030204" pitchFamily="34" charset="0"/>
                        </a:rPr>
                        <a:t>IFIN</a:t>
                      </a:r>
                    </a:p>
                  </a:txBody>
                  <a:tcPr marL="6350" marR="6350" marT="6350" marB="0" anchor="b"/>
                </a:tc>
                <a:tc>
                  <a:txBody>
                    <a:bodyPr/>
                    <a:lstStyle/>
                    <a:p>
                      <a:pPr algn="l" fontAlgn="b"/>
                      <a:r>
                        <a:rPr lang="it-IT" sz="1800" b="0" i="0" u="none" strike="noStrike" dirty="0" err="1">
                          <a:solidFill>
                            <a:srgbClr val="000000"/>
                          </a:solidFill>
                          <a:effectLst/>
                          <a:latin typeface="Calibri" panose="020F0502020204030204" pitchFamily="34" charset="0"/>
                        </a:rPr>
                        <a:t>Institutul</a:t>
                      </a:r>
                      <a:r>
                        <a:rPr lang="it-IT" sz="1800" b="0" i="0" u="none" strike="noStrike" dirty="0">
                          <a:solidFill>
                            <a:srgbClr val="000000"/>
                          </a:solidFill>
                          <a:effectLst/>
                          <a:latin typeface="Calibri" panose="020F0502020204030204" pitchFamily="34" charset="0"/>
                        </a:rPr>
                        <a:t> National de </a:t>
                      </a:r>
                      <a:r>
                        <a:rPr lang="it-IT" sz="1800" b="0" i="0" u="none" strike="noStrike" dirty="0" err="1">
                          <a:solidFill>
                            <a:srgbClr val="000000"/>
                          </a:solidFill>
                          <a:effectLst/>
                          <a:latin typeface="Calibri" panose="020F0502020204030204" pitchFamily="34" charset="0"/>
                        </a:rPr>
                        <a:t>Cercetare-Dezvoltare</a:t>
                      </a:r>
                      <a:r>
                        <a:rPr lang="it-IT" sz="1800" b="0" i="0" u="none" strike="noStrike" dirty="0">
                          <a:solidFill>
                            <a:srgbClr val="000000"/>
                          </a:solidFill>
                          <a:effectLst/>
                          <a:latin typeface="Calibri" panose="020F0502020204030204" pitchFamily="34" charset="0"/>
                        </a:rPr>
                        <a:t> </a:t>
                      </a:r>
                      <a:r>
                        <a:rPr lang="it-IT" sz="1800" b="0" i="0" u="none" strike="noStrike" dirty="0" err="1">
                          <a:solidFill>
                            <a:srgbClr val="000000"/>
                          </a:solidFill>
                          <a:effectLst/>
                          <a:latin typeface="Calibri" panose="020F0502020204030204" pitchFamily="34" charset="0"/>
                        </a:rPr>
                        <a:t>Pentru</a:t>
                      </a:r>
                      <a:r>
                        <a:rPr lang="it-IT" sz="1800" b="0" i="0" u="none" strike="noStrike" dirty="0">
                          <a:solidFill>
                            <a:srgbClr val="000000"/>
                          </a:solidFill>
                          <a:effectLst/>
                          <a:latin typeface="Calibri" panose="020F0502020204030204" pitchFamily="34" charset="0"/>
                        </a:rPr>
                        <a:t> </a:t>
                      </a:r>
                      <a:r>
                        <a:rPr lang="it-IT" sz="1800" b="0" i="0" u="none" strike="noStrike" dirty="0" err="1">
                          <a:solidFill>
                            <a:srgbClr val="000000"/>
                          </a:solidFill>
                          <a:effectLst/>
                          <a:latin typeface="Calibri" panose="020F0502020204030204" pitchFamily="34" charset="0"/>
                        </a:rPr>
                        <a:t>Fizica</a:t>
                      </a:r>
                      <a:r>
                        <a:rPr lang="it-IT" sz="1800" b="0" i="0" u="none" strike="noStrike" dirty="0">
                          <a:solidFill>
                            <a:srgbClr val="000000"/>
                          </a:solidFill>
                          <a:effectLst/>
                          <a:latin typeface="Calibri" panose="020F0502020204030204" pitchFamily="34" charset="0"/>
                        </a:rPr>
                        <a:t> si </a:t>
                      </a:r>
                      <a:r>
                        <a:rPr lang="it-IT" sz="1800" b="0" i="0" u="none" strike="noStrike" dirty="0" err="1">
                          <a:solidFill>
                            <a:srgbClr val="000000"/>
                          </a:solidFill>
                          <a:effectLst/>
                          <a:latin typeface="Calibri" panose="020F0502020204030204" pitchFamily="34" charset="0"/>
                        </a:rPr>
                        <a:t>Inginerie</a:t>
                      </a:r>
                      <a:r>
                        <a:rPr lang="it-IT" sz="1800" b="0" i="0" u="none" strike="noStrike" dirty="0">
                          <a:solidFill>
                            <a:srgbClr val="000000"/>
                          </a:solidFill>
                          <a:effectLst/>
                          <a:latin typeface="Calibri" panose="020F0502020204030204" pitchFamily="34" charset="0"/>
                        </a:rPr>
                        <a:t> </a:t>
                      </a:r>
                      <a:r>
                        <a:rPr lang="it-IT" sz="1800" b="0" i="0" u="none" strike="noStrike" dirty="0" err="1">
                          <a:solidFill>
                            <a:srgbClr val="000000"/>
                          </a:solidFill>
                          <a:effectLst/>
                          <a:latin typeface="Calibri" panose="020F0502020204030204" pitchFamily="34" charset="0"/>
                        </a:rPr>
                        <a:t>Nucleara-Horia</a:t>
                      </a:r>
                      <a:r>
                        <a:rPr lang="it-IT" sz="1800" b="0" i="0" u="none" strike="noStrike" dirty="0">
                          <a:solidFill>
                            <a:srgbClr val="000000"/>
                          </a:solidFill>
                          <a:effectLst/>
                          <a:latin typeface="Calibri" panose="020F0502020204030204" pitchFamily="34" charset="0"/>
                        </a:rPr>
                        <a:t> </a:t>
                      </a:r>
                      <a:r>
                        <a:rPr lang="it-IT" sz="1800" b="0" i="0" u="none" strike="noStrike" dirty="0" err="1">
                          <a:solidFill>
                            <a:srgbClr val="000000"/>
                          </a:solidFill>
                          <a:effectLst/>
                          <a:latin typeface="Calibri" panose="020F0502020204030204" pitchFamily="34" charset="0"/>
                        </a:rPr>
                        <a:t>Hulubei</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u="none" strike="noStrike" dirty="0">
                          <a:effectLst/>
                        </a:rPr>
                        <a:t>IFIN-HH Tandem</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dirty="0">
                          <a:solidFill>
                            <a:srgbClr val="000000"/>
                          </a:solidFill>
                          <a:effectLst/>
                          <a:latin typeface="Calibri" panose="020F0502020204030204" pitchFamily="34" charset="0"/>
                        </a:rPr>
                        <a:t>Romania</a:t>
                      </a:r>
                    </a:p>
                  </a:txBody>
                  <a:tcPr marL="6350" marR="6350" marT="6350" marB="0" anchor="b"/>
                </a:tc>
                <a:extLst>
                  <a:ext uri="{0D108BD9-81ED-4DB2-BD59-A6C34878D82A}">
                    <a16:rowId xmlns:a16="http://schemas.microsoft.com/office/drawing/2014/main" val="1313644495"/>
                  </a:ext>
                </a:extLst>
              </a:tr>
              <a:tr h="593026">
                <a:tc gridSpan="4">
                  <a:txBody>
                    <a:bodyPr/>
                    <a:lstStyle/>
                    <a:p>
                      <a:pPr algn="ctr" fontAlgn="b"/>
                      <a:r>
                        <a:rPr lang="it-IT" sz="1800" b="1" u="none" strike="noStrike" dirty="0">
                          <a:effectLst/>
                          <a:latin typeface="+mn-lt"/>
                        </a:rPr>
                        <a:t>Associated Partners</a:t>
                      </a:r>
                      <a:endParaRPr lang="it-IT" sz="1800" b="1" i="0" u="none" strike="noStrike" dirty="0">
                        <a:solidFill>
                          <a:srgbClr val="000000"/>
                        </a:solidFill>
                        <a:effectLst/>
                        <a:latin typeface="+mn-lt"/>
                      </a:endParaRPr>
                    </a:p>
                  </a:txBody>
                  <a:tcPr marL="6350" marR="6350" marT="6350" marB="0" anchor="ctr"/>
                </a:tc>
                <a:tc hMerge="1">
                  <a:txBody>
                    <a:bodyPr/>
                    <a:lstStyle/>
                    <a:p>
                      <a:endParaRPr lang="it-IT"/>
                    </a:p>
                  </a:txBody>
                  <a:tcPr/>
                </a:tc>
                <a:tc hMerge="1">
                  <a:txBody>
                    <a:bodyPr/>
                    <a:lstStyle/>
                    <a:p>
                      <a:endParaRPr lang="it-IT"/>
                    </a:p>
                  </a:txBody>
                  <a:tcPr/>
                </a:tc>
                <a:tc hMerge="1">
                  <a:txBody>
                    <a:bodyPr/>
                    <a:lstStyle/>
                    <a:p>
                      <a:pPr algn="l" fontAlgn="b"/>
                      <a:endParaRPr lang="it-IT" sz="18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917925649"/>
                  </a:ext>
                </a:extLst>
              </a:tr>
              <a:tr h="280670">
                <a:tc>
                  <a:txBody>
                    <a:bodyPr/>
                    <a:lstStyle/>
                    <a:p>
                      <a:pPr algn="l" fontAlgn="b"/>
                      <a:r>
                        <a:rPr lang="it-IT" sz="1800" b="0" i="0" u="none" strike="noStrike" dirty="0">
                          <a:solidFill>
                            <a:srgbClr val="000000"/>
                          </a:solidFill>
                          <a:effectLst/>
                          <a:latin typeface="Calibri" panose="020F0502020204030204" pitchFamily="34" charset="0"/>
                        </a:rPr>
                        <a:t>LIP</a:t>
                      </a:r>
                    </a:p>
                  </a:txBody>
                  <a:tcPr marL="6350" marR="6350" marT="6350" marB="0" anchor="b"/>
                </a:tc>
                <a:tc>
                  <a:txBody>
                    <a:bodyPr/>
                    <a:lstStyle/>
                    <a:p>
                      <a:pPr algn="l" fontAlgn="b"/>
                      <a:r>
                        <a:rPr lang="pt-BR" sz="1800" b="0" i="0" u="none" strike="noStrike">
                          <a:solidFill>
                            <a:srgbClr val="000000"/>
                          </a:solidFill>
                          <a:effectLst/>
                          <a:latin typeface="Calibri" panose="020F0502020204030204" pitchFamily="34" charset="0"/>
                        </a:rPr>
                        <a:t>Laboratório de Instrumentação e Física Experimental de Partículas</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a:solidFill>
                            <a:srgbClr val="000000"/>
                          </a:solidFill>
                          <a:effectLst/>
                          <a:latin typeface="Calibri" panose="020F0502020204030204" pitchFamily="34" charset="0"/>
                        </a:rPr>
                        <a:t>LIP</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dirty="0">
                          <a:solidFill>
                            <a:srgbClr val="000000"/>
                          </a:solidFill>
                          <a:effectLst/>
                          <a:latin typeface="Calibri" panose="020F0502020204030204" pitchFamily="34" charset="0"/>
                        </a:rPr>
                        <a:t>Portugal</a:t>
                      </a:r>
                    </a:p>
                  </a:txBody>
                  <a:tcPr marL="6350" marR="6350" marT="6350" marB="0" anchor="b"/>
                </a:tc>
                <a:extLst>
                  <a:ext uri="{0D108BD9-81ED-4DB2-BD59-A6C34878D82A}">
                    <a16:rowId xmlns:a16="http://schemas.microsoft.com/office/drawing/2014/main" val="1265829149"/>
                  </a:ext>
                </a:extLst>
              </a:tr>
              <a:tr h="280670">
                <a:tc>
                  <a:txBody>
                    <a:bodyPr/>
                    <a:lstStyle/>
                    <a:p>
                      <a:pPr algn="l" fontAlgn="b"/>
                      <a:r>
                        <a:rPr lang="it-IT" sz="1800" b="0" i="0" u="none" strike="noStrike" dirty="0">
                          <a:solidFill>
                            <a:srgbClr val="000000"/>
                          </a:solidFill>
                          <a:effectLst/>
                          <a:latin typeface="Calibri" panose="020F0502020204030204" pitchFamily="34" charset="0"/>
                        </a:rPr>
                        <a:t>PSI</a:t>
                      </a:r>
                    </a:p>
                  </a:txBody>
                  <a:tcPr marL="6350" marR="6350" marT="6350" marB="0" anchor="b"/>
                </a:tc>
                <a:tc>
                  <a:txBody>
                    <a:bodyPr/>
                    <a:lstStyle/>
                    <a:p>
                      <a:pPr algn="l" fontAlgn="b"/>
                      <a:r>
                        <a:rPr lang="it-IT" sz="1800" u="none" strike="noStrike" dirty="0">
                          <a:effectLst/>
                        </a:rPr>
                        <a:t>Paul </a:t>
                      </a:r>
                      <a:r>
                        <a:rPr lang="it-IT" sz="1800" u="none" strike="noStrike" dirty="0" err="1">
                          <a:effectLst/>
                        </a:rPr>
                        <a:t>Scherrer</a:t>
                      </a:r>
                      <a:r>
                        <a:rPr lang="it-IT" sz="1800" u="none" strike="noStrike" dirty="0">
                          <a:effectLst/>
                        </a:rPr>
                        <a:t> Institut</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dirty="0">
                          <a:solidFill>
                            <a:srgbClr val="000000"/>
                          </a:solidFill>
                          <a:effectLst/>
                          <a:latin typeface="Calibri" panose="020F0502020204030204" pitchFamily="34" charset="0"/>
                        </a:rPr>
                        <a:t>PSI – Lab. of </a:t>
                      </a:r>
                      <a:r>
                        <a:rPr lang="it-IT" sz="1800" b="0" i="0" u="none" strike="noStrike" dirty="0" err="1">
                          <a:solidFill>
                            <a:srgbClr val="000000"/>
                          </a:solidFill>
                          <a:effectLst/>
                          <a:latin typeface="Calibri" panose="020F0502020204030204" pitchFamily="34" charset="0"/>
                        </a:rPr>
                        <a:t>radiochemistry</a:t>
                      </a:r>
                      <a:endParaRPr lang="it-IT"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800" b="0" i="0" u="none" strike="noStrike" dirty="0" err="1">
                          <a:solidFill>
                            <a:srgbClr val="000000"/>
                          </a:solidFill>
                          <a:effectLst/>
                          <a:latin typeface="Calibri" panose="020F0502020204030204" pitchFamily="34" charset="0"/>
                        </a:rPr>
                        <a:t>Switzerland</a:t>
                      </a:r>
                      <a:endParaRPr lang="it-IT"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54016101"/>
                  </a:ext>
                </a:extLst>
              </a:tr>
            </a:tbl>
          </a:graphicData>
        </a:graphic>
      </p:graphicFrame>
      <p:sp>
        <p:nvSpPr>
          <p:cNvPr id="3" name="CasellaDiTesto 2">
            <a:extLst>
              <a:ext uri="{FF2B5EF4-FFF2-40B4-BE49-F238E27FC236}">
                <a16:creationId xmlns:a16="http://schemas.microsoft.com/office/drawing/2014/main" id="{FE71ECB3-A862-F152-07E8-3281A25D4CC7}"/>
              </a:ext>
            </a:extLst>
          </p:cNvPr>
          <p:cNvSpPr txBox="1"/>
          <p:nvPr/>
        </p:nvSpPr>
        <p:spPr>
          <a:xfrm>
            <a:off x="2350251" y="631656"/>
            <a:ext cx="6933693" cy="523220"/>
          </a:xfrm>
          <a:prstGeom prst="rect">
            <a:avLst/>
          </a:prstGeom>
          <a:solidFill>
            <a:schemeClr val="accent1">
              <a:alpha val="40000"/>
            </a:schemeClr>
          </a:solidFill>
        </p:spPr>
        <p:txBody>
          <a:bodyPr wrap="none" rtlCol="0">
            <a:spAutoFit/>
          </a:bodyPr>
          <a:lstStyle/>
          <a:p>
            <a:r>
              <a:rPr lang="it-IT" sz="2800" dirty="0"/>
              <a:t>12 Institutions, 7 Countries, 50 </a:t>
            </a:r>
            <a:r>
              <a:rPr lang="it-IT" sz="2800" dirty="0" err="1"/>
              <a:t>Researchers</a:t>
            </a:r>
            <a:endParaRPr lang="it-IT" sz="2800" dirty="0"/>
          </a:p>
        </p:txBody>
      </p:sp>
    </p:spTree>
    <p:extLst>
      <p:ext uri="{BB962C8B-B14F-4D97-AF65-F5344CB8AC3E}">
        <p14:creationId xmlns:p14="http://schemas.microsoft.com/office/powerpoint/2010/main" val="425506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FE0A71A-4BB9-529B-6D88-32179FC858BE}"/>
              </a:ext>
            </a:extLst>
          </p:cNvPr>
          <p:cNvSpPr txBox="1"/>
          <p:nvPr/>
        </p:nvSpPr>
        <p:spPr>
          <a:xfrm>
            <a:off x="165586" y="1074605"/>
            <a:ext cx="10350014" cy="707886"/>
          </a:xfrm>
          <a:prstGeom prst="rect">
            <a:avLst/>
          </a:prstGeom>
          <a:noFill/>
        </p:spPr>
        <p:txBody>
          <a:bodyPr wrap="square">
            <a:spAutoFit/>
          </a:bodyPr>
          <a:lstStyle/>
          <a:p>
            <a:r>
              <a:rPr lang="en-GB" sz="2000" dirty="0">
                <a:latin typeface="+mj-lt"/>
                <a:ea typeface="Calibri" panose="020F0502020204030204" pitchFamily="34" charset="0"/>
              </a:rPr>
              <a:t>Gather the community of European “</a:t>
            </a:r>
            <a:r>
              <a:rPr lang="en-GB" sz="2000" b="1" dirty="0">
                <a:latin typeface="+mj-lt"/>
                <a:ea typeface="Calibri" panose="020F0502020204030204" pitchFamily="34" charset="0"/>
              </a:rPr>
              <a:t>nuclear target makers and users</a:t>
            </a:r>
            <a:r>
              <a:rPr lang="en-GB" sz="2000" b="1" dirty="0">
                <a:ea typeface="Calibri" panose="020F0502020204030204" pitchFamily="34" charset="0"/>
              </a:rPr>
              <a:t> </a:t>
            </a:r>
            <a:r>
              <a:rPr lang="en-GB" sz="2000" dirty="0">
                <a:ea typeface="Calibri" panose="020F0502020204030204" pitchFamily="34" charset="0"/>
              </a:rPr>
              <a:t>”</a:t>
            </a:r>
            <a:r>
              <a:rPr lang="en-GB" sz="2000" dirty="0">
                <a:latin typeface="+mj-lt"/>
                <a:ea typeface="Calibri" panose="020F0502020204030204" pitchFamily="34" charset="0"/>
              </a:rPr>
              <a:t> having expertise in target manufacturing and characterization, both for nuclear and applied physics purposes</a:t>
            </a:r>
            <a:endParaRPr lang="it-IT" sz="2000" dirty="0">
              <a:latin typeface="+mj-lt"/>
            </a:endParaRPr>
          </a:p>
        </p:txBody>
      </p:sp>
      <p:sp>
        <p:nvSpPr>
          <p:cNvPr id="8" name="CasellaDiTesto 7">
            <a:extLst>
              <a:ext uri="{FF2B5EF4-FFF2-40B4-BE49-F238E27FC236}">
                <a16:creationId xmlns:a16="http://schemas.microsoft.com/office/drawing/2014/main" id="{B72EEACF-555A-01B8-916C-EEEC53F1896B}"/>
              </a:ext>
            </a:extLst>
          </p:cNvPr>
          <p:cNvSpPr txBox="1"/>
          <p:nvPr/>
        </p:nvSpPr>
        <p:spPr>
          <a:xfrm>
            <a:off x="165586" y="631560"/>
            <a:ext cx="4802373" cy="461665"/>
          </a:xfrm>
          <a:prstGeom prst="rect">
            <a:avLst/>
          </a:prstGeom>
          <a:noFill/>
        </p:spPr>
        <p:txBody>
          <a:bodyPr wrap="square" rtlCol="0">
            <a:spAutoFit/>
          </a:bodyPr>
          <a:lstStyle/>
          <a:p>
            <a:pPr algn="l"/>
            <a:r>
              <a:rPr lang="it-IT" sz="2400" dirty="0">
                <a:solidFill>
                  <a:srgbClr val="FF0000"/>
                </a:solidFill>
                <a:latin typeface="+mj-lt"/>
              </a:rPr>
              <a:t>The </a:t>
            </a:r>
            <a:r>
              <a:rPr lang="it-IT" sz="2400" dirty="0" err="1">
                <a:solidFill>
                  <a:srgbClr val="FF0000"/>
                </a:solidFill>
                <a:latin typeface="+mj-lt"/>
              </a:rPr>
              <a:t>main</a:t>
            </a:r>
            <a:r>
              <a:rPr lang="it-IT" sz="2400" dirty="0">
                <a:solidFill>
                  <a:srgbClr val="FF0000"/>
                </a:solidFill>
                <a:latin typeface="+mj-lt"/>
              </a:rPr>
              <a:t> Goal</a:t>
            </a:r>
          </a:p>
        </p:txBody>
      </p:sp>
      <p:sp>
        <p:nvSpPr>
          <p:cNvPr id="14" name="CasellaDiTesto 13">
            <a:extLst>
              <a:ext uri="{FF2B5EF4-FFF2-40B4-BE49-F238E27FC236}">
                <a16:creationId xmlns:a16="http://schemas.microsoft.com/office/drawing/2014/main" id="{F12D0D85-38D5-1948-35A0-02499D853268}"/>
              </a:ext>
            </a:extLst>
          </p:cNvPr>
          <p:cNvSpPr txBox="1"/>
          <p:nvPr/>
        </p:nvSpPr>
        <p:spPr>
          <a:xfrm>
            <a:off x="0" y="76289"/>
            <a:ext cx="12192000" cy="584775"/>
          </a:xfrm>
          <a:prstGeom prst="rect">
            <a:avLst/>
          </a:prstGeom>
          <a:noFill/>
        </p:spPr>
        <p:txBody>
          <a:bodyPr wrap="square" rtlCol="0">
            <a:spAutoFit/>
          </a:bodyPr>
          <a:lstStyle/>
          <a:p>
            <a:pPr algn="ctr"/>
            <a:r>
              <a:rPr lang="it-IT" sz="3200" dirty="0" err="1">
                <a:solidFill>
                  <a:srgbClr val="FF0000"/>
                </a:solidFill>
              </a:rPr>
              <a:t>Subtask</a:t>
            </a:r>
            <a:r>
              <a:rPr lang="it-IT" sz="3200" dirty="0">
                <a:solidFill>
                  <a:srgbClr val="FF0000"/>
                </a:solidFill>
              </a:rPr>
              <a:t> 2.5.2 «Targets»</a:t>
            </a:r>
          </a:p>
        </p:txBody>
      </p:sp>
      <p:pic>
        <p:nvPicPr>
          <p:cNvPr id="22" name="Immagine 21">
            <a:extLst>
              <a:ext uri="{FF2B5EF4-FFF2-40B4-BE49-F238E27FC236}">
                <a16:creationId xmlns:a16="http://schemas.microsoft.com/office/drawing/2014/main" id="{D5A068D8-52F8-5C78-A91C-AC82DE9C6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1" y="608305"/>
            <a:ext cx="1271239" cy="1406385"/>
          </a:xfrm>
          <a:prstGeom prst="rect">
            <a:avLst/>
          </a:prstGeom>
        </p:spPr>
      </p:pic>
      <p:sp>
        <p:nvSpPr>
          <p:cNvPr id="2" name="CasellaDiTesto 1">
            <a:extLst>
              <a:ext uri="{FF2B5EF4-FFF2-40B4-BE49-F238E27FC236}">
                <a16:creationId xmlns:a16="http://schemas.microsoft.com/office/drawing/2014/main" id="{62152598-993B-5D76-8632-E440CA6AA66A}"/>
              </a:ext>
            </a:extLst>
          </p:cNvPr>
          <p:cNvSpPr txBox="1"/>
          <p:nvPr/>
        </p:nvSpPr>
        <p:spPr>
          <a:xfrm>
            <a:off x="165586" y="1765619"/>
            <a:ext cx="11789269" cy="1323439"/>
          </a:xfrm>
          <a:prstGeom prst="rect">
            <a:avLst/>
          </a:prstGeom>
          <a:noFill/>
        </p:spPr>
        <p:txBody>
          <a:bodyPr wrap="square">
            <a:spAutoFit/>
          </a:bodyPr>
          <a:lstStyle/>
          <a:p>
            <a:pPr lvl="0" algn="just"/>
            <a:r>
              <a:rPr lang="en-US" sz="2000" dirty="0">
                <a:latin typeface="+mj-lt"/>
                <a:ea typeface="Calibri" panose="020F0502020204030204" pitchFamily="34" charset="0"/>
                <a:cs typeface="Calibri" panose="020F0502020204030204" pitchFamily="34" charset="0"/>
              </a:rPr>
              <a:t>Fostering the connection between different nuclear physics institutions with the aim to create and maintain a distributed infrastructure for target development, production, and characterization. </a:t>
            </a:r>
          </a:p>
          <a:p>
            <a:pPr lvl="0" algn="just"/>
            <a:endParaRPr lang="en-US" sz="2000" dirty="0">
              <a:latin typeface="+mj-lt"/>
              <a:ea typeface="Calibri" panose="020F0502020204030204" pitchFamily="34" charset="0"/>
              <a:cs typeface="Calibri" panose="020F0502020204030204" pitchFamily="34" charset="0"/>
            </a:endParaRPr>
          </a:p>
          <a:p>
            <a:pPr lvl="0" algn="just"/>
            <a:r>
              <a:rPr lang="en-US" sz="2000" dirty="0">
                <a:latin typeface="+mj-lt"/>
                <a:ea typeface="Calibri" panose="020F0502020204030204" pitchFamily="34" charset="0"/>
                <a:cs typeface="Calibri" panose="020F0502020204030204" pitchFamily="34" charset="0"/>
              </a:rPr>
              <a:t>Feedback and exchange of information among researchers involved in</a:t>
            </a:r>
            <a:endParaRPr lang="it-IT" sz="2000" dirty="0">
              <a:latin typeface="+mj-lt"/>
              <a:ea typeface="Calibri" panose="020F0502020204030204" pitchFamily="34" charset="0"/>
              <a:cs typeface="Times New Roman" panose="02020603050405020304" pitchFamily="18" charset="0"/>
            </a:endParaRPr>
          </a:p>
        </p:txBody>
      </p:sp>
      <p:sp>
        <p:nvSpPr>
          <p:cNvPr id="3" name="CasellaDiTesto 2">
            <a:extLst>
              <a:ext uri="{FF2B5EF4-FFF2-40B4-BE49-F238E27FC236}">
                <a16:creationId xmlns:a16="http://schemas.microsoft.com/office/drawing/2014/main" id="{B125E2BC-46D4-1641-8439-B5F030A8AAB5}"/>
              </a:ext>
            </a:extLst>
          </p:cNvPr>
          <p:cNvSpPr txBox="1"/>
          <p:nvPr/>
        </p:nvSpPr>
        <p:spPr>
          <a:xfrm>
            <a:off x="7803764" y="2478801"/>
            <a:ext cx="4151091" cy="120032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mj-lt"/>
              </a:rPr>
              <a:t>Target developments</a:t>
            </a:r>
          </a:p>
          <a:p>
            <a:pPr marL="285750" indent="-285750">
              <a:buFont typeface="Arial" panose="020B0604020202020204" pitchFamily="34" charset="0"/>
              <a:buChar char="•"/>
            </a:pPr>
            <a:r>
              <a:rPr lang="en-GB" dirty="0">
                <a:latin typeface="+mj-lt"/>
              </a:rPr>
              <a:t>Target fabrication</a:t>
            </a:r>
          </a:p>
          <a:p>
            <a:pPr marL="285750" indent="-285750">
              <a:buFont typeface="Arial" panose="020B0604020202020204" pitchFamily="34" charset="0"/>
              <a:buChar char="•"/>
            </a:pPr>
            <a:r>
              <a:rPr lang="en-GB" dirty="0">
                <a:latin typeface="+mj-lt"/>
              </a:rPr>
              <a:t>Target characterization</a:t>
            </a:r>
          </a:p>
          <a:p>
            <a:pPr marL="285750" indent="-285750">
              <a:buFont typeface="Arial" panose="020B0604020202020204" pitchFamily="34" charset="0"/>
              <a:buChar char="•"/>
            </a:pPr>
            <a:r>
              <a:rPr lang="en-GB" dirty="0">
                <a:latin typeface="+mj-lt"/>
              </a:rPr>
              <a:t>Final use</a:t>
            </a:r>
          </a:p>
        </p:txBody>
      </p:sp>
      <p:sp>
        <p:nvSpPr>
          <p:cNvPr id="4" name="CasellaDiTesto 3">
            <a:extLst>
              <a:ext uri="{FF2B5EF4-FFF2-40B4-BE49-F238E27FC236}">
                <a16:creationId xmlns:a16="http://schemas.microsoft.com/office/drawing/2014/main" id="{1F21B25E-73F1-E4B2-435F-C10ABD462186}"/>
              </a:ext>
            </a:extLst>
          </p:cNvPr>
          <p:cNvSpPr txBox="1"/>
          <p:nvPr/>
        </p:nvSpPr>
        <p:spPr>
          <a:xfrm>
            <a:off x="165586" y="4818164"/>
            <a:ext cx="12038505" cy="707886"/>
          </a:xfrm>
          <a:prstGeom prst="rect">
            <a:avLst/>
          </a:prstGeom>
          <a:noFill/>
        </p:spPr>
        <p:txBody>
          <a:bodyPr wrap="square">
            <a:spAutoFit/>
          </a:bodyPr>
          <a:lstStyle/>
          <a:p>
            <a:r>
              <a:rPr lang="en-US" sz="2000" dirty="0">
                <a:latin typeface="+mj-lt"/>
              </a:rPr>
              <a:t>Creation of a </a:t>
            </a:r>
            <a:r>
              <a:rPr lang="en-US" sz="2000" b="1" dirty="0">
                <a:latin typeface="+mj-lt"/>
              </a:rPr>
              <a:t>database</a:t>
            </a:r>
            <a:r>
              <a:rPr lang="en-US" sz="2000" dirty="0">
                <a:latin typeface="+mj-lt"/>
              </a:rPr>
              <a:t> (DB) containing the targets  information about the preparation and the characteristics of available in various laboratories</a:t>
            </a:r>
          </a:p>
        </p:txBody>
      </p:sp>
      <p:sp>
        <p:nvSpPr>
          <p:cNvPr id="6" name="CasellaDiTesto 5">
            <a:extLst>
              <a:ext uri="{FF2B5EF4-FFF2-40B4-BE49-F238E27FC236}">
                <a16:creationId xmlns:a16="http://schemas.microsoft.com/office/drawing/2014/main" id="{13FBC3A1-A9CE-AA51-F736-C53077076AC2}"/>
              </a:ext>
            </a:extLst>
          </p:cNvPr>
          <p:cNvSpPr txBox="1"/>
          <p:nvPr/>
        </p:nvSpPr>
        <p:spPr>
          <a:xfrm>
            <a:off x="118642" y="3637634"/>
            <a:ext cx="1888659" cy="400110"/>
          </a:xfrm>
          <a:prstGeom prst="rect">
            <a:avLst/>
          </a:prstGeom>
          <a:noFill/>
        </p:spPr>
        <p:txBody>
          <a:bodyPr wrap="none" rtlCol="0">
            <a:spAutoFit/>
          </a:bodyPr>
          <a:lstStyle/>
          <a:p>
            <a:r>
              <a:rPr lang="it-IT" sz="2000" dirty="0">
                <a:latin typeface="+mj-lt"/>
              </a:rPr>
              <a:t> </a:t>
            </a:r>
            <a:r>
              <a:rPr lang="it-IT" sz="2000" dirty="0" err="1">
                <a:latin typeface="+mj-lt"/>
              </a:rPr>
              <a:t>Month</a:t>
            </a:r>
            <a:r>
              <a:rPr lang="it-IT" sz="2000" dirty="0">
                <a:latin typeface="+mj-lt"/>
              </a:rPr>
              <a:t> 3 (MS13)</a:t>
            </a:r>
          </a:p>
        </p:txBody>
      </p:sp>
      <p:sp>
        <p:nvSpPr>
          <p:cNvPr id="9" name="CasellaDiTesto 8">
            <a:extLst>
              <a:ext uri="{FF2B5EF4-FFF2-40B4-BE49-F238E27FC236}">
                <a16:creationId xmlns:a16="http://schemas.microsoft.com/office/drawing/2014/main" id="{F68AB5AD-7D5B-E7C9-4022-02D609ABBB11}"/>
              </a:ext>
            </a:extLst>
          </p:cNvPr>
          <p:cNvSpPr txBox="1"/>
          <p:nvPr/>
        </p:nvSpPr>
        <p:spPr>
          <a:xfrm>
            <a:off x="2007301" y="3630319"/>
            <a:ext cx="10874827" cy="400110"/>
          </a:xfrm>
          <a:prstGeom prst="rect">
            <a:avLst/>
          </a:prstGeom>
          <a:noFill/>
        </p:spPr>
        <p:txBody>
          <a:bodyPr wrap="square">
            <a:spAutoFit/>
          </a:bodyPr>
          <a:lstStyle/>
          <a:p>
            <a:pPr algn="l"/>
            <a:r>
              <a:rPr lang="en-US" sz="2000" dirty="0">
                <a:latin typeface="+mj-lt"/>
              </a:rPr>
              <a:t>Report to define the state of the art in the field and collect the requests from the community</a:t>
            </a:r>
            <a:endParaRPr lang="it-IT" sz="2000" dirty="0">
              <a:latin typeface="+mj-lt"/>
            </a:endParaRPr>
          </a:p>
        </p:txBody>
      </p:sp>
      <p:sp>
        <p:nvSpPr>
          <p:cNvPr id="12" name="CasellaDiTesto 11">
            <a:extLst>
              <a:ext uri="{FF2B5EF4-FFF2-40B4-BE49-F238E27FC236}">
                <a16:creationId xmlns:a16="http://schemas.microsoft.com/office/drawing/2014/main" id="{5781EA2F-0F54-E6F2-4D3A-8B7CA1612BF7}"/>
              </a:ext>
            </a:extLst>
          </p:cNvPr>
          <p:cNvSpPr txBox="1"/>
          <p:nvPr/>
        </p:nvSpPr>
        <p:spPr>
          <a:xfrm>
            <a:off x="206216" y="3181706"/>
            <a:ext cx="6134100" cy="461665"/>
          </a:xfrm>
          <a:prstGeom prst="rect">
            <a:avLst/>
          </a:prstGeom>
          <a:noFill/>
        </p:spPr>
        <p:txBody>
          <a:bodyPr wrap="square">
            <a:spAutoFit/>
          </a:bodyPr>
          <a:lstStyle/>
          <a:p>
            <a:pPr algn="l"/>
            <a:r>
              <a:rPr lang="it-IT" sz="2400" dirty="0">
                <a:solidFill>
                  <a:srgbClr val="FF0000"/>
                </a:solidFill>
                <a:latin typeface="+mj-lt"/>
              </a:rPr>
              <a:t>Milestones and Deliverables</a:t>
            </a:r>
            <a:endParaRPr lang="it-IT" sz="2400" dirty="0">
              <a:latin typeface="+mj-lt"/>
            </a:endParaRPr>
          </a:p>
        </p:txBody>
      </p:sp>
      <p:sp>
        <p:nvSpPr>
          <p:cNvPr id="18" name="CasellaDiTesto 17">
            <a:extLst>
              <a:ext uri="{FF2B5EF4-FFF2-40B4-BE49-F238E27FC236}">
                <a16:creationId xmlns:a16="http://schemas.microsoft.com/office/drawing/2014/main" id="{F3F18A13-CD64-AE90-C817-D395F7969A05}"/>
              </a:ext>
            </a:extLst>
          </p:cNvPr>
          <p:cNvSpPr txBox="1"/>
          <p:nvPr/>
        </p:nvSpPr>
        <p:spPr>
          <a:xfrm>
            <a:off x="206216" y="4477647"/>
            <a:ext cx="6134100" cy="461665"/>
          </a:xfrm>
          <a:prstGeom prst="rect">
            <a:avLst/>
          </a:prstGeom>
          <a:noFill/>
        </p:spPr>
        <p:txBody>
          <a:bodyPr wrap="square">
            <a:spAutoFit/>
          </a:bodyPr>
          <a:lstStyle/>
          <a:p>
            <a:pPr algn="l"/>
            <a:r>
              <a:rPr lang="it-IT" sz="2400" dirty="0" err="1">
                <a:solidFill>
                  <a:srgbClr val="FF0000"/>
                </a:solidFill>
                <a:latin typeface="+mj-lt"/>
              </a:rPr>
              <a:t>Outcome</a:t>
            </a:r>
            <a:endParaRPr lang="it-IT" sz="2400" dirty="0">
              <a:latin typeface="+mj-lt"/>
            </a:endParaRPr>
          </a:p>
        </p:txBody>
      </p:sp>
      <p:sp>
        <p:nvSpPr>
          <p:cNvPr id="7" name="CasellaDiTesto 6">
            <a:extLst>
              <a:ext uri="{FF2B5EF4-FFF2-40B4-BE49-F238E27FC236}">
                <a16:creationId xmlns:a16="http://schemas.microsoft.com/office/drawing/2014/main" id="{01F788DF-7282-5B82-AA5E-CF18FE8267EA}"/>
              </a:ext>
            </a:extLst>
          </p:cNvPr>
          <p:cNvSpPr txBox="1"/>
          <p:nvPr/>
        </p:nvSpPr>
        <p:spPr>
          <a:xfrm>
            <a:off x="111429" y="4080288"/>
            <a:ext cx="1919115" cy="400110"/>
          </a:xfrm>
          <a:prstGeom prst="rect">
            <a:avLst/>
          </a:prstGeom>
          <a:noFill/>
        </p:spPr>
        <p:txBody>
          <a:bodyPr wrap="none" rtlCol="0">
            <a:spAutoFit/>
          </a:bodyPr>
          <a:lstStyle/>
          <a:p>
            <a:r>
              <a:rPr lang="it-IT" sz="2000" dirty="0">
                <a:latin typeface="+mj-lt"/>
              </a:rPr>
              <a:t> </a:t>
            </a:r>
            <a:r>
              <a:rPr lang="it-IT" sz="2000" dirty="0" err="1">
                <a:latin typeface="+mj-lt"/>
              </a:rPr>
              <a:t>Month</a:t>
            </a:r>
            <a:r>
              <a:rPr lang="it-IT" sz="2000" dirty="0">
                <a:latin typeface="+mj-lt"/>
              </a:rPr>
              <a:t> 36 (D2.5)</a:t>
            </a:r>
          </a:p>
        </p:txBody>
      </p:sp>
      <p:sp>
        <p:nvSpPr>
          <p:cNvPr id="11" name="CasellaDiTesto 10">
            <a:extLst>
              <a:ext uri="{FF2B5EF4-FFF2-40B4-BE49-F238E27FC236}">
                <a16:creationId xmlns:a16="http://schemas.microsoft.com/office/drawing/2014/main" id="{34A28E0A-ABF7-E660-F612-FF932ED4F53F}"/>
              </a:ext>
            </a:extLst>
          </p:cNvPr>
          <p:cNvSpPr txBox="1"/>
          <p:nvPr/>
        </p:nvSpPr>
        <p:spPr>
          <a:xfrm>
            <a:off x="2097378" y="4055665"/>
            <a:ext cx="6129669" cy="400110"/>
          </a:xfrm>
          <a:prstGeom prst="rect">
            <a:avLst/>
          </a:prstGeom>
          <a:noFill/>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4000" b="0">
                <a:latin typeface="+mj-lt"/>
              </a:defRPr>
            </a:lvl1pPr>
          </a:lstStyle>
          <a:p>
            <a:r>
              <a:rPr lang="it-IT" sz="2000" dirty="0"/>
              <a:t>Report on the Service </a:t>
            </a:r>
            <a:r>
              <a:rPr lang="it-IT" sz="2000" dirty="0" err="1"/>
              <a:t>Improvements</a:t>
            </a:r>
            <a:endParaRPr lang="it-IT" sz="2000" dirty="0"/>
          </a:p>
        </p:txBody>
      </p:sp>
      <p:sp>
        <p:nvSpPr>
          <p:cNvPr id="13" name="CasellaDiTesto 12">
            <a:extLst>
              <a:ext uri="{FF2B5EF4-FFF2-40B4-BE49-F238E27FC236}">
                <a16:creationId xmlns:a16="http://schemas.microsoft.com/office/drawing/2014/main" id="{98DCEB26-69B7-CE1F-4FC3-DBAEF2A198F0}"/>
              </a:ext>
            </a:extLst>
          </p:cNvPr>
          <p:cNvSpPr txBox="1"/>
          <p:nvPr/>
        </p:nvSpPr>
        <p:spPr>
          <a:xfrm>
            <a:off x="4092855" y="694679"/>
            <a:ext cx="3657924" cy="307777"/>
          </a:xfrm>
          <a:prstGeom prst="rect">
            <a:avLst/>
          </a:prstGeom>
          <a:solidFill>
            <a:schemeClr val="accent1">
              <a:alpha val="40000"/>
            </a:schemeClr>
          </a:solidFill>
        </p:spPr>
        <p:txBody>
          <a:bodyPr wrap="none" rtlCol="0">
            <a:spAutoFit/>
          </a:bodyPr>
          <a:lstStyle/>
          <a:p>
            <a:r>
              <a:rPr lang="it-IT" sz="1400" dirty="0"/>
              <a:t>12 Institutions, 7 Countries, ~50 </a:t>
            </a:r>
            <a:r>
              <a:rPr lang="it-IT" sz="1400" dirty="0" err="1"/>
              <a:t>Researchers</a:t>
            </a:r>
            <a:endParaRPr lang="it-IT" sz="1400" dirty="0"/>
          </a:p>
        </p:txBody>
      </p:sp>
      <p:pic>
        <p:nvPicPr>
          <p:cNvPr id="20" name="Immagine 19">
            <a:extLst>
              <a:ext uri="{FF2B5EF4-FFF2-40B4-BE49-F238E27FC236}">
                <a16:creationId xmlns:a16="http://schemas.microsoft.com/office/drawing/2014/main" id="{C780C5C5-765C-ED60-50DC-76723109B57E}"/>
              </a:ext>
            </a:extLst>
          </p:cNvPr>
          <p:cNvPicPr>
            <a:picLocks noChangeAspect="1"/>
          </p:cNvPicPr>
          <p:nvPr/>
        </p:nvPicPr>
        <p:blipFill>
          <a:blip r:embed="rId3"/>
          <a:stretch>
            <a:fillRect/>
          </a:stretch>
        </p:blipFill>
        <p:spPr>
          <a:xfrm>
            <a:off x="5992409" y="5349461"/>
            <a:ext cx="5644420" cy="13700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9558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magine 33">
            <a:extLst>
              <a:ext uri="{FF2B5EF4-FFF2-40B4-BE49-F238E27FC236}">
                <a16:creationId xmlns:a16="http://schemas.microsoft.com/office/drawing/2014/main" id="{2D5D8C5F-4C3A-EB52-04A6-6819B30C5D17}"/>
              </a:ext>
            </a:extLst>
          </p:cNvPr>
          <p:cNvPicPr>
            <a:picLocks noChangeAspect="1"/>
          </p:cNvPicPr>
          <p:nvPr/>
        </p:nvPicPr>
        <p:blipFill>
          <a:blip r:embed="rId3"/>
          <a:srcRect r="28365"/>
          <a:stretch>
            <a:fillRect/>
          </a:stretch>
        </p:blipFill>
        <p:spPr>
          <a:xfrm>
            <a:off x="452120" y="866626"/>
            <a:ext cx="5336504" cy="1133310"/>
          </a:xfrm>
          <a:prstGeom prst="rect">
            <a:avLst/>
          </a:prstGeom>
        </p:spPr>
      </p:pic>
      <p:sp>
        <p:nvSpPr>
          <p:cNvPr id="2" name="CasellaDiTesto 1">
            <a:extLst>
              <a:ext uri="{FF2B5EF4-FFF2-40B4-BE49-F238E27FC236}">
                <a16:creationId xmlns:a16="http://schemas.microsoft.com/office/drawing/2014/main" id="{880AD3AD-6DC9-A9C1-AC33-DE4FBAE8B16E}"/>
              </a:ext>
            </a:extLst>
          </p:cNvPr>
          <p:cNvSpPr txBox="1"/>
          <p:nvPr/>
        </p:nvSpPr>
        <p:spPr>
          <a:xfrm>
            <a:off x="0" y="23173"/>
            <a:ext cx="12192000" cy="646331"/>
          </a:xfrm>
          <a:prstGeom prst="rect">
            <a:avLst/>
          </a:prstGeom>
          <a:noFill/>
        </p:spPr>
        <p:txBody>
          <a:bodyPr wrap="square" rtlCol="0">
            <a:spAutoFit/>
          </a:bodyPr>
          <a:lstStyle/>
          <a:p>
            <a:pPr algn="ctr"/>
            <a:r>
              <a:rPr lang="it-IT" sz="3600" dirty="0">
                <a:solidFill>
                  <a:srgbClr val="FF0000"/>
                </a:solidFill>
              </a:rPr>
              <a:t>One-day meeting 2024</a:t>
            </a:r>
          </a:p>
        </p:txBody>
      </p:sp>
      <p:sp>
        <p:nvSpPr>
          <p:cNvPr id="5" name="CasellaDiTesto 4">
            <a:extLst>
              <a:ext uri="{FF2B5EF4-FFF2-40B4-BE49-F238E27FC236}">
                <a16:creationId xmlns:a16="http://schemas.microsoft.com/office/drawing/2014/main" id="{8660C958-EFF2-7024-E85B-D46AA2A66FC1}"/>
              </a:ext>
            </a:extLst>
          </p:cNvPr>
          <p:cNvSpPr txBox="1"/>
          <p:nvPr/>
        </p:nvSpPr>
        <p:spPr>
          <a:xfrm>
            <a:off x="6254543" y="866626"/>
            <a:ext cx="5817714" cy="1938992"/>
          </a:xfrm>
          <a:prstGeom prst="rect">
            <a:avLst/>
          </a:prstGeom>
          <a:noFill/>
        </p:spPr>
        <p:txBody>
          <a:bodyPr wrap="square">
            <a:spAutoFit/>
          </a:bodyPr>
          <a:lstStyle/>
          <a:p>
            <a:pPr lvl="0" algn="just"/>
            <a:r>
              <a:rPr lang="en-US" sz="2000" dirty="0">
                <a:latin typeface="Calibri" panose="020F0502020204030204" pitchFamily="34" charset="0"/>
                <a:ea typeface="Calibri" panose="020F0502020204030204" pitchFamily="34" charset="0"/>
                <a:cs typeface="Calibri" panose="020F0502020204030204" pitchFamily="34" charset="0"/>
              </a:rPr>
              <a:t>One-day online meeting </a:t>
            </a:r>
            <a:r>
              <a:rPr lang="en-GB" sz="2000" dirty="0">
                <a:latin typeface="Calibri" panose="020F0502020204030204" pitchFamily="34" charset="0"/>
                <a:ea typeface="Calibri" panose="020F0502020204030204" pitchFamily="34" charset="0"/>
                <a:cs typeface="Calibri" panose="020F0502020204030204" pitchFamily="34" charset="0"/>
              </a:rPr>
              <a:t>on May 15</a:t>
            </a:r>
            <a:r>
              <a:rPr lang="en-GB" sz="2000" baseline="30000" dirty="0">
                <a:latin typeface="Calibri" panose="020F0502020204030204" pitchFamily="34" charset="0"/>
                <a:ea typeface="Calibri" panose="020F0502020204030204" pitchFamily="34" charset="0"/>
                <a:cs typeface="Calibri" panose="020F0502020204030204" pitchFamily="34" charset="0"/>
              </a:rPr>
              <a:t>th</a:t>
            </a:r>
            <a:r>
              <a:rPr lang="en-GB" sz="2000" dirty="0">
                <a:latin typeface="Calibri" panose="020F0502020204030204" pitchFamily="34" charset="0"/>
                <a:ea typeface="Calibri" panose="020F0502020204030204" pitchFamily="34" charset="0"/>
                <a:cs typeface="Calibri" panose="020F0502020204030204" pitchFamily="34" charset="0"/>
              </a:rPr>
              <a:t>, 2025</a:t>
            </a:r>
          </a:p>
          <a:p>
            <a:pPr lvl="0" algn="just"/>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About 40 participants</a:t>
            </a:r>
          </a:p>
          <a:p>
            <a:pPr marL="285750" indent="-28575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12 talks from different involved institutions</a:t>
            </a:r>
          </a:p>
          <a:p>
            <a:pPr marL="285750" indent="-285750" algn="just">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Very fruitful discussion and exchange of information!</a:t>
            </a:r>
          </a:p>
        </p:txBody>
      </p:sp>
      <p:pic>
        <p:nvPicPr>
          <p:cNvPr id="36" name="Immagine 35" descr="Immagine che contiene Viso umano, schermata, testo, uomo&#10;&#10;Il contenuto generato dall'IA potrebbe non essere corretto.">
            <a:extLst>
              <a:ext uri="{FF2B5EF4-FFF2-40B4-BE49-F238E27FC236}">
                <a16:creationId xmlns:a16="http://schemas.microsoft.com/office/drawing/2014/main" id="{57ADAC35-8955-C2D9-7FD0-B0A5D9CBA9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5700" y="2892704"/>
            <a:ext cx="6743516" cy="3836475"/>
          </a:xfrm>
          <a:prstGeom prst="rect">
            <a:avLst/>
          </a:prstGeom>
        </p:spPr>
      </p:pic>
    </p:spTree>
    <p:extLst>
      <p:ext uri="{BB962C8B-B14F-4D97-AF65-F5344CB8AC3E}">
        <p14:creationId xmlns:p14="http://schemas.microsoft.com/office/powerpoint/2010/main" val="154192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FC67ABB-3554-1130-2879-3401606F9F7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686050" y="347662"/>
            <a:ext cx="6819900" cy="2657475"/>
          </a:xfrm>
          <a:prstGeom prst="rect">
            <a:avLst/>
          </a:prstGeom>
        </p:spPr>
      </p:pic>
      <p:sp>
        <p:nvSpPr>
          <p:cNvPr id="6" name="CasellaDiTesto 5">
            <a:extLst>
              <a:ext uri="{FF2B5EF4-FFF2-40B4-BE49-F238E27FC236}">
                <a16:creationId xmlns:a16="http://schemas.microsoft.com/office/drawing/2014/main" id="{E6A9246D-A8C6-FC21-1C2E-9C3D46D2101C}"/>
              </a:ext>
            </a:extLst>
          </p:cNvPr>
          <p:cNvSpPr txBox="1"/>
          <p:nvPr/>
        </p:nvSpPr>
        <p:spPr>
          <a:xfrm>
            <a:off x="2686050" y="3584806"/>
            <a:ext cx="6819900" cy="830997"/>
          </a:xfrm>
          <a:prstGeom prst="rect">
            <a:avLst/>
          </a:prstGeom>
          <a:noFill/>
        </p:spPr>
        <p:txBody>
          <a:bodyPr wrap="square">
            <a:spAutoFit/>
          </a:bodyPr>
          <a:lstStyle/>
          <a:p>
            <a:pPr algn="ctr">
              <a:buNone/>
            </a:pPr>
            <a:r>
              <a:rPr lang="en-US" sz="2400" b="1" dirty="0">
                <a:hlinkClick r:id="rId3" tooltip="Open page in new tab Final Annual Meeting of EURO-LABS (FINE)"/>
              </a:rPr>
              <a:t>Final Annual Meeting of EURO-LABS (FINE)</a:t>
            </a:r>
            <a:endParaRPr lang="en-US" sz="2400" b="1" dirty="0"/>
          </a:p>
          <a:p>
            <a:pPr algn="ctr">
              <a:buNone/>
            </a:pPr>
            <a:r>
              <a:rPr lang="en-US" sz="2400" b="1" dirty="0"/>
              <a:t>June 29th – July 1st 2026 – KIT (Karlsruhe, DE)</a:t>
            </a:r>
          </a:p>
        </p:txBody>
      </p:sp>
      <p:pic>
        <p:nvPicPr>
          <p:cNvPr id="7" name="Immagine 6" descr="Immagine che contiene testo, Carattere, logo, Elementi grafici&#10;&#10;Il contenuto generato dall'IA potrebbe non essere corretto.">
            <a:extLst>
              <a:ext uri="{FF2B5EF4-FFF2-40B4-BE49-F238E27FC236}">
                <a16:creationId xmlns:a16="http://schemas.microsoft.com/office/drawing/2014/main" id="{CB7F5B9C-49F6-2C78-B2C3-E1F856AD3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6194" y="4526083"/>
            <a:ext cx="3673042" cy="1803043"/>
          </a:xfrm>
          <a:prstGeom prst="rect">
            <a:avLst/>
          </a:prstGeom>
        </p:spPr>
      </p:pic>
    </p:spTree>
    <p:extLst>
      <p:ext uri="{BB962C8B-B14F-4D97-AF65-F5344CB8AC3E}">
        <p14:creationId xmlns:p14="http://schemas.microsoft.com/office/powerpoint/2010/main" val="397715044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10591</TotalTime>
  <Words>952</Words>
  <Application>Microsoft Office PowerPoint</Application>
  <PresentationFormat>Widescreen</PresentationFormat>
  <Paragraphs>117</Paragraphs>
  <Slides>8</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Aptos</vt:lpstr>
      <vt:lpstr>Aptos Display</vt: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Institutions involved in subtask 2.5.2 «Targets»</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Manuela Cavallaro</dc:creator>
  <cp:lastModifiedBy>Manuela Cavallaro</cp:lastModifiedBy>
  <cp:revision>14</cp:revision>
  <dcterms:created xsi:type="dcterms:W3CDTF">2025-05-06T15:39:24Z</dcterms:created>
  <dcterms:modified xsi:type="dcterms:W3CDTF">2026-05-18T05:01:47Z</dcterms:modified>
</cp:coreProperties>
</file>