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9" r:id="rId2"/>
    <p:sldId id="354" r:id="rId3"/>
    <p:sldId id="343" r:id="rId4"/>
    <p:sldId id="360" r:id="rId5"/>
    <p:sldId id="358" r:id="rId6"/>
    <p:sldId id="334" r:id="rId7"/>
    <p:sldId id="359" r:id="rId8"/>
    <p:sldId id="361" r:id="rId9"/>
    <p:sldId id="371" r:id="rId10"/>
    <p:sldId id="357" r:id="rId11"/>
    <p:sldId id="356" r:id="rId12"/>
    <p:sldId id="363" r:id="rId13"/>
    <p:sldId id="362" r:id="rId14"/>
    <p:sldId id="364" r:id="rId15"/>
    <p:sldId id="372" r:id="rId16"/>
    <p:sldId id="365" r:id="rId17"/>
    <p:sldId id="368" r:id="rId18"/>
    <p:sldId id="369" r:id="rId19"/>
    <p:sldId id="355" r:id="rId20"/>
    <p:sldId id="370" r:id="rId21"/>
    <p:sldId id="345" r:id="rId22"/>
    <p:sldId id="286" r:id="rId23"/>
    <p:sldId id="285" r:id="rId24"/>
    <p:sldId id="291" r:id="rId25"/>
    <p:sldId id="277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33CC33"/>
    <a:srgbClr val="0000FF"/>
    <a:srgbClr val="00CC00"/>
    <a:srgbClr val="C6D137"/>
    <a:srgbClr val="6699FF"/>
    <a:srgbClr val="99CCFF"/>
    <a:srgbClr val="FF66CC"/>
    <a:srgbClr val="00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7998696776478"/>
          <c:y val="0.1876335396184691"/>
          <c:w val="0.72307611916187642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v>Optical Power [W *100]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('Sumary Table'!$A$2:$A$3,'Sumary Table'!$A$5,'Sumary Table'!$A$7)</c:f>
              <c:strCache>
                <c:ptCount val="4"/>
                <c:pt idx="0">
                  <c:v>PANASONIC</c:v>
                </c:pt>
                <c:pt idx="1">
                  <c:v>OPTIGRAPH</c:v>
                </c:pt>
                <c:pt idx="2">
                  <c:v>KANEKA         </c:v>
                </c:pt>
                <c:pt idx="3">
                  <c:v>NANOTECH   </c:v>
                </c:pt>
              </c:strCache>
              <c:extLst/>
            </c:strRef>
          </c:cat>
          <c:val>
            <c:numRef>
              <c:f>('Sumary Table'!$E$2:$E$3,'Sumary Table'!$E$5,'Sumary Table'!$E$7)</c:f>
              <c:numCache>
                <c:formatCode>General</c:formatCode>
                <c:ptCount val="4"/>
                <c:pt idx="0">
                  <c:v>720</c:v>
                </c:pt>
                <c:pt idx="1">
                  <c:v>760</c:v>
                </c:pt>
                <c:pt idx="2">
                  <c:v>750</c:v>
                </c:pt>
                <c:pt idx="3">
                  <c:v>760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91D-4BE6-BDF4-A5785977ABBA}"/>
            </c:ext>
          </c:extLst>
        </c:ser>
        <c:ser>
          <c:idx val="1"/>
          <c:order val="1"/>
          <c:tx>
            <c:v>Temperature [°C]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('Sumary Table'!$A$2:$A$3,'Sumary Table'!$A$5,'Sumary Table'!$A$7)</c:f>
              <c:strCache>
                <c:ptCount val="4"/>
                <c:pt idx="0">
                  <c:v>PANASONIC</c:v>
                </c:pt>
                <c:pt idx="1">
                  <c:v>OPTIGRAPH</c:v>
                </c:pt>
                <c:pt idx="2">
                  <c:v>KANEKA         </c:v>
                </c:pt>
                <c:pt idx="3">
                  <c:v>NANOTECH   </c:v>
                </c:pt>
              </c:strCache>
              <c:extLst/>
            </c:strRef>
          </c:cat>
          <c:val>
            <c:numRef>
              <c:f>('Sumary Table'!$C$2:$C$3,'Sumary Table'!$C$5,'Sumary Table'!$C$7)</c:f>
              <c:numCache>
                <c:formatCode>General</c:formatCode>
                <c:ptCount val="4"/>
                <c:pt idx="0">
                  <c:v>38</c:v>
                </c:pt>
                <c:pt idx="1">
                  <c:v>263</c:v>
                </c:pt>
                <c:pt idx="2">
                  <c:v>152</c:v>
                </c:pt>
                <c:pt idx="3">
                  <c:v>940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91D-4BE6-BDF4-A5785977A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6240752"/>
        <c:axId val="1106222992"/>
      </c:barChart>
      <c:catAx>
        <c:axId val="1106240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6222992"/>
        <c:crosses val="autoZero"/>
        <c:auto val="1"/>
        <c:lblAlgn val="ctr"/>
        <c:lblOffset val="100"/>
        <c:noMultiLvlLbl val="0"/>
      </c:catAx>
      <c:valAx>
        <c:axId val="110622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[°C] </a:t>
                </a:r>
              </a:p>
              <a:p>
                <a:pPr>
                  <a:defRPr/>
                </a:pPr>
                <a:r>
                  <a:rPr lang="en-US"/>
                  <a:t>Optical Power [W * 10 2]</a:t>
                </a:r>
              </a:p>
            </c:rich>
          </c:tx>
          <c:layout>
            <c:manualLayout>
              <c:xMode val="edge"/>
              <c:yMode val="edge"/>
              <c:x val="1.0516759433510608E-2"/>
              <c:y val="0.129161766423237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624075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2417585003903551"/>
          <c:y val="8.9271653543307086E-2"/>
          <c:w val="0.69833746929179097"/>
          <c:h val="9.5266216722909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7F01B-B922-4F6A-BBF9-A92210E396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01B2D-49CF-448C-B147-3237294A4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85C3-3B9E-36BF-F0E3-63AAC5EA7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9ED0E-5456-2F7C-01F2-78595C223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F69FD-041A-5E23-988B-A8E0BB54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A5F63-54CA-3B1C-08CF-C6DE49AF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AC676-C432-C923-024F-36B5BC7F3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0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511F5-4EF6-4C4F-A15B-443FB9BA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4C5D2-26AF-07AD-AB9A-B0FF502FB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10E36-EE1D-E578-11A0-699382CA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2F367-DF99-D54E-7628-E8CB2CAC6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0C608-EAD0-A1CA-4781-D5362D5C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3EC71-E811-83B3-B951-9BECA815F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5DB2C-8116-EA3A-782A-A1BEBD88D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D193C-A808-584C-E184-D6AA5881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316DE-4657-F623-4651-545116F6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7C3C0-011E-439F-BABF-2D3726FF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68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234A-454A-58ED-02B1-8FCFCF2D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CD431-8988-3D0C-3CEA-1373565A7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6CC6F-DAE0-1FF8-BE98-878D9052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FA31E-3938-4DE2-8F4A-722221C49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F0029-C77D-3B02-0899-0349EFAE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6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C415-0511-E9A4-B4A3-6845D756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A6812-21A1-9FFD-A1E7-521E6C92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3BF18-D1B3-E376-4437-AFB5FCD7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1E194-2D6B-12F9-503A-81D2089E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4A73-6123-6595-459E-BBF30AFC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5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69F7D-DC91-C7B7-62F8-9AD45CC7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B8560-DA7C-AC71-D931-E10ED94F4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3214B-8BB9-C7AD-350F-60CE063A2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14AB1-E0EB-883C-28C4-8F9B2CA0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CFBA2-4220-2847-E186-94016A355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7158F-EAE6-6282-9924-B479FD9E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9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9C54-74B9-85AB-B0E2-200E16B66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A2A00-BD05-40DF-F857-E2DA2336B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9FF6C-7272-2EDE-90E7-FBF5EBA6E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45CF4-BD68-4928-9BEC-0D154E1E9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20B2B4-E6CD-F9C5-D54D-5DCC1719C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CA4EF-BBA8-6D04-3FB3-9A0F692F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D4645-044A-CFF4-391A-54514B5F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A767B-067F-4CA4-6198-569E2761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1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49E0F-EBA4-45B1-FDCF-05F640E8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12036-3EBA-A5E9-37B4-EE1F311EA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50D05-54C0-63E3-18F9-65DC85234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C14D5-1346-A2F4-8EAE-6CC430FC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C9783-498B-A035-BC80-F48ABCBC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A14AC7-E25B-F7B3-2322-70F1226D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60E90-9C0D-62B3-C1FA-DE8F7A59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882D-EA2C-4D4B-0EDC-1F0A0EAC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85940-8D8C-C07C-1FC2-5537CD32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0B44C-565B-7BF1-6F84-21BDBAC0E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7AD59-D7CB-A46B-4419-BCA97D42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D8DB1-1CB7-66BC-9E94-1135B543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206F0-B4C2-A676-56EB-11AF1BEF1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96EA-6F7A-CEC4-1903-A05E1F396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C101AC-ADD5-7FD6-7429-C7B079C57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CB9E4-B101-7F09-2B77-20E2E27AF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43629-C40D-6BAE-39CE-24450442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9489B-0F00-830F-505A-DDADDF2E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A0956-5F66-6627-5D98-9E13DE3B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0B782-CD5D-0B34-3823-94F9AA33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BD9FA-2EF2-A00F-A898-DE99CDD94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0A99F-D15D-A39B-9391-5961EFF31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DFFDC-6C84-4620-90B9-3A24503AF3CF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B09E0-6867-A300-3173-AE7CF46F4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0704A-792B-92EC-CE15-FCD4D4A33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2E50A-0167-47E1-932A-B5A43AAE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6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agenda.infn.it/event/46874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EE358-9E37-706E-CFEA-ADA1D8CE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1226E9B-506E-A81E-4BA5-5268B052765C}"/>
              </a:ext>
            </a:extLst>
          </p:cNvPr>
          <p:cNvSpPr txBox="1">
            <a:spLocks/>
          </p:cNvSpPr>
          <p:nvPr/>
        </p:nvSpPr>
        <p:spPr>
          <a:xfrm>
            <a:off x="81023" y="2259764"/>
            <a:ext cx="12192000" cy="1273761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Activity for the nuclear target development within NUMEN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142D4-6697-339B-D0C8-AC746BC51833}"/>
              </a:ext>
            </a:extLst>
          </p:cNvPr>
          <p:cNvSpPr txBox="1"/>
          <p:nvPr/>
        </p:nvSpPr>
        <p:spPr>
          <a:xfrm>
            <a:off x="564445" y="3961355"/>
            <a:ext cx="10364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Daniela Calvo – INFN Torino</a:t>
            </a:r>
          </a:p>
          <a:p>
            <a:r>
              <a:rPr lang="it-IT" sz="2400" dirty="0"/>
              <a:t>on </a:t>
            </a:r>
            <a:r>
              <a:rPr lang="it-IT" sz="2400" dirty="0" err="1"/>
              <a:t>behalf</a:t>
            </a:r>
            <a:r>
              <a:rPr lang="it-IT" sz="2400" dirty="0"/>
              <a:t> of </a:t>
            </a:r>
          </a:p>
          <a:p>
            <a:r>
              <a:rPr lang="it-IT" sz="2400" dirty="0"/>
              <a:t>M. Campostrini, M. Cavallaro, A. Comite, P. De Remigis, M. Giovannini, A. Massara, F. Morello, F. Picollo, B. Reshma, V. Rigato, O. Sgouros, V. </a:t>
            </a:r>
            <a:r>
              <a:rPr lang="it-IT" sz="2400" dirty="0" err="1"/>
              <a:t>Soukeras</a:t>
            </a:r>
            <a:r>
              <a:rPr lang="it-IT" sz="2400" dirty="0"/>
              <a:t>, S. </a:t>
            </a:r>
            <a:r>
              <a:rPr lang="it-IT" sz="2400" dirty="0" err="1"/>
              <a:t>Sturari</a:t>
            </a:r>
            <a:endParaRPr lang="it-IT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9876E-0914-6B49-BF0E-D203F250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9488" y="5737081"/>
            <a:ext cx="8264967" cy="1273761"/>
          </a:xfrm>
        </p:spPr>
        <p:txBody>
          <a:bodyPr/>
          <a:lstStyle/>
          <a:p>
            <a:r>
              <a:rPr lang="en-US" sz="2000" u="sng" dirty="0">
                <a:hlinkClick r:id="rId2"/>
              </a:rPr>
              <a:t>Second meeting on "Targets for Nuclear Physics“</a:t>
            </a:r>
            <a:r>
              <a:rPr lang="en-US" sz="2000" u="sng" dirty="0"/>
              <a:t>, 18-19 May 2026</a:t>
            </a:r>
          </a:p>
          <a:p>
            <a:endParaRPr lang="en-US" dirty="0"/>
          </a:p>
        </p:txBody>
      </p:sp>
      <p:pic>
        <p:nvPicPr>
          <p:cNvPr id="7" name="Picture 6" descr="A logo for a science company&#10;&#10;AI-generated content may be incorrect.">
            <a:extLst>
              <a:ext uri="{FF2B5EF4-FFF2-40B4-BE49-F238E27FC236}">
                <a16:creationId xmlns:a16="http://schemas.microsoft.com/office/drawing/2014/main" id="{3DCA641C-0A54-34FB-C8F3-5B0D3522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" y="66488"/>
            <a:ext cx="4048216" cy="1987210"/>
          </a:xfrm>
          <a:prstGeom prst="rect">
            <a:avLst/>
          </a:prstGeom>
        </p:spPr>
      </p:pic>
      <p:pic>
        <p:nvPicPr>
          <p:cNvPr id="4" name="Picture 3" descr="NUMEN: Pubblicato articolo sul Sole 24 Ore">
            <a:extLst>
              <a:ext uri="{FF2B5EF4-FFF2-40B4-BE49-F238E27FC236}">
                <a16:creationId xmlns:a16="http://schemas.microsoft.com/office/drawing/2014/main" id="{4B2B3280-78E5-6B76-BDB2-E2B616B2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05" y="0"/>
            <a:ext cx="2286899" cy="22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3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4C147-239A-5183-2ED4-718A80C8D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14B82F0-58B8-8DDD-127C-7D4FD5481108}"/>
              </a:ext>
            </a:extLst>
          </p:cNvPr>
          <p:cNvSpPr txBox="1">
            <a:spLocks/>
          </p:cNvSpPr>
          <p:nvPr/>
        </p:nvSpPr>
        <p:spPr>
          <a:xfrm>
            <a:off x="0" y="104763"/>
            <a:ext cx="12192000" cy="635465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+mn-lt"/>
              </a:rPr>
              <a:t>Custom MLG foil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B3C78-FDE7-BC20-9C03-9B52DB19E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07" y="843020"/>
            <a:ext cx="1417644" cy="1890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43040-255D-1602-33C1-C8BC57F30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5" t="41510" r="37813" b="42931"/>
          <a:stretch>
            <a:fillRect/>
          </a:stretch>
        </p:blipFill>
        <p:spPr>
          <a:xfrm>
            <a:off x="1108329" y="2765616"/>
            <a:ext cx="2354882" cy="1486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44F5C-121A-182E-59F5-C43ECEDF6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8"/>
          <a:stretch>
            <a:fillRect/>
          </a:stretch>
        </p:blipFill>
        <p:spPr>
          <a:xfrm>
            <a:off x="9279979" y="4913069"/>
            <a:ext cx="1192458" cy="1840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ED408A-66DB-A93D-A10E-266BD03A3C5E}"/>
              </a:ext>
            </a:extLst>
          </p:cNvPr>
          <p:cNvSpPr txBox="1"/>
          <p:nvPr/>
        </p:nvSpPr>
        <p:spPr>
          <a:xfrm>
            <a:off x="2577422" y="1281547"/>
            <a:ext cx="4343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Filtration</a:t>
            </a:r>
            <a:r>
              <a:rPr lang="it-IT" sz="2400" b="1" dirty="0"/>
              <a:t> of </a:t>
            </a:r>
            <a:r>
              <a:rPr lang="it-IT" sz="2400" b="1" dirty="0" err="1"/>
              <a:t>graphene</a:t>
            </a:r>
            <a:r>
              <a:rPr lang="it-IT" sz="2400" b="1" dirty="0"/>
              <a:t> </a:t>
            </a:r>
            <a:r>
              <a:rPr lang="it-IT" sz="2400" b="1" dirty="0" err="1"/>
              <a:t>dispersion</a:t>
            </a:r>
            <a:endParaRPr lang="it-IT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4D33A-B375-E4D9-CE04-745CC509434F}"/>
              </a:ext>
            </a:extLst>
          </p:cNvPr>
          <p:cNvSpPr txBox="1"/>
          <p:nvPr/>
        </p:nvSpPr>
        <p:spPr>
          <a:xfrm>
            <a:off x="3463211" y="3429000"/>
            <a:ext cx="8780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Carbonization</a:t>
            </a:r>
            <a:r>
              <a:rPr lang="it-IT" sz="2400" b="1" dirty="0"/>
              <a:t> </a:t>
            </a:r>
            <a:r>
              <a:rPr lang="it-IT" sz="2400" b="1" dirty="0" err="1"/>
              <a:t>followed</a:t>
            </a:r>
            <a:r>
              <a:rPr lang="it-IT" sz="2400" b="1" dirty="0"/>
              <a:t> by </a:t>
            </a:r>
            <a:r>
              <a:rPr lang="it-IT" sz="2400" b="1" dirty="0" err="1"/>
              <a:t>graphitization</a:t>
            </a:r>
            <a:r>
              <a:rPr lang="it-IT" sz="2400" b="1" dirty="0"/>
              <a:t> of </a:t>
            </a:r>
            <a:r>
              <a:rPr lang="it-IT" sz="2400" b="1" dirty="0" err="1"/>
              <a:t>polyimide</a:t>
            </a:r>
            <a:r>
              <a:rPr lang="it-IT" sz="2400" b="1" dirty="0"/>
              <a:t> film (Kapton</a:t>
            </a:r>
            <a:r>
              <a:rPr lang="it-IT" sz="2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A84A4-C3C2-C8E2-1C9E-EC7655DCC7B9}"/>
              </a:ext>
            </a:extLst>
          </p:cNvPr>
          <p:cNvSpPr txBox="1"/>
          <p:nvPr/>
        </p:nvSpPr>
        <p:spPr>
          <a:xfrm>
            <a:off x="535644" y="5475886"/>
            <a:ext cx="858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Reduction</a:t>
            </a:r>
            <a:r>
              <a:rPr lang="it-IT" sz="2400" b="1" dirty="0"/>
              <a:t> of </a:t>
            </a:r>
            <a:r>
              <a:rPr lang="it-IT" sz="2400" b="1" dirty="0" err="1"/>
              <a:t>graphene</a:t>
            </a:r>
            <a:r>
              <a:rPr lang="it-IT" sz="2400" b="1" dirty="0"/>
              <a:t> </a:t>
            </a:r>
            <a:r>
              <a:rPr lang="it-IT" sz="2400" b="1" dirty="0" err="1"/>
              <a:t>oxide</a:t>
            </a:r>
            <a:r>
              <a:rPr lang="it-IT" sz="2400" b="1" dirty="0"/>
              <a:t> (GO) to </a:t>
            </a:r>
            <a:r>
              <a:rPr lang="it-IT" sz="2400" b="1" dirty="0" err="1"/>
              <a:t>reduced</a:t>
            </a:r>
            <a:r>
              <a:rPr lang="it-IT" sz="2400" b="1" dirty="0"/>
              <a:t> </a:t>
            </a:r>
            <a:r>
              <a:rPr lang="it-IT" sz="2400" b="1" dirty="0" err="1"/>
              <a:t>graphene</a:t>
            </a:r>
            <a:r>
              <a:rPr lang="it-IT" sz="2400" b="1" dirty="0"/>
              <a:t> </a:t>
            </a:r>
            <a:r>
              <a:rPr lang="it-IT" sz="2400" b="1" dirty="0" err="1"/>
              <a:t>oxide</a:t>
            </a:r>
            <a:r>
              <a:rPr lang="it-IT" sz="2400" b="1" dirty="0"/>
              <a:t> </a:t>
            </a:r>
            <a:r>
              <a:rPr lang="it-IT" sz="2400" b="1" dirty="0" err="1"/>
              <a:t>rGO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15927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B5BD9-ADA9-EA25-E85B-7DFE52554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46AFBF-923C-739C-341A-BB9C3285DE04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34538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+mn-lt"/>
              </a:rPr>
              <a:t>MLG foil production by filtration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EA025A-342D-E9BF-1DCF-15CCD1C0E515}"/>
              </a:ext>
            </a:extLst>
          </p:cNvPr>
          <p:cNvGrpSpPr/>
          <p:nvPr/>
        </p:nvGrpSpPr>
        <p:grpSpPr>
          <a:xfrm>
            <a:off x="18668" y="803447"/>
            <a:ext cx="12108120" cy="6128844"/>
            <a:chOff x="18668" y="803447"/>
            <a:chExt cx="12108120" cy="6128844"/>
          </a:xfrm>
        </p:grpSpPr>
        <p:sp>
          <p:nvSpPr>
            <p:cNvPr id="4" name="Segnaposto contenuto 2">
              <a:extLst>
                <a:ext uri="{FF2B5EF4-FFF2-40B4-BE49-F238E27FC236}">
                  <a16:creationId xmlns:a16="http://schemas.microsoft.com/office/drawing/2014/main" id="{7E816CA2-D62D-8D79-F416-234DD94BA621}"/>
                </a:ext>
              </a:extLst>
            </p:cNvPr>
            <p:cNvSpPr txBox="1">
              <a:spLocks/>
            </p:cNvSpPr>
            <p:nvPr/>
          </p:nvSpPr>
          <p:spPr>
            <a:xfrm>
              <a:off x="8396565" y="3414916"/>
              <a:ext cx="3526426" cy="12634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2000" b="1" dirty="0"/>
                <a:t>Filters: Nylon </a:t>
              </a:r>
              <a:r>
                <a:rPr lang="it-IT" sz="2000" b="1" dirty="0" err="1"/>
                <a:t>Polytetrafluoroethylene</a:t>
              </a:r>
              <a:r>
                <a:rPr lang="it-IT" sz="2000" b="1" dirty="0"/>
                <a:t>-PTFE, Mixed cellulose </a:t>
              </a:r>
              <a:r>
                <a:rPr lang="it-IT" sz="2000" b="1" dirty="0" err="1"/>
                <a:t>ester</a:t>
              </a:r>
              <a:r>
                <a:rPr lang="it-IT" sz="2000" b="1" dirty="0"/>
                <a:t> -MCE, </a:t>
              </a:r>
              <a:r>
                <a:rPr lang="it-IT" sz="2000" b="1" dirty="0" err="1"/>
                <a:t>Polypropylene</a:t>
              </a:r>
              <a:r>
                <a:rPr lang="it-IT" sz="2000" b="1" dirty="0"/>
                <a:t>-PP</a:t>
              </a:r>
            </a:p>
            <a:p>
              <a:pPr marL="0" indent="0" algn="just">
                <a:buNone/>
              </a:pPr>
              <a:endParaRPr lang="en-US" sz="2000" b="1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C0B9343-FEAB-8ED0-AD26-CCA40E3D1709}"/>
                </a:ext>
              </a:extLst>
            </p:cNvPr>
            <p:cNvGrpSpPr/>
            <p:nvPr/>
          </p:nvGrpSpPr>
          <p:grpSpPr>
            <a:xfrm>
              <a:off x="18668" y="1153606"/>
              <a:ext cx="11159106" cy="2676445"/>
              <a:chOff x="625575" y="2726157"/>
              <a:chExt cx="11159106" cy="267644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EA783C9-E3BB-88B4-BDC6-1392F18C0AF5}"/>
                  </a:ext>
                </a:extLst>
              </p:cNvPr>
              <p:cNvGrpSpPr/>
              <p:nvPr/>
            </p:nvGrpSpPr>
            <p:grpSpPr>
              <a:xfrm>
                <a:off x="2712355" y="3228934"/>
                <a:ext cx="1719532" cy="1075426"/>
                <a:chOff x="2682815" y="3605842"/>
                <a:chExt cx="1719532" cy="107542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0E2C6B7-9457-1DF5-A071-F9845211D65B}"/>
                    </a:ext>
                  </a:extLst>
                </p:cNvPr>
                <p:cNvSpPr/>
                <p:nvPr/>
              </p:nvSpPr>
              <p:spPr>
                <a:xfrm>
                  <a:off x="2748951" y="3738113"/>
                  <a:ext cx="1587260" cy="94315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CFD1B91-E2BA-23E5-07E4-8FC3ADE248B8}"/>
                    </a:ext>
                  </a:extLst>
                </p:cNvPr>
                <p:cNvSpPr/>
                <p:nvPr/>
              </p:nvSpPr>
              <p:spPr>
                <a:xfrm>
                  <a:off x="2682815" y="3605842"/>
                  <a:ext cx="1719532" cy="13227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333F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118FEF1-2489-EE08-4569-FF06AAC2ADDC}"/>
                    </a:ext>
                  </a:extLst>
                </p:cNvPr>
                <p:cNvSpPr/>
                <p:nvPr/>
              </p:nvSpPr>
              <p:spPr>
                <a:xfrm>
                  <a:off x="3073879" y="4209690"/>
                  <a:ext cx="937404" cy="35655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4F19A073-854E-598D-2737-32D27B8A87F0}"/>
                    </a:ext>
                  </a:extLst>
                </p:cNvPr>
                <p:cNvSpPr/>
                <p:nvPr/>
              </p:nvSpPr>
              <p:spPr>
                <a:xfrm>
                  <a:off x="3263660" y="4295955"/>
                  <a:ext cx="184030" cy="178280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97CD3B4-096F-7231-120D-1BCAFD5E009A}"/>
                    </a:ext>
                  </a:extLst>
                </p:cNvPr>
                <p:cNvSpPr/>
                <p:nvPr/>
              </p:nvSpPr>
              <p:spPr>
                <a:xfrm>
                  <a:off x="3656162" y="4295955"/>
                  <a:ext cx="184030" cy="178280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4AC0B79-2FCE-E326-D10D-B50CB8925071}"/>
                    </a:ext>
                  </a:extLst>
                </p:cNvPr>
                <p:cNvSpPr txBox="1"/>
                <p:nvPr/>
              </p:nvSpPr>
              <p:spPr>
                <a:xfrm>
                  <a:off x="2835215" y="3830128"/>
                  <a:ext cx="14319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dirty="0"/>
                    <a:t>Sonicator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96CA2AD-F29B-D21E-544A-5AB7A64628BB}"/>
                  </a:ext>
                </a:extLst>
              </p:cNvPr>
              <p:cNvGrpSpPr/>
              <p:nvPr/>
            </p:nvGrpSpPr>
            <p:grpSpPr>
              <a:xfrm>
                <a:off x="1266890" y="2958638"/>
                <a:ext cx="845389" cy="1345722"/>
                <a:chOff x="621102" y="3508074"/>
                <a:chExt cx="845389" cy="1345722"/>
              </a:xfrm>
            </p:grpSpPr>
            <p:sp>
              <p:nvSpPr>
                <p:cNvPr id="28" name="Rectangle: Top Corners Snipped 27">
                  <a:extLst>
                    <a:ext uri="{FF2B5EF4-FFF2-40B4-BE49-F238E27FC236}">
                      <a16:creationId xmlns:a16="http://schemas.microsoft.com/office/drawing/2014/main" id="{F8A5E073-A717-C631-56E1-3EE00D5111A8}"/>
                    </a:ext>
                  </a:extLst>
                </p:cNvPr>
                <p:cNvSpPr/>
                <p:nvPr/>
              </p:nvSpPr>
              <p:spPr>
                <a:xfrm>
                  <a:off x="621102" y="3709358"/>
                  <a:ext cx="845389" cy="1144438"/>
                </a:xfrm>
                <a:prstGeom prst="snip2Same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9" name="Flowchart: Magnetic Disk 28">
                  <a:extLst>
                    <a:ext uri="{FF2B5EF4-FFF2-40B4-BE49-F238E27FC236}">
                      <a16:creationId xmlns:a16="http://schemas.microsoft.com/office/drawing/2014/main" id="{9BDC51E7-9DEC-3824-6E27-1F373124BEAE}"/>
                    </a:ext>
                  </a:extLst>
                </p:cNvPr>
                <p:cNvSpPr/>
                <p:nvPr/>
              </p:nvSpPr>
              <p:spPr>
                <a:xfrm>
                  <a:off x="687237" y="3508074"/>
                  <a:ext cx="713117" cy="201283"/>
                </a:xfrm>
                <a:prstGeom prst="flowChartMagneticDisk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C7B67ED-2E77-A6BD-C90D-B21E4E0FD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970247" y="3447469"/>
                <a:ext cx="904336" cy="904336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2F62C47-489A-88F0-0FDC-1FFA1ED57676}"/>
                  </a:ext>
                </a:extLst>
              </p:cNvPr>
              <p:cNvGrpSpPr/>
              <p:nvPr/>
            </p:nvGrpSpPr>
            <p:grpSpPr>
              <a:xfrm>
                <a:off x="7278605" y="3272066"/>
                <a:ext cx="1719532" cy="1075426"/>
                <a:chOff x="2682815" y="3605842"/>
                <a:chExt cx="1719532" cy="107542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50EE152-8D19-EA00-9335-62EF2EC93570}"/>
                    </a:ext>
                  </a:extLst>
                </p:cNvPr>
                <p:cNvSpPr/>
                <p:nvPr/>
              </p:nvSpPr>
              <p:spPr>
                <a:xfrm>
                  <a:off x="2748951" y="3738113"/>
                  <a:ext cx="1587260" cy="94315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18C732A-3D6D-5B97-9EBB-F661FADBA2E9}"/>
                    </a:ext>
                  </a:extLst>
                </p:cNvPr>
                <p:cNvSpPr/>
                <p:nvPr/>
              </p:nvSpPr>
              <p:spPr>
                <a:xfrm>
                  <a:off x="2682815" y="3605842"/>
                  <a:ext cx="1719532" cy="13227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333F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1D31057-216C-D975-49BB-DAFAC7EE37A5}"/>
                    </a:ext>
                  </a:extLst>
                </p:cNvPr>
                <p:cNvSpPr/>
                <p:nvPr/>
              </p:nvSpPr>
              <p:spPr>
                <a:xfrm>
                  <a:off x="3073879" y="4209690"/>
                  <a:ext cx="937404" cy="35655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EBF5AB60-6E98-E283-A15C-04B2725535DE}"/>
                    </a:ext>
                  </a:extLst>
                </p:cNvPr>
                <p:cNvSpPr/>
                <p:nvPr/>
              </p:nvSpPr>
              <p:spPr>
                <a:xfrm>
                  <a:off x="3263660" y="4295955"/>
                  <a:ext cx="184030" cy="178280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551A481-6B7C-AFC3-B030-91FA3BA0CD11}"/>
                    </a:ext>
                  </a:extLst>
                </p:cNvPr>
                <p:cNvSpPr/>
                <p:nvPr/>
              </p:nvSpPr>
              <p:spPr>
                <a:xfrm>
                  <a:off x="3656162" y="4295955"/>
                  <a:ext cx="184030" cy="178280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CB73DA5-F1D1-1016-5FDB-84A286A49EA6}"/>
                    </a:ext>
                  </a:extLst>
                </p:cNvPr>
                <p:cNvSpPr txBox="1"/>
                <p:nvPr/>
              </p:nvSpPr>
              <p:spPr>
                <a:xfrm>
                  <a:off x="2835215" y="3830128"/>
                  <a:ext cx="14319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dirty="0"/>
                    <a:t>Sonicator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F6A94D-8465-19F0-241F-A610F108D1A1}"/>
                  </a:ext>
                </a:extLst>
              </p:cNvPr>
              <p:cNvSpPr txBox="1"/>
              <p:nvPr/>
            </p:nvSpPr>
            <p:spPr>
              <a:xfrm>
                <a:off x="625575" y="4325384"/>
                <a:ext cx="242807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2400" b="1" dirty="0"/>
                  <a:t>E-graphene dispersion</a:t>
                </a:r>
              </a:p>
              <a:p>
                <a:pPr algn="ctr"/>
                <a:r>
                  <a:rPr lang="en-IN" sz="1600" dirty="0"/>
                  <a:t>Concentration  2-3 mg/ml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6F4FB3-F392-1DA0-DE58-1866E9F8812A}"/>
                  </a:ext>
                </a:extLst>
              </p:cNvPr>
              <p:cNvSpPr txBox="1"/>
              <p:nvPr/>
            </p:nvSpPr>
            <p:spPr>
              <a:xfrm>
                <a:off x="2874942" y="4374810"/>
                <a:ext cx="1328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dirty="0"/>
                  <a:t>10 mins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69310F-01FD-D743-FA1E-5F3FAB51B893}"/>
                  </a:ext>
                </a:extLst>
              </p:cNvPr>
              <p:cNvSpPr txBox="1"/>
              <p:nvPr/>
            </p:nvSpPr>
            <p:spPr>
              <a:xfrm>
                <a:off x="4440069" y="2916621"/>
                <a:ext cx="162197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dirty="0"/>
                  <a:t>Known volume (</a:t>
                </a:r>
                <a:r>
                  <a:rPr lang="en-IN" sz="1600" dirty="0" err="1"/>
                  <a:t>V</a:t>
                </a:r>
                <a:r>
                  <a:rPr lang="en-IN" sz="1600" baseline="-25000" dirty="0" err="1"/>
                  <a:t>d</a:t>
                </a:r>
                <a:r>
                  <a:rPr lang="en-IN" sz="1600" dirty="0"/>
                  <a:t>) of dispersion diluted with water 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637FE8-C717-E6F2-6106-CF6636EC2AB1}"/>
                  </a:ext>
                </a:extLst>
              </p:cNvPr>
              <p:cNvSpPr txBox="1"/>
              <p:nvPr/>
            </p:nvSpPr>
            <p:spPr>
              <a:xfrm>
                <a:off x="7474137" y="4374810"/>
                <a:ext cx="1328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dirty="0"/>
                  <a:t>few mins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C0C171-8E36-3692-A0B8-79DA2B5D37AE}"/>
                  </a:ext>
                </a:extLst>
              </p:cNvPr>
              <p:cNvSpPr txBox="1"/>
              <p:nvPr/>
            </p:nvSpPr>
            <p:spPr>
              <a:xfrm>
                <a:off x="9638117" y="4575094"/>
                <a:ext cx="21465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2400" b="1" dirty="0"/>
                  <a:t>Filtration</a:t>
                </a:r>
              </a:p>
            </p:txBody>
          </p:sp>
          <p:sp>
            <p:nvSpPr>
              <p:cNvPr id="17" name="Arrow: Curved Down 16">
                <a:extLst>
                  <a:ext uri="{FF2B5EF4-FFF2-40B4-BE49-F238E27FC236}">
                    <a16:creationId xmlns:a16="http://schemas.microsoft.com/office/drawing/2014/main" id="{94847CC4-88F0-D03A-1C9E-C090EC656410}"/>
                  </a:ext>
                </a:extLst>
              </p:cNvPr>
              <p:cNvSpPr/>
              <p:nvPr/>
            </p:nvSpPr>
            <p:spPr>
              <a:xfrm rot="960599">
                <a:off x="1807033" y="2770691"/>
                <a:ext cx="1276709" cy="291860"/>
              </a:xfrm>
              <a:prstGeom prst="curvedDownArrow">
                <a:avLst/>
              </a:prstGeom>
              <a:solidFill>
                <a:srgbClr val="DAE05B"/>
              </a:solidFill>
              <a:ln>
                <a:solidFill>
                  <a:srgbClr val="DAE0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B81F0D78-C935-0F7E-F357-388029647245}"/>
                  </a:ext>
                </a:extLst>
              </p:cNvPr>
              <p:cNvSpPr/>
              <p:nvPr/>
            </p:nvSpPr>
            <p:spPr>
              <a:xfrm>
                <a:off x="4431887" y="3962179"/>
                <a:ext cx="1601638" cy="132271"/>
              </a:xfrm>
              <a:prstGeom prst="rightArrow">
                <a:avLst/>
              </a:prstGeom>
              <a:solidFill>
                <a:srgbClr val="DAE05B"/>
              </a:solidFill>
              <a:ln>
                <a:solidFill>
                  <a:srgbClr val="DAE0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9" name="Arrow: Curved Down 18">
                <a:extLst>
                  <a:ext uri="{FF2B5EF4-FFF2-40B4-BE49-F238E27FC236}">
                    <a16:creationId xmlns:a16="http://schemas.microsoft.com/office/drawing/2014/main" id="{44E34CF4-DDD0-601F-3AB6-260CCBF57EBF}"/>
                  </a:ext>
                </a:extLst>
              </p:cNvPr>
              <p:cNvSpPr/>
              <p:nvPr/>
            </p:nvSpPr>
            <p:spPr>
              <a:xfrm rot="20467706">
                <a:off x="6425725" y="3043294"/>
                <a:ext cx="1367877" cy="371279"/>
              </a:xfrm>
              <a:prstGeom prst="curvedDownArrow">
                <a:avLst/>
              </a:prstGeom>
              <a:solidFill>
                <a:srgbClr val="DAE05B"/>
              </a:solidFill>
              <a:ln>
                <a:solidFill>
                  <a:srgbClr val="DAE0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60E04BDD-A19C-90CE-E705-FABBF85E1A5C}"/>
                  </a:ext>
                </a:extLst>
              </p:cNvPr>
              <p:cNvSpPr/>
              <p:nvPr/>
            </p:nvSpPr>
            <p:spPr>
              <a:xfrm>
                <a:off x="9060541" y="3982367"/>
                <a:ext cx="492868" cy="112083"/>
              </a:xfrm>
              <a:prstGeom prst="rightArrow">
                <a:avLst/>
              </a:prstGeom>
              <a:solidFill>
                <a:srgbClr val="DAE05B"/>
              </a:solidFill>
              <a:ln>
                <a:solidFill>
                  <a:srgbClr val="DAE0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E4BD646-3C3A-D098-77C3-0A25CD724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76" b="10691"/>
              <a:stretch/>
            </p:blipFill>
            <p:spPr>
              <a:xfrm>
                <a:off x="9638117" y="2726157"/>
                <a:ext cx="1969580" cy="1673661"/>
              </a:xfrm>
              <a:prstGeom prst="round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04F89B4-CC7E-A4F0-4B5D-901331C94EB7}"/>
                </a:ext>
              </a:extLst>
            </p:cNvPr>
            <p:cNvSpPr txBox="1"/>
            <p:nvPr/>
          </p:nvSpPr>
          <p:spPr>
            <a:xfrm>
              <a:off x="5079647" y="803447"/>
              <a:ext cx="17135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00CC00"/>
                  </a:solidFill>
                </a:rPr>
                <a:t>Procedure</a:t>
              </a:r>
              <a:endParaRPr lang="en-US" sz="2800" b="1" dirty="0">
                <a:solidFill>
                  <a:srgbClr val="00CC00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0BF2527-BFB6-DDF3-913A-18AD23F29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7" t="18882" r="18151" b="37391"/>
            <a:stretch>
              <a:fillRect/>
            </a:stretch>
          </p:blipFill>
          <p:spPr>
            <a:xfrm>
              <a:off x="9434167" y="4838414"/>
              <a:ext cx="1743607" cy="177807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46E2A77-9CC8-9753-8E08-4134F4C7C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69" t="50000" r="22431" b="16522"/>
            <a:stretch>
              <a:fillRect/>
            </a:stretch>
          </p:blipFill>
          <p:spPr>
            <a:xfrm>
              <a:off x="508626" y="4724316"/>
              <a:ext cx="1983698" cy="1778070"/>
            </a:xfrm>
            <a:prstGeom prst="rect">
              <a:avLst/>
            </a:prstGeom>
          </p:spPr>
        </p:pic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24E95787-019F-C4AE-12C4-8257AE100253}"/>
                </a:ext>
              </a:extLst>
            </p:cNvPr>
            <p:cNvSpPr/>
            <p:nvPr/>
          </p:nvSpPr>
          <p:spPr>
            <a:xfrm flipH="1">
              <a:off x="4522330" y="5922159"/>
              <a:ext cx="2301768" cy="190752"/>
            </a:xfrm>
            <a:prstGeom prst="rightArrow">
              <a:avLst/>
            </a:prstGeom>
            <a:solidFill>
              <a:srgbClr val="C6D1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09677A-F0DB-5453-AC35-21FC05530AA7}"/>
                </a:ext>
              </a:extLst>
            </p:cNvPr>
            <p:cNvSpPr txBox="1"/>
            <p:nvPr/>
          </p:nvSpPr>
          <p:spPr>
            <a:xfrm>
              <a:off x="4361726" y="6532181"/>
              <a:ext cx="317836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reshma.babu@edu.unige.it </a:t>
              </a:r>
            </a:p>
          </p:txBody>
        </p:sp>
        <p:sp>
          <p:nvSpPr>
            <p:cNvPr id="41" name="Segnaposto contenuto 2">
              <a:extLst>
                <a:ext uri="{FF2B5EF4-FFF2-40B4-BE49-F238E27FC236}">
                  <a16:creationId xmlns:a16="http://schemas.microsoft.com/office/drawing/2014/main" id="{DEE5619B-6E29-ACC8-0CAF-53D56296E00F}"/>
                </a:ext>
              </a:extLst>
            </p:cNvPr>
            <p:cNvSpPr txBox="1">
              <a:spLocks/>
            </p:cNvSpPr>
            <p:nvPr/>
          </p:nvSpPr>
          <p:spPr>
            <a:xfrm>
              <a:off x="2682065" y="4703575"/>
              <a:ext cx="6508710" cy="11238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it-IT" sz="2000" b="1" dirty="0" err="1"/>
                <a:t>Foils</a:t>
              </a:r>
              <a:r>
                <a:rPr lang="it-IT" sz="2000" b="1" dirty="0"/>
                <a:t> </a:t>
              </a:r>
              <a:r>
                <a:rPr lang="it-IT" sz="2000" b="1" dirty="0" err="1"/>
                <a:t>separated</a:t>
              </a:r>
              <a:r>
                <a:rPr lang="it-IT" sz="2000" b="1" dirty="0"/>
                <a:t> from filters</a:t>
              </a:r>
            </a:p>
            <a:p>
              <a:pPr marL="0" indent="0" algn="just">
                <a:buNone/>
              </a:pPr>
              <a:r>
                <a:rPr lang="it-IT" sz="2000" b="1" dirty="0" err="1"/>
                <a:t>either</a:t>
              </a:r>
              <a:r>
                <a:rPr lang="it-IT" sz="2000" b="1" dirty="0"/>
                <a:t> by peeling off </a:t>
              </a:r>
            </a:p>
            <a:p>
              <a:pPr marL="0" indent="0" algn="just">
                <a:buNone/>
              </a:pPr>
              <a:r>
                <a:rPr lang="it-IT" sz="2000" b="1" dirty="0"/>
                <a:t>or by </a:t>
              </a:r>
              <a:r>
                <a:rPr lang="it-IT" sz="2000" b="1" dirty="0" err="1"/>
                <a:t>pyrolysis</a:t>
              </a:r>
              <a:r>
                <a:rPr lang="it-IT" sz="2000" b="1" dirty="0"/>
                <a:t> </a:t>
              </a:r>
              <a:r>
                <a:rPr lang="it-IT" sz="2000" b="1" dirty="0" err="1"/>
                <a:t>at</a:t>
              </a:r>
              <a:r>
                <a:rPr lang="it-IT" sz="2000" b="1" dirty="0"/>
                <a:t> </a:t>
              </a:r>
              <a:r>
                <a:rPr lang="it-IT" sz="2000" b="1" dirty="0" err="1"/>
                <a:t>different</a:t>
              </a:r>
              <a:r>
                <a:rPr lang="it-IT" sz="2000" b="1" dirty="0"/>
                <a:t> </a:t>
              </a:r>
              <a:r>
                <a:rPr lang="it-IT" sz="2000" b="1" dirty="0" err="1"/>
                <a:t>temperatures</a:t>
              </a:r>
              <a:r>
                <a:rPr lang="it-IT" sz="2000" b="1" dirty="0"/>
                <a:t> (up to 700 °C)</a:t>
              </a:r>
              <a:endParaRPr lang="en-GB" sz="2000" b="1" dirty="0"/>
            </a:p>
          </p:txBody>
        </p:sp>
        <p:sp>
          <p:nvSpPr>
            <p:cNvPr id="42" name="Arrow: Curved Left 41">
              <a:extLst>
                <a:ext uri="{FF2B5EF4-FFF2-40B4-BE49-F238E27FC236}">
                  <a16:creationId xmlns:a16="http://schemas.microsoft.com/office/drawing/2014/main" id="{0EA9537E-97EE-B4A8-5ECC-4EDCA0D9532C}"/>
                </a:ext>
              </a:extLst>
            </p:cNvPr>
            <p:cNvSpPr/>
            <p:nvPr/>
          </p:nvSpPr>
          <p:spPr>
            <a:xfrm>
              <a:off x="11413806" y="3227965"/>
              <a:ext cx="712982" cy="2129646"/>
            </a:xfrm>
            <a:prstGeom prst="curvedLeftArrow">
              <a:avLst/>
            </a:prstGeom>
            <a:solidFill>
              <a:srgbClr val="C6D1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13C1929-4249-4332-FDE8-A1B6FE398959}"/>
              </a:ext>
            </a:extLst>
          </p:cNvPr>
          <p:cNvSpPr txBox="1"/>
          <p:nvPr/>
        </p:nvSpPr>
        <p:spPr>
          <a:xfrm>
            <a:off x="534435" y="616284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 x 20 mm</a:t>
            </a:r>
            <a:r>
              <a:rPr lang="it-IT" b="1" baseline="30000" dirty="0"/>
              <a:t>2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338138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4F24F-38D7-379C-0CFA-B3E602529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0E5AC2A-7F55-04F5-80E8-9EB0237884EF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34538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+mn-lt"/>
              </a:rPr>
              <a:t>Custom vs Commercial foils – XRD analysis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5321E-05CF-51B9-0807-13FA70F6F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025" y="1315670"/>
            <a:ext cx="6314393" cy="45928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B35E1B-8E06-7A83-C7BE-FCCA451234FC}"/>
              </a:ext>
            </a:extLst>
          </p:cNvPr>
          <p:cNvGrpSpPr/>
          <p:nvPr/>
        </p:nvGrpSpPr>
        <p:grpSpPr>
          <a:xfrm>
            <a:off x="-7466" y="1166612"/>
            <a:ext cx="5906491" cy="5010256"/>
            <a:chOff x="112805" y="760119"/>
            <a:chExt cx="5906491" cy="50102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BF52E5-EFF2-3A84-D548-E531A82CB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59" t="2424" r="2130" b="456"/>
            <a:stretch>
              <a:fillRect/>
            </a:stretch>
          </p:blipFill>
          <p:spPr>
            <a:xfrm>
              <a:off x="112805" y="1010427"/>
              <a:ext cx="5906491" cy="475994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4E38ED7-5141-BF27-DB47-2953C1311AFD}"/>
                </a:ext>
              </a:extLst>
            </p:cNvPr>
            <p:cNvSpPr txBox="1"/>
            <p:nvPr/>
          </p:nvSpPr>
          <p:spPr>
            <a:xfrm>
              <a:off x="2021022" y="760119"/>
              <a:ext cx="688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(002)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D22DF71-587E-4BA4-4D29-D313624B44B8}"/>
                </a:ext>
              </a:extLst>
            </p:cNvPr>
            <p:cNvSpPr txBox="1"/>
            <p:nvPr/>
          </p:nvSpPr>
          <p:spPr>
            <a:xfrm>
              <a:off x="5001970" y="760119"/>
              <a:ext cx="688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(004)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8B1F860-88C8-D51F-2B0B-AB085B7D3DFD}"/>
              </a:ext>
            </a:extLst>
          </p:cNvPr>
          <p:cNvSpPr txBox="1"/>
          <p:nvPr/>
        </p:nvSpPr>
        <p:spPr>
          <a:xfrm>
            <a:off x="114261" y="6278118"/>
            <a:ext cx="1011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A post-</a:t>
            </a:r>
            <a:r>
              <a:rPr lang="it-IT" sz="2400" b="1" dirty="0" err="1">
                <a:solidFill>
                  <a:srgbClr val="0000FF"/>
                </a:solidFill>
              </a:rPr>
              <a:t>annealing</a:t>
            </a:r>
            <a:r>
              <a:rPr lang="it-IT" sz="2400" b="1" dirty="0">
                <a:solidFill>
                  <a:srgbClr val="0000FF"/>
                </a:solidFill>
              </a:rPr>
              <a:t> treatment of 700 °C for just 10 minutes </a:t>
            </a:r>
            <a:r>
              <a:rPr lang="it-IT" sz="2400" b="1" dirty="0" err="1">
                <a:solidFill>
                  <a:srgbClr val="0000FF"/>
                </a:solidFill>
              </a:rPr>
              <a:t>improves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 err="1">
                <a:solidFill>
                  <a:srgbClr val="0000FF"/>
                </a:solidFill>
              </a:rPr>
              <a:t>cristallinity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48" name="Arrow: Left 47">
            <a:extLst>
              <a:ext uri="{FF2B5EF4-FFF2-40B4-BE49-F238E27FC236}">
                <a16:creationId xmlns:a16="http://schemas.microsoft.com/office/drawing/2014/main" id="{ABA24E71-E34C-76F5-FE95-7E82D140E69D}"/>
              </a:ext>
            </a:extLst>
          </p:cNvPr>
          <p:cNvSpPr/>
          <p:nvPr/>
        </p:nvSpPr>
        <p:spPr>
          <a:xfrm>
            <a:off x="4723747" y="2889922"/>
            <a:ext cx="868172" cy="201478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8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2E95A-B241-E1E0-DE07-97F92FBF7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17C776-E2CB-BD1C-8D55-934554D7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236366" y="785972"/>
            <a:ext cx="4544258" cy="330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FBFC979-2222-7136-3993-F2F0D2CA2A12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34538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+mn-lt"/>
              </a:rPr>
              <a:t>Custom vs Commercial foils – Raman analysis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8120D99-A8C8-479F-25CC-91F5C7AFF53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236366" y="4137557"/>
            <a:ext cx="4544258" cy="270165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679DF63-8567-B926-84BE-15C8815B56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6990" y="1758810"/>
            <a:ext cx="5567562" cy="334038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E45D151-EE86-8D6B-7F1F-30CF794808B0}"/>
              </a:ext>
            </a:extLst>
          </p:cNvPr>
          <p:cNvSpPr txBox="1"/>
          <p:nvPr/>
        </p:nvSpPr>
        <p:spPr>
          <a:xfrm>
            <a:off x="1740316" y="5804968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D </a:t>
            </a:r>
            <a:r>
              <a:rPr lang="it-IT" sz="2400" b="1" dirty="0" err="1">
                <a:solidFill>
                  <a:srgbClr val="0000FF"/>
                </a:solidFill>
              </a:rPr>
              <a:t>peak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43F6DF-FCA1-8877-C870-7066A1298116}"/>
              </a:ext>
            </a:extLst>
          </p:cNvPr>
          <p:cNvSpPr txBox="1"/>
          <p:nvPr/>
        </p:nvSpPr>
        <p:spPr>
          <a:xfrm>
            <a:off x="3661257" y="2481996"/>
            <a:ext cx="181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MLG Genova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1A2ACFC-1F23-2075-BA7B-6CB53AF0929A}"/>
              </a:ext>
            </a:extLst>
          </p:cNvPr>
          <p:cNvSpPr txBox="1"/>
          <p:nvPr/>
        </p:nvSpPr>
        <p:spPr>
          <a:xfrm>
            <a:off x="9265555" y="4637525"/>
            <a:ext cx="1775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MLG Kaneka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05C8E8-097F-9BD3-2DF0-842ED1D755BB}"/>
              </a:ext>
            </a:extLst>
          </p:cNvPr>
          <p:cNvCxnSpPr/>
          <p:nvPr/>
        </p:nvCxnSpPr>
        <p:spPr>
          <a:xfrm flipV="1">
            <a:off x="2274277" y="4051577"/>
            <a:ext cx="0" cy="16810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8C79FD-277C-0BFB-4D41-B103733FE276}"/>
              </a:ext>
            </a:extLst>
          </p:cNvPr>
          <p:cNvCxnSpPr>
            <a:cxnSpLocks/>
          </p:cNvCxnSpPr>
          <p:nvPr/>
        </p:nvCxnSpPr>
        <p:spPr>
          <a:xfrm flipV="1">
            <a:off x="2649415" y="4051577"/>
            <a:ext cx="0" cy="120036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B34D882-A4E8-D458-6E01-9CBD31E74D8D}"/>
              </a:ext>
            </a:extLst>
          </p:cNvPr>
          <p:cNvSpPr txBox="1"/>
          <p:nvPr/>
        </p:nvSpPr>
        <p:spPr>
          <a:xfrm>
            <a:off x="2384623" y="5171573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G </a:t>
            </a:r>
            <a:r>
              <a:rPr lang="it-IT" sz="2400" b="1" dirty="0" err="1">
                <a:solidFill>
                  <a:srgbClr val="0000FF"/>
                </a:solidFill>
              </a:rPr>
              <a:t>peak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9660A2-F8B8-5F7D-EABF-F9A596E856FF}"/>
              </a:ext>
            </a:extLst>
          </p:cNvPr>
          <p:cNvSpPr txBox="1"/>
          <p:nvPr/>
        </p:nvSpPr>
        <p:spPr>
          <a:xfrm>
            <a:off x="9265555" y="1527977"/>
            <a:ext cx="207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MLG Nanotech</a:t>
            </a:r>
          </a:p>
        </p:txBody>
      </p:sp>
    </p:spTree>
    <p:extLst>
      <p:ext uri="{BB962C8B-B14F-4D97-AF65-F5344CB8AC3E}">
        <p14:creationId xmlns:p14="http://schemas.microsoft.com/office/powerpoint/2010/main" val="726444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7AA83-F193-2FD7-EEF6-3482F6C3F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572ABAD-C43E-E65F-EFC0-271E21700252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34538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+mn-lt"/>
              </a:rPr>
              <a:t>Custom vs Commercial foils – EBS analysis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0BB3AF-F855-7AFD-B592-61744FA86A03}"/>
              </a:ext>
            </a:extLst>
          </p:cNvPr>
          <p:cNvSpPr txBox="1"/>
          <p:nvPr/>
        </p:nvSpPr>
        <p:spPr>
          <a:xfrm>
            <a:off x="6154187" y="3554141"/>
            <a:ext cx="5755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EBS of a sample </a:t>
            </a:r>
            <a:r>
              <a:rPr lang="it-IT" sz="2400" b="1" dirty="0" err="1">
                <a:solidFill>
                  <a:srgbClr val="0000FF"/>
                </a:solidFill>
              </a:rPr>
              <a:t>without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 err="1">
                <a:solidFill>
                  <a:srgbClr val="0000FF"/>
                </a:solidFill>
              </a:rPr>
              <a:t>annealing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 err="1">
                <a:solidFill>
                  <a:srgbClr val="0000FF"/>
                </a:solidFill>
              </a:rPr>
              <a:t>at</a:t>
            </a:r>
            <a:r>
              <a:rPr lang="it-IT" sz="2400" b="1" dirty="0">
                <a:solidFill>
                  <a:srgbClr val="0000FF"/>
                </a:solidFill>
              </a:rPr>
              <a:t> 700°C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42F1B-D50F-89D7-DC2A-796799A1C9E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7599" y="4285657"/>
            <a:ext cx="5082940" cy="252840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2F0420B-E331-00A2-3ED0-CD4CD2F65F40}"/>
              </a:ext>
            </a:extLst>
          </p:cNvPr>
          <p:cNvSpPr txBox="1"/>
          <p:nvPr/>
        </p:nvSpPr>
        <p:spPr>
          <a:xfrm>
            <a:off x="1178453" y="4621745"/>
            <a:ext cx="1775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MLG Kaneka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FCB34-3B4D-1549-7634-44F58D89E17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06197" y="777461"/>
            <a:ext cx="4954342" cy="28427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74CF0F7-E1D4-7155-C047-2D2880653561}"/>
              </a:ext>
            </a:extLst>
          </p:cNvPr>
          <p:cNvSpPr txBox="1"/>
          <p:nvPr/>
        </p:nvSpPr>
        <p:spPr>
          <a:xfrm>
            <a:off x="1367037" y="1099141"/>
            <a:ext cx="181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MLG Genova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489EA-321A-4E17-5078-98ED767B4AF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531463" y="777462"/>
            <a:ext cx="4954340" cy="2842779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AD168-9FC7-880D-8F6D-CB7C1F15F41B}"/>
              </a:ext>
            </a:extLst>
          </p:cNvPr>
          <p:cNvSpPr txBox="1"/>
          <p:nvPr/>
        </p:nvSpPr>
        <p:spPr>
          <a:xfrm>
            <a:off x="7207800" y="1099141"/>
            <a:ext cx="181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MLG Genova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2B961-58E6-44F8-7E3F-C6862C39F12F}"/>
              </a:ext>
            </a:extLst>
          </p:cNvPr>
          <p:cNvSpPr txBox="1"/>
          <p:nvPr/>
        </p:nvSpPr>
        <p:spPr>
          <a:xfrm>
            <a:off x="212549" y="3522272"/>
            <a:ext cx="529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EBS of a sample with </a:t>
            </a:r>
            <a:r>
              <a:rPr lang="it-IT" sz="2400" b="1" dirty="0" err="1">
                <a:solidFill>
                  <a:srgbClr val="0000FF"/>
                </a:solidFill>
              </a:rPr>
              <a:t>annealing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 err="1">
                <a:solidFill>
                  <a:srgbClr val="0000FF"/>
                </a:solidFill>
              </a:rPr>
              <a:t>at</a:t>
            </a:r>
            <a:r>
              <a:rPr lang="it-IT" sz="2400" b="1" dirty="0">
                <a:solidFill>
                  <a:srgbClr val="0000FF"/>
                </a:solidFill>
              </a:rPr>
              <a:t> 700°C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66044-0D47-7C95-AEB6-43FCCABB489D}"/>
              </a:ext>
            </a:extLst>
          </p:cNvPr>
          <p:cNvSpPr txBox="1"/>
          <p:nvPr/>
        </p:nvSpPr>
        <p:spPr>
          <a:xfrm>
            <a:off x="6261393" y="4949692"/>
            <a:ext cx="475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The non-</a:t>
            </a:r>
            <a:r>
              <a:rPr lang="it-IT" sz="2400" b="1" dirty="0" err="1"/>
              <a:t>uniformity</a:t>
            </a:r>
            <a:r>
              <a:rPr lang="it-IT" sz="2400" b="1" dirty="0"/>
              <a:t> of MLG Genova</a:t>
            </a:r>
          </a:p>
          <a:p>
            <a:r>
              <a:rPr lang="it-IT" sz="2400" b="1" dirty="0" err="1"/>
              <a:t>doubles</a:t>
            </a:r>
            <a:r>
              <a:rPr lang="it-IT" sz="2400" b="1" dirty="0"/>
              <a:t> </a:t>
            </a:r>
            <a:r>
              <a:rPr lang="it-IT" sz="2400" b="1" dirty="0" err="1"/>
              <a:t>compared</a:t>
            </a:r>
            <a:r>
              <a:rPr lang="it-IT" sz="2400" b="1" dirty="0"/>
              <a:t> to MLG Kaneka</a:t>
            </a:r>
          </a:p>
        </p:txBody>
      </p:sp>
    </p:spTree>
    <p:extLst>
      <p:ext uri="{BB962C8B-B14F-4D97-AF65-F5344CB8AC3E}">
        <p14:creationId xmlns:p14="http://schemas.microsoft.com/office/powerpoint/2010/main" val="216535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50ED6-C6A3-7460-A8A1-30C2BEBEB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6E1647-D4FF-38B4-CBA5-35675C1CECE0}"/>
              </a:ext>
            </a:extLst>
          </p:cNvPr>
          <p:cNvSpPr txBox="1">
            <a:spLocks/>
          </p:cNvSpPr>
          <p:nvPr/>
        </p:nvSpPr>
        <p:spPr>
          <a:xfrm>
            <a:off x="0" y="2149464"/>
            <a:ext cx="12192000" cy="127953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+mn-lt"/>
              </a:rPr>
              <a:t>Preliminary results from measurements </a:t>
            </a:r>
          </a:p>
          <a:p>
            <a:pPr algn="ctr"/>
            <a:r>
              <a:rPr lang="en-GB" sz="3600" dirty="0">
                <a:latin typeface="+mn-lt"/>
              </a:rPr>
              <a:t>of radiation damage</a:t>
            </a:r>
          </a:p>
        </p:txBody>
      </p:sp>
    </p:spTree>
    <p:extLst>
      <p:ext uri="{BB962C8B-B14F-4D97-AF65-F5344CB8AC3E}">
        <p14:creationId xmlns:p14="http://schemas.microsoft.com/office/powerpoint/2010/main" val="889018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C1070-59F4-C006-B22D-093870311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OPG1 - 3mm alto 1.jpeg">
            <a:extLst>
              <a:ext uri="{FF2B5EF4-FFF2-40B4-BE49-F238E27FC236}">
                <a16:creationId xmlns:a16="http://schemas.microsoft.com/office/drawing/2014/main" id="{1AFA647E-FDEB-A942-29AE-0D5C8DD3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8798" y="3859189"/>
            <a:ext cx="4228330" cy="307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OPG1 - centro 2.jpeg">
            <a:extLst>
              <a:ext uri="{FF2B5EF4-FFF2-40B4-BE49-F238E27FC236}">
                <a16:creationId xmlns:a16="http://schemas.microsoft.com/office/drawing/2014/main" id="{0E0C9D5B-ED25-CB58-19C8-1369D53D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739302"/>
            <a:ext cx="3924436" cy="28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LG2 - Centro 1.jpeg">
            <a:extLst>
              <a:ext uri="{FF2B5EF4-FFF2-40B4-BE49-F238E27FC236}">
                <a16:creationId xmlns:a16="http://schemas.microsoft.com/office/drawing/2014/main" id="{41A68202-9F27-77BE-5352-5E48A31A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27128" y="739301"/>
            <a:ext cx="3924437" cy="28540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C5B6E94-B9AA-70FC-9395-3E6F3C823EF9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3453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+mn-lt"/>
              </a:rPr>
              <a:t>Irradiated samples @ GANIL</a:t>
            </a:r>
          </a:p>
        </p:txBody>
      </p:sp>
      <p:pic>
        <p:nvPicPr>
          <p:cNvPr id="12" name="Picture 11" descr="MLG3 - Centro 2.jpeg">
            <a:extLst>
              <a:ext uri="{FF2B5EF4-FFF2-40B4-BE49-F238E27FC236}">
                <a16:creationId xmlns:a16="http://schemas.microsoft.com/office/drawing/2014/main" id="{118A036D-17CB-4186-D54E-D2FBA08C031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343874" y="739300"/>
            <a:ext cx="3924437" cy="28540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C9A80-D012-B836-32E5-5BD5AF4F665D}"/>
              </a:ext>
            </a:extLst>
          </p:cNvPr>
          <p:cNvSpPr txBox="1"/>
          <p:nvPr/>
        </p:nvSpPr>
        <p:spPr>
          <a:xfrm>
            <a:off x="2207978" y="4297879"/>
            <a:ext cx="15759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HOPG</a:t>
            </a:r>
          </a:p>
          <a:p>
            <a:r>
              <a:rPr lang="it-IT" b="1" dirty="0">
                <a:solidFill>
                  <a:srgbClr val="00B050"/>
                </a:solidFill>
              </a:rPr>
              <a:t>Pre-</a:t>
            </a:r>
            <a:r>
              <a:rPr lang="it-IT" b="1" dirty="0" err="1">
                <a:solidFill>
                  <a:srgbClr val="00B050"/>
                </a:solidFill>
              </a:rPr>
              <a:t>irradiation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C64BA1-060B-DE7A-7484-E83788B29AE4}"/>
              </a:ext>
            </a:extLst>
          </p:cNvPr>
          <p:cNvSpPr txBox="1"/>
          <p:nvPr/>
        </p:nvSpPr>
        <p:spPr>
          <a:xfrm>
            <a:off x="1962218" y="1158082"/>
            <a:ext cx="16700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HOPG</a:t>
            </a:r>
          </a:p>
          <a:p>
            <a:r>
              <a:rPr lang="it-IT" b="1" dirty="0">
                <a:solidFill>
                  <a:srgbClr val="00B050"/>
                </a:solidFill>
              </a:rPr>
              <a:t>Post-</a:t>
            </a:r>
            <a:r>
              <a:rPr lang="it-IT" b="1" dirty="0" err="1">
                <a:solidFill>
                  <a:srgbClr val="00B050"/>
                </a:solidFill>
              </a:rPr>
              <a:t>irradiation</a:t>
            </a:r>
            <a:endParaRPr lang="it-IT" b="1" dirty="0">
              <a:solidFill>
                <a:srgbClr val="00B050"/>
              </a:solidFill>
            </a:endParaRPr>
          </a:p>
          <a:p>
            <a:r>
              <a:rPr lang="it-IT" b="1" dirty="0">
                <a:solidFill>
                  <a:srgbClr val="00B050"/>
                </a:solidFill>
              </a:rPr>
              <a:t>I</a:t>
            </a:r>
            <a:r>
              <a:rPr lang="it-IT" b="1" baseline="-25000" dirty="0">
                <a:solidFill>
                  <a:srgbClr val="00B050"/>
                </a:solidFill>
              </a:rPr>
              <a:t>D</a:t>
            </a:r>
            <a:r>
              <a:rPr lang="it-IT" b="1" dirty="0">
                <a:solidFill>
                  <a:srgbClr val="00B050"/>
                </a:solidFill>
              </a:rPr>
              <a:t>/I</a:t>
            </a:r>
            <a:r>
              <a:rPr lang="it-IT" b="1" baseline="-25000" dirty="0">
                <a:solidFill>
                  <a:srgbClr val="00B050"/>
                </a:solidFill>
              </a:rPr>
              <a:t>G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  <a:sym typeface="Symbol" panose="05050102010706020507" pitchFamily="18" charset="2"/>
              </a:rPr>
              <a:t> 0.23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CF274-C045-4967-EC3F-D83612ECCF6B}"/>
              </a:ext>
            </a:extLst>
          </p:cNvPr>
          <p:cNvSpPr txBox="1"/>
          <p:nvPr/>
        </p:nvSpPr>
        <p:spPr>
          <a:xfrm>
            <a:off x="5999767" y="1176882"/>
            <a:ext cx="17755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MLG Kaneka</a:t>
            </a:r>
          </a:p>
          <a:p>
            <a:r>
              <a:rPr lang="it-IT" b="1" dirty="0">
                <a:solidFill>
                  <a:srgbClr val="00B050"/>
                </a:solidFill>
              </a:rPr>
              <a:t>Post-</a:t>
            </a:r>
            <a:r>
              <a:rPr lang="it-IT" b="1" dirty="0" err="1">
                <a:solidFill>
                  <a:srgbClr val="00B050"/>
                </a:solidFill>
              </a:rPr>
              <a:t>irradiation</a:t>
            </a:r>
            <a:endParaRPr lang="it-IT" b="1" dirty="0">
              <a:solidFill>
                <a:srgbClr val="00B050"/>
              </a:solidFill>
            </a:endParaRPr>
          </a:p>
          <a:p>
            <a:r>
              <a:rPr lang="it-IT" b="1" dirty="0">
                <a:solidFill>
                  <a:srgbClr val="00B050"/>
                </a:solidFill>
              </a:rPr>
              <a:t>I</a:t>
            </a:r>
            <a:r>
              <a:rPr lang="it-IT" b="1" baseline="-25000" dirty="0">
                <a:solidFill>
                  <a:srgbClr val="00B050"/>
                </a:solidFill>
              </a:rPr>
              <a:t>D</a:t>
            </a:r>
            <a:r>
              <a:rPr lang="it-IT" b="1" dirty="0">
                <a:solidFill>
                  <a:srgbClr val="00B050"/>
                </a:solidFill>
              </a:rPr>
              <a:t>/I</a:t>
            </a:r>
            <a:r>
              <a:rPr lang="it-IT" b="1" baseline="-25000" dirty="0">
                <a:solidFill>
                  <a:srgbClr val="00B050"/>
                </a:solidFill>
              </a:rPr>
              <a:t>G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  <a:sym typeface="Symbol" panose="05050102010706020507" pitchFamily="18" charset="2"/>
              </a:rPr>
              <a:t> 0.31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04E57-ECA7-E4AF-7D06-BB8A19A051FB}"/>
              </a:ext>
            </a:extLst>
          </p:cNvPr>
          <p:cNvSpPr txBox="1"/>
          <p:nvPr/>
        </p:nvSpPr>
        <p:spPr>
          <a:xfrm>
            <a:off x="10200550" y="1333787"/>
            <a:ext cx="1775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MLG Kaneka</a:t>
            </a:r>
          </a:p>
          <a:p>
            <a:r>
              <a:rPr lang="it-IT" b="1" dirty="0">
                <a:solidFill>
                  <a:srgbClr val="00B050"/>
                </a:solidFill>
              </a:rPr>
              <a:t>Post-</a:t>
            </a:r>
            <a:r>
              <a:rPr lang="it-IT" b="1" dirty="0" err="1">
                <a:solidFill>
                  <a:srgbClr val="00B050"/>
                </a:solidFill>
              </a:rPr>
              <a:t>irradiation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F49790-C0E5-9C3B-CBFD-60656E9D95F2}"/>
              </a:ext>
            </a:extLst>
          </p:cNvPr>
          <p:cNvSpPr txBox="1"/>
          <p:nvPr/>
        </p:nvSpPr>
        <p:spPr>
          <a:xfrm>
            <a:off x="4572001" y="4030907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Irradiation</a:t>
            </a:r>
            <a:r>
              <a:rPr lang="it-IT" sz="2400" b="1" dirty="0"/>
              <a:t> with </a:t>
            </a:r>
            <a:r>
              <a:rPr lang="it-IT" sz="2400" b="1" baseline="30000" dirty="0"/>
              <a:t>20</a:t>
            </a:r>
            <a:r>
              <a:rPr lang="it-IT" sz="2400" b="1" dirty="0"/>
              <a:t>Ne</a:t>
            </a:r>
            <a:r>
              <a:rPr lang="it-IT" sz="2400" b="1" baseline="30000" dirty="0"/>
              <a:t>9+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, 14 MeV/u</a:t>
            </a:r>
          </a:p>
          <a:p>
            <a:r>
              <a:rPr lang="it-IT" sz="2400" b="1" dirty="0" err="1"/>
              <a:t>Each</a:t>
            </a:r>
            <a:r>
              <a:rPr lang="it-IT" sz="2400" b="1" dirty="0"/>
              <a:t> sample </a:t>
            </a:r>
            <a:r>
              <a:rPr lang="it-IT" sz="2400" b="1" dirty="0" err="1"/>
              <a:t>is</a:t>
            </a:r>
            <a:r>
              <a:rPr lang="it-IT" sz="2400" b="1" dirty="0"/>
              <a:t> inside a target holder </a:t>
            </a:r>
            <a:r>
              <a:rPr lang="it-IT" sz="2400" b="1" dirty="0" err="1"/>
              <a:t>at</a:t>
            </a:r>
            <a:r>
              <a:rPr lang="it-IT" sz="2400" b="1" dirty="0"/>
              <a:t> room temperature</a:t>
            </a:r>
          </a:p>
          <a:p>
            <a:r>
              <a:rPr lang="it-IT" sz="2400" b="1" dirty="0"/>
              <a:t>HOPG, 140 min. with a </a:t>
            </a:r>
            <a:r>
              <a:rPr lang="it-IT" sz="2400" b="1" dirty="0">
                <a:sym typeface="Symbol" panose="05050102010706020507" pitchFamily="18" charset="2"/>
              </a:rPr>
              <a:t></a:t>
            </a:r>
            <a:r>
              <a:rPr lang="it-IT" sz="2400" b="1" dirty="0"/>
              <a:t>245 </a:t>
            </a:r>
            <a:r>
              <a:rPr lang="it-IT" sz="2400" b="1" dirty="0" err="1"/>
              <a:t>enA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 </a:t>
            </a:r>
            <a:r>
              <a:rPr lang="it-IT" sz="2400" b="1" dirty="0" err="1"/>
              <a:t>current</a:t>
            </a:r>
            <a:r>
              <a:rPr lang="it-IT" sz="2400" b="1" dirty="0"/>
              <a:t> </a:t>
            </a:r>
          </a:p>
          <a:p>
            <a:r>
              <a:rPr lang="it-IT" sz="2400" b="1" dirty="0"/>
              <a:t>MLG Kaneka 2, 135 min. with a </a:t>
            </a:r>
            <a:r>
              <a:rPr lang="it-IT" sz="2400" b="1" dirty="0">
                <a:sym typeface="Symbol" panose="05050102010706020507" pitchFamily="18" charset="2"/>
              </a:rPr>
              <a:t> </a:t>
            </a:r>
            <a:r>
              <a:rPr lang="it-IT" sz="2400" b="1" dirty="0"/>
              <a:t>245 </a:t>
            </a:r>
            <a:r>
              <a:rPr lang="it-IT" sz="2400" b="1" dirty="0" err="1"/>
              <a:t>enA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 </a:t>
            </a:r>
            <a:r>
              <a:rPr lang="it-IT" sz="2400" b="1" dirty="0" err="1"/>
              <a:t>current</a:t>
            </a:r>
            <a:endParaRPr lang="it-IT" sz="2400" b="1" dirty="0"/>
          </a:p>
          <a:p>
            <a:r>
              <a:rPr lang="it-IT" sz="2400" b="1" dirty="0"/>
              <a:t>MLG Kaneka 1, 120 min. with a </a:t>
            </a:r>
            <a:r>
              <a:rPr lang="it-IT" sz="2400" b="1" dirty="0">
                <a:sym typeface="Symbol" panose="05050102010706020507" pitchFamily="18" charset="2"/>
              </a:rPr>
              <a:t> </a:t>
            </a:r>
            <a:r>
              <a:rPr lang="it-IT" sz="2400" b="1" dirty="0"/>
              <a:t>125 </a:t>
            </a:r>
            <a:r>
              <a:rPr lang="it-IT" sz="2400" b="1" dirty="0" err="1"/>
              <a:t>enA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 </a:t>
            </a:r>
            <a:r>
              <a:rPr lang="it-IT" sz="2400" b="1" dirty="0" err="1"/>
              <a:t>current</a:t>
            </a:r>
            <a:endParaRPr lang="it-IT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AA9B4-EBDB-6CBD-EBEE-FC8E642629A8}"/>
              </a:ext>
            </a:extLst>
          </p:cNvPr>
          <p:cNvSpPr txBox="1"/>
          <p:nvPr/>
        </p:nvSpPr>
        <p:spPr>
          <a:xfrm>
            <a:off x="5486400" y="6353126"/>
            <a:ext cx="6951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Thanks to Henning </a:t>
            </a:r>
            <a:r>
              <a:rPr lang="en-US" sz="2000" dirty="0" err="1">
                <a:solidFill>
                  <a:srgbClr val="0000FF"/>
                </a:solidFill>
              </a:rPr>
              <a:t>Lebius</a:t>
            </a:r>
            <a:r>
              <a:rPr lang="en-US" sz="2000" dirty="0">
                <a:solidFill>
                  <a:srgbClr val="0000FF"/>
                </a:solidFill>
              </a:rPr>
              <a:t> for the continuous support at GANIL</a:t>
            </a:r>
          </a:p>
        </p:txBody>
      </p:sp>
    </p:spTree>
    <p:extLst>
      <p:ext uri="{BB962C8B-B14F-4D97-AF65-F5344CB8AC3E}">
        <p14:creationId xmlns:p14="http://schemas.microsoft.com/office/powerpoint/2010/main" val="302798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DF458-F944-6E76-36A9-6D2395ADB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3162946-D9B6-9138-BB0D-95A6DB0FF78E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3453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+mn-lt"/>
              </a:rPr>
              <a:t>Irradiated sample @ GANIL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2C439F-9E79-CE50-68BE-0D859EDD350B}"/>
              </a:ext>
            </a:extLst>
          </p:cNvPr>
          <p:cNvSpPr txBox="1"/>
          <p:nvPr/>
        </p:nvSpPr>
        <p:spPr>
          <a:xfrm>
            <a:off x="1969477" y="4866213"/>
            <a:ext cx="8072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Irradiation</a:t>
            </a:r>
            <a:r>
              <a:rPr lang="it-IT" sz="2400" b="1" dirty="0"/>
              <a:t> with </a:t>
            </a:r>
            <a:r>
              <a:rPr lang="it-IT" sz="2400" b="1" baseline="30000" dirty="0"/>
              <a:t>20</a:t>
            </a:r>
            <a:r>
              <a:rPr lang="it-IT" sz="2400" b="1" dirty="0"/>
              <a:t>Ne</a:t>
            </a:r>
            <a:r>
              <a:rPr lang="it-IT" sz="2400" b="1" baseline="30000" dirty="0"/>
              <a:t>9+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, 14 MeV/u</a:t>
            </a:r>
          </a:p>
          <a:p>
            <a:r>
              <a:rPr lang="it-IT" sz="2400" b="1" dirty="0"/>
              <a:t>Sample inside a target holder </a:t>
            </a:r>
            <a:r>
              <a:rPr lang="it-IT" sz="2400" b="1" dirty="0" err="1"/>
              <a:t>kept</a:t>
            </a:r>
            <a:r>
              <a:rPr lang="it-IT" sz="2400" b="1" dirty="0"/>
              <a:t> </a:t>
            </a:r>
            <a:r>
              <a:rPr lang="it-IT" sz="2400" b="1" dirty="0" err="1"/>
              <a:t>at</a:t>
            </a:r>
            <a:r>
              <a:rPr lang="it-IT" sz="2400" b="1" dirty="0"/>
              <a:t> </a:t>
            </a:r>
            <a:r>
              <a:rPr lang="it-IT" sz="2400" b="1" dirty="0" err="1"/>
              <a:t>cryogenic</a:t>
            </a:r>
            <a:r>
              <a:rPr lang="it-IT" sz="2400" b="1" dirty="0"/>
              <a:t> temperature</a:t>
            </a:r>
          </a:p>
          <a:p>
            <a:r>
              <a:rPr lang="it-IT" sz="2400" b="1" dirty="0"/>
              <a:t>MLG Kaneka, 27 hours with a </a:t>
            </a:r>
            <a:r>
              <a:rPr lang="it-IT" sz="2400" b="1" dirty="0">
                <a:sym typeface="Symbol" panose="05050102010706020507" pitchFamily="18" charset="2"/>
              </a:rPr>
              <a:t> </a:t>
            </a:r>
            <a:r>
              <a:rPr lang="it-IT" sz="2400" b="1" dirty="0"/>
              <a:t>200 </a:t>
            </a:r>
            <a:r>
              <a:rPr lang="it-IT" sz="2400" b="1" dirty="0" err="1"/>
              <a:t>enA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 </a:t>
            </a:r>
            <a:r>
              <a:rPr lang="it-IT" sz="2400" b="1" dirty="0" err="1"/>
              <a:t>current</a:t>
            </a:r>
            <a:endParaRPr lang="it-IT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7DD22-69F3-C767-4A38-8ED9F35A6DB9}"/>
              </a:ext>
            </a:extLst>
          </p:cNvPr>
          <p:cNvSpPr txBox="1"/>
          <p:nvPr/>
        </p:nvSpPr>
        <p:spPr>
          <a:xfrm>
            <a:off x="5562665" y="6453790"/>
            <a:ext cx="6951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Thanks to Henning </a:t>
            </a:r>
            <a:r>
              <a:rPr lang="en-US" sz="2000" dirty="0" err="1">
                <a:solidFill>
                  <a:srgbClr val="0000FF"/>
                </a:solidFill>
              </a:rPr>
              <a:t>Lebius</a:t>
            </a:r>
            <a:r>
              <a:rPr lang="en-US" sz="2000" dirty="0">
                <a:solidFill>
                  <a:srgbClr val="0000FF"/>
                </a:solidFill>
              </a:rPr>
              <a:t> for the continuous support at GANIL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E4655-B36C-C5D4-1908-BD97CD69F67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257134" y="916550"/>
            <a:ext cx="4987662" cy="35624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3BC741-CB08-278C-6222-0C1BB8EE66DE}"/>
              </a:ext>
            </a:extLst>
          </p:cNvPr>
          <p:cNvSpPr txBox="1"/>
          <p:nvPr/>
        </p:nvSpPr>
        <p:spPr>
          <a:xfrm>
            <a:off x="8598565" y="1635816"/>
            <a:ext cx="2021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MLG Kaneka</a:t>
            </a:r>
          </a:p>
          <a:p>
            <a:r>
              <a:rPr lang="it-IT" b="1" dirty="0">
                <a:solidFill>
                  <a:srgbClr val="00B050"/>
                </a:solidFill>
              </a:rPr>
              <a:t>Not-</a:t>
            </a:r>
            <a:r>
              <a:rPr lang="it-IT" b="1" dirty="0" err="1">
                <a:solidFill>
                  <a:srgbClr val="00B050"/>
                </a:solidFill>
              </a:rPr>
              <a:t>irradiated</a:t>
            </a:r>
            <a:r>
              <a:rPr lang="it-IT" b="1" dirty="0">
                <a:solidFill>
                  <a:srgbClr val="00B050"/>
                </a:solidFill>
              </a:rPr>
              <a:t>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A7B626-0FC3-0F9B-A2D4-FEC146ADE0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5773" y="916551"/>
            <a:ext cx="4896892" cy="34975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43045-71B0-3ADC-9B00-16F4F729F41F}"/>
              </a:ext>
            </a:extLst>
          </p:cNvPr>
          <p:cNvSpPr txBox="1"/>
          <p:nvPr/>
        </p:nvSpPr>
        <p:spPr>
          <a:xfrm>
            <a:off x="2995950" y="1591552"/>
            <a:ext cx="17755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MLG Kaneka</a:t>
            </a:r>
          </a:p>
          <a:p>
            <a:r>
              <a:rPr lang="it-IT" b="1" dirty="0" err="1">
                <a:solidFill>
                  <a:srgbClr val="00B050"/>
                </a:solidFill>
              </a:rPr>
              <a:t>Irradiated</a:t>
            </a:r>
            <a:r>
              <a:rPr lang="it-IT" b="1" dirty="0">
                <a:solidFill>
                  <a:srgbClr val="00B050"/>
                </a:solidFill>
              </a:rPr>
              <a:t> area</a:t>
            </a:r>
          </a:p>
          <a:p>
            <a:r>
              <a:rPr lang="it-IT" b="1" dirty="0">
                <a:solidFill>
                  <a:srgbClr val="00B050"/>
                </a:solidFill>
              </a:rPr>
              <a:t>I</a:t>
            </a:r>
            <a:r>
              <a:rPr lang="it-IT" b="1" baseline="-25000" dirty="0">
                <a:solidFill>
                  <a:srgbClr val="00B050"/>
                </a:solidFill>
              </a:rPr>
              <a:t>D</a:t>
            </a:r>
            <a:r>
              <a:rPr lang="it-IT" b="1" dirty="0">
                <a:solidFill>
                  <a:srgbClr val="00B050"/>
                </a:solidFill>
              </a:rPr>
              <a:t>/I</a:t>
            </a:r>
            <a:r>
              <a:rPr lang="it-IT" b="1" baseline="-25000" dirty="0">
                <a:solidFill>
                  <a:srgbClr val="00B050"/>
                </a:solidFill>
              </a:rPr>
              <a:t>G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  <a:sym typeface="Symbol" panose="05050102010706020507" pitchFamily="18" charset="2"/>
              </a:rPr>
              <a:t> 0.75</a:t>
            </a:r>
            <a:endParaRPr lang="it-I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18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7FC7E-FFF3-64C9-05FD-5DED16A44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A00ADA-CD51-3FC4-7C3F-AF32B1AEC19A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3453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+mn-lt"/>
              </a:rPr>
              <a:t>Irradiated sample @ CERN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0EEDFA-6781-DC4C-1520-D6ADE9BEDAD7}"/>
              </a:ext>
            </a:extLst>
          </p:cNvPr>
          <p:cNvSpPr txBox="1"/>
          <p:nvPr/>
        </p:nvSpPr>
        <p:spPr>
          <a:xfrm>
            <a:off x="1969477" y="4968684"/>
            <a:ext cx="8072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Irradiation</a:t>
            </a:r>
            <a:r>
              <a:rPr lang="it-IT" sz="2400" b="1" dirty="0"/>
              <a:t> with a 24 GeV/c </a:t>
            </a:r>
            <a:r>
              <a:rPr lang="it-IT" sz="2400" b="1" dirty="0" err="1"/>
              <a:t>proton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 (</a:t>
            </a:r>
            <a:r>
              <a:rPr lang="it-IT" sz="2400" b="1" dirty="0">
                <a:sym typeface="Symbol" panose="05050102010706020507" pitchFamily="18" charset="2"/>
              </a:rPr>
              <a:t> 7.5 · 10</a:t>
            </a:r>
            <a:r>
              <a:rPr lang="it-IT" sz="2400" b="1" baseline="30000" dirty="0">
                <a:sym typeface="Symbol" panose="05050102010706020507" pitchFamily="18" charset="2"/>
              </a:rPr>
              <a:t>11</a:t>
            </a:r>
            <a:r>
              <a:rPr lang="it-IT" sz="2400" b="1" dirty="0">
                <a:sym typeface="Symbol" panose="05050102010706020507" pitchFamily="18" charset="2"/>
              </a:rPr>
              <a:t> p/</a:t>
            </a:r>
            <a:r>
              <a:rPr lang="it-IT" sz="2400" b="1" dirty="0" err="1">
                <a:sym typeface="Symbol" panose="05050102010706020507" pitchFamily="18" charset="2"/>
              </a:rPr>
              <a:t>spill</a:t>
            </a:r>
            <a:r>
              <a:rPr lang="it-IT" sz="2400" b="1" dirty="0">
                <a:sym typeface="Symbol" panose="05050102010706020507" pitchFamily="18" charset="2"/>
              </a:rPr>
              <a:t>)</a:t>
            </a:r>
          </a:p>
          <a:p>
            <a:r>
              <a:rPr lang="it-IT" sz="2400" b="1" dirty="0">
                <a:sym typeface="Symbol" panose="05050102010706020507" pitchFamily="18" charset="2"/>
              </a:rPr>
              <a:t>Fluence: 2.4 · 10</a:t>
            </a:r>
            <a:r>
              <a:rPr lang="it-IT" sz="2400" b="1" baseline="30000" dirty="0">
                <a:sym typeface="Symbol" panose="05050102010706020507" pitchFamily="18" charset="2"/>
              </a:rPr>
              <a:t>15</a:t>
            </a:r>
            <a:r>
              <a:rPr lang="it-IT" sz="2400" b="1" dirty="0">
                <a:sym typeface="Symbol" panose="05050102010706020507" pitchFamily="18" charset="2"/>
              </a:rPr>
              <a:t> p/cm</a:t>
            </a:r>
            <a:r>
              <a:rPr lang="it-IT" sz="2400" b="1" baseline="30000" dirty="0">
                <a:sym typeface="Symbol" panose="05050102010706020507" pitchFamily="18" charset="2"/>
              </a:rPr>
              <a:t>2</a:t>
            </a:r>
            <a:endParaRPr lang="it-IT" sz="2400" b="1" baseline="30000" dirty="0"/>
          </a:p>
          <a:p>
            <a:r>
              <a:rPr lang="it-IT" sz="2400" b="1" dirty="0"/>
              <a:t>Sample inside a target holder </a:t>
            </a:r>
            <a:r>
              <a:rPr lang="it-IT" sz="2400" b="1" dirty="0" err="1"/>
              <a:t>at</a:t>
            </a:r>
            <a:r>
              <a:rPr lang="it-IT" sz="2400" b="1" dirty="0"/>
              <a:t> room temperature</a:t>
            </a:r>
          </a:p>
          <a:p>
            <a:endParaRPr lang="it-IT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8A665-4432-E804-D3B9-9C4F1B74940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85069" y="846897"/>
            <a:ext cx="5568120" cy="40496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9084E8-698A-C1AD-BE20-BA68E9B86E7B}"/>
              </a:ext>
            </a:extLst>
          </p:cNvPr>
          <p:cNvSpPr txBox="1"/>
          <p:nvPr/>
        </p:nvSpPr>
        <p:spPr>
          <a:xfrm>
            <a:off x="5622953" y="1595774"/>
            <a:ext cx="16700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HOPG</a:t>
            </a:r>
          </a:p>
          <a:p>
            <a:r>
              <a:rPr lang="it-IT" b="1" dirty="0">
                <a:solidFill>
                  <a:srgbClr val="00B050"/>
                </a:solidFill>
              </a:rPr>
              <a:t>Post-</a:t>
            </a:r>
            <a:r>
              <a:rPr lang="it-IT" b="1" dirty="0" err="1">
                <a:solidFill>
                  <a:srgbClr val="00B050"/>
                </a:solidFill>
              </a:rPr>
              <a:t>irradiation</a:t>
            </a:r>
            <a:endParaRPr lang="it-I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89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5EA53-7691-E6E7-1D0F-150823EE1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4DD5297-6C67-5613-B390-D0117DF7972A}"/>
              </a:ext>
            </a:extLst>
          </p:cNvPr>
          <p:cNvSpPr txBox="1">
            <a:spLocks/>
          </p:cNvSpPr>
          <p:nvPr/>
        </p:nvSpPr>
        <p:spPr>
          <a:xfrm>
            <a:off x="0" y="84363"/>
            <a:ext cx="12192000" cy="7990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Conclusion and Future work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D677EB-7A02-24DD-30F6-8EBBDEF9CAA2}"/>
              </a:ext>
            </a:extLst>
          </p:cNvPr>
          <p:cNvSpPr txBox="1">
            <a:spLocks/>
          </p:cNvSpPr>
          <p:nvPr/>
        </p:nvSpPr>
        <p:spPr>
          <a:xfrm>
            <a:off x="328246" y="1215031"/>
            <a:ext cx="11512061" cy="541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The first samples produced in Genova are encouraging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Post-annealing treatment of MLG Genova improves crystallinity</a:t>
            </a:r>
          </a:p>
          <a:p>
            <a:r>
              <a:rPr lang="en-US" sz="3200" dirty="0">
                <a:solidFill>
                  <a:srgbClr val="0000FF"/>
                </a:solidFill>
              </a:rPr>
              <a:t>Production of new samples with a longer post-annealing</a:t>
            </a:r>
            <a:endParaRPr lang="en-GB" sz="3200" dirty="0">
              <a:solidFill>
                <a:srgbClr val="0000FF"/>
              </a:solidFill>
            </a:endParaRPr>
          </a:p>
          <a:p>
            <a:r>
              <a:rPr lang="en-GB" sz="3200" dirty="0">
                <a:solidFill>
                  <a:srgbClr val="0000FF"/>
                </a:solidFill>
              </a:rPr>
              <a:t>Applying pressure during the synthesis</a:t>
            </a:r>
          </a:p>
          <a:p>
            <a:pPr marL="457200" lvl="1" indent="0" algn="just">
              <a:buNone/>
            </a:pPr>
            <a:endParaRPr lang="en-GB" sz="3200" dirty="0"/>
          </a:p>
          <a:p>
            <a:pPr marL="0" indent="0" algn="just">
              <a:buNone/>
            </a:pPr>
            <a:r>
              <a:rPr lang="en-GB" sz="3200" dirty="0"/>
              <a:t>The peak D was measured in the ion-irradiated samples</a:t>
            </a:r>
          </a:p>
          <a:p>
            <a:pPr marL="0" indent="0" algn="just">
              <a:buNone/>
            </a:pPr>
            <a:r>
              <a:rPr lang="en-US" sz="3200" dirty="0"/>
              <a:t>The peak D was not measured in the proton-irradiated sample</a:t>
            </a:r>
            <a:endParaRPr lang="en-GB" sz="3200" dirty="0"/>
          </a:p>
          <a:p>
            <a:r>
              <a:rPr lang="en-US" sz="3200" dirty="0">
                <a:solidFill>
                  <a:srgbClr val="0000FF"/>
                </a:solidFill>
              </a:rPr>
              <a:t>Correlation between the induced defects and the thermal conductivity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rgbClr val="FF0000"/>
                </a:solidFill>
              </a:rPr>
              <a:t>Solve the problem of measuring the thermal conductivity!</a:t>
            </a:r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76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4B667-FB74-570A-0B8B-6419EC8F5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CD52118-09D8-076F-D2AB-4EBF608BDB5F}"/>
              </a:ext>
            </a:extLst>
          </p:cNvPr>
          <p:cNvGrpSpPr/>
          <p:nvPr/>
        </p:nvGrpSpPr>
        <p:grpSpPr>
          <a:xfrm>
            <a:off x="9229841" y="1128166"/>
            <a:ext cx="1972977" cy="4756584"/>
            <a:chOff x="9623313" y="111136"/>
            <a:chExt cx="2541103" cy="6680310"/>
          </a:xfrm>
          <a:solidFill>
            <a:srgbClr val="0070C0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05E3B4-C124-D9C1-4051-AD919CFF14EB}"/>
                </a:ext>
              </a:extLst>
            </p:cNvPr>
            <p:cNvSpPr/>
            <p:nvPr/>
          </p:nvSpPr>
          <p:spPr>
            <a:xfrm>
              <a:off x="9623313" y="111136"/>
              <a:ext cx="2541103" cy="668031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7AB7B6-6381-3590-8BF3-B2CD88406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5420" y="292693"/>
              <a:ext cx="1736887" cy="1386344"/>
            </a:xfrm>
            <a:prstGeom prst="rect">
              <a:avLst/>
            </a:prstGeom>
            <a:grpFill/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3AB643D-E0AC-5FA7-44F1-CFA55054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5721" y="1711687"/>
              <a:ext cx="2329985" cy="4981183"/>
            </a:xfrm>
            <a:prstGeom prst="rect">
              <a:avLst/>
            </a:prstGeom>
            <a:grpFill/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CD2726-8723-0FE6-8420-30695039AF32}"/>
              </a:ext>
            </a:extLst>
          </p:cNvPr>
          <p:cNvGrpSpPr/>
          <p:nvPr/>
        </p:nvGrpSpPr>
        <p:grpSpPr>
          <a:xfrm>
            <a:off x="3585035" y="1128166"/>
            <a:ext cx="1752988" cy="4756584"/>
            <a:chOff x="4231549" y="66554"/>
            <a:chExt cx="2528520" cy="6724892"/>
          </a:xfrm>
          <a:solidFill>
            <a:srgbClr val="0070C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AC9D53-7C05-2525-A0F0-BD0435567E9A}"/>
                </a:ext>
              </a:extLst>
            </p:cNvPr>
            <p:cNvSpPr/>
            <p:nvPr/>
          </p:nvSpPr>
          <p:spPr>
            <a:xfrm>
              <a:off x="4231549" y="66554"/>
              <a:ext cx="2528520" cy="672489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INFN Genova Divulgazione - YouTube">
              <a:extLst>
                <a:ext uri="{FF2B5EF4-FFF2-40B4-BE49-F238E27FC236}">
                  <a16:creationId xmlns:a16="http://schemas.microsoft.com/office/drawing/2014/main" id="{E67CC88D-AA06-8246-59C7-EC7E3B6A3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088" y="243618"/>
              <a:ext cx="1760630" cy="1391925"/>
            </a:xfrm>
            <a:prstGeom prst="rect">
              <a:avLst/>
            </a:prstGeom>
            <a:grpFill/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DF0CFD9-FBB8-3BA9-9D1E-41D618DE4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899" y="4523389"/>
              <a:ext cx="2272848" cy="2210346"/>
            </a:xfrm>
            <a:prstGeom prst="rect">
              <a:avLst/>
            </a:prstGeom>
            <a:grpFill/>
          </p:spPr>
        </p:pic>
        <p:pic>
          <p:nvPicPr>
            <p:cNvPr id="2" name="Picture 1" descr="Bioeconomy Day 2020-2021 | DCCI">
              <a:extLst>
                <a:ext uri="{FF2B5EF4-FFF2-40B4-BE49-F238E27FC236}">
                  <a16:creationId xmlns:a16="http://schemas.microsoft.com/office/drawing/2014/main" id="{413F440C-6057-9184-C796-BAD12F9D2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571" y="1812606"/>
              <a:ext cx="1378953" cy="1153157"/>
            </a:xfrm>
            <a:prstGeom prst="rect">
              <a:avLst/>
            </a:prstGeom>
            <a:grpFill/>
          </p:spPr>
        </p:pic>
        <p:pic>
          <p:nvPicPr>
            <p:cNvPr id="3" name="Picture 2" descr="Benvenuti | DCCI">
              <a:extLst>
                <a:ext uri="{FF2B5EF4-FFF2-40B4-BE49-F238E27FC236}">
                  <a16:creationId xmlns:a16="http://schemas.microsoft.com/office/drawing/2014/main" id="{2FC084AE-2400-BF9A-792B-87068DF95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244" y="2997305"/>
              <a:ext cx="1477874" cy="1468373"/>
            </a:xfrm>
            <a:prstGeom prst="rect">
              <a:avLst/>
            </a:prstGeom>
            <a:grp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DEF741-E95B-A652-79C2-909AA9F96892}"/>
              </a:ext>
            </a:extLst>
          </p:cNvPr>
          <p:cNvGrpSpPr/>
          <p:nvPr/>
        </p:nvGrpSpPr>
        <p:grpSpPr>
          <a:xfrm>
            <a:off x="6249550" y="1128166"/>
            <a:ext cx="1972977" cy="4756584"/>
            <a:chOff x="6790904" y="21972"/>
            <a:chExt cx="2710552" cy="6724892"/>
          </a:xfrm>
          <a:solidFill>
            <a:srgbClr val="0070C0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F06067-E2F3-6D5F-1AA1-9C8DB1DD3104}"/>
                </a:ext>
              </a:extLst>
            </p:cNvPr>
            <p:cNvSpPr/>
            <p:nvPr/>
          </p:nvSpPr>
          <p:spPr>
            <a:xfrm>
              <a:off x="6790904" y="21972"/>
              <a:ext cx="2710552" cy="672489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903B22-EC9D-AB1D-CE39-D3A232AA4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9876" y="4618892"/>
              <a:ext cx="2510274" cy="1887389"/>
            </a:xfrm>
            <a:prstGeom prst="rect">
              <a:avLst/>
            </a:prstGeom>
            <a:grp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DCBD3C-ADCB-AC07-4105-66E1F295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876" y="2071669"/>
              <a:ext cx="2496990" cy="2221287"/>
            </a:xfrm>
            <a:prstGeom prst="rect">
              <a:avLst/>
            </a:prstGeom>
            <a:grpFill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B4170F-94FD-B728-F5FB-1577EE386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84155" y="336033"/>
              <a:ext cx="1924050" cy="1409700"/>
            </a:xfrm>
            <a:prstGeom prst="rect">
              <a:avLst/>
            </a:prstGeom>
            <a:grpFill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B05BB-443D-27DB-33B6-B0703331CE58}"/>
              </a:ext>
            </a:extLst>
          </p:cNvPr>
          <p:cNvGrpSpPr/>
          <p:nvPr/>
        </p:nvGrpSpPr>
        <p:grpSpPr>
          <a:xfrm>
            <a:off x="413334" y="1107756"/>
            <a:ext cx="2462179" cy="4776994"/>
            <a:chOff x="362650" y="65341"/>
            <a:chExt cx="3413338" cy="67248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F9F8764-B0EC-4ABA-9C22-8FD2C781EC5A}"/>
                </a:ext>
              </a:extLst>
            </p:cNvPr>
            <p:cNvGrpSpPr/>
            <p:nvPr/>
          </p:nvGrpSpPr>
          <p:grpSpPr>
            <a:xfrm>
              <a:off x="362650" y="65341"/>
              <a:ext cx="3413338" cy="6724892"/>
              <a:chOff x="1" y="165130"/>
              <a:chExt cx="3413338" cy="681405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8A9D23-B4D7-6EA4-2D09-FBD144563C5A}"/>
                  </a:ext>
                </a:extLst>
              </p:cNvPr>
              <p:cNvSpPr/>
              <p:nvPr/>
            </p:nvSpPr>
            <p:spPr>
              <a:xfrm>
                <a:off x="1" y="165130"/>
                <a:ext cx="3413338" cy="681405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DFDAA5F-8064-A2FE-9875-4A7A7ECBE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1013" y="308388"/>
                <a:ext cx="1531311" cy="153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C9D5151-DA7A-C407-9C60-77285574D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7916" y="1894829"/>
                <a:ext cx="2957507" cy="2183874"/>
              </a:xfrm>
              <a:prstGeom prst="rect">
                <a:avLst/>
              </a:prstGeom>
            </p:spPr>
          </p:pic>
        </p:grpSp>
        <p:pic>
          <p:nvPicPr>
            <p:cNvPr id="1026" name="Picture 2" descr="Raman Spectroscopy: Powerful Insights Into Material Characterization 2026 -  About Tribology">
              <a:extLst>
                <a:ext uri="{FF2B5EF4-FFF2-40B4-BE49-F238E27FC236}">
                  <a16:creationId xmlns:a16="http://schemas.microsoft.com/office/drawing/2014/main" id="{EC86C11E-2288-7003-EAE6-B259DEF9B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074" y="4137998"/>
              <a:ext cx="1830540" cy="2441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1C01D0E8-C4EA-744C-BCC2-142D6D9D3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05" y="4663474"/>
              <a:ext cx="1099314" cy="109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6C5B95D8-F5DD-36BB-742F-F69ECDAC3BEF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1133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3094085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85E05-6BEE-F991-8BF4-05A8F3AAF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3CA8A1A-F169-66AF-30AF-FB448F558FF5}"/>
              </a:ext>
            </a:extLst>
          </p:cNvPr>
          <p:cNvSpPr txBox="1">
            <a:spLocks/>
          </p:cNvSpPr>
          <p:nvPr/>
        </p:nvSpPr>
        <p:spPr>
          <a:xfrm>
            <a:off x="0" y="2149464"/>
            <a:ext cx="12192000" cy="1609736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chemeClr val="bg1"/>
                </a:solidFill>
                <a:latin typeface="+mn-lt"/>
              </a:rPr>
              <a:t>SPARES</a:t>
            </a:r>
          </a:p>
        </p:txBody>
      </p:sp>
    </p:spTree>
    <p:extLst>
      <p:ext uri="{BB962C8B-B14F-4D97-AF65-F5344CB8AC3E}">
        <p14:creationId xmlns:p14="http://schemas.microsoft.com/office/powerpoint/2010/main" val="385856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EE358-9E37-706E-CFEA-ADA1D8CE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1226E9B-506E-A81E-4BA5-5268B052765C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546410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+mn-lt"/>
              </a:rPr>
              <a:t>RBS of MLG Kaneka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E8DC3-7D53-DC18-C0CE-F565095F5669}"/>
              </a:ext>
            </a:extLst>
          </p:cNvPr>
          <p:cNvSpPr txBox="1"/>
          <p:nvPr/>
        </p:nvSpPr>
        <p:spPr>
          <a:xfrm>
            <a:off x="441424" y="4554878"/>
            <a:ext cx="1478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Se target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68A4AA-07A6-1B99-38BF-EDC7EE542A5F}"/>
              </a:ext>
            </a:extLst>
          </p:cNvPr>
          <p:cNvSpPr txBox="1"/>
          <p:nvPr/>
        </p:nvSpPr>
        <p:spPr>
          <a:xfrm>
            <a:off x="8196805" y="4677988"/>
            <a:ext cx="66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MLG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1DA02-009A-5D1B-25AE-3643D8318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07" y="1082946"/>
            <a:ext cx="8768785" cy="514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64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EE358-9E37-706E-CFEA-ADA1D8CE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1226E9B-506E-A81E-4BA5-5268B05276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641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+mn-lt"/>
              </a:rPr>
              <a:t>Temperature of heated samples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0B7AA7D-073E-8A29-63DB-E4067E912E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423656"/>
              </p:ext>
            </p:extLst>
          </p:nvPr>
        </p:nvGraphicFramePr>
        <p:xfrm>
          <a:off x="6029382" y="2090081"/>
          <a:ext cx="6034268" cy="3813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B2DD7-6211-2037-9560-85341D3C769C}"/>
              </a:ext>
            </a:extLst>
          </p:cNvPr>
          <p:cNvSpPr txBox="1">
            <a:spLocks/>
          </p:cNvSpPr>
          <p:nvPr/>
        </p:nvSpPr>
        <p:spPr>
          <a:xfrm>
            <a:off x="382993" y="4153295"/>
            <a:ext cx="5068684" cy="1533592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dirty="0"/>
              <a:t>PGS- PANASONIC	 ~1700 W/(</a:t>
            </a:r>
            <a:r>
              <a:rPr lang="it-IT" sz="1800" dirty="0" err="1"/>
              <a:t>m·K</a:t>
            </a:r>
            <a:r>
              <a:rPr lang="it-IT" sz="1800" dirty="0"/>
              <a:t>) </a:t>
            </a:r>
            <a:r>
              <a:rPr lang="it-IT" sz="1800" dirty="0">
                <a:solidFill>
                  <a:srgbClr val="00B0F0"/>
                </a:solidFill>
              </a:rPr>
              <a:t>	</a:t>
            </a:r>
            <a:endParaRPr lang="it-IT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B0F0"/>
                </a:solidFill>
              </a:rPr>
              <a:t>HOPG-OPTIGRAPH	 ~1900 W/(</a:t>
            </a:r>
            <a:r>
              <a:rPr lang="it-IT" sz="1800" dirty="0" err="1">
                <a:solidFill>
                  <a:srgbClr val="00B0F0"/>
                </a:solidFill>
              </a:rPr>
              <a:t>m·K</a:t>
            </a:r>
            <a:r>
              <a:rPr lang="it-IT" sz="1800" dirty="0">
                <a:solidFill>
                  <a:srgbClr val="00B0F0"/>
                </a:solidFill>
              </a:rPr>
              <a:t>) 	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0000"/>
                </a:solidFill>
              </a:rPr>
              <a:t>MLG-KANEKA		 ~1800 W/(</a:t>
            </a:r>
            <a:r>
              <a:rPr lang="it-IT" sz="1800" dirty="0" err="1">
                <a:solidFill>
                  <a:srgbClr val="FF0000"/>
                </a:solidFill>
              </a:rPr>
              <a:t>m·K</a:t>
            </a:r>
            <a:r>
              <a:rPr lang="it-IT" sz="1800" dirty="0">
                <a:solidFill>
                  <a:srgbClr val="FF0000"/>
                </a:solidFill>
              </a:rPr>
              <a:t>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B050"/>
                </a:solidFill>
              </a:rPr>
              <a:t>MLG-NANOTECH(ACF)	 ~1500-1900 W/(</a:t>
            </a:r>
            <a:r>
              <a:rPr lang="it-IT" sz="1800" dirty="0" err="1">
                <a:solidFill>
                  <a:srgbClr val="00B050"/>
                </a:solidFill>
              </a:rPr>
              <a:t>m·K</a:t>
            </a:r>
            <a:r>
              <a:rPr lang="it-IT" sz="1800" dirty="0">
                <a:solidFill>
                  <a:srgbClr val="00B050"/>
                </a:solidFill>
              </a:rPr>
              <a:t>)</a:t>
            </a:r>
            <a:r>
              <a:rPr lang="it-IT" sz="1800" dirty="0">
                <a:solidFill>
                  <a:srgbClr val="00B0F0"/>
                </a:solidFill>
              </a:rPr>
              <a:t> </a:t>
            </a:r>
            <a:endParaRPr lang="it-IT" sz="1800" dirty="0">
              <a:solidFill>
                <a:srgbClr val="00B050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0DC4CBA-3141-DC08-815E-4A95D3A7005A}"/>
              </a:ext>
            </a:extLst>
          </p:cNvPr>
          <p:cNvSpPr txBox="1">
            <a:spLocks/>
          </p:cNvSpPr>
          <p:nvPr/>
        </p:nvSpPr>
        <p:spPr>
          <a:xfrm>
            <a:off x="379135" y="1171113"/>
            <a:ext cx="6930217" cy="1441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dirty="0" err="1"/>
              <a:t>Graphyte</a:t>
            </a:r>
            <a:r>
              <a:rPr lang="it-IT" sz="1800" dirty="0"/>
              <a:t> PANASONIC: 10 </a:t>
            </a:r>
            <a:r>
              <a:rPr lang="it-IT" sz="1800" dirty="0">
                <a:latin typeface="Symbol" panose="05050102010706020507" pitchFamily="18" charset="2"/>
              </a:rPr>
              <a:t>m</a:t>
            </a:r>
            <a:r>
              <a:rPr lang="it-IT" sz="1800" dirty="0"/>
              <a:t>m </a:t>
            </a:r>
            <a:r>
              <a:rPr lang="it-IT" sz="1800" dirty="0" err="1"/>
              <a:t>thick</a:t>
            </a:r>
            <a:endParaRPr lang="it-IT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dirty="0"/>
              <a:t>HOPG OPTIGRAPH: 2 </a:t>
            </a:r>
            <a:r>
              <a:rPr lang="it-IT" sz="1800" dirty="0">
                <a:latin typeface="Symbol" panose="05050102010706020507" pitchFamily="18" charset="2"/>
              </a:rPr>
              <a:t>m</a:t>
            </a:r>
            <a:r>
              <a:rPr lang="it-IT" sz="1800" dirty="0"/>
              <a:t>m </a:t>
            </a:r>
            <a:r>
              <a:rPr lang="it-IT" sz="1800" dirty="0" err="1"/>
              <a:t>thick</a:t>
            </a:r>
            <a:endParaRPr lang="it-IT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dirty="0"/>
              <a:t>MLG KANEKA:  1.5 </a:t>
            </a:r>
            <a:r>
              <a:rPr lang="it-IT" sz="1800" dirty="0">
                <a:latin typeface="Symbol" panose="05050102010706020507" pitchFamily="18" charset="2"/>
              </a:rPr>
              <a:t>m</a:t>
            </a:r>
            <a:r>
              <a:rPr lang="it-IT" sz="1800" dirty="0"/>
              <a:t>m </a:t>
            </a:r>
            <a:r>
              <a:rPr lang="it-IT" sz="1800" dirty="0" err="1"/>
              <a:t>thin</a:t>
            </a:r>
            <a:endParaRPr lang="it-IT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dirty="0"/>
              <a:t>MLG NANOTECH, MLG ACF: 1.5 </a:t>
            </a:r>
            <a:r>
              <a:rPr lang="it-IT" sz="1800" dirty="0">
                <a:latin typeface="Symbol" panose="05050102010706020507" pitchFamily="18" charset="2"/>
              </a:rPr>
              <a:t>m</a:t>
            </a:r>
            <a:r>
              <a:rPr lang="it-IT" sz="1800" dirty="0"/>
              <a:t>m </a:t>
            </a:r>
            <a:r>
              <a:rPr lang="it-IT" sz="1800" dirty="0" err="1"/>
              <a:t>thin</a:t>
            </a:r>
            <a:r>
              <a:rPr lang="it-IT" sz="1800" dirty="0"/>
              <a:t>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C1F44-2E8A-4A07-0C2B-73B7E5B6FCAC}"/>
              </a:ext>
            </a:extLst>
          </p:cNvPr>
          <p:cNvSpPr txBox="1"/>
          <p:nvPr/>
        </p:nvSpPr>
        <p:spPr>
          <a:xfrm>
            <a:off x="10829285" y="5405377"/>
            <a:ext cx="545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0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10407-21F5-51B8-ABBF-62C54A4FE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6310937-57F7-92B9-560D-9B2C068275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3889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Cooled samples</a:t>
            </a:r>
          </a:p>
        </p:txBody>
      </p:sp>
      <p:pic>
        <p:nvPicPr>
          <p:cNvPr id="6" name="Picture 5" descr="A close up of a copper object&#10;&#10;AI-generated content may be incorrect.">
            <a:extLst>
              <a:ext uri="{FF2B5EF4-FFF2-40B4-BE49-F238E27FC236}">
                <a16:creationId xmlns:a16="http://schemas.microsoft.com/office/drawing/2014/main" id="{3899CFFA-5B87-610C-12BB-AB2B7B604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661" y="2277157"/>
            <a:ext cx="6305315" cy="284260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E8146E0F-24CB-730F-58DA-F1B8208E9919}"/>
              </a:ext>
            </a:extLst>
          </p:cNvPr>
          <p:cNvSpPr/>
          <p:nvPr/>
        </p:nvSpPr>
        <p:spPr>
          <a:xfrm>
            <a:off x="3472929" y="1567663"/>
            <a:ext cx="1012777" cy="11493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FD1C23-13FD-7BCE-8796-F8E3FC9231CE}"/>
              </a:ext>
            </a:extLst>
          </p:cNvPr>
          <p:cNvSpPr txBox="1"/>
          <p:nvPr/>
        </p:nvSpPr>
        <p:spPr>
          <a:xfrm>
            <a:off x="366936" y="1942271"/>
            <a:ext cx="2033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Se +MLG-KANEKA</a:t>
            </a:r>
            <a:endParaRPr lang="en-US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A00BC6-AFB9-4459-0B1B-78ECE5C7261F}"/>
              </a:ext>
            </a:extLst>
          </p:cNvPr>
          <p:cNvSpPr txBox="1"/>
          <p:nvPr/>
        </p:nvSpPr>
        <p:spPr>
          <a:xfrm>
            <a:off x="198621" y="3562742"/>
            <a:ext cx="2201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MLG-KANEKA (n. 4)</a:t>
            </a:r>
            <a:endParaRPr lang="en-US" sz="2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BA969-42BF-F1B2-26D7-E51F9D5842C7}"/>
              </a:ext>
            </a:extLst>
          </p:cNvPr>
          <p:cNvGrpSpPr/>
          <p:nvPr/>
        </p:nvGrpSpPr>
        <p:grpSpPr>
          <a:xfrm>
            <a:off x="6741193" y="545712"/>
            <a:ext cx="4890895" cy="5766576"/>
            <a:chOff x="6741193" y="545712"/>
            <a:chExt cx="4890895" cy="576657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3554C43-265A-21DA-EE0E-FB992A9318BA}"/>
                </a:ext>
              </a:extLst>
            </p:cNvPr>
            <p:cNvGrpSpPr/>
            <p:nvPr/>
          </p:nvGrpSpPr>
          <p:grpSpPr>
            <a:xfrm>
              <a:off x="6741193" y="545712"/>
              <a:ext cx="4890895" cy="5766576"/>
              <a:chOff x="3175766" y="458859"/>
              <a:chExt cx="4890895" cy="576657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955473B-DB5D-F798-6298-751E1B32289C}"/>
                  </a:ext>
                </a:extLst>
              </p:cNvPr>
              <p:cNvSpPr/>
              <p:nvPr/>
            </p:nvSpPr>
            <p:spPr>
              <a:xfrm>
                <a:off x="5636712" y="1565752"/>
                <a:ext cx="100208" cy="465968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EFBBF54-1059-1850-FFAC-9723E4B979A2}"/>
                  </a:ext>
                </a:extLst>
              </p:cNvPr>
              <p:cNvSpPr/>
              <p:nvPr/>
            </p:nvSpPr>
            <p:spPr>
              <a:xfrm>
                <a:off x="5894560" y="1565751"/>
                <a:ext cx="100208" cy="18632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865C3AB-C8A8-7C07-3543-61A81E98CDAF}"/>
                  </a:ext>
                </a:extLst>
              </p:cNvPr>
              <p:cNvSpPr/>
              <p:nvPr/>
            </p:nvSpPr>
            <p:spPr>
              <a:xfrm>
                <a:off x="6210863" y="1565751"/>
                <a:ext cx="371093" cy="186325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A950296-34A7-B7C9-0AD4-4B5DBFFDC825}"/>
                  </a:ext>
                </a:extLst>
              </p:cNvPr>
              <p:cNvSpPr/>
              <p:nvPr/>
            </p:nvSpPr>
            <p:spPr>
              <a:xfrm>
                <a:off x="6229181" y="4360624"/>
                <a:ext cx="371093" cy="186325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0667CF-0DE2-8317-3FAF-3B9672BF3C29}"/>
                  </a:ext>
                </a:extLst>
              </p:cNvPr>
              <p:cNvSpPr/>
              <p:nvPr/>
            </p:nvSpPr>
            <p:spPr>
              <a:xfrm>
                <a:off x="4823114" y="4360624"/>
                <a:ext cx="371093" cy="186325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D47A332-615E-372D-8D73-F92E921321BB}"/>
                  </a:ext>
                </a:extLst>
              </p:cNvPr>
              <p:cNvSpPr/>
              <p:nvPr/>
            </p:nvSpPr>
            <p:spPr>
              <a:xfrm>
                <a:off x="4820392" y="1565751"/>
                <a:ext cx="371093" cy="186325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F21EE87-AA41-1BB2-CCAF-8E666B95EBDD}"/>
                  </a:ext>
                </a:extLst>
              </p:cNvPr>
              <p:cNvSpPr/>
              <p:nvPr/>
            </p:nvSpPr>
            <p:spPr>
              <a:xfrm>
                <a:off x="5359819" y="4344966"/>
                <a:ext cx="100208" cy="18632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C2A9879-B7D0-E4B6-A110-89593D3D6E53}"/>
                  </a:ext>
                </a:extLst>
              </p:cNvPr>
              <p:cNvSpPr/>
              <p:nvPr/>
            </p:nvSpPr>
            <p:spPr>
              <a:xfrm>
                <a:off x="5894560" y="4221271"/>
                <a:ext cx="100208" cy="200260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232DC74-0DED-C2D9-002E-52809D374E43}"/>
                  </a:ext>
                </a:extLst>
              </p:cNvPr>
              <p:cNvSpPr/>
              <p:nvPr/>
            </p:nvSpPr>
            <p:spPr>
              <a:xfrm>
                <a:off x="5363994" y="1565750"/>
                <a:ext cx="100208" cy="18632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0CCAAB-3C42-E787-56AA-0102D5584C18}"/>
                  </a:ext>
                </a:extLst>
              </p:cNvPr>
              <p:cNvSpPr txBox="1"/>
              <p:nvPr/>
            </p:nvSpPr>
            <p:spPr>
              <a:xfrm>
                <a:off x="5005938" y="458859"/>
                <a:ext cx="1600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MLG-KANEKA</a:t>
                </a:r>
                <a:endParaRPr lang="en-US" sz="2000" dirty="0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95F3778-D3CD-4CF0-8CF7-456496C3F6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4290" y="828191"/>
                <a:ext cx="0" cy="6248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1EB3D35-07A0-4F5A-9888-C961EB5CBDD8}"/>
                  </a:ext>
                </a:extLst>
              </p:cNvPr>
              <p:cNvCxnSpPr/>
              <p:nvPr/>
            </p:nvCxnSpPr>
            <p:spPr>
              <a:xfrm>
                <a:off x="5971803" y="1039660"/>
                <a:ext cx="0" cy="4133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82AE96A-3AEA-DFF1-1569-805D3ADD56CB}"/>
                  </a:ext>
                </a:extLst>
              </p:cNvPr>
              <p:cNvCxnSpPr/>
              <p:nvPr/>
            </p:nvCxnSpPr>
            <p:spPr>
              <a:xfrm>
                <a:off x="5359819" y="1039660"/>
                <a:ext cx="0" cy="4133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D88C77-7302-E774-FB89-90D0ECB28ABE}"/>
                  </a:ext>
                </a:extLst>
              </p:cNvPr>
              <p:cNvSpPr txBox="1"/>
              <p:nvPr/>
            </p:nvSpPr>
            <p:spPr>
              <a:xfrm>
                <a:off x="5971803" y="955939"/>
                <a:ext cx="19507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Pyrolytic</a:t>
                </a:r>
                <a:r>
                  <a:rPr lang="it-IT" dirty="0"/>
                  <a:t> </a:t>
                </a:r>
                <a:r>
                  <a:rPr lang="it-IT" dirty="0" err="1"/>
                  <a:t>graphite</a:t>
                </a:r>
                <a:r>
                  <a:rPr lang="it-IT" dirty="0"/>
                  <a:t>-</a:t>
                </a:r>
              </a:p>
              <a:p>
                <a:r>
                  <a:rPr lang="it-IT" dirty="0"/>
                  <a:t>PANASONIC</a:t>
                </a:r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6AD25D3-FC71-5013-C5BB-7F8FFCB68F79}"/>
                  </a:ext>
                </a:extLst>
              </p:cNvPr>
              <p:cNvSpPr txBox="1"/>
              <p:nvPr/>
            </p:nvSpPr>
            <p:spPr>
              <a:xfrm>
                <a:off x="3495992" y="944471"/>
                <a:ext cx="19507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 </a:t>
                </a:r>
                <a:r>
                  <a:rPr lang="it-IT" dirty="0" err="1"/>
                  <a:t>Pyrolytic</a:t>
                </a:r>
                <a:r>
                  <a:rPr lang="it-IT" dirty="0"/>
                  <a:t> </a:t>
                </a:r>
                <a:r>
                  <a:rPr lang="it-IT" dirty="0" err="1"/>
                  <a:t>graphite</a:t>
                </a:r>
                <a:r>
                  <a:rPr lang="it-IT" dirty="0"/>
                  <a:t>-</a:t>
                </a:r>
              </a:p>
              <a:p>
                <a:r>
                  <a:rPr lang="it-IT" dirty="0"/>
                  <a:t>PANASONIC</a:t>
                </a:r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9FD7A9-F6DD-F18F-A691-660D329ACB61}"/>
                  </a:ext>
                </a:extLst>
              </p:cNvPr>
              <p:cNvSpPr txBox="1"/>
              <p:nvPr/>
            </p:nvSpPr>
            <p:spPr>
              <a:xfrm>
                <a:off x="6564583" y="2612115"/>
                <a:ext cx="15020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Target holder-</a:t>
                </a:r>
              </a:p>
              <a:p>
                <a:r>
                  <a:rPr lang="it-IT" dirty="0" err="1"/>
                  <a:t>copper</a:t>
                </a:r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D8167F-A0A9-F2F6-E8D2-C20035C70D38}"/>
                  </a:ext>
                </a:extLst>
              </p:cNvPr>
              <p:cNvSpPr txBox="1"/>
              <p:nvPr/>
            </p:nvSpPr>
            <p:spPr>
              <a:xfrm>
                <a:off x="3175766" y="4853240"/>
                <a:ext cx="15020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Target holder-</a:t>
                </a:r>
              </a:p>
              <a:p>
                <a:r>
                  <a:rPr lang="it-IT" dirty="0" err="1"/>
                  <a:t>copper</a:t>
                </a:r>
                <a:endParaRPr lang="en-US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84D329A-7CB3-5E00-FAC2-7EDA763B1E0A}"/>
                  </a:ext>
                </a:extLst>
              </p:cNvPr>
              <p:cNvSpPr/>
              <p:nvPr/>
            </p:nvSpPr>
            <p:spPr>
              <a:xfrm>
                <a:off x="5507789" y="3675944"/>
                <a:ext cx="888620" cy="85523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8FB311C-9C90-A594-A96A-1AA219E3B2F5}"/>
                  </a:ext>
                </a:extLst>
              </p:cNvPr>
              <p:cNvCxnSpPr/>
              <p:nvPr/>
            </p:nvCxnSpPr>
            <p:spPr>
              <a:xfrm flipH="1">
                <a:off x="6414727" y="3889670"/>
                <a:ext cx="793531" cy="25722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72A2EF-B36C-2E1C-966B-47B7C3EC5929}"/>
                </a:ext>
              </a:extLst>
            </p:cNvPr>
            <p:cNvSpPr/>
            <p:nvPr/>
          </p:nvSpPr>
          <p:spPr>
            <a:xfrm>
              <a:off x="9302347" y="3562742"/>
              <a:ext cx="100208" cy="86907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A01A91-AF6C-40D3-7A30-0937E089D96A}"/>
                </a:ext>
              </a:extLst>
            </p:cNvPr>
            <p:cNvSpPr txBox="1"/>
            <p:nvPr/>
          </p:nvSpPr>
          <p:spPr>
            <a:xfrm>
              <a:off x="10272660" y="3401026"/>
              <a:ext cx="4315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Se</a:t>
              </a:r>
              <a:endParaRPr lang="en-US" sz="2000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FB71F3F-7DE4-38B2-8FCB-815D4FDDD6C7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9431897" y="3601081"/>
              <a:ext cx="840763" cy="728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3927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8AD7-6D72-0E6A-DC98-517ACA0BC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machine&#10;&#10;AI-generated content may be incorrect.">
            <a:extLst>
              <a:ext uri="{FF2B5EF4-FFF2-40B4-BE49-F238E27FC236}">
                <a16:creationId xmlns:a16="http://schemas.microsoft.com/office/drawing/2014/main" id="{AEE7132E-6AFE-BCC8-548D-F5E2F2D55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" y="1104983"/>
            <a:ext cx="6940529" cy="52053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1A6C5F-F238-2B06-D8D9-403CFF039F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3889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Samples at room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77FA2E-676F-E1E7-1B9F-DB3E8EB5FBE7}"/>
              </a:ext>
            </a:extLst>
          </p:cNvPr>
          <p:cNvSpPr txBox="1"/>
          <p:nvPr/>
        </p:nvSpPr>
        <p:spPr>
          <a:xfrm>
            <a:off x="2015264" y="589454"/>
            <a:ext cx="3012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MLG-KANEKA (n. 3)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C37A4-831E-8C03-5C0D-63BA7BCB789B}"/>
              </a:ext>
            </a:extLst>
          </p:cNvPr>
          <p:cNvSpPr txBox="1"/>
          <p:nvPr/>
        </p:nvSpPr>
        <p:spPr>
          <a:xfrm>
            <a:off x="5425189" y="581763"/>
            <a:ext cx="3012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MLG-KANEKA (n. 2)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488ADC-2909-414B-6AA8-49E59766826E}"/>
              </a:ext>
            </a:extLst>
          </p:cNvPr>
          <p:cNvSpPr txBox="1"/>
          <p:nvPr/>
        </p:nvSpPr>
        <p:spPr>
          <a:xfrm>
            <a:off x="5261008" y="6424505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HOPG (n. 1)</a:t>
            </a:r>
            <a:endParaRPr lang="en-US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D8E8A5-0594-A435-9BA4-9377BA61AB1A}"/>
              </a:ext>
            </a:extLst>
          </p:cNvPr>
          <p:cNvCxnSpPr>
            <a:cxnSpLocks/>
          </p:cNvCxnSpPr>
          <p:nvPr/>
        </p:nvCxnSpPr>
        <p:spPr>
          <a:xfrm>
            <a:off x="4994830" y="908606"/>
            <a:ext cx="0" cy="2834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73A1E-38F2-E770-8855-8A88C76F1330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5425189" y="843373"/>
            <a:ext cx="35388" cy="28701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D344E7-E484-A8F7-B570-0955B54C3FE3}"/>
              </a:ext>
            </a:extLst>
          </p:cNvPr>
          <p:cNvCxnSpPr>
            <a:cxnSpLocks/>
          </p:cNvCxnSpPr>
          <p:nvPr/>
        </p:nvCxnSpPr>
        <p:spPr>
          <a:xfrm flipV="1">
            <a:off x="6096000" y="3823809"/>
            <a:ext cx="22258" cy="2600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90E4887-A871-05FD-95A6-0706CE87C20B}"/>
              </a:ext>
            </a:extLst>
          </p:cNvPr>
          <p:cNvGrpSpPr/>
          <p:nvPr/>
        </p:nvGrpSpPr>
        <p:grpSpPr>
          <a:xfrm>
            <a:off x="8955793" y="657929"/>
            <a:ext cx="2594362" cy="5766576"/>
            <a:chOff x="8571365" y="545712"/>
            <a:chExt cx="2594362" cy="576657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2A396D-376F-B98D-BF12-0F1D77D02FD8}"/>
                </a:ext>
              </a:extLst>
            </p:cNvPr>
            <p:cNvSpPr/>
            <p:nvPr/>
          </p:nvSpPr>
          <p:spPr>
            <a:xfrm>
              <a:off x="9202139" y="1652605"/>
              <a:ext cx="100208" cy="46596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9D14E9B-F017-2634-6752-0884DCBE3D94}"/>
                </a:ext>
              </a:extLst>
            </p:cNvPr>
            <p:cNvSpPr/>
            <p:nvPr/>
          </p:nvSpPr>
          <p:spPr>
            <a:xfrm>
              <a:off x="9459987" y="1652604"/>
              <a:ext cx="100208" cy="186324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A8256F0-4DF7-4115-71BD-7E06A1DC54AA}"/>
                </a:ext>
              </a:extLst>
            </p:cNvPr>
            <p:cNvSpPr/>
            <p:nvPr/>
          </p:nvSpPr>
          <p:spPr>
            <a:xfrm>
              <a:off x="8925246" y="4431819"/>
              <a:ext cx="100208" cy="186324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7C161B2-B779-DB8C-5452-7E23D1E4899C}"/>
                </a:ext>
              </a:extLst>
            </p:cNvPr>
            <p:cNvSpPr/>
            <p:nvPr/>
          </p:nvSpPr>
          <p:spPr>
            <a:xfrm>
              <a:off x="9459987" y="4431819"/>
              <a:ext cx="100208" cy="187890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1E40D22-FC41-3E4B-499C-9E6873FC0D78}"/>
                </a:ext>
              </a:extLst>
            </p:cNvPr>
            <p:cNvSpPr/>
            <p:nvPr/>
          </p:nvSpPr>
          <p:spPr>
            <a:xfrm>
              <a:off x="8929421" y="1652603"/>
              <a:ext cx="100208" cy="186324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432019-476E-7F14-2E5F-FEADB51B9C64}"/>
                </a:ext>
              </a:extLst>
            </p:cNvPr>
            <p:cNvSpPr txBox="1"/>
            <p:nvPr/>
          </p:nvSpPr>
          <p:spPr>
            <a:xfrm>
              <a:off x="8571365" y="545712"/>
              <a:ext cx="2565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MLG-KANEKA or HOPG</a:t>
              </a:r>
              <a:endParaRPr lang="en-US" sz="2000" dirty="0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84B51C-1E98-BCB9-89C3-2FC0C6373366}"/>
                </a:ext>
              </a:extLst>
            </p:cNvPr>
            <p:cNvCxnSpPr>
              <a:cxnSpLocks/>
            </p:cNvCxnSpPr>
            <p:nvPr/>
          </p:nvCxnSpPr>
          <p:spPr>
            <a:xfrm>
              <a:off x="9239717" y="915044"/>
              <a:ext cx="0" cy="6248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697BA2-980A-5FCE-2563-D882A196B1C8}"/>
                </a:ext>
              </a:extLst>
            </p:cNvPr>
            <p:cNvSpPr txBox="1"/>
            <p:nvPr/>
          </p:nvSpPr>
          <p:spPr>
            <a:xfrm>
              <a:off x="9663649" y="4570553"/>
              <a:ext cx="1502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Target holder-</a:t>
              </a:r>
            </a:p>
            <a:p>
              <a:r>
                <a:rPr lang="it-IT" dirty="0" err="1"/>
                <a:t>aluminum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8098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A49EA-E8BD-8CB8-122D-BE875E3C0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FF1A34-8CA9-ADC2-9797-4687D0F4C865}"/>
              </a:ext>
            </a:extLst>
          </p:cNvPr>
          <p:cNvSpPr txBox="1">
            <a:spLocks/>
          </p:cNvSpPr>
          <p:nvPr/>
        </p:nvSpPr>
        <p:spPr>
          <a:xfrm>
            <a:off x="0" y="109331"/>
            <a:ext cx="12192000" cy="493889"/>
          </a:xfrm>
          <a:prstGeom prst="rect">
            <a:avLst/>
          </a:prstGeom>
          <a:solidFill>
            <a:srgbClr val="FF66CC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Experimental setup installed at GANIL</a:t>
            </a:r>
          </a:p>
        </p:txBody>
      </p:sp>
      <p:pic>
        <p:nvPicPr>
          <p:cNvPr id="4" name="Picture 3" descr="A machine with a few computers&#10;&#10;AI-generated content may be incorrect.">
            <a:extLst>
              <a:ext uri="{FF2B5EF4-FFF2-40B4-BE49-F238E27FC236}">
                <a16:creationId xmlns:a16="http://schemas.microsoft.com/office/drawing/2014/main" id="{A1F3A83F-0839-DA7C-FC5A-94E152892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85799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6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A1F9E-FADF-C483-E483-2B31D9C09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9A9CAA6-452A-7D79-3BD8-EDB0628BE0AD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11332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3D620-BAF2-2035-9719-64C082A8C30D}"/>
              </a:ext>
            </a:extLst>
          </p:cNvPr>
          <p:cNvSpPr txBox="1">
            <a:spLocks/>
          </p:cNvSpPr>
          <p:nvPr/>
        </p:nvSpPr>
        <p:spPr>
          <a:xfrm>
            <a:off x="450004" y="2555208"/>
            <a:ext cx="11291992" cy="2415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Motivations for the study of new substrates for target deposition</a:t>
            </a:r>
          </a:p>
          <a:p>
            <a:r>
              <a:rPr lang="en-GB" sz="3200" dirty="0"/>
              <a:t>Commercial C-material foils</a:t>
            </a:r>
          </a:p>
          <a:p>
            <a:r>
              <a:rPr lang="en-GB" sz="3200" dirty="0"/>
              <a:t>First custom C-material foils</a:t>
            </a:r>
          </a:p>
          <a:p>
            <a:r>
              <a:rPr lang="en-GB" sz="3200" dirty="0"/>
              <a:t>Preliminary results from measurements of radiation damage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0169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AFCF-FD98-BC3E-8A1E-BD0B1963B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24E8793-7D71-ADD5-F6D1-34631644AE37}"/>
              </a:ext>
            </a:extLst>
          </p:cNvPr>
          <p:cNvSpPr txBox="1">
            <a:spLocks/>
          </p:cNvSpPr>
          <p:nvPr/>
        </p:nvSpPr>
        <p:spPr>
          <a:xfrm>
            <a:off x="0" y="104764"/>
            <a:ext cx="12192000" cy="611332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Activity for nuclear targets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9040A-D954-0B01-C36C-F055C3C9088B}"/>
              </a:ext>
            </a:extLst>
          </p:cNvPr>
          <p:cNvSpPr txBox="1">
            <a:spLocks/>
          </p:cNvSpPr>
          <p:nvPr/>
        </p:nvSpPr>
        <p:spPr>
          <a:xfrm>
            <a:off x="661309" y="1013553"/>
            <a:ext cx="11071953" cy="5739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/>
              <a:t>The activity finds its motivation in the study of targets for the NUMEN experiment</a:t>
            </a:r>
          </a:p>
          <a:p>
            <a:pPr marL="0" indent="0">
              <a:buNone/>
            </a:pPr>
            <a:endParaRPr lang="en-GB" sz="32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GB" sz="3200" dirty="0"/>
              <a:t> Target of isotopes candidates for 0</a:t>
            </a:r>
            <a:r>
              <a:rPr lang="en-GB" sz="3200" dirty="0">
                <a:latin typeface="Symbol" panose="05050102010706020507" pitchFamily="18" charset="2"/>
              </a:rPr>
              <a:t>nbb</a:t>
            </a:r>
            <a:r>
              <a:rPr lang="en-GB" sz="3200" dirty="0"/>
              <a:t> decays </a:t>
            </a:r>
          </a:p>
          <a:p>
            <a:pPr marL="457200" lvl="1" indent="0" algn="just">
              <a:buNone/>
            </a:pPr>
            <a:endParaRPr lang="en-GB" sz="32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GB" sz="3200" baseline="30000" dirty="0"/>
              <a:t> 20</a:t>
            </a:r>
            <a:r>
              <a:rPr lang="en-GB" sz="3200" dirty="0"/>
              <a:t>Ne  and </a:t>
            </a:r>
            <a:r>
              <a:rPr lang="en-GB" sz="3200" baseline="30000" dirty="0"/>
              <a:t>18</a:t>
            </a:r>
            <a:r>
              <a:rPr lang="en-GB" sz="3200" dirty="0"/>
              <a:t>O ion beams </a:t>
            </a:r>
            <a:r>
              <a:rPr lang="it-IT" sz="3200" dirty="0"/>
              <a:t>with 15-60 MeV/u energy and  up to 10</a:t>
            </a:r>
            <a:r>
              <a:rPr lang="it-IT" sz="3200" baseline="30000" dirty="0"/>
              <a:t>13</a:t>
            </a:r>
            <a:r>
              <a:rPr lang="it-IT" sz="3200" dirty="0"/>
              <a:t> </a:t>
            </a:r>
            <a:r>
              <a:rPr lang="it-IT" sz="3200" dirty="0" err="1"/>
              <a:t>pps</a:t>
            </a:r>
            <a:r>
              <a:rPr lang="it-IT" sz="3200" dirty="0"/>
              <a:t> </a:t>
            </a:r>
          </a:p>
          <a:p>
            <a:pPr marL="457200" lvl="1" indent="0" algn="just">
              <a:buNone/>
            </a:pPr>
            <a:endParaRPr lang="it-IT" sz="3200" dirty="0"/>
          </a:p>
          <a:p>
            <a:pPr marL="1371600" lvl="3" indent="0" algn="just">
              <a:buNone/>
            </a:pPr>
            <a:r>
              <a:rPr lang="it-IT" sz="2600" dirty="0"/>
              <a:t>→ </a:t>
            </a:r>
            <a:r>
              <a:rPr lang="it-IT" sz="3200" dirty="0"/>
              <a:t>more </a:t>
            </a:r>
            <a:r>
              <a:rPr lang="it-IT" sz="3200" dirty="0" err="1"/>
              <a:t>than</a:t>
            </a:r>
            <a:r>
              <a:rPr lang="it-IT" sz="3200" dirty="0"/>
              <a:t> 10</a:t>
            </a:r>
            <a:r>
              <a:rPr lang="it-IT" sz="3200" baseline="30000" dirty="0"/>
              <a:t>5</a:t>
            </a:r>
            <a:r>
              <a:rPr lang="it-IT" sz="3200" dirty="0"/>
              <a:t> W/cm</a:t>
            </a:r>
            <a:r>
              <a:rPr lang="it-IT" sz="3200" baseline="30000" dirty="0"/>
              <a:t>3</a:t>
            </a:r>
            <a:r>
              <a:rPr lang="it-IT" sz="3200" dirty="0"/>
              <a:t> power </a:t>
            </a:r>
            <a:r>
              <a:rPr lang="it-IT" sz="3200" dirty="0" err="1"/>
              <a:t>density</a:t>
            </a:r>
            <a:r>
              <a:rPr lang="it-IT" sz="3200" dirty="0"/>
              <a:t> in the target </a:t>
            </a:r>
          </a:p>
          <a:p>
            <a:pPr marL="1371600" lvl="3" indent="0" algn="just">
              <a:buNone/>
            </a:pPr>
            <a:endParaRPr lang="it-IT" sz="3200" dirty="0"/>
          </a:p>
          <a:p>
            <a:pPr marL="1371600" lvl="3" indent="0" algn="just">
              <a:buNone/>
            </a:pPr>
            <a:r>
              <a:rPr lang="it-IT" sz="3200" dirty="0"/>
              <a:t>→ high </a:t>
            </a:r>
            <a:r>
              <a:rPr lang="it-IT" sz="3200" dirty="0" err="1"/>
              <a:t>thermal</a:t>
            </a:r>
            <a:r>
              <a:rPr lang="it-IT" sz="3200" dirty="0"/>
              <a:t> stress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2485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60507-22F8-E207-D7AE-357774CB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638276F-98CB-C941-9C08-0B8EE8FA06B1}"/>
              </a:ext>
            </a:extLst>
          </p:cNvPr>
          <p:cNvSpPr txBox="1">
            <a:spLocks/>
          </p:cNvSpPr>
          <p:nvPr/>
        </p:nvSpPr>
        <p:spPr>
          <a:xfrm>
            <a:off x="0" y="104763"/>
            <a:ext cx="12192000" cy="645391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Custom solution for the target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4101F9-3522-C5A4-062E-1747E696FCCB}"/>
              </a:ext>
            </a:extLst>
          </p:cNvPr>
          <p:cNvSpPr txBox="1">
            <a:spLocks/>
          </p:cNvSpPr>
          <p:nvPr/>
        </p:nvSpPr>
        <p:spPr>
          <a:xfrm>
            <a:off x="144304" y="1036354"/>
            <a:ext cx="8862061" cy="5849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 The thermal stress of the target is addressed</a:t>
            </a:r>
            <a:br>
              <a:rPr lang="en-GB" sz="3200" dirty="0"/>
            </a:br>
            <a:r>
              <a:rPr lang="en-GB" sz="3200" dirty="0"/>
              <a:t>with a </a:t>
            </a:r>
            <a:r>
              <a:rPr lang="en-US" sz="3200" dirty="0">
                <a:solidFill>
                  <a:srgbClr val="FF0000"/>
                </a:solidFill>
              </a:rPr>
              <a:t>highly thermally conductive substrate </a:t>
            </a:r>
            <a:r>
              <a:rPr lang="en-US" sz="3200" dirty="0"/>
              <a:t>that dissipates</a:t>
            </a:r>
            <a:r>
              <a:rPr lang="en-GB" sz="3200" dirty="0"/>
              <a:t> heat toward a heat sink. </a:t>
            </a:r>
          </a:p>
          <a:p>
            <a:endParaRPr lang="en-GB" sz="3200" dirty="0"/>
          </a:p>
          <a:p>
            <a:r>
              <a:rPr lang="en-GB" sz="3200" dirty="0"/>
              <a:t>The isotope is evaporated on the substrate by e-beam evaporation or thermal evaporation</a:t>
            </a:r>
          </a:p>
          <a:p>
            <a:endParaRPr lang="en-GB" sz="3200" dirty="0"/>
          </a:p>
          <a:p>
            <a:r>
              <a:rPr lang="en-GB" sz="3200" b="1" i="1" dirty="0">
                <a:solidFill>
                  <a:srgbClr val="0000FF"/>
                </a:solidFill>
              </a:rPr>
              <a:t>Highly Oriented Pyrolytic Graphite </a:t>
            </a:r>
            <a:r>
              <a:rPr lang="en-GB" sz="3200" dirty="0">
                <a:solidFill>
                  <a:srgbClr val="0000FF"/>
                </a:solidFill>
              </a:rPr>
              <a:t>(</a:t>
            </a:r>
            <a:r>
              <a:rPr lang="en-GB" sz="3200" b="1" dirty="0">
                <a:solidFill>
                  <a:srgbClr val="0000FF"/>
                </a:solidFill>
              </a:rPr>
              <a:t>HOPG</a:t>
            </a:r>
            <a:r>
              <a:rPr lang="en-GB" sz="3200" dirty="0">
                <a:solidFill>
                  <a:srgbClr val="0000FF"/>
                </a:solidFill>
              </a:rPr>
              <a:t>) </a:t>
            </a:r>
            <a:r>
              <a:rPr lang="en-GB" sz="3200" dirty="0"/>
              <a:t>and </a:t>
            </a:r>
            <a:r>
              <a:rPr lang="en-GB" sz="3200" b="1" i="1" dirty="0">
                <a:solidFill>
                  <a:srgbClr val="0000FF"/>
                </a:solidFill>
              </a:rPr>
              <a:t>Multilayer Graphene (MLG) </a:t>
            </a:r>
            <a:r>
              <a:rPr lang="en-GB" sz="3200" dirty="0"/>
              <a:t>featuring higher thermal conductivity (</a:t>
            </a:r>
            <a:r>
              <a:rPr lang="en-GB" sz="3200" dirty="0">
                <a:solidFill>
                  <a:srgbClr val="FF0000"/>
                </a:solidFill>
              </a:rPr>
              <a:t>k</a:t>
            </a:r>
            <a:r>
              <a:rPr lang="en-GB" sz="3200" baseline="-25000" dirty="0">
                <a:solidFill>
                  <a:srgbClr val="FF0000"/>
                </a:solidFill>
              </a:rPr>
              <a:t>//</a:t>
            </a:r>
            <a:r>
              <a:rPr lang="en-GB" sz="3200" dirty="0">
                <a:solidFill>
                  <a:srgbClr val="FF0000"/>
                </a:solidFill>
              </a:rPr>
              <a:t>=1500-1900 Wm</a:t>
            </a:r>
            <a:r>
              <a:rPr lang="en-GB" sz="3200" baseline="30000" dirty="0">
                <a:solidFill>
                  <a:srgbClr val="FF0000"/>
                </a:solidFill>
              </a:rPr>
              <a:t>-1</a:t>
            </a:r>
            <a:r>
              <a:rPr lang="en-GB" sz="3200" dirty="0">
                <a:solidFill>
                  <a:srgbClr val="FF0000"/>
                </a:solidFill>
              </a:rPr>
              <a:t>K</a:t>
            </a:r>
            <a:r>
              <a:rPr lang="en-GB" sz="3200" baseline="30000" dirty="0">
                <a:solidFill>
                  <a:srgbClr val="FF0000"/>
                </a:solidFill>
              </a:rPr>
              <a:t>-1</a:t>
            </a:r>
            <a:r>
              <a:rPr lang="en-GB" sz="3200" dirty="0"/>
              <a:t>), produced in </a:t>
            </a:r>
            <a:r>
              <a:rPr lang="en-GB" sz="3200" dirty="0">
                <a:latin typeface="Symbol" panose="05050102010706020507" pitchFamily="18" charset="2"/>
              </a:rPr>
              <a:t>m</a:t>
            </a:r>
            <a:r>
              <a:rPr lang="en-GB" sz="3200" dirty="0"/>
              <a:t>m-thick foils, are good candidates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3E1F43-E45C-D3CF-9798-863E89156A05}"/>
              </a:ext>
            </a:extLst>
          </p:cNvPr>
          <p:cNvGrpSpPr/>
          <p:nvPr/>
        </p:nvGrpSpPr>
        <p:grpSpPr>
          <a:xfrm>
            <a:off x="8671450" y="1036354"/>
            <a:ext cx="3376246" cy="5519244"/>
            <a:chOff x="8815754" y="1338756"/>
            <a:chExt cx="3376246" cy="55192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5729C8-9558-52C7-8525-2B2B01033D28}"/>
                </a:ext>
              </a:extLst>
            </p:cNvPr>
            <p:cNvSpPr/>
            <p:nvPr/>
          </p:nvSpPr>
          <p:spPr>
            <a:xfrm>
              <a:off x="8815754" y="1338756"/>
              <a:ext cx="3376246" cy="55192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7C2ABA8-B37D-4EF9-7ECD-CBBF4CF8966E}"/>
                </a:ext>
              </a:extLst>
            </p:cNvPr>
            <p:cNvGrpSpPr/>
            <p:nvPr/>
          </p:nvGrpSpPr>
          <p:grpSpPr>
            <a:xfrm>
              <a:off x="8923228" y="1338756"/>
              <a:ext cx="3124468" cy="5414481"/>
              <a:chOff x="8707351" y="1286010"/>
              <a:chExt cx="3124468" cy="541448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972CCAF-67B5-57A0-14C0-8A3ACDC1AEB9}"/>
                  </a:ext>
                </a:extLst>
              </p:cNvPr>
              <p:cNvGrpSpPr/>
              <p:nvPr/>
            </p:nvGrpSpPr>
            <p:grpSpPr>
              <a:xfrm>
                <a:off x="8707351" y="1286010"/>
                <a:ext cx="3124468" cy="5414481"/>
                <a:chOff x="8707351" y="1286010"/>
                <a:chExt cx="3124468" cy="5414481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FA30E-9A44-91D8-81A2-1F566F2EAAFA}"/>
                    </a:ext>
                  </a:extLst>
                </p:cNvPr>
                <p:cNvGrpSpPr/>
                <p:nvPr/>
              </p:nvGrpSpPr>
              <p:grpSpPr>
                <a:xfrm>
                  <a:off x="8707351" y="1286010"/>
                  <a:ext cx="3124468" cy="4799576"/>
                  <a:chOff x="8046982" y="1326815"/>
                  <a:chExt cx="3124468" cy="4799576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D10F718B-04C7-3D41-E53D-8346D4ED9601}"/>
                      </a:ext>
                    </a:extLst>
                  </p:cNvPr>
                  <p:cNvGrpSpPr/>
                  <p:nvPr/>
                </p:nvGrpSpPr>
                <p:grpSpPr>
                  <a:xfrm>
                    <a:off x="9058493" y="1949177"/>
                    <a:ext cx="2112957" cy="4177214"/>
                    <a:chOff x="9058493" y="1949177"/>
                    <a:chExt cx="2112957" cy="4177214"/>
                  </a:xfrm>
                </p:grpSpPr>
                <p:sp>
                  <p:nvSpPr>
                    <p:cNvPr id="7" name="Rectangle 14">
                      <a:extLst>
                        <a:ext uri="{FF2B5EF4-FFF2-40B4-BE49-F238E27FC236}">
                          <a16:creationId xmlns:a16="http://schemas.microsoft.com/office/drawing/2014/main" id="{8280EEF1-08E6-0067-5AD3-1C7389675FA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65091" y="3921115"/>
                      <a:ext cx="1353624" cy="233338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" name="Rectangle 16">
                      <a:extLst>
                        <a:ext uri="{FF2B5EF4-FFF2-40B4-BE49-F238E27FC236}">
                          <a16:creationId xmlns:a16="http://schemas.microsoft.com/office/drawing/2014/main" id="{24EF3A88-DAFF-9441-E272-8F6380E2CEC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272429" y="3715186"/>
                      <a:ext cx="4177214" cy="645196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  <a:gs pos="93000">
                          <a:schemeClr val="tx2">
                            <a:lumMod val="40000"/>
                            <a:lumOff val="60000"/>
                          </a:schemeClr>
                        </a:gs>
                        <a:gs pos="7000">
                          <a:schemeClr val="bg2">
                            <a:lumMod val="75000"/>
                          </a:schemeClr>
                        </a:gs>
                        <a:gs pos="37000">
                          <a:schemeClr val="tx2">
                            <a:lumMod val="60000"/>
                            <a:lumOff val="40000"/>
                          </a:schemeClr>
                        </a:gs>
                        <a:gs pos="50000">
                          <a:schemeClr val="bg1">
                            <a:lumMod val="50000"/>
                          </a:schemeClr>
                        </a:gs>
                        <a:gs pos="6300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9" name="Rectangle 15">
                      <a:extLst>
                        <a:ext uri="{FF2B5EF4-FFF2-40B4-BE49-F238E27FC236}">
                          <a16:creationId xmlns:a16="http://schemas.microsoft.com/office/drawing/2014/main" id="{3F903183-C570-A543-8E01-DB35F13E77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58493" y="3759780"/>
                      <a:ext cx="2112957" cy="556008"/>
                    </a:xfrm>
                    <a:prstGeom prst="rect">
                      <a:avLst/>
                    </a:prstGeom>
                    <a:gradFill>
                      <a:gsLst>
                        <a:gs pos="13000">
                          <a:schemeClr val="bg1">
                            <a:alpha val="0"/>
                          </a:schemeClr>
                        </a:gs>
                        <a:gs pos="26000">
                          <a:srgbClr val="FFFF00">
                            <a:alpha val="53000"/>
                          </a:srgbClr>
                        </a:gs>
                        <a:gs pos="76000">
                          <a:srgbClr val="FFFF00">
                            <a:alpha val="43000"/>
                          </a:srgbClr>
                        </a:gs>
                        <a:gs pos="9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u="sng" dirty="0"/>
                    </a:p>
                  </p:txBody>
                </p:sp>
                <p:sp>
                  <p:nvSpPr>
                    <p:cNvPr id="10" name="Rectangle 14">
                      <a:extLst>
                        <a:ext uri="{FF2B5EF4-FFF2-40B4-BE49-F238E27FC236}">
                          <a16:creationId xmlns:a16="http://schemas.microsoft.com/office/drawing/2014/main" id="{05DFD9C0-4EDD-1E9F-2E82-BCDBAC39A9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53029" y="3925587"/>
                      <a:ext cx="1353624" cy="233338"/>
                    </a:xfrm>
                    <a:prstGeom prst="rect">
                      <a:avLst/>
                    </a:prstGeom>
                    <a:gradFill flip="none" rotWithShape="1">
                      <a:gsLst>
                        <a:gs pos="20000">
                          <a:srgbClr val="00B050"/>
                        </a:gs>
                        <a:gs pos="43000">
                          <a:srgbClr val="FF0000">
                            <a:lumMod val="100000"/>
                          </a:srgbClr>
                        </a:gs>
                        <a:gs pos="55000">
                          <a:srgbClr val="FF0000"/>
                        </a:gs>
                        <a:gs pos="80000">
                          <a:srgbClr val="00B050"/>
                        </a:gs>
                      </a:gsLst>
                      <a:lin ang="0" scaled="0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" name="Rectangle 16">
                      <a:extLst>
                        <a:ext uri="{FF2B5EF4-FFF2-40B4-BE49-F238E27FC236}">
                          <a16:creationId xmlns:a16="http://schemas.microsoft.com/office/drawing/2014/main" id="{B9381017-744E-A6B9-D07A-F993AEB301A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280501" y="3715186"/>
                      <a:ext cx="4177214" cy="645196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  <a:gs pos="93000">
                          <a:schemeClr val="tx2">
                            <a:lumMod val="40000"/>
                            <a:lumOff val="60000"/>
                          </a:schemeClr>
                        </a:gs>
                        <a:gs pos="7000">
                          <a:schemeClr val="bg2">
                            <a:lumMod val="75000"/>
                          </a:schemeClr>
                        </a:gs>
                        <a:gs pos="37000">
                          <a:schemeClr val="tx2">
                            <a:lumMod val="60000"/>
                            <a:lumOff val="40000"/>
                          </a:schemeClr>
                        </a:gs>
                        <a:gs pos="50000">
                          <a:srgbClr val="FF0000"/>
                        </a:gs>
                        <a:gs pos="6300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2" name="Freeform 43">
                      <a:extLst>
                        <a:ext uri="{FF2B5EF4-FFF2-40B4-BE49-F238E27FC236}">
                          <a16:creationId xmlns:a16="http://schemas.microsoft.com/office/drawing/2014/main" id="{524808EE-2164-4693-625E-DAB494594D18}"/>
                        </a:ext>
                      </a:extLst>
                    </p:cNvPr>
                    <p:cNvSpPr/>
                    <p:nvPr/>
                  </p:nvSpPr>
                  <p:spPr>
                    <a:xfrm rot="14062365">
                      <a:off x="9526564" y="2347083"/>
                      <a:ext cx="1683168" cy="1322126"/>
                    </a:xfrm>
                    <a:custGeom>
                      <a:avLst/>
                      <a:gdLst>
                        <a:gd name="connsiteX0" fmla="*/ 75748 w 2141366"/>
                        <a:gd name="connsiteY0" fmla="*/ 134973 h 1824801"/>
                        <a:gd name="connsiteX1" fmla="*/ 183849 w 2141366"/>
                        <a:gd name="connsiteY1" fmla="*/ 0 h 1824801"/>
                        <a:gd name="connsiteX2" fmla="*/ 998188 w 2141366"/>
                        <a:gd name="connsiteY2" fmla="*/ 611313 h 1824801"/>
                        <a:gd name="connsiteX3" fmla="*/ 1066495 w 2141366"/>
                        <a:gd name="connsiteY3" fmla="*/ 619400 h 1824801"/>
                        <a:gd name="connsiteX4" fmla="*/ 1285306 w 2141366"/>
                        <a:gd name="connsiteY4" fmla="*/ 571900 h 1824801"/>
                        <a:gd name="connsiteX5" fmla="*/ 1252996 w 2141366"/>
                        <a:gd name="connsiteY5" fmla="*/ 522901 h 1824801"/>
                        <a:gd name="connsiteX6" fmla="*/ 1427398 w 2141366"/>
                        <a:gd name="connsiteY6" fmla="*/ 564563 h 1824801"/>
                        <a:gd name="connsiteX7" fmla="*/ 1383697 w 2141366"/>
                        <a:gd name="connsiteY7" fmla="*/ 721108 h 1824801"/>
                        <a:gd name="connsiteX8" fmla="*/ 1351365 w 2141366"/>
                        <a:gd name="connsiteY8" fmla="*/ 672077 h 1824801"/>
                        <a:gd name="connsiteX9" fmla="*/ 1196725 w 2141366"/>
                        <a:gd name="connsiteY9" fmla="*/ 722048 h 1824801"/>
                        <a:gd name="connsiteX10" fmla="*/ 1154201 w 2141366"/>
                        <a:gd name="connsiteY10" fmla="*/ 728429 h 1824801"/>
                        <a:gd name="connsiteX11" fmla="*/ 1260792 w 2141366"/>
                        <a:gd name="connsiteY11" fmla="*/ 808446 h 1824801"/>
                        <a:gd name="connsiteX12" fmla="*/ 1257830 w 2141366"/>
                        <a:gd name="connsiteY12" fmla="*/ 812144 h 1824801"/>
                        <a:gd name="connsiteX13" fmla="*/ 1331701 w 2141366"/>
                        <a:gd name="connsiteY13" fmla="*/ 809750 h 1824801"/>
                        <a:gd name="connsiteX14" fmla="*/ 1687830 w 2141366"/>
                        <a:gd name="connsiteY14" fmla="*/ 758054 h 1824801"/>
                        <a:gd name="connsiteX15" fmla="*/ 1674979 w 2141366"/>
                        <a:gd name="connsiteY15" fmla="*/ 708024 h 1824801"/>
                        <a:gd name="connsiteX16" fmla="*/ 1807125 w 2141366"/>
                        <a:gd name="connsiteY16" fmla="*/ 782731 h 1824801"/>
                        <a:gd name="connsiteX17" fmla="*/ 1726251 w 2141366"/>
                        <a:gd name="connsiteY17" fmla="*/ 907630 h 1824801"/>
                        <a:gd name="connsiteX18" fmla="*/ 1713410 w 2141366"/>
                        <a:gd name="connsiteY18" fmla="*/ 857638 h 1824801"/>
                        <a:gd name="connsiteX19" fmla="*/ 1344483 w 2141366"/>
                        <a:gd name="connsiteY19" fmla="*/ 906592 h 1824801"/>
                        <a:gd name="connsiteX20" fmla="*/ 1282911 w 2141366"/>
                        <a:gd name="connsiteY20" fmla="*/ 907382 h 1824801"/>
                        <a:gd name="connsiteX21" fmla="*/ 1385270 w 2141366"/>
                        <a:gd name="connsiteY21" fmla="*/ 953086 h 1824801"/>
                        <a:gd name="connsiteX22" fmla="*/ 2040087 w 2141366"/>
                        <a:gd name="connsiteY22" fmla="*/ 1116993 h 1824801"/>
                        <a:gd name="connsiteX23" fmla="*/ 2048400 w 2141366"/>
                        <a:gd name="connsiteY23" fmla="*/ 1064988 h 1824801"/>
                        <a:gd name="connsiteX24" fmla="*/ 2141366 w 2141366"/>
                        <a:gd name="connsiteY24" fmla="*/ 1185110 h 1824801"/>
                        <a:gd name="connsiteX25" fmla="*/ 2015223 w 2141366"/>
                        <a:gd name="connsiteY25" fmla="*/ 1272540 h 1824801"/>
                        <a:gd name="connsiteX26" fmla="*/ 2023534 w 2141366"/>
                        <a:gd name="connsiteY26" fmla="*/ 1220558 h 1824801"/>
                        <a:gd name="connsiteX27" fmla="*/ 1239044 w 2141366"/>
                        <a:gd name="connsiteY27" fmla="*/ 988406 h 1824801"/>
                        <a:gd name="connsiteX28" fmla="*/ 1154598 w 2141366"/>
                        <a:gd name="connsiteY28" fmla="*/ 941037 h 1824801"/>
                        <a:gd name="connsiteX29" fmla="*/ 1154171 w 2141366"/>
                        <a:gd name="connsiteY29" fmla="*/ 941570 h 1824801"/>
                        <a:gd name="connsiteX30" fmla="*/ 1217926 w 2141366"/>
                        <a:gd name="connsiteY30" fmla="*/ 1007755 h 1824801"/>
                        <a:gd name="connsiteX31" fmla="*/ 1637288 w 2141366"/>
                        <a:gd name="connsiteY31" fmla="*/ 1703042 h 1824801"/>
                        <a:gd name="connsiteX32" fmla="*/ 1685492 w 2141366"/>
                        <a:gd name="connsiteY32" fmla="*/ 1682263 h 1824801"/>
                        <a:gd name="connsiteX33" fmla="*/ 1632278 w 2141366"/>
                        <a:gd name="connsiteY33" fmla="*/ 1824801 h 1824801"/>
                        <a:gd name="connsiteX34" fmla="*/ 1493024 w 2141366"/>
                        <a:gd name="connsiteY34" fmla="*/ 1765224 h 1824801"/>
                        <a:gd name="connsiteX35" fmla="*/ 1541250 w 2141366"/>
                        <a:gd name="connsiteY35" fmla="*/ 1744436 h 1824801"/>
                        <a:gd name="connsiteX36" fmla="*/ 1220093 w 2141366"/>
                        <a:gd name="connsiteY36" fmla="*/ 1156719 h 1824801"/>
                        <a:gd name="connsiteX37" fmla="*/ 1150469 w 2141366"/>
                        <a:gd name="connsiteY37" fmla="*/ 1069796 h 1824801"/>
                        <a:gd name="connsiteX38" fmla="*/ 1165000 w 2141366"/>
                        <a:gd name="connsiteY38" fmla="*/ 1129051 h 1824801"/>
                        <a:gd name="connsiteX39" fmla="*/ 1209299 w 2141366"/>
                        <a:gd name="connsiteY39" fmla="*/ 1494989 h 1824801"/>
                        <a:gd name="connsiteX40" fmla="*/ 1260833 w 2141366"/>
                        <a:gd name="connsiteY40" fmla="*/ 1494988 h 1824801"/>
                        <a:gd name="connsiteX41" fmla="*/ 1160140 w 2141366"/>
                        <a:gd name="connsiteY41" fmla="*/ 1603335 h 1824801"/>
                        <a:gd name="connsiteX42" fmla="*/ 1055072 w 2141366"/>
                        <a:gd name="connsiteY42" fmla="*/ 1494987 h 1824801"/>
                        <a:gd name="connsiteX43" fmla="*/ 1106645 w 2141366"/>
                        <a:gd name="connsiteY43" fmla="*/ 1494988 h 1824801"/>
                        <a:gd name="connsiteX44" fmla="*/ 1068175 w 2141366"/>
                        <a:gd name="connsiteY44" fmla="*/ 1140651 h 1824801"/>
                        <a:gd name="connsiteX45" fmla="*/ 1052142 w 2141366"/>
                        <a:gd name="connsiteY45" fmla="*/ 1069203 h 1824801"/>
                        <a:gd name="connsiteX46" fmla="*/ 1049301 w 2141366"/>
                        <a:gd name="connsiteY46" fmla="*/ 1072955 h 1824801"/>
                        <a:gd name="connsiteX47" fmla="*/ 945446 w 2141366"/>
                        <a:gd name="connsiteY47" fmla="*/ 990428 h 1824801"/>
                        <a:gd name="connsiteX48" fmla="*/ 949837 w 2141366"/>
                        <a:gd name="connsiteY48" fmla="*/ 1032790 h 1824801"/>
                        <a:gd name="connsiteX49" fmla="*/ 939926 w 2141366"/>
                        <a:gd name="connsiteY49" fmla="*/ 1193433 h 1824801"/>
                        <a:gd name="connsiteX50" fmla="*/ 995371 w 2141366"/>
                        <a:gd name="connsiteY50" fmla="*/ 1212365 h 1824801"/>
                        <a:gd name="connsiteX51" fmla="*/ 854843 w 2141366"/>
                        <a:gd name="connsiteY51" fmla="*/ 1292854 h 1824801"/>
                        <a:gd name="connsiteX52" fmla="*/ 771234 w 2141366"/>
                        <a:gd name="connsiteY52" fmla="*/ 1135831 h 1824801"/>
                        <a:gd name="connsiteX53" fmla="*/ 826643 w 2141366"/>
                        <a:gd name="connsiteY53" fmla="*/ 1154751 h 1824801"/>
                        <a:gd name="connsiteX54" fmla="*/ 818225 w 2141366"/>
                        <a:gd name="connsiteY54" fmla="*/ 933164 h 1824801"/>
                        <a:gd name="connsiteX55" fmla="*/ 793437 w 2141366"/>
                        <a:gd name="connsiteY55" fmla="*/ 869636 h 1824801"/>
                        <a:gd name="connsiteX56" fmla="*/ 0 w 2141366"/>
                        <a:gd name="connsiteY56" fmla="*/ 239138 h 1824801"/>
                        <a:gd name="connsiteX57" fmla="*/ 77729 w 2141366"/>
                        <a:gd name="connsiteY57" fmla="*/ 136461 h 1824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2141366" h="1824801">
                          <a:moveTo>
                            <a:pt x="75748" y="134973"/>
                          </a:moveTo>
                          <a:lnTo>
                            <a:pt x="183849" y="0"/>
                          </a:lnTo>
                          <a:lnTo>
                            <a:pt x="998188" y="611313"/>
                          </a:lnTo>
                          <a:lnTo>
                            <a:pt x="1066495" y="619400"/>
                          </a:lnTo>
                          <a:cubicBezTo>
                            <a:pt x="1134469" y="619148"/>
                            <a:pt x="1209740" y="603306"/>
                            <a:pt x="1285306" y="571900"/>
                          </a:cubicBezTo>
                          <a:lnTo>
                            <a:pt x="1252996" y="522901"/>
                          </a:lnTo>
                          <a:lnTo>
                            <a:pt x="1427398" y="564563"/>
                          </a:lnTo>
                          <a:lnTo>
                            <a:pt x="1383697" y="721108"/>
                          </a:lnTo>
                          <a:lnTo>
                            <a:pt x="1351365" y="672077"/>
                          </a:lnTo>
                          <a:cubicBezTo>
                            <a:pt x="1299854" y="694805"/>
                            <a:pt x="1247830" y="711448"/>
                            <a:pt x="1196725" y="722048"/>
                          </a:cubicBezTo>
                          <a:lnTo>
                            <a:pt x="1154201" y="728429"/>
                          </a:lnTo>
                          <a:lnTo>
                            <a:pt x="1260792" y="808446"/>
                          </a:lnTo>
                          <a:lnTo>
                            <a:pt x="1257830" y="812144"/>
                          </a:lnTo>
                          <a:lnTo>
                            <a:pt x="1331701" y="809750"/>
                          </a:lnTo>
                          <a:cubicBezTo>
                            <a:pt x="1441150" y="802772"/>
                            <a:pt x="1562728" y="785198"/>
                            <a:pt x="1687830" y="758054"/>
                          </a:cubicBezTo>
                          <a:lnTo>
                            <a:pt x="1674979" y="708024"/>
                          </a:lnTo>
                          <a:lnTo>
                            <a:pt x="1807125" y="782731"/>
                          </a:lnTo>
                          <a:lnTo>
                            <a:pt x="1726251" y="907630"/>
                          </a:lnTo>
                          <a:lnTo>
                            <a:pt x="1713410" y="857638"/>
                          </a:lnTo>
                          <a:cubicBezTo>
                            <a:pt x="1585168" y="884912"/>
                            <a:pt x="1459808" y="901387"/>
                            <a:pt x="1344483" y="906592"/>
                          </a:cubicBezTo>
                          <a:lnTo>
                            <a:pt x="1282911" y="907382"/>
                          </a:lnTo>
                          <a:lnTo>
                            <a:pt x="1385270" y="953086"/>
                          </a:lnTo>
                          <a:cubicBezTo>
                            <a:pt x="1557030" y="1018433"/>
                            <a:pt x="1787314" y="1076518"/>
                            <a:pt x="2040087" y="1116993"/>
                          </a:cubicBezTo>
                          <a:lnTo>
                            <a:pt x="2048400" y="1064988"/>
                          </a:lnTo>
                          <a:lnTo>
                            <a:pt x="2141366" y="1185110"/>
                          </a:lnTo>
                          <a:lnTo>
                            <a:pt x="2015223" y="1272540"/>
                          </a:lnTo>
                          <a:lnTo>
                            <a:pt x="2023534" y="1220558"/>
                          </a:lnTo>
                          <a:cubicBezTo>
                            <a:pt x="1710287" y="1169165"/>
                            <a:pt x="1430791" y="1085440"/>
                            <a:pt x="1239044" y="988406"/>
                          </a:cubicBezTo>
                          <a:lnTo>
                            <a:pt x="1154598" y="941037"/>
                          </a:lnTo>
                          <a:lnTo>
                            <a:pt x="1154171" y="941570"/>
                          </a:lnTo>
                          <a:lnTo>
                            <a:pt x="1217926" y="1007755"/>
                          </a:lnTo>
                          <a:cubicBezTo>
                            <a:pt x="1359390" y="1167773"/>
                            <a:pt x="1509780" y="1415237"/>
                            <a:pt x="1637288" y="1703042"/>
                          </a:cubicBezTo>
                          <a:lnTo>
                            <a:pt x="1685492" y="1682263"/>
                          </a:lnTo>
                          <a:lnTo>
                            <a:pt x="1632278" y="1824801"/>
                          </a:lnTo>
                          <a:lnTo>
                            <a:pt x="1493024" y="1765224"/>
                          </a:lnTo>
                          <a:lnTo>
                            <a:pt x="1541250" y="1744436"/>
                          </a:lnTo>
                          <a:cubicBezTo>
                            <a:pt x="1439321" y="1511949"/>
                            <a:pt x="1325949" y="1305370"/>
                            <a:pt x="1220093" y="1156719"/>
                          </a:cubicBezTo>
                          <a:lnTo>
                            <a:pt x="1150469" y="1069796"/>
                          </a:lnTo>
                          <a:lnTo>
                            <a:pt x="1165000" y="1129051"/>
                          </a:lnTo>
                          <a:cubicBezTo>
                            <a:pt x="1188613" y="1240953"/>
                            <a:pt x="1203820" y="1365258"/>
                            <a:pt x="1209299" y="1494989"/>
                          </a:cubicBezTo>
                          <a:lnTo>
                            <a:pt x="1260833" y="1494988"/>
                          </a:lnTo>
                          <a:lnTo>
                            <a:pt x="1160140" y="1603335"/>
                          </a:lnTo>
                          <a:lnTo>
                            <a:pt x="1055072" y="1494987"/>
                          </a:lnTo>
                          <a:lnTo>
                            <a:pt x="1106645" y="1494988"/>
                          </a:lnTo>
                          <a:cubicBezTo>
                            <a:pt x="1101819" y="1368302"/>
                            <a:pt x="1088614" y="1247354"/>
                            <a:pt x="1068175" y="1140651"/>
                          </a:cubicBezTo>
                          <a:lnTo>
                            <a:pt x="1052142" y="1069203"/>
                          </a:lnTo>
                          <a:lnTo>
                            <a:pt x="1049301" y="1072955"/>
                          </a:lnTo>
                          <a:lnTo>
                            <a:pt x="945446" y="990428"/>
                          </a:lnTo>
                          <a:lnTo>
                            <a:pt x="949837" y="1032790"/>
                          </a:lnTo>
                          <a:cubicBezTo>
                            <a:pt x="952281" y="1084422"/>
                            <a:pt x="949109" y="1138423"/>
                            <a:pt x="939926" y="1193433"/>
                          </a:cubicBezTo>
                          <a:lnTo>
                            <a:pt x="995371" y="1212365"/>
                          </a:lnTo>
                          <a:lnTo>
                            <a:pt x="854843" y="1292854"/>
                          </a:lnTo>
                          <a:lnTo>
                            <a:pt x="771234" y="1135831"/>
                          </a:lnTo>
                          <a:lnTo>
                            <a:pt x="826643" y="1154751"/>
                          </a:lnTo>
                          <a:cubicBezTo>
                            <a:pt x="838243" y="1074530"/>
                            <a:pt x="834865" y="998426"/>
                            <a:pt x="818225" y="933164"/>
                          </a:cubicBezTo>
                          <a:lnTo>
                            <a:pt x="793437" y="869636"/>
                          </a:lnTo>
                          <a:lnTo>
                            <a:pt x="0" y="239138"/>
                          </a:lnTo>
                          <a:lnTo>
                            <a:pt x="77729" y="136461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2000">
                          <a:srgbClr val="FF0000">
                            <a:alpha val="0"/>
                          </a:srgbClr>
                        </a:gs>
                        <a:gs pos="38000">
                          <a:srgbClr val="FF0000">
                            <a:alpha val="50000"/>
                          </a:srgbClr>
                        </a:gs>
                      </a:gsLst>
                      <a:lin ang="3000000" scaled="0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" name="Freeform 43">
                      <a:extLst>
                        <a:ext uri="{FF2B5EF4-FFF2-40B4-BE49-F238E27FC236}">
                          <a16:creationId xmlns:a16="http://schemas.microsoft.com/office/drawing/2014/main" id="{85176261-5264-8BD4-D2B5-D4C507D7B8AD}"/>
                        </a:ext>
                      </a:extLst>
                    </p:cNvPr>
                    <p:cNvSpPr/>
                    <p:nvPr/>
                  </p:nvSpPr>
                  <p:spPr>
                    <a:xfrm rot="3255721">
                      <a:off x="9517608" y="4321521"/>
                      <a:ext cx="1683168" cy="1322126"/>
                    </a:xfrm>
                    <a:custGeom>
                      <a:avLst/>
                      <a:gdLst>
                        <a:gd name="connsiteX0" fmla="*/ 75748 w 2141366"/>
                        <a:gd name="connsiteY0" fmla="*/ 134973 h 1824801"/>
                        <a:gd name="connsiteX1" fmla="*/ 183849 w 2141366"/>
                        <a:gd name="connsiteY1" fmla="*/ 0 h 1824801"/>
                        <a:gd name="connsiteX2" fmla="*/ 998188 w 2141366"/>
                        <a:gd name="connsiteY2" fmla="*/ 611313 h 1824801"/>
                        <a:gd name="connsiteX3" fmla="*/ 1066495 w 2141366"/>
                        <a:gd name="connsiteY3" fmla="*/ 619400 h 1824801"/>
                        <a:gd name="connsiteX4" fmla="*/ 1285306 w 2141366"/>
                        <a:gd name="connsiteY4" fmla="*/ 571900 h 1824801"/>
                        <a:gd name="connsiteX5" fmla="*/ 1252996 w 2141366"/>
                        <a:gd name="connsiteY5" fmla="*/ 522901 h 1824801"/>
                        <a:gd name="connsiteX6" fmla="*/ 1427398 w 2141366"/>
                        <a:gd name="connsiteY6" fmla="*/ 564563 h 1824801"/>
                        <a:gd name="connsiteX7" fmla="*/ 1383697 w 2141366"/>
                        <a:gd name="connsiteY7" fmla="*/ 721108 h 1824801"/>
                        <a:gd name="connsiteX8" fmla="*/ 1351365 w 2141366"/>
                        <a:gd name="connsiteY8" fmla="*/ 672077 h 1824801"/>
                        <a:gd name="connsiteX9" fmla="*/ 1196725 w 2141366"/>
                        <a:gd name="connsiteY9" fmla="*/ 722048 h 1824801"/>
                        <a:gd name="connsiteX10" fmla="*/ 1154201 w 2141366"/>
                        <a:gd name="connsiteY10" fmla="*/ 728429 h 1824801"/>
                        <a:gd name="connsiteX11" fmla="*/ 1260792 w 2141366"/>
                        <a:gd name="connsiteY11" fmla="*/ 808446 h 1824801"/>
                        <a:gd name="connsiteX12" fmla="*/ 1257830 w 2141366"/>
                        <a:gd name="connsiteY12" fmla="*/ 812144 h 1824801"/>
                        <a:gd name="connsiteX13" fmla="*/ 1331701 w 2141366"/>
                        <a:gd name="connsiteY13" fmla="*/ 809750 h 1824801"/>
                        <a:gd name="connsiteX14" fmla="*/ 1687830 w 2141366"/>
                        <a:gd name="connsiteY14" fmla="*/ 758054 h 1824801"/>
                        <a:gd name="connsiteX15" fmla="*/ 1674979 w 2141366"/>
                        <a:gd name="connsiteY15" fmla="*/ 708024 h 1824801"/>
                        <a:gd name="connsiteX16" fmla="*/ 1807125 w 2141366"/>
                        <a:gd name="connsiteY16" fmla="*/ 782731 h 1824801"/>
                        <a:gd name="connsiteX17" fmla="*/ 1726251 w 2141366"/>
                        <a:gd name="connsiteY17" fmla="*/ 907630 h 1824801"/>
                        <a:gd name="connsiteX18" fmla="*/ 1713410 w 2141366"/>
                        <a:gd name="connsiteY18" fmla="*/ 857638 h 1824801"/>
                        <a:gd name="connsiteX19" fmla="*/ 1344483 w 2141366"/>
                        <a:gd name="connsiteY19" fmla="*/ 906592 h 1824801"/>
                        <a:gd name="connsiteX20" fmla="*/ 1282911 w 2141366"/>
                        <a:gd name="connsiteY20" fmla="*/ 907382 h 1824801"/>
                        <a:gd name="connsiteX21" fmla="*/ 1385270 w 2141366"/>
                        <a:gd name="connsiteY21" fmla="*/ 953086 h 1824801"/>
                        <a:gd name="connsiteX22" fmla="*/ 2040087 w 2141366"/>
                        <a:gd name="connsiteY22" fmla="*/ 1116993 h 1824801"/>
                        <a:gd name="connsiteX23" fmla="*/ 2048400 w 2141366"/>
                        <a:gd name="connsiteY23" fmla="*/ 1064988 h 1824801"/>
                        <a:gd name="connsiteX24" fmla="*/ 2141366 w 2141366"/>
                        <a:gd name="connsiteY24" fmla="*/ 1185110 h 1824801"/>
                        <a:gd name="connsiteX25" fmla="*/ 2015223 w 2141366"/>
                        <a:gd name="connsiteY25" fmla="*/ 1272540 h 1824801"/>
                        <a:gd name="connsiteX26" fmla="*/ 2023534 w 2141366"/>
                        <a:gd name="connsiteY26" fmla="*/ 1220558 h 1824801"/>
                        <a:gd name="connsiteX27" fmla="*/ 1239044 w 2141366"/>
                        <a:gd name="connsiteY27" fmla="*/ 988406 h 1824801"/>
                        <a:gd name="connsiteX28" fmla="*/ 1154598 w 2141366"/>
                        <a:gd name="connsiteY28" fmla="*/ 941037 h 1824801"/>
                        <a:gd name="connsiteX29" fmla="*/ 1154171 w 2141366"/>
                        <a:gd name="connsiteY29" fmla="*/ 941570 h 1824801"/>
                        <a:gd name="connsiteX30" fmla="*/ 1217926 w 2141366"/>
                        <a:gd name="connsiteY30" fmla="*/ 1007755 h 1824801"/>
                        <a:gd name="connsiteX31" fmla="*/ 1637288 w 2141366"/>
                        <a:gd name="connsiteY31" fmla="*/ 1703042 h 1824801"/>
                        <a:gd name="connsiteX32" fmla="*/ 1685492 w 2141366"/>
                        <a:gd name="connsiteY32" fmla="*/ 1682263 h 1824801"/>
                        <a:gd name="connsiteX33" fmla="*/ 1632278 w 2141366"/>
                        <a:gd name="connsiteY33" fmla="*/ 1824801 h 1824801"/>
                        <a:gd name="connsiteX34" fmla="*/ 1493024 w 2141366"/>
                        <a:gd name="connsiteY34" fmla="*/ 1765224 h 1824801"/>
                        <a:gd name="connsiteX35" fmla="*/ 1541250 w 2141366"/>
                        <a:gd name="connsiteY35" fmla="*/ 1744436 h 1824801"/>
                        <a:gd name="connsiteX36" fmla="*/ 1220093 w 2141366"/>
                        <a:gd name="connsiteY36" fmla="*/ 1156719 h 1824801"/>
                        <a:gd name="connsiteX37" fmla="*/ 1150469 w 2141366"/>
                        <a:gd name="connsiteY37" fmla="*/ 1069796 h 1824801"/>
                        <a:gd name="connsiteX38" fmla="*/ 1165000 w 2141366"/>
                        <a:gd name="connsiteY38" fmla="*/ 1129051 h 1824801"/>
                        <a:gd name="connsiteX39" fmla="*/ 1209299 w 2141366"/>
                        <a:gd name="connsiteY39" fmla="*/ 1494989 h 1824801"/>
                        <a:gd name="connsiteX40" fmla="*/ 1260833 w 2141366"/>
                        <a:gd name="connsiteY40" fmla="*/ 1494988 h 1824801"/>
                        <a:gd name="connsiteX41" fmla="*/ 1160140 w 2141366"/>
                        <a:gd name="connsiteY41" fmla="*/ 1603335 h 1824801"/>
                        <a:gd name="connsiteX42" fmla="*/ 1055072 w 2141366"/>
                        <a:gd name="connsiteY42" fmla="*/ 1494987 h 1824801"/>
                        <a:gd name="connsiteX43" fmla="*/ 1106645 w 2141366"/>
                        <a:gd name="connsiteY43" fmla="*/ 1494988 h 1824801"/>
                        <a:gd name="connsiteX44" fmla="*/ 1068175 w 2141366"/>
                        <a:gd name="connsiteY44" fmla="*/ 1140651 h 1824801"/>
                        <a:gd name="connsiteX45" fmla="*/ 1052142 w 2141366"/>
                        <a:gd name="connsiteY45" fmla="*/ 1069203 h 1824801"/>
                        <a:gd name="connsiteX46" fmla="*/ 1049301 w 2141366"/>
                        <a:gd name="connsiteY46" fmla="*/ 1072955 h 1824801"/>
                        <a:gd name="connsiteX47" fmla="*/ 945446 w 2141366"/>
                        <a:gd name="connsiteY47" fmla="*/ 990428 h 1824801"/>
                        <a:gd name="connsiteX48" fmla="*/ 949837 w 2141366"/>
                        <a:gd name="connsiteY48" fmla="*/ 1032790 h 1824801"/>
                        <a:gd name="connsiteX49" fmla="*/ 939926 w 2141366"/>
                        <a:gd name="connsiteY49" fmla="*/ 1193433 h 1824801"/>
                        <a:gd name="connsiteX50" fmla="*/ 995371 w 2141366"/>
                        <a:gd name="connsiteY50" fmla="*/ 1212365 h 1824801"/>
                        <a:gd name="connsiteX51" fmla="*/ 854843 w 2141366"/>
                        <a:gd name="connsiteY51" fmla="*/ 1292854 h 1824801"/>
                        <a:gd name="connsiteX52" fmla="*/ 771234 w 2141366"/>
                        <a:gd name="connsiteY52" fmla="*/ 1135831 h 1824801"/>
                        <a:gd name="connsiteX53" fmla="*/ 826643 w 2141366"/>
                        <a:gd name="connsiteY53" fmla="*/ 1154751 h 1824801"/>
                        <a:gd name="connsiteX54" fmla="*/ 818225 w 2141366"/>
                        <a:gd name="connsiteY54" fmla="*/ 933164 h 1824801"/>
                        <a:gd name="connsiteX55" fmla="*/ 793437 w 2141366"/>
                        <a:gd name="connsiteY55" fmla="*/ 869636 h 1824801"/>
                        <a:gd name="connsiteX56" fmla="*/ 0 w 2141366"/>
                        <a:gd name="connsiteY56" fmla="*/ 239138 h 1824801"/>
                        <a:gd name="connsiteX57" fmla="*/ 77729 w 2141366"/>
                        <a:gd name="connsiteY57" fmla="*/ 136461 h 1824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2141366" h="1824801">
                          <a:moveTo>
                            <a:pt x="75748" y="134973"/>
                          </a:moveTo>
                          <a:lnTo>
                            <a:pt x="183849" y="0"/>
                          </a:lnTo>
                          <a:lnTo>
                            <a:pt x="998188" y="611313"/>
                          </a:lnTo>
                          <a:lnTo>
                            <a:pt x="1066495" y="619400"/>
                          </a:lnTo>
                          <a:cubicBezTo>
                            <a:pt x="1134469" y="619148"/>
                            <a:pt x="1209740" y="603306"/>
                            <a:pt x="1285306" y="571900"/>
                          </a:cubicBezTo>
                          <a:lnTo>
                            <a:pt x="1252996" y="522901"/>
                          </a:lnTo>
                          <a:lnTo>
                            <a:pt x="1427398" y="564563"/>
                          </a:lnTo>
                          <a:lnTo>
                            <a:pt x="1383697" y="721108"/>
                          </a:lnTo>
                          <a:lnTo>
                            <a:pt x="1351365" y="672077"/>
                          </a:lnTo>
                          <a:cubicBezTo>
                            <a:pt x="1299854" y="694805"/>
                            <a:pt x="1247830" y="711448"/>
                            <a:pt x="1196725" y="722048"/>
                          </a:cubicBezTo>
                          <a:lnTo>
                            <a:pt x="1154201" y="728429"/>
                          </a:lnTo>
                          <a:lnTo>
                            <a:pt x="1260792" y="808446"/>
                          </a:lnTo>
                          <a:lnTo>
                            <a:pt x="1257830" y="812144"/>
                          </a:lnTo>
                          <a:lnTo>
                            <a:pt x="1331701" y="809750"/>
                          </a:lnTo>
                          <a:cubicBezTo>
                            <a:pt x="1441150" y="802772"/>
                            <a:pt x="1562728" y="785198"/>
                            <a:pt x="1687830" y="758054"/>
                          </a:cubicBezTo>
                          <a:lnTo>
                            <a:pt x="1674979" y="708024"/>
                          </a:lnTo>
                          <a:lnTo>
                            <a:pt x="1807125" y="782731"/>
                          </a:lnTo>
                          <a:lnTo>
                            <a:pt x="1726251" y="907630"/>
                          </a:lnTo>
                          <a:lnTo>
                            <a:pt x="1713410" y="857638"/>
                          </a:lnTo>
                          <a:cubicBezTo>
                            <a:pt x="1585168" y="884912"/>
                            <a:pt x="1459808" y="901387"/>
                            <a:pt x="1344483" y="906592"/>
                          </a:cubicBezTo>
                          <a:lnTo>
                            <a:pt x="1282911" y="907382"/>
                          </a:lnTo>
                          <a:lnTo>
                            <a:pt x="1385270" y="953086"/>
                          </a:lnTo>
                          <a:cubicBezTo>
                            <a:pt x="1557030" y="1018433"/>
                            <a:pt x="1787314" y="1076518"/>
                            <a:pt x="2040087" y="1116993"/>
                          </a:cubicBezTo>
                          <a:lnTo>
                            <a:pt x="2048400" y="1064988"/>
                          </a:lnTo>
                          <a:lnTo>
                            <a:pt x="2141366" y="1185110"/>
                          </a:lnTo>
                          <a:lnTo>
                            <a:pt x="2015223" y="1272540"/>
                          </a:lnTo>
                          <a:lnTo>
                            <a:pt x="2023534" y="1220558"/>
                          </a:lnTo>
                          <a:cubicBezTo>
                            <a:pt x="1710287" y="1169165"/>
                            <a:pt x="1430791" y="1085440"/>
                            <a:pt x="1239044" y="988406"/>
                          </a:cubicBezTo>
                          <a:lnTo>
                            <a:pt x="1154598" y="941037"/>
                          </a:lnTo>
                          <a:lnTo>
                            <a:pt x="1154171" y="941570"/>
                          </a:lnTo>
                          <a:lnTo>
                            <a:pt x="1217926" y="1007755"/>
                          </a:lnTo>
                          <a:cubicBezTo>
                            <a:pt x="1359390" y="1167773"/>
                            <a:pt x="1509780" y="1415237"/>
                            <a:pt x="1637288" y="1703042"/>
                          </a:cubicBezTo>
                          <a:lnTo>
                            <a:pt x="1685492" y="1682263"/>
                          </a:lnTo>
                          <a:lnTo>
                            <a:pt x="1632278" y="1824801"/>
                          </a:lnTo>
                          <a:lnTo>
                            <a:pt x="1493024" y="1765224"/>
                          </a:lnTo>
                          <a:lnTo>
                            <a:pt x="1541250" y="1744436"/>
                          </a:lnTo>
                          <a:cubicBezTo>
                            <a:pt x="1439321" y="1511949"/>
                            <a:pt x="1325949" y="1305370"/>
                            <a:pt x="1220093" y="1156719"/>
                          </a:cubicBezTo>
                          <a:lnTo>
                            <a:pt x="1150469" y="1069796"/>
                          </a:lnTo>
                          <a:lnTo>
                            <a:pt x="1165000" y="1129051"/>
                          </a:lnTo>
                          <a:cubicBezTo>
                            <a:pt x="1188613" y="1240953"/>
                            <a:pt x="1203820" y="1365258"/>
                            <a:pt x="1209299" y="1494989"/>
                          </a:cubicBezTo>
                          <a:lnTo>
                            <a:pt x="1260833" y="1494988"/>
                          </a:lnTo>
                          <a:lnTo>
                            <a:pt x="1160140" y="1603335"/>
                          </a:lnTo>
                          <a:lnTo>
                            <a:pt x="1055072" y="1494987"/>
                          </a:lnTo>
                          <a:lnTo>
                            <a:pt x="1106645" y="1494988"/>
                          </a:lnTo>
                          <a:cubicBezTo>
                            <a:pt x="1101819" y="1368302"/>
                            <a:pt x="1088614" y="1247354"/>
                            <a:pt x="1068175" y="1140651"/>
                          </a:cubicBezTo>
                          <a:lnTo>
                            <a:pt x="1052142" y="1069203"/>
                          </a:lnTo>
                          <a:lnTo>
                            <a:pt x="1049301" y="1072955"/>
                          </a:lnTo>
                          <a:lnTo>
                            <a:pt x="945446" y="990428"/>
                          </a:lnTo>
                          <a:lnTo>
                            <a:pt x="949837" y="1032790"/>
                          </a:lnTo>
                          <a:cubicBezTo>
                            <a:pt x="952281" y="1084422"/>
                            <a:pt x="949109" y="1138423"/>
                            <a:pt x="939926" y="1193433"/>
                          </a:cubicBezTo>
                          <a:lnTo>
                            <a:pt x="995371" y="1212365"/>
                          </a:lnTo>
                          <a:lnTo>
                            <a:pt x="854843" y="1292854"/>
                          </a:lnTo>
                          <a:lnTo>
                            <a:pt x="771234" y="1135831"/>
                          </a:lnTo>
                          <a:lnTo>
                            <a:pt x="826643" y="1154751"/>
                          </a:lnTo>
                          <a:cubicBezTo>
                            <a:pt x="838243" y="1074530"/>
                            <a:pt x="834865" y="998426"/>
                            <a:pt x="818225" y="933164"/>
                          </a:cubicBezTo>
                          <a:lnTo>
                            <a:pt x="793437" y="869636"/>
                          </a:lnTo>
                          <a:lnTo>
                            <a:pt x="0" y="239138"/>
                          </a:lnTo>
                          <a:lnTo>
                            <a:pt x="77729" y="136461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2000">
                          <a:srgbClr val="FF0000">
                            <a:alpha val="0"/>
                          </a:srgbClr>
                        </a:gs>
                        <a:gs pos="38000">
                          <a:srgbClr val="FF0000">
                            <a:alpha val="50000"/>
                          </a:srgbClr>
                        </a:gs>
                      </a:gsLst>
                      <a:lin ang="3000000" scaled="0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" name="Freeform 20">
                      <a:extLst>
                        <a:ext uri="{FF2B5EF4-FFF2-40B4-BE49-F238E27FC236}">
                          <a16:creationId xmlns:a16="http://schemas.microsoft.com/office/drawing/2014/main" id="{48865DFD-7A07-4D99-CBD6-C0DD4837E82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854255" y="4155917"/>
                      <a:ext cx="311577" cy="550286"/>
                    </a:xfrm>
                    <a:custGeom>
                      <a:avLst/>
                      <a:gdLst>
                        <a:gd name="connsiteX0" fmla="*/ 0 w 298659"/>
                        <a:gd name="connsiteY0" fmla="*/ 700087 h 700087"/>
                        <a:gd name="connsiteX1" fmla="*/ 74665 w 298659"/>
                        <a:gd name="connsiteY1" fmla="*/ 700087 h 700087"/>
                        <a:gd name="connsiteX2" fmla="*/ 74664 w 298659"/>
                        <a:gd name="connsiteY2" fmla="*/ 466725 h 700087"/>
                        <a:gd name="connsiteX3" fmla="*/ 74665 w 298659"/>
                        <a:gd name="connsiteY3" fmla="*/ 466725 h 700087"/>
                        <a:gd name="connsiteX4" fmla="*/ 74665 w 298659"/>
                        <a:gd name="connsiteY4" fmla="*/ 401354 h 700087"/>
                        <a:gd name="connsiteX5" fmla="*/ 79065 w 298659"/>
                        <a:gd name="connsiteY5" fmla="*/ 379561 h 700087"/>
                        <a:gd name="connsiteX6" fmla="*/ 130663 w 298659"/>
                        <a:gd name="connsiteY6" fmla="*/ 345359 h 700087"/>
                        <a:gd name="connsiteX7" fmla="*/ 223994 w 298659"/>
                        <a:gd name="connsiteY7" fmla="*/ 345359 h 700087"/>
                        <a:gd name="connsiteX8" fmla="*/ 223994 w 298659"/>
                        <a:gd name="connsiteY8" fmla="*/ 382692 h 700087"/>
                        <a:gd name="connsiteX9" fmla="*/ 298659 w 298659"/>
                        <a:gd name="connsiteY9" fmla="*/ 308027 h 700087"/>
                        <a:gd name="connsiteX10" fmla="*/ 223994 w 298659"/>
                        <a:gd name="connsiteY10" fmla="*/ 233362 h 700087"/>
                        <a:gd name="connsiteX11" fmla="*/ 223994 w 298659"/>
                        <a:gd name="connsiteY11" fmla="*/ 270694 h 700087"/>
                        <a:gd name="connsiteX12" fmla="*/ 130663 w 298659"/>
                        <a:gd name="connsiteY12" fmla="*/ 270695 h 700087"/>
                        <a:gd name="connsiteX13" fmla="*/ 79803 w 298659"/>
                        <a:gd name="connsiteY13" fmla="*/ 280963 h 700087"/>
                        <a:gd name="connsiteX14" fmla="*/ 74665 w 298659"/>
                        <a:gd name="connsiteY14" fmla="*/ 284428 h 700087"/>
                        <a:gd name="connsiteX15" fmla="*/ 74664 w 298659"/>
                        <a:gd name="connsiteY15" fmla="*/ 167996 h 700087"/>
                        <a:gd name="connsiteX16" fmla="*/ 130663 w 298659"/>
                        <a:gd name="connsiteY16" fmla="*/ 111997 h 700087"/>
                        <a:gd name="connsiteX17" fmla="*/ 223994 w 298659"/>
                        <a:gd name="connsiteY17" fmla="*/ 111997 h 700087"/>
                        <a:gd name="connsiteX18" fmla="*/ 223994 w 298659"/>
                        <a:gd name="connsiteY18" fmla="*/ 149330 h 700087"/>
                        <a:gd name="connsiteX19" fmla="*/ 298659 w 298659"/>
                        <a:gd name="connsiteY19" fmla="*/ 74665 h 700087"/>
                        <a:gd name="connsiteX20" fmla="*/ 223994 w 298659"/>
                        <a:gd name="connsiteY20" fmla="*/ 0 h 700087"/>
                        <a:gd name="connsiteX21" fmla="*/ 223994 w 298659"/>
                        <a:gd name="connsiteY21" fmla="*/ 37332 h 700087"/>
                        <a:gd name="connsiteX22" fmla="*/ 130663 w 298659"/>
                        <a:gd name="connsiteY22" fmla="*/ 37333 h 700087"/>
                        <a:gd name="connsiteX23" fmla="*/ 0 w 298659"/>
                        <a:gd name="connsiteY23" fmla="*/ 167996 h 700087"/>
                        <a:gd name="connsiteX24" fmla="*/ 0 w 298659"/>
                        <a:gd name="connsiteY24" fmla="*/ 401358 h 700087"/>
                        <a:gd name="connsiteX25" fmla="*/ 0 w 298659"/>
                        <a:gd name="connsiteY25" fmla="*/ 466725 h 700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98659" h="700087">
                          <a:moveTo>
                            <a:pt x="0" y="700087"/>
                          </a:moveTo>
                          <a:lnTo>
                            <a:pt x="74665" y="700087"/>
                          </a:lnTo>
                          <a:lnTo>
                            <a:pt x="74664" y="466725"/>
                          </a:lnTo>
                          <a:lnTo>
                            <a:pt x="74665" y="466725"/>
                          </a:lnTo>
                          <a:lnTo>
                            <a:pt x="74665" y="401354"/>
                          </a:lnTo>
                          <a:lnTo>
                            <a:pt x="79065" y="379561"/>
                          </a:lnTo>
                          <a:cubicBezTo>
                            <a:pt x="87566" y="359462"/>
                            <a:pt x="107468" y="345359"/>
                            <a:pt x="130663" y="345359"/>
                          </a:cubicBezTo>
                          <a:lnTo>
                            <a:pt x="223994" y="345359"/>
                          </a:lnTo>
                          <a:lnTo>
                            <a:pt x="223994" y="382692"/>
                          </a:lnTo>
                          <a:lnTo>
                            <a:pt x="298659" y="308027"/>
                          </a:lnTo>
                          <a:lnTo>
                            <a:pt x="223994" y="233362"/>
                          </a:lnTo>
                          <a:lnTo>
                            <a:pt x="223994" y="270694"/>
                          </a:lnTo>
                          <a:lnTo>
                            <a:pt x="130663" y="270695"/>
                          </a:lnTo>
                          <a:cubicBezTo>
                            <a:pt x="112622" y="270695"/>
                            <a:pt x="95436" y="274351"/>
                            <a:pt x="79803" y="280963"/>
                          </a:cubicBezTo>
                          <a:lnTo>
                            <a:pt x="74665" y="284428"/>
                          </a:lnTo>
                          <a:lnTo>
                            <a:pt x="74664" y="167996"/>
                          </a:lnTo>
                          <a:cubicBezTo>
                            <a:pt x="74664" y="137069"/>
                            <a:pt x="99736" y="111997"/>
                            <a:pt x="130663" y="111997"/>
                          </a:cubicBezTo>
                          <a:lnTo>
                            <a:pt x="223994" y="111997"/>
                          </a:lnTo>
                          <a:lnTo>
                            <a:pt x="223994" y="149330"/>
                          </a:lnTo>
                          <a:lnTo>
                            <a:pt x="298659" y="74665"/>
                          </a:lnTo>
                          <a:lnTo>
                            <a:pt x="223994" y="0"/>
                          </a:lnTo>
                          <a:lnTo>
                            <a:pt x="223994" y="37332"/>
                          </a:lnTo>
                          <a:lnTo>
                            <a:pt x="130663" y="37333"/>
                          </a:lnTo>
                          <a:cubicBezTo>
                            <a:pt x="58500" y="37333"/>
                            <a:pt x="0" y="95833"/>
                            <a:pt x="0" y="167996"/>
                          </a:cubicBezTo>
                          <a:lnTo>
                            <a:pt x="0" y="401358"/>
                          </a:lnTo>
                          <a:lnTo>
                            <a:pt x="0" y="4667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2000">
                          <a:srgbClr val="FF0000">
                            <a:alpha val="0"/>
                          </a:srgbClr>
                        </a:gs>
                        <a:gs pos="48000">
                          <a:srgbClr val="FF0000">
                            <a:alpha val="50000"/>
                          </a:srgb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" name="Freeform 22">
                      <a:extLst>
                        <a:ext uri="{FF2B5EF4-FFF2-40B4-BE49-F238E27FC236}">
                          <a16:creationId xmlns:a16="http://schemas.microsoft.com/office/drawing/2014/main" id="{F2A8147E-C7E3-1CC7-1AD6-FC3C1F7C2D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2479" y="3398977"/>
                      <a:ext cx="313353" cy="550286"/>
                    </a:xfrm>
                    <a:custGeom>
                      <a:avLst/>
                      <a:gdLst>
                        <a:gd name="connsiteX0" fmla="*/ 0 w 298659"/>
                        <a:gd name="connsiteY0" fmla="*/ 700087 h 700087"/>
                        <a:gd name="connsiteX1" fmla="*/ 74665 w 298659"/>
                        <a:gd name="connsiteY1" fmla="*/ 700087 h 700087"/>
                        <a:gd name="connsiteX2" fmla="*/ 74664 w 298659"/>
                        <a:gd name="connsiteY2" fmla="*/ 466725 h 700087"/>
                        <a:gd name="connsiteX3" fmla="*/ 74665 w 298659"/>
                        <a:gd name="connsiteY3" fmla="*/ 466725 h 700087"/>
                        <a:gd name="connsiteX4" fmla="*/ 74665 w 298659"/>
                        <a:gd name="connsiteY4" fmla="*/ 401354 h 700087"/>
                        <a:gd name="connsiteX5" fmla="*/ 79065 w 298659"/>
                        <a:gd name="connsiteY5" fmla="*/ 379561 h 700087"/>
                        <a:gd name="connsiteX6" fmla="*/ 130663 w 298659"/>
                        <a:gd name="connsiteY6" fmla="*/ 345359 h 700087"/>
                        <a:gd name="connsiteX7" fmla="*/ 223994 w 298659"/>
                        <a:gd name="connsiteY7" fmla="*/ 345359 h 700087"/>
                        <a:gd name="connsiteX8" fmla="*/ 223994 w 298659"/>
                        <a:gd name="connsiteY8" fmla="*/ 382692 h 700087"/>
                        <a:gd name="connsiteX9" fmla="*/ 298659 w 298659"/>
                        <a:gd name="connsiteY9" fmla="*/ 308027 h 700087"/>
                        <a:gd name="connsiteX10" fmla="*/ 223994 w 298659"/>
                        <a:gd name="connsiteY10" fmla="*/ 233362 h 700087"/>
                        <a:gd name="connsiteX11" fmla="*/ 223994 w 298659"/>
                        <a:gd name="connsiteY11" fmla="*/ 270694 h 700087"/>
                        <a:gd name="connsiteX12" fmla="*/ 130663 w 298659"/>
                        <a:gd name="connsiteY12" fmla="*/ 270695 h 700087"/>
                        <a:gd name="connsiteX13" fmla="*/ 79803 w 298659"/>
                        <a:gd name="connsiteY13" fmla="*/ 280963 h 700087"/>
                        <a:gd name="connsiteX14" fmla="*/ 74665 w 298659"/>
                        <a:gd name="connsiteY14" fmla="*/ 284428 h 700087"/>
                        <a:gd name="connsiteX15" fmla="*/ 74664 w 298659"/>
                        <a:gd name="connsiteY15" fmla="*/ 167996 h 700087"/>
                        <a:gd name="connsiteX16" fmla="*/ 130663 w 298659"/>
                        <a:gd name="connsiteY16" fmla="*/ 111997 h 700087"/>
                        <a:gd name="connsiteX17" fmla="*/ 223994 w 298659"/>
                        <a:gd name="connsiteY17" fmla="*/ 111997 h 700087"/>
                        <a:gd name="connsiteX18" fmla="*/ 223994 w 298659"/>
                        <a:gd name="connsiteY18" fmla="*/ 149330 h 700087"/>
                        <a:gd name="connsiteX19" fmla="*/ 298659 w 298659"/>
                        <a:gd name="connsiteY19" fmla="*/ 74665 h 700087"/>
                        <a:gd name="connsiteX20" fmla="*/ 223994 w 298659"/>
                        <a:gd name="connsiteY20" fmla="*/ 0 h 700087"/>
                        <a:gd name="connsiteX21" fmla="*/ 223994 w 298659"/>
                        <a:gd name="connsiteY21" fmla="*/ 37332 h 700087"/>
                        <a:gd name="connsiteX22" fmla="*/ 130663 w 298659"/>
                        <a:gd name="connsiteY22" fmla="*/ 37333 h 700087"/>
                        <a:gd name="connsiteX23" fmla="*/ 0 w 298659"/>
                        <a:gd name="connsiteY23" fmla="*/ 167996 h 700087"/>
                        <a:gd name="connsiteX24" fmla="*/ 0 w 298659"/>
                        <a:gd name="connsiteY24" fmla="*/ 401358 h 700087"/>
                        <a:gd name="connsiteX25" fmla="*/ 0 w 298659"/>
                        <a:gd name="connsiteY25" fmla="*/ 466725 h 700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98659" h="700087">
                          <a:moveTo>
                            <a:pt x="0" y="700087"/>
                          </a:moveTo>
                          <a:lnTo>
                            <a:pt x="74665" y="700087"/>
                          </a:lnTo>
                          <a:lnTo>
                            <a:pt x="74664" y="466725"/>
                          </a:lnTo>
                          <a:lnTo>
                            <a:pt x="74665" y="466725"/>
                          </a:lnTo>
                          <a:lnTo>
                            <a:pt x="74665" y="401354"/>
                          </a:lnTo>
                          <a:lnTo>
                            <a:pt x="79065" y="379561"/>
                          </a:lnTo>
                          <a:cubicBezTo>
                            <a:pt x="87566" y="359462"/>
                            <a:pt x="107468" y="345359"/>
                            <a:pt x="130663" y="345359"/>
                          </a:cubicBezTo>
                          <a:lnTo>
                            <a:pt x="223994" y="345359"/>
                          </a:lnTo>
                          <a:lnTo>
                            <a:pt x="223994" y="382692"/>
                          </a:lnTo>
                          <a:lnTo>
                            <a:pt x="298659" y="308027"/>
                          </a:lnTo>
                          <a:lnTo>
                            <a:pt x="223994" y="233362"/>
                          </a:lnTo>
                          <a:lnTo>
                            <a:pt x="223994" y="270694"/>
                          </a:lnTo>
                          <a:lnTo>
                            <a:pt x="130663" y="270695"/>
                          </a:lnTo>
                          <a:cubicBezTo>
                            <a:pt x="112622" y="270695"/>
                            <a:pt x="95436" y="274351"/>
                            <a:pt x="79803" y="280963"/>
                          </a:cubicBezTo>
                          <a:lnTo>
                            <a:pt x="74665" y="284428"/>
                          </a:lnTo>
                          <a:lnTo>
                            <a:pt x="74664" y="167996"/>
                          </a:lnTo>
                          <a:cubicBezTo>
                            <a:pt x="74664" y="137069"/>
                            <a:pt x="99736" y="111997"/>
                            <a:pt x="130663" y="111997"/>
                          </a:cubicBezTo>
                          <a:lnTo>
                            <a:pt x="223994" y="111997"/>
                          </a:lnTo>
                          <a:lnTo>
                            <a:pt x="223994" y="149330"/>
                          </a:lnTo>
                          <a:lnTo>
                            <a:pt x="298659" y="74665"/>
                          </a:lnTo>
                          <a:lnTo>
                            <a:pt x="223994" y="0"/>
                          </a:lnTo>
                          <a:lnTo>
                            <a:pt x="223994" y="37332"/>
                          </a:lnTo>
                          <a:lnTo>
                            <a:pt x="130663" y="37333"/>
                          </a:lnTo>
                          <a:cubicBezTo>
                            <a:pt x="58500" y="37333"/>
                            <a:pt x="0" y="95833"/>
                            <a:pt x="0" y="167996"/>
                          </a:cubicBezTo>
                          <a:lnTo>
                            <a:pt x="0" y="401358"/>
                          </a:lnTo>
                          <a:lnTo>
                            <a:pt x="0" y="4667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2000">
                          <a:srgbClr val="FF0000">
                            <a:alpha val="0"/>
                          </a:srgbClr>
                        </a:gs>
                        <a:gs pos="48000">
                          <a:srgbClr val="FF0000">
                            <a:alpha val="50000"/>
                          </a:srgb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9" name="Arrow: Right 18">
                    <a:extLst>
                      <a:ext uri="{FF2B5EF4-FFF2-40B4-BE49-F238E27FC236}">
                        <a16:creationId xmlns:a16="http://schemas.microsoft.com/office/drawing/2014/main" id="{4ECC1403-F2AC-664C-8C23-33B1C4B4D57E}"/>
                      </a:ext>
                    </a:extLst>
                  </p:cNvPr>
                  <p:cNvSpPr/>
                  <p:nvPr/>
                </p:nvSpPr>
                <p:spPr>
                  <a:xfrm>
                    <a:off x="8161049" y="3685670"/>
                    <a:ext cx="1523137" cy="704228"/>
                  </a:xfrm>
                  <a:prstGeom prst="rightArrow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83E6D00-5183-5706-7140-EFD911F502D8}"/>
                      </a:ext>
                    </a:extLst>
                  </p:cNvPr>
                  <p:cNvSpPr txBox="1"/>
                  <p:nvPr/>
                </p:nvSpPr>
                <p:spPr>
                  <a:xfrm>
                    <a:off x="8145978" y="3810824"/>
                    <a:ext cx="144373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2400" dirty="0"/>
                      <a:t>Ion </a:t>
                    </a:r>
                    <a:r>
                      <a:rPr lang="it-IT" sz="2400" dirty="0" err="1"/>
                      <a:t>beam</a:t>
                    </a:r>
                    <a:endParaRPr lang="en-US" sz="2400" dirty="0"/>
                  </a:p>
                </p:txBody>
              </p: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82698791-874C-0550-A64C-FD7ADE413264}"/>
                      </a:ext>
                    </a:extLst>
                  </p:cNvPr>
                  <p:cNvCxnSpPr/>
                  <p:nvPr/>
                </p:nvCxnSpPr>
                <p:spPr>
                  <a:xfrm>
                    <a:off x="9357624" y="2911642"/>
                    <a:ext cx="455548" cy="44933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C7CD8E11-D2BA-4BDB-3B29-8CCC56587BEB}"/>
                      </a:ext>
                    </a:extLst>
                  </p:cNvPr>
                  <p:cNvCxnSpPr/>
                  <p:nvPr/>
                </p:nvCxnSpPr>
                <p:spPr>
                  <a:xfrm>
                    <a:off x="9802592" y="1776592"/>
                    <a:ext cx="455548" cy="44933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9689EC9-1438-3176-E0CD-9B4E924A19CF}"/>
                      </a:ext>
                    </a:extLst>
                  </p:cNvPr>
                  <p:cNvSpPr txBox="1"/>
                  <p:nvPr/>
                </p:nvSpPr>
                <p:spPr>
                  <a:xfrm>
                    <a:off x="8046982" y="2526981"/>
                    <a:ext cx="206646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 dirty="0"/>
                      <a:t>Target </a:t>
                    </a:r>
                    <a:r>
                      <a:rPr lang="it-IT" sz="2400" dirty="0" err="1"/>
                      <a:t>element</a:t>
                    </a:r>
                    <a:endParaRPr lang="en-US" sz="2400" dirty="0"/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33A4650-DA1B-95F7-A411-293EFE53A85C}"/>
                      </a:ext>
                    </a:extLst>
                  </p:cNvPr>
                  <p:cNvSpPr txBox="1"/>
                  <p:nvPr/>
                </p:nvSpPr>
                <p:spPr>
                  <a:xfrm>
                    <a:off x="8647921" y="1326815"/>
                    <a:ext cx="136627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 dirty="0" err="1"/>
                      <a:t>Substrate</a:t>
                    </a:r>
                    <a:endParaRPr lang="en-US" sz="2400" dirty="0"/>
                  </a:p>
                </p:txBody>
              </p:sp>
            </p:grp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F918B3C-0449-06E3-2212-705F027D2FE8}"/>
                    </a:ext>
                  </a:extLst>
                </p:cNvPr>
                <p:cNvSpPr/>
                <p:nvPr/>
              </p:nvSpPr>
              <p:spPr>
                <a:xfrm>
                  <a:off x="10344555" y="6033804"/>
                  <a:ext cx="1386417" cy="666687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6441E4D9-D8FC-FB13-B02B-765E0D22A404}"/>
                  </a:ext>
                </a:extLst>
              </p:cNvPr>
              <p:cNvSpPr/>
              <p:nvPr/>
            </p:nvSpPr>
            <p:spPr>
              <a:xfrm>
                <a:off x="10344555" y="6063355"/>
                <a:ext cx="1286145" cy="637136"/>
              </a:xfrm>
              <a:prstGeom prst="rtTriangl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6B498A-C3B6-8EAA-D633-C5387C02B706}"/>
                  </a:ext>
                </a:extLst>
              </p:cNvPr>
              <p:cNvSpPr txBox="1"/>
              <p:nvPr/>
            </p:nvSpPr>
            <p:spPr>
              <a:xfrm>
                <a:off x="10391823" y="6162206"/>
                <a:ext cx="133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>
                    <a:solidFill>
                      <a:schemeClr val="bg1"/>
                    </a:solidFill>
                  </a:rPr>
                  <a:t>Heat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sink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4636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EE358-9E37-706E-CFEA-ADA1D8CE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1226E9B-506E-A81E-4BA5-5268B052765C}"/>
              </a:ext>
            </a:extLst>
          </p:cNvPr>
          <p:cNvSpPr txBox="1">
            <a:spLocks/>
          </p:cNvSpPr>
          <p:nvPr/>
        </p:nvSpPr>
        <p:spPr>
          <a:xfrm>
            <a:off x="0" y="2149464"/>
            <a:ext cx="12192000" cy="1279536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Commercial C-material foils</a:t>
            </a:r>
          </a:p>
        </p:txBody>
      </p:sp>
    </p:spTree>
    <p:extLst>
      <p:ext uri="{BB962C8B-B14F-4D97-AF65-F5344CB8AC3E}">
        <p14:creationId xmlns:p14="http://schemas.microsoft.com/office/powerpoint/2010/main" val="166591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9F17E-AEE0-244D-99D7-6F3BC487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4CCFE9-6E9D-B1F2-C521-C165E9C34F61}"/>
              </a:ext>
            </a:extLst>
          </p:cNvPr>
          <p:cNvSpPr txBox="1">
            <a:spLocks/>
          </p:cNvSpPr>
          <p:nvPr/>
        </p:nvSpPr>
        <p:spPr>
          <a:xfrm>
            <a:off x="0" y="55765"/>
            <a:ext cx="12192000" cy="68845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Commercial Carbon foils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1F5051-31B4-25A0-8EF6-F9104E951751}"/>
              </a:ext>
            </a:extLst>
          </p:cNvPr>
          <p:cNvGrpSpPr/>
          <p:nvPr/>
        </p:nvGrpSpPr>
        <p:grpSpPr>
          <a:xfrm>
            <a:off x="405310" y="938769"/>
            <a:ext cx="11665233" cy="2906778"/>
            <a:chOff x="502859" y="627069"/>
            <a:chExt cx="11665233" cy="29067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D34E0C-0816-B156-6C0F-6ED5C910FA24}"/>
                </a:ext>
              </a:extLst>
            </p:cNvPr>
            <p:cNvGrpSpPr/>
            <p:nvPr/>
          </p:nvGrpSpPr>
          <p:grpSpPr>
            <a:xfrm>
              <a:off x="748246" y="627069"/>
              <a:ext cx="11419846" cy="2363780"/>
              <a:chOff x="981013" y="1584679"/>
              <a:chExt cx="11419846" cy="236378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4F0193-4089-47A2-46B7-D43ECE3C2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1037" y="2195860"/>
                <a:ext cx="1797251" cy="175259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141904-1354-E6A4-0E5E-DAA80F97D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4157" y="2184844"/>
                <a:ext cx="1704975" cy="17526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4D81E23-828B-E4E9-91F8-03281AD0F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6639" y="2210316"/>
                <a:ext cx="1861495" cy="1738143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FC6D3E-7AB4-AF91-DBDF-68D49477F4BB}"/>
                  </a:ext>
                </a:extLst>
              </p:cNvPr>
              <p:cNvSpPr txBox="1"/>
              <p:nvPr/>
            </p:nvSpPr>
            <p:spPr>
              <a:xfrm>
                <a:off x="981013" y="1584679"/>
                <a:ext cx="25235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 dirty="0">
                    <a:solidFill>
                      <a:srgbClr val="0000FF"/>
                    </a:solidFill>
                  </a:rPr>
                  <a:t>HOPG – </a:t>
                </a:r>
                <a:r>
                  <a:rPr lang="it-IT" sz="2400" b="1" dirty="0" err="1">
                    <a:solidFill>
                      <a:srgbClr val="0000FF"/>
                    </a:solidFill>
                  </a:rPr>
                  <a:t>Optigraph</a:t>
                </a:r>
                <a:endParaRPr lang="it-IT" sz="2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3168BA-3AA4-9375-6D52-4E2429356BD4}"/>
                  </a:ext>
                </a:extLst>
              </p:cNvPr>
              <p:cNvSpPr txBox="1"/>
              <p:nvPr/>
            </p:nvSpPr>
            <p:spPr>
              <a:xfrm>
                <a:off x="5499513" y="1584679"/>
                <a:ext cx="19390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 dirty="0">
                    <a:solidFill>
                      <a:srgbClr val="0000FF"/>
                    </a:solidFill>
                  </a:rPr>
                  <a:t>MLG - Kaneka</a:t>
                </a:r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976EAC-D716-070C-AB97-579A8F5D87D1}"/>
                  </a:ext>
                </a:extLst>
              </p:cNvPr>
              <p:cNvSpPr txBox="1"/>
              <p:nvPr/>
            </p:nvSpPr>
            <p:spPr>
              <a:xfrm>
                <a:off x="9487113" y="1584679"/>
                <a:ext cx="29137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 dirty="0">
                    <a:solidFill>
                      <a:srgbClr val="0000FF"/>
                    </a:solidFill>
                  </a:rPr>
                  <a:t>MLG – ACF/Nanotech</a:t>
                </a:r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34356A-9B51-38A9-B5B5-454BEDA41335}"/>
                </a:ext>
              </a:extLst>
            </p:cNvPr>
            <p:cNvSpPr txBox="1"/>
            <p:nvPr/>
          </p:nvSpPr>
          <p:spPr>
            <a:xfrm>
              <a:off x="502859" y="3133737"/>
              <a:ext cx="2624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CVD + HT HP </a:t>
              </a:r>
              <a:r>
                <a:rPr lang="it-IT" sz="2000" dirty="0" err="1"/>
                <a:t>annealing</a:t>
              </a:r>
              <a:endParaRPr lang="it-IT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A725E4-004B-5A5D-E194-DD9EC395CC0E}"/>
                </a:ext>
              </a:extLst>
            </p:cNvPr>
            <p:cNvSpPr txBox="1"/>
            <p:nvPr/>
          </p:nvSpPr>
          <p:spPr>
            <a:xfrm>
              <a:off x="4581035" y="3133737"/>
              <a:ext cx="29656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err="1"/>
                <a:t>Pyrolysis</a:t>
              </a:r>
              <a:r>
                <a:rPr lang="it-IT" sz="2000" dirty="0"/>
                <a:t> of </a:t>
              </a:r>
              <a:r>
                <a:rPr lang="it-IT" sz="2000" dirty="0" err="1"/>
                <a:t>polyimide</a:t>
              </a:r>
              <a:r>
                <a:rPr lang="it-IT" sz="2000" dirty="0"/>
                <a:t> film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532D8A-D29E-FE0C-03B9-217BEF5CEB8A}"/>
                </a:ext>
              </a:extLst>
            </p:cNvPr>
            <p:cNvSpPr txBox="1"/>
            <p:nvPr/>
          </p:nvSpPr>
          <p:spPr>
            <a:xfrm>
              <a:off x="9761504" y="3133737"/>
              <a:ext cx="1446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GO and </a:t>
              </a:r>
              <a:r>
                <a:rPr lang="it-IT" sz="2000" dirty="0" err="1"/>
                <a:t>rGO</a:t>
              </a:r>
              <a:endParaRPr lang="it-IT" sz="2000" dirty="0"/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1CA6489-CCB2-7154-3070-2EE2FE20E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30110"/>
              </p:ext>
            </p:extLst>
          </p:nvPr>
        </p:nvGraphicFramePr>
        <p:xfrm>
          <a:off x="121457" y="4137950"/>
          <a:ext cx="1194908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789">
                  <a:extLst>
                    <a:ext uri="{9D8B030D-6E8A-4147-A177-3AD203B41FA5}">
                      <a16:colId xmlns:a16="http://schemas.microsoft.com/office/drawing/2014/main" val="190882291"/>
                    </a:ext>
                  </a:extLst>
                </a:gridCol>
                <a:gridCol w="1899139">
                  <a:extLst>
                    <a:ext uri="{9D8B030D-6E8A-4147-A177-3AD203B41FA5}">
                      <a16:colId xmlns:a16="http://schemas.microsoft.com/office/drawing/2014/main" val="2080439898"/>
                    </a:ext>
                  </a:extLst>
                </a:gridCol>
                <a:gridCol w="1477107">
                  <a:extLst>
                    <a:ext uri="{9D8B030D-6E8A-4147-A177-3AD203B41FA5}">
                      <a16:colId xmlns:a16="http://schemas.microsoft.com/office/drawing/2014/main" val="2327488594"/>
                    </a:ext>
                  </a:extLst>
                </a:gridCol>
                <a:gridCol w="1160585">
                  <a:extLst>
                    <a:ext uri="{9D8B030D-6E8A-4147-A177-3AD203B41FA5}">
                      <a16:colId xmlns:a16="http://schemas.microsoft.com/office/drawing/2014/main" val="4201724482"/>
                    </a:ext>
                  </a:extLst>
                </a:gridCol>
                <a:gridCol w="2004646">
                  <a:extLst>
                    <a:ext uri="{9D8B030D-6E8A-4147-A177-3AD203B41FA5}">
                      <a16:colId xmlns:a16="http://schemas.microsoft.com/office/drawing/2014/main" val="49631941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288077085"/>
                    </a:ext>
                  </a:extLst>
                </a:gridCol>
                <a:gridCol w="2152820">
                  <a:extLst>
                    <a:ext uri="{9D8B030D-6E8A-4147-A177-3AD203B41FA5}">
                      <a16:colId xmlns:a16="http://schemas.microsoft.com/office/drawing/2014/main" val="3857161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Material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Calculated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density</a:t>
                      </a:r>
                      <a:r>
                        <a:rPr lang="it-IT" b="0" dirty="0"/>
                        <a:t> [g/cm</a:t>
                      </a:r>
                      <a:r>
                        <a:rPr lang="it-IT" b="0" baseline="30000" dirty="0"/>
                        <a:t>3</a:t>
                      </a:r>
                      <a:r>
                        <a:rPr lang="it-IT" b="0" dirty="0"/>
                        <a:t> ]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Purity degree /</a:t>
                      </a:r>
                      <a:r>
                        <a:rPr lang="it-IT" b="0" dirty="0" err="1"/>
                        <a:t>cristallinity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Thickness</a:t>
                      </a:r>
                      <a:r>
                        <a:rPr lang="it-IT" b="0" dirty="0"/>
                        <a:t> [</a:t>
                      </a:r>
                      <a:r>
                        <a:rPr lang="it-IT" b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b="0" dirty="0"/>
                        <a:t>m]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Thermal </a:t>
                      </a:r>
                      <a:r>
                        <a:rPr lang="it-IT" b="0" dirty="0" err="1"/>
                        <a:t>diffusivity</a:t>
                      </a:r>
                      <a:r>
                        <a:rPr lang="it-IT" b="0" dirty="0"/>
                        <a:t> [mm</a:t>
                      </a:r>
                      <a:r>
                        <a:rPr lang="it-IT" b="0" baseline="30000" dirty="0"/>
                        <a:t>2</a:t>
                      </a:r>
                      <a:r>
                        <a:rPr lang="it-IT" b="0" dirty="0"/>
                        <a:t>/s]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Thermal </a:t>
                      </a:r>
                      <a:r>
                        <a:rPr lang="it-IT" b="0" dirty="0" err="1"/>
                        <a:t>conductivity</a:t>
                      </a:r>
                      <a:r>
                        <a:rPr lang="it-IT" b="0" dirty="0"/>
                        <a:t> [W/(m · K)]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Thickness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uniformity</a:t>
                      </a:r>
                      <a:endParaRPr lang="it-IT" b="0" dirty="0"/>
                    </a:p>
                    <a:p>
                      <a:pPr algn="ctr"/>
                      <a:r>
                        <a:rPr lang="it-IT" b="0" dirty="0"/>
                        <a:t>by APT (@LNS)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742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HOPG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2.265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99.9 %/HO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1550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poor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64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MLG - K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2.272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99 %/HO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1.6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1200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2.0 (l.)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good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184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MLG - 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2.02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Fair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1-3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1308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1.93 (l.)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good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9591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0227AB2-1937-7FF3-BA74-BCF2C96EFAB7}"/>
              </a:ext>
            </a:extLst>
          </p:cNvPr>
          <p:cNvSpPr txBox="1"/>
          <p:nvPr/>
        </p:nvSpPr>
        <p:spPr>
          <a:xfrm>
            <a:off x="2934055" y="5978423"/>
            <a:ext cx="588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Thermal </a:t>
            </a:r>
            <a:r>
              <a:rPr lang="it-IT" sz="2000" dirty="0" err="1"/>
              <a:t>conductivity</a:t>
            </a:r>
            <a:r>
              <a:rPr lang="it-IT" sz="2000" dirty="0"/>
              <a:t> </a:t>
            </a:r>
            <a:r>
              <a:rPr lang="it-IT" sz="2000" dirty="0" err="1"/>
              <a:t>measurements</a:t>
            </a:r>
            <a:r>
              <a:rPr lang="it-IT" sz="2000" dirty="0"/>
              <a:t> </a:t>
            </a:r>
            <a:r>
              <a:rPr lang="it-IT" sz="2000" dirty="0" err="1"/>
              <a:t>till</a:t>
            </a:r>
            <a:r>
              <a:rPr lang="it-IT" sz="2000" dirty="0"/>
              <a:t> </a:t>
            </a:r>
            <a:r>
              <a:rPr lang="it-IT" sz="2000" dirty="0" err="1"/>
              <a:t>now</a:t>
            </a:r>
            <a:r>
              <a:rPr lang="it-IT" sz="2000" dirty="0"/>
              <a:t> FAILED!</a:t>
            </a:r>
          </a:p>
          <a:p>
            <a:r>
              <a:rPr lang="it-IT" sz="2000" dirty="0" err="1"/>
              <a:t>Only</a:t>
            </a:r>
            <a:r>
              <a:rPr lang="it-IT" sz="2000" dirty="0"/>
              <a:t> HOPG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measured</a:t>
            </a:r>
            <a:r>
              <a:rPr lang="it-IT" sz="2000" dirty="0"/>
              <a:t> with the laser flash </a:t>
            </a:r>
            <a:r>
              <a:rPr lang="it-IT" sz="2000" dirty="0" err="1"/>
              <a:t>method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772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1FEDA-EFB3-5999-8451-1D98D7B19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EC515E5-4AB3-DC72-1E95-5E800A2DC35A}"/>
              </a:ext>
            </a:extLst>
          </p:cNvPr>
          <p:cNvSpPr txBox="1">
            <a:spLocks/>
          </p:cNvSpPr>
          <p:nvPr/>
        </p:nvSpPr>
        <p:spPr>
          <a:xfrm>
            <a:off x="0" y="55765"/>
            <a:ext cx="12192000" cy="68845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Commercial Carbon foils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CA20A6-58C3-A625-3A28-BC3F9690E900}"/>
              </a:ext>
            </a:extLst>
          </p:cNvPr>
          <p:cNvGrpSpPr/>
          <p:nvPr/>
        </p:nvGrpSpPr>
        <p:grpSpPr>
          <a:xfrm>
            <a:off x="735370" y="1131299"/>
            <a:ext cx="11419846" cy="461665"/>
            <a:chOff x="981013" y="1584679"/>
            <a:chExt cx="11419846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360326-B295-764F-E7D7-36AA9E0881EE}"/>
                </a:ext>
              </a:extLst>
            </p:cNvPr>
            <p:cNvSpPr txBox="1"/>
            <p:nvPr/>
          </p:nvSpPr>
          <p:spPr>
            <a:xfrm>
              <a:off x="981013" y="1584679"/>
              <a:ext cx="2523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HOPG – </a:t>
              </a:r>
              <a:r>
                <a:rPr lang="it-IT" sz="2400" b="1" dirty="0" err="1">
                  <a:solidFill>
                    <a:srgbClr val="0000FF"/>
                  </a:solidFill>
                </a:rPr>
                <a:t>Optigraph</a:t>
              </a:r>
              <a:endParaRPr lang="it-IT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CC969A-1B46-C69A-8B7A-BD1FADA38B46}"/>
                </a:ext>
              </a:extLst>
            </p:cNvPr>
            <p:cNvSpPr txBox="1"/>
            <p:nvPr/>
          </p:nvSpPr>
          <p:spPr>
            <a:xfrm>
              <a:off x="5499513" y="1584679"/>
              <a:ext cx="19390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MLG - Kaneka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451279-A97E-749E-9D1B-2F5826D94796}"/>
                </a:ext>
              </a:extLst>
            </p:cNvPr>
            <p:cNvSpPr txBox="1"/>
            <p:nvPr/>
          </p:nvSpPr>
          <p:spPr>
            <a:xfrm>
              <a:off x="9487113" y="1584679"/>
              <a:ext cx="2913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MLG – ACF/Nanotech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6206664-B755-A718-350B-8CF6DA2EF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107229"/>
              </p:ext>
            </p:extLst>
          </p:nvPr>
        </p:nvGraphicFramePr>
        <p:xfrm>
          <a:off x="2049983" y="4466470"/>
          <a:ext cx="834682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461">
                  <a:extLst>
                    <a:ext uri="{9D8B030D-6E8A-4147-A177-3AD203B41FA5}">
                      <a16:colId xmlns:a16="http://schemas.microsoft.com/office/drawing/2014/main" val="190882291"/>
                    </a:ext>
                  </a:extLst>
                </a:gridCol>
                <a:gridCol w="3528646">
                  <a:extLst>
                    <a:ext uri="{9D8B030D-6E8A-4147-A177-3AD203B41FA5}">
                      <a16:colId xmlns:a16="http://schemas.microsoft.com/office/drawing/2014/main" val="1288077085"/>
                    </a:ext>
                  </a:extLst>
                </a:gridCol>
                <a:gridCol w="3059722">
                  <a:extLst>
                    <a:ext uri="{9D8B030D-6E8A-4147-A177-3AD203B41FA5}">
                      <a16:colId xmlns:a16="http://schemas.microsoft.com/office/drawing/2014/main" val="3857161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Material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Measured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Electrical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Conductivity</a:t>
                      </a:r>
                      <a:r>
                        <a:rPr lang="it-IT" b="0" dirty="0"/>
                        <a:t> [S/m]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Literature </a:t>
                      </a:r>
                      <a:r>
                        <a:rPr lang="it-IT" b="0" dirty="0" err="1"/>
                        <a:t>value</a:t>
                      </a:r>
                      <a:endParaRPr lang="it-IT" b="0" dirty="0"/>
                    </a:p>
                    <a:p>
                      <a:pPr algn="ctr"/>
                      <a:r>
                        <a:rPr lang="it-IT" b="0" dirty="0"/>
                        <a:t>[S/m]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742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HOPG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3.05 · 10</a:t>
                      </a:r>
                      <a:r>
                        <a:rPr lang="it-IT" b="0" baseline="30000" dirty="0"/>
                        <a:t>6</a:t>
                      </a:r>
                      <a:endParaRPr lang="en-US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2.10 ·10</a:t>
                      </a:r>
                      <a:r>
                        <a:rPr lang="it-IT" b="0" baseline="30000" dirty="0"/>
                        <a:t>6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64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MLG - Kaneka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2.12 · 10</a:t>
                      </a:r>
                      <a:r>
                        <a:rPr lang="it-IT" b="0" baseline="30000" dirty="0"/>
                        <a:t>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1.00 ·10</a:t>
                      </a:r>
                      <a:r>
                        <a:rPr lang="it-IT" b="0" baseline="30000" dirty="0"/>
                        <a:t>3  </a:t>
                      </a:r>
                      <a:r>
                        <a:rPr lang="it-IT" b="0" dirty="0"/>
                        <a:t>to 1.00·10</a:t>
                      </a:r>
                      <a:r>
                        <a:rPr lang="it-IT" b="0" baseline="30000" dirty="0"/>
                        <a:t>4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184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MLG - ACF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2.03 ·10</a:t>
                      </a:r>
                      <a:r>
                        <a:rPr lang="it-IT" b="0" baseline="30000" dirty="0"/>
                        <a:t>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1.00 ·10</a:t>
                      </a:r>
                      <a:r>
                        <a:rPr lang="it-IT" b="0" baseline="30000" dirty="0"/>
                        <a:t>6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95913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6224306-33E1-99A9-48D4-3720135EA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876256"/>
            <a:ext cx="2405302" cy="1615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0B1FBD-ED78-3FFF-6A8B-F229547A9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82" y="1980048"/>
            <a:ext cx="4054781" cy="14899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7597AB-1264-0E98-8317-AC9B46B3D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8" y="2001632"/>
            <a:ext cx="3270776" cy="14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99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3AB18-ACA2-F7ED-C433-A4957C641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B414B37-0779-F927-E959-8C179D461C76}"/>
              </a:ext>
            </a:extLst>
          </p:cNvPr>
          <p:cNvSpPr txBox="1">
            <a:spLocks/>
          </p:cNvSpPr>
          <p:nvPr/>
        </p:nvSpPr>
        <p:spPr>
          <a:xfrm>
            <a:off x="0" y="2149464"/>
            <a:ext cx="12192000" cy="1279536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+mn-lt"/>
              </a:rPr>
              <a:t>Custom C-material foils</a:t>
            </a:r>
          </a:p>
        </p:txBody>
      </p:sp>
    </p:spTree>
    <p:extLst>
      <p:ext uri="{BB962C8B-B14F-4D97-AF65-F5344CB8AC3E}">
        <p14:creationId xmlns:p14="http://schemas.microsoft.com/office/powerpoint/2010/main" val="4080089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5781</TotalTime>
  <Words>1046</Words>
  <Application>Microsoft Office PowerPoint</Application>
  <PresentationFormat>Widescreen</PresentationFormat>
  <Paragraphs>210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dcalvo</dc:creator>
  <cp:lastModifiedBy>Daniela Calvo</cp:lastModifiedBy>
  <cp:revision>524</cp:revision>
  <cp:lastPrinted>2026-04-16T15:43:56Z</cp:lastPrinted>
  <dcterms:created xsi:type="dcterms:W3CDTF">2023-10-27T14:22:02Z</dcterms:created>
  <dcterms:modified xsi:type="dcterms:W3CDTF">2026-05-16T17:59:12Z</dcterms:modified>
</cp:coreProperties>
</file>