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60" r:id="rId1"/>
  </p:sldMasterIdLst>
  <p:notesMasterIdLst>
    <p:notesMasterId r:id="rId25"/>
  </p:notesMasterIdLst>
  <p:sldIdLst>
    <p:sldId id="702" r:id="rId2"/>
    <p:sldId id="1240" r:id="rId3"/>
    <p:sldId id="1242" r:id="rId4"/>
    <p:sldId id="1243" r:id="rId5"/>
    <p:sldId id="1244" r:id="rId6"/>
    <p:sldId id="2729" r:id="rId7"/>
    <p:sldId id="696" r:id="rId8"/>
    <p:sldId id="692" r:id="rId9"/>
    <p:sldId id="1246" r:id="rId10"/>
    <p:sldId id="1247" r:id="rId11"/>
    <p:sldId id="2727" r:id="rId12"/>
    <p:sldId id="2728" r:id="rId13"/>
    <p:sldId id="703" r:id="rId14"/>
    <p:sldId id="699" r:id="rId15"/>
    <p:sldId id="1245" r:id="rId16"/>
    <p:sldId id="1241" r:id="rId17"/>
    <p:sldId id="694" r:id="rId18"/>
    <p:sldId id="2730" r:id="rId19"/>
    <p:sldId id="2731" r:id="rId20"/>
    <p:sldId id="2732" r:id="rId21"/>
    <p:sldId id="2733" r:id="rId22"/>
    <p:sldId id="2734" r:id="rId23"/>
    <p:sldId id="310" r:id="rId24"/>
  </p:sldIdLst>
  <p:sldSz cx="12192000" cy="6858000"/>
  <p:notesSz cx="6858000" cy="9144000"/>
  <p:custShowLst>
    <p:custShow name="Template_Mid Term Plan" id="0">
      <p:sldLst/>
    </p:custShow>
  </p:custShow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B5FF"/>
    <a:srgbClr val="002A48"/>
    <a:srgbClr val="137192"/>
    <a:srgbClr val="A7DAFF"/>
    <a:srgbClr val="FFFFFF"/>
    <a:srgbClr val="89B8C8"/>
    <a:srgbClr val="002948"/>
    <a:srgbClr val="009242"/>
    <a:srgbClr val="007033"/>
    <a:srgbClr val="AC7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D2E127-F0B7-48E7-A96D-637C4722C508}" v="14" dt="2026-05-16T14:41:18.114"/>
  </p1510:revLst>
</p1510:revInfo>
</file>

<file path=ppt/tableStyles.xml><?xml version="1.0" encoding="utf-8"?>
<a:tblStyleLst xmlns:a="http://schemas.openxmlformats.org/drawingml/2006/main" def="{5C22544A-7EE6-4342-B048-85BDC9FD1C3A}">
  <a:tblStyle styleId="{16D9F66E-5EB9-4882-86FB-DCBF35E3C3E4}" styleName="Stile medio 4 - Color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5226" autoAdjust="0"/>
  </p:normalViewPr>
  <p:slideViewPr>
    <p:cSldViewPr>
      <p:cViewPr varScale="1">
        <p:scale>
          <a:sx n="117" d="100"/>
          <a:sy n="117" d="100"/>
        </p:scale>
        <p:origin x="258" y="1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3082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an Esposito" userId="4bcfed10-56e9-4a50-92d7-bf043574c193" providerId="ADAL" clId="{74388687-B4E1-44CB-B8A8-DCAC0D545A87}"/>
    <pc:docChg chg="undo custSel modSld">
      <pc:chgData name="Juan Esposito" userId="4bcfed10-56e9-4a50-92d7-bf043574c193" providerId="ADAL" clId="{74388687-B4E1-44CB-B8A8-DCAC0D545A87}" dt="2026-05-16T14:41:33.445" v="157" actId="14100"/>
      <pc:docMkLst>
        <pc:docMk/>
      </pc:docMkLst>
      <pc:sldChg chg="modSp mod">
        <pc:chgData name="Juan Esposito" userId="4bcfed10-56e9-4a50-92d7-bf043574c193" providerId="ADAL" clId="{74388687-B4E1-44CB-B8A8-DCAC0D545A87}" dt="2026-05-16T14:34:36.535" v="102" actId="20577"/>
        <pc:sldMkLst>
          <pc:docMk/>
          <pc:sldMk cId="3002259640" sldId="692"/>
        </pc:sldMkLst>
        <pc:spChg chg="mod">
          <ac:chgData name="Juan Esposito" userId="4bcfed10-56e9-4a50-92d7-bf043574c193" providerId="ADAL" clId="{74388687-B4E1-44CB-B8A8-DCAC0D545A87}" dt="2026-05-16T14:34:36.535" v="102" actId="20577"/>
          <ac:spMkLst>
            <pc:docMk/>
            <pc:sldMk cId="3002259640" sldId="692"/>
            <ac:spMk id="7" creationId="{00000000-0000-0000-0000-000000000000}"/>
          </ac:spMkLst>
        </pc:spChg>
      </pc:sldChg>
      <pc:sldChg chg="modSp mod">
        <pc:chgData name="Juan Esposito" userId="4bcfed10-56e9-4a50-92d7-bf043574c193" providerId="ADAL" clId="{74388687-B4E1-44CB-B8A8-DCAC0D545A87}" dt="2026-05-16T14:30:47.930" v="92" actId="20577"/>
        <pc:sldMkLst>
          <pc:docMk/>
          <pc:sldMk cId="2271489410" sldId="696"/>
        </pc:sldMkLst>
        <pc:spChg chg="mod">
          <ac:chgData name="Juan Esposito" userId="4bcfed10-56e9-4a50-92d7-bf043574c193" providerId="ADAL" clId="{74388687-B4E1-44CB-B8A8-DCAC0D545A87}" dt="2026-05-16T14:30:47.930" v="92" actId="20577"/>
          <ac:spMkLst>
            <pc:docMk/>
            <pc:sldMk cId="2271489410" sldId="696"/>
            <ac:spMk id="36" creationId="{3FF83AB4-A31F-68A1-7143-F95A3738E788}"/>
          </ac:spMkLst>
        </pc:spChg>
      </pc:sldChg>
      <pc:sldChg chg="modSp mod">
        <pc:chgData name="Juan Esposito" userId="4bcfed10-56e9-4a50-92d7-bf043574c193" providerId="ADAL" clId="{74388687-B4E1-44CB-B8A8-DCAC0D545A87}" dt="2026-05-16T14:23:48.913" v="18" actId="1035"/>
        <pc:sldMkLst>
          <pc:docMk/>
          <pc:sldMk cId="1362636154" sldId="1242"/>
        </pc:sldMkLst>
        <pc:spChg chg="mod">
          <ac:chgData name="Juan Esposito" userId="4bcfed10-56e9-4a50-92d7-bf043574c193" providerId="ADAL" clId="{74388687-B4E1-44CB-B8A8-DCAC0D545A87}" dt="2026-05-16T14:23:45.118" v="16" actId="1035"/>
          <ac:spMkLst>
            <pc:docMk/>
            <pc:sldMk cId="1362636154" sldId="1242"/>
            <ac:spMk id="2" creationId="{6A91F8AB-1D94-5630-1BF0-DF498016A356}"/>
          </ac:spMkLst>
        </pc:spChg>
        <pc:spChg chg="mod">
          <ac:chgData name="Juan Esposito" userId="4bcfed10-56e9-4a50-92d7-bf043574c193" providerId="ADAL" clId="{74388687-B4E1-44CB-B8A8-DCAC0D545A87}" dt="2026-05-16T14:23:48.913" v="18" actId="1035"/>
          <ac:spMkLst>
            <pc:docMk/>
            <pc:sldMk cId="1362636154" sldId="1242"/>
            <ac:spMk id="3" creationId="{66F028B4-7F1C-E676-421E-52AFAB0A4920}"/>
          </ac:spMkLst>
        </pc:spChg>
      </pc:sldChg>
      <pc:sldChg chg="addSp delSp modSp mod">
        <pc:chgData name="Juan Esposito" userId="4bcfed10-56e9-4a50-92d7-bf043574c193" providerId="ADAL" clId="{74388687-B4E1-44CB-B8A8-DCAC0D545A87}" dt="2026-05-16T14:29:04.310" v="77" actId="1035"/>
        <pc:sldMkLst>
          <pc:docMk/>
          <pc:sldMk cId="1394582907" sldId="1243"/>
        </pc:sldMkLst>
        <pc:spChg chg="add del mod">
          <ac:chgData name="Juan Esposito" userId="4bcfed10-56e9-4a50-92d7-bf043574c193" providerId="ADAL" clId="{74388687-B4E1-44CB-B8A8-DCAC0D545A87}" dt="2026-05-16T14:25:48.516" v="54" actId="478"/>
          <ac:spMkLst>
            <pc:docMk/>
            <pc:sldMk cId="1394582907" sldId="1243"/>
            <ac:spMk id="16" creationId="{2352F8AC-38D2-02BE-B316-DF399CAC9FC5}"/>
          </ac:spMkLst>
        </pc:spChg>
        <pc:spChg chg="mod">
          <ac:chgData name="Juan Esposito" userId="4bcfed10-56e9-4a50-92d7-bf043574c193" providerId="ADAL" clId="{74388687-B4E1-44CB-B8A8-DCAC0D545A87}" dt="2026-05-16T14:29:04.310" v="77" actId="1035"/>
          <ac:spMkLst>
            <pc:docMk/>
            <pc:sldMk cId="1394582907" sldId="1243"/>
            <ac:spMk id="20" creationId="{80CFEBDF-99E4-B340-177C-4D6FB7848D36}"/>
          </ac:spMkLst>
        </pc:spChg>
        <pc:spChg chg="add mod">
          <ac:chgData name="Juan Esposito" userId="4bcfed10-56e9-4a50-92d7-bf043574c193" providerId="ADAL" clId="{74388687-B4E1-44CB-B8A8-DCAC0D545A87}" dt="2026-05-16T14:25:02.622" v="52" actId="1076"/>
          <ac:spMkLst>
            <pc:docMk/>
            <pc:sldMk cId="1394582907" sldId="1243"/>
            <ac:spMk id="22" creationId="{21F268CE-38AD-5EDD-659C-29E92FC130CF}"/>
          </ac:spMkLst>
        </pc:spChg>
        <pc:spChg chg="mod">
          <ac:chgData name="Juan Esposito" userId="4bcfed10-56e9-4a50-92d7-bf043574c193" providerId="ADAL" clId="{74388687-B4E1-44CB-B8A8-DCAC0D545A87}" dt="2026-05-16T14:28:11.934" v="68" actId="20577"/>
          <ac:spMkLst>
            <pc:docMk/>
            <pc:sldMk cId="1394582907" sldId="1243"/>
            <ac:spMk id="27" creationId="{55E3BB37-C2B4-D817-BC3B-DB7C88888AA6}"/>
          </ac:spMkLst>
        </pc:spChg>
      </pc:sldChg>
      <pc:sldChg chg="modSp mod">
        <pc:chgData name="Juan Esposito" userId="4bcfed10-56e9-4a50-92d7-bf043574c193" providerId="ADAL" clId="{74388687-B4E1-44CB-B8A8-DCAC0D545A87}" dt="2026-05-16T14:29:40.279" v="91" actId="313"/>
        <pc:sldMkLst>
          <pc:docMk/>
          <pc:sldMk cId="4056082333" sldId="1244"/>
        </pc:sldMkLst>
        <pc:spChg chg="mod">
          <ac:chgData name="Juan Esposito" userId="4bcfed10-56e9-4a50-92d7-bf043574c193" providerId="ADAL" clId="{74388687-B4E1-44CB-B8A8-DCAC0D545A87}" dt="2026-05-16T14:29:17.490" v="81" actId="20577"/>
          <ac:spMkLst>
            <pc:docMk/>
            <pc:sldMk cId="4056082333" sldId="1244"/>
            <ac:spMk id="9" creationId="{2BE917F7-9782-604F-F3EE-E5FF957711D2}"/>
          </ac:spMkLst>
        </pc:spChg>
        <pc:spChg chg="mod">
          <ac:chgData name="Juan Esposito" userId="4bcfed10-56e9-4a50-92d7-bf043574c193" providerId="ADAL" clId="{74388687-B4E1-44CB-B8A8-DCAC0D545A87}" dt="2026-05-16T14:29:40.279" v="91" actId="313"/>
          <ac:spMkLst>
            <pc:docMk/>
            <pc:sldMk cId="4056082333" sldId="1244"/>
            <ac:spMk id="20" creationId="{80CFEBDF-99E4-B340-177C-4D6FB7848D36}"/>
          </ac:spMkLst>
        </pc:spChg>
      </pc:sldChg>
      <pc:sldChg chg="modSp mod">
        <pc:chgData name="Juan Esposito" userId="4bcfed10-56e9-4a50-92d7-bf043574c193" providerId="ADAL" clId="{74388687-B4E1-44CB-B8A8-DCAC0D545A87}" dt="2026-05-16T14:38:12.396" v="113" actId="14100"/>
        <pc:sldMkLst>
          <pc:docMk/>
          <pc:sldMk cId="1378022752" sldId="1246"/>
        </pc:sldMkLst>
        <pc:spChg chg="mod">
          <ac:chgData name="Juan Esposito" userId="4bcfed10-56e9-4a50-92d7-bf043574c193" providerId="ADAL" clId="{74388687-B4E1-44CB-B8A8-DCAC0D545A87}" dt="2026-05-16T14:38:12.396" v="113" actId="14100"/>
          <ac:spMkLst>
            <pc:docMk/>
            <pc:sldMk cId="1378022752" sldId="1246"/>
            <ac:spMk id="8" creationId="{20B0D1B3-5087-4926-73F2-AD68C26A8E5F}"/>
          </ac:spMkLst>
        </pc:spChg>
      </pc:sldChg>
      <pc:sldChg chg="addSp modSp mod">
        <pc:chgData name="Juan Esposito" userId="4bcfed10-56e9-4a50-92d7-bf043574c193" providerId="ADAL" clId="{74388687-B4E1-44CB-B8A8-DCAC0D545A87}" dt="2026-05-16T14:41:33.445" v="157" actId="14100"/>
        <pc:sldMkLst>
          <pc:docMk/>
          <pc:sldMk cId="3836430100" sldId="2727"/>
        </pc:sldMkLst>
        <pc:spChg chg="mod">
          <ac:chgData name="Juan Esposito" userId="4bcfed10-56e9-4a50-92d7-bf043574c193" providerId="ADAL" clId="{74388687-B4E1-44CB-B8A8-DCAC0D545A87}" dt="2026-05-16T14:39:23.182" v="115" actId="790"/>
          <ac:spMkLst>
            <pc:docMk/>
            <pc:sldMk cId="3836430100" sldId="2727"/>
            <ac:spMk id="2" creationId="{E88FDFA2-BE1D-8810-BE4C-ABEBAAE480C7}"/>
          </ac:spMkLst>
        </pc:spChg>
        <pc:spChg chg="mod">
          <ac:chgData name="Juan Esposito" userId="4bcfed10-56e9-4a50-92d7-bf043574c193" providerId="ADAL" clId="{74388687-B4E1-44CB-B8A8-DCAC0D545A87}" dt="2026-05-16T14:39:23.182" v="115" actId="790"/>
          <ac:spMkLst>
            <pc:docMk/>
            <pc:sldMk cId="3836430100" sldId="2727"/>
            <ac:spMk id="3" creationId="{725E0F23-D0D2-91BC-3398-10C95DCFA1AA}"/>
          </ac:spMkLst>
        </pc:spChg>
        <pc:spChg chg="mod">
          <ac:chgData name="Juan Esposito" userId="4bcfed10-56e9-4a50-92d7-bf043574c193" providerId="ADAL" clId="{74388687-B4E1-44CB-B8A8-DCAC0D545A87}" dt="2026-05-16T14:41:33.445" v="157" actId="14100"/>
          <ac:spMkLst>
            <pc:docMk/>
            <pc:sldMk cId="3836430100" sldId="2727"/>
            <ac:spMk id="8" creationId="{0941E33F-9CBE-D40D-236F-FA2B8C9FF6B6}"/>
          </ac:spMkLst>
        </pc:spChg>
        <pc:spChg chg="mod">
          <ac:chgData name="Juan Esposito" userId="4bcfed10-56e9-4a50-92d7-bf043574c193" providerId="ADAL" clId="{74388687-B4E1-44CB-B8A8-DCAC0D545A87}" dt="2026-05-16T14:41:18.114" v="152" actId="164"/>
          <ac:spMkLst>
            <pc:docMk/>
            <pc:sldMk cId="3836430100" sldId="2727"/>
            <ac:spMk id="9" creationId="{34BFA0DA-C42C-C7AA-7348-1C0F324F683D}"/>
          </ac:spMkLst>
        </pc:spChg>
        <pc:spChg chg="mod">
          <ac:chgData name="Juan Esposito" userId="4bcfed10-56e9-4a50-92d7-bf043574c193" providerId="ADAL" clId="{74388687-B4E1-44CB-B8A8-DCAC0D545A87}" dt="2026-05-16T14:39:23.182" v="115" actId="790"/>
          <ac:spMkLst>
            <pc:docMk/>
            <pc:sldMk cId="3836430100" sldId="2727"/>
            <ac:spMk id="10" creationId="{B37CF0AA-2ACB-9CE4-D71E-5795920A7652}"/>
          </ac:spMkLst>
        </pc:spChg>
        <pc:spChg chg="mod">
          <ac:chgData name="Juan Esposito" userId="4bcfed10-56e9-4a50-92d7-bf043574c193" providerId="ADAL" clId="{74388687-B4E1-44CB-B8A8-DCAC0D545A87}" dt="2026-05-16T14:41:18.114" v="152" actId="164"/>
          <ac:spMkLst>
            <pc:docMk/>
            <pc:sldMk cId="3836430100" sldId="2727"/>
            <ac:spMk id="11" creationId="{E5D259B7-9571-7718-147F-BD285CD76BBE}"/>
          </ac:spMkLst>
        </pc:spChg>
        <pc:spChg chg="mod">
          <ac:chgData name="Juan Esposito" userId="4bcfed10-56e9-4a50-92d7-bf043574c193" providerId="ADAL" clId="{74388687-B4E1-44CB-B8A8-DCAC0D545A87}" dt="2026-05-16T14:41:18.114" v="152" actId="164"/>
          <ac:spMkLst>
            <pc:docMk/>
            <pc:sldMk cId="3836430100" sldId="2727"/>
            <ac:spMk id="12" creationId="{DF4DDF3F-AFF4-6BCF-A63A-C5C3391A2B92}"/>
          </ac:spMkLst>
        </pc:spChg>
        <pc:spChg chg="mod">
          <ac:chgData name="Juan Esposito" userId="4bcfed10-56e9-4a50-92d7-bf043574c193" providerId="ADAL" clId="{74388687-B4E1-44CB-B8A8-DCAC0D545A87}" dt="2026-05-16T14:39:23.182" v="115" actId="790"/>
          <ac:spMkLst>
            <pc:docMk/>
            <pc:sldMk cId="3836430100" sldId="2727"/>
            <ac:spMk id="13" creationId="{8A59A295-BA8D-E72C-00FA-237327F347F3}"/>
          </ac:spMkLst>
        </pc:spChg>
        <pc:grpChg chg="add mod">
          <ac:chgData name="Juan Esposito" userId="4bcfed10-56e9-4a50-92d7-bf043574c193" providerId="ADAL" clId="{74388687-B4E1-44CB-B8A8-DCAC0D545A87}" dt="2026-05-16T14:41:20.481" v="153" actId="1076"/>
          <ac:grpSpMkLst>
            <pc:docMk/>
            <pc:sldMk cId="3836430100" sldId="2727"/>
            <ac:grpSpMk id="6" creationId="{14408980-1AF0-B80C-D9CC-29CBAA4481D9}"/>
          </ac:grpSpMkLst>
        </pc:grpChg>
        <pc:picChg chg="mod">
          <ac:chgData name="Juan Esposito" userId="4bcfed10-56e9-4a50-92d7-bf043574c193" providerId="ADAL" clId="{74388687-B4E1-44CB-B8A8-DCAC0D545A87}" dt="2026-05-16T14:41:18.114" v="152" actId="164"/>
          <ac:picMkLst>
            <pc:docMk/>
            <pc:sldMk cId="3836430100" sldId="2727"/>
            <ac:picMk id="5" creationId="{F333159E-A80E-C8BA-FFAC-AF1D89795CA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CB23F4-5E42-4E57-8F79-D1818F09B9CC}" type="datetimeFigureOut">
              <a:rPr lang="it-IT" smtClean="0"/>
              <a:pPr/>
              <a:t>17/05/2026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74AD4F-B870-44F2-BC28-2FE68B1C307A}" type="slidenum">
              <a:rPr lang="it-IT" smtClean="0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55615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13836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AD9BD9-DDC3-F34B-8ECA-105BCE64A5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4A47390-7415-C32E-DC62-D41CB4E91E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784AFA3-5876-2D23-FC21-F78C95DD72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005F1CE-F26D-CB0B-DEA6-8385DCE337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72006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D668B1-0691-41EF-B1D2-F83479473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3BB7F75-5204-CC0C-B85B-CFE9431C60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0243D5C-BA20-FBCB-9E1A-9D8D1BB976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4A3F8CF-5661-0678-C6E5-90428EBE26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1794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C9C312-2E86-9014-734D-05A1E4FA8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C80937C-454D-7795-6286-CE9886FED2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AF67F84-B6C5-4E41-69C8-2E34F2CA25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0974C36-3719-93D8-4E1A-73324A7D88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37616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1250A8-9B8C-FE80-27BE-61902590F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8B5F56F-2DFF-D2B2-75A3-6679A72F0B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9381305-801C-5E4E-5246-B676D2C0C1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9C8541E-7388-9A3E-5C78-24EB12516F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5030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5618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0996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573FF-0FF1-033B-FA50-32C773077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B49B6E4-1992-507D-B26F-2FD6441870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B1FFBD0-BC08-E04E-4EBE-61549542D7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61D68CF-127C-70DF-C4BA-9DF382E6C7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06859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151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6354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863F34-E50A-DF6D-DB0C-C90049FB7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8E37818-D905-2DC8-E224-25ADC79351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2772D76-5CD3-9844-4662-B383A6C51B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5C66C17-176D-1003-4105-A1872B77F7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6375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E39F8-D298-7A50-4A42-BF4CC40CA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1C5A7CB-2E6C-29A9-3596-493B7ED1F6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9BEE787-0ABF-3660-A797-2A40D0A5C1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8D1670B-D938-87D3-F657-11FE63200A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56248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1575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/>
          <p:cNvSpPr/>
          <p:nvPr/>
        </p:nvSpPr>
        <p:spPr>
          <a:xfrm flipV="1">
            <a:off x="7213578" y="3810003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4" name="Rettangolo 23"/>
          <p:cNvSpPr/>
          <p:nvPr/>
        </p:nvSpPr>
        <p:spPr>
          <a:xfrm flipV="1">
            <a:off x="7213602" y="3897010"/>
            <a:ext cx="49784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5" name="Rettangolo 24"/>
          <p:cNvSpPr/>
          <p:nvPr/>
        </p:nvSpPr>
        <p:spPr>
          <a:xfrm flipV="1">
            <a:off x="7213602" y="4115167"/>
            <a:ext cx="49784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6" name="Rettangolo 25"/>
          <p:cNvSpPr/>
          <p:nvPr/>
        </p:nvSpPr>
        <p:spPr>
          <a:xfrm flipV="1">
            <a:off x="7213600" y="4164403"/>
            <a:ext cx="262128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7" name="Rettangolo 26"/>
          <p:cNvSpPr/>
          <p:nvPr/>
        </p:nvSpPr>
        <p:spPr>
          <a:xfrm flipV="1">
            <a:off x="7213600" y="4199572"/>
            <a:ext cx="262128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30" name="Rettangolo arrotondato 29"/>
          <p:cNvSpPr/>
          <p:nvPr/>
        </p:nvSpPr>
        <p:spPr bwMode="white">
          <a:xfrm>
            <a:off x="7213600" y="3962400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31" name="Rettangolo arrotondato 30"/>
          <p:cNvSpPr/>
          <p:nvPr/>
        </p:nvSpPr>
        <p:spPr bwMode="white">
          <a:xfrm>
            <a:off x="9835343" y="406098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7" name="Rettangolo 6"/>
          <p:cNvSpPr/>
          <p:nvPr/>
        </p:nvSpPr>
        <p:spPr>
          <a:xfrm>
            <a:off x="1" y="3649662"/>
            <a:ext cx="12192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ttangolo 9"/>
          <p:cNvSpPr/>
          <p:nvPr/>
        </p:nvSpPr>
        <p:spPr>
          <a:xfrm>
            <a:off x="2" y="3675530"/>
            <a:ext cx="12192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Rettangolo 10"/>
          <p:cNvSpPr/>
          <p:nvPr/>
        </p:nvSpPr>
        <p:spPr>
          <a:xfrm flipV="1">
            <a:off x="8552068" y="3643090"/>
            <a:ext cx="3639933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9" name="Rettangolo 18"/>
          <p:cNvSpPr/>
          <p:nvPr/>
        </p:nvSpPr>
        <p:spPr>
          <a:xfrm>
            <a:off x="0" y="0"/>
            <a:ext cx="12192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609600" y="2401890"/>
            <a:ext cx="112776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609600" y="3899938"/>
            <a:ext cx="6604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/>
              <a:t>Fare clic per modificare lo stile del sottotitolo dello schema</a:t>
            </a:r>
            <a:endParaRPr kumimoji="0" lang="en-US"/>
          </a:p>
        </p:txBody>
      </p:sp>
      <p:sp>
        <p:nvSpPr>
          <p:cNvPr id="28" name="Segnaposto data 27"/>
          <p:cNvSpPr>
            <a:spLocks noGrp="1"/>
          </p:cNvSpPr>
          <p:nvPr>
            <p:ph type="dt" sz="half" idx="10"/>
          </p:nvPr>
        </p:nvSpPr>
        <p:spPr>
          <a:xfrm>
            <a:off x="8940800" y="4206240"/>
            <a:ext cx="1280160" cy="457200"/>
          </a:xfrm>
        </p:spPr>
        <p:txBody>
          <a:bodyPr/>
          <a:lstStyle/>
          <a:p>
            <a:fld id="{69F0C062-AB77-4A28-8687-DAD03F9C43E8}" type="datetime1">
              <a:rPr lang="it-IT" smtClean="0"/>
              <a:t>17/05/2026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>
          <a:xfrm>
            <a:off x="7213600" y="4205288"/>
            <a:ext cx="1727200" cy="457200"/>
          </a:xfrm>
        </p:spPr>
        <p:txBody>
          <a:bodyPr/>
          <a:lstStyle/>
          <a:p>
            <a:endParaRPr lang="it-IT"/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>
          <a:xfrm>
            <a:off x="11093452" y="1136"/>
            <a:ext cx="996949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825A1364-9D83-4D37-A282-5E5560CE45FB}" type="slidenum">
              <a:rPr lang="it-IT" smtClean="0"/>
              <a:pPr/>
              <a:t>‹#›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B1B8F-1C8B-4EA0-AB58-050E6D5F7361}" type="datetime1">
              <a:rPr lang="it-IT" smtClean="0"/>
              <a:t>17/05/2026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042400" y="1143000"/>
            <a:ext cx="2540000" cy="5486400"/>
          </a:xfrm>
        </p:spPr>
        <p:txBody>
          <a:bodyPr vert="eaVert"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1143000"/>
            <a:ext cx="8331200" cy="5486400"/>
          </a:xfrm>
        </p:spPr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DE425-3E60-486C-831E-6F220C530EAE}" type="datetime1">
              <a:rPr lang="it-IT" smtClean="0"/>
              <a:t>17/05/2026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D3EC2-CD36-4F46-95C0-F74620B27B83}" type="datetime1">
              <a:rPr lang="it-IT" smtClean="0"/>
              <a:t>17/05/2026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‹#›</a:t>
            </a:fld>
            <a:endParaRPr lang="it-IT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BE31FE10-C898-4209-B9FD-E06EB6F7856B}"/>
              </a:ext>
            </a:extLst>
          </p:cNvPr>
          <p:cNvGrpSpPr/>
          <p:nvPr userDrawn="1"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8" name="Triangolo rettangolo 7">
              <a:extLst>
                <a:ext uri="{FF2B5EF4-FFF2-40B4-BE49-F238E27FC236}">
                  <a16:creationId xmlns:a16="http://schemas.microsoft.com/office/drawing/2014/main" id="{7E1CB078-A370-4427-971B-A5B6593A7CB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9" name="Triangolo rettangolo 8">
              <a:extLst>
                <a:ext uri="{FF2B5EF4-FFF2-40B4-BE49-F238E27FC236}">
                  <a16:creationId xmlns:a16="http://schemas.microsoft.com/office/drawing/2014/main" id="{811A1E00-2E30-4E61-B91D-955A98113505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11" name="Elemento grafico 10">
              <a:extLst>
                <a:ext uri="{FF2B5EF4-FFF2-40B4-BE49-F238E27FC236}">
                  <a16:creationId xmlns:a16="http://schemas.microsoft.com/office/drawing/2014/main" id="{D130424A-96CF-4E53-B886-62121384668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1981203"/>
            <a:ext cx="103632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3367088"/>
            <a:ext cx="103632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D4145-067E-4E73-8AB8-184BB7A3C011}" type="datetime1">
              <a:rPr lang="it-IT" smtClean="0"/>
              <a:t>17/05/2026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2249427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2249427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E23D0-0DBA-4428-811C-1818178EE46F}" type="datetime1">
              <a:rPr lang="it-IT" smtClean="0"/>
              <a:t>17/05/2026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08000" y="2244970"/>
            <a:ext cx="5388864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6294969" y="2244970"/>
            <a:ext cx="5389033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508000" y="2708519"/>
            <a:ext cx="5388864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291074" y="2708519"/>
            <a:ext cx="5389033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26" name="Segnaposto data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FEDA260-5228-449E-8387-9BE9318FC3D7}" type="datetime1">
              <a:rPr lang="it-IT" smtClean="0"/>
              <a:t>17/05/2026</a:t>
            </a:fld>
            <a:endParaRPr lang="it-IT"/>
          </a:p>
        </p:txBody>
      </p:sp>
      <p:sp>
        <p:nvSpPr>
          <p:cNvPr id="27" name="Segnaposto numero diapositiva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25A1364-9D83-4D37-A282-5E5560CE45FB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28" name="Segnaposto piè di pagina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8778240" y="612648"/>
            <a:ext cx="1276352" cy="457200"/>
          </a:xfrm>
        </p:spPr>
        <p:txBody>
          <a:bodyPr/>
          <a:lstStyle/>
          <a:p>
            <a:fld id="{59863955-01A9-42ED-A1C8-064ED0677A81}" type="datetime1">
              <a:rPr lang="it-IT" smtClean="0"/>
              <a:t>17/05/2026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7010400" y="612648"/>
            <a:ext cx="1767840" cy="457200"/>
          </a:xfr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10899648" y="2272"/>
            <a:ext cx="1016000" cy="365760"/>
          </a:xfrm>
        </p:spPr>
        <p:txBody>
          <a:bodyPr/>
          <a:lstStyle/>
          <a:p>
            <a:fld id="{825A1364-9D83-4D37-A282-5E5560CE45FB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A06F3-3ACD-498E-BF81-55BB60E8045A}" type="datetime1">
              <a:rPr lang="it-IT" smtClean="0"/>
              <a:t>17/05/2026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137995" y="1101970"/>
            <a:ext cx="451104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7137995" y="2010727"/>
            <a:ext cx="451104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203200" y="776287"/>
            <a:ext cx="6803136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582B-338B-467F-BD26-DEC27DEB0C1C}" type="datetime1">
              <a:rPr lang="it-IT" smtClean="0"/>
              <a:t>17/05/2026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53914" y="1109162"/>
            <a:ext cx="782404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38228" y="1143000"/>
            <a:ext cx="6096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/>
              <a:t>Fare clic sull'icona per inserire un'immagine</a:t>
            </a:r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117924" y="3274311"/>
            <a:ext cx="34544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382B5-01F5-497D-8E1C-DDA54D29BBD7}" type="datetime1">
              <a:rPr lang="it-IT" smtClean="0"/>
              <a:t>17/05/2026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tangolo 27"/>
          <p:cNvSpPr/>
          <p:nvPr/>
        </p:nvSpPr>
        <p:spPr>
          <a:xfrm>
            <a:off x="1" y="366821"/>
            <a:ext cx="12192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9" name="Rettangolo 28"/>
          <p:cNvSpPr/>
          <p:nvPr/>
        </p:nvSpPr>
        <p:spPr>
          <a:xfrm>
            <a:off x="0" y="-1"/>
            <a:ext cx="12192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0" name="Rettangolo 29"/>
          <p:cNvSpPr/>
          <p:nvPr/>
        </p:nvSpPr>
        <p:spPr>
          <a:xfrm>
            <a:off x="2" y="308279"/>
            <a:ext cx="12192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1" name="Rettangolo 30"/>
          <p:cNvSpPr/>
          <p:nvPr/>
        </p:nvSpPr>
        <p:spPr>
          <a:xfrm flipV="1">
            <a:off x="7213578" y="360249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2" name="Rettangolo 31"/>
          <p:cNvSpPr/>
          <p:nvPr/>
        </p:nvSpPr>
        <p:spPr>
          <a:xfrm flipV="1">
            <a:off x="7213602" y="440115"/>
            <a:ext cx="49784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33" name="Rettangolo arrotondato 32"/>
          <p:cNvSpPr/>
          <p:nvPr/>
        </p:nvSpPr>
        <p:spPr bwMode="white">
          <a:xfrm>
            <a:off x="7209785" y="497504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34" name="Rettangolo arrotondato 33"/>
          <p:cNvSpPr/>
          <p:nvPr/>
        </p:nvSpPr>
        <p:spPr bwMode="white">
          <a:xfrm>
            <a:off x="9831528" y="58894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5" name="Rettangolo 34"/>
          <p:cNvSpPr/>
          <p:nvPr/>
        </p:nvSpPr>
        <p:spPr bwMode="invGray">
          <a:xfrm>
            <a:off x="12113289" y="-2001"/>
            <a:ext cx="76835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6" name="Rettangolo 35"/>
          <p:cNvSpPr/>
          <p:nvPr/>
        </p:nvSpPr>
        <p:spPr bwMode="invGray">
          <a:xfrm>
            <a:off x="12059308" y="-2001"/>
            <a:ext cx="3657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7" name="Rettangolo 36"/>
          <p:cNvSpPr/>
          <p:nvPr/>
        </p:nvSpPr>
        <p:spPr bwMode="invGray">
          <a:xfrm>
            <a:off x="12033904" y="-2001"/>
            <a:ext cx="12192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8" name="Rettangolo 37"/>
          <p:cNvSpPr/>
          <p:nvPr/>
        </p:nvSpPr>
        <p:spPr bwMode="invGray">
          <a:xfrm>
            <a:off x="11967231" y="-2001"/>
            <a:ext cx="36576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9" name="Rettangolo 38"/>
          <p:cNvSpPr/>
          <p:nvPr/>
        </p:nvSpPr>
        <p:spPr bwMode="invGray">
          <a:xfrm>
            <a:off x="11887569" y="380"/>
            <a:ext cx="73152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40" name="Rettangolo 39"/>
          <p:cNvSpPr/>
          <p:nvPr/>
        </p:nvSpPr>
        <p:spPr bwMode="invGray">
          <a:xfrm>
            <a:off x="11831300" y="380"/>
            <a:ext cx="12192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609600" y="2249424"/>
            <a:ext cx="109728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  <a:p>
            <a:pPr lvl="1" eaLnBrk="1" latinLnBrk="0" hangingPunct="1"/>
            <a:r>
              <a:rPr kumimoji="0" lang="it-IT"/>
              <a:t>Secondo livello</a:t>
            </a:r>
          </a:p>
          <a:p>
            <a:pPr lvl="2" eaLnBrk="1" latinLnBrk="0" hangingPunct="1"/>
            <a:r>
              <a:rPr kumimoji="0" lang="it-IT"/>
              <a:t>Terzo livello</a:t>
            </a:r>
          </a:p>
          <a:p>
            <a:pPr lvl="3" eaLnBrk="1" latinLnBrk="0" hangingPunct="1"/>
            <a:r>
              <a:rPr kumimoji="0" lang="it-IT"/>
              <a:t>Quarto livello</a:t>
            </a:r>
          </a:p>
          <a:p>
            <a:pPr lvl="4" eaLnBrk="1" latinLnBrk="0" hangingPunct="1"/>
            <a:r>
              <a:rPr kumimoji="0" lang="it-IT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5B94ED94-DD8F-4A02-869D-F8DB3743DAE9}" type="datetime1">
              <a:rPr lang="it-IT" smtClean="0"/>
              <a:t>17/05/2026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it-IT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825A1364-9D83-4D37-A282-5E5560CE45FB}" type="slidenum">
              <a:rPr lang="it-IT" smtClean="0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juan.esposito@lnl.infn.it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5.png"/><Relationship Id="rId11" Type="http://schemas.openxmlformats.org/officeDocument/2006/relationships/image" Target="../media/image43.png"/><Relationship Id="rId5" Type="http://schemas.openxmlformats.org/officeDocument/2006/relationships/image" Target="../media/image3.png"/><Relationship Id="rId10" Type="http://schemas.openxmlformats.org/officeDocument/2006/relationships/image" Target="../media/image42.png"/><Relationship Id="rId4" Type="http://schemas.openxmlformats.org/officeDocument/2006/relationships/image" Target="../media/image2.sv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.png"/><Relationship Id="rId10" Type="http://schemas.openxmlformats.org/officeDocument/2006/relationships/image" Target="../media/image50.png"/><Relationship Id="rId4" Type="http://schemas.openxmlformats.org/officeDocument/2006/relationships/image" Target="../media/image2.svg"/><Relationship Id="rId9" Type="http://schemas.openxmlformats.org/officeDocument/2006/relationships/image" Target="../media/image49.gif"/><Relationship Id="rId1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5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55.jpeg"/><Relationship Id="rId11" Type="http://schemas.openxmlformats.org/officeDocument/2006/relationships/image" Target="../media/image5.png"/><Relationship Id="rId5" Type="http://schemas.openxmlformats.org/officeDocument/2006/relationships/image" Target="../media/image54.png"/><Relationship Id="rId10" Type="http://schemas.openxmlformats.org/officeDocument/2006/relationships/image" Target="../media/image3.png"/><Relationship Id="rId4" Type="http://schemas.openxmlformats.org/officeDocument/2006/relationships/image" Target="../media/image2.svg"/><Relationship Id="rId9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7.jpeg"/><Relationship Id="rId18" Type="http://schemas.openxmlformats.org/officeDocument/2006/relationships/image" Target="../media/image69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2.png"/><Relationship Id="rId12" Type="http://schemas.openxmlformats.org/officeDocument/2006/relationships/image" Target="../media/image66.png"/><Relationship Id="rId1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8.png"/><Relationship Id="rId1" Type="http://schemas.openxmlformats.org/officeDocument/2006/relationships/tags" Target="../tags/tag10.xml"/><Relationship Id="rId6" Type="http://schemas.openxmlformats.org/officeDocument/2006/relationships/image" Target="../media/image61.png"/><Relationship Id="rId11" Type="http://schemas.openxmlformats.org/officeDocument/2006/relationships/image" Target="../media/image65.png"/><Relationship Id="rId5" Type="http://schemas.openxmlformats.org/officeDocument/2006/relationships/image" Target="../media/image60.emf"/><Relationship Id="rId15" Type="http://schemas.openxmlformats.org/officeDocument/2006/relationships/image" Target="../media/image5.png"/><Relationship Id="rId10" Type="http://schemas.openxmlformats.org/officeDocument/2006/relationships/image" Target="../media/image64.emf"/><Relationship Id="rId19" Type="http://schemas.openxmlformats.org/officeDocument/2006/relationships/image" Target="../media/image70.jpg"/><Relationship Id="rId4" Type="http://schemas.openxmlformats.org/officeDocument/2006/relationships/image" Target="../media/image59.jpeg"/><Relationship Id="rId9" Type="http://schemas.openxmlformats.org/officeDocument/2006/relationships/image" Target="../media/image2.svg"/><Relationship Id="rId1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71.png"/><Relationship Id="rId12" Type="http://schemas.openxmlformats.org/officeDocument/2006/relationships/image" Target="../media/image7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5.png"/><Relationship Id="rId11" Type="http://schemas.openxmlformats.org/officeDocument/2006/relationships/image" Target="../media/image74.png"/><Relationship Id="rId5" Type="http://schemas.openxmlformats.org/officeDocument/2006/relationships/image" Target="../media/image3.png"/><Relationship Id="rId10" Type="http://schemas.openxmlformats.org/officeDocument/2006/relationships/image" Target="../media/image73.emf"/><Relationship Id="rId4" Type="http://schemas.openxmlformats.org/officeDocument/2006/relationships/image" Target="../media/image2.svg"/><Relationship Id="rId9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0.emf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75.png"/><Relationship Id="rId12" Type="http://schemas.openxmlformats.org/officeDocument/2006/relationships/image" Target="../media/image7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5.png"/><Relationship Id="rId11" Type="http://schemas.openxmlformats.org/officeDocument/2006/relationships/image" Target="../media/image78.png"/><Relationship Id="rId5" Type="http://schemas.openxmlformats.org/officeDocument/2006/relationships/image" Target="../media/image3.png"/><Relationship Id="rId10" Type="http://schemas.openxmlformats.org/officeDocument/2006/relationships/image" Target="../media/image70.jpg"/><Relationship Id="rId4" Type="http://schemas.openxmlformats.org/officeDocument/2006/relationships/image" Target="../media/image2.svg"/><Relationship Id="rId9" Type="http://schemas.openxmlformats.org/officeDocument/2006/relationships/image" Target="../media/image77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0.png"/><Relationship Id="rId12" Type="http://schemas.openxmlformats.org/officeDocument/2006/relationships/image" Target="../media/image8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5.png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0" Type="http://schemas.openxmlformats.org/officeDocument/2006/relationships/image" Target="../media/image83.png"/><Relationship Id="rId4" Type="http://schemas.openxmlformats.org/officeDocument/2006/relationships/image" Target="../media/image2.svg"/><Relationship Id="rId9" Type="http://schemas.openxmlformats.org/officeDocument/2006/relationships/image" Target="../media/image82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8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5.png"/><Relationship Id="rId11" Type="http://schemas.openxmlformats.org/officeDocument/2006/relationships/image" Target="../media/image89.png"/><Relationship Id="rId5" Type="http://schemas.openxmlformats.org/officeDocument/2006/relationships/image" Target="../media/image3.png"/><Relationship Id="rId10" Type="http://schemas.openxmlformats.org/officeDocument/2006/relationships/image" Target="../media/image88.png"/><Relationship Id="rId4" Type="http://schemas.openxmlformats.org/officeDocument/2006/relationships/image" Target="../media/image2.svg"/><Relationship Id="rId9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4.jpe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.png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11" Type="http://schemas.openxmlformats.org/officeDocument/2006/relationships/image" Target="../media/image19.jpeg"/><Relationship Id="rId5" Type="http://schemas.openxmlformats.org/officeDocument/2006/relationships/image" Target="../media/image2.svg"/><Relationship Id="rId10" Type="http://schemas.openxmlformats.org/officeDocument/2006/relationships/image" Target="../media/image18.jpeg"/><Relationship Id="rId4" Type="http://schemas.openxmlformats.org/officeDocument/2006/relationships/image" Target="../media/image16.png"/><Relationship Id="rId9" Type="http://schemas.microsoft.com/office/2007/relationships/hdphoto" Target="../media/hdphoto1.wdp"/><Relationship Id="rId1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8.jpeg"/><Relationship Id="rId5" Type="http://schemas.openxmlformats.org/officeDocument/2006/relationships/image" Target="../media/image23.png"/><Relationship Id="rId4" Type="http://schemas.openxmlformats.org/officeDocument/2006/relationships/image" Target="../media/image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6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.svg"/><Relationship Id="rId11" Type="http://schemas.openxmlformats.org/officeDocument/2006/relationships/image" Target="../media/image5.png"/><Relationship Id="rId5" Type="http://schemas.openxmlformats.org/officeDocument/2006/relationships/image" Target="../media/image25.jpeg"/><Relationship Id="rId10" Type="http://schemas.openxmlformats.org/officeDocument/2006/relationships/image" Target="../media/image3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2B3BA8-83B8-E1FC-251B-79999EC62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en-US" noProof="0" smtClean="0"/>
              <a:pPr/>
              <a:t>0</a:t>
            </a:fld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D9AB7C-3579-02C7-24C5-034CFF6A8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02" y="692696"/>
            <a:ext cx="2857500" cy="1400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54B88BAA-10B6-8B36-E708-2E974AA0D06E}"/>
              </a:ext>
            </a:extLst>
          </p:cNvPr>
          <p:cNvSpPr txBox="1">
            <a:spLocks/>
          </p:cNvSpPr>
          <p:nvPr/>
        </p:nvSpPr>
        <p:spPr>
          <a:xfrm>
            <a:off x="1077310" y="2389197"/>
            <a:ext cx="10037380" cy="92553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noProof="0" dirty="0">
                <a:solidFill>
                  <a:schemeClr val="bg1"/>
                </a:solidFill>
              </a:rPr>
              <a:t>Target manufacturing activities at INFN-LNL </a:t>
            </a:r>
            <a:endParaRPr lang="en-US" sz="2800" noProof="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B796E1-DA37-0B34-D49B-8BBB6FBC69FD}"/>
              </a:ext>
            </a:extLst>
          </p:cNvPr>
          <p:cNvSpPr txBox="1"/>
          <p:nvPr/>
        </p:nvSpPr>
        <p:spPr>
          <a:xfrm>
            <a:off x="1669588" y="3717032"/>
            <a:ext cx="87954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J. Esposito, on behalf of INFN- </a:t>
            </a:r>
            <a:r>
              <a:rPr lang="en-US" sz="1600" b="1" noProof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Legnaro</a:t>
            </a:r>
            <a:r>
              <a:rPr lang="en-US" sz="1600" b="1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National labs (LNL) targets group</a:t>
            </a:r>
            <a:r>
              <a:rPr lang="en-US" sz="16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</a:t>
            </a:r>
            <a:r>
              <a:rPr lang="en-US" sz="1600" i="1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juan.esposito@lnl.infn.it</a:t>
            </a:r>
            <a:endParaRPr lang="en-US" sz="16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469DB3A2-1A04-1C65-41D1-583FABC19B57}"/>
              </a:ext>
            </a:extLst>
          </p:cNvPr>
          <p:cNvSpPr txBox="1">
            <a:spLocks/>
          </p:cNvSpPr>
          <p:nvPr/>
        </p:nvSpPr>
        <p:spPr>
          <a:xfrm>
            <a:off x="218949" y="4581128"/>
            <a:ext cx="11696699" cy="1729559"/>
          </a:xfrm>
          <a:prstGeom prst="rect">
            <a:avLst/>
          </a:prstGeom>
          <a:gradFill flip="none" rotWithShape="1">
            <a:gsLst>
              <a:gs pos="0">
                <a:srgbClr val="FFC000">
                  <a:lumMod val="67000"/>
                </a:srgbClr>
              </a:gs>
              <a:gs pos="48000">
                <a:srgbClr val="FFC000">
                  <a:lumMod val="97000"/>
                  <a:lumOff val="3000"/>
                </a:srgbClr>
              </a:gs>
              <a:gs pos="100000">
                <a:srgbClr val="FFC000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quick review of techniques focused on different topics 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“Target production” for nuclear physics (NP) experiments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“Target </a:t>
            </a:r>
            <a:r>
              <a:rPr lang="en-US" sz="1800" u="sng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production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 for applied NP (radioisotopes production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lang="en-US" sz="1800" u="sng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Quality Control techniques: nuclear targets characterization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778C2A-FEFD-ACFB-0A03-A0AFC28FF1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9734" y="751082"/>
            <a:ext cx="2494519" cy="1347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28D5D7-8E25-0E6A-8F26-C636ECC44175}"/>
              </a:ext>
            </a:extLst>
          </p:cNvPr>
          <p:cNvSpPr txBox="1"/>
          <p:nvPr/>
        </p:nvSpPr>
        <p:spPr>
          <a:xfrm>
            <a:off x="3071664" y="963208"/>
            <a:ext cx="66967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Second Meeting on "Targets for Nuclear Physics" within EURO-LABS​</a:t>
            </a:r>
          </a:p>
          <a:p>
            <a:r>
              <a:rPr lang="en-US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18–19 May 2026 GSI lab, Darmstadt (Germany)</a:t>
            </a:r>
          </a:p>
        </p:txBody>
      </p:sp>
    </p:spTree>
    <p:extLst>
      <p:ext uri="{BB962C8B-B14F-4D97-AF65-F5344CB8AC3E}">
        <p14:creationId xmlns:p14="http://schemas.microsoft.com/office/powerpoint/2010/main" val="25528168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D6F5015-A212-ABC8-D29C-583D8B02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noProof="0" smtClean="0"/>
              <a:pPr/>
              <a:t>9</a:t>
            </a:fld>
            <a:endParaRPr lang="it-IT" noProof="0" dirty="0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9188E816-CA2F-246C-3EEF-1E61FB811E17}"/>
              </a:ext>
            </a:extLst>
          </p:cNvPr>
          <p:cNvSpPr txBox="1">
            <a:spLocks/>
          </p:cNvSpPr>
          <p:nvPr/>
        </p:nvSpPr>
        <p:spPr>
          <a:xfrm>
            <a:off x="103515" y="291710"/>
            <a:ext cx="10515600" cy="807819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noProof="0" dirty="0"/>
              <a:t>CTADIR in-beam commissioning (I)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FEA2079-714B-00C7-3247-868D569700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102" y="0"/>
            <a:ext cx="1520079" cy="152007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9D8A254-D42F-3557-C422-37E1F09B4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0922" y="1831090"/>
            <a:ext cx="4654813" cy="411485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506797A-4843-103B-D204-0122E4522BAE}"/>
              </a:ext>
            </a:extLst>
          </p:cNvPr>
          <p:cNvSpPr txBox="1"/>
          <p:nvPr/>
        </p:nvSpPr>
        <p:spPr>
          <a:xfrm>
            <a:off x="270642" y="3888828"/>
            <a:ext cx="60413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noProof="0" dirty="0"/>
              <a:t>Commissioning at CN accelerator with 5 MeV protons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noProof="0" dirty="0"/>
              <a:t>Manual filling </a:t>
            </a:r>
            <a:r>
              <a:rPr lang="it-IT" baseline="30000" noProof="0" dirty="0"/>
              <a:t>4</a:t>
            </a:r>
            <a:r>
              <a:rPr lang="it-IT" noProof="0" dirty="0"/>
              <a:t>He gas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noProof="0" dirty="0"/>
              <a:t>Micron S1 detectors in front and back of the target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9968339A-83F4-CF9E-9296-5B5FF6F57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37" y="999203"/>
            <a:ext cx="5889521" cy="232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6D1E570-3B5D-FE4F-C548-98DE12AF519D}"/>
              </a:ext>
            </a:extLst>
          </p:cNvPr>
          <p:cNvSpPr txBox="1"/>
          <p:nvPr/>
        </p:nvSpPr>
        <p:spPr>
          <a:xfrm>
            <a:off x="7616890" y="1891862"/>
            <a:ext cx="1502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noProof="0" dirty="0">
                <a:solidFill>
                  <a:schemeClr val="bg1"/>
                </a:solidFill>
              </a:rPr>
              <a:t>Cryocooler</a:t>
            </a:r>
          </a:p>
        </p:txBody>
      </p:sp>
      <p:cxnSp>
        <p:nvCxnSpPr>
          <p:cNvPr id="11" name="Connettore diritto a freccia 10">
            <a:extLst>
              <a:ext uri="{FF2B5EF4-FFF2-40B4-BE49-F238E27FC236}">
                <a16:creationId xmlns:a16="http://schemas.microsoft.com/office/drawing/2014/main" id="{8BE61210-ED4D-EA22-C80F-A0A4323D0502}"/>
              </a:ext>
            </a:extLst>
          </p:cNvPr>
          <p:cNvCxnSpPr/>
          <p:nvPr/>
        </p:nvCxnSpPr>
        <p:spPr>
          <a:xfrm>
            <a:off x="8937916" y="2133406"/>
            <a:ext cx="420413" cy="28378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9440589-265A-8344-9E48-40352847035F}"/>
              </a:ext>
            </a:extLst>
          </p:cNvPr>
          <p:cNvSpPr txBox="1"/>
          <p:nvPr/>
        </p:nvSpPr>
        <p:spPr>
          <a:xfrm>
            <a:off x="8568607" y="4931501"/>
            <a:ext cx="1938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noProof="0" dirty="0">
                <a:solidFill>
                  <a:schemeClr val="bg1"/>
                </a:solidFill>
              </a:rPr>
              <a:t>Temperature controller</a:t>
            </a:r>
          </a:p>
        </p:txBody>
      </p:sp>
      <p:cxnSp>
        <p:nvCxnSpPr>
          <p:cNvPr id="13" name="Connettore diritto a freccia 12">
            <a:extLst>
              <a:ext uri="{FF2B5EF4-FFF2-40B4-BE49-F238E27FC236}">
                <a16:creationId xmlns:a16="http://schemas.microsoft.com/office/drawing/2014/main" id="{99B449F2-E44B-C049-044A-C30B2FE7912D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9537904" y="4487803"/>
            <a:ext cx="215696" cy="44369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a freccia 13">
            <a:extLst>
              <a:ext uri="{FF2B5EF4-FFF2-40B4-BE49-F238E27FC236}">
                <a16:creationId xmlns:a16="http://schemas.microsoft.com/office/drawing/2014/main" id="{97B906DC-3D34-C62C-7BD0-C6C122B49185}"/>
              </a:ext>
            </a:extLst>
          </p:cNvPr>
          <p:cNvCxnSpPr>
            <a:cxnSpLocks/>
          </p:cNvCxnSpPr>
          <p:nvPr/>
        </p:nvCxnSpPr>
        <p:spPr>
          <a:xfrm flipV="1">
            <a:off x="8368379" y="3355670"/>
            <a:ext cx="833522" cy="9878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9B887C5-E2E9-BF8D-CA87-388ECDE873FC}"/>
              </a:ext>
            </a:extLst>
          </p:cNvPr>
          <p:cNvSpPr txBox="1"/>
          <p:nvPr/>
        </p:nvSpPr>
        <p:spPr>
          <a:xfrm>
            <a:off x="7065628" y="3131291"/>
            <a:ext cx="1502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noProof="0" dirty="0">
                <a:solidFill>
                  <a:schemeClr val="bg1"/>
                </a:solidFill>
              </a:rPr>
              <a:t>Scattering chamber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EDA0A5D-1649-1B17-CE1B-148204B1DF2E}"/>
              </a:ext>
            </a:extLst>
          </p:cNvPr>
          <p:cNvSpPr txBox="1"/>
          <p:nvPr/>
        </p:nvSpPr>
        <p:spPr>
          <a:xfrm>
            <a:off x="6951921" y="5196798"/>
            <a:ext cx="1502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noProof="0" dirty="0">
                <a:solidFill>
                  <a:schemeClr val="bg1"/>
                </a:solidFill>
              </a:rPr>
              <a:t>Sauron electronics</a:t>
            </a:r>
          </a:p>
        </p:txBody>
      </p:sp>
      <p:cxnSp>
        <p:nvCxnSpPr>
          <p:cNvPr id="17" name="Connettore diritto a freccia 16">
            <a:extLst>
              <a:ext uri="{FF2B5EF4-FFF2-40B4-BE49-F238E27FC236}">
                <a16:creationId xmlns:a16="http://schemas.microsoft.com/office/drawing/2014/main" id="{6C882308-E194-A2C4-E323-DCE6706F8D45}"/>
              </a:ext>
            </a:extLst>
          </p:cNvPr>
          <p:cNvCxnSpPr>
            <a:cxnSpLocks/>
          </p:cNvCxnSpPr>
          <p:nvPr/>
        </p:nvCxnSpPr>
        <p:spPr>
          <a:xfrm flipV="1">
            <a:off x="7678232" y="3789666"/>
            <a:ext cx="1100581" cy="141764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a freccia 17">
            <a:extLst>
              <a:ext uri="{FF2B5EF4-FFF2-40B4-BE49-F238E27FC236}">
                <a16:creationId xmlns:a16="http://schemas.microsoft.com/office/drawing/2014/main" id="{588298DD-F077-4369-0470-25DF251F374D}"/>
              </a:ext>
            </a:extLst>
          </p:cNvPr>
          <p:cNvCxnSpPr>
            <a:cxnSpLocks/>
          </p:cNvCxnSpPr>
          <p:nvPr/>
        </p:nvCxnSpPr>
        <p:spPr>
          <a:xfrm flipH="1">
            <a:off x="10931644" y="2593741"/>
            <a:ext cx="271035" cy="42208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33C364BA-926A-CCB6-8FA6-2DD03376BEF8}"/>
              </a:ext>
            </a:extLst>
          </p:cNvPr>
          <p:cNvSpPr txBox="1"/>
          <p:nvPr/>
        </p:nvSpPr>
        <p:spPr>
          <a:xfrm>
            <a:off x="10507200" y="2224409"/>
            <a:ext cx="1502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baseline="30000" noProof="0" dirty="0">
                <a:solidFill>
                  <a:schemeClr val="bg1"/>
                </a:solidFill>
              </a:rPr>
              <a:t>4</a:t>
            </a:r>
            <a:r>
              <a:rPr lang="it-IT" b="1" noProof="0" dirty="0">
                <a:solidFill>
                  <a:schemeClr val="bg1"/>
                </a:solidFill>
              </a:rPr>
              <a:t>He tank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E519333A-7FBA-BABD-2BE1-B56FC2D16CAA}"/>
              </a:ext>
            </a:extLst>
          </p:cNvPr>
          <p:cNvSpPr txBox="1"/>
          <p:nvPr/>
        </p:nvSpPr>
        <p:spPr>
          <a:xfrm>
            <a:off x="241738" y="6352206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noProof="0" dirty="0"/>
              <a:t>M. Sedlak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92593F3-FA19-8795-D3BC-AB07766938F5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 production at LNL – Nuclear physics studies</a:t>
            </a:r>
          </a:p>
        </p:txBody>
      </p:sp>
    </p:spTree>
    <p:extLst>
      <p:ext uri="{BB962C8B-B14F-4D97-AF65-F5344CB8AC3E}">
        <p14:creationId xmlns:p14="http://schemas.microsoft.com/office/powerpoint/2010/main" val="2615226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F45BC5-4D85-5270-755C-2FD3883DC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8FDFA2-BE1D-8810-BE4C-ABEBAAE48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502" y="677817"/>
            <a:ext cx="10515600" cy="849860"/>
          </a:xfrm>
        </p:spPr>
        <p:txBody>
          <a:bodyPr/>
          <a:lstStyle/>
          <a:p>
            <a:r>
              <a:rPr lang="en-US" noProof="0" dirty="0"/>
              <a:t>CTADIR in-beam commissioning (II)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4201A6B-850D-84F9-7736-6B3EAFAAF4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102" y="0"/>
            <a:ext cx="1520079" cy="1520079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0941E33F-9CBE-D40D-236F-FA2B8C9FF6B6}"/>
              </a:ext>
            </a:extLst>
          </p:cNvPr>
          <p:cNvSpPr txBox="1"/>
          <p:nvPr/>
        </p:nvSpPr>
        <p:spPr>
          <a:xfrm>
            <a:off x="65677" y="1963494"/>
            <a:ext cx="552626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5 MeV proton scattering on </a:t>
            </a:r>
            <a:r>
              <a:rPr lang="en-US" noProof="0" dirty="0" err="1"/>
              <a:t>Havar</a:t>
            </a:r>
            <a:endParaRPr lang="en-US" noProof="0" dirty="0"/>
          </a:p>
          <a:p>
            <a:r>
              <a:rPr lang="en-US" noProof="0" dirty="0"/>
              <a:t>     3.8 𝜇m windows</a:t>
            </a:r>
          </a:p>
          <a:p>
            <a:endParaRPr lang="en-US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Test at different He gas pressures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Temperature kept at 12 K to limit density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Proton energy spread behavior on </a:t>
            </a:r>
            <a:r>
              <a:rPr lang="en-US" baseline="30000" noProof="0" dirty="0"/>
              <a:t>4</a:t>
            </a:r>
            <a:r>
              <a:rPr lang="en-US" noProof="0" dirty="0"/>
              <a:t>He gas target compatible with thickness of few 10</a:t>
            </a:r>
            <a:r>
              <a:rPr lang="en-US" baseline="30000" noProof="0" dirty="0"/>
              <a:t>20</a:t>
            </a:r>
            <a:r>
              <a:rPr lang="en-US" noProof="0" dirty="0"/>
              <a:t> at/cm</a:t>
            </a:r>
            <a:r>
              <a:rPr lang="en-US" baseline="30000" noProof="0" dirty="0"/>
              <a:t>2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37CF0AA-2ACB-9CE4-D71E-5795920A7652}"/>
              </a:ext>
            </a:extLst>
          </p:cNvPr>
          <p:cNvSpPr txBox="1"/>
          <p:nvPr/>
        </p:nvSpPr>
        <p:spPr>
          <a:xfrm>
            <a:off x="3741135" y="5205063"/>
            <a:ext cx="72880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>
                <a:solidFill>
                  <a:srgbClr val="FF0000"/>
                </a:solidFill>
              </a:rPr>
              <a:t>The peak at higher energy represents the protons scattered on the </a:t>
            </a:r>
            <a:r>
              <a:rPr lang="en-US" noProof="0" dirty="0" err="1">
                <a:solidFill>
                  <a:srgbClr val="FF0000"/>
                </a:solidFill>
              </a:rPr>
              <a:t>Havar</a:t>
            </a:r>
            <a:r>
              <a:rPr lang="en-US" noProof="0" dirty="0">
                <a:solidFill>
                  <a:srgbClr val="FF0000"/>
                </a:solidFill>
              </a:rPr>
              <a:t>® foil window at the exit of the target. The peak with lower energy is due to protons scattered on the </a:t>
            </a:r>
            <a:r>
              <a:rPr lang="en-US" baseline="30000" noProof="0" dirty="0">
                <a:solidFill>
                  <a:srgbClr val="FF0000"/>
                </a:solidFill>
              </a:rPr>
              <a:t>4</a:t>
            </a:r>
            <a:r>
              <a:rPr lang="en-US" noProof="0" dirty="0">
                <a:solidFill>
                  <a:srgbClr val="FF0000"/>
                </a:solidFill>
              </a:rPr>
              <a:t>He gas filling the target.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4408980-1AF0-B80C-D9CC-29CBAA4481D9}"/>
              </a:ext>
            </a:extLst>
          </p:cNvPr>
          <p:cNvGrpSpPr/>
          <p:nvPr/>
        </p:nvGrpSpPr>
        <p:grpSpPr>
          <a:xfrm>
            <a:off x="5834342" y="1504706"/>
            <a:ext cx="6021653" cy="3502901"/>
            <a:chOff x="5007535" y="1652937"/>
            <a:chExt cx="6021653" cy="3502901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F333159E-A80E-C8BA-FFAC-AF1D89795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07535" y="1652937"/>
              <a:ext cx="6021653" cy="3502901"/>
            </a:xfrm>
            <a:prstGeom prst="rect">
              <a:avLst/>
            </a:prstGeom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34BFA0DA-C42C-C7AA-7348-1C0F324F683D}"/>
                </a:ext>
              </a:extLst>
            </p:cNvPr>
            <p:cNvSpPr txBox="1"/>
            <p:nvPr/>
          </p:nvSpPr>
          <p:spPr>
            <a:xfrm>
              <a:off x="5845257" y="1962822"/>
              <a:ext cx="26096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noProof="0" dirty="0">
                  <a:solidFill>
                    <a:srgbClr val="FF0000"/>
                  </a:solidFill>
                </a:rPr>
                <a:t>Experimental data </a:t>
              </a: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E5D259B7-9571-7718-147F-BD285CD76BBE}"/>
                </a:ext>
              </a:extLst>
            </p:cNvPr>
            <p:cNvSpPr txBox="1"/>
            <p:nvPr/>
          </p:nvSpPr>
          <p:spPr>
            <a:xfrm>
              <a:off x="5702506" y="2698434"/>
              <a:ext cx="14819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noProof="0" dirty="0"/>
                <a:t>Scattering</a:t>
              </a:r>
              <a:br>
                <a:rPr lang="en-US" sz="1400" noProof="0" dirty="0"/>
              </a:br>
              <a:r>
                <a:rPr lang="en-US" sz="1400" noProof="0" dirty="0"/>
                <a:t> on He</a:t>
              </a: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DF4DDF3F-AFF4-6BCF-A63A-C5C3391A2B92}"/>
                </a:ext>
              </a:extLst>
            </p:cNvPr>
            <p:cNvSpPr txBox="1"/>
            <p:nvPr/>
          </p:nvSpPr>
          <p:spPr>
            <a:xfrm>
              <a:off x="9854568" y="2482991"/>
              <a:ext cx="10188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noProof="0" dirty="0"/>
                <a:t>Scattering on </a:t>
              </a:r>
              <a:r>
                <a:rPr lang="en-US" sz="1400" noProof="0" dirty="0" err="1"/>
                <a:t>Havar</a:t>
              </a:r>
              <a:endParaRPr lang="en-US" sz="1400" noProof="0" dirty="0"/>
            </a:p>
          </p:txBody>
        </p:sp>
      </p:grp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A59A295-BA8D-E72C-00FA-237327F347F3}"/>
              </a:ext>
            </a:extLst>
          </p:cNvPr>
          <p:cNvSpPr txBox="1"/>
          <p:nvPr/>
        </p:nvSpPr>
        <p:spPr>
          <a:xfrm>
            <a:off x="241738" y="6352206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/>
              <a:t>M. Sedlak</a:t>
            </a:r>
          </a:p>
        </p:txBody>
      </p:sp>
      <p:sp>
        <p:nvSpPr>
          <p:cNvPr id="3" name="CasellaDiTesto 1">
            <a:extLst>
              <a:ext uri="{FF2B5EF4-FFF2-40B4-BE49-F238E27FC236}">
                <a16:creationId xmlns:a16="http://schemas.microsoft.com/office/drawing/2014/main" id="{725E0F23-D0D2-91BC-3398-10C95DCFA1AA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 production at LNL – Nuclear physics studies</a:t>
            </a:r>
          </a:p>
        </p:txBody>
      </p:sp>
      <p:sp>
        <p:nvSpPr>
          <p:cNvPr id="7" name="CasellaDiTesto 8">
            <a:extLst>
              <a:ext uri="{FF2B5EF4-FFF2-40B4-BE49-F238E27FC236}">
                <a16:creationId xmlns:a16="http://schemas.microsoft.com/office/drawing/2014/main" id="{454AE32F-C39C-497A-CA93-42B0ECDD5602}"/>
              </a:ext>
            </a:extLst>
          </p:cNvPr>
          <p:cNvSpPr txBox="1"/>
          <p:nvPr/>
        </p:nvSpPr>
        <p:spPr>
          <a:xfrm>
            <a:off x="6672064" y="3304432"/>
            <a:ext cx="1798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>
                <a:solidFill>
                  <a:srgbClr val="FF0000"/>
                </a:solidFill>
              </a:rPr>
              <a:t>GEANT 4 calcs </a:t>
            </a:r>
          </a:p>
        </p:txBody>
      </p:sp>
      <p:cxnSp>
        <p:nvCxnSpPr>
          <p:cNvPr id="14" name="Connettore diritto a freccia 17">
            <a:extLst>
              <a:ext uri="{FF2B5EF4-FFF2-40B4-BE49-F238E27FC236}">
                <a16:creationId xmlns:a16="http://schemas.microsoft.com/office/drawing/2014/main" id="{709D6A3E-6E30-8568-805D-FA3FCC8059DD}"/>
              </a:ext>
            </a:extLst>
          </p:cNvPr>
          <p:cNvCxnSpPr>
            <a:cxnSpLocks/>
          </p:cNvCxnSpPr>
          <p:nvPr/>
        </p:nvCxnSpPr>
        <p:spPr>
          <a:xfrm flipV="1">
            <a:off x="5375920" y="2924944"/>
            <a:ext cx="2232248" cy="10750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A813E944-1142-A49D-560C-D5F9181766E9}"/>
              </a:ext>
            </a:extLst>
          </p:cNvPr>
          <p:cNvSpPr/>
          <p:nvPr/>
        </p:nvSpPr>
        <p:spPr>
          <a:xfrm>
            <a:off x="7417788" y="2598901"/>
            <a:ext cx="1320935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430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843002C-D6DC-1702-07E2-A463711DE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11</a:t>
            </a:fld>
            <a:endParaRPr lang="it-IT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2068D741-8625-FEB0-E7BA-F73815B92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78" y="438849"/>
            <a:ext cx="10515600" cy="684432"/>
          </a:xfrm>
        </p:spPr>
        <p:txBody>
          <a:bodyPr>
            <a:normAutofit fontScale="90000"/>
          </a:bodyPr>
          <a:lstStyle/>
          <a:p>
            <a:r>
              <a:rPr lang="it-IT" dirty="0"/>
              <a:t>CTADIR performances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E865445-92B0-0FBF-A20B-F15EEDF17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102" y="0"/>
            <a:ext cx="1520079" cy="152007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8D8DC22-68B2-5272-B7A5-F36C84106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7928" y="3597125"/>
            <a:ext cx="5287469" cy="300022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77021BA-C5EC-851E-563A-DACB5574E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8382" y="760039"/>
            <a:ext cx="5346816" cy="283708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4BA9C0F1-665E-E746-EC93-BB220644BE04}"/>
              </a:ext>
            </a:extLst>
          </p:cNvPr>
          <p:cNvSpPr txBox="1"/>
          <p:nvPr/>
        </p:nvSpPr>
        <p:spPr>
          <a:xfrm>
            <a:off x="241738" y="1177158"/>
            <a:ext cx="46455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 dirty="0"/>
              <a:t>Cool down in about 80 minutes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 dirty="0"/>
              <a:t>Significant de-icing already at 40 K:</a:t>
            </a:r>
          </a:p>
          <a:p>
            <a:r>
              <a:rPr lang="en-GB" noProof="0" dirty="0"/>
              <a:t>      de-icing procedure feasible in 2 hours</a:t>
            </a:r>
          </a:p>
          <a:p>
            <a:r>
              <a:rPr lang="en-GB" dirty="0"/>
              <a:t>      (including gas removal/refilling)</a:t>
            </a:r>
            <a:endParaRPr lang="en-GB" noProof="0" dirty="0"/>
          </a:p>
          <a:p>
            <a:r>
              <a:rPr lang="en-GB" noProof="0" dirty="0"/>
              <a:t>     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3CF179F-E430-C758-FA9D-A20BE7501413}"/>
              </a:ext>
            </a:extLst>
          </p:cNvPr>
          <p:cNvSpPr txBox="1"/>
          <p:nvPr/>
        </p:nvSpPr>
        <p:spPr>
          <a:xfrm>
            <a:off x="196501" y="2931484"/>
            <a:ext cx="50666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 dirty="0"/>
              <a:t>Gamma-ray transparency greatly enhanced compared to Hector, thanks to lower material budget and Al body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noProof="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5F9397C-FA9B-CE95-C4C6-0D1BAE3684C6}"/>
              </a:ext>
            </a:extLst>
          </p:cNvPr>
          <p:cNvSpPr txBox="1"/>
          <p:nvPr/>
        </p:nvSpPr>
        <p:spPr>
          <a:xfrm>
            <a:off x="241738" y="6352206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M. </a:t>
            </a:r>
            <a:r>
              <a:rPr lang="it-IT" dirty="0" err="1"/>
              <a:t>Sedlak</a:t>
            </a:r>
            <a:endParaRPr 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FDA95C4-CB40-2B35-FD17-D5C195766906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 production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LNL –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Nuclear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physics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studies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7B827B-5F3A-8001-9484-5D4BA33A6A2A}"/>
              </a:ext>
            </a:extLst>
          </p:cNvPr>
          <p:cNvSpPr txBox="1"/>
          <p:nvPr/>
        </p:nvSpPr>
        <p:spPr>
          <a:xfrm>
            <a:off x="101112" y="4405742"/>
            <a:ext cx="534681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rgbClr val="FF0000"/>
                </a:solidFill>
              </a:rPr>
              <a:t>Exploiting the intense radioactive beams from existing and upcoming ISOL facilities (for instance ISOLDE, TRIUMF, SPES, RAON) the CTADIR target will allow one to perform </a:t>
            </a:r>
            <a:r>
              <a:rPr lang="en-US" sz="1600" u="sng" dirty="0">
                <a:solidFill>
                  <a:srgbClr val="FF0000"/>
                </a:solidFill>
              </a:rPr>
              <a:t>proton adding (</a:t>
            </a:r>
            <a:r>
              <a:rPr lang="en-US" sz="1600" u="sng" baseline="30000" dirty="0">
                <a:solidFill>
                  <a:srgbClr val="FF0000"/>
                </a:solidFill>
              </a:rPr>
              <a:t>3</a:t>
            </a:r>
            <a:r>
              <a:rPr lang="en-US" sz="1600" u="sng" dirty="0">
                <a:solidFill>
                  <a:srgbClr val="FF0000"/>
                </a:solidFill>
              </a:rPr>
              <a:t>He,d) </a:t>
            </a:r>
            <a:r>
              <a:rPr lang="en-US" sz="1600" dirty="0">
                <a:solidFill>
                  <a:srgbClr val="FF0000"/>
                </a:solidFill>
              </a:rPr>
              <a:t>and </a:t>
            </a:r>
            <a:r>
              <a:rPr lang="en-US" sz="1600" u="sng" dirty="0">
                <a:solidFill>
                  <a:srgbClr val="FF0000"/>
                </a:solidFill>
              </a:rPr>
              <a:t>neutron stripping (</a:t>
            </a:r>
            <a:r>
              <a:rPr lang="en-US" sz="1600" u="sng" baseline="30000" dirty="0">
                <a:solidFill>
                  <a:srgbClr val="FF0000"/>
                </a:solidFill>
              </a:rPr>
              <a:t>3</a:t>
            </a:r>
            <a:r>
              <a:rPr lang="en-US" sz="1600" u="sng" dirty="0">
                <a:solidFill>
                  <a:srgbClr val="FF0000"/>
                </a:solidFill>
              </a:rPr>
              <a:t>He, </a:t>
            </a:r>
            <a:r>
              <a:rPr lang="en-US" sz="1600" u="sng" baseline="30000" dirty="0">
                <a:solidFill>
                  <a:srgbClr val="FF0000"/>
                </a:solidFill>
              </a:rPr>
              <a:t>4</a:t>
            </a:r>
            <a:r>
              <a:rPr lang="en-US" sz="1600" u="sng" dirty="0">
                <a:solidFill>
                  <a:srgbClr val="FF0000"/>
                </a:solidFill>
              </a:rPr>
              <a:t>He)</a:t>
            </a:r>
            <a:r>
              <a:rPr lang="en-US" sz="1600" dirty="0">
                <a:solidFill>
                  <a:srgbClr val="FF0000"/>
                </a:solidFill>
              </a:rPr>
              <a:t> reactions around the </a:t>
            </a:r>
            <a:r>
              <a:rPr lang="en-US" sz="1600" b="1" dirty="0">
                <a:solidFill>
                  <a:srgbClr val="FF0000"/>
                </a:solidFill>
              </a:rPr>
              <a:t>key doubly-magic nuclei </a:t>
            </a:r>
            <a:r>
              <a:rPr lang="en-US" sz="1600" b="1" baseline="30000" dirty="0">
                <a:solidFill>
                  <a:srgbClr val="FF0000"/>
                </a:solidFill>
              </a:rPr>
              <a:t>78</a:t>
            </a:r>
            <a:r>
              <a:rPr lang="en-US" sz="1600" b="1" dirty="0">
                <a:solidFill>
                  <a:srgbClr val="FF0000"/>
                </a:solidFill>
              </a:rPr>
              <a:t>Ni and </a:t>
            </a:r>
            <a:r>
              <a:rPr lang="en-US" sz="1600" b="1" baseline="30000" dirty="0">
                <a:solidFill>
                  <a:srgbClr val="FF0000"/>
                </a:solidFill>
              </a:rPr>
              <a:t>132</a:t>
            </a:r>
            <a:r>
              <a:rPr lang="en-US" sz="1600" b="1" dirty="0">
                <a:solidFill>
                  <a:srgbClr val="FF0000"/>
                </a:solidFill>
              </a:rPr>
              <a:t>Sn</a:t>
            </a:r>
            <a:r>
              <a:rPr lang="en-US" sz="1600" dirty="0">
                <a:solidFill>
                  <a:srgbClr val="FF0000"/>
                </a:solidFill>
              </a:rPr>
              <a:t> combining the AGATA energy resolution with the granularity of GRIT.</a:t>
            </a:r>
          </a:p>
        </p:txBody>
      </p:sp>
    </p:spTree>
    <p:extLst>
      <p:ext uri="{BB962C8B-B14F-4D97-AF65-F5344CB8AC3E}">
        <p14:creationId xmlns:p14="http://schemas.microsoft.com/office/powerpoint/2010/main" val="12906094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C158F-8B4F-782E-0A08-6FAB9AF70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56992"/>
            <a:ext cx="11306048" cy="1069848"/>
          </a:xfrm>
        </p:spPr>
        <p:txBody>
          <a:bodyPr>
            <a:normAutofit fontScale="90000"/>
          </a:bodyPr>
          <a:lstStyle/>
          <a:p>
            <a:r>
              <a:rPr lang="en-US" dirty="0"/>
              <a:t>Target production at LNL </a:t>
            </a:r>
            <a:br>
              <a:rPr lang="en-US" dirty="0"/>
            </a:b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Applied NP studies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(emerging radioisotopes production for </a:t>
            </a:r>
            <a:r>
              <a:rPr lang="en-US" dirty="0" err="1">
                <a:solidFill>
                  <a:srgbClr val="FF0000"/>
                </a:solidFill>
              </a:rPr>
              <a:t>thenanostics</a:t>
            </a:r>
            <a:r>
              <a:rPr lang="en-US" dirty="0">
                <a:solidFill>
                  <a:srgbClr val="FF0000"/>
                </a:solidFill>
              </a:rPr>
              <a:t> radiopharmaceuticals)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521D5-5129-B479-BA7D-E4D3BDF40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12</a:t>
            </a:fld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CC7CD7-7E5F-9258-C9C9-1E24E59CD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764704"/>
            <a:ext cx="3086058" cy="151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08DD96-FC78-5C4B-CED8-0F4509A9D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7157" y="738772"/>
            <a:ext cx="3084843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2755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8F27D-42DB-C3AD-42A4-4A5068D8D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052D3FE-DAD9-A0EA-B7C3-9131B4A14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13</a:t>
            </a:fld>
            <a:endParaRPr lang="it-IT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2091C2CF-7CD8-F14C-7135-BE6A31328F40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7E433D76-8FB4-C3F7-89D8-95E910AC2258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1B753A20-66F7-1DDD-9431-9CE907A765DA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7EA193D0-5E87-5726-E927-A9D8E399EB9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485122F-41F2-6358-D4EF-DDA1D3B6ECA9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 production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LNL –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Nuclear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physics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applications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ABFFFE7-8A04-85ED-76F1-DBE430CAD5B6}"/>
              </a:ext>
            </a:extLst>
          </p:cNvPr>
          <p:cNvGrpSpPr/>
          <p:nvPr/>
        </p:nvGrpSpPr>
        <p:grpSpPr>
          <a:xfrm>
            <a:off x="9624391" y="347140"/>
            <a:ext cx="2302812" cy="630936"/>
            <a:chOff x="8883435" y="434024"/>
            <a:chExt cx="3222061" cy="84461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5D5FE2E-FA69-E441-C168-A38E5B5A6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21320" y="437645"/>
              <a:ext cx="1584176" cy="7762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8DAD164-3B52-3C20-7ECA-D2E0768D1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3847" t="10873" r="7658" b="15608"/>
            <a:stretch/>
          </p:blipFill>
          <p:spPr>
            <a:xfrm>
              <a:off x="8883435" y="434024"/>
              <a:ext cx="1636795" cy="844617"/>
            </a:xfrm>
            <a:prstGeom prst="rect">
              <a:avLst/>
            </a:prstGeom>
          </p:spPr>
        </p:pic>
      </p:grpSp>
      <p:sp>
        <p:nvSpPr>
          <p:cNvPr id="3" name="Titolo 1">
            <a:extLst>
              <a:ext uri="{FF2B5EF4-FFF2-40B4-BE49-F238E27FC236}">
                <a16:creationId xmlns:a16="http://schemas.microsoft.com/office/drawing/2014/main" id="{16FA8F57-FF18-4E5E-6812-A2CE41E76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5573"/>
            <a:ext cx="10602867" cy="989024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Corbel" panose="020B0503020204020204" pitchFamily="34" charset="0"/>
              </a:rPr>
              <a:t>Study and production of novel/emerging medical radionuclides feasible at SPES facility</a:t>
            </a:r>
            <a:endParaRPr lang="it-IT" sz="32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FE1423-6A2A-E554-2A43-DDAFAAC895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6131" y="3900155"/>
            <a:ext cx="3518104" cy="1864241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Google Shape;116;p2" descr="A blueprint of a building&#10;&#10;Description automatically generated with low confidence">
            <a:extLst>
              <a:ext uri="{FF2B5EF4-FFF2-40B4-BE49-F238E27FC236}">
                <a16:creationId xmlns:a16="http://schemas.microsoft.com/office/drawing/2014/main" id="{873D0989-58EE-7D79-DB71-A8BEBB0990B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47414" b="6631"/>
          <a:stretch/>
        </p:blipFill>
        <p:spPr>
          <a:xfrm>
            <a:off x="2963148" y="1475632"/>
            <a:ext cx="5716924" cy="5317651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22;p2">
            <a:extLst>
              <a:ext uri="{FF2B5EF4-FFF2-40B4-BE49-F238E27FC236}">
                <a16:creationId xmlns:a16="http://schemas.microsoft.com/office/drawing/2014/main" id="{D4D98992-5E9F-45D1-1862-27F72A5EDFB0}"/>
              </a:ext>
            </a:extLst>
          </p:cNvPr>
          <p:cNvSpPr/>
          <p:nvPr/>
        </p:nvSpPr>
        <p:spPr>
          <a:xfrm>
            <a:off x="6057681" y="4566293"/>
            <a:ext cx="1719494" cy="1494303"/>
          </a:xfrm>
          <a:prstGeom prst="rect">
            <a:avLst/>
          </a:prstGeom>
          <a:solidFill>
            <a:srgbClr val="002060">
              <a:alpha val="11372"/>
            </a:srgbClr>
          </a:solidFill>
          <a:ln w="28575" cap="flat" cmpd="sng">
            <a:solidFill>
              <a:srgbClr val="00206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en-US"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123;p2">
            <a:extLst>
              <a:ext uri="{FF2B5EF4-FFF2-40B4-BE49-F238E27FC236}">
                <a16:creationId xmlns:a16="http://schemas.microsoft.com/office/drawing/2014/main" id="{7C786126-C162-E541-D837-38CD804ABCDA}"/>
              </a:ext>
            </a:extLst>
          </p:cNvPr>
          <p:cNvSpPr/>
          <p:nvPr/>
        </p:nvSpPr>
        <p:spPr>
          <a:xfrm>
            <a:off x="6323789" y="2378922"/>
            <a:ext cx="1582220" cy="1371164"/>
          </a:xfrm>
          <a:prstGeom prst="rect">
            <a:avLst/>
          </a:prstGeom>
          <a:solidFill>
            <a:srgbClr val="002060">
              <a:alpha val="11372"/>
            </a:srgbClr>
          </a:solidFill>
          <a:ln w="28575" cap="flat" cmpd="sng">
            <a:solidFill>
              <a:srgbClr val="00206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en-US"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24;p2">
            <a:extLst>
              <a:ext uri="{FF2B5EF4-FFF2-40B4-BE49-F238E27FC236}">
                <a16:creationId xmlns:a16="http://schemas.microsoft.com/office/drawing/2014/main" id="{580DBF39-31A1-896A-26D2-2366AE3C5237}"/>
              </a:ext>
            </a:extLst>
          </p:cNvPr>
          <p:cNvSpPr txBox="1"/>
          <p:nvPr/>
        </p:nvSpPr>
        <p:spPr>
          <a:xfrm>
            <a:off x="4946183" y="6337404"/>
            <a:ext cx="11176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RIFAC</a:t>
            </a:r>
            <a:endParaRPr lang="en-US" sz="1400" b="0" i="0" u="none" strike="noStrike" cap="none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26" name="Google Shape;125;p2">
            <a:extLst>
              <a:ext uri="{FF2B5EF4-FFF2-40B4-BE49-F238E27FC236}">
                <a16:creationId xmlns:a16="http://schemas.microsoft.com/office/drawing/2014/main" id="{C0A03E9A-D9FD-0952-B314-F3527428A514}"/>
              </a:ext>
            </a:extLst>
          </p:cNvPr>
          <p:cNvSpPr/>
          <p:nvPr/>
        </p:nvSpPr>
        <p:spPr>
          <a:xfrm>
            <a:off x="3707012" y="4727608"/>
            <a:ext cx="301800" cy="651900"/>
          </a:xfrm>
          <a:prstGeom prst="rect">
            <a:avLst/>
          </a:prstGeom>
          <a:solidFill>
            <a:srgbClr val="002060">
              <a:alpha val="11372"/>
            </a:srgbClr>
          </a:solidFill>
          <a:ln w="28575" cap="flat" cmpd="sng">
            <a:solidFill>
              <a:srgbClr val="FF0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en-US"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126;p2">
            <a:extLst>
              <a:ext uri="{FF2B5EF4-FFF2-40B4-BE49-F238E27FC236}">
                <a16:creationId xmlns:a16="http://schemas.microsoft.com/office/drawing/2014/main" id="{1ACBC2DA-352B-CA09-5E88-5258BBE0450D}"/>
              </a:ext>
            </a:extLst>
          </p:cNvPr>
          <p:cNvSpPr/>
          <p:nvPr/>
        </p:nvSpPr>
        <p:spPr>
          <a:xfrm rot="6308227">
            <a:off x="3189695" y="4347814"/>
            <a:ext cx="348600" cy="4467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en-US"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127;p2">
            <a:extLst>
              <a:ext uri="{FF2B5EF4-FFF2-40B4-BE49-F238E27FC236}">
                <a16:creationId xmlns:a16="http://schemas.microsoft.com/office/drawing/2014/main" id="{E8A5A094-280E-6392-7718-563F3FB60E67}"/>
              </a:ext>
            </a:extLst>
          </p:cNvPr>
          <p:cNvSpPr txBox="1"/>
          <p:nvPr/>
        </p:nvSpPr>
        <p:spPr>
          <a:xfrm>
            <a:off x="6568232" y="1762961"/>
            <a:ext cx="990600" cy="4616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RILAB</a:t>
            </a:r>
            <a:endParaRPr lang="en-US" sz="1400" b="0" i="0" u="none" strike="noStrike" cap="none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49" name="Google Shape;129;p2">
            <a:extLst>
              <a:ext uri="{FF2B5EF4-FFF2-40B4-BE49-F238E27FC236}">
                <a16:creationId xmlns:a16="http://schemas.microsoft.com/office/drawing/2014/main" id="{926A5B34-FA8E-99D2-AC0C-76BFCCFEE0B3}"/>
              </a:ext>
            </a:extLst>
          </p:cNvPr>
          <p:cNvSpPr txBox="1"/>
          <p:nvPr/>
        </p:nvSpPr>
        <p:spPr>
          <a:xfrm>
            <a:off x="329181" y="3596249"/>
            <a:ext cx="2815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Corbel"/>
              <a:buNone/>
            </a:pPr>
            <a:r>
              <a:rPr lang="en-US" sz="24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ISOL technology </a:t>
            </a:r>
          </a:p>
        </p:txBody>
      </p:sp>
      <p:sp>
        <p:nvSpPr>
          <p:cNvPr id="51" name="Google Shape;130;p2">
            <a:extLst>
              <a:ext uri="{FF2B5EF4-FFF2-40B4-BE49-F238E27FC236}">
                <a16:creationId xmlns:a16="http://schemas.microsoft.com/office/drawing/2014/main" id="{23F37EAF-9562-9A89-65DF-BDA8A07837FB}"/>
              </a:ext>
            </a:extLst>
          </p:cNvPr>
          <p:cNvSpPr txBox="1"/>
          <p:nvPr/>
        </p:nvSpPr>
        <p:spPr>
          <a:xfrm>
            <a:off x="5754479" y="6199353"/>
            <a:ext cx="408593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Corbel"/>
              <a:buNone/>
            </a:pPr>
            <a:r>
              <a:rPr lang="en-US" b="0" i="0" u="none" strike="noStrike" cap="none" dirty="0">
                <a:solidFill>
                  <a:srgbClr val="083776"/>
                </a:solidFill>
                <a:latin typeface="Calibri"/>
                <a:ea typeface="Calibri"/>
                <a:cs typeface="Calibri"/>
                <a:sym typeface="Calibri"/>
              </a:rPr>
              <a:t>Possible collaboration with multinationals to supply the market needs of RIs </a:t>
            </a:r>
          </a:p>
        </p:txBody>
      </p:sp>
      <p:sp>
        <p:nvSpPr>
          <p:cNvPr id="52" name="Google Shape;132;p2">
            <a:extLst>
              <a:ext uri="{FF2B5EF4-FFF2-40B4-BE49-F238E27FC236}">
                <a16:creationId xmlns:a16="http://schemas.microsoft.com/office/drawing/2014/main" id="{8B92F5C6-B11F-F031-E246-F055861FA339}"/>
              </a:ext>
            </a:extLst>
          </p:cNvPr>
          <p:cNvSpPr/>
          <p:nvPr/>
        </p:nvSpPr>
        <p:spPr>
          <a:xfrm rot="-5400000">
            <a:off x="8278723" y="2802855"/>
            <a:ext cx="348676" cy="446767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en-US"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133;p2">
            <a:extLst>
              <a:ext uri="{FF2B5EF4-FFF2-40B4-BE49-F238E27FC236}">
                <a16:creationId xmlns:a16="http://schemas.microsoft.com/office/drawing/2014/main" id="{AD303363-02F9-D901-A46B-A30D53B5DC3C}"/>
              </a:ext>
            </a:extLst>
          </p:cNvPr>
          <p:cNvSpPr/>
          <p:nvPr/>
        </p:nvSpPr>
        <p:spPr>
          <a:xfrm rot="17167717">
            <a:off x="8215290" y="5656229"/>
            <a:ext cx="348600" cy="4467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8377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en-US"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137;p2">
            <a:extLst>
              <a:ext uri="{FF2B5EF4-FFF2-40B4-BE49-F238E27FC236}">
                <a16:creationId xmlns:a16="http://schemas.microsoft.com/office/drawing/2014/main" id="{88A1669B-14F2-4DC4-15B6-1A83FCFFD243}"/>
              </a:ext>
            </a:extLst>
          </p:cNvPr>
          <p:cNvSpPr txBox="1"/>
          <p:nvPr/>
        </p:nvSpPr>
        <p:spPr>
          <a:xfrm>
            <a:off x="8561953" y="3500549"/>
            <a:ext cx="342645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https://web.infn.it/LARAMED/</a:t>
            </a:r>
            <a:endParaRPr lang="en-US" sz="14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1026" name="Immagine 128">
            <a:extLst>
              <a:ext uri="{FF2B5EF4-FFF2-40B4-BE49-F238E27FC236}">
                <a16:creationId xmlns:a16="http://schemas.microsoft.com/office/drawing/2014/main" id="{1E9D0202-2EF9-431F-39CA-EB59B81301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9417" y="4068386"/>
            <a:ext cx="2550971" cy="637273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27" name="Picture 1026">
            <a:extLst>
              <a:ext uri="{FF2B5EF4-FFF2-40B4-BE49-F238E27FC236}">
                <a16:creationId xmlns:a16="http://schemas.microsoft.com/office/drawing/2014/main" id="{93543AC1-EBF7-E52C-F658-ED7483D43A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82635" y="2478738"/>
            <a:ext cx="3055858" cy="105842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028" name="Google Shape;120;p2">
            <a:extLst>
              <a:ext uri="{FF2B5EF4-FFF2-40B4-BE49-F238E27FC236}">
                <a16:creationId xmlns:a16="http://schemas.microsoft.com/office/drawing/2014/main" id="{A1F92E81-C089-C880-B4A2-237A58E07DB1}"/>
              </a:ext>
            </a:extLst>
          </p:cNvPr>
          <p:cNvSpPr txBox="1"/>
          <p:nvPr/>
        </p:nvSpPr>
        <p:spPr>
          <a:xfrm>
            <a:off x="8809312" y="2053682"/>
            <a:ext cx="281512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Corbel"/>
              <a:buNone/>
            </a:pPr>
            <a:r>
              <a:rPr lang="en-US" sz="24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DIRECT technology </a:t>
            </a:r>
          </a:p>
        </p:txBody>
      </p:sp>
      <p:sp>
        <p:nvSpPr>
          <p:cNvPr id="1029" name="Google Shape;137;p2">
            <a:extLst>
              <a:ext uri="{FF2B5EF4-FFF2-40B4-BE49-F238E27FC236}">
                <a16:creationId xmlns:a16="http://schemas.microsoft.com/office/drawing/2014/main" id="{B4B6E964-EDA9-BC03-5D51-DC08B26DA6CA}"/>
              </a:ext>
            </a:extLst>
          </p:cNvPr>
          <p:cNvSpPr txBox="1"/>
          <p:nvPr/>
        </p:nvSpPr>
        <p:spPr>
          <a:xfrm>
            <a:off x="-68658" y="4700458"/>
            <a:ext cx="353957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800"/>
            </a:pPr>
            <a:r>
              <a:rPr lang="en-US" sz="1800" dirty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https://isolpharm.pd.infn.it/web/</a:t>
            </a:r>
            <a:endParaRPr lang="en-US" sz="14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1030" name="Picture 1029">
            <a:extLst>
              <a:ext uri="{FF2B5EF4-FFF2-40B4-BE49-F238E27FC236}">
                <a16:creationId xmlns:a16="http://schemas.microsoft.com/office/drawing/2014/main" id="{DB85D676-5E34-A408-74FD-F78BC3C8D92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367" y="5033184"/>
            <a:ext cx="3375318" cy="1762992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3" name="Picture 1032">
            <a:extLst>
              <a:ext uri="{FF2B5EF4-FFF2-40B4-BE49-F238E27FC236}">
                <a16:creationId xmlns:a16="http://schemas.microsoft.com/office/drawing/2014/main" id="{632E008F-9401-2D0A-7239-2682BD5E167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2904" y="1701553"/>
            <a:ext cx="3208204" cy="1445757"/>
          </a:xfrm>
          <a:prstGeom prst="rect">
            <a:avLst/>
          </a:prstGeom>
        </p:spPr>
      </p:pic>
      <p:sp>
        <p:nvSpPr>
          <p:cNvPr id="1034" name="Arrow: Down 1033">
            <a:extLst>
              <a:ext uri="{FF2B5EF4-FFF2-40B4-BE49-F238E27FC236}">
                <a16:creationId xmlns:a16="http://schemas.microsoft.com/office/drawing/2014/main" id="{F79B89AA-BF46-A6EB-14FA-C92A9B8B7EDD}"/>
              </a:ext>
            </a:extLst>
          </p:cNvPr>
          <p:cNvSpPr/>
          <p:nvPr/>
        </p:nvSpPr>
        <p:spPr>
          <a:xfrm rot="17751832">
            <a:off x="4539704" y="2462267"/>
            <a:ext cx="184628" cy="2120895"/>
          </a:xfrm>
          <a:prstGeom prst="downArrow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922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/>
      <p:bldP spid="51" grpId="0"/>
      <p:bldP spid="54" grpId="0" animBg="1"/>
      <p:bldP spid="61" grpId="0"/>
      <p:bldP spid="1029" grpId="0"/>
      <p:bldP spid="10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401342-D496-4DB3-B096-2D3B8F2725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AC3CE0D-D3E0-BEEA-17B5-9302CD198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en-US" noProof="0" smtClean="0"/>
              <a:pPr/>
              <a:t>14</a:t>
            </a:fld>
            <a:endParaRPr lang="en-US" noProof="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AFD62332-80EF-A27D-0284-1472AA5E5733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35938DF7-E789-BDCD-8F43-265A5061FEAF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29206A2A-BB5B-16ED-AFCC-07F0B4D56CAC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79129067-5EFB-45E3-254A-A103DB58294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4358993-D695-74D1-6E8A-08030B1709AF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 production at LNL – Nuclear physics applications </a:t>
            </a:r>
          </a:p>
        </p:txBody>
      </p:sp>
      <p:pic>
        <p:nvPicPr>
          <p:cNvPr id="12" name="Google Shape;373;p15">
            <a:extLst>
              <a:ext uri="{FF2B5EF4-FFF2-40B4-BE49-F238E27FC236}">
                <a16:creationId xmlns:a16="http://schemas.microsoft.com/office/drawing/2014/main" id="{D83070B0-3EE9-B6C5-1F88-6D73E8095C7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69109" t="7567" r="423" b="37789"/>
          <a:stretch/>
        </p:blipFill>
        <p:spPr>
          <a:xfrm>
            <a:off x="1121368" y="5003939"/>
            <a:ext cx="2167561" cy="1575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magine 26">
            <a:extLst>
              <a:ext uri="{FF2B5EF4-FFF2-40B4-BE49-F238E27FC236}">
                <a16:creationId xmlns:a16="http://schemas.microsoft.com/office/drawing/2014/main" id="{D6A081DD-EC30-B3FA-13AA-2190B15595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501" t="25037" r="24603" b="21937"/>
          <a:stretch/>
        </p:blipFill>
        <p:spPr>
          <a:xfrm>
            <a:off x="2457176" y="2481495"/>
            <a:ext cx="1993903" cy="1372084"/>
          </a:xfrm>
          <a:prstGeom prst="rect">
            <a:avLst/>
          </a:prstGeom>
        </p:spPr>
      </p:pic>
      <p:pic>
        <p:nvPicPr>
          <p:cNvPr id="14" name="Immagine 27">
            <a:extLst>
              <a:ext uri="{FF2B5EF4-FFF2-40B4-BE49-F238E27FC236}">
                <a16:creationId xmlns:a16="http://schemas.microsoft.com/office/drawing/2014/main" id="{C6E82DAF-B7A5-3A95-B941-40832257D41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" t="29393" r="85033" b="44490"/>
          <a:stretch/>
        </p:blipFill>
        <p:spPr>
          <a:xfrm>
            <a:off x="3705480" y="3208602"/>
            <a:ext cx="994636" cy="567316"/>
          </a:xfrm>
          <a:prstGeom prst="rect">
            <a:avLst/>
          </a:prstGeom>
        </p:spPr>
      </p:pic>
      <p:pic>
        <p:nvPicPr>
          <p:cNvPr id="15" name="Immagine 30">
            <a:extLst>
              <a:ext uri="{FF2B5EF4-FFF2-40B4-BE49-F238E27FC236}">
                <a16:creationId xmlns:a16="http://schemas.microsoft.com/office/drawing/2014/main" id="{16ADBDBC-1FE4-EF7F-487D-313B580643D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2230" r="35495" b="23146"/>
          <a:stretch/>
        </p:blipFill>
        <p:spPr>
          <a:xfrm>
            <a:off x="6833924" y="2732437"/>
            <a:ext cx="1561489" cy="1580431"/>
          </a:xfrm>
          <a:prstGeom prst="rect">
            <a:avLst/>
          </a:prstGeom>
        </p:spPr>
      </p:pic>
      <p:pic>
        <p:nvPicPr>
          <p:cNvPr id="16" name="Immagine 36">
            <a:extLst>
              <a:ext uri="{FF2B5EF4-FFF2-40B4-BE49-F238E27FC236}">
                <a16:creationId xmlns:a16="http://schemas.microsoft.com/office/drawing/2014/main" id="{2A0A9EED-9370-6219-08EF-ECB0CC2D756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6747" t="22546" r="4810" b="34187"/>
          <a:stretch/>
        </p:blipFill>
        <p:spPr>
          <a:xfrm>
            <a:off x="10509357" y="2595644"/>
            <a:ext cx="941266" cy="1576748"/>
          </a:xfrm>
          <a:prstGeom prst="rect">
            <a:avLst/>
          </a:prstGeom>
        </p:spPr>
      </p:pic>
      <p:grpSp>
        <p:nvGrpSpPr>
          <p:cNvPr id="17" name="Gruppo 16">
            <a:extLst>
              <a:ext uri="{FF2B5EF4-FFF2-40B4-BE49-F238E27FC236}">
                <a16:creationId xmlns:a16="http://schemas.microsoft.com/office/drawing/2014/main" id="{41BC357C-D92E-276C-56EF-D6CAFAE3E7BE}"/>
              </a:ext>
            </a:extLst>
          </p:cNvPr>
          <p:cNvGrpSpPr/>
          <p:nvPr/>
        </p:nvGrpSpPr>
        <p:grpSpPr>
          <a:xfrm>
            <a:off x="4153693" y="2352822"/>
            <a:ext cx="2053924" cy="523220"/>
            <a:chOff x="4013068" y="4030447"/>
            <a:chExt cx="1568759" cy="523220"/>
          </a:xfrm>
        </p:grpSpPr>
        <p:sp>
          <p:nvSpPr>
            <p:cNvPr id="21" name="TextBox 15">
              <a:extLst>
                <a:ext uri="{FF2B5EF4-FFF2-40B4-BE49-F238E27FC236}">
                  <a16:creationId xmlns:a16="http://schemas.microsoft.com/office/drawing/2014/main" id="{ED1E3016-BA84-26B8-F54B-513BF520EE74}"/>
                </a:ext>
              </a:extLst>
            </p:cNvPr>
            <p:cNvSpPr txBox="1"/>
            <p:nvPr/>
          </p:nvSpPr>
          <p:spPr>
            <a:xfrm>
              <a:off x="4013068" y="4030447"/>
              <a:ext cx="14891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noProof="0" dirty="0">
                  <a:latin typeface="Calibri" panose="020F0502020204030204" pitchFamily="34" charset="0"/>
                  <a:cs typeface="Calibri" panose="020F0502020204030204" pitchFamily="34" charset="0"/>
                </a:rPr>
                <a:t>Radioisotope of Interest</a:t>
              </a:r>
            </a:p>
          </p:txBody>
        </p:sp>
        <p:pic>
          <p:nvPicPr>
            <p:cNvPr id="22" name="Immagine 27">
              <a:extLst>
                <a:ext uri="{FF2B5EF4-FFF2-40B4-BE49-F238E27FC236}">
                  <a16:creationId xmlns:a16="http://schemas.microsoft.com/office/drawing/2014/main" id="{872262DD-0E8B-8C9E-D5B8-16A028FBB5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3824" t="70673" r="61787" b="22668"/>
            <a:stretch/>
          </p:blipFill>
          <p:spPr>
            <a:xfrm>
              <a:off x="5132881" y="4357784"/>
              <a:ext cx="414724" cy="167982"/>
            </a:xfrm>
            <a:prstGeom prst="rect">
              <a:avLst/>
            </a:prstGeom>
          </p:spPr>
        </p:pic>
        <p:pic>
          <p:nvPicPr>
            <p:cNvPr id="24" name="Immagine 27">
              <a:extLst>
                <a:ext uri="{FF2B5EF4-FFF2-40B4-BE49-F238E27FC236}">
                  <a16:creationId xmlns:a16="http://schemas.microsoft.com/office/drawing/2014/main" id="{6D041371-287B-E55E-CA64-F00F7E557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341" t="64740" r="58725" b="27841"/>
            <a:stretch/>
          </p:blipFill>
          <p:spPr>
            <a:xfrm>
              <a:off x="5379470" y="4053708"/>
              <a:ext cx="202357" cy="200137"/>
            </a:xfrm>
            <a:prstGeom prst="rect">
              <a:avLst/>
            </a:prstGeom>
          </p:spPr>
        </p:pic>
      </p:grpSp>
      <p:sp>
        <p:nvSpPr>
          <p:cNvPr id="27" name="TextBox 18">
            <a:extLst>
              <a:ext uri="{FF2B5EF4-FFF2-40B4-BE49-F238E27FC236}">
                <a16:creationId xmlns:a16="http://schemas.microsoft.com/office/drawing/2014/main" id="{C2251912-A6C7-421B-6430-2FE366C1FFE2}"/>
              </a:ext>
            </a:extLst>
          </p:cNvPr>
          <p:cNvSpPr txBox="1"/>
          <p:nvPr/>
        </p:nvSpPr>
        <p:spPr>
          <a:xfrm>
            <a:off x="7221920" y="2901166"/>
            <a:ext cx="1123145" cy="261610"/>
          </a:xfrm>
          <a:prstGeom prst="rect">
            <a:avLst/>
          </a:prstGeom>
          <a:solidFill>
            <a:srgbClr val="FFD993"/>
          </a:solidFill>
        </p:spPr>
        <p:txBody>
          <a:bodyPr wrap="square" rtlCol="0">
            <a:spAutoFit/>
          </a:bodyPr>
          <a:lstStyle/>
          <a:p>
            <a:r>
              <a:rPr lang="en-US" sz="1100" noProof="0" dirty="0">
                <a:latin typeface="Calibri" panose="020F0502020204030204" pitchFamily="34" charset="0"/>
                <a:cs typeface="Calibri" panose="020F0502020204030204" pitchFamily="34" charset="0"/>
              </a:rPr>
              <a:t>Dissolution</a:t>
            </a:r>
          </a:p>
        </p:txBody>
      </p:sp>
      <p:sp>
        <p:nvSpPr>
          <p:cNvPr id="29" name="TextBox 19">
            <a:extLst>
              <a:ext uri="{FF2B5EF4-FFF2-40B4-BE49-F238E27FC236}">
                <a16:creationId xmlns:a16="http://schemas.microsoft.com/office/drawing/2014/main" id="{739A5ACE-FE10-3385-2A61-6636E1A4C192}"/>
              </a:ext>
            </a:extLst>
          </p:cNvPr>
          <p:cNvSpPr txBox="1"/>
          <p:nvPr/>
        </p:nvSpPr>
        <p:spPr>
          <a:xfrm>
            <a:off x="7254443" y="3352073"/>
            <a:ext cx="1123145" cy="374718"/>
          </a:xfrm>
          <a:prstGeom prst="rect">
            <a:avLst/>
          </a:prstGeom>
          <a:solidFill>
            <a:srgbClr val="98F29E"/>
          </a:solidFill>
        </p:spPr>
        <p:txBody>
          <a:bodyPr wrap="square" rtlCol="0">
            <a:spAutoFit/>
          </a:bodyPr>
          <a:lstStyle/>
          <a:p>
            <a:pPr>
              <a:lnSpc>
                <a:spcPts val="1100"/>
              </a:lnSpc>
            </a:pPr>
            <a:r>
              <a:rPr lang="en-US" sz="1050" noProof="0" dirty="0">
                <a:latin typeface="Calibri" panose="020F0502020204030204" pitchFamily="34" charset="0"/>
                <a:cs typeface="Calibri" panose="020F0502020204030204" pitchFamily="34" charset="0"/>
              </a:rPr>
              <a:t>Extraction/</a:t>
            </a:r>
          </a:p>
          <a:p>
            <a:pPr>
              <a:lnSpc>
                <a:spcPts val="1100"/>
              </a:lnSpc>
            </a:pPr>
            <a:r>
              <a:rPr lang="en-US" sz="1050" noProof="0" dirty="0">
                <a:latin typeface="Calibri" panose="020F0502020204030204" pitchFamily="34" charset="0"/>
                <a:cs typeface="Calibri" panose="020F0502020204030204" pitchFamily="34" charset="0"/>
              </a:rPr>
              <a:t>separation</a:t>
            </a:r>
          </a:p>
        </p:txBody>
      </p:sp>
      <p:sp>
        <p:nvSpPr>
          <p:cNvPr id="30" name="TextBox 20">
            <a:extLst>
              <a:ext uri="{FF2B5EF4-FFF2-40B4-BE49-F238E27FC236}">
                <a16:creationId xmlns:a16="http://schemas.microsoft.com/office/drawing/2014/main" id="{78F1AA53-D409-A2C4-23FC-2C73D253A105}"/>
              </a:ext>
            </a:extLst>
          </p:cNvPr>
          <p:cNvSpPr txBox="1"/>
          <p:nvPr/>
        </p:nvSpPr>
        <p:spPr>
          <a:xfrm>
            <a:off x="7288076" y="3859966"/>
            <a:ext cx="1079117" cy="346249"/>
          </a:xfrm>
          <a:prstGeom prst="rect">
            <a:avLst/>
          </a:prstGeom>
          <a:solidFill>
            <a:srgbClr val="96BBE4"/>
          </a:solidFill>
        </p:spPr>
        <p:txBody>
          <a:bodyPr wrap="square" rtlCol="0">
            <a:spAutoFit/>
          </a:bodyPr>
          <a:lstStyle/>
          <a:p>
            <a:endParaRPr lang="en-US" sz="3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050" noProof="0" dirty="0">
                <a:latin typeface="Calibri" panose="020F0502020204030204" pitchFamily="34" charset="0"/>
                <a:cs typeface="Calibri" panose="020F0502020204030204" pitchFamily="34" charset="0"/>
              </a:rPr>
              <a:t>Purification</a:t>
            </a:r>
          </a:p>
          <a:p>
            <a:endParaRPr lang="en-US" sz="3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24">
            <a:extLst>
              <a:ext uri="{FF2B5EF4-FFF2-40B4-BE49-F238E27FC236}">
                <a16:creationId xmlns:a16="http://schemas.microsoft.com/office/drawing/2014/main" id="{9B7948F5-3379-BF5F-DAC3-7B90A914EBDA}"/>
              </a:ext>
            </a:extLst>
          </p:cNvPr>
          <p:cNvSpPr txBox="1"/>
          <p:nvPr/>
        </p:nvSpPr>
        <p:spPr>
          <a:xfrm>
            <a:off x="8681738" y="3550644"/>
            <a:ext cx="1252454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noProof="0" dirty="0">
                <a:latin typeface="Calibri" panose="020F0502020204030204" pitchFamily="34" charset="0"/>
                <a:cs typeface="Calibri" panose="020F0502020204030204" pitchFamily="34" charset="0"/>
              </a:rPr>
              <a:t>Pure radioisotope</a:t>
            </a:r>
          </a:p>
        </p:txBody>
      </p:sp>
      <p:sp>
        <p:nvSpPr>
          <p:cNvPr id="32" name="Text Box 4">
            <a:extLst>
              <a:ext uri="{FF2B5EF4-FFF2-40B4-BE49-F238E27FC236}">
                <a16:creationId xmlns:a16="http://schemas.microsoft.com/office/drawing/2014/main" id="{D81773BD-7B7F-51C5-96F3-3ACFE264F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8341" y="1462824"/>
            <a:ext cx="1703279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800" b="1" i="1" noProof="0" dirty="0">
                <a:ln w="11430"/>
                <a:latin typeface="Calibri" panose="020F0502020204030204" pitchFamily="34" charset="0"/>
                <a:cs typeface="Calibri" panose="020F0502020204030204" pitchFamily="34" charset="0"/>
              </a:rPr>
              <a:t>Radio-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800" b="1" i="1" noProof="0" dirty="0">
                <a:ln w="11430"/>
                <a:latin typeface="Calibri" panose="020F0502020204030204" pitchFamily="34" charset="0"/>
                <a:cs typeface="Calibri" panose="020F0502020204030204" pitchFamily="34" charset="0"/>
              </a:rPr>
              <a:t>pharmaceutical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800" b="1" i="1" noProof="0" dirty="0">
                <a:ln w="11430"/>
                <a:latin typeface="Calibri" panose="020F0502020204030204" pitchFamily="34" charset="0"/>
                <a:cs typeface="Calibri" panose="020F0502020204030204" pitchFamily="34" charset="0"/>
              </a:rPr>
              <a:t>preparation</a:t>
            </a:r>
          </a:p>
        </p:txBody>
      </p:sp>
      <p:sp>
        <p:nvSpPr>
          <p:cNvPr id="33" name="TextBox 34">
            <a:extLst>
              <a:ext uri="{FF2B5EF4-FFF2-40B4-BE49-F238E27FC236}">
                <a16:creationId xmlns:a16="http://schemas.microsoft.com/office/drawing/2014/main" id="{AC2EBCCF-83D2-C580-41CD-EBAB522D0231}"/>
              </a:ext>
            </a:extLst>
          </p:cNvPr>
          <p:cNvSpPr txBox="1"/>
          <p:nvPr/>
        </p:nvSpPr>
        <p:spPr>
          <a:xfrm>
            <a:off x="4335281" y="3664270"/>
            <a:ext cx="126772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noProof="0" dirty="0">
                <a:latin typeface="Calibri" panose="020F0502020204030204" pitchFamily="34" charset="0"/>
                <a:cs typeface="Calibri" panose="020F0502020204030204" pitchFamily="34" charset="0"/>
              </a:rPr>
              <a:t>Target activation</a:t>
            </a:r>
          </a:p>
        </p:txBody>
      </p:sp>
      <p:pic>
        <p:nvPicPr>
          <p:cNvPr id="34" name="Immagine 32">
            <a:extLst>
              <a:ext uri="{FF2B5EF4-FFF2-40B4-BE49-F238E27FC236}">
                <a16:creationId xmlns:a16="http://schemas.microsoft.com/office/drawing/2014/main" id="{838D2A66-2280-6C03-ACAE-88B213193E4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1115" t="28331" r="22122" b="43824"/>
          <a:stretch/>
        </p:blipFill>
        <p:spPr>
          <a:xfrm>
            <a:off x="9002906" y="2751104"/>
            <a:ext cx="565531" cy="761081"/>
          </a:xfrm>
          <a:prstGeom prst="rect">
            <a:avLst/>
          </a:prstGeom>
        </p:spPr>
      </p:pic>
      <p:sp>
        <p:nvSpPr>
          <p:cNvPr id="35" name="Freccia a destra 34">
            <a:extLst>
              <a:ext uri="{FF2B5EF4-FFF2-40B4-BE49-F238E27FC236}">
                <a16:creationId xmlns:a16="http://schemas.microsoft.com/office/drawing/2014/main" id="{E13B4630-E5A9-9BD2-D83D-FF144B1448F9}"/>
              </a:ext>
            </a:extLst>
          </p:cNvPr>
          <p:cNvSpPr/>
          <p:nvPr/>
        </p:nvSpPr>
        <p:spPr>
          <a:xfrm>
            <a:off x="5231911" y="3257723"/>
            <a:ext cx="267335" cy="114643"/>
          </a:xfrm>
          <a:prstGeom prst="rightArrow">
            <a:avLst/>
          </a:prstGeom>
          <a:solidFill>
            <a:srgbClr val="001A2E"/>
          </a:solidFill>
          <a:ln>
            <a:solidFill>
              <a:srgbClr val="002A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7" name="Immagine 36">
            <a:extLst>
              <a:ext uri="{FF2B5EF4-FFF2-40B4-BE49-F238E27FC236}">
                <a16:creationId xmlns:a16="http://schemas.microsoft.com/office/drawing/2014/main" id="{12EE1D54-74A9-0DC6-7E66-43F3957951B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0610" t="44368" r="16628"/>
          <a:stretch/>
        </p:blipFill>
        <p:spPr>
          <a:xfrm>
            <a:off x="5805014" y="2974910"/>
            <a:ext cx="397029" cy="751474"/>
          </a:xfrm>
          <a:prstGeom prst="rect">
            <a:avLst/>
          </a:prstGeom>
        </p:spPr>
      </p:pic>
      <p:sp>
        <p:nvSpPr>
          <p:cNvPr id="38" name="Freccia a destra 37">
            <a:extLst>
              <a:ext uri="{FF2B5EF4-FFF2-40B4-BE49-F238E27FC236}">
                <a16:creationId xmlns:a16="http://schemas.microsoft.com/office/drawing/2014/main" id="{7FF8131D-15A5-B734-0F16-EDE7F8AAE002}"/>
              </a:ext>
            </a:extLst>
          </p:cNvPr>
          <p:cNvSpPr/>
          <p:nvPr/>
        </p:nvSpPr>
        <p:spPr>
          <a:xfrm>
            <a:off x="6542708" y="3214772"/>
            <a:ext cx="267335" cy="184972"/>
          </a:xfrm>
          <a:prstGeom prst="rightArrow">
            <a:avLst/>
          </a:prstGeom>
          <a:solidFill>
            <a:srgbClr val="001A2E"/>
          </a:solidFill>
          <a:ln>
            <a:solidFill>
              <a:srgbClr val="002A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Freccia a destra 38">
            <a:extLst>
              <a:ext uri="{FF2B5EF4-FFF2-40B4-BE49-F238E27FC236}">
                <a16:creationId xmlns:a16="http://schemas.microsoft.com/office/drawing/2014/main" id="{B74A0000-476C-0241-D3A6-1A52744E3BAD}"/>
              </a:ext>
            </a:extLst>
          </p:cNvPr>
          <p:cNvSpPr/>
          <p:nvPr/>
        </p:nvSpPr>
        <p:spPr>
          <a:xfrm>
            <a:off x="8454714" y="3215127"/>
            <a:ext cx="267335" cy="184972"/>
          </a:xfrm>
          <a:prstGeom prst="rightArrow">
            <a:avLst/>
          </a:prstGeom>
          <a:solidFill>
            <a:srgbClr val="001A2E"/>
          </a:solidFill>
          <a:ln>
            <a:solidFill>
              <a:srgbClr val="002A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Freccia a destra 39">
            <a:extLst>
              <a:ext uri="{FF2B5EF4-FFF2-40B4-BE49-F238E27FC236}">
                <a16:creationId xmlns:a16="http://schemas.microsoft.com/office/drawing/2014/main" id="{06D56829-6627-352B-CD9F-A73D0B4CE5BE}"/>
              </a:ext>
            </a:extLst>
          </p:cNvPr>
          <p:cNvSpPr/>
          <p:nvPr/>
        </p:nvSpPr>
        <p:spPr>
          <a:xfrm>
            <a:off x="9862805" y="3222559"/>
            <a:ext cx="267335" cy="184972"/>
          </a:xfrm>
          <a:prstGeom prst="rightArrow">
            <a:avLst/>
          </a:prstGeom>
          <a:solidFill>
            <a:srgbClr val="001A2E"/>
          </a:solidFill>
          <a:ln>
            <a:solidFill>
              <a:srgbClr val="002A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F993F6C5-59C3-A834-BF45-85C7E9A989C2}"/>
              </a:ext>
            </a:extLst>
          </p:cNvPr>
          <p:cNvSpPr txBox="1"/>
          <p:nvPr/>
        </p:nvSpPr>
        <p:spPr>
          <a:xfrm>
            <a:off x="3773416" y="4494517"/>
            <a:ext cx="1676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noProof="0" dirty="0">
                <a:latin typeface="Calibri" panose="020F0502020204030204" pitchFamily="34" charset="0"/>
                <a:cs typeface="Calibri" panose="020F0502020204030204" pitchFamily="34" charset="0"/>
              </a:rPr>
              <a:t>Target recovery</a:t>
            </a:r>
          </a:p>
        </p:txBody>
      </p:sp>
      <p:pic>
        <p:nvPicPr>
          <p:cNvPr id="42" name="Picture 8" descr="StepTwo_Dissolution.gif">
            <a:extLst>
              <a:ext uri="{FF2B5EF4-FFF2-40B4-BE49-F238E27FC236}">
                <a16:creationId xmlns:a16="http://schemas.microsoft.com/office/drawing/2014/main" id="{7187567D-CCA8-CC3F-385F-63C2CDAF09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54443" y="2082218"/>
            <a:ext cx="832710" cy="717088"/>
          </a:xfrm>
          <a:prstGeom prst="rect">
            <a:avLst/>
          </a:prstGeom>
        </p:spPr>
      </p:pic>
      <p:pic>
        <p:nvPicPr>
          <p:cNvPr id="43" name="Picture 1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3DAE100-D7CA-A563-FA89-BEF971B986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90146" y="5056689"/>
            <a:ext cx="2259370" cy="1581560"/>
          </a:xfrm>
          <a:prstGeom prst="rect">
            <a:avLst/>
          </a:prstGeom>
        </p:spPr>
      </p:pic>
      <p:pic>
        <p:nvPicPr>
          <p:cNvPr id="44" name="Picture 33" descr="A picture containing different, many, clock&#10;&#10;Description automatically generated">
            <a:extLst>
              <a:ext uri="{FF2B5EF4-FFF2-40B4-BE49-F238E27FC236}">
                <a16:creationId xmlns:a16="http://schemas.microsoft.com/office/drawing/2014/main" id="{12258DBB-737D-6FBB-6322-3DDFA40D0087}"/>
              </a:ext>
            </a:extLst>
          </p:cNvPr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" t="43510" r="93353" b="37143"/>
          <a:stretch/>
        </p:blipFill>
        <p:spPr>
          <a:xfrm>
            <a:off x="1125876" y="2742229"/>
            <a:ext cx="526585" cy="936121"/>
          </a:xfrm>
          <a:prstGeom prst="rect">
            <a:avLst/>
          </a:prstGeom>
        </p:spPr>
      </p:pic>
      <p:sp>
        <p:nvSpPr>
          <p:cNvPr id="45" name="Freccia a destra 44">
            <a:extLst>
              <a:ext uri="{FF2B5EF4-FFF2-40B4-BE49-F238E27FC236}">
                <a16:creationId xmlns:a16="http://schemas.microsoft.com/office/drawing/2014/main" id="{53481F49-F3E8-35CB-92A2-77F9A2AEF206}"/>
              </a:ext>
            </a:extLst>
          </p:cNvPr>
          <p:cNvSpPr/>
          <p:nvPr/>
        </p:nvSpPr>
        <p:spPr>
          <a:xfrm>
            <a:off x="1985876" y="3222559"/>
            <a:ext cx="267335" cy="184972"/>
          </a:xfrm>
          <a:prstGeom prst="rightArrow">
            <a:avLst/>
          </a:prstGeom>
          <a:solidFill>
            <a:srgbClr val="001A2E"/>
          </a:solidFill>
          <a:ln>
            <a:solidFill>
              <a:srgbClr val="002A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TextBox 14">
            <a:extLst>
              <a:ext uri="{FF2B5EF4-FFF2-40B4-BE49-F238E27FC236}">
                <a16:creationId xmlns:a16="http://schemas.microsoft.com/office/drawing/2014/main" id="{3D981BD2-10FE-1243-C884-6C30E08BBD2C}"/>
              </a:ext>
            </a:extLst>
          </p:cNvPr>
          <p:cNvSpPr txBox="1"/>
          <p:nvPr/>
        </p:nvSpPr>
        <p:spPr>
          <a:xfrm>
            <a:off x="370461" y="1956399"/>
            <a:ext cx="1613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noProof="0" dirty="0">
                <a:latin typeface="Calibri" panose="020F0502020204030204" pitchFamily="34" charset="0"/>
                <a:cs typeface="Calibri" panose="020F0502020204030204" pitchFamily="34" charset="0"/>
              </a:rPr>
              <a:t>Target</a:t>
            </a:r>
            <a:endParaRPr lang="en-US" sz="1100" b="1" i="1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b="1" i="1" noProof="0" dirty="0">
                <a:latin typeface="Calibri" panose="020F0502020204030204" pitchFamily="34" charset="0"/>
                <a:cs typeface="Calibri" panose="020F0502020204030204" pitchFamily="34" charset="0"/>
              </a:rPr>
              <a:t>preparation</a:t>
            </a:r>
          </a:p>
        </p:txBody>
      </p:sp>
      <p:sp>
        <p:nvSpPr>
          <p:cNvPr id="48" name="TextBox 14">
            <a:extLst>
              <a:ext uri="{FF2B5EF4-FFF2-40B4-BE49-F238E27FC236}">
                <a16:creationId xmlns:a16="http://schemas.microsoft.com/office/drawing/2014/main" id="{93BAEC1C-C3F0-4F24-635D-0C4EB0FD78C0}"/>
              </a:ext>
            </a:extLst>
          </p:cNvPr>
          <p:cNvSpPr txBox="1"/>
          <p:nvPr/>
        </p:nvSpPr>
        <p:spPr>
          <a:xfrm>
            <a:off x="6794308" y="1507168"/>
            <a:ext cx="1697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noProof="0" dirty="0">
                <a:latin typeface="Calibri" panose="020F0502020204030204" pitchFamily="34" charset="0"/>
                <a:cs typeface="Calibri" panose="020F0502020204030204" pitchFamily="34" charset="0"/>
              </a:rPr>
              <a:t>Radiochemistry </a:t>
            </a:r>
          </a:p>
          <a:p>
            <a:pPr algn="ctr"/>
            <a:r>
              <a:rPr lang="en-US" b="1" i="1" noProof="0" dirty="0">
                <a:latin typeface="Calibri" panose="020F0502020204030204" pitchFamily="34" charset="0"/>
                <a:cs typeface="Calibri" panose="020F0502020204030204" pitchFamily="34" charset="0"/>
              </a:rPr>
              <a:t>process</a:t>
            </a: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61C540B7-A856-EA2B-FE45-188B7B9C1863}"/>
              </a:ext>
            </a:extLst>
          </p:cNvPr>
          <p:cNvSpPr txBox="1"/>
          <p:nvPr/>
        </p:nvSpPr>
        <p:spPr>
          <a:xfrm>
            <a:off x="8746132" y="1447652"/>
            <a:ext cx="10657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noProof="0" dirty="0">
                <a:ln w="11430"/>
                <a:latin typeface="Calibri" panose="020F0502020204030204" pitchFamily="34" charset="0"/>
                <a:cs typeface="Calibri" panose="020F0502020204030204" pitchFamily="34" charset="0"/>
              </a:rPr>
              <a:t>Quality Control</a:t>
            </a:r>
            <a:endParaRPr lang="en-US" b="1" noProof="0" dirty="0"/>
          </a:p>
        </p:txBody>
      </p:sp>
      <p:cxnSp>
        <p:nvCxnSpPr>
          <p:cNvPr id="53" name="Connettore diritto 52">
            <a:extLst>
              <a:ext uri="{FF2B5EF4-FFF2-40B4-BE49-F238E27FC236}">
                <a16:creationId xmlns:a16="http://schemas.microsoft.com/office/drawing/2014/main" id="{3F5A75AF-BADB-0595-248E-C536E22EAD71}"/>
              </a:ext>
            </a:extLst>
          </p:cNvPr>
          <p:cNvCxnSpPr>
            <a:cxnSpLocks/>
          </p:cNvCxnSpPr>
          <p:nvPr/>
        </p:nvCxnSpPr>
        <p:spPr>
          <a:xfrm flipH="1" flipV="1">
            <a:off x="1231391" y="4820766"/>
            <a:ext cx="6383276" cy="2017"/>
          </a:xfrm>
          <a:prstGeom prst="line">
            <a:avLst/>
          </a:prstGeom>
          <a:ln>
            <a:solidFill>
              <a:srgbClr val="002A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8">
            <a:extLst>
              <a:ext uri="{FF2B5EF4-FFF2-40B4-BE49-F238E27FC236}">
                <a16:creationId xmlns:a16="http://schemas.microsoft.com/office/drawing/2014/main" id="{2B64113B-76F0-6667-C7E9-DA71B13393F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19433" y="2235318"/>
            <a:ext cx="194039" cy="174014"/>
          </a:xfrm>
          <a:prstGeom prst="rect">
            <a:avLst/>
          </a:prstGeom>
        </p:spPr>
      </p:pic>
      <p:cxnSp>
        <p:nvCxnSpPr>
          <p:cNvPr id="57" name="Connettore diritto 56">
            <a:extLst>
              <a:ext uri="{FF2B5EF4-FFF2-40B4-BE49-F238E27FC236}">
                <a16:creationId xmlns:a16="http://schemas.microsoft.com/office/drawing/2014/main" id="{9C783FE5-EC1F-D4FD-693F-C4DB57B74E5E}"/>
              </a:ext>
            </a:extLst>
          </p:cNvPr>
          <p:cNvCxnSpPr>
            <a:cxnSpLocks/>
          </p:cNvCxnSpPr>
          <p:nvPr/>
        </p:nvCxnSpPr>
        <p:spPr>
          <a:xfrm flipV="1">
            <a:off x="7614667" y="4303088"/>
            <a:ext cx="1" cy="517678"/>
          </a:xfrm>
          <a:prstGeom prst="line">
            <a:avLst/>
          </a:prstGeom>
          <a:ln>
            <a:solidFill>
              <a:srgbClr val="002A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8">
            <a:extLst>
              <a:ext uri="{FF2B5EF4-FFF2-40B4-BE49-F238E27FC236}">
                <a16:creationId xmlns:a16="http://schemas.microsoft.com/office/drawing/2014/main" id="{134565A8-9158-9D54-3543-B4392F75735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50653" y="2948838"/>
            <a:ext cx="194039" cy="174014"/>
          </a:xfrm>
          <a:prstGeom prst="rect">
            <a:avLst/>
          </a:prstGeom>
        </p:spPr>
      </p:pic>
      <p:sp>
        <p:nvSpPr>
          <p:cNvPr id="62" name="Rettangolo con angoli arrotondati 61">
            <a:extLst>
              <a:ext uri="{FF2B5EF4-FFF2-40B4-BE49-F238E27FC236}">
                <a16:creationId xmlns:a16="http://schemas.microsoft.com/office/drawing/2014/main" id="{56037F9A-3B8D-D065-92F3-82D89ADFB716}"/>
              </a:ext>
            </a:extLst>
          </p:cNvPr>
          <p:cNvSpPr/>
          <p:nvPr/>
        </p:nvSpPr>
        <p:spPr>
          <a:xfrm>
            <a:off x="483381" y="1974358"/>
            <a:ext cx="1496021" cy="2338506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3" name="Rettangolo con angoli arrotondati 62">
            <a:extLst>
              <a:ext uri="{FF2B5EF4-FFF2-40B4-BE49-F238E27FC236}">
                <a16:creationId xmlns:a16="http://schemas.microsoft.com/office/drawing/2014/main" id="{12A1F9F9-D3E6-686F-21C1-F71ACB4F25F1}"/>
              </a:ext>
            </a:extLst>
          </p:cNvPr>
          <p:cNvSpPr/>
          <p:nvPr/>
        </p:nvSpPr>
        <p:spPr>
          <a:xfrm>
            <a:off x="2269466" y="1484784"/>
            <a:ext cx="4249669" cy="282808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24" name="TextBox 14">
            <a:extLst>
              <a:ext uri="{FF2B5EF4-FFF2-40B4-BE49-F238E27FC236}">
                <a16:creationId xmlns:a16="http://schemas.microsoft.com/office/drawing/2014/main" id="{DF395FF6-46A7-FF11-C458-AD265117191D}"/>
              </a:ext>
            </a:extLst>
          </p:cNvPr>
          <p:cNvSpPr txBox="1"/>
          <p:nvPr/>
        </p:nvSpPr>
        <p:spPr>
          <a:xfrm>
            <a:off x="4257097" y="1703919"/>
            <a:ext cx="2239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noProof="0" dirty="0">
                <a:latin typeface="Calibri" panose="020F0502020204030204" pitchFamily="34" charset="0"/>
                <a:cs typeface="Calibri" panose="020F0502020204030204" pitchFamily="34" charset="0"/>
              </a:rPr>
              <a:t>Cyclotron irradiation</a:t>
            </a:r>
          </a:p>
        </p:txBody>
      </p:sp>
      <p:sp>
        <p:nvSpPr>
          <p:cNvPr id="1025" name="Rettangolo con angoli arrotondati 1024">
            <a:extLst>
              <a:ext uri="{FF2B5EF4-FFF2-40B4-BE49-F238E27FC236}">
                <a16:creationId xmlns:a16="http://schemas.microsoft.com/office/drawing/2014/main" id="{8E0DA3F7-57BF-7F00-C2C5-75A566A3906B}"/>
              </a:ext>
            </a:extLst>
          </p:cNvPr>
          <p:cNvSpPr/>
          <p:nvPr/>
        </p:nvSpPr>
        <p:spPr>
          <a:xfrm>
            <a:off x="6816080" y="1484784"/>
            <a:ext cx="1615196" cy="2818094"/>
          </a:xfrm>
          <a:prstGeom prst="roundRect">
            <a:avLst/>
          </a:prstGeom>
          <a:noFill/>
          <a:ln w="28575">
            <a:solidFill>
              <a:srgbClr val="8FC3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41" name="Rettangolo con angoli arrotondati 1040">
            <a:extLst>
              <a:ext uri="{FF2B5EF4-FFF2-40B4-BE49-F238E27FC236}">
                <a16:creationId xmlns:a16="http://schemas.microsoft.com/office/drawing/2014/main" id="{3F0B742C-C093-CDB7-DDD8-9D3C0AF365DC}"/>
              </a:ext>
            </a:extLst>
          </p:cNvPr>
          <p:cNvSpPr/>
          <p:nvPr/>
        </p:nvSpPr>
        <p:spPr>
          <a:xfrm>
            <a:off x="8739284" y="1422142"/>
            <a:ext cx="1104562" cy="2939433"/>
          </a:xfrm>
          <a:prstGeom prst="round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57" name="Rettangolo con angoli arrotondati 1056">
            <a:extLst>
              <a:ext uri="{FF2B5EF4-FFF2-40B4-BE49-F238E27FC236}">
                <a16:creationId xmlns:a16="http://schemas.microsoft.com/office/drawing/2014/main" id="{DDC48FCE-1DC5-622F-3745-1408C1AC3BC2}"/>
              </a:ext>
            </a:extLst>
          </p:cNvPr>
          <p:cNvSpPr/>
          <p:nvPr/>
        </p:nvSpPr>
        <p:spPr>
          <a:xfrm>
            <a:off x="10138341" y="1422142"/>
            <a:ext cx="1703279" cy="2939433"/>
          </a:xfrm>
          <a:prstGeom prst="round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58" name="Rettangolo con angoli arrotondati 1057">
            <a:extLst>
              <a:ext uri="{FF2B5EF4-FFF2-40B4-BE49-F238E27FC236}">
                <a16:creationId xmlns:a16="http://schemas.microsoft.com/office/drawing/2014/main" id="{4996D488-4B3A-EF5E-7E30-AB8A4F1FDC14}"/>
              </a:ext>
            </a:extLst>
          </p:cNvPr>
          <p:cNvSpPr/>
          <p:nvPr/>
        </p:nvSpPr>
        <p:spPr>
          <a:xfrm>
            <a:off x="1988070" y="1080752"/>
            <a:ext cx="2329276" cy="129187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1059" name="Picture 33" descr="A picture containing different, many, clock&#10;&#10;Description automatically generated">
            <a:extLst>
              <a:ext uri="{FF2B5EF4-FFF2-40B4-BE49-F238E27FC236}">
                <a16:creationId xmlns:a16="http://schemas.microsoft.com/office/drawing/2014/main" id="{48927CD6-4621-2F4B-8B10-E6ED66D71D4D}"/>
              </a:ext>
            </a:extLst>
          </p:cNvPr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" t="43510" r="93353" b="37143"/>
          <a:stretch/>
        </p:blipFill>
        <p:spPr>
          <a:xfrm>
            <a:off x="4713428" y="3092662"/>
            <a:ext cx="402476" cy="668062"/>
          </a:xfrm>
          <a:prstGeom prst="rect">
            <a:avLst/>
          </a:prstGeom>
        </p:spPr>
      </p:pic>
      <p:sp>
        <p:nvSpPr>
          <p:cNvPr id="1060" name="TextBox 14">
            <a:extLst>
              <a:ext uri="{FF2B5EF4-FFF2-40B4-BE49-F238E27FC236}">
                <a16:creationId xmlns:a16="http://schemas.microsoft.com/office/drawing/2014/main" id="{9CDEAC85-680B-A901-137F-F475AD35D6C6}"/>
              </a:ext>
            </a:extLst>
          </p:cNvPr>
          <p:cNvSpPr txBox="1"/>
          <p:nvPr/>
        </p:nvSpPr>
        <p:spPr>
          <a:xfrm>
            <a:off x="1877088" y="1078320"/>
            <a:ext cx="2517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noProof="0" dirty="0">
                <a:latin typeface="Calibri" panose="020F0502020204030204" pitchFamily="34" charset="0"/>
                <a:cs typeface="Calibri" panose="020F0502020204030204" pitchFamily="34" charset="0"/>
              </a:rPr>
              <a:t>Nuclear physics studies</a:t>
            </a:r>
          </a:p>
        </p:txBody>
      </p:sp>
      <p:pic>
        <p:nvPicPr>
          <p:cNvPr id="1061" name="Google Shape;248;p10">
            <a:extLst>
              <a:ext uri="{FF2B5EF4-FFF2-40B4-BE49-F238E27FC236}">
                <a16:creationId xmlns:a16="http://schemas.microsoft.com/office/drawing/2014/main" id="{1D6746FC-B98D-56B3-9590-C71E06102CDE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 l="767" t="2289" r="1609" b="3539"/>
          <a:stretch/>
        </p:blipFill>
        <p:spPr>
          <a:xfrm>
            <a:off x="2055122" y="1515761"/>
            <a:ext cx="1435939" cy="774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2" name="Picture 8">
            <a:extLst>
              <a:ext uri="{FF2B5EF4-FFF2-40B4-BE49-F238E27FC236}">
                <a16:creationId xmlns:a16="http://schemas.microsoft.com/office/drawing/2014/main" id="{222AABF7-5DB6-47A7-4A8A-39E0A592A80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11466" y="3039976"/>
            <a:ext cx="194039" cy="174014"/>
          </a:xfrm>
          <a:prstGeom prst="rect">
            <a:avLst/>
          </a:prstGeom>
        </p:spPr>
      </p:pic>
      <p:pic>
        <p:nvPicPr>
          <p:cNvPr id="1063" name="Google Shape;373;p15">
            <a:extLst>
              <a:ext uri="{FF2B5EF4-FFF2-40B4-BE49-F238E27FC236}">
                <a16:creationId xmlns:a16="http://schemas.microsoft.com/office/drawing/2014/main" id="{D374661E-D0D9-4CBE-AF73-4912FDF72BA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1691" t="48344" r="80097" b="36104"/>
          <a:stretch/>
        </p:blipFill>
        <p:spPr>
          <a:xfrm>
            <a:off x="3317371" y="1556521"/>
            <a:ext cx="882180" cy="641889"/>
          </a:xfrm>
          <a:prstGeom prst="rect">
            <a:avLst/>
          </a:prstGeom>
          <a:noFill/>
          <a:ln>
            <a:noFill/>
          </a:ln>
        </p:spPr>
      </p:pic>
      <p:sp>
        <p:nvSpPr>
          <p:cNvPr id="1064" name="CasellaDiTesto 1063">
            <a:extLst>
              <a:ext uri="{FF2B5EF4-FFF2-40B4-BE49-F238E27FC236}">
                <a16:creationId xmlns:a16="http://schemas.microsoft.com/office/drawing/2014/main" id="{377AF50A-38F5-14BA-591E-9FA1AC532D00}"/>
              </a:ext>
            </a:extLst>
          </p:cNvPr>
          <p:cNvSpPr txBox="1"/>
          <p:nvPr/>
        </p:nvSpPr>
        <p:spPr>
          <a:xfrm>
            <a:off x="4465191" y="2629025"/>
            <a:ext cx="11932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noProof="0" dirty="0">
                <a:latin typeface="Calibri" panose="020F0502020204030204" pitchFamily="34" charset="0"/>
                <a:cs typeface="Calibri" panose="020F0502020204030204" pitchFamily="34" charset="0"/>
              </a:rPr>
              <a:t>Contaminants</a:t>
            </a:r>
          </a:p>
        </p:txBody>
      </p:sp>
      <p:cxnSp>
        <p:nvCxnSpPr>
          <p:cNvPr id="1065" name="Connettore 2 1064">
            <a:extLst>
              <a:ext uri="{FF2B5EF4-FFF2-40B4-BE49-F238E27FC236}">
                <a16:creationId xmlns:a16="http://schemas.microsoft.com/office/drawing/2014/main" id="{C9395C4E-F713-CC9A-1F4B-E1F335E0C0DB}"/>
              </a:ext>
            </a:extLst>
          </p:cNvPr>
          <p:cNvCxnSpPr>
            <a:cxnSpLocks/>
            <a:endCxn id="62" idx="2"/>
          </p:cNvCxnSpPr>
          <p:nvPr/>
        </p:nvCxnSpPr>
        <p:spPr>
          <a:xfrm flipV="1">
            <a:off x="1231391" y="4312864"/>
            <a:ext cx="1" cy="507902"/>
          </a:xfrm>
          <a:prstGeom prst="straightConnector1">
            <a:avLst/>
          </a:prstGeom>
          <a:ln>
            <a:solidFill>
              <a:srgbClr val="002A4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6" name="Rettangolo con angoli arrotondati 1065">
            <a:extLst>
              <a:ext uri="{FF2B5EF4-FFF2-40B4-BE49-F238E27FC236}">
                <a16:creationId xmlns:a16="http://schemas.microsoft.com/office/drawing/2014/main" id="{73650FB0-E37F-F8B5-76F2-40F422879098}"/>
              </a:ext>
            </a:extLst>
          </p:cNvPr>
          <p:cNvSpPr/>
          <p:nvPr/>
        </p:nvSpPr>
        <p:spPr>
          <a:xfrm>
            <a:off x="483381" y="1948753"/>
            <a:ext cx="1472710" cy="2352107"/>
          </a:xfrm>
          <a:prstGeom prst="roundRect">
            <a:avLst/>
          </a:prstGeom>
          <a:noFill/>
          <a:ln>
            <a:solidFill>
              <a:srgbClr val="FFC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1067" name="Gruppo 1066">
            <a:extLst>
              <a:ext uri="{FF2B5EF4-FFF2-40B4-BE49-F238E27FC236}">
                <a16:creationId xmlns:a16="http://schemas.microsoft.com/office/drawing/2014/main" id="{48AC10B2-F292-656E-358C-9AB4354DF959}"/>
              </a:ext>
            </a:extLst>
          </p:cNvPr>
          <p:cNvGrpSpPr/>
          <p:nvPr/>
        </p:nvGrpSpPr>
        <p:grpSpPr>
          <a:xfrm>
            <a:off x="1231389" y="4309888"/>
            <a:ext cx="6383277" cy="519695"/>
            <a:chOff x="1177256" y="4327066"/>
            <a:chExt cx="6383277" cy="519695"/>
          </a:xfrm>
        </p:grpSpPr>
        <p:cxnSp>
          <p:nvCxnSpPr>
            <p:cNvPr id="1068" name="Connettore diritto 1067">
              <a:extLst>
                <a:ext uri="{FF2B5EF4-FFF2-40B4-BE49-F238E27FC236}">
                  <a16:creationId xmlns:a16="http://schemas.microsoft.com/office/drawing/2014/main" id="{54980297-68FD-E60F-4B6C-EB81BA1376C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77256" y="4844744"/>
              <a:ext cx="6383276" cy="2017"/>
            </a:xfrm>
            <a:prstGeom prst="line">
              <a:avLst/>
            </a:prstGeom>
            <a:ln>
              <a:solidFill>
                <a:srgbClr val="002A48"/>
              </a:solidFill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9" name="Connettore diritto 1068">
              <a:extLst>
                <a:ext uri="{FF2B5EF4-FFF2-40B4-BE49-F238E27FC236}">
                  <a16:creationId xmlns:a16="http://schemas.microsoft.com/office/drawing/2014/main" id="{330D54E1-9F98-E541-0B87-3A38E43C77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60532" y="4327066"/>
              <a:ext cx="1" cy="517678"/>
            </a:xfrm>
            <a:prstGeom prst="line">
              <a:avLst/>
            </a:prstGeom>
            <a:ln>
              <a:solidFill>
                <a:srgbClr val="002A48"/>
              </a:solidFill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0" name="Connettore 2 1069">
              <a:extLst>
                <a:ext uri="{FF2B5EF4-FFF2-40B4-BE49-F238E27FC236}">
                  <a16:creationId xmlns:a16="http://schemas.microsoft.com/office/drawing/2014/main" id="{CD69A50B-86ED-CBA5-5740-216EFFC786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77256" y="4336842"/>
              <a:ext cx="1" cy="507902"/>
            </a:xfrm>
            <a:prstGeom prst="straightConnector1">
              <a:avLst/>
            </a:prstGeom>
            <a:ln>
              <a:solidFill>
                <a:srgbClr val="002A48"/>
              </a:solidFill>
              <a:tailEnd type="triangle"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74" name="CasellaDiTesto 1073">
            <a:extLst>
              <a:ext uri="{FF2B5EF4-FFF2-40B4-BE49-F238E27FC236}">
                <a16:creationId xmlns:a16="http://schemas.microsoft.com/office/drawing/2014/main" id="{76799F5C-F5F6-219E-0AC8-3770DD7C9B3E}"/>
              </a:ext>
            </a:extLst>
          </p:cNvPr>
          <p:cNvSpPr txBox="1"/>
          <p:nvPr/>
        </p:nvSpPr>
        <p:spPr>
          <a:xfrm>
            <a:off x="3860578" y="484607"/>
            <a:ext cx="44708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A48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Cyclotron production cycle</a:t>
            </a:r>
            <a:endParaRPr lang="en-US" sz="1200" noProof="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A3B4943-CBB3-0128-82CE-54F4B5E64493}"/>
              </a:ext>
            </a:extLst>
          </p:cNvPr>
          <p:cNvGrpSpPr/>
          <p:nvPr/>
        </p:nvGrpSpPr>
        <p:grpSpPr>
          <a:xfrm>
            <a:off x="9624391" y="347140"/>
            <a:ext cx="2302812" cy="630936"/>
            <a:chOff x="8883435" y="434024"/>
            <a:chExt cx="3222061" cy="84461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93B8EE8-B5CD-61EB-23C3-8F432DBC7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521320" y="437645"/>
              <a:ext cx="1584176" cy="7762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5990DBC-DAB8-7599-268A-488BF9D96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 l="3847" t="10873" r="7658" b="15608"/>
            <a:stretch/>
          </p:blipFill>
          <p:spPr>
            <a:xfrm>
              <a:off x="8883435" y="434024"/>
              <a:ext cx="1636795" cy="844617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5CA445B-9D07-72DF-33E0-C7DA518671DA}"/>
              </a:ext>
            </a:extLst>
          </p:cNvPr>
          <p:cNvSpPr txBox="1"/>
          <p:nvPr/>
        </p:nvSpPr>
        <p:spPr>
          <a:xfrm>
            <a:off x="5868766" y="5466573"/>
            <a:ext cx="4640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  <a:latin typeface="+mj-lt"/>
              </a:rPr>
              <a:t>Fore more details, follow Sara Cisternino’s presentation right after this one. </a:t>
            </a:r>
            <a:endParaRPr lang="en-US" dirty="0">
              <a:solidFill>
                <a:srgbClr val="FF0000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626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1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36554-9DD7-E9B5-AF1D-0E598D4BE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C033B-A2A9-FCFE-2EAE-D16FBDCC4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212976"/>
            <a:ext cx="10972800" cy="1728192"/>
          </a:xfrm>
        </p:spPr>
        <p:txBody>
          <a:bodyPr>
            <a:normAutofit fontScale="90000"/>
          </a:bodyPr>
          <a:lstStyle/>
          <a:p>
            <a:r>
              <a:rPr lang="en-US" dirty="0"/>
              <a:t>Target production at LNL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Quality Control (QC) techniques: nuclear targets characterization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067D21-AC9D-0211-D936-8D5692423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15</a:t>
            </a:fld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531800-3B44-3AB9-657C-A91EF24A5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764704"/>
            <a:ext cx="3086058" cy="151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C7B3C8-550D-B0F6-13C7-0C9D3BE3A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7157" y="738772"/>
            <a:ext cx="3084843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0097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16</a:t>
            </a:fld>
            <a:endParaRPr lang="it-IT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2" name="Rettangolo 1"/>
          <p:cNvSpPr/>
          <p:nvPr/>
        </p:nvSpPr>
        <p:spPr>
          <a:xfrm>
            <a:off x="108958" y="653844"/>
            <a:ext cx="120056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36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IBA facilities for nuclear target characterization @ LNL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72FAB9A-E19D-4565-9EEC-2E8B85C404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2838"/>
          <a:stretch/>
        </p:blipFill>
        <p:spPr>
          <a:xfrm>
            <a:off x="186384" y="1340768"/>
            <a:ext cx="3691944" cy="5400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8433E1D-B6BB-DDEE-37E2-57C884D526CB}"/>
              </a:ext>
            </a:extLst>
          </p:cNvPr>
          <p:cNvSpPr txBox="1"/>
          <p:nvPr/>
        </p:nvSpPr>
        <p:spPr>
          <a:xfrm>
            <a:off x="3943893" y="3955656"/>
            <a:ext cx="308670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-15° beam line at CN facility [a), b)]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EBS analysis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PIXE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PIGE analysis </a:t>
            </a:r>
          </a:p>
          <a:p>
            <a:endParaRPr lang="en-US" sz="1200" dirty="0"/>
          </a:p>
          <a:p>
            <a:r>
              <a:rPr lang="en-US" sz="1200" b="1" dirty="0"/>
              <a:t>0° beam line (</a:t>
            </a:r>
            <a:r>
              <a:rPr lang="en-US" sz="1200" b="1" dirty="0">
                <a:latin typeface="Symbol" panose="05050102010706020507" pitchFamily="18" charset="2"/>
              </a:rPr>
              <a:t>m</a:t>
            </a:r>
            <a:r>
              <a:rPr lang="en-US" sz="1200" b="1" dirty="0"/>
              <a:t>-beam) at AN2000 facility [c)]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EBS analysis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PIXE analysis</a:t>
            </a:r>
          </a:p>
          <a:p>
            <a:endParaRPr lang="en-US" sz="1200" dirty="0"/>
          </a:p>
          <a:p>
            <a:r>
              <a:rPr lang="en-US" sz="1200" b="1" dirty="0"/>
              <a:t>60° beam line at AN2000 facility [d)]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EBS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ERDA analysis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2D80A1FD-658B-ED73-87CE-00825652EC55}"/>
              </a:ext>
            </a:extLst>
          </p:cNvPr>
          <p:cNvSpPr/>
          <p:nvPr/>
        </p:nvSpPr>
        <p:spPr>
          <a:xfrm>
            <a:off x="3973310" y="1397975"/>
            <a:ext cx="3015450" cy="1656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500"/>
              </a:lnSpc>
              <a:buFont typeface="Wingdings" panose="05000000000000000000" pitchFamily="2" charset="2"/>
              <a:buChar char="Ø"/>
            </a:pPr>
            <a:r>
              <a:rPr lang="en-U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quantitative determination of composition </a:t>
            </a:r>
          </a:p>
          <a:p>
            <a:pPr marL="285750" indent="-285750">
              <a:lnSpc>
                <a:spcPts val="2500"/>
              </a:lnSpc>
              <a:buFont typeface="Wingdings" panose="05000000000000000000" pitchFamily="2" charset="2"/>
              <a:buChar char="Ø"/>
            </a:pPr>
            <a:r>
              <a:rPr lang="en-U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thickness measurements in terms of dose (at/cm</a:t>
            </a:r>
            <a:r>
              <a:rPr lang="en-US" sz="1400" b="1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lnSpc>
                <a:spcPts val="2500"/>
              </a:lnSpc>
              <a:buFont typeface="Wingdings" panose="05000000000000000000" pitchFamily="2" charset="2"/>
              <a:buChar char="Ø"/>
            </a:pPr>
            <a:r>
              <a:rPr lang="en-U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depth profiles analysis</a:t>
            </a:r>
            <a:endParaRPr lang="it-IT" sz="1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AFFDD15B-DE13-A109-E1A5-5C10342E7D82}"/>
              </a:ext>
            </a:extLst>
          </p:cNvPr>
          <p:cNvSpPr/>
          <p:nvPr/>
        </p:nvSpPr>
        <p:spPr>
          <a:xfrm>
            <a:off x="3973310" y="3069519"/>
            <a:ext cx="2924347" cy="704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dirty="0"/>
              <a:t>non-destructive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dirty="0"/>
              <a:t>High accuracy and resolution</a:t>
            </a:r>
            <a:endParaRPr lang="en-US" sz="1400" i="1" dirty="0">
              <a:latin typeface="Calibri-Italic"/>
            </a:endParaRPr>
          </a:p>
        </p:txBody>
      </p: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B53F249E-839D-3653-A316-689B4CCAC475}"/>
              </a:ext>
            </a:extLst>
          </p:cNvPr>
          <p:cNvGrpSpPr/>
          <p:nvPr/>
        </p:nvGrpSpPr>
        <p:grpSpPr>
          <a:xfrm>
            <a:off x="7109100" y="3429000"/>
            <a:ext cx="2439484" cy="1800000"/>
            <a:chOff x="5367325" y="4344944"/>
            <a:chExt cx="2439484" cy="1830757"/>
          </a:xfrm>
        </p:grpSpPr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2AE57B1B-0D01-17CA-AF62-40482B0D2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7325" y="4344944"/>
              <a:ext cx="2439484" cy="1830757"/>
            </a:xfrm>
            <a:prstGeom prst="rect">
              <a:avLst/>
            </a:prstGeom>
          </p:spPr>
        </p:pic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F45A5674-CDC3-3768-D837-5B87485F1B0A}"/>
                </a:ext>
              </a:extLst>
            </p:cNvPr>
            <p:cNvSpPr txBox="1"/>
            <p:nvPr/>
          </p:nvSpPr>
          <p:spPr>
            <a:xfrm>
              <a:off x="5377502" y="4365104"/>
              <a:ext cx="57448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/>
                <a:t>c)</a:t>
              </a:r>
            </a:p>
          </p:txBody>
        </p:sp>
      </p:grp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1DC0EB1E-A625-7EA1-FB0C-8643BAFFD161}"/>
              </a:ext>
            </a:extLst>
          </p:cNvPr>
          <p:cNvGrpSpPr/>
          <p:nvPr/>
        </p:nvGrpSpPr>
        <p:grpSpPr>
          <a:xfrm>
            <a:off x="9558761" y="3402151"/>
            <a:ext cx="2556556" cy="1800000"/>
            <a:chOff x="8819126" y="4307873"/>
            <a:chExt cx="2556556" cy="1867828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A9A9BFBA-CD60-08B7-D99F-95B43CE56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6198" y="4344944"/>
              <a:ext cx="2439484" cy="1830757"/>
            </a:xfrm>
            <a:prstGeom prst="rect">
              <a:avLst/>
            </a:prstGeom>
          </p:spPr>
        </p:pic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E70BD890-FCBA-E98F-C4D9-13749211F10E}"/>
                </a:ext>
              </a:extLst>
            </p:cNvPr>
            <p:cNvSpPr txBox="1"/>
            <p:nvPr/>
          </p:nvSpPr>
          <p:spPr>
            <a:xfrm>
              <a:off x="8819126" y="4307873"/>
              <a:ext cx="47668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/>
                <a:t>d)</a:t>
              </a:r>
            </a:p>
          </p:txBody>
        </p:sp>
      </p:grp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C72D18C7-C389-A70D-F7BF-3255539C49A9}"/>
              </a:ext>
            </a:extLst>
          </p:cNvPr>
          <p:cNvGrpSpPr/>
          <p:nvPr/>
        </p:nvGrpSpPr>
        <p:grpSpPr>
          <a:xfrm>
            <a:off x="9675833" y="1402211"/>
            <a:ext cx="2439484" cy="1800000"/>
            <a:chOff x="8922123" y="1749418"/>
            <a:chExt cx="2439484" cy="1830757"/>
          </a:xfrm>
        </p:grpSpPr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BCC11918-0414-4779-50F8-94B4DD9C7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2123" y="1749418"/>
              <a:ext cx="2439484" cy="1830757"/>
            </a:xfrm>
            <a:prstGeom prst="rect">
              <a:avLst/>
            </a:prstGeom>
          </p:spPr>
        </p:pic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B0138C9E-75AF-18C9-D231-0C521A7D4D7E}"/>
                </a:ext>
              </a:extLst>
            </p:cNvPr>
            <p:cNvSpPr txBox="1"/>
            <p:nvPr/>
          </p:nvSpPr>
          <p:spPr>
            <a:xfrm>
              <a:off x="8958790" y="1760043"/>
              <a:ext cx="42287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/>
                <a:t>b)</a:t>
              </a:r>
            </a:p>
          </p:txBody>
        </p:sp>
      </p:grp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3E9321CC-DBF5-3065-E8D1-BC167E7B6054}"/>
              </a:ext>
            </a:extLst>
          </p:cNvPr>
          <p:cNvGrpSpPr/>
          <p:nvPr/>
        </p:nvGrpSpPr>
        <p:grpSpPr>
          <a:xfrm>
            <a:off x="7083742" y="1418099"/>
            <a:ext cx="2419536" cy="1800000"/>
            <a:chOff x="7174843" y="1413453"/>
            <a:chExt cx="2419536" cy="1877234"/>
          </a:xfrm>
        </p:grpSpPr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FCB70174-EE2A-3ED0-D223-757D8D9222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22" r="25639"/>
            <a:stretch/>
          </p:blipFill>
          <p:spPr>
            <a:xfrm>
              <a:off x="7174843" y="1413453"/>
              <a:ext cx="2419536" cy="1877234"/>
            </a:xfrm>
            <a:prstGeom prst="rect">
              <a:avLst/>
            </a:prstGeom>
          </p:spPr>
        </p:pic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F5FAE06C-E912-CF94-2194-48FCDB84E038}"/>
                </a:ext>
              </a:extLst>
            </p:cNvPr>
            <p:cNvSpPr txBox="1"/>
            <p:nvPr/>
          </p:nvSpPr>
          <p:spPr>
            <a:xfrm>
              <a:off x="7175877" y="1419711"/>
              <a:ext cx="5043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/>
                <a:t>a)</a:t>
              </a:r>
            </a:p>
          </p:txBody>
        </p:sp>
      </p:grp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741EE95-8957-4943-1FD5-354862341443}"/>
              </a:ext>
            </a:extLst>
          </p:cNvPr>
          <p:cNvSpPr txBox="1"/>
          <p:nvPr/>
        </p:nvSpPr>
        <p:spPr>
          <a:xfrm>
            <a:off x="-13882" y="-63532"/>
            <a:ext cx="7622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characterization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LNL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35EB458-9946-816D-428A-E3B335714FEA}"/>
              </a:ext>
            </a:extLst>
          </p:cNvPr>
          <p:cNvGrpSpPr/>
          <p:nvPr/>
        </p:nvGrpSpPr>
        <p:grpSpPr>
          <a:xfrm>
            <a:off x="9432754" y="6133178"/>
            <a:ext cx="2302812" cy="630936"/>
            <a:chOff x="8883435" y="434024"/>
            <a:chExt cx="3222061" cy="84461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D5D0B46-A1C0-7D77-6479-5B78F72B9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521320" y="437645"/>
              <a:ext cx="1584176" cy="7762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24A62A0-6786-8D23-DD9A-05A464705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l="3847" t="10873" r="7658" b="15608"/>
            <a:stretch/>
          </p:blipFill>
          <p:spPr>
            <a:xfrm>
              <a:off x="8883435" y="434024"/>
              <a:ext cx="1636795" cy="84461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3053567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magine 31">
            <a:extLst>
              <a:ext uri="{FF2B5EF4-FFF2-40B4-BE49-F238E27FC236}">
                <a16:creationId xmlns:a16="http://schemas.microsoft.com/office/drawing/2014/main" id="{AAC01F8F-F06B-7158-55E6-B40E5D09ED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2" t="6610" r="21814" b="998"/>
          <a:stretch/>
        </p:blipFill>
        <p:spPr>
          <a:xfrm>
            <a:off x="4126407" y="4265521"/>
            <a:ext cx="1741856" cy="1440000"/>
          </a:xfrm>
          <a:prstGeom prst="rect">
            <a:avLst/>
          </a:prstGeom>
        </p:spPr>
      </p:pic>
      <p:grpSp>
        <p:nvGrpSpPr>
          <p:cNvPr id="65" name="Gruppo 64">
            <a:extLst>
              <a:ext uri="{FF2B5EF4-FFF2-40B4-BE49-F238E27FC236}">
                <a16:creationId xmlns:a16="http://schemas.microsoft.com/office/drawing/2014/main" id="{ABB687AA-7426-FA70-246A-8CD6F39D3045}"/>
              </a:ext>
            </a:extLst>
          </p:cNvPr>
          <p:cNvGrpSpPr/>
          <p:nvPr/>
        </p:nvGrpSpPr>
        <p:grpSpPr>
          <a:xfrm>
            <a:off x="5380047" y="5199815"/>
            <a:ext cx="1835831" cy="1534749"/>
            <a:chOff x="5591944" y="4293096"/>
            <a:chExt cx="2232248" cy="1905384"/>
          </a:xfrm>
        </p:grpSpPr>
        <p:sp>
          <p:nvSpPr>
            <p:cNvPr id="66" name="Rettangolo 65">
              <a:extLst>
                <a:ext uri="{FF2B5EF4-FFF2-40B4-BE49-F238E27FC236}">
                  <a16:creationId xmlns:a16="http://schemas.microsoft.com/office/drawing/2014/main" id="{8BBB1094-10A0-F295-9186-C2B73F1A5E52}"/>
                </a:ext>
              </a:extLst>
            </p:cNvPr>
            <p:cNvSpPr/>
            <p:nvPr/>
          </p:nvSpPr>
          <p:spPr>
            <a:xfrm>
              <a:off x="5591944" y="4293096"/>
              <a:ext cx="2232248" cy="19053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7" name="Immagine 66">
              <a:extLst>
                <a:ext uri="{FF2B5EF4-FFF2-40B4-BE49-F238E27FC236}">
                  <a16:creationId xmlns:a16="http://schemas.microsoft.com/office/drawing/2014/main" id="{D55AEAD7-1BF1-DEA9-B9CC-C6DB981F2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80718" y="4398480"/>
              <a:ext cx="2018421" cy="1800000"/>
            </a:xfrm>
            <a:prstGeom prst="rect">
              <a:avLst/>
            </a:prstGeom>
          </p:spPr>
        </p:pic>
      </p:grp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EAF16814-9351-827C-6E8B-57A54C058152}"/>
              </a:ext>
            </a:extLst>
          </p:cNvPr>
          <p:cNvGrpSpPr/>
          <p:nvPr/>
        </p:nvGrpSpPr>
        <p:grpSpPr>
          <a:xfrm>
            <a:off x="6934292" y="3511162"/>
            <a:ext cx="4492520" cy="2448288"/>
            <a:chOff x="358510" y="2392683"/>
            <a:chExt cx="4492520" cy="2448288"/>
          </a:xfrm>
        </p:grpSpPr>
        <p:pic>
          <p:nvPicPr>
            <p:cNvPr id="43" name="Immagine 212">
              <a:extLst>
                <a:ext uri="{FF2B5EF4-FFF2-40B4-BE49-F238E27FC236}">
                  <a16:creationId xmlns:a16="http://schemas.microsoft.com/office/drawing/2014/main" id="{A016BDAB-E1D3-6B56-35DD-C6735D64B7C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93" t="6683" r="17866" b="21387"/>
            <a:stretch/>
          </p:blipFill>
          <p:spPr bwMode="auto">
            <a:xfrm>
              <a:off x="460041" y="3073061"/>
              <a:ext cx="1418451" cy="144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Rettangolo 41">
              <a:extLst>
                <a:ext uri="{FF2B5EF4-FFF2-40B4-BE49-F238E27FC236}">
                  <a16:creationId xmlns:a16="http://schemas.microsoft.com/office/drawing/2014/main" id="{BAFA8F27-239F-77DC-D45A-E75C6D75D2E5}"/>
                </a:ext>
              </a:extLst>
            </p:cNvPr>
            <p:cNvSpPr/>
            <p:nvPr/>
          </p:nvSpPr>
          <p:spPr>
            <a:xfrm>
              <a:off x="358510" y="2392683"/>
              <a:ext cx="4492520" cy="24482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uppo 67">
            <a:extLst>
              <a:ext uri="{FF2B5EF4-FFF2-40B4-BE49-F238E27FC236}">
                <a16:creationId xmlns:a16="http://schemas.microsoft.com/office/drawing/2014/main" id="{029B12DC-2906-BED6-6EAC-673F6C5611F7}"/>
              </a:ext>
            </a:extLst>
          </p:cNvPr>
          <p:cNvGrpSpPr/>
          <p:nvPr/>
        </p:nvGrpSpPr>
        <p:grpSpPr>
          <a:xfrm>
            <a:off x="7903242" y="5013027"/>
            <a:ext cx="2046712" cy="1800348"/>
            <a:chOff x="5784017" y="4477419"/>
            <a:chExt cx="2046712" cy="1800348"/>
          </a:xfrm>
        </p:grpSpPr>
        <p:sp>
          <p:nvSpPr>
            <p:cNvPr id="69" name="Rettangolo 68">
              <a:extLst>
                <a:ext uri="{FF2B5EF4-FFF2-40B4-BE49-F238E27FC236}">
                  <a16:creationId xmlns:a16="http://schemas.microsoft.com/office/drawing/2014/main" id="{0D33DA5C-600E-48EA-84A9-6240CA11387F}"/>
                </a:ext>
              </a:extLst>
            </p:cNvPr>
            <p:cNvSpPr/>
            <p:nvPr/>
          </p:nvSpPr>
          <p:spPr>
            <a:xfrm>
              <a:off x="5788480" y="4543389"/>
              <a:ext cx="2042249" cy="17343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0" name="Immagine 69">
              <a:extLst>
                <a:ext uri="{FF2B5EF4-FFF2-40B4-BE49-F238E27FC236}">
                  <a16:creationId xmlns:a16="http://schemas.microsoft.com/office/drawing/2014/main" id="{52F8B5CA-C1A4-4996-733F-484A68B2AE9C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4017" y="4477419"/>
              <a:ext cx="1852250" cy="167188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1" name="Immagine 70">
            <a:extLst>
              <a:ext uri="{FF2B5EF4-FFF2-40B4-BE49-F238E27FC236}">
                <a16:creationId xmlns:a16="http://schemas.microsoft.com/office/drawing/2014/main" id="{3111247E-3725-D7AF-AE90-B85145219A3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" t="9509" b="38065"/>
          <a:stretch/>
        </p:blipFill>
        <p:spPr>
          <a:xfrm>
            <a:off x="9026953" y="4237481"/>
            <a:ext cx="3013025" cy="1527621"/>
          </a:xfrm>
          <a:prstGeom prst="rect">
            <a:avLst/>
          </a:prstGeom>
        </p:spPr>
      </p:pic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17</a:t>
            </a:fld>
            <a:endParaRPr lang="it-IT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2" name="Rettangolo 1"/>
          <p:cNvSpPr/>
          <p:nvPr/>
        </p:nvSpPr>
        <p:spPr>
          <a:xfrm>
            <a:off x="186384" y="566978"/>
            <a:ext cx="95691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IBA facilities for nuclear target characterization @ LNL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6BA1893E-6928-C287-83E3-32E4D65B46DE}"/>
              </a:ext>
            </a:extLst>
          </p:cNvPr>
          <p:cNvSpPr txBox="1">
            <a:spLocks/>
          </p:cNvSpPr>
          <p:nvPr/>
        </p:nvSpPr>
        <p:spPr>
          <a:xfrm>
            <a:off x="0" y="1090744"/>
            <a:ext cx="6085176" cy="51885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Dedicated experiments in nuclear target analysis: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D974AD0E-8BC8-F2DB-0E92-876D5B6F0698}"/>
              </a:ext>
            </a:extLst>
          </p:cNvPr>
          <p:cNvSpPr txBox="1"/>
          <p:nvPr/>
        </p:nvSpPr>
        <p:spPr>
          <a:xfrm>
            <a:off x="29391" y="1533769"/>
            <a:ext cx="70855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Deposition of Elements on Substrates (DES)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involved in 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NUMEN project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Elastic backscattering spectrometry (EBS)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4CE0A9CB-F05C-7931-3909-1AE7B73F81BC}"/>
              </a:ext>
            </a:extLst>
          </p:cNvPr>
          <p:cNvSpPr txBox="1"/>
          <p:nvPr/>
        </p:nvSpPr>
        <p:spPr>
          <a:xfrm>
            <a:off x="77635" y="2905066"/>
            <a:ext cx="739940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GB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haracterization of HIVIPP targets for REMIX project (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HIX</a:t>
            </a:r>
            <a:r>
              <a:rPr lang="en-GB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GB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involved in </a:t>
            </a:r>
            <a:r>
              <a:rPr lang="en-GB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LARAMED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Elastic backscattering spectrometry (EBS)</a:t>
            </a:r>
            <a:endParaRPr lang="en-GB" sz="1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ED2163A6-159E-06C5-E484-DD0B8A717F6A}"/>
              </a:ext>
            </a:extLst>
          </p:cNvPr>
          <p:cNvSpPr txBox="1"/>
          <p:nvPr/>
        </p:nvSpPr>
        <p:spPr>
          <a:xfrm>
            <a:off x="107668" y="4499694"/>
            <a:ext cx="4286192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Advances Nuclear Target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(ANT)</a:t>
            </a:r>
          </a:p>
          <a:p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involved in 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SALVIA project, LUNA collaboration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(target development)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LNL target service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(target characterization)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Elastic backscattering spectrometry (EBS)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Nuclear Reaction Analysis (NRA)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particle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induced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X-ray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emission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(PIXE)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particle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induced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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-ray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emission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(PIGE)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4" name="Immagine 63">
            <a:extLst>
              <a:ext uri="{FF2B5EF4-FFF2-40B4-BE49-F238E27FC236}">
                <a16:creationId xmlns:a16="http://schemas.microsoft.com/office/drawing/2014/main" id="{DAD74C6F-5D31-D3E6-F8BC-72245EB113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87121" y="753148"/>
            <a:ext cx="2537185" cy="1883764"/>
          </a:xfrm>
          <a:prstGeom prst="rect">
            <a:avLst/>
          </a:prstGeom>
        </p:spPr>
      </p:pic>
      <p:grpSp>
        <p:nvGrpSpPr>
          <p:cNvPr id="61" name="Gruppo 60">
            <a:extLst>
              <a:ext uri="{FF2B5EF4-FFF2-40B4-BE49-F238E27FC236}">
                <a16:creationId xmlns:a16="http://schemas.microsoft.com/office/drawing/2014/main" id="{4E0A30D2-2D40-5775-7298-BC7892D179FC}"/>
              </a:ext>
            </a:extLst>
          </p:cNvPr>
          <p:cNvGrpSpPr/>
          <p:nvPr/>
        </p:nvGrpSpPr>
        <p:grpSpPr>
          <a:xfrm>
            <a:off x="7187541" y="2549207"/>
            <a:ext cx="3372955" cy="1671881"/>
            <a:chOff x="8209338" y="1483584"/>
            <a:chExt cx="3372955" cy="1671881"/>
          </a:xfrm>
        </p:grpSpPr>
        <p:pic>
          <p:nvPicPr>
            <p:cNvPr id="33" name="Picture 10">
              <a:extLst>
                <a:ext uri="{FF2B5EF4-FFF2-40B4-BE49-F238E27FC236}">
                  <a16:creationId xmlns:a16="http://schemas.microsoft.com/office/drawing/2014/main" id="{05708DCC-D5FE-8C15-7B8B-5487E3A1B5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4105" t="32629" r="70314"/>
            <a:stretch/>
          </p:blipFill>
          <p:spPr>
            <a:xfrm>
              <a:off x="8209338" y="1720265"/>
              <a:ext cx="1533963" cy="1346649"/>
            </a:xfrm>
            <a:prstGeom prst="rect">
              <a:avLst/>
            </a:prstGeom>
          </p:spPr>
        </p:pic>
        <p:pic>
          <p:nvPicPr>
            <p:cNvPr id="45" name="Immagine 44">
              <a:extLst>
                <a:ext uri="{FF2B5EF4-FFF2-40B4-BE49-F238E27FC236}">
                  <a16:creationId xmlns:a16="http://schemas.microsoft.com/office/drawing/2014/main" id="{9A6E47A2-00D6-1BB4-70E2-1899782162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27656" t="20416" r="30625" b="12639"/>
            <a:stretch/>
          </p:blipFill>
          <p:spPr>
            <a:xfrm>
              <a:off x="9730043" y="1483584"/>
              <a:ext cx="1852250" cy="1671881"/>
            </a:xfrm>
            <a:prstGeom prst="rect">
              <a:avLst/>
            </a:prstGeom>
          </p:spPr>
        </p:pic>
      </p:grpSp>
      <p:pic>
        <p:nvPicPr>
          <p:cNvPr id="62" name="Immagine 61">
            <a:extLst>
              <a:ext uri="{FF2B5EF4-FFF2-40B4-BE49-F238E27FC236}">
                <a16:creationId xmlns:a16="http://schemas.microsoft.com/office/drawing/2014/main" id="{4BFB06C9-9B90-0CC1-F4FF-9346E9FD058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8" t="33267" r="30413" b="31531"/>
          <a:stretch/>
        </p:blipFill>
        <p:spPr>
          <a:xfrm>
            <a:off x="7320136" y="980728"/>
            <a:ext cx="1616280" cy="1593763"/>
          </a:xfrm>
          <a:prstGeom prst="rect">
            <a:avLst/>
          </a:prstGeom>
        </p:spPr>
      </p:pic>
      <p:cxnSp>
        <p:nvCxnSpPr>
          <p:cNvPr id="73" name="Connettore 2 72">
            <a:extLst>
              <a:ext uri="{FF2B5EF4-FFF2-40B4-BE49-F238E27FC236}">
                <a16:creationId xmlns:a16="http://schemas.microsoft.com/office/drawing/2014/main" id="{48ECE3AB-213C-8BF2-D239-D25EADC809AC}"/>
              </a:ext>
            </a:extLst>
          </p:cNvPr>
          <p:cNvCxnSpPr>
            <a:cxnSpLocks/>
          </p:cNvCxnSpPr>
          <p:nvPr/>
        </p:nvCxnSpPr>
        <p:spPr>
          <a:xfrm>
            <a:off x="4865002" y="1988840"/>
            <a:ext cx="235087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ttore 2 74">
            <a:extLst>
              <a:ext uri="{FF2B5EF4-FFF2-40B4-BE49-F238E27FC236}">
                <a16:creationId xmlns:a16="http://schemas.microsoft.com/office/drawing/2014/main" id="{C410921E-3EBD-903D-EC05-56D52F07880E}"/>
              </a:ext>
            </a:extLst>
          </p:cNvPr>
          <p:cNvCxnSpPr>
            <a:cxnSpLocks/>
          </p:cNvCxnSpPr>
          <p:nvPr/>
        </p:nvCxnSpPr>
        <p:spPr>
          <a:xfrm>
            <a:off x="4865002" y="3413700"/>
            <a:ext cx="235087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0C9E98C-B35F-1FEA-BB03-563E6749C965}"/>
              </a:ext>
            </a:extLst>
          </p:cNvPr>
          <p:cNvSpPr txBox="1"/>
          <p:nvPr/>
        </p:nvSpPr>
        <p:spPr>
          <a:xfrm>
            <a:off x="-13882" y="-63532"/>
            <a:ext cx="7622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characterization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LNL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E07D8DD-8053-6BC2-ED03-E21318BADDAA}"/>
              </a:ext>
            </a:extLst>
          </p:cNvPr>
          <p:cNvGrpSpPr/>
          <p:nvPr/>
        </p:nvGrpSpPr>
        <p:grpSpPr>
          <a:xfrm>
            <a:off x="9834183" y="6175953"/>
            <a:ext cx="2302812" cy="630936"/>
            <a:chOff x="8883435" y="434024"/>
            <a:chExt cx="3222061" cy="84461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DE6AED8-686E-E3F0-11FE-9E67E748A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521320" y="437645"/>
              <a:ext cx="1584176" cy="7762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2E0CDC4-A5AC-E461-0C3D-61C6BCE32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 l="3847" t="10873" r="7658" b="15608"/>
            <a:stretch/>
          </p:blipFill>
          <p:spPr>
            <a:xfrm>
              <a:off x="8883435" y="434024"/>
              <a:ext cx="1636795" cy="844617"/>
            </a:xfrm>
            <a:prstGeom prst="rect">
              <a:avLst/>
            </a:prstGeom>
          </p:spPr>
        </p:pic>
      </p:grpSp>
      <p:pic>
        <p:nvPicPr>
          <p:cNvPr id="11" name="Immagine 10">
            <a:extLst>
              <a:ext uri="{FF2B5EF4-FFF2-40B4-BE49-F238E27FC236}">
                <a16:creationId xmlns:a16="http://schemas.microsoft.com/office/drawing/2014/main" id="{2D922F0B-2DF0-61BD-37B4-68D751A72964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7315" l="0" r="96644">
                        <a14:foregroundMark x1="25503" y1="45638" x2="28859" y2="24832"/>
                        <a14:foregroundMark x1="73154" y1="53020" x2="73154" y2="53020"/>
                        <a14:backgroundMark x1="48322" y1="49664" x2="48322" y2="49664"/>
                        <a14:backgroundMark x1="44966" y1="36913" x2="44966" y2="36913"/>
                        <a14:backgroundMark x1="44966" y1="27517" x2="44966" y2="27517"/>
                        <a14:backgroundMark x1="32215" y1="55705" x2="32215" y2="557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6834" y="2940524"/>
            <a:ext cx="1094870" cy="1094870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pic>
        <p:nvPicPr>
          <p:cNvPr id="12" name="NUMENlogo.jpg" descr="NUMENlogo.jpg">
            <a:extLst>
              <a:ext uri="{FF2B5EF4-FFF2-40B4-BE49-F238E27FC236}">
                <a16:creationId xmlns:a16="http://schemas.microsoft.com/office/drawing/2014/main" id="{2EE4E17F-B860-93B3-4D47-5AD696A2F057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1018647" y="595706"/>
            <a:ext cx="1128721" cy="10871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Google Shape;107;p25">
            <a:extLst>
              <a:ext uri="{FF2B5EF4-FFF2-40B4-BE49-F238E27FC236}">
                <a16:creationId xmlns:a16="http://schemas.microsoft.com/office/drawing/2014/main" id="{69CD32D9-5493-F5BB-40A7-78D04850F13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3869547" y="5959450"/>
            <a:ext cx="1572047" cy="733478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99253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7B4600-A8AC-BA16-1486-48975C9FD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664E67B5-61F9-362B-9C6B-590737D6F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18</a:t>
            </a:fld>
            <a:endParaRPr lang="it-IT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1332EE2B-AB1C-733B-F867-33FFF459B9D0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F5908193-9107-6E9F-0470-6D72633CF847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B87BED4D-6B18-9973-51A3-DE5E3A35950F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F9157512-A9E6-0620-FDE6-F5C19D5A836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3" name="Rettangolo 2">
            <a:extLst>
              <a:ext uri="{FF2B5EF4-FFF2-40B4-BE49-F238E27FC236}">
                <a16:creationId xmlns:a16="http://schemas.microsoft.com/office/drawing/2014/main" id="{C8A01069-16E6-A09F-059E-6C87C221E7C4}"/>
              </a:ext>
            </a:extLst>
          </p:cNvPr>
          <p:cNvSpPr/>
          <p:nvPr/>
        </p:nvSpPr>
        <p:spPr>
          <a:xfrm>
            <a:off x="119336" y="358811"/>
            <a:ext cx="12144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IBA characterization of nuclear target @ LNL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28F5BA8-32D2-8C7F-4097-427DD83A7654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characterization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LNL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569BA7B-BCA8-4E79-E25D-4C8E7B9860BB}"/>
              </a:ext>
            </a:extLst>
          </p:cNvPr>
          <p:cNvGrpSpPr/>
          <p:nvPr/>
        </p:nvGrpSpPr>
        <p:grpSpPr>
          <a:xfrm>
            <a:off x="9770950" y="820476"/>
            <a:ext cx="2302812" cy="630936"/>
            <a:chOff x="8883435" y="434024"/>
            <a:chExt cx="3222061" cy="84461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CCA18A2-7DD0-9788-76B8-256E40FDD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21320" y="437645"/>
              <a:ext cx="1584176" cy="7762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EB01100-CAFE-E02A-31E2-D37E6B183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3847" t="10873" r="7658" b="15608"/>
            <a:stretch/>
          </p:blipFill>
          <p:spPr>
            <a:xfrm>
              <a:off x="8883435" y="434024"/>
              <a:ext cx="1636795" cy="844617"/>
            </a:xfrm>
            <a:prstGeom prst="rect">
              <a:avLst/>
            </a:prstGeom>
          </p:spPr>
        </p:pic>
      </p:grp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097DECE-CBAA-F963-6F48-E5715F8154D3}"/>
              </a:ext>
            </a:extLst>
          </p:cNvPr>
          <p:cNvSpPr txBox="1"/>
          <p:nvPr/>
        </p:nvSpPr>
        <p:spPr>
          <a:xfrm>
            <a:off x="47328" y="836712"/>
            <a:ext cx="8208912" cy="10926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it-IT"/>
            </a:defPPr>
            <a:lvl1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 sz="1700" b="1"/>
            </a:lvl1pPr>
          </a:lstStyle>
          <a:p>
            <a:r>
              <a:rPr lang="en-US" sz="2000" dirty="0">
                <a:solidFill>
                  <a:srgbClr val="FF0000"/>
                </a:solidFill>
              </a:rPr>
              <a:t>Boron</a:t>
            </a:r>
            <a:r>
              <a:rPr lang="en-US" sz="2000" dirty="0"/>
              <a:t> contamination </a:t>
            </a:r>
            <a:r>
              <a:rPr lang="en-US" sz="2000" dirty="0">
                <a:solidFill>
                  <a:srgbClr val="FF0000"/>
                </a:solidFill>
              </a:rPr>
              <a:t>reduction</a:t>
            </a:r>
            <a:r>
              <a:rPr lang="en-US" sz="2000" dirty="0"/>
              <a:t> using High Purity PVD Tantalum deposited on tantalum backing</a:t>
            </a:r>
          </a:p>
          <a:p>
            <a:r>
              <a:rPr lang="en-US" sz="2000" u="sng" dirty="0"/>
              <a:t>Beam induced background reduction</a:t>
            </a:r>
          </a:p>
        </p:txBody>
      </p: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DCFFE31D-EB00-36EB-91D0-725BFECF227C}"/>
              </a:ext>
            </a:extLst>
          </p:cNvPr>
          <p:cNvGrpSpPr/>
          <p:nvPr/>
        </p:nvGrpSpPr>
        <p:grpSpPr>
          <a:xfrm>
            <a:off x="318665" y="2146725"/>
            <a:ext cx="3659561" cy="4522635"/>
            <a:chOff x="125939" y="1799949"/>
            <a:chExt cx="2678421" cy="3310102"/>
          </a:xfrm>
        </p:grpSpPr>
        <p:pic>
          <p:nvPicPr>
            <p:cNvPr id="39" name="Immagine 38" descr="Immagine che contiene testo, schermata&#10;&#10;Il contenuto generato dall'IA potrebbe non essere corretto.">
              <a:extLst>
                <a:ext uri="{FF2B5EF4-FFF2-40B4-BE49-F238E27FC236}">
                  <a16:creationId xmlns:a16="http://schemas.microsoft.com/office/drawing/2014/main" id="{5FF6A591-32D6-04CB-CB01-DEE8F9F999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148" y="3291010"/>
              <a:ext cx="2196578" cy="1819041"/>
            </a:xfrm>
            <a:prstGeom prst="rect">
              <a:avLst/>
            </a:prstGeom>
          </p:spPr>
        </p:pic>
        <p:grpSp>
          <p:nvGrpSpPr>
            <p:cNvPr id="40" name="Gruppo 39">
              <a:extLst>
                <a:ext uri="{FF2B5EF4-FFF2-40B4-BE49-F238E27FC236}">
                  <a16:creationId xmlns:a16="http://schemas.microsoft.com/office/drawing/2014/main" id="{229F6A3F-2335-9030-5108-39D3A3724ADE}"/>
                </a:ext>
              </a:extLst>
            </p:cNvPr>
            <p:cNvGrpSpPr/>
            <p:nvPr/>
          </p:nvGrpSpPr>
          <p:grpSpPr>
            <a:xfrm>
              <a:off x="125939" y="1799949"/>
              <a:ext cx="2678421" cy="1545618"/>
              <a:chOff x="-1356514" y="119647"/>
              <a:chExt cx="2678421" cy="1545618"/>
            </a:xfrm>
          </p:grpSpPr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11D8507E-ECD0-36EB-A060-F7D82A16D7BA}"/>
                  </a:ext>
                </a:extLst>
              </p:cNvPr>
              <p:cNvSpPr txBox="1"/>
              <p:nvPr/>
            </p:nvSpPr>
            <p:spPr>
              <a:xfrm>
                <a:off x="77714" y="649602"/>
                <a:ext cx="1244193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noProof="0" dirty="0"/>
                  <a:t>PVD Ta thickness &gt; 2.5</a:t>
                </a:r>
                <a:r>
                  <a:rPr lang="en-US" sz="1200" noProof="0" dirty="0">
                    <a:latin typeface="Symbol" panose="05050102010706020507" pitchFamily="18" charset="2"/>
                  </a:rPr>
                  <a:t>m</a:t>
                </a:r>
                <a:r>
                  <a:rPr lang="en-US" sz="1200" noProof="0" dirty="0"/>
                  <a:t>m (</a:t>
                </a:r>
                <a:r>
                  <a:rPr lang="en-US" sz="1200" noProof="0" dirty="0" err="1"/>
                  <a:t>E</a:t>
                </a:r>
                <a:r>
                  <a:rPr lang="en-US" sz="1200" baseline="-25000" noProof="0" dirty="0" err="1"/>
                  <a:t>pmax</a:t>
                </a:r>
                <a:r>
                  <a:rPr lang="en-US" sz="1200" noProof="0" dirty="0"/>
                  <a:t>=400keV)</a:t>
                </a:r>
              </a:p>
            </p:txBody>
          </p:sp>
          <p:pic>
            <p:nvPicPr>
              <p:cNvPr id="42" name="Immagine 41">
                <a:extLst>
                  <a:ext uri="{FF2B5EF4-FFF2-40B4-BE49-F238E27FC236}">
                    <a16:creationId xmlns:a16="http://schemas.microsoft.com/office/drawing/2014/main" id="{CB8D9EBF-CB40-3990-1DAB-DBBB14EC8D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1356514" y="119647"/>
                <a:ext cx="1508414" cy="1527671"/>
              </a:xfrm>
              <a:prstGeom prst="rect">
                <a:avLst/>
              </a:prstGeom>
            </p:spPr>
          </p:pic>
        </p:grpSp>
      </p:grpSp>
      <p:grpSp>
        <p:nvGrpSpPr>
          <p:cNvPr id="46" name="Gruppo 45">
            <a:extLst>
              <a:ext uri="{FF2B5EF4-FFF2-40B4-BE49-F238E27FC236}">
                <a16:creationId xmlns:a16="http://schemas.microsoft.com/office/drawing/2014/main" id="{F1DE3381-6D09-A5E7-D6E1-C8C9409C8603}"/>
              </a:ext>
            </a:extLst>
          </p:cNvPr>
          <p:cNvGrpSpPr/>
          <p:nvPr/>
        </p:nvGrpSpPr>
        <p:grpSpPr>
          <a:xfrm>
            <a:off x="3791744" y="2248547"/>
            <a:ext cx="4632935" cy="4132781"/>
            <a:chOff x="2996882" y="0"/>
            <a:chExt cx="5765973" cy="5143500"/>
          </a:xfrm>
        </p:grpSpPr>
        <p:pic>
          <p:nvPicPr>
            <p:cNvPr id="47" name="Immagine 46">
              <a:extLst>
                <a:ext uri="{FF2B5EF4-FFF2-40B4-BE49-F238E27FC236}">
                  <a16:creationId xmlns:a16="http://schemas.microsoft.com/office/drawing/2014/main" id="{467E4681-2404-19D3-62D3-D3BCF95DE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124345" y="0"/>
              <a:ext cx="5638510" cy="5143500"/>
            </a:xfrm>
            <a:prstGeom prst="rect">
              <a:avLst/>
            </a:prstGeom>
          </p:spPr>
        </p:pic>
        <p:cxnSp>
          <p:nvCxnSpPr>
            <p:cNvPr id="48" name="Connettore 2 47">
              <a:extLst>
                <a:ext uri="{FF2B5EF4-FFF2-40B4-BE49-F238E27FC236}">
                  <a16:creationId xmlns:a16="http://schemas.microsoft.com/office/drawing/2014/main" id="{E1503DB0-026F-FA91-4E8B-0627DB29602B}"/>
                </a:ext>
              </a:extLst>
            </p:cNvPr>
            <p:cNvCxnSpPr/>
            <p:nvPr/>
          </p:nvCxnSpPr>
          <p:spPr>
            <a:xfrm flipH="1">
              <a:off x="4932089" y="3501622"/>
              <a:ext cx="1392810" cy="912044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ttore 2 48">
              <a:extLst>
                <a:ext uri="{FF2B5EF4-FFF2-40B4-BE49-F238E27FC236}">
                  <a16:creationId xmlns:a16="http://schemas.microsoft.com/office/drawing/2014/main" id="{D8D587C6-7B45-26F9-85B3-EE94C1E74B73}"/>
                </a:ext>
              </a:extLst>
            </p:cNvPr>
            <p:cNvCxnSpPr/>
            <p:nvPr/>
          </p:nvCxnSpPr>
          <p:spPr>
            <a:xfrm flipH="1">
              <a:off x="4932089" y="3101572"/>
              <a:ext cx="1392810" cy="912044"/>
            </a:xfrm>
            <a:prstGeom prst="straightConnector1">
              <a:avLst/>
            </a:prstGeom>
            <a:ln w="47625">
              <a:solidFill>
                <a:schemeClr val="tx2">
                  <a:lumMod val="50000"/>
                  <a:lumOff val="50000"/>
                </a:schemeClr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ttore 2 49">
              <a:extLst>
                <a:ext uri="{FF2B5EF4-FFF2-40B4-BE49-F238E27FC236}">
                  <a16:creationId xmlns:a16="http://schemas.microsoft.com/office/drawing/2014/main" id="{31088624-B8A1-3819-4447-63F19281140A}"/>
                </a:ext>
              </a:extLst>
            </p:cNvPr>
            <p:cNvCxnSpPr/>
            <p:nvPr/>
          </p:nvCxnSpPr>
          <p:spPr>
            <a:xfrm flipH="1">
              <a:off x="4913112" y="2569547"/>
              <a:ext cx="1392810" cy="912044"/>
            </a:xfrm>
            <a:prstGeom prst="straightConnector1">
              <a:avLst/>
            </a:prstGeom>
            <a:ln w="47625"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CasellaDiTesto 50">
              <a:extLst>
                <a:ext uri="{FF2B5EF4-FFF2-40B4-BE49-F238E27FC236}">
                  <a16:creationId xmlns:a16="http://schemas.microsoft.com/office/drawing/2014/main" id="{79CDAA6B-D679-4C9E-FEB1-170065020433}"/>
                </a:ext>
              </a:extLst>
            </p:cNvPr>
            <p:cNvSpPr txBox="1"/>
            <p:nvPr/>
          </p:nvSpPr>
          <p:spPr>
            <a:xfrm>
              <a:off x="6324898" y="3363532"/>
              <a:ext cx="1282941" cy="314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>
                  <a:solidFill>
                    <a:srgbClr val="FF0000"/>
                  </a:solidFill>
                </a:rPr>
                <a:t>Ta(PVD-LNL)</a:t>
              </a:r>
            </a:p>
          </p:txBody>
        </p:sp>
        <p:sp>
          <p:nvSpPr>
            <p:cNvPr id="52" name="CasellaDiTesto 51">
              <a:extLst>
                <a:ext uri="{FF2B5EF4-FFF2-40B4-BE49-F238E27FC236}">
                  <a16:creationId xmlns:a16="http://schemas.microsoft.com/office/drawing/2014/main" id="{26D7CA34-FA51-AFAF-D5E6-08F4FEC49E21}"/>
                </a:ext>
              </a:extLst>
            </p:cNvPr>
            <p:cNvSpPr txBox="1"/>
            <p:nvPr/>
          </p:nvSpPr>
          <p:spPr>
            <a:xfrm>
              <a:off x="6324898" y="2955554"/>
              <a:ext cx="1763177" cy="314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Ta(acid </a:t>
              </a:r>
              <a:r>
                <a:rPr lang="it-IT" sz="1100" dirty="0" err="1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etched</a:t>
              </a:r>
              <a:r>
                <a:rPr lang="it-IT" sz="11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 LNL)</a:t>
              </a:r>
            </a:p>
          </p:txBody>
        </p:sp>
        <p:sp>
          <p:nvSpPr>
            <p:cNvPr id="53" name="CasellaDiTesto 52">
              <a:extLst>
                <a:ext uri="{FF2B5EF4-FFF2-40B4-BE49-F238E27FC236}">
                  <a16:creationId xmlns:a16="http://schemas.microsoft.com/office/drawing/2014/main" id="{44751656-6235-9B37-0F8E-BF64FAF75D41}"/>
                </a:ext>
              </a:extLst>
            </p:cNvPr>
            <p:cNvSpPr txBox="1"/>
            <p:nvPr/>
          </p:nvSpPr>
          <p:spPr>
            <a:xfrm>
              <a:off x="6305923" y="2402055"/>
              <a:ext cx="1562595" cy="314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/>
                <a:t>Ta(after laser cut)</a:t>
              </a:r>
            </a:p>
          </p:txBody>
        </p:sp>
        <p:sp>
          <p:nvSpPr>
            <p:cNvPr id="54" name="CasellaDiTesto 53">
              <a:extLst>
                <a:ext uri="{FF2B5EF4-FFF2-40B4-BE49-F238E27FC236}">
                  <a16:creationId xmlns:a16="http://schemas.microsoft.com/office/drawing/2014/main" id="{B6B6B99F-FAEA-088C-33B6-10DC60808A1B}"/>
                </a:ext>
              </a:extLst>
            </p:cNvPr>
            <p:cNvSpPr txBox="1"/>
            <p:nvPr/>
          </p:nvSpPr>
          <p:spPr>
            <a:xfrm>
              <a:off x="6314726" y="1336474"/>
              <a:ext cx="2332128" cy="9257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dirty="0" err="1"/>
                <a:t>Ep</a:t>
              </a:r>
              <a:r>
                <a:rPr lang="it-IT" sz="1100" dirty="0"/>
                <a:t>=680keV, ~13µm Mylar</a:t>
              </a:r>
            </a:p>
            <a:p>
              <a:r>
                <a:rPr lang="el-GR" sz="1100" dirty="0"/>
                <a:t>Θ</a:t>
              </a:r>
              <a:r>
                <a:rPr lang="it-IT" sz="1100" baseline="-25000" dirty="0"/>
                <a:t>NRA</a:t>
              </a:r>
              <a:r>
                <a:rPr lang="it-IT" sz="1100" dirty="0"/>
                <a:t>=150° ; sample tilt=70°</a:t>
              </a:r>
            </a:p>
            <a:p>
              <a:endParaRPr lang="it-IT" sz="1100" dirty="0"/>
            </a:p>
            <a:p>
              <a:r>
                <a:rPr lang="it-IT" sz="1100" dirty="0"/>
                <a:t>11B(p,</a:t>
              </a:r>
              <a:r>
                <a:rPr lang="el-GR" sz="1100" dirty="0"/>
                <a:t>α</a:t>
              </a:r>
              <a:r>
                <a:rPr lang="it-IT" sz="1100" dirty="0"/>
                <a:t>)8Be[2</a:t>
              </a:r>
              <a:r>
                <a:rPr lang="el-GR" sz="1100" dirty="0"/>
                <a:t> α</a:t>
              </a:r>
              <a:r>
                <a:rPr lang="it-IT" sz="1100" dirty="0"/>
                <a:t>]</a:t>
              </a:r>
            </a:p>
          </p:txBody>
        </p:sp>
        <p:sp>
          <p:nvSpPr>
            <p:cNvPr id="55" name="CasellaDiTesto 54">
              <a:extLst>
                <a:ext uri="{FF2B5EF4-FFF2-40B4-BE49-F238E27FC236}">
                  <a16:creationId xmlns:a16="http://schemas.microsoft.com/office/drawing/2014/main" id="{F7E07E3B-991C-CB6E-0F97-B96A1A52F679}"/>
                </a:ext>
              </a:extLst>
            </p:cNvPr>
            <p:cNvSpPr txBox="1"/>
            <p:nvPr/>
          </p:nvSpPr>
          <p:spPr>
            <a:xfrm>
              <a:off x="4099696" y="1373941"/>
              <a:ext cx="1186506" cy="314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dirty="0"/>
                <a:t>18O(p,</a:t>
              </a:r>
              <a:r>
                <a:rPr lang="el-GR" sz="1100" dirty="0"/>
                <a:t>α</a:t>
              </a:r>
              <a:r>
                <a:rPr lang="it-IT" sz="1100" dirty="0"/>
                <a:t>)15N</a:t>
              </a:r>
            </a:p>
          </p:txBody>
        </p:sp>
        <p:sp>
          <p:nvSpPr>
            <p:cNvPr id="56" name="CasellaDiTesto 55">
              <a:extLst>
                <a:ext uri="{FF2B5EF4-FFF2-40B4-BE49-F238E27FC236}">
                  <a16:creationId xmlns:a16="http://schemas.microsoft.com/office/drawing/2014/main" id="{0C9DF8EB-178E-5A4A-1648-1BBABCE3B0BD}"/>
                </a:ext>
              </a:extLst>
            </p:cNvPr>
            <p:cNvSpPr txBox="1"/>
            <p:nvPr/>
          </p:nvSpPr>
          <p:spPr>
            <a:xfrm>
              <a:off x="7206486" y="988834"/>
              <a:ext cx="931925" cy="2777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=Blue color</a:t>
              </a:r>
            </a:p>
          </p:txBody>
        </p:sp>
        <p:sp>
          <p:nvSpPr>
            <p:cNvPr id="57" name="CasellaDiTesto 56">
              <a:extLst>
                <a:ext uri="{FF2B5EF4-FFF2-40B4-BE49-F238E27FC236}">
                  <a16:creationId xmlns:a16="http://schemas.microsoft.com/office/drawing/2014/main" id="{E7D7017F-A031-8F13-9CB0-B64A9E3C6F92}"/>
                </a:ext>
              </a:extLst>
            </p:cNvPr>
            <p:cNvSpPr txBox="1"/>
            <p:nvPr/>
          </p:nvSpPr>
          <p:spPr>
            <a:xfrm>
              <a:off x="2996882" y="9459"/>
              <a:ext cx="2046685" cy="314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b="1" dirty="0"/>
                <a:t>SAMPLE TILTED 70°</a:t>
              </a:r>
            </a:p>
          </p:txBody>
        </p:sp>
        <p:cxnSp>
          <p:nvCxnSpPr>
            <p:cNvPr id="58" name="Connettore 2 57">
              <a:extLst>
                <a:ext uri="{FF2B5EF4-FFF2-40B4-BE49-F238E27FC236}">
                  <a16:creationId xmlns:a16="http://schemas.microsoft.com/office/drawing/2014/main" id="{C412C200-7326-ACBD-012D-A5FFDD2C215D}"/>
                </a:ext>
              </a:extLst>
            </p:cNvPr>
            <p:cNvCxnSpPr>
              <a:cxnSpLocks/>
            </p:cNvCxnSpPr>
            <p:nvPr/>
          </p:nvCxnSpPr>
          <p:spPr>
            <a:xfrm>
              <a:off x="4289384" y="1618792"/>
              <a:ext cx="0" cy="1296336"/>
            </a:xfrm>
            <a:prstGeom prst="straightConnector1">
              <a:avLst/>
            </a:prstGeom>
            <a:ln w="47625"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9" name="Immagine 58">
            <a:extLst>
              <a:ext uri="{FF2B5EF4-FFF2-40B4-BE49-F238E27FC236}">
                <a16:creationId xmlns:a16="http://schemas.microsoft.com/office/drawing/2014/main" id="{FF16CEC4-0082-4527-3F19-E66F16C5E6D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44272" y="2734550"/>
            <a:ext cx="3443105" cy="2782682"/>
          </a:xfrm>
          <a:prstGeom prst="rect">
            <a:avLst/>
          </a:prstGeom>
        </p:spPr>
      </p:pic>
      <p:pic>
        <p:nvPicPr>
          <p:cNvPr id="60" name="Google Shape;107;p25">
            <a:extLst>
              <a:ext uri="{FF2B5EF4-FFF2-40B4-BE49-F238E27FC236}">
                <a16:creationId xmlns:a16="http://schemas.microsoft.com/office/drawing/2014/main" id="{DF892DA1-33F1-623C-9A1F-22E8750942B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0113624" y="1782394"/>
            <a:ext cx="1572047" cy="733478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4808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72F298-5A0C-21D9-D365-BA90ACA24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E8E60-CC5F-C62D-ACB9-C78FDB789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56992"/>
            <a:ext cx="10972800" cy="1069848"/>
          </a:xfrm>
        </p:spPr>
        <p:txBody>
          <a:bodyPr>
            <a:normAutofit fontScale="90000"/>
          </a:bodyPr>
          <a:lstStyle/>
          <a:p>
            <a:r>
              <a:rPr lang="en-US" dirty="0"/>
              <a:t>Target production at LNL </a:t>
            </a:r>
            <a:br>
              <a:rPr lang="en-US" dirty="0"/>
            </a:b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Nuclear Physics (NP) studies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C61936-EC87-93C1-0179-D6FD675A3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1</a:t>
            </a:fld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543D54-A0FD-07B7-1DC8-7188B3DF7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764704"/>
            <a:ext cx="3086058" cy="151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17C0B0-97A3-A31A-853C-798C699F0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7157" y="738772"/>
            <a:ext cx="3084843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2852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D4E29C-AE01-AC9C-5939-0B477E194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BFB8F778-A082-A315-3D3C-A182D5689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19</a:t>
            </a:fld>
            <a:endParaRPr lang="it-IT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0F819A12-3D25-D5EA-4A90-D4C21E6B485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16921BD-F7B7-3224-F1D1-3BEDA5C0E6CE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1F0D38B3-422F-87BD-5B96-52217D99F454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97893632-96AF-503B-BE9E-F4758D47CE9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9D50960-F9F1-04D6-926A-AF7AF9AED235}"/>
              </a:ext>
            </a:extLst>
          </p:cNvPr>
          <p:cNvSpPr txBox="1"/>
          <p:nvPr/>
        </p:nvSpPr>
        <p:spPr>
          <a:xfrm>
            <a:off x="-13882" y="-63532"/>
            <a:ext cx="7622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characterization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LNL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C738799-5E66-7805-04C6-D604BFE653B5}"/>
              </a:ext>
            </a:extLst>
          </p:cNvPr>
          <p:cNvGrpSpPr/>
          <p:nvPr/>
        </p:nvGrpSpPr>
        <p:grpSpPr>
          <a:xfrm>
            <a:off x="9624391" y="347140"/>
            <a:ext cx="2302812" cy="630936"/>
            <a:chOff x="8883435" y="434024"/>
            <a:chExt cx="3222061" cy="84461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C0B6CFD-A621-1626-BEB0-5FDF46459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21320" y="437645"/>
              <a:ext cx="1584176" cy="7762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7707044-C722-1DC9-4CD6-15E042A8E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3847" t="10873" r="7658" b="15608"/>
            <a:stretch/>
          </p:blipFill>
          <p:spPr>
            <a:xfrm>
              <a:off x="8883435" y="434024"/>
              <a:ext cx="1636795" cy="844617"/>
            </a:xfrm>
            <a:prstGeom prst="rect">
              <a:avLst/>
            </a:prstGeom>
          </p:spPr>
        </p:pic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52B7E786-45C8-9794-10A2-1EC8737D5C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498" y="4236877"/>
            <a:ext cx="3060249" cy="249533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D531C63-B7A4-7FDF-35A5-D4E40CC09B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572" y="1507371"/>
            <a:ext cx="2780623" cy="2719510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AAF3BB73-3BF7-5286-A21B-165ABE2E59F8}"/>
              </a:ext>
            </a:extLst>
          </p:cNvPr>
          <p:cNvSpPr/>
          <p:nvPr/>
        </p:nvSpPr>
        <p:spPr>
          <a:xfrm>
            <a:off x="119336" y="358811"/>
            <a:ext cx="12144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IBA characterization of nuclear target @ LNL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D4A0BA1A-DE58-21A1-BE25-69B6D85CB9A6}"/>
              </a:ext>
            </a:extLst>
          </p:cNvPr>
          <p:cNvSpPr/>
          <p:nvPr/>
        </p:nvSpPr>
        <p:spPr>
          <a:xfrm>
            <a:off x="16665" y="727778"/>
            <a:ext cx="1053520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700" b="1" dirty="0"/>
              <a:t>Targets preparation for </a:t>
            </a:r>
            <a:r>
              <a:rPr lang="en-US" sz="1700" b="1" dirty="0">
                <a:solidFill>
                  <a:srgbClr val="FF0000"/>
                </a:solidFill>
              </a:rPr>
              <a:t>: </a:t>
            </a:r>
            <a:r>
              <a:rPr lang="en-US" sz="1600" b="1" baseline="30000" dirty="0">
                <a:solidFill>
                  <a:srgbClr val="FF0000"/>
                </a:solidFill>
              </a:rPr>
              <a:t>23</a:t>
            </a:r>
            <a:r>
              <a:rPr lang="en-US" sz="1600" b="1" dirty="0">
                <a:solidFill>
                  <a:srgbClr val="FF0000"/>
                </a:solidFill>
              </a:rPr>
              <a:t>Na(p,</a:t>
            </a:r>
            <a:r>
              <a:rPr lang="en-US" sz="1600" b="1" dirty="0">
                <a:solidFill>
                  <a:srgbClr val="FF0000"/>
                </a:solidFill>
                <a:sym typeface="Symbol" panose="05050102010706020507" pitchFamily="18" charset="2"/>
              </a:rPr>
              <a:t></a:t>
            </a:r>
            <a:r>
              <a:rPr lang="en-US" sz="1600" b="1" dirty="0">
                <a:solidFill>
                  <a:srgbClr val="FF0000"/>
                </a:solidFill>
              </a:rPr>
              <a:t>)</a:t>
            </a:r>
            <a:r>
              <a:rPr lang="en-US" sz="1600" b="1" baseline="30000" dirty="0">
                <a:solidFill>
                  <a:srgbClr val="FF0000"/>
                </a:solidFill>
              </a:rPr>
              <a:t>20</a:t>
            </a:r>
            <a:r>
              <a:rPr lang="en-US" sz="1600" b="1" dirty="0">
                <a:solidFill>
                  <a:srgbClr val="FF0000"/>
                </a:solidFill>
              </a:rPr>
              <a:t>Ne experiment (LNGS)</a:t>
            </a:r>
            <a:br>
              <a:rPr lang="en-US" sz="1600" b="1" dirty="0">
                <a:solidFill>
                  <a:srgbClr val="FF0000"/>
                </a:solidFill>
              </a:rPr>
            </a:br>
            <a:r>
              <a:rPr lang="en-US" sz="1700" dirty="0"/>
              <a:t>Alkali targets produced by PVD technics and contaminants reduction 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AC8611FB-A102-24E5-2BDA-0FA1C7AF5C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96600" y="2356043"/>
            <a:ext cx="4464496" cy="3569280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A221CBB-A491-9F55-8AEE-CA95D8B4F007}"/>
              </a:ext>
            </a:extLst>
          </p:cNvPr>
          <p:cNvSpPr txBox="1"/>
          <p:nvPr/>
        </p:nvSpPr>
        <p:spPr>
          <a:xfrm>
            <a:off x="7455052" y="1750042"/>
            <a:ext cx="40437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aseline="30000" dirty="0"/>
              <a:t>7</a:t>
            </a:r>
            <a:r>
              <a:rPr lang="en-US" sz="1800" dirty="0"/>
              <a:t>Li content (ppm) in different deposition process setup</a:t>
            </a:r>
            <a:endParaRPr lang="en-US" dirty="0"/>
          </a:p>
        </p:txBody>
      </p:sp>
      <p:pic>
        <p:nvPicPr>
          <p:cNvPr id="17" name="Google Shape;107;p25">
            <a:extLst>
              <a:ext uri="{FF2B5EF4-FFF2-40B4-BE49-F238E27FC236}">
                <a16:creationId xmlns:a16="http://schemas.microsoft.com/office/drawing/2014/main" id="{9EDECA0D-BA65-E3B1-4CB0-AC750C053C8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9711910" y="1086974"/>
            <a:ext cx="1187738" cy="554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2" descr="upload.wikimedia.org/wikipedia/en/thumb/e/e9/Eu...">
            <a:extLst>
              <a:ext uri="{FF2B5EF4-FFF2-40B4-BE49-F238E27FC236}">
                <a16:creationId xmlns:a16="http://schemas.microsoft.com/office/drawing/2014/main" id="{31B1F06E-11DA-60BC-C162-6C4BFA13C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319" y="1056392"/>
            <a:ext cx="721138" cy="72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928120BA-4159-AF93-9200-493108B547B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89845" y="2138134"/>
            <a:ext cx="2459267" cy="2178630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E27FBA6C-EDEE-9283-A20C-EAEEE3C5FA96}"/>
              </a:ext>
            </a:extLst>
          </p:cNvPr>
          <p:cNvSpPr txBox="1"/>
          <p:nvPr/>
        </p:nvSpPr>
        <p:spPr>
          <a:xfrm>
            <a:off x="4262524" y="1523080"/>
            <a:ext cx="204348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it-IT"/>
            </a:defPPr>
            <a:lvl1pPr>
              <a:defRPr sz="2400" b="1"/>
            </a:lvl1pPr>
          </a:lstStyle>
          <a:p>
            <a:r>
              <a:rPr lang="en-US" sz="1600" dirty="0"/>
              <a:t>Sodium Niobate Nuclear Target</a:t>
            </a: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EE9F6978-5B73-841E-2DB8-AC8BA9FCF3E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8343" r="27737" b="7562"/>
          <a:stretch/>
        </p:blipFill>
        <p:spPr>
          <a:xfrm>
            <a:off x="4149651" y="4532056"/>
            <a:ext cx="2339657" cy="2193486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BF497ECA-4EB8-245B-EE61-CB5670CA022E}"/>
              </a:ext>
            </a:extLst>
          </p:cNvPr>
          <p:cNvSpPr txBox="1"/>
          <p:nvPr/>
        </p:nvSpPr>
        <p:spPr>
          <a:xfrm>
            <a:off x="4727848" y="6368384"/>
            <a:ext cx="1316398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100" dirty="0"/>
              <a:t>Irradiated  Target </a:t>
            </a:r>
            <a:endParaRPr lang="en-GB" sz="11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32966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86ED6-1B42-BB72-6890-02CE2F5C0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id="{9C72AA20-49CB-46FD-FEAE-557729267E4B}"/>
              </a:ext>
            </a:extLst>
          </p:cNvPr>
          <p:cNvSpPr/>
          <p:nvPr/>
        </p:nvSpPr>
        <p:spPr>
          <a:xfrm>
            <a:off x="475164" y="3676955"/>
            <a:ext cx="2812524" cy="600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100" dirty="0" err="1"/>
              <a:t>TaN</a:t>
            </a:r>
            <a:r>
              <a:rPr lang="en-US" sz="1100" dirty="0"/>
              <a:t> 0.8-1.2-2.4*10</a:t>
            </a:r>
            <a:r>
              <a:rPr lang="en-US" sz="1100" baseline="30000" dirty="0"/>
              <a:t>18</a:t>
            </a:r>
            <a:r>
              <a:rPr lang="en-US" sz="1100" dirty="0"/>
              <a:t> atoms/cm</a:t>
            </a:r>
            <a:r>
              <a:rPr lang="en-US" sz="1100" baseline="30000" dirty="0"/>
              <a:t>2  </a:t>
            </a:r>
            <a:r>
              <a:rPr lang="en-US" sz="1100" dirty="0"/>
              <a:t>deposited on 1.1*10</a:t>
            </a:r>
            <a:r>
              <a:rPr lang="en-US" sz="1100" baseline="30000" dirty="0"/>
              <a:t>18</a:t>
            </a:r>
            <a:r>
              <a:rPr lang="en-US" sz="1100" dirty="0"/>
              <a:t>  atoms/cm</a:t>
            </a:r>
            <a:r>
              <a:rPr lang="en-US" sz="1100" baseline="30000" dirty="0"/>
              <a:t>2  </a:t>
            </a:r>
            <a:r>
              <a:rPr lang="en-US" sz="1100" dirty="0"/>
              <a:t>of high purity Ta interlayer  Tantalum substrate</a:t>
            </a:r>
          </a:p>
        </p:txBody>
      </p:sp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7E12FF9E-1546-417B-769B-2566600A5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20</a:t>
            </a:fld>
            <a:endParaRPr lang="it-IT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C5C575EC-87A7-AA7A-5D49-036AD008028B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51ECF9C8-7D71-B8F4-D519-AC1D6AC8B9BC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6160D3DE-7462-A518-8964-3752D4217E3D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B3887DC2-D66A-6875-3947-1D1A63F9604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3" name="Rettangolo 2">
            <a:extLst>
              <a:ext uri="{FF2B5EF4-FFF2-40B4-BE49-F238E27FC236}">
                <a16:creationId xmlns:a16="http://schemas.microsoft.com/office/drawing/2014/main" id="{4701A970-7E59-7988-16CC-FFBFADFF51FF}"/>
              </a:ext>
            </a:extLst>
          </p:cNvPr>
          <p:cNvSpPr/>
          <p:nvPr/>
        </p:nvSpPr>
        <p:spPr>
          <a:xfrm>
            <a:off x="119336" y="358811"/>
            <a:ext cx="12144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IBA characterization of nuclear target @ LNL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06B8E97-EF61-F897-0D29-E00E9AFA1F1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characterization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LNL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FB532C0D-94D1-C3B3-3FB0-195584C1074E}"/>
              </a:ext>
            </a:extLst>
          </p:cNvPr>
          <p:cNvSpPr/>
          <p:nvPr/>
        </p:nvSpPr>
        <p:spPr>
          <a:xfrm>
            <a:off x="16665" y="727778"/>
            <a:ext cx="1053520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700" b="1" dirty="0"/>
              <a:t>Targets for </a:t>
            </a:r>
            <a:r>
              <a:rPr lang="en-US" sz="1700" b="1" dirty="0">
                <a:solidFill>
                  <a:srgbClr val="FF0000"/>
                </a:solidFill>
              </a:rPr>
              <a:t>: </a:t>
            </a:r>
            <a:r>
              <a:rPr lang="en-US" sz="1600" b="1" baseline="30000" dirty="0">
                <a:solidFill>
                  <a:srgbClr val="FF0000"/>
                </a:solidFill>
              </a:rPr>
              <a:t>15</a:t>
            </a:r>
            <a:r>
              <a:rPr lang="en-US" sz="1600" b="1" dirty="0">
                <a:solidFill>
                  <a:srgbClr val="FF0000"/>
                </a:solidFill>
              </a:rPr>
              <a:t>N(</a:t>
            </a:r>
            <a:r>
              <a:rPr lang="en-US" sz="1600" b="1" dirty="0">
                <a:solidFill>
                  <a:srgbClr val="FF0000"/>
                </a:solidFill>
                <a:sym typeface="Symbol" panose="05050102010706020507" pitchFamily="18" charset="2"/>
              </a:rPr>
              <a:t></a:t>
            </a:r>
            <a:r>
              <a:rPr lang="en-US" sz="1600" b="1" dirty="0">
                <a:solidFill>
                  <a:srgbClr val="FF0000"/>
                </a:solidFill>
              </a:rPr>
              <a:t>,</a:t>
            </a:r>
            <a:r>
              <a:rPr lang="en-US" sz="1600" b="1" dirty="0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US" sz="1600" b="1" dirty="0">
                <a:solidFill>
                  <a:srgbClr val="FF0000"/>
                </a:solidFill>
              </a:rPr>
              <a:t>)</a:t>
            </a:r>
            <a:r>
              <a:rPr lang="en-US" sz="1600" b="1" baseline="30000" dirty="0">
                <a:solidFill>
                  <a:srgbClr val="FF0000"/>
                </a:solidFill>
              </a:rPr>
              <a:t>19</a:t>
            </a:r>
            <a:r>
              <a:rPr lang="en-US" sz="1600" b="1" dirty="0">
                <a:solidFill>
                  <a:srgbClr val="FF0000"/>
                </a:solidFill>
              </a:rPr>
              <a:t>F experiment (</a:t>
            </a:r>
            <a:r>
              <a:rPr lang="en-US" sz="1600" b="1" dirty="0" err="1">
                <a:solidFill>
                  <a:srgbClr val="FF0000"/>
                </a:solidFill>
              </a:rPr>
              <a:t>Felsenkeller</a:t>
            </a:r>
            <a:r>
              <a:rPr lang="en-US" sz="1600" b="1" dirty="0">
                <a:solidFill>
                  <a:srgbClr val="FF0000"/>
                </a:solidFill>
              </a:rPr>
              <a:t> Laboratories)</a:t>
            </a:r>
            <a:br>
              <a:rPr lang="en-US" sz="1600" b="1" dirty="0">
                <a:solidFill>
                  <a:srgbClr val="FF0000"/>
                </a:solidFill>
              </a:rPr>
            </a:br>
            <a:r>
              <a:rPr lang="en-US" sz="1700" dirty="0" err="1"/>
              <a:t>TaN</a:t>
            </a:r>
            <a:r>
              <a:rPr lang="en-US" sz="1700" dirty="0"/>
              <a:t> target produced by PVD technics using </a:t>
            </a:r>
            <a:r>
              <a:rPr lang="en-US" sz="1700" b="1" u="sng" baseline="30000" dirty="0"/>
              <a:t>15</a:t>
            </a:r>
            <a:r>
              <a:rPr lang="en-US" sz="1700" b="1" u="sng" dirty="0"/>
              <a:t>N enriched gas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4C1AB37-5A84-61F2-FABB-6681A24FCF3E}"/>
              </a:ext>
            </a:extLst>
          </p:cNvPr>
          <p:cNvGrpSpPr/>
          <p:nvPr/>
        </p:nvGrpSpPr>
        <p:grpSpPr>
          <a:xfrm>
            <a:off x="9770950" y="820476"/>
            <a:ext cx="2302812" cy="630936"/>
            <a:chOff x="8883435" y="434024"/>
            <a:chExt cx="3222061" cy="84461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0A0CE6B-0045-3459-5161-981759294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21320" y="437645"/>
              <a:ext cx="1584176" cy="7762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5E6BB09-46F8-4A2A-483C-026504FD3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3847" t="10873" r="7658" b="15608"/>
            <a:stretch/>
          </p:blipFill>
          <p:spPr>
            <a:xfrm>
              <a:off x="8883435" y="434024"/>
              <a:ext cx="1636795" cy="844617"/>
            </a:xfrm>
            <a:prstGeom prst="rect">
              <a:avLst/>
            </a:prstGeom>
          </p:spPr>
        </p:pic>
      </p:grpSp>
      <p:pic>
        <p:nvPicPr>
          <p:cNvPr id="12" name="Immagine 11">
            <a:extLst>
              <a:ext uri="{FF2B5EF4-FFF2-40B4-BE49-F238E27FC236}">
                <a16:creationId xmlns:a16="http://schemas.microsoft.com/office/drawing/2014/main" id="{3B062A11-7FBC-7007-5EFF-E6F4F4E1D5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2098" y="2114836"/>
            <a:ext cx="3857747" cy="288000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B7ABBE5-8A59-4B6E-FE08-E66E89162A15}"/>
              </a:ext>
            </a:extLst>
          </p:cNvPr>
          <p:cNvSpPr txBox="1"/>
          <p:nvPr/>
        </p:nvSpPr>
        <p:spPr>
          <a:xfrm>
            <a:off x="8483646" y="5060212"/>
            <a:ext cx="30849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Felsenkeller experimental setup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922B9AEC-43D7-43A5-25A9-A88C7EEAC9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5539" y="4227666"/>
            <a:ext cx="3857747" cy="2605175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24A6524B-5AB1-4D61-CE5D-D227E03244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6688" y="1487809"/>
            <a:ext cx="2424440" cy="2160000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0AF44308-1B40-C8FA-EB2F-B3126EA50B7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5588" t="36756" r="39763" b="968"/>
          <a:stretch>
            <a:fillRect/>
          </a:stretch>
        </p:blipFill>
        <p:spPr>
          <a:xfrm>
            <a:off x="5447928" y="1799547"/>
            <a:ext cx="1781291" cy="1800000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372FBECB-5AE2-C425-B7B5-B26BFD361B2F}"/>
              </a:ext>
            </a:extLst>
          </p:cNvPr>
          <p:cNvSpPr txBox="1"/>
          <p:nvPr/>
        </p:nvSpPr>
        <p:spPr>
          <a:xfrm>
            <a:off x="4257260" y="3665291"/>
            <a:ext cx="13005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Irradiated target Ta</a:t>
            </a:r>
            <a:r>
              <a:rPr lang="en-US" sz="1100" baseline="30000" dirty="0"/>
              <a:t>15</a:t>
            </a:r>
            <a:r>
              <a:rPr lang="en-US" sz="1100" dirty="0"/>
              <a:t>N @ HZDR</a:t>
            </a:r>
          </a:p>
        </p:txBody>
      </p: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740F0F85-DE21-461F-3E0B-E317CF1A87F1}"/>
              </a:ext>
            </a:extLst>
          </p:cNvPr>
          <p:cNvCxnSpPr>
            <a:cxnSpLocks/>
          </p:cNvCxnSpPr>
          <p:nvPr/>
        </p:nvCxnSpPr>
        <p:spPr>
          <a:xfrm flipV="1">
            <a:off x="5333864" y="3232340"/>
            <a:ext cx="906152" cy="444615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326F06B7-CEFE-68C5-484C-CB6BA8F7C157}"/>
              </a:ext>
            </a:extLst>
          </p:cNvPr>
          <p:cNvSpPr txBox="1"/>
          <p:nvPr/>
        </p:nvSpPr>
        <p:spPr>
          <a:xfrm>
            <a:off x="3233431" y="2121355"/>
            <a:ext cx="181813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u="none" strike="noStrike" baseline="0" dirty="0">
                <a:latin typeface="Calibri" panose="020F0502020204030204" pitchFamily="34" charset="0"/>
              </a:rPr>
              <a:t>RBS </a:t>
            </a:r>
            <a:r>
              <a:rPr lang="en-US" sz="1400" b="0" i="0" u="none" strike="noStrike" baseline="0" dirty="0">
                <a:latin typeface="Calibri" panose="020F0502020204030204" pitchFamily="34" charset="0"/>
              </a:rPr>
              <a:t>spectrum </a:t>
            </a:r>
            <a:r>
              <a:rPr lang="en-US" sz="1400" b="0" i="0" u="none" strike="noStrike" baseline="0" dirty="0">
                <a:latin typeface="Symbol" panose="05050102010706020507" pitchFamily="18" charset="2"/>
              </a:rPr>
              <a:t>a</a:t>
            </a:r>
            <a:r>
              <a:rPr lang="en-US" sz="1400" b="0" i="0" u="none" strike="noStrike" baseline="0" dirty="0">
                <a:latin typeface="Calibri" panose="020F0502020204030204" pitchFamily="34" charset="0"/>
              </a:rPr>
              <a:t> beam 1.6MeV(AN2000)</a:t>
            </a:r>
          </a:p>
          <a:p>
            <a:r>
              <a:rPr lang="en-US" sz="1400" dirty="0"/>
              <a:t>witness samples </a:t>
            </a:r>
          </a:p>
          <a:p>
            <a:endParaRPr lang="en-US" sz="1400" dirty="0"/>
          </a:p>
        </p:txBody>
      </p:sp>
      <p:pic>
        <p:nvPicPr>
          <p:cNvPr id="32" name="Immagine 31">
            <a:extLst>
              <a:ext uri="{FF2B5EF4-FFF2-40B4-BE49-F238E27FC236}">
                <a16:creationId xmlns:a16="http://schemas.microsoft.com/office/drawing/2014/main" id="{498AA0C4-FA49-6E17-44E7-D9E4577312C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6601" y="4384971"/>
            <a:ext cx="2929650" cy="1970440"/>
          </a:xfrm>
          <a:prstGeom prst="rect">
            <a:avLst/>
          </a:prstGeom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116EEE84-9650-B654-098F-9B0873B7DA83}"/>
              </a:ext>
            </a:extLst>
          </p:cNvPr>
          <p:cNvSpPr txBox="1"/>
          <p:nvPr/>
        </p:nvSpPr>
        <p:spPr>
          <a:xfrm>
            <a:off x="7702107" y="5658260"/>
            <a:ext cx="29100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Target degradation under intense He</a:t>
            </a:r>
            <a:r>
              <a:rPr lang="en-US" sz="1800" baseline="30000" dirty="0"/>
              <a:t>+ </a:t>
            </a:r>
            <a:r>
              <a:rPr lang="en-US" sz="1800" dirty="0"/>
              <a:t>beam</a:t>
            </a:r>
          </a:p>
          <a:p>
            <a:r>
              <a:rPr lang="en-US" dirty="0"/>
              <a:t>Thanks E. Masha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18382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344368-1A20-F776-AA38-4D0D5A4AE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33C1CCF4-9743-F9D6-7293-B11101488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21</a:t>
            </a:fld>
            <a:endParaRPr lang="it-IT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57D4CD15-76D2-8EF6-181E-723AF62C722F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75E798D-0B34-F136-7B6C-D02440FB5B27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1173FB6B-9A2A-E6E4-37A0-C3B6633CDDD3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86964208-811A-B906-52F2-BAC29B43861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3" name="Rettangolo 2">
            <a:extLst>
              <a:ext uri="{FF2B5EF4-FFF2-40B4-BE49-F238E27FC236}">
                <a16:creationId xmlns:a16="http://schemas.microsoft.com/office/drawing/2014/main" id="{9DBC2124-3A8B-B655-3820-FCFAA9C70647}"/>
              </a:ext>
            </a:extLst>
          </p:cNvPr>
          <p:cNvSpPr/>
          <p:nvPr/>
        </p:nvSpPr>
        <p:spPr>
          <a:xfrm>
            <a:off x="119336" y="358811"/>
            <a:ext cx="12144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IBA characterization of nuclear target @ LNL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F5C1A30-5029-14AB-E774-163DB0ED409B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characterization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LNL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69A0E45B-AA93-EE59-D92C-ED03063FD694}"/>
              </a:ext>
            </a:extLst>
          </p:cNvPr>
          <p:cNvSpPr/>
          <p:nvPr/>
        </p:nvSpPr>
        <p:spPr>
          <a:xfrm>
            <a:off x="16665" y="727778"/>
            <a:ext cx="10471823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700" b="1" dirty="0"/>
              <a:t>Target degradation induced by blistering (intense He+ beam)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700" b="1" u="sng" dirty="0">
                <a:sym typeface="Symbol" panose="05050102010706020507" pitchFamily="18" charset="2"/>
              </a:rPr>
              <a:t>-RBS analysis and 2-D maps using AN2000 -beam probe</a:t>
            </a:r>
            <a:endParaRPr lang="en-US" sz="1700" b="1" u="sng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3821332-2C84-7E69-865F-0BE797FE6E76}"/>
              </a:ext>
            </a:extLst>
          </p:cNvPr>
          <p:cNvGrpSpPr/>
          <p:nvPr/>
        </p:nvGrpSpPr>
        <p:grpSpPr>
          <a:xfrm>
            <a:off x="9770950" y="820476"/>
            <a:ext cx="2302812" cy="630936"/>
            <a:chOff x="8883435" y="434024"/>
            <a:chExt cx="3222061" cy="84461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26BD1B9-D91C-4BF3-7833-0C93D1354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21320" y="437645"/>
              <a:ext cx="1584176" cy="7762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7B144B6-9B69-5357-B829-9519E3507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3847" t="10873" r="7658" b="15608"/>
            <a:stretch/>
          </p:blipFill>
          <p:spPr>
            <a:xfrm>
              <a:off x="8883435" y="434024"/>
              <a:ext cx="1636795" cy="844617"/>
            </a:xfrm>
            <a:prstGeom prst="rect">
              <a:avLst/>
            </a:prstGeom>
          </p:spPr>
        </p:pic>
      </p:grpSp>
      <p:pic>
        <p:nvPicPr>
          <p:cNvPr id="8" name="Immagine 7">
            <a:extLst>
              <a:ext uri="{FF2B5EF4-FFF2-40B4-BE49-F238E27FC236}">
                <a16:creationId xmlns:a16="http://schemas.microsoft.com/office/drawing/2014/main" id="{8D5DCE3A-E92D-1E06-CB7B-421D9EB42D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1598889"/>
            <a:ext cx="2664296" cy="2202546"/>
          </a:xfrm>
          <a:prstGeom prst="rect">
            <a:avLst/>
          </a:prstGeom>
          <a:noFill/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D1D2445-E216-8A0A-BBE6-E9018AAA7B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00" y="3932057"/>
            <a:ext cx="2890472" cy="2738300"/>
          </a:xfrm>
          <a:prstGeom prst="rect">
            <a:avLst/>
          </a:prstGeom>
          <a:noFill/>
        </p:spPr>
      </p:pic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D350593D-A45A-D0CE-E6ED-092EA06C040B}"/>
              </a:ext>
            </a:extLst>
          </p:cNvPr>
          <p:cNvCxnSpPr>
            <a:cxnSpLocks/>
          </p:cNvCxnSpPr>
          <p:nvPr/>
        </p:nvCxnSpPr>
        <p:spPr>
          <a:xfrm flipH="1" flipV="1">
            <a:off x="1631504" y="3140968"/>
            <a:ext cx="504056" cy="1250546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Immagine 28">
            <a:extLst>
              <a:ext uri="{FF2B5EF4-FFF2-40B4-BE49-F238E27FC236}">
                <a16:creationId xmlns:a16="http://schemas.microsoft.com/office/drawing/2014/main" id="{28E97A6A-C749-6771-0383-7E96F9CEC0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86950" y="1507386"/>
            <a:ext cx="2696348" cy="4974296"/>
          </a:xfrm>
          <a:prstGeom prst="rect">
            <a:avLst/>
          </a:prstGeom>
        </p:spPr>
      </p:pic>
      <p:grpSp>
        <p:nvGrpSpPr>
          <p:cNvPr id="39" name="Gruppo 38">
            <a:extLst>
              <a:ext uri="{FF2B5EF4-FFF2-40B4-BE49-F238E27FC236}">
                <a16:creationId xmlns:a16="http://schemas.microsoft.com/office/drawing/2014/main" id="{104C852A-DCCF-C417-A057-BE03E46E1091}"/>
              </a:ext>
            </a:extLst>
          </p:cNvPr>
          <p:cNvGrpSpPr/>
          <p:nvPr/>
        </p:nvGrpSpPr>
        <p:grpSpPr>
          <a:xfrm>
            <a:off x="6187138" y="2555915"/>
            <a:ext cx="4998377" cy="4077072"/>
            <a:chOff x="4078392" y="236707"/>
            <a:chExt cx="7365423" cy="6007823"/>
          </a:xfrm>
        </p:grpSpPr>
        <p:pic>
          <p:nvPicPr>
            <p:cNvPr id="36" name="Immagine 35">
              <a:extLst>
                <a:ext uri="{FF2B5EF4-FFF2-40B4-BE49-F238E27FC236}">
                  <a16:creationId xmlns:a16="http://schemas.microsoft.com/office/drawing/2014/main" id="{2F5ECCCC-EB1A-B8CB-6ACC-368098890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6660" t="1350"/>
            <a:stretch>
              <a:fillRect/>
            </a:stretch>
          </p:blipFill>
          <p:spPr>
            <a:xfrm>
              <a:off x="4116897" y="568278"/>
              <a:ext cx="7326918" cy="5676252"/>
            </a:xfrm>
            <a:prstGeom prst="rect">
              <a:avLst/>
            </a:prstGeom>
          </p:spPr>
        </p:pic>
        <p:sp>
          <p:nvSpPr>
            <p:cNvPr id="38" name="Rettangolo 37">
              <a:extLst>
                <a:ext uri="{FF2B5EF4-FFF2-40B4-BE49-F238E27FC236}">
                  <a16:creationId xmlns:a16="http://schemas.microsoft.com/office/drawing/2014/main" id="{9B8C37E4-8C60-FA3A-8155-E57E29D65AA7}"/>
                </a:ext>
              </a:extLst>
            </p:cNvPr>
            <p:cNvSpPr/>
            <p:nvPr/>
          </p:nvSpPr>
          <p:spPr>
            <a:xfrm>
              <a:off x="4078392" y="236707"/>
              <a:ext cx="3557931" cy="10546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" name="Immagine 40">
            <a:extLst>
              <a:ext uri="{FF2B5EF4-FFF2-40B4-BE49-F238E27FC236}">
                <a16:creationId xmlns:a16="http://schemas.microsoft.com/office/drawing/2014/main" id="{6A4D4A3C-BFBB-218B-F68C-290BF26BCD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38303" y="1477734"/>
            <a:ext cx="2170317" cy="2156361"/>
          </a:xfrm>
          <a:prstGeom prst="rect">
            <a:avLst/>
          </a:prstGeom>
        </p:spPr>
      </p:pic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B25624D3-43DF-34B5-E7F2-29A77F4EC326}"/>
              </a:ext>
            </a:extLst>
          </p:cNvPr>
          <p:cNvSpPr txBox="1"/>
          <p:nvPr/>
        </p:nvSpPr>
        <p:spPr>
          <a:xfrm>
            <a:off x="8699392" y="1754705"/>
            <a:ext cx="31530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u="sng" dirty="0">
                <a:sym typeface="Symbol" panose="05050102010706020507" pitchFamily="18" charset="2"/>
              </a:rPr>
              <a:t>Thickness evaluation using -RBS 2-D maps 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76377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B18E73B-1348-46F7-90FC-CDAA46630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4220615"/>
            <a:ext cx="4320480" cy="2512707"/>
          </a:xfrm>
        </p:spPr>
        <p:txBody>
          <a:bodyPr>
            <a:normAutofit fontScale="25000" lnSpcReduction="20000"/>
          </a:bodyPr>
          <a:lstStyle/>
          <a:p>
            <a:pPr marL="857250" indent="-857250"/>
            <a:r>
              <a:rPr lang="en-US" sz="6600" dirty="0">
                <a:latin typeface="Calibri" panose="020F0502020204030204" pitchFamily="34" charset="0"/>
                <a:cs typeface="Calibri" panose="020F0502020204030204" pitchFamily="34" charset="0"/>
              </a:rPr>
              <a:t>Massimo </a:t>
            </a:r>
            <a:r>
              <a:rPr lang="en-US" sz="6600" dirty="0" err="1">
                <a:latin typeface="Calibri" panose="020F0502020204030204" pitchFamily="34" charset="0"/>
                <a:cs typeface="Calibri" panose="020F0502020204030204" pitchFamily="34" charset="0"/>
              </a:rPr>
              <a:t>Loriggiola</a:t>
            </a:r>
            <a:endParaRPr lang="en-US" sz="6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indent="-857250"/>
            <a:r>
              <a:rPr lang="en-US" sz="6600" dirty="0">
                <a:latin typeface="Calibri" panose="020F0502020204030204" pitchFamily="34" charset="0"/>
                <a:cs typeface="Calibri" panose="020F0502020204030204" pitchFamily="34" charset="0"/>
              </a:rPr>
              <a:t>Lorenzo </a:t>
            </a:r>
            <a:r>
              <a:rPr lang="en-US" sz="6600" dirty="0" err="1">
                <a:latin typeface="Calibri" panose="020F0502020204030204" pitchFamily="34" charset="0"/>
                <a:cs typeface="Calibri" panose="020F0502020204030204" pitchFamily="34" charset="0"/>
              </a:rPr>
              <a:t>Loriggiola</a:t>
            </a:r>
            <a:endParaRPr lang="en-US" sz="6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indent="-857250"/>
            <a:r>
              <a:rPr lang="en-US" sz="6600" dirty="0">
                <a:latin typeface="Calibri" panose="020F0502020204030204" pitchFamily="34" charset="0"/>
                <a:cs typeface="Calibri" panose="020F0502020204030204" pitchFamily="34" charset="0"/>
              </a:rPr>
              <a:t>Matteo </a:t>
            </a:r>
            <a:r>
              <a:rPr lang="en-US" sz="6600" dirty="0" err="1">
                <a:latin typeface="Calibri" panose="020F0502020204030204" pitchFamily="34" charset="0"/>
                <a:cs typeface="Calibri" panose="020F0502020204030204" pitchFamily="34" charset="0"/>
              </a:rPr>
              <a:t>Campostrini</a:t>
            </a:r>
            <a:endParaRPr lang="en-US" sz="6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indent="-857250"/>
            <a:r>
              <a:rPr lang="en-US" sz="6600" dirty="0">
                <a:latin typeface="Calibri" panose="020F0502020204030204" pitchFamily="34" charset="0"/>
                <a:cs typeface="Calibri" panose="020F0502020204030204" pitchFamily="34" charset="0"/>
              </a:rPr>
              <a:t>Valentino Rigato</a:t>
            </a:r>
          </a:p>
          <a:p>
            <a:pPr marL="857250" indent="-857250"/>
            <a:r>
              <a:rPr lang="en-US" sz="6600" dirty="0">
                <a:latin typeface="Calibri" panose="020F0502020204030204" pitchFamily="34" charset="0"/>
                <a:cs typeface="Calibri" panose="020F0502020204030204" pitchFamily="34" charset="0"/>
              </a:rPr>
              <a:t>Andrea Gottardo</a:t>
            </a:r>
          </a:p>
          <a:p>
            <a:pPr marL="857250" indent="-857250"/>
            <a:r>
              <a:rPr lang="en-US" sz="6600" dirty="0">
                <a:latin typeface="Calibri" panose="020F0502020204030204" pitchFamily="34" charset="0"/>
                <a:cs typeface="Calibri" panose="020F0502020204030204" pitchFamily="34" charset="0"/>
              </a:rPr>
              <a:t>Sara Cisternino</a:t>
            </a:r>
          </a:p>
          <a:p>
            <a:pPr marL="857250" indent="-857250"/>
            <a:r>
              <a:rPr lang="en-US" sz="6600" dirty="0">
                <a:latin typeface="Calibri" panose="020F0502020204030204" pitchFamily="34" charset="0"/>
                <a:cs typeface="Calibri" panose="020F0502020204030204" pitchFamily="34" charset="0"/>
              </a:rPr>
              <a:t>Alisa </a:t>
            </a:r>
            <a:r>
              <a:rPr lang="en-US" sz="6600" dirty="0" err="1">
                <a:latin typeface="Calibri" panose="020F0502020204030204" pitchFamily="34" charset="0"/>
                <a:cs typeface="Calibri" panose="020F0502020204030204" pitchFamily="34" charset="0"/>
              </a:rPr>
              <a:t>Kotliarenko</a:t>
            </a:r>
            <a:endParaRPr lang="en-US" sz="6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indent="-857250"/>
            <a:r>
              <a:rPr lang="en-US" sz="6600" dirty="0">
                <a:latin typeface="Calibri" panose="020F0502020204030204" pitchFamily="34" charset="0"/>
                <a:cs typeface="Calibri" panose="020F0502020204030204" pitchFamily="34" charset="0"/>
              </a:rPr>
              <a:t>Gaja Piteo (PhD UNIPD)</a:t>
            </a:r>
          </a:p>
          <a:p>
            <a:pPr marL="857250" indent="-857250"/>
            <a:r>
              <a:rPr lang="en-US" sz="6600" dirty="0">
                <a:latin typeface="Calibri" panose="020F0502020204030204" pitchFamily="34" charset="0"/>
                <a:cs typeface="Calibri" panose="020F0502020204030204" pitchFamily="34" charset="0"/>
              </a:rPr>
              <a:t>Stefano Corradetti</a:t>
            </a:r>
          </a:p>
          <a:p>
            <a:pPr marL="857250" indent="-857250"/>
            <a:r>
              <a:rPr lang="en-US" sz="6600" dirty="0">
                <a:latin typeface="Calibri" panose="020F0502020204030204" pitchFamily="34" charset="0"/>
                <a:cs typeface="Calibri" panose="020F0502020204030204" pitchFamily="34" charset="0"/>
              </a:rPr>
              <a:t>me</a:t>
            </a:r>
          </a:p>
        </p:txBody>
      </p:sp>
      <p:pic>
        <p:nvPicPr>
          <p:cNvPr id="4" name="Picture 2" descr="EURO-LABS">
            <a:extLst>
              <a:ext uri="{FF2B5EF4-FFF2-40B4-BE49-F238E27FC236}">
                <a16:creationId xmlns:a16="http://schemas.microsoft.com/office/drawing/2014/main" id="{4CEDE09A-D6D6-4688-A206-A35779B6E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748454"/>
            <a:ext cx="2957664" cy="1449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E7B19C-DE0D-42AF-A321-8EA5DD32AE9E}"/>
              </a:ext>
            </a:extLst>
          </p:cNvPr>
          <p:cNvSpPr txBox="1"/>
          <p:nvPr/>
        </p:nvSpPr>
        <p:spPr>
          <a:xfrm>
            <a:off x="3653064" y="1782462"/>
            <a:ext cx="74174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noProof="0" dirty="0">
                <a:latin typeface="Calibri" panose="020F0502020204030204" pitchFamily="34" charset="0"/>
                <a:cs typeface="Calibri" panose="020F0502020204030204" pitchFamily="34" charset="0"/>
              </a:rPr>
              <a:t>EURO-LABS WP2.5.2 Collaboration meeting</a:t>
            </a:r>
            <a:br>
              <a:rPr lang="en-US" sz="2400" noProof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noProof="0" dirty="0">
                <a:latin typeface="Calibri" panose="020F0502020204030204" pitchFamily="34" charset="0"/>
                <a:cs typeface="Calibri" panose="020F0502020204030204" pitchFamily="34" charset="0"/>
              </a:rPr>
              <a:t> May 18</a:t>
            </a:r>
            <a:r>
              <a:rPr lang="en-US" sz="2400" baseline="30000" noProof="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400" noProof="0" dirty="0">
                <a:latin typeface="Calibri" panose="020F0502020204030204" pitchFamily="34" charset="0"/>
                <a:cs typeface="Calibri" panose="020F0502020204030204" pitchFamily="34" charset="0"/>
              </a:rPr>
              <a:t>, 2026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GSI lab, Darmstadt (Germany)</a:t>
            </a:r>
            <a:endParaRPr lang="en-US" sz="24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3C1D3E-F038-4BAE-45A0-BE8900040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2118479"/>
            <a:ext cx="3600400" cy="22627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1C1C28-9507-5184-34A4-7E8831FB708E}"/>
              </a:ext>
            </a:extLst>
          </p:cNvPr>
          <p:cNvSpPr txBox="1"/>
          <p:nvPr/>
        </p:nvSpPr>
        <p:spPr>
          <a:xfrm>
            <a:off x="3653064" y="2954929"/>
            <a:ext cx="60974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Thank you from target makers group @LNL</a:t>
            </a:r>
          </a:p>
        </p:txBody>
      </p:sp>
    </p:spTree>
    <p:extLst>
      <p:ext uri="{BB962C8B-B14F-4D97-AF65-F5344CB8AC3E}">
        <p14:creationId xmlns:p14="http://schemas.microsoft.com/office/powerpoint/2010/main" val="1514459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 production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LNL –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Nuclear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physics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studies</a:t>
            </a:r>
          </a:p>
        </p:txBody>
      </p:sp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2</a:t>
            </a:fld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E031044-B70B-4FA1-993E-6AC555D4E703}"/>
              </a:ext>
            </a:extLst>
          </p:cNvPr>
          <p:cNvSpPr txBox="1"/>
          <p:nvPr/>
        </p:nvSpPr>
        <p:spPr>
          <a:xfrm>
            <a:off x="119336" y="527074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A91F8AB-1D94-5630-1BF0-DF498016A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611" y="332656"/>
            <a:ext cx="10515600" cy="1325563"/>
          </a:xfrm>
        </p:spPr>
        <p:txBody>
          <a:bodyPr/>
          <a:lstStyle/>
          <a:p>
            <a:r>
              <a:rPr lang="en-US" dirty="0"/>
              <a:t>Target production at LNL</a:t>
            </a:r>
            <a:br>
              <a:rPr lang="en-US" dirty="0"/>
            </a:br>
            <a:r>
              <a:rPr lang="en-US" dirty="0"/>
              <a:t>NP studies</a:t>
            </a:r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6F028B4-7F1C-E676-421E-52AFAB0A4920}"/>
              </a:ext>
            </a:extLst>
          </p:cNvPr>
          <p:cNvSpPr txBox="1"/>
          <p:nvPr/>
        </p:nvSpPr>
        <p:spPr>
          <a:xfrm>
            <a:off x="225890" y="1628800"/>
            <a:ext cx="6121912" cy="5117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Targets for nuclear physics experiments typically are thin films of isotope-enriched materials obtained by various techniques:</a:t>
            </a:r>
          </a:p>
          <a:p>
            <a:pPr>
              <a:lnSpc>
                <a:spcPct val="150000"/>
              </a:lnSpc>
            </a:pPr>
            <a:r>
              <a:rPr lang="en-US" dirty="0"/>
              <a:t>- </a:t>
            </a:r>
            <a:r>
              <a:rPr lang="en-US" dirty="0">
                <a:solidFill>
                  <a:srgbClr val="FF0000"/>
                </a:solidFill>
              </a:rPr>
              <a:t>lamination (few mg/cm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dirty="0"/>
              <a:t>- </a:t>
            </a:r>
            <a:r>
              <a:rPr lang="en-US" dirty="0">
                <a:solidFill>
                  <a:srgbClr val="FF0000"/>
                </a:solidFill>
              </a:rPr>
              <a:t>vacuum evaporation </a:t>
            </a:r>
            <a:r>
              <a:rPr lang="en-US" dirty="0"/>
              <a:t>(</a:t>
            </a:r>
            <a:r>
              <a:rPr lang="en-US" dirty="0">
                <a:solidFill>
                  <a:srgbClr val="FF0000"/>
                </a:solidFill>
              </a:rPr>
              <a:t>few tens - few hundred µg/cm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r>
              <a:rPr lang="en-US" dirty="0"/>
              <a:t>) </a:t>
            </a:r>
          </a:p>
          <a:p>
            <a:pPr>
              <a:lnSpc>
                <a:spcPct val="150000"/>
              </a:lnSpc>
            </a:pPr>
            <a:r>
              <a:rPr lang="en-US" dirty="0"/>
              <a:t>- </a:t>
            </a:r>
            <a:r>
              <a:rPr lang="en-US" dirty="0">
                <a:solidFill>
                  <a:srgbClr val="FF0000"/>
                </a:solidFill>
              </a:rPr>
              <a:t>Ion beam sputtering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dirty="0"/>
              <a:t>There are different types of fabrication:</a:t>
            </a:r>
          </a:p>
          <a:p>
            <a:pPr>
              <a:lnSpc>
                <a:spcPct val="150000"/>
              </a:lnSpc>
              <a:spcBef>
                <a:spcPts val="105"/>
              </a:spcBef>
              <a:tabLst>
                <a:tab pos="286385" algn="l"/>
              </a:tabLst>
            </a:pPr>
            <a:r>
              <a:rPr lang="en-US" dirty="0">
                <a:cs typeface="Arial"/>
              </a:rPr>
              <a:t>•	</a:t>
            </a:r>
            <a:r>
              <a:rPr lang="en-US" dirty="0">
                <a:cs typeface="Calibri"/>
              </a:rPr>
              <a:t>self</a:t>
            </a:r>
            <a:r>
              <a:rPr lang="en-US" spc="-65" dirty="0">
                <a:cs typeface="Calibri"/>
              </a:rPr>
              <a:t> </a:t>
            </a:r>
            <a:r>
              <a:rPr lang="en-US" spc="-5" dirty="0">
                <a:cs typeface="Calibri"/>
              </a:rPr>
              <a:t>supporting</a:t>
            </a:r>
            <a:endParaRPr lang="en-US" dirty="0">
              <a:cs typeface="Calibri"/>
            </a:endParaRPr>
          </a:p>
          <a:p>
            <a:pPr>
              <a:lnSpc>
                <a:spcPct val="150000"/>
              </a:lnSpc>
              <a:tabLst>
                <a:tab pos="286385" algn="l"/>
              </a:tabLst>
            </a:pPr>
            <a:r>
              <a:rPr lang="en-US" dirty="0">
                <a:cs typeface="Arial"/>
              </a:rPr>
              <a:t>•	</a:t>
            </a:r>
            <a:r>
              <a:rPr lang="en-US" spc="-5" dirty="0">
                <a:cs typeface="Calibri"/>
              </a:rPr>
              <a:t>with</a:t>
            </a:r>
            <a:r>
              <a:rPr lang="en-US" spc="-45" dirty="0">
                <a:cs typeface="Calibri"/>
              </a:rPr>
              <a:t> </a:t>
            </a:r>
            <a:r>
              <a:rPr lang="en-US" spc="-10" dirty="0">
                <a:cs typeface="Calibri"/>
              </a:rPr>
              <a:t>backing</a:t>
            </a:r>
            <a:endParaRPr lang="en-US" dirty="0">
              <a:cs typeface="Calibri"/>
            </a:endParaRPr>
          </a:p>
          <a:p>
            <a:pPr>
              <a:lnSpc>
                <a:spcPct val="150000"/>
              </a:lnSpc>
              <a:tabLst>
                <a:tab pos="286385" algn="l"/>
              </a:tabLst>
            </a:pPr>
            <a:r>
              <a:rPr lang="en-US" dirty="0">
                <a:cs typeface="Arial"/>
              </a:rPr>
              <a:t>•	</a:t>
            </a:r>
            <a:r>
              <a:rPr lang="en-US" spc="-10" dirty="0">
                <a:cs typeface="Calibri"/>
              </a:rPr>
              <a:t>strip-targets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86385" algn="l"/>
              </a:tabLst>
            </a:pPr>
            <a:r>
              <a:rPr lang="it-IT" spc="-10" dirty="0">
                <a:cs typeface="Calibri"/>
              </a:rPr>
              <a:t>sandwich-target</a:t>
            </a:r>
            <a:endParaRPr lang="it-IT" dirty="0">
              <a:cs typeface="Calibri"/>
            </a:endParaRPr>
          </a:p>
          <a:p>
            <a:pPr>
              <a:lnSpc>
                <a:spcPct val="150000"/>
              </a:lnSpc>
              <a:tabLst>
                <a:tab pos="286385" algn="l"/>
              </a:tabLst>
            </a:pPr>
            <a:r>
              <a:rPr lang="it-IT" dirty="0">
                <a:cs typeface="Arial"/>
              </a:rPr>
              <a:t>•	</a:t>
            </a:r>
            <a:r>
              <a:rPr lang="it-IT" spc="-10" dirty="0" err="1">
                <a:cs typeface="Calibri"/>
              </a:rPr>
              <a:t>plunger</a:t>
            </a:r>
            <a:r>
              <a:rPr lang="it-IT" spc="-5" dirty="0">
                <a:cs typeface="Calibri"/>
              </a:rPr>
              <a:t> </a:t>
            </a:r>
            <a:r>
              <a:rPr lang="it-IT" dirty="0">
                <a:cs typeface="Calibri"/>
              </a:rPr>
              <a:t>–</a:t>
            </a:r>
            <a:r>
              <a:rPr lang="it-IT" spc="-30" dirty="0">
                <a:cs typeface="Calibri"/>
              </a:rPr>
              <a:t> </a:t>
            </a:r>
            <a:r>
              <a:rPr lang="it-IT" spc="-15" dirty="0">
                <a:cs typeface="Calibri"/>
              </a:rPr>
              <a:t>target</a:t>
            </a:r>
            <a:endParaRPr lang="it-IT" dirty="0">
              <a:cs typeface="Calibri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C5C8350-ED97-076B-90D1-06A91ACFCCDC}"/>
              </a:ext>
            </a:extLst>
          </p:cNvPr>
          <p:cNvGrpSpPr/>
          <p:nvPr/>
        </p:nvGrpSpPr>
        <p:grpSpPr>
          <a:xfrm>
            <a:off x="9624391" y="347140"/>
            <a:ext cx="2302812" cy="630936"/>
            <a:chOff x="8883435" y="434024"/>
            <a:chExt cx="3222061" cy="84461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2BC074C-DD09-FDCF-68A8-3CCE781B7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21320" y="437645"/>
              <a:ext cx="1584176" cy="7762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CF9E2B7-4FFE-5AAF-4A44-3FD1D25AE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847" t="10873" r="7658" b="15608"/>
            <a:stretch/>
          </p:blipFill>
          <p:spPr>
            <a:xfrm>
              <a:off x="8883435" y="434024"/>
              <a:ext cx="1636795" cy="844617"/>
            </a:xfrm>
            <a:prstGeom prst="rect">
              <a:avLst/>
            </a:prstGeom>
          </p:spPr>
        </p:pic>
      </p:grpSp>
      <p:pic>
        <p:nvPicPr>
          <p:cNvPr id="4" name="Immagine 3">
            <a:extLst>
              <a:ext uri="{FF2B5EF4-FFF2-40B4-BE49-F238E27FC236}">
                <a16:creationId xmlns:a16="http://schemas.microsoft.com/office/drawing/2014/main" id="{3546F828-495F-6250-F301-18B5346AD9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30"/>
          <a:stretch>
            <a:fillRect/>
          </a:stretch>
        </p:blipFill>
        <p:spPr>
          <a:xfrm>
            <a:off x="6638937" y="712681"/>
            <a:ext cx="1947967" cy="3265412"/>
          </a:xfrm>
          <a:prstGeom prst="rect">
            <a:avLst/>
          </a:prstGeom>
        </p:spPr>
      </p:pic>
      <p:pic>
        <p:nvPicPr>
          <p:cNvPr id="10" name="Immagine 9" descr="Immagine che contiene interni, sega elettrica, dispositivo, strumento&#10;&#10;Descrizione generata automaticamente">
            <a:extLst>
              <a:ext uri="{FF2B5EF4-FFF2-40B4-BE49-F238E27FC236}">
                <a16:creationId xmlns:a16="http://schemas.microsoft.com/office/drawing/2014/main" id="{3F548997-EE4A-8CFF-7AFF-2C9D789813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772" y="1252195"/>
            <a:ext cx="3311861" cy="229013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2C9E12B1-9AB1-2886-8301-0D5B3DE14C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4163700"/>
            <a:ext cx="4320480" cy="24302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D2ECEF-8058-8C96-92FA-2C58A1A85B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23905" y="3640784"/>
            <a:ext cx="2391743" cy="29531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2636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en-US" noProof="0" smtClean="0"/>
              <a:pPr/>
              <a:t>3</a:t>
            </a:fld>
            <a:endParaRPr lang="en-US" noProof="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E031044-B70B-4FA1-993E-6AC555D4E703}"/>
              </a:ext>
            </a:extLst>
          </p:cNvPr>
          <p:cNvSpPr txBox="1"/>
          <p:nvPr/>
        </p:nvSpPr>
        <p:spPr>
          <a:xfrm>
            <a:off x="119336" y="527074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EDD89192-D3D0-F3DB-8BC2-F93AD0C6AB7C}"/>
              </a:ext>
            </a:extLst>
          </p:cNvPr>
          <p:cNvSpPr/>
          <p:nvPr/>
        </p:nvSpPr>
        <p:spPr>
          <a:xfrm>
            <a:off x="839416" y="2940828"/>
            <a:ext cx="8936295" cy="1529329"/>
          </a:xfrm>
          <a:prstGeom prst="rect">
            <a:avLst/>
          </a:prstGeom>
          <a:solidFill>
            <a:srgbClr val="A7DA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B34B485F-D235-3190-A5C2-713D770830AE}"/>
              </a:ext>
            </a:extLst>
          </p:cNvPr>
          <p:cNvSpPr/>
          <p:nvPr/>
        </p:nvSpPr>
        <p:spPr>
          <a:xfrm>
            <a:off x="839416" y="2927508"/>
            <a:ext cx="8936295" cy="1359633"/>
          </a:xfrm>
          <a:prstGeom prst="rect">
            <a:avLst/>
          </a:prstGeom>
          <a:solidFill>
            <a:srgbClr val="A7DA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B260C329-7048-333B-220F-1D18DB3C8373}"/>
              </a:ext>
            </a:extLst>
          </p:cNvPr>
          <p:cNvSpPr/>
          <p:nvPr/>
        </p:nvSpPr>
        <p:spPr>
          <a:xfrm>
            <a:off x="839416" y="2931863"/>
            <a:ext cx="8936295" cy="1169521"/>
          </a:xfrm>
          <a:prstGeom prst="rect">
            <a:avLst/>
          </a:prstGeom>
          <a:solidFill>
            <a:srgbClr val="A7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A8B6503F-3F87-752D-4031-254B8E8AC63E}"/>
              </a:ext>
            </a:extLst>
          </p:cNvPr>
          <p:cNvSpPr/>
          <p:nvPr/>
        </p:nvSpPr>
        <p:spPr>
          <a:xfrm>
            <a:off x="1824000" y="954954"/>
            <a:ext cx="8448464" cy="1359633"/>
          </a:xfrm>
          <a:prstGeom prst="rect">
            <a:avLst/>
          </a:prstGeom>
          <a:solidFill>
            <a:srgbClr val="A7DA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898E190-EEFE-F14A-AEDA-6AC4413EA9CE}"/>
              </a:ext>
            </a:extLst>
          </p:cNvPr>
          <p:cNvSpPr/>
          <p:nvPr/>
        </p:nvSpPr>
        <p:spPr>
          <a:xfrm>
            <a:off x="1824000" y="956571"/>
            <a:ext cx="8448464" cy="1163837"/>
          </a:xfrm>
          <a:prstGeom prst="rect">
            <a:avLst/>
          </a:prstGeom>
          <a:solidFill>
            <a:srgbClr val="A7DA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DE9B68B5-470A-1FAF-C632-E166D2C07AE4}"/>
              </a:ext>
            </a:extLst>
          </p:cNvPr>
          <p:cNvSpPr/>
          <p:nvPr/>
        </p:nvSpPr>
        <p:spPr>
          <a:xfrm>
            <a:off x="1824000" y="954953"/>
            <a:ext cx="8448464" cy="961879"/>
          </a:xfrm>
          <a:prstGeom prst="rect">
            <a:avLst/>
          </a:prstGeom>
          <a:solidFill>
            <a:srgbClr val="A7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70E0DEC9-409F-EAFD-A1A4-334A74D93D9F}"/>
              </a:ext>
            </a:extLst>
          </p:cNvPr>
          <p:cNvSpPr txBox="1"/>
          <p:nvPr/>
        </p:nvSpPr>
        <p:spPr>
          <a:xfrm>
            <a:off x="3359697" y="1132877"/>
            <a:ext cx="7881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/>
              <a:t>Self supporting </a:t>
            </a:r>
            <a:r>
              <a:rPr lang="en-US" b="1" noProof="0" dirty="0"/>
              <a:t>target of C</a:t>
            </a:r>
            <a:r>
              <a:rPr lang="en-US" b="1" baseline="-25000" noProof="0" dirty="0"/>
              <a:t>2</a:t>
            </a:r>
            <a:r>
              <a:rPr lang="en-US" b="1" noProof="0" dirty="0"/>
              <a:t>D</a:t>
            </a:r>
            <a:r>
              <a:rPr lang="en-US" b="1" baseline="-25000" noProof="0" dirty="0"/>
              <a:t>4</a:t>
            </a:r>
            <a:r>
              <a:rPr lang="en-US" b="1" noProof="0" dirty="0"/>
              <a:t> </a:t>
            </a:r>
            <a:r>
              <a:rPr lang="en-US" noProof="0" dirty="0"/>
              <a:t>produced by </a:t>
            </a:r>
            <a:r>
              <a:rPr lang="en-US" b="1" noProof="0" dirty="0"/>
              <a:t>thermal evaporation </a:t>
            </a:r>
            <a:r>
              <a:rPr lang="en-US" noProof="0" dirty="0"/>
              <a:t>(2mg/cm</a:t>
            </a:r>
            <a:r>
              <a:rPr lang="en-US" baseline="30000" noProof="0" dirty="0"/>
              <a:t>2</a:t>
            </a:r>
            <a:r>
              <a:rPr lang="en-US" noProof="0" dirty="0"/>
              <a:t>)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0CFEBDF-99E4-B340-177C-4D6FB7848D36}"/>
              </a:ext>
            </a:extLst>
          </p:cNvPr>
          <p:cNvSpPr txBox="1"/>
          <p:nvPr/>
        </p:nvSpPr>
        <p:spPr>
          <a:xfrm>
            <a:off x="1351224" y="3068960"/>
            <a:ext cx="7416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noProof="0" dirty="0"/>
              <a:t>Target of </a:t>
            </a:r>
            <a:r>
              <a:rPr lang="en-US" b="1" baseline="30000" noProof="0" dirty="0"/>
              <a:t>130</a:t>
            </a:r>
            <a:r>
              <a:rPr lang="en-US" b="1" noProof="0" dirty="0"/>
              <a:t>Te</a:t>
            </a:r>
            <a:r>
              <a:rPr lang="en-US" noProof="0" dirty="0"/>
              <a:t>, thickness 500 </a:t>
            </a:r>
            <a:r>
              <a:rPr lang="en-US" dirty="0"/>
              <a:t>µg</a:t>
            </a:r>
            <a:r>
              <a:rPr lang="en-US" noProof="0" dirty="0"/>
              <a:t>/cm</a:t>
            </a:r>
            <a:r>
              <a:rPr lang="en-US" baseline="30000" noProof="0" dirty="0"/>
              <a:t>2</a:t>
            </a:r>
            <a:r>
              <a:rPr lang="en-US" noProof="0" dirty="0"/>
              <a:t>, on Au backing of 500 µg/cm</a:t>
            </a:r>
            <a:r>
              <a:rPr lang="en-US" baseline="30000" noProof="0" dirty="0"/>
              <a:t>2 </a:t>
            </a:r>
            <a:r>
              <a:rPr lang="en-US" noProof="0" dirty="0"/>
              <a:t>obtained by </a:t>
            </a:r>
            <a:r>
              <a:rPr lang="en-US" b="1" noProof="0" dirty="0"/>
              <a:t>thermal evaporation (Thermal-based PVD)</a:t>
            </a:r>
            <a:r>
              <a:rPr lang="en-US" noProof="0" dirty="0"/>
              <a:t> in vacuum.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6D76EE9-FD0B-8311-404D-16E66FA90693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 production at LNL – Nuclear physics studies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5A77C07-7DEF-404B-46B4-CF6D0B5DFEC7}"/>
              </a:ext>
            </a:extLst>
          </p:cNvPr>
          <p:cNvGrpSpPr/>
          <p:nvPr/>
        </p:nvGrpSpPr>
        <p:grpSpPr>
          <a:xfrm>
            <a:off x="9624391" y="347140"/>
            <a:ext cx="2302812" cy="630936"/>
            <a:chOff x="8883435" y="434024"/>
            <a:chExt cx="3222061" cy="84461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0829959-10F7-7EDE-0D94-FBA71F474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21320" y="437645"/>
              <a:ext cx="1584176" cy="7762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CF7A8CB-08C3-A338-1F90-5706E41DC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847" t="10873" r="7658" b="15608"/>
            <a:stretch/>
          </p:blipFill>
          <p:spPr>
            <a:xfrm>
              <a:off x="8883435" y="434024"/>
              <a:ext cx="1636795" cy="844617"/>
            </a:xfrm>
            <a:prstGeom prst="rect">
              <a:avLst/>
            </a:prstGeom>
          </p:spPr>
        </p:pic>
      </p:grpSp>
      <p:sp>
        <p:nvSpPr>
          <p:cNvPr id="24" name="Rettangolo 23">
            <a:extLst>
              <a:ext uri="{FF2B5EF4-FFF2-40B4-BE49-F238E27FC236}">
                <a16:creationId xmlns:a16="http://schemas.microsoft.com/office/drawing/2014/main" id="{D0D480D0-7E12-80B5-46A5-88871A1EC65C}"/>
              </a:ext>
            </a:extLst>
          </p:cNvPr>
          <p:cNvSpPr/>
          <p:nvPr/>
        </p:nvSpPr>
        <p:spPr>
          <a:xfrm>
            <a:off x="839416" y="4919993"/>
            <a:ext cx="8936295" cy="1529329"/>
          </a:xfrm>
          <a:prstGeom prst="rect">
            <a:avLst/>
          </a:prstGeom>
          <a:solidFill>
            <a:srgbClr val="A7DA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80943E70-7FE2-2994-45F0-D5C4A5E3B2BE}"/>
              </a:ext>
            </a:extLst>
          </p:cNvPr>
          <p:cNvSpPr/>
          <p:nvPr/>
        </p:nvSpPr>
        <p:spPr>
          <a:xfrm>
            <a:off x="839416" y="4883249"/>
            <a:ext cx="8936295" cy="1359633"/>
          </a:xfrm>
          <a:prstGeom prst="rect">
            <a:avLst/>
          </a:prstGeom>
          <a:solidFill>
            <a:srgbClr val="A7DA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E7641F2B-AE67-D427-4860-472C94DE02CA}"/>
              </a:ext>
            </a:extLst>
          </p:cNvPr>
          <p:cNvSpPr/>
          <p:nvPr/>
        </p:nvSpPr>
        <p:spPr>
          <a:xfrm>
            <a:off x="839416" y="4893588"/>
            <a:ext cx="8936295" cy="1169521"/>
          </a:xfrm>
          <a:prstGeom prst="rect">
            <a:avLst/>
          </a:prstGeom>
          <a:solidFill>
            <a:srgbClr val="A7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55E3BB37-C2B4-D817-BC3B-DB7C88888AA6}"/>
              </a:ext>
            </a:extLst>
          </p:cNvPr>
          <p:cNvSpPr txBox="1"/>
          <p:nvPr/>
        </p:nvSpPr>
        <p:spPr>
          <a:xfrm>
            <a:off x="3259917" y="5231421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noProof="0" dirty="0"/>
              <a:t>Target of </a:t>
            </a:r>
            <a:r>
              <a:rPr lang="en-US" b="1" baseline="30000" noProof="0" dirty="0"/>
              <a:t>124</a:t>
            </a:r>
            <a:r>
              <a:rPr lang="en-US" b="1" noProof="0" dirty="0"/>
              <a:t>Sn</a:t>
            </a:r>
            <a:r>
              <a:rPr lang="en-US" noProof="0" dirty="0"/>
              <a:t>, thickness 300 </a:t>
            </a:r>
            <a:r>
              <a:rPr lang="en-US" dirty="0"/>
              <a:t>µg </a:t>
            </a:r>
            <a:r>
              <a:rPr lang="en-US" noProof="0" dirty="0"/>
              <a:t>/cm</a:t>
            </a:r>
            <a:r>
              <a:rPr lang="en-US" baseline="30000" noProof="0" dirty="0"/>
              <a:t>2</a:t>
            </a:r>
            <a:r>
              <a:rPr lang="en-US" noProof="0" dirty="0"/>
              <a:t>, on C backing of </a:t>
            </a:r>
            <a:br>
              <a:rPr lang="en-US" noProof="0" dirty="0"/>
            </a:br>
            <a:r>
              <a:rPr lang="en-US" noProof="0" dirty="0"/>
              <a:t>20 </a:t>
            </a:r>
            <a:r>
              <a:rPr lang="en-US" dirty="0"/>
              <a:t>µg</a:t>
            </a:r>
            <a:r>
              <a:rPr lang="en-US" noProof="0" dirty="0"/>
              <a:t>/cm</a:t>
            </a:r>
            <a:r>
              <a:rPr lang="en-US" baseline="30000" noProof="0" dirty="0"/>
              <a:t>2 </a:t>
            </a:r>
            <a:r>
              <a:rPr lang="en-US" noProof="0" dirty="0"/>
              <a:t>and C shield of 15 </a:t>
            </a:r>
            <a:r>
              <a:rPr lang="en-US" dirty="0"/>
              <a:t>µg</a:t>
            </a:r>
            <a:r>
              <a:rPr lang="en-US" noProof="0" dirty="0"/>
              <a:t>/cm</a:t>
            </a:r>
            <a:r>
              <a:rPr lang="en-US" baseline="30000" noProof="0" dirty="0"/>
              <a:t>2</a:t>
            </a:r>
            <a:r>
              <a:rPr lang="en-US" noProof="0" dirty="0"/>
              <a:t>.</a:t>
            </a:r>
          </a:p>
        </p:txBody>
      </p:sp>
      <p:pic>
        <p:nvPicPr>
          <p:cNvPr id="29" name="Immagine 28">
            <a:extLst>
              <a:ext uri="{FF2B5EF4-FFF2-40B4-BE49-F238E27FC236}">
                <a16:creationId xmlns:a16="http://schemas.microsoft.com/office/drawing/2014/main" id="{822C193F-37FD-FF08-9C55-EFAD5A2C30E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0374" b="17177"/>
          <a:stretch>
            <a:fillRect/>
          </a:stretch>
        </p:blipFill>
        <p:spPr>
          <a:xfrm>
            <a:off x="579239" y="418408"/>
            <a:ext cx="2374941" cy="2634525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19156019-4988-3003-5813-D225A298216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31825" r="1873" b="24017"/>
          <a:stretch>
            <a:fillRect/>
          </a:stretch>
        </p:blipFill>
        <p:spPr>
          <a:xfrm>
            <a:off x="8624367" y="2565361"/>
            <a:ext cx="3055201" cy="2581437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ABA68393-0452-CD32-7BE2-F78FEE6CC43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1277" b="31588"/>
          <a:stretch>
            <a:fillRect/>
          </a:stretch>
        </p:blipFill>
        <p:spPr>
          <a:xfrm>
            <a:off x="160902" y="4427164"/>
            <a:ext cx="2713311" cy="2271801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F0078F6-3D4D-AA9A-D14F-89D4402E853E}"/>
              </a:ext>
            </a:extLst>
          </p:cNvPr>
          <p:cNvSpPr txBox="1"/>
          <p:nvPr/>
        </p:nvSpPr>
        <p:spPr>
          <a:xfrm>
            <a:off x="4714094" y="1875335"/>
            <a:ext cx="3531595" cy="584775"/>
          </a:xfrm>
          <a:prstGeom prst="rect">
            <a:avLst/>
          </a:prstGeom>
          <a:solidFill>
            <a:srgbClr val="002A48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Very fragile film; difficult to peel away from the glass substrate</a:t>
            </a:r>
          </a:p>
        </p:txBody>
      </p:sp>
      <p:sp>
        <p:nvSpPr>
          <p:cNvPr id="3" name="CasellaDiTesto 1">
            <a:extLst>
              <a:ext uri="{FF2B5EF4-FFF2-40B4-BE49-F238E27FC236}">
                <a16:creationId xmlns:a16="http://schemas.microsoft.com/office/drawing/2014/main" id="{0BEF6720-A589-5ADB-0622-F4619D18E0FE}"/>
              </a:ext>
            </a:extLst>
          </p:cNvPr>
          <p:cNvSpPr txBox="1"/>
          <p:nvPr/>
        </p:nvSpPr>
        <p:spPr>
          <a:xfrm>
            <a:off x="3773543" y="3969107"/>
            <a:ext cx="3531595" cy="584775"/>
          </a:xfrm>
          <a:prstGeom prst="rect">
            <a:avLst/>
          </a:prstGeom>
          <a:solidFill>
            <a:srgbClr val="002A48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Adhesion improved by special heat treatment on the Au backing </a:t>
            </a:r>
          </a:p>
        </p:txBody>
      </p:sp>
      <p:sp>
        <p:nvSpPr>
          <p:cNvPr id="4" name="CasellaDiTesto 1">
            <a:extLst>
              <a:ext uri="{FF2B5EF4-FFF2-40B4-BE49-F238E27FC236}">
                <a16:creationId xmlns:a16="http://schemas.microsoft.com/office/drawing/2014/main" id="{B559552B-439D-2A69-F224-0C800F252545}"/>
              </a:ext>
            </a:extLst>
          </p:cNvPr>
          <p:cNvSpPr txBox="1"/>
          <p:nvPr/>
        </p:nvSpPr>
        <p:spPr>
          <a:xfrm>
            <a:off x="4559164" y="6091638"/>
            <a:ext cx="3531595" cy="338554"/>
          </a:xfrm>
          <a:prstGeom prst="rect">
            <a:avLst/>
          </a:prstGeom>
          <a:solidFill>
            <a:srgbClr val="002A48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(Sandwich target – Strip target)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80AAC6C-CE9C-66CB-FFAA-320D2427A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57" y="66976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itolo 1">
            <a:extLst>
              <a:ext uri="{FF2B5EF4-FFF2-40B4-BE49-F238E27FC236}">
                <a16:creationId xmlns:a16="http://schemas.microsoft.com/office/drawing/2014/main" id="{21F268CE-38AD-5EDD-659C-29E92FC13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2783" y="283324"/>
            <a:ext cx="3729157" cy="630936"/>
          </a:xfrm>
        </p:spPr>
        <p:txBody>
          <a:bodyPr>
            <a:normAutofit fontScale="90000"/>
          </a:bodyPr>
          <a:lstStyle/>
          <a:p>
            <a:r>
              <a:rPr lang="en-US" dirty="0"/>
              <a:t>Some examples</a:t>
            </a:r>
            <a:endParaRPr lang="it-I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4582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en-US" noProof="0" smtClean="0"/>
              <a:pPr/>
              <a:t>4</a:t>
            </a:fld>
            <a:endParaRPr lang="en-US" noProof="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E031044-B70B-4FA1-993E-6AC555D4E703}"/>
              </a:ext>
            </a:extLst>
          </p:cNvPr>
          <p:cNvSpPr txBox="1"/>
          <p:nvPr/>
        </p:nvSpPr>
        <p:spPr>
          <a:xfrm>
            <a:off x="119336" y="527074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EDD89192-D3D0-F3DB-8BC2-F93AD0C6AB7C}"/>
              </a:ext>
            </a:extLst>
          </p:cNvPr>
          <p:cNvSpPr/>
          <p:nvPr/>
        </p:nvSpPr>
        <p:spPr>
          <a:xfrm>
            <a:off x="-13882" y="3833701"/>
            <a:ext cx="9252000" cy="2088000"/>
          </a:xfrm>
          <a:prstGeom prst="rect">
            <a:avLst/>
          </a:prstGeom>
          <a:solidFill>
            <a:srgbClr val="A7DA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B34B485F-D235-3190-A5C2-713D770830AE}"/>
              </a:ext>
            </a:extLst>
          </p:cNvPr>
          <p:cNvSpPr/>
          <p:nvPr/>
        </p:nvSpPr>
        <p:spPr>
          <a:xfrm>
            <a:off x="-13882" y="4033495"/>
            <a:ext cx="9252000" cy="1908000"/>
          </a:xfrm>
          <a:prstGeom prst="rect">
            <a:avLst/>
          </a:prstGeom>
          <a:solidFill>
            <a:srgbClr val="A7DA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B260C329-7048-333B-220F-1D18DB3C8373}"/>
              </a:ext>
            </a:extLst>
          </p:cNvPr>
          <p:cNvSpPr/>
          <p:nvPr/>
        </p:nvSpPr>
        <p:spPr>
          <a:xfrm>
            <a:off x="-13882" y="4228882"/>
            <a:ext cx="9252000" cy="1728192"/>
          </a:xfrm>
          <a:prstGeom prst="rect">
            <a:avLst/>
          </a:prstGeom>
          <a:solidFill>
            <a:srgbClr val="A7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A8B6503F-3F87-752D-4031-254B8E8AC63E}"/>
              </a:ext>
            </a:extLst>
          </p:cNvPr>
          <p:cNvSpPr/>
          <p:nvPr/>
        </p:nvSpPr>
        <p:spPr>
          <a:xfrm>
            <a:off x="1824000" y="954953"/>
            <a:ext cx="10368000" cy="2088000"/>
          </a:xfrm>
          <a:prstGeom prst="rect">
            <a:avLst/>
          </a:prstGeom>
          <a:solidFill>
            <a:srgbClr val="A7DA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898E190-EEFE-F14A-AEDA-6AC4413EA9CE}"/>
              </a:ext>
            </a:extLst>
          </p:cNvPr>
          <p:cNvSpPr/>
          <p:nvPr/>
        </p:nvSpPr>
        <p:spPr>
          <a:xfrm>
            <a:off x="1824000" y="956571"/>
            <a:ext cx="10368000" cy="1908000"/>
          </a:xfrm>
          <a:prstGeom prst="rect">
            <a:avLst/>
          </a:prstGeom>
          <a:solidFill>
            <a:srgbClr val="A7DA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DE9B68B5-470A-1FAF-C632-E166D2C07AE4}"/>
              </a:ext>
            </a:extLst>
          </p:cNvPr>
          <p:cNvSpPr/>
          <p:nvPr/>
        </p:nvSpPr>
        <p:spPr>
          <a:xfrm>
            <a:off x="1824000" y="954953"/>
            <a:ext cx="10368000" cy="1728192"/>
          </a:xfrm>
          <a:prstGeom prst="rect">
            <a:avLst/>
          </a:prstGeom>
          <a:solidFill>
            <a:srgbClr val="A7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0CFEBDF-99E4-B340-177C-4D6FB7848D36}"/>
              </a:ext>
            </a:extLst>
          </p:cNvPr>
          <p:cNvSpPr txBox="1"/>
          <p:nvPr/>
        </p:nvSpPr>
        <p:spPr>
          <a:xfrm>
            <a:off x="335360" y="4631313"/>
            <a:ext cx="6827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noProof="0" dirty="0"/>
              <a:t>Target Plunger of </a:t>
            </a:r>
            <a:r>
              <a:rPr lang="en-US" b="1" baseline="30000" noProof="0" dirty="0"/>
              <a:t>40</a:t>
            </a:r>
            <a:r>
              <a:rPr lang="en-US" b="1" noProof="0" dirty="0"/>
              <a:t>Ca </a:t>
            </a:r>
            <a:r>
              <a:rPr lang="en-US" noProof="0" dirty="0"/>
              <a:t>(800 </a:t>
            </a:r>
            <a:r>
              <a:rPr lang="en-US" dirty="0"/>
              <a:t>µg</a:t>
            </a:r>
            <a:r>
              <a:rPr lang="en-US" noProof="0" dirty="0"/>
              <a:t>/cm</a:t>
            </a:r>
            <a:r>
              <a:rPr lang="en-US" baseline="30000" noProof="0" dirty="0"/>
              <a:t>2</a:t>
            </a:r>
            <a:r>
              <a:rPr lang="en-US" noProof="0" dirty="0"/>
              <a:t>), on Au 4 mg/cm</a:t>
            </a:r>
            <a:r>
              <a:rPr lang="en-US" baseline="30000" noProof="0" dirty="0"/>
              <a:t>2</a:t>
            </a:r>
            <a:r>
              <a:rPr lang="en-US" noProof="0" dirty="0"/>
              <a:t> and </a:t>
            </a:r>
            <a:br>
              <a:rPr lang="en-US" noProof="0" dirty="0"/>
            </a:br>
            <a:r>
              <a:rPr lang="en-US" noProof="0" dirty="0"/>
              <a:t>Au shield of 150 </a:t>
            </a:r>
            <a:r>
              <a:rPr lang="en-US" dirty="0"/>
              <a:t>µg </a:t>
            </a:r>
            <a:r>
              <a:rPr lang="en-US" noProof="0" dirty="0"/>
              <a:t>cm</a:t>
            </a:r>
            <a:r>
              <a:rPr lang="en-US" baseline="30000" noProof="0" dirty="0"/>
              <a:t>2</a:t>
            </a:r>
            <a:r>
              <a:rPr lang="en-US" noProof="0" dirty="0"/>
              <a:t>. Chemical reduction and simultaneous evaporation of calcium metal in vacuum.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BE917F7-9782-604F-F3EE-E5FF957711D2}"/>
              </a:ext>
            </a:extLst>
          </p:cNvPr>
          <p:cNvSpPr txBox="1"/>
          <p:nvPr/>
        </p:nvSpPr>
        <p:spPr>
          <a:xfrm>
            <a:off x="4520635" y="1282780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noProof="0" dirty="0"/>
              <a:t>Target of </a:t>
            </a:r>
            <a:r>
              <a:rPr lang="en-US" b="1" baseline="30000" noProof="0" dirty="0"/>
              <a:t>10</a:t>
            </a:r>
            <a:r>
              <a:rPr lang="en-US" b="1" noProof="0" dirty="0"/>
              <a:t>B</a:t>
            </a:r>
            <a:r>
              <a:rPr lang="en-US" noProof="0" dirty="0"/>
              <a:t>, thickness 500 </a:t>
            </a:r>
            <a:r>
              <a:rPr lang="en-US" dirty="0"/>
              <a:t>µg</a:t>
            </a:r>
            <a:r>
              <a:rPr lang="en-US" noProof="0" dirty="0"/>
              <a:t>/cm</a:t>
            </a:r>
            <a:r>
              <a:rPr lang="en-US" baseline="30000" noProof="0" dirty="0"/>
              <a:t>2</a:t>
            </a:r>
            <a:r>
              <a:rPr lang="en-US" noProof="0" dirty="0"/>
              <a:t>, on Au backing of 4mg/cm</a:t>
            </a:r>
            <a:r>
              <a:rPr lang="en-US" baseline="30000" noProof="0" dirty="0"/>
              <a:t>2. </a:t>
            </a:r>
            <a:r>
              <a:rPr lang="en-US" noProof="0" dirty="0"/>
              <a:t>The </a:t>
            </a:r>
            <a:r>
              <a:rPr lang="en-US" u="sng" noProof="0" dirty="0"/>
              <a:t>Au backing </a:t>
            </a:r>
            <a:r>
              <a:rPr lang="en-US" noProof="0" dirty="0"/>
              <a:t>was previously prepared by </a:t>
            </a:r>
            <a:r>
              <a:rPr lang="en-US" b="1" noProof="0" dirty="0"/>
              <a:t>rolling</a:t>
            </a:r>
            <a:r>
              <a:rPr lang="en-US" noProof="0" dirty="0"/>
              <a:t>.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86315EC-90F0-8ED7-B5B4-6604387BCEAC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 production at LNL – Nuclear physics studies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F204871-A6B5-5F7D-AD83-FFA0C6468C87}"/>
              </a:ext>
            </a:extLst>
          </p:cNvPr>
          <p:cNvGrpSpPr/>
          <p:nvPr/>
        </p:nvGrpSpPr>
        <p:grpSpPr>
          <a:xfrm>
            <a:off x="9624391" y="347140"/>
            <a:ext cx="2302812" cy="630936"/>
            <a:chOff x="8883435" y="434024"/>
            <a:chExt cx="3222061" cy="84461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D927F50-CFE1-DFA4-B72E-2759DC438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21320" y="437645"/>
              <a:ext cx="1584176" cy="7762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C425334-112D-8230-6C51-100C0FC7F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847" t="10873" r="7658" b="15608"/>
            <a:stretch/>
          </p:blipFill>
          <p:spPr>
            <a:xfrm>
              <a:off x="8883435" y="434024"/>
              <a:ext cx="1636795" cy="844617"/>
            </a:xfrm>
            <a:prstGeom prst="rect">
              <a:avLst/>
            </a:prstGeom>
          </p:spPr>
        </p:pic>
      </p:grpSp>
      <p:pic>
        <p:nvPicPr>
          <p:cNvPr id="5" name="Immagine 4">
            <a:extLst>
              <a:ext uri="{FF2B5EF4-FFF2-40B4-BE49-F238E27FC236}">
                <a16:creationId xmlns:a16="http://schemas.microsoft.com/office/drawing/2014/main" id="{CA4CDEB1-1462-1AFE-7C16-7E61FE4265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7"/>
          <a:stretch>
            <a:fillRect/>
          </a:stretch>
        </p:blipFill>
        <p:spPr>
          <a:xfrm>
            <a:off x="785908" y="756695"/>
            <a:ext cx="3371070" cy="234483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9AA1AEE-79EA-F4A3-2D32-4E4FD7FB764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7577"/>
          <a:stretch>
            <a:fillRect/>
          </a:stretch>
        </p:blipFill>
        <p:spPr>
          <a:xfrm>
            <a:off x="7714639" y="3567243"/>
            <a:ext cx="3046958" cy="29094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486283-CCD3-387F-2142-833096AFB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57" y="66976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1">
            <a:extLst>
              <a:ext uri="{FF2B5EF4-FFF2-40B4-BE49-F238E27FC236}">
                <a16:creationId xmlns:a16="http://schemas.microsoft.com/office/drawing/2014/main" id="{DB4E2F3D-86F1-FEF3-8E19-637CAFF457B6}"/>
              </a:ext>
            </a:extLst>
          </p:cNvPr>
          <p:cNvSpPr txBox="1"/>
          <p:nvPr/>
        </p:nvSpPr>
        <p:spPr>
          <a:xfrm>
            <a:off x="6744072" y="2529746"/>
            <a:ext cx="3198748" cy="584775"/>
          </a:xfrm>
          <a:prstGeom prst="rect">
            <a:avLst/>
          </a:prstGeom>
          <a:solidFill>
            <a:srgbClr val="002A48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Extremely slow evaporation of Boron using an electron-beam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6082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C762FF-AF4A-4619-CCCF-CB1E67129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>
            <a:extLst>
              <a:ext uri="{FF2B5EF4-FFF2-40B4-BE49-F238E27FC236}">
                <a16:creationId xmlns:a16="http://schemas.microsoft.com/office/drawing/2014/main" id="{01BC8E3B-139D-62B6-6091-CC760230A7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97" t="15486" r="22381" b="22455"/>
          <a:stretch>
            <a:fillRect/>
          </a:stretch>
        </p:blipFill>
        <p:spPr>
          <a:xfrm>
            <a:off x="241755" y="4509120"/>
            <a:ext cx="3309066" cy="2083204"/>
          </a:xfrm>
          <a:prstGeom prst="rect">
            <a:avLst/>
          </a:prstGeom>
        </p:spPr>
      </p:pic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CAA3A4C4-857A-AC00-5607-FCA9390EF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5</a:t>
            </a:fld>
            <a:endParaRPr lang="it-IT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E93C1AF3-87C1-1E7E-E4B0-743BCD4E93CD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92A69074-9E56-072A-8AE0-98C56973AC1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250988BB-2EC5-DFFE-F019-56011EE214B1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CB485CF6-3FB8-9B7E-2F61-9E251C8E49E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3" name="Rettangolo 2">
            <a:extLst>
              <a:ext uri="{FF2B5EF4-FFF2-40B4-BE49-F238E27FC236}">
                <a16:creationId xmlns:a16="http://schemas.microsoft.com/office/drawing/2014/main" id="{92594171-9844-1ECF-ABBB-F5607251CCA9}"/>
              </a:ext>
            </a:extLst>
          </p:cNvPr>
          <p:cNvSpPr/>
          <p:nvPr/>
        </p:nvSpPr>
        <p:spPr>
          <a:xfrm>
            <a:off x="119336" y="519063"/>
            <a:ext cx="12144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Solid target development by PVD magnetron sputtering technology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B533391-8422-20FB-A0DF-B3DF8F4C6E64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 production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LNL –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Nuclear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physics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studies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8DAC6F6-AE7C-B1D0-7730-2E0E3407D10B}"/>
              </a:ext>
            </a:extLst>
          </p:cNvPr>
          <p:cNvGrpSpPr/>
          <p:nvPr/>
        </p:nvGrpSpPr>
        <p:grpSpPr>
          <a:xfrm>
            <a:off x="9770950" y="820476"/>
            <a:ext cx="2302812" cy="630936"/>
            <a:chOff x="8883435" y="434024"/>
            <a:chExt cx="3222061" cy="84461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EF4F80F-3609-E98E-9F3C-92F715ABCC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521320" y="437645"/>
              <a:ext cx="1584176" cy="7762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B6776DF-1B41-02B3-CFA7-EF5BC10E0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3847" t="10873" r="7658" b="15608"/>
            <a:stretch/>
          </p:blipFill>
          <p:spPr>
            <a:xfrm>
              <a:off x="8883435" y="434024"/>
              <a:ext cx="1636795" cy="844617"/>
            </a:xfrm>
            <a:prstGeom prst="rect">
              <a:avLst/>
            </a:prstGeom>
          </p:spPr>
        </p:pic>
      </p:grpSp>
      <p:pic>
        <p:nvPicPr>
          <p:cNvPr id="8" name="Immagine 7" descr="Immagine che contiene arte&#10;&#10;Il contenuto generato dall'IA potrebbe non essere corretto.">
            <a:extLst>
              <a:ext uri="{FF2B5EF4-FFF2-40B4-BE49-F238E27FC236}">
                <a16:creationId xmlns:a16="http://schemas.microsoft.com/office/drawing/2014/main" id="{8CD95AA9-4613-FD71-0A5F-0F4720BBD1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3719964" y="2360759"/>
            <a:ext cx="3384376" cy="3218949"/>
          </a:xfrm>
          <a:prstGeom prst="rect">
            <a:avLst/>
          </a:prstGeom>
        </p:spPr>
      </p:pic>
      <p:pic>
        <p:nvPicPr>
          <p:cNvPr id="11" name="Picture 4" descr="DSC_4780reduced">
            <a:extLst>
              <a:ext uri="{FF2B5EF4-FFF2-40B4-BE49-F238E27FC236}">
                <a16:creationId xmlns:a16="http://schemas.microsoft.com/office/drawing/2014/main" id="{0F0EC43F-5192-A4B8-F291-24B5EE68C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70"/>
          <a:stretch>
            <a:fillRect/>
          </a:stretch>
        </p:blipFill>
        <p:spPr bwMode="auto">
          <a:xfrm>
            <a:off x="266183" y="1311140"/>
            <a:ext cx="3384377" cy="2524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59624312-586B-978F-5294-E813545BC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2996952"/>
            <a:ext cx="1616035" cy="109314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03B1D6AF-C9D8-2A1D-2A63-FBBF3D8EE20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98622" y="4809964"/>
            <a:ext cx="2508744" cy="1872902"/>
          </a:xfrm>
          <a:prstGeom prst="rect">
            <a:avLst/>
          </a:prstGeom>
        </p:spPr>
      </p:pic>
      <p:grpSp>
        <p:nvGrpSpPr>
          <p:cNvPr id="28" name="Gruppo 27">
            <a:extLst>
              <a:ext uri="{FF2B5EF4-FFF2-40B4-BE49-F238E27FC236}">
                <a16:creationId xmlns:a16="http://schemas.microsoft.com/office/drawing/2014/main" id="{B727E37C-E62A-05CA-3542-350ABEE3B859}"/>
              </a:ext>
            </a:extLst>
          </p:cNvPr>
          <p:cNvGrpSpPr/>
          <p:nvPr/>
        </p:nvGrpSpPr>
        <p:grpSpPr>
          <a:xfrm>
            <a:off x="7605022" y="1520972"/>
            <a:ext cx="4310626" cy="1656000"/>
            <a:chOff x="5616049" y="3148828"/>
            <a:chExt cx="4310626" cy="1656000"/>
          </a:xfrm>
        </p:grpSpPr>
        <p:pic>
          <p:nvPicPr>
            <p:cNvPr id="25" name="Immagine 12">
              <a:extLst>
                <a:ext uri="{FF2B5EF4-FFF2-40B4-BE49-F238E27FC236}">
                  <a16:creationId xmlns:a16="http://schemas.microsoft.com/office/drawing/2014/main" id="{28789A97-8190-6C95-9B70-DFF6BDAFF3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2" b="10187"/>
            <a:stretch/>
          </p:blipFill>
          <p:spPr>
            <a:xfrm>
              <a:off x="5616049" y="3148828"/>
              <a:ext cx="3030628" cy="1656000"/>
            </a:xfrm>
            <a:prstGeom prst="rect">
              <a:avLst/>
            </a:prstGeom>
            <a:ln w="22225">
              <a:solidFill>
                <a:srgbClr val="333333"/>
              </a:solidFill>
            </a:ln>
          </p:spPr>
        </p:pic>
        <p:sp>
          <p:nvSpPr>
            <p:cNvPr id="26" name="CustomShape 10">
              <a:extLst>
                <a:ext uri="{FF2B5EF4-FFF2-40B4-BE49-F238E27FC236}">
                  <a16:creationId xmlns:a16="http://schemas.microsoft.com/office/drawing/2014/main" id="{94262772-EE2C-BA51-CB68-C3DA7CF3D151}"/>
                </a:ext>
              </a:extLst>
            </p:cNvPr>
            <p:cNvSpPr/>
            <p:nvPr/>
          </p:nvSpPr>
          <p:spPr>
            <a:xfrm>
              <a:off x="8818544" y="3695444"/>
              <a:ext cx="1108131" cy="505947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 w="9360">
              <a:noFill/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60840" rIns="90000" bIns="4500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45000"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-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LUNA 400 kV (LNGS)</a:t>
              </a:r>
            </a:p>
          </p:txBody>
        </p:sp>
      </p:grp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95CEB7E4-303C-58C2-2DB1-2D53C90157B4}"/>
              </a:ext>
            </a:extLst>
          </p:cNvPr>
          <p:cNvGrpSpPr/>
          <p:nvPr/>
        </p:nvGrpSpPr>
        <p:grpSpPr>
          <a:xfrm>
            <a:off x="7437252" y="3320219"/>
            <a:ext cx="4635412" cy="1657018"/>
            <a:chOff x="4314299" y="4756175"/>
            <a:chExt cx="4635412" cy="1657018"/>
          </a:xfrm>
        </p:grpSpPr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50CC402E-093E-C9D5-1E0F-8E013C4C07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94" b="12311"/>
            <a:stretch/>
          </p:blipFill>
          <p:spPr bwMode="auto">
            <a:xfrm>
              <a:off x="5508104" y="4756175"/>
              <a:ext cx="3441607" cy="1657018"/>
            </a:xfrm>
            <a:prstGeom prst="rect">
              <a:avLst/>
            </a:prstGeom>
            <a:noFill/>
            <a:ln w="22225">
              <a:solidFill>
                <a:srgbClr val="333333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CustomShape 10">
              <a:extLst>
                <a:ext uri="{FF2B5EF4-FFF2-40B4-BE49-F238E27FC236}">
                  <a16:creationId xmlns:a16="http://schemas.microsoft.com/office/drawing/2014/main" id="{21BF9C80-26BC-D6E7-4C12-EDA36966F0ED}"/>
                </a:ext>
              </a:extLst>
            </p:cNvPr>
            <p:cNvSpPr/>
            <p:nvPr/>
          </p:nvSpPr>
          <p:spPr>
            <a:xfrm>
              <a:off x="4314299" y="5200328"/>
              <a:ext cx="1193805" cy="471249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 w="9360">
              <a:noFill/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60840" rIns="90000" bIns="45000">
              <a:noAutofit/>
            </a:bodyPr>
            <a:lstStyle/>
            <a:p>
              <a:pPr defTabSz="457200">
                <a:lnSpc>
                  <a:spcPct val="93000"/>
                </a:lnSpc>
                <a:buClr>
                  <a:srgbClr val="000000"/>
                </a:buClr>
                <a:buSzPct val="45000"/>
              </a:pPr>
              <a:r>
                <a:rPr lang="en-US" sz="1600" b="1" spc="-1" dirty="0">
                  <a:solidFill>
                    <a:srgbClr val="000000"/>
                  </a:solidFill>
                  <a:latin typeface="Arial"/>
                </a:rPr>
                <a:t>Bellotti IBF </a:t>
              </a:r>
              <a:br>
                <a:rPr lang="en-US" sz="1600" b="1" spc="-1" dirty="0">
                  <a:solidFill>
                    <a:srgbClr val="000000"/>
                  </a:solidFill>
                  <a:latin typeface="Arial"/>
                </a:rPr>
              </a:br>
              <a:r>
                <a:rPr lang="en-US" sz="1600" b="1" spc="-1" dirty="0">
                  <a:solidFill>
                    <a:srgbClr val="000000"/>
                  </a:solidFill>
                  <a:latin typeface="Arial"/>
                </a:rPr>
                <a:t>(LNGS)</a:t>
              </a:r>
            </a:p>
            <a:p>
              <a:pPr defTabSz="457200">
                <a:lnSpc>
                  <a:spcPct val="93000"/>
                </a:lnSpc>
                <a:buClr>
                  <a:srgbClr val="000000"/>
                </a:buClr>
                <a:buSzPct val="45000"/>
              </a:pPr>
              <a:endParaRPr lang="en-US" sz="1600" b="1" spc="-1" dirty="0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35" name="CustomShape 10">
            <a:extLst>
              <a:ext uri="{FF2B5EF4-FFF2-40B4-BE49-F238E27FC236}">
                <a16:creationId xmlns:a16="http://schemas.microsoft.com/office/drawing/2014/main" id="{28F21E2D-45CE-4F67-6E33-6A9B91E1322B}"/>
              </a:ext>
            </a:extLst>
          </p:cNvPr>
          <p:cNvSpPr/>
          <p:nvPr/>
        </p:nvSpPr>
        <p:spPr>
          <a:xfrm>
            <a:off x="9376508" y="5325032"/>
            <a:ext cx="1383271" cy="47124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 w="9360">
            <a:noFill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60840" rIns="90000" bIns="45000">
            <a:noAutofit/>
          </a:bodyPr>
          <a:lstStyle/>
          <a:p>
            <a:pPr defTabSz="45720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en-US" sz="1600" b="1" spc="-1" dirty="0">
                <a:solidFill>
                  <a:srgbClr val="000000"/>
                </a:solidFill>
                <a:latin typeface="Arial"/>
              </a:rPr>
              <a:t>HZDR </a:t>
            </a:r>
            <a:r>
              <a:rPr lang="en-US" sz="1600" b="1" spc="-1" dirty="0" err="1">
                <a:solidFill>
                  <a:srgbClr val="000000"/>
                </a:solidFill>
                <a:latin typeface="Arial"/>
              </a:rPr>
              <a:t>Felsenkeller</a:t>
            </a:r>
            <a:br>
              <a:rPr lang="en-US" sz="1600" b="1" spc="-1" dirty="0">
                <a:solidFill>
                  <a:srgbClr val="000000"/>
                </a:solidFill>
                <a:latin typeface="Arial"/>
              </a:rPr>
            </a:br>
            <a:r>
              <a:rPr lang="en-US" sz="1600" b="1" spc="-1" dirty="0">
                <a:solidFill>
                  <a:srgbClr val="000000"/>
                </a:solidFill>
                <a:latin typeface="Arial"/>
              </a:rPr>
              <a:t>Laboratory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7EA0BA80-6E14-BB7C-9693-629EBE1307D5}"/>
              </a:ext>
            </a:extLst>
          </p:cNvPr>
          <p:cNvSpPr txBox="1"/>
          <p:nvPr/>
        </p:nvSpPr>
        <p:spPr>
          <a:xfrm>
            <a:off x="4103751" y="1209526"/>
            <a:ext cx="30005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Solid targets for nuclear physics experiments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4142687A-E9B8-C2A9-216D-368A6CE93790}"/>
              </a:ext>
            </a:extLst>
          </p:cNvPr>
          <p:cNvSpPr txBox="1"/>
          <p:nvPr/>
        </p:nvSpPr>
        <p:spPr>
          <a:xfrm>
            <a:off x="3638324" y="5602465"/>
            <a:ext cx="298829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algn="ctr">
              <a:defRPr sz="2000" b="1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/>
              <a:t>High Purity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/>
              <a:t>Enriched </a:t>
            </a:r>
            <a:r>
              <a:rPr lang="it-IT" dirty="0"/>
              <a:t>compound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dirty="0" err="1"/>
              <a:t>Alkali</a:t>
            </a:r>
            <a:r>
              <a:rPr lang="it-IT" dirty="0"/>
              <a:t> compound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7196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6</a:t>
            </a:fld>
            <a:endParaRPr lang="it-IT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pic>
        <p:nvPicPr>
          <p:cNvPr id="32" name="Immagine 31">
            <a:extLst>
              <a:ext uri="{FF2B5EF4-FFF2-40B4-BE49-F238E27FC236}">
                <a16:creationId xmlns:a16="http://schemas.microsoft.com/office/drawing/2014/main" id="{1DF25068-897C-6EEE-CBA1-8C4FEAB6AF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663" t="24637" r="27853" b="21740"/>
          <a:stretch/>
        </p:blipFill>
        <p:spPr>
          <a:xfrm>
            <a:off x="4783261" y="3645024"/>
            <a:ext cx="3570747" cy="3123348"/>
          </a:xfrm>
          <a:prstGeom prst="rect">
            <a:avLst/>
          </a:prstGeom>
        </p:spPr>
      </p:pic>
      <p:pic>
        <p:nvPicPr>
          <p:cNvPr id="33" name="Picture 4" descr="DSC_4780reduced">
            <a:extLst>
              <a:ext uri="{FF2B5EF4-FFF2-40B4-BE49-F238E27FC236}">
                <a16:creationId xmlns:a16="http://schemas.microsoft.com/office/drawing/2014/main" id="{4C51AA25-AEEF-FCF6-B70D-8A3E74019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70"/>
          <a:stretch>
            <a:fillRect/>
          </a:stretch>
        </p:blipFill>
        <p:spPr bwMode="auto">
          <a:xfrm>
            <a:off x="8005650" y="1296525"/>
            <a:ext cx="3970086" cy="296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3FF83AB4-A31F-68A1-7143-F95A3738E788}"/>
              </a:ext>
            </a:extLst>
          </p:cNvPr>
          <p:cNvSpPr txBox="1"/>
          <p:nvPr/>
        </p:nvSpPr>
        <p:spPr>
          <a:xfrm>
            <a:off x="288514" y="1314861"/>
            <a:ext cx="5334853" cy="4058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Characteristics: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3 sputtering source (</a:t>
            </a:r>
            <a:r>
              <a:rPr lang="en-US" sz="1400" dirty="0"/>
              <a:t>50mm x 140mm</a:t>
            </a:r>
            <a:r>
              <a:rPr lang="en-US" dirty="0"/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2 sputtering source </a:t>
            </a:r>
            <a:r>
              <a:rPr lang="en-US" sz="1400" dirty="0"/>
              <a:t>(150mm x 230mm)</a:t>
            </a:r>
            <a:endParaRPr lang="en-U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Active gettering system (porous Ti /Ba/Al)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Optical emission plasma diagnostics for reactive processes (deposition of compound layers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Different power supply technologies: </a:t>
            </a:r>
            <a:br>
              <a:rPr lang="en-US" dirty="0"/>
            </a:br>
            <a:r>
              <a:rPr lang="en-US" dirty="0"/>
              <a:t>High-power Impulse Magnetron Sputtering (</a:t>
            </a:r>
            <a:r>
              <a:rPr lang="en-US" dirty="0" err="1"/>
              <a:t>HiPIMS</a:t>
            </a:r>
            <a:r>
              <a:rPr lang="en-US" dirty="0"/>
              <a:t>, DC, pulsed-DC, or RF)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2 different sample holder</a:t>
            </a: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C735F88E-2057-D714-56B3-EE76CBB9A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439856"/>
            <a:ext cx="9024320" cy="810921"/>
          </a:xfrm>
        </p:spPr>
        <p:txBody>
          <a:bodyPr/>
          <a:lstStyle/>
          <a:p>
            <a:r>
              <a:rPr lang="en-GB" sz="4000" dirty="0"/>
              <a:t>LNL Sputtering chamber and design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47149B4-F4E1-72D5-11E8-7711593C1271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 production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LNL –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Nuclear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physics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studies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734582-A7D0-9E46-459F-407C08CF1874}"/>
              </a:ext>
            </a:extLst>
          </p:cNvPr>
          <p:cNvGrpSpPr/>
          <p:nvPr/>
        </p:nvGrpSpPr>
        <p:grpSpPr>
          <a:xfrm>
            <a:off x="9624391" y="347140"/>
            <a:ext cx="2302812" cy="630936"/>
            <a:chOff x="8883435" y="434024"/>
            <a:chExt cx="3222061" cy="84461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9000A54-AE1A-6E96-575C-94E3A3FD8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521320" y="437645"/>
              <a:ext cx="1584176" cy="7762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5F118CD-B6DE-12BB-65E4-B5652A62B7D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3847" t="10873" r="7658" b="15608"/>
            <a:stretch/>
          </p:blipFill>
          <p:spPr>
            <a:xfrm>
              <a:off x="8883435" y="434024"/>
              <a:ext cx="1636795" cy="84461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271489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magine 50">
            <a:extLst>
              <a:ext uri="{FF2B5EF4-FFF2-40B4-BE49-F238E27FC236}">
                <a16:creationId xmlns:a16="http://schemas.microsoft.com/office/drawing/2014/main" id="{0364F69F-81F8-F89B-BE72-206B058B72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8729" y="4432183"/>
            <a:ext cx="3370084" cy="2160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1BFEE7B-FB27-2370-AD4C-775715F786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3" t="24516" r="10425" b="49434"/>
          <a:stretch/>
        </p:blipFill>
        <p:spPr>
          <a:xfrm>
            <a:off x="679291" y="2001936"/>
            <a:ext cx="1980000" cy="1789782"/>
          </a:xfrm>
          <a:prstGeom prst="rect">
            <a:avLst/>
          </a:prstGeom>
        </p:spPr>
      </p:pic>
      <p:sp>
        <p:nvSpPr>
          <p:cNvPr id="23" name="Rettangolo 22"/>
          <p:cNvSpPr/>
          <p:nvPr/>
        </p:nvSpPr>
        <p:spPr>
          <a:xfrm>
            <a:off x="475164" y="3676955"/>
            <a:ext cx="2664295" cy="7232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100" dirty="0" err="1"/>
              <a:t>TaN</a:t>
            </a:r>
            <a:r>
              <a:rPr lang="en-US" sz="1100" dirty="0"/>
              <a:t> 2.8*10</a:t>
            </a:r>
            <a:r>
              <a:rPr lang="en-US" sz="1100" baseline="30000" dirty="0"/>
              <a:t>18</a:t>
            </a:r>
            <a:r>
              <a:rPr lang="en-US" sz="1100" dirty="0"/>
              <a:t> atoms/cm</a:t>
            </a:r>
            <a:r>
              <a:rPr lang="en-US" sz="1100" baseline="30000" dirty="0"/>
              <a:t>2  </a:t>
            </a:r>
            <a:r>
              <a:rPr lang="en-US" sz="1100" dirty="0"/>
              <a:t>deposited on 7.8*10</a:t>
            </a:r>
            <a:r>
              <a:rPr lang="en-US" sz="1100" baseline="30000" dirty="0"/>
              <a:t>17</a:t>
            </a:r>
            <a:r>
              <a:rPr lang="en-US" sz="1100" dirty="0"/>
              <a:t>  atoms/cm</a:t>
            </a:r>
            <a:r>
              <a:rPr lang="en-US" sz="1100" baseline="30000" dirty="0"/>
              <a:t>2  </a:t>
            </a:r>
            <a:r>
              <a:rPr lang="en-US" sz="1100" dirty="0"/>
              <a:t>of high purity Ta interlayer  Tantalum substrate</a:t>
            </a:r>
          </a:p>
          <a:p>
            <a:endParaRPr lang="en-US" sz="1200" baseline="30000" dirty="0"/>
          </a:p>
        </p:txBody>
      </p:sp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7</a:t>
            </a:fld>
            <a:endParaRPr lang="it-IT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3" name="Rettangolo 2"/>
          <p:cNvSpPr/>
          <p:nvPr/>
        </p:nvSpPr>
        <p:spPr>
          <a:xfrm>
            <a:off x="119336" y="358811"/>
            <a:ext cx="12144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LUNA</a:t>
            </a:r>
            <a:r>
              <a:rPr lang="en-US" sz="2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solid target development by PVD magnetron sputtering technology</a:t>
            </a:r>
          </a:p>
        </p:txBody>
      </p: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770324C5-1E88-EA28-5ECE-F40CD99EE934}"/>
              </a:ext>
            </a:extLst>
          </p:cNvPr>
          <p:cNvGrpSpPr>
            <a:grpSpLocks noChangeAspect="1"/>
          </p:cNvGrpSpPr>
          <p:nvPr/>
        </p:nvGrpSpPr>
        <p:grpSpPr>
          <a:xfrm>
            <a:off x="244907" y="4277417"/>
            <a:ext cx="2890954" cy="2520000"/>
            <a:chOff x="4764311" y="1985938"/>
            <a:chExt cx="3219999" cy="2806823"/>
          </a:xfrm>
        </p:grpSpPr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04E346FC-98F2-7F56-C8F6-CE96228E1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64311" y="1985938"/>
              <a:ext cx="3152235" cy="2806823"/>
            </a:xfrm>
            <a:prstGeom prst="rect">
              <a:avLst/>
            </a:prstGeom>
          </p:spPr>
        </p:pic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DDAF45BA-34DE-D070-C8A8-02F7FE828A22}"/>
                </a:ext>
              </a:extLst>
            </p:cNvPr>
            <p:cNvSpPr txBox="1"/>
            <p:nvPr/>
          </p:nvSpPr>
          <p:spPr>
            <a:xfrm>
              <a:off x="7150732" y="3021137"/>
              <a:ext cx="833578" cy="400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Ta</a:t>
              </a:r>
            </a:p>
          </p:txBody>
        </p:sp>
      </p:grpSp>
      <p:pic>
        <p:nvPicPr>
          <p:cNvPr id="26" name="Immagine 25">
            <a:extLst>
              <a:ext uri="{FF2B5EF4-FFF2-40B4-BE49-F238E27FC236}">
                <a16:creationId xmlns:a16="http://schemas.microsoft.com/office/drawing/2014/main" id="{2786E616-C6C7-9C44-58AC-38EB3B81D2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9" t="27284" r="64481" b="42638"/>
          <a:stretch/>
        </p:blipFill>
        <p:spPr>
          <a:xfrm>
            <a:off x="3706315" y="1989955"/>
            <a:ext cx="1872000" cy="1775429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61334F32-45C8-7BE9-EF24-EA062D7ED3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9877" y="4304444"/>
            <a:ext cx="2664295" cy="2415478"/>
          </a:xfrm>
          <a:prstGeom prst="rect">
            <a:avLst/>
          </a:prstGeom>
        </p:spPr>
      </p:pic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37C2A12A-EEF6-9280-2EA1-C31020F28E13}"/>
              </a:ext>
            </a:extLst>
          </p:cNvPr>
          <p:cNvSpPr txBox="1"/>
          <p:nvPr/>
        </p:nvSpPr>
        <p:spPr>
          <a:xfrm>
            <a:off x="3460676" y="3704280"/>
            <a:ext cx="2517514" cy="6001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100" dirty="0" err="1"/>
              <a:t>TiN</a:t>
            </a:r>
            <a:r>
              <a:rPr lang="en-US" sz="1100" dirty="0"/>
              <a:t> 2.7*10</a:t>
            </a:r>
            <a:r>
              <a:rPr lang="en-US" sz="1100" baseline="30000" dirty="0"/>
              <a:t>18</a:t>
            </a:r>
            <a:r>
              <a:rPr lang="en-US" sz="1100" dirty="0"/>
              <a:t> atoms/cm</a:t>
            </a:r>
            <a:r>
              <a:rPr lang="en-US" sz="1100" baseline="30000" dirty="0"/>
              <a:t>2  </a:t>
            </a:r>
            <a:r>
              <a:rPr lang="en-US" sz="1100" dirty="0"/>
              <a:t>deposited Tantalum substrate and Silicon substrate (for EBS analysis)</a:t>
            </a:r>
          </a:p>
        </p:txBody>
      </p:sp>
      <p:pic>
        <p:nvPicPr>
          <p:cNvPr id="47" name="Immagine 46">
            <a:extLst>
              <a:ext uri="{FF2B5EF4-FFF2-40B4-BE49-F238E27FC236}">
                <a16:creationId xmlns:a16="http://schemas.microsoft.com/office/drawing/2014/main" id="{4F775694-2CAB-C2ED-DAC5-F0FEA18758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87872" y="2340673"/>
            <a:ext cx="4316564" cy="2257482"/>
          </a:xfrm>
          <a:prstGeom prst="rect">
            <a:avLst/>
          </a:prstGeom>
        </p:spPr>
      </p:pic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A084E7E9-4A10-38CB-9405-91DACEF73BB0}"/>
              </a:ext>
            </a:extLst>
          </p:cNvPr>
          <p:cNvSpPr txBox="1"/>
          <p:nvPr/>
        </p:nvSpPr>
        <p:spPr>
          <a:xfrm>
            <a:off x="10334275" y="3196010"/>
            <a:ext cx="171466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600" b="1" i="0" u="none" strike="noStrike" baseline="0" dirty="0">
                <a:latin typeface="Calibri-Bold"/>
              </a:rPr>
              <a:t>429 </a:t>
            </a:r>
            <a:r>
              <a:rPr lang="it-IT" sz="1600" b="1" i="0" u="none" strike="noStrike" baseline="0" dirty="0" err="1">
                <a:latin typeface="Calibri-Bold"/>
              </a:rPr>
              <a:t>keV</a:t>
            </a:r>
            <a:r>
              <a:rPr lang="it-IT" sz="1600" b="1" i="0" u="none" strike="noStrike" baseline="0" dirty="0">
                <a:latin typeface="Calibri-Bold"/>
              </a:rPr>
              <a:t> </a:t>
            </a:r>
            <a:r>
              <a:rPr lang="it-IT" sz="1200" b="1" i="0" u="none" strike="noStrike" baseline="30000" dirty="0">
                <a:latin typeface="Calibri-Bold"/>
              </a:rPr>
              <a:t>15</a:t>
            </a:r>
            <a:r>
              <a:rPr lang="it-IT" sz="1600" b="1" i="0" u="none" strike="noStrike" baseline="0" dirty="0">
                <a:latin typeface="Calibri-Bold"/>
              </a:rPr>
              <a:t>N </a:t>
            </a:r>
            <a:r>
              <a:rPr lang="it-IT" sz="1600" b="0" i="0" u="none" strike="noStrike" baseline="0" dirty="0" err="1">
                <a:latin typeface="Calibri" panose="020F0502020204030204" pitchFamily="34" charset="0"/>
              </a:rPr>
              <a:t>resonance</a:t>
            </a:r>
            <a:r>
              <a:rPr lang="it-IT" sz="16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it-IT" sz="1600" b="0" i="0" u="none" strike="noStrike" baseline="0" dirty="0" err="1">
                <a:latin typeface="Calibri" panose="020F0502020204030204" pitchFamily="34" charset="0"/>
              </a:rPr>
              <a:t>scan</a:t>
            </a:r>
            <a:endParaRPr lang="it-IT" sz="1600" b="0" i="0" u="none" strike="noStrike" baseline="0" dirty="0">
              <a:latin typeface="Calibri" panose="020F0502020204030204" pitchFamily="34" charset="0"/>
            </a:endParaRPr>
          </a:p>
          <a:p>
            <a:pPr algn="l"/>
            <a:r>
              <a:rPr lang="it-IT" sz="1600" dirty="0">
                <a:latin typeface="Calibri" panose="020F0502020204030204" pitchFamily="34" charset="0"/>
              </a:rPr>
              <a:t>o</a:t>
            </a:r>
            <a:r>
              <a:rPr lang="it-IT" sz="1600" b="0" i="0" u="none" strike="noStrike" baseline="0" dirty="0">
                <a:latin typeface="Calibri" panose="020F0502020204030204" pitchFamily="34" charset="0"/>
              </a:rPr>
              <a:t>f</a:t>
            </a:r>
            <a:r>
              <a:rPr lang="it-IT" sz="1600" dirty="0">
                <a:latin typeface="Calibri" panose="020F0502020204030204" pitchFamily="34" charset="0"/>
              </a:rPr>
              <a:t> </a:t>
            </a:r>
            <a:r>
              <a:rPr lang="it-IT" sz="1600" dirty="0" err="1">
                <a:latin typeface="Calibri" panose="020F0502020204030204" pitchFamily="34" charset="0"/>
              </a:rPr>
              <a:t>TaN</a:t>
            </a:r>
            <a:r>
              <a:rPr lang="it-IT" sz="1600" dirty="0">
                <a:latin typeface="Calibri" panose="020F0502020204030204" pitchFamily="34" charset="0"/>
              </a:rPr>
              <a:t> and </a:t>
            </a:r>
            <a:r>
              <a:rPr lang="it-IT" sz="1600" dirty="0" err="1">
                <a:latin typeface="Calibri" panose="020F0502020204030204" pitchFamily="34" charset="0"/>
              </a:rPr>
              <a:t>TiN</a:t>
            </a:r>
            <a:r>
              <a:rPr lang="it-IT" sz="1600" dirty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8B3193ED-457E-21F5-0257-E11C4DE69BEB}"/>
              </a:ext>
            </a:extLst>
          </p:cNvPr>
          <p:cNvSpPr txBox="1"/>
          <p:nvPr/>
        </p:nvSpPr>
        <p:spPr>
          <a:xfrm>
            <a:off x="9688813" y="4644714"/>
            <a:ext cx="171466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400" b="1" i="0" u="none" strike="noStrike" baseline="0" dirty="0">
                <a:solidFill>
                  <a:srgbClr val="000000"/>
                </a:solidFill>
                <a:latin typeface="Calibri-Bold"/>
              </a:rPr>
              <a:t>278 </a:t>
            </a:r>
            <a:r>
              <a:rPr lang="it-IT" sz="1400" b="1" i="0" u="none" strike="noStrike" baseline="0" dirty="0" err="1">
                <a:solidFill>
                  <a:srgbClr val="000000"/>
                </a:solidFill>
                <a:latin typeface="Calibri-Bold"/>
              </a:rPr>
              <a:t>keV</a:t>
            </a:r>
            <a:r>
              <a:rPr lang="it-IT" sz="1400" b="1" i="0" u="none" strike="noStrike" baseline="0" dirty="0">
                <a:solidFill>
                  <a:srgbClr val="000000"/>
                </a:solidFill>
                <a:latin typeface="Calibri-Bold"/>
              </a:rPr>
              <a:t> </a:t>
            </a:r>
            <a:r>
              <a:rPr lang="it-IT" sz="1400" b="1" i="0" u="none" strike="noStrike" baseline="30000" dirty="0">
                <a:solidFill>
                  <a:srgbClr val="000000"/>
                </a:solidFill>
                <a:latin typeface="Calibri-Bold"/>
              </a:rPr>
              <a:t>14</a:t>
            </a:r>
            <a:r>
              <a:rPr lang="it-IT" sz="1400" b="1" i="0" u="none" strike="noStrike" baseline="0" dirty="0">
                <a:solidFill>
                  <a:srgbClr val="000000"/>
                </a:solidFill>
                <a:latin typeface="Calibri-Bold"/>
              </a:rPr>
              <a:t>N </a:t>
            </a:r>
            <a:r>
              <a:rPr lang="it-IT" sz="14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resonance</a:t>
            </a:r>
            <a:endParaRPr lang="it-IT" sz="14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r>
              <a:rPr lang="it-IT" sz="14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scan</a:t>
            </a:r>
            <a:r>
              <a:rPr lang="it-IT" sz="1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of </a:t>
            </a:r>
            <a:r>
              <a:rPr lang="it-IT" sz="1400" b="0" i="0" u="none" strike="noStrike" baseline="0" dirty="0" err="1">
                <a:latin typeface="Calibri" panose="020F0502020204030204" pitchFamily="34" charset="0"/>
              </a:rPr>
              <a:t>TaN</a:t>
            </a:r>
            <a:endParaRPr lang="it-IT" sz="1400" b="0" i="0" u="none" strike="noStrike" baseline="0" dirty="0">
              <a:latin typeface="Calibri" panose="020F0502020204030204" pitchFamily="34" charset="0"/>
            </a:endParaRPr>
          </a:p>
          <a:p>
            <a:pPr algn="l"/>
            <a:r>
              <a:rPr lang="it-IT" sz="1400" dirty="0">
                <a:latin typeface="Calibri" panose="020F0502020204030204" pitchFamily="34" charset="0"/>
              </a:rPr>
              <a:t>After an </a:t>
            </a:r>
            <a:r>
              <a:rPr lang="it-IT" sz="1400" dirty="0" err="1">
                <a:latin typeface="Calibri" panose="020F0502020204030204" pitchFamily="34" charset="0"/>
              </a:rPr>
              <a:t>irradiation</a:t>
            </a:r>
            <a:r>
              <a:rPr lang="it-IT" sz="1400" dirty="0">
                <a:latin typeface="Calibri" panose="020F0502020204030204" pitchFamily="34" charset="0"/>
              </a:rPr>
              <a:t> of 15 C</a:t>
            </a:r>
          </a:p>
        </p:txBody>
      </p: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48C3A3EF-28E1-8F70-DE0E-F7F5C8556ECD}"/>
              </a:ext>
            </a:extLst>
          </p:cNvPr>
          <p:cNvSpPr txBox="1"/>
          <p:nvPr/>
        </p:nvSpPr>
        <p:spPr>
          <a:xfrm>
            <a:off x="6953150" y="6475067"/>
            <a:ext cx="63436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0" i="0" u="none" strike="noStrike" baseline="0" dirty="0">
                <a:latin typeface="Calibri" panose="020F0502020204030204" pitchFamily="34" charset="0"/>
              </a:rPr>
              <a:t>Analysis  A. Compagnucci</a:t>
            </a:r>
            <a:endParaRPr lang="it-IT" sz="1400" dirty="0"/>
          </a:p>
        </p:txBody>
      </p: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D4F1DC8A-084C-4195-3D98-40264B939C08}"/>
              </a:ext>
            </a:extLst>
          </p:cNvPr>
          <p:cNvSpPr txBox="1"/>
          <p:nvPr/>
        </p:nvSpPr>
        <p:spPr>
          <a:xfrm>
            <a:off x="5339476" y="4755630"/>
            <a:ext cx="748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Ti</a:t>
            </a:r>
            <a:endParaRPr lang="en-US" sz="1400" dirty="0"/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28A8877A-EA2B-41B8-C3F4-EE66DBF2C865}"/>
              </a:ext>
            </a:extLst>
          </p:cNvPr>
          <p:cNvSpPr txBox="1"/>
          <p:nvPr/>
        </p:nvSpPr>
        <p:spPr>
          <a:xfrm>
            <a:off x="6336506" y="1988840"/>
            <a:ext cx="6672262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200" dirty="0"/>
              <a:t>Production and EBS characterization performed @ LNL (AN2000)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200" dirty="0"/>
              <a:t>Low energy resonance scan and endurance test performed @ LNGS (LUNA400)</a:t>
            </a:r>
          </a:p>
        </p:txBody>
      </p:sp>
      <p:cxnSp>
        <p:nvCxnSpPr>
          <p:cNvPr id="60" name="Connettore 2 59">
            <a:extLst>
              <a:ext uri="{FF2B5EF4-FFF2-40B4-BE49-F238E27FC236}">
                <a16:creationId xmlns:a16="http://schemas.microsoft.com/office/drawing/2014/main" id="{345DCEBC-5828-28E9-DC38-59354D70D5D2}"/>
              </a:ext>
            </a:extLst>
          </p:cNvPr>
          <p:cNvCxnSpPr/>
          <p:nvPr/>
        </p:nvCxnSpPr>
        <p:spPr>
          <a:xfrm flipH="1">
            <a:off x="5713674" y="2132856"/>
            <a:ext cx="622832" cy="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ttore 2 60">
            <a:extLst>
              <a:ext uri="{FF2B5EF4-FFF2-40B4-BE49-F238E27FC236}">
                <a16:creationId xmlns:a16="http://schemas.microsoft.com/office/drawing/2014/main" id="{EB9FA906-D818-BB16-8A08-C2CB03B7D4DD}"/>
              </a:ext>
            </a:extLst>
          </p:cNvPr>
          <p:cNvCxnSpPr>
            <a:cxnSpLocks/>
          </p:cNvCxnSpPr>
          <p:nvPr/>
        </p:nvCxnSpPr>
        <p:spPr>
          <a:xfrm flipH="1">
            <a:off x="10300530" y="2634540"/>
            <a:ext cx="495212" cy="406446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94AE521-ED87-A11F-49F9-4DDC0D297808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 production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LNL –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Nuclear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physics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studies</a:t>
            </a:r>
          </a:p>
        </p:txBody>
      </p:sp>
      <p:sp>
        <p:nvSpPr>
          <p:cNvPr id="7" name="Rettangolo 6"/>
          <p:cNvSpPr/>
          <p:nvPr/>
        </p:nvSpPr>
        <p:spPr>
          <a:xfrm>
            <a:off x="16665" y="727778"/>
            <a:ext cx="1053520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700" b="1" dirty="0"/>
              <a:t>Targets preparation for </a:t>
            </a:r>
            <a:r>
              <a:rPr lang="en-US" sz="1700" b="1" dirty="0">
                <a:solidFill>
                  <a:srgbClr val="FF0000"/>
                </a:solidFill>
              </a:rPr>
              <a:t>LUNA experiments (INFN Gran Sasso Laboratory): </a:t>
            </a:r>
            <a:br>
              <a:rPr lang="en-US" sz="1700" b="1" dirty="0">
                <a:solidFill>
                  <a:srgbClr val="FF0000"/>
                </a:solidFill>
              </a:rPr>
            </a:br>
            <a:r>
              <a:rPr lang="en-US" sz="1700" b="1" dirty="0">
                <a:solidFill>
                  <a:srgbClr val="FF0000"/>
                </a:solidFill>
              </a:rPr>
              <a:t>Nitrides</a:t>
            </a:r>
            <a:r>
              <a:rPr lang="en-US" sz="1700" b="1" dirty="0"/>
              <a:t> (</a:t>
            </a:r>
            <a:r>
              <a:rPr lang="en-US" sz="1700" b="1" dirty="0" err="1"/>
              <a:t>Ta</a:t>
            </a:r>
            <a:r>
              <a:rPr lang="en-US" sz="1700" b="1" baseline="30000" dirty="0" err="1"/>
              <a:t>nat</a:t>
            </a:r>
            <a:r>
              <a:rPr lang="en-US" sz="1700" b="1" dirty="0" err="1"/>
              <a:t>N</a:t>
            </a:r>
            <a:r>
              <a:rPr lang="en-US" sz="1700" b="1" dirty="0"/>
              <a:t>, </a:t>
            </a:r>
            <a:r>
              <a:rPr lang="en-US" sz="1700" b="1" dirty="0" err="1"/>
              <a:t>Zr</a:t>
            </a:r>
            <a:r>
              <a:rPr lang="en-US" sz="1700" b="1" baseline="30000" dirty="0" err="1"/>
              <a:t>nat</a:t>
            </a:r>
            <a:r>
              <a:rPr lang="en-US" sz="1700" b="1" dirty="0" err="1"/>
              <a:t>N</a:t>
            </a:r>
            <a:r>
              <a:rPr lang="en-US" sz="1700" b="1" dirty="0"/>
              <a:t>, </a:t>
            </a:r>
            <a:r>
              <a:rPr lang="en-US" sz="1700" b="1" dirty="0" err="1"/>
              <a:t>Ti</a:t>
            </a:r>
            <a:r>
              <a:rPr lang="en-US" sz="1700" b="1" baseline="30000" dirty="0" err="1"/>
              <a:t>nat</a:t>
            </a:r>
            <a:r>
              <a:rPr lang="en-US" sz="1700" b="1" dirty="0" err="1"/>
              <a:t>N</a:t>
            </a:r>
            <a:r>
              <a:rPr lang="en-US" sz="1700" b="1" dirty="0"/>
              <a:t>)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700" dirty="0"/>
              <a:t>High-Z metals nitrides for </a:t>
            </a:r>
            <a:r>
              <a:rPr lang="en-US" sz="1700" dirty="0">
                <a:solidFill>
                  <a:srgbClr val="FF0000"/>
                </a:solidFill>
              </a:rPr>
              <a:t>reduction of neutrons</a:t>
            </a:r>
            <a:r>
              <a:rPr lang="en-US" sz="1700" dirty="0"/>
              <a:t> production for LUNA-MV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700" dirty="0" err="1"/>
              <a:t>TaN</a:t>
            </a:r>
            <a:r>
              <a:rPr lang="en-US" sz="1700" dirty="0"/>
              <a:t> target produced by PVD techniques using </a:t>
            </a:r>
            <a:r>
              <a:rPr lang="en-US" sz="1700" baseline="30000" dirty="0"/>
              <a:t>14</a:t>
            </a:r>
            <a:r>
              <a:rPr lang="en-US" sz="1700" dirty="0"/>
              <a:t>N enriched gas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A855D2-E9EA-01AE-8ACF-A57E7B37279C}"/>
              </a:ext>
            </a:extLst>
          </p:cNvPr>
          <p:cNvSpPr txBox="1"/>
          <p:nvPr/>
        </p:nvSpPr>
        <p:spPr>
          <a:xfrm>
            <a:off x="1486125" y="4665262"/>
            <a:ext cx="1588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EBS </a:t>
            </a:r>
            <a:r>
              <a:rPr lang="it-IT" dirty="0" err="1">
                <a:solidFill>
                  <a:srgbClr val="FF0000"/>
                </a:solidFill>
              </a:rPr>
              <a:t>analyses</a:t>
            </a:r>
            <a:r>
              <a:rPr lang="it-IT" dirty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41EC8BB-33A1-87F4-AD32-2EDF9D0777A5}"/>
              </a:ext>
            </a:extLst>
          </p:cNvPr>
          <p:cNvGrpSpPr/>
          <p:nvPr/>
        </p:nvGrpSpPr>
        <p:grpSpPr>
          <a:xfrm>
            <a:off x="9770950" y="820476"/>
            <a:ext cx="2302812" cy="630936"/>
            <a:chOff x="8883435" y="434024"/>
            <a:chExt cx="3222061" cy="84461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F2E486-50B7-AE6E-1209-A70A7DCD6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521320" y="437645"/>
              <a:ext cx="1584176" cy="7762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409E1D2-FB4F-EA1D-0123-74420A169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l="3847" t="10873" r="7658" b="15608"/>
            <a:stretch/>
          </p:blipFill>
          <p:spPr>
            <a:xfrm>
              <a:off x="8883435" y="434024"/>
              <a:ext cx="1636795" cy="84461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002259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DAE83BB-E2C0-8D5F-DA34-CA318C373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en-US" noProof="0" smtClean="0"/>
              <a:pPr/>
              <a:t>8</a:t>
            </a:fld>
            <a:endParaRPr lang="en-US" noProof="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896F035-BD01-9543-C014-87823D79E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4696" y="4155884"/>
            <a:ext cx="3110977" cy="243708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3A94984-EA04-9841-C236-8BA5094CDD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102" y="0"/>
            <a:ext cx="1520079" cy="1520079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20B0D1B3-5087-4926-73F2-AD68C26A8E5F}"/>
              </a:ext>
            </a:extLst>
          </p:cNvPr>
          <p:cNvSpPr txBox="1"/>
          <p:nvPr/>
        </p:nvSpPr>
        <p:spPr>
          <a:xfrm>
            <a:off x="104293" y="3244440"/>
            <a:ext cx="4325146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noProof="0" dirty="0"/>
              <a:t>GM (Sumitomo) cryogenic source </a:t>
            </a:r>
            <a:br>
              <a:rPr lang="en-US" sz="1600" noProof="0" dirty="0"/>
            </a:br>
            <a:r>
              <a:rPr lang="en-US" sz="1600" noProof="0" dirty="0"/>
              <a:t>(2W @ 4K) – free orientation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noProof="0" dirty="0"/>
              <a:t>4 mm gas cell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noProof="0" dirty="0"/>
              <a:t>Aluminum body to reduce 𝛾-ray absorption and scattering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noProof="0" dirty="0"/>
              <a:t>As modular as possible for portability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noProof="0" dirty="0"/>
              <a:t>Temperature kept constant by a temperature controller feedback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noProof="0" dirty="0" err="1"/>
              <a:t>Havar</a:t>
            </a:r>
            <a:r>
              <a:rPr lang="en-US" sz="1600" noProof="0" dirty="0"/>
              <a:t> windows 3.8 or 2.5 𝜇m thickness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noProof="0" dirty="0"/>
              <a:t>At 1 bar, 10 K, </a:t>
            </a:r>
            <a:r>
              <a:rPr lang="en-US" sz="1600" baseline="30000" noProof="0" dirty="0"/>
              <a:t>4</a:t>
            </a:r>
            <a:r>
              <a:rPr lang="en-US" sz="1600" noProof="0" dirty="0"/>
              <a:t>He 3･10</a:t>
            </a:r>
            <a:r>
              <a:rPr lang="en-US" sz="1600" baseline="30000" noProof="0" dirty="0"/>
              <a:t>20</a:t>
            </a:r>
            <a:r>
              <a:rPr lang="en-US" sz="1600" noProof="0" dirty="0"/>
              <a:t> at/cm</a:t>
            </a:r>
            <a:r>
              <a:rPr lang="en-US" sz="1600" baseline="30000" noProof="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aseline="30000" noProof="0" dirty="0"/>
          </a:p>
        </p:txBody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id="{2B7D12A0-67AE-6502-99CD-70C14367546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33D23813-02A6-BE83-0298-2CB9FBFFA8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2758" y="0"/>
            <a:ext cx="3110976" cy="371116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E997C4E5-3320-9F06-4D8E-D9722AA390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0118" y="1684064"/>
            <a:ext cx="2816772" cy="491803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3D47A775-F915-A630-82E8-42B6AB12C8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1942" y="1452074"/>
            <a:ext cx="2971288" cy="2731043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1A47DFE-B08F-F7F3-1311-DF752099CD13}"/>
              </a:ext>
            </a:extLst>
          </p:cNvPr>
          <p:cNvSpPr txBox="1"/>
          <p:nvPr/>
        </p:nvSpPr>
        <p:spPr>
          <a:xfrm>
            <a:off x="4974865" y="4185616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/>
              <a:t>In seal</a:t>
            </a:r>
          </a:p>
        </p:txBody>
      </p:sp>
      <p:cxnSp>
        <p:nvCxnSpPr>
          <p:cNvPr id="14" name="Connettore diritto a freccia 13">
            <a:extLst>
              <a:ext uri="{FF2B5EF4-FFF2-40B4-BE49-F238E27FC236}">
                <a16:creationId xmlns:a16="http://schemas.microsoft.com/office/drawing/2014/main" id="{53663FE6-4464-C2CA-6600-BEE54C29298E}"/>
              </a:ext>
            </a:extLst>
          </p:cNvPr>
          <p:cNvCxnSpPr/>
          <p:nvPr/>
        </p:nvCxnSpPr>
        <p:spPr>
          <a:xfrm flipV="1">
            <a:off x="5391807" y="3809043"/>
            <a:ext cx="0" cy="4519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C841487-8FE2-DF64-17E2-6A70AF70448A}"/>
              </a:ext>
            </a:extLst>
          </p:cNvPr>
          <p:cNvSpPr txBox="1"/>
          <p:nvPr/>
        </p:nvSpPr>
        <p:spPr>
          <a:xfrm>
            <a:off x="5919680" y="2179671"/>
            <a:ext cx="775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 err="1"/>
              <a:t>Havar</a:t>
            </a:r>
            <a:endParaRPr lang="en-US" noProof="0" dirty="0"/>
          </a:p>
        </p:txBody>
      </p:sp>
      <p:cxnSp>
        <p:nvCxnSpPr>
          <p:cNvPr id="16" name="Connettore diritto a freccia 15">
            <a:extLst>
              <a:ext uri="{FF2B5EF4-FFF2-40B4-BE49-F238E27FC236}">
                <a16:creationId xmlns:a16="http://schemas.microsoft.com/office/drawing/2014/main" id="{651D9021-D0FD-7B74-DBFD-DBC7B6D5F169}"/>
              </a:ext>
            </a:extLst>
          </p:cNvPr>
          <p:cNvCxnSpPr>
            <a:cxnSpLocks/>
          </p:cNvCxnSpPr>
          <p:nvPr/>
        </p:nvCxnSpPr>
        <p:spPr>
          <a:xfrm flipH="1">
            <a:off x="6014696" y="2526022"/>
            <a:ext cx="231227" cy="3561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69249F9-629C-FF52-33C6-BE7AB19072DF}"/>
              </a:ext>
            </a:extLst>
          </p:cNvPr>
          <p:cNvSpPr txBox="1"/>
          <p:nvPr/>
        </p:nvSpPr>
        <p:spPr>
          <a:xfrm>
            <a:off x="3869207" y="3684682"/>
            <a:ext cx="11299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/>
              <a:t>Al-steel</a:t>
            </a:r>
          </a:p>
          <a:p>
            <a:r>
              <a:rPr lang="en-US" noProof="0" dirty="0"/>
              <a:t>transition</a:t>
            </a:r>
          </a:p>
        </p:txBody>
      </p:sp>
      <p:cxnSp>
        <p:nvCxnSpPr>
          <p:cNvPr id="18" name="Connettore diritto a freccia 17">
            <a:extLst>
              <a:ext uri="{FF2B5EF4-FFF2-40B4-BE49-F238E27FC236}">
                <a16:creationId xmlns:a16="http://schemas.microsoft.com/office/drawing/2014/main" id="{B6A61273-8A8E-04D6-BEFF-944ED820F8E5}"/>
              </a:ext>
            </a:extLst>
          </p:cNvPr>
          <p:cNvCxnSpPr>
            <a:cxnSpLocks/>
          </p:cNvCxnSpPr>
          <p:nvPr/>
        </p:nvCxnSpPr>
        <p:spPr>
          <a:xfrm flipV="1">
            <a:off x="4217792" y="3058510"/>
            <a:ext cx="238078" cy="7505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3561B2BC-093C-C829-7D17-82045DB902E9}"/>
              </a:ext>
            </a:extLst>
          </p:cNvPr>
          <p:cNvSpPr txBox="1"/>
          <p:nvPr/>
        </p:nvSpPr>
        <p:spPr>
          <a:xfrm>
            <a:off x="5834714" y="5588825"/>
            <a:ext cx="10609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/>
              <a:t>Cut view of the central flange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11FB6994-37B2-3530-C5B4-86EC26981A2A}"/>
              </a:ext>
            </a:extLst>
          </p:cNvPr>
          <p:cNvSpPr txBox="1"/>
          <p:nvPr/>
        </p:nvSpPr>
        <p:spPr>
          <a:xfrm>
            <a:off x="7238204" y="67365"/>
            <a:ext cx="2035279" cy="249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noProof="0" dirty="0"/>
              <a:t>Y. </a:t>
            </a:r>
            <a:r>
              <a:rPr lang="en-US" sz="1000" noProof="0" dirty="0" err="1"/>
              <a:t>Peinnaud</a:t>
            </a:r>
            <a:r>
              <a:rPr lang="en-US" sz="1000" noProof="0" dirty="0"/>
              <a:t>, P. Rosier, C. </a:t>
            </a:r>
            <a:r>
              <a:rPr lang="en-US" sz="1000" noProof="0" dirty="0" err="1"/>
              <a:t>Soulet</a:t>
            </a:r>
            <a:r>
              <a:rPr lang="en-US" sz="1000" noProof="0" dirty="0"/>
              <a:t>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4F00E06-7059-A429-70A8-61775A414D33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 production at LNL – Nuclear physics studies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0E39D3C6-F608-E88A-6851-291765302694}"/>
              </a:ext>
            </a:extLst>
          </p:cNvPr>
          <p:cNvSpPr txBox="1">
            <a:spLocks/>
          </p:cNvSpPr>
          <p:nvPr/>
        </p:nvSpPr>
        <p:spPr>
          <a:xfrm>
            <a:off x="-13882" y="377617"/>
            <a:ext cx="6970106" cy="978929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noProof="0" dirty="0"/>
              <a:t>CTADIR: design, construction and commissioning of the prototype of a </a:t>
            </a:r>
            <a:r>
              <a:rPr lang="en-US" sz="2000" baseline="30000" noProof="0" dirty="0"/>
              <a:t>3,4</a:t>
            </a:r>
            <a:r>
              <a:rPr lang="en-US" sz="2000" noProof="0" dirty="0"/>
              <a:t>He cryogenic target for direct reactions in inverse kinematics.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9D5CA4-0FA9-4224-B411-EAC873484D7B}"/>
              </a:ext>
            </a:extLst>
          </p:cNvPr>
          <p:cNvSpPr txBox="1"/>
          <p:nvPr/>
        </p:nvSpPr>
        <p:spPr>
          <a:xfrm>
            <a:off x="120012" y="1600142"/>
            <a:ext cx="421681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noProof="0" dirty="0">
                <a:solidFill>
                  <a:srgbClr val="FF0000"/>
                </a:solidFill>
              </a:rPr>
              <a:t>Next RIB’s @ SPES have opened the opportunity to perform direct reactions with unstable beams in inverse kinematics.</a:t>
            </a:r>
          </a:p>
        </p:txBody>
      </p:sp>
    </p:spTree>
    <p:extLst>
      <p:ext uri="{BB962C8B-B14F-4D97-AF65-F5344CB8AC3E}">
        <p14:creationId xmlns:p14="http://schemas.microsoft.com/office/powerpoint/2010/main" val="137802275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amonto">
  <a:themeElements>
    <a:clrScheme name="Personalizzato 14">
      <a:dk1>
        <a:sysClr val="windowText" lastClr="000000"/>
      </a:dk1>
      <a:lt1>
        <a:sysClr val="window" lastClr="FFFFFF"/>
      </a:lt1>
      <a:dk2>
        <a:srgbClr val="002A48"/>
      </a:dk2>
      <a:lt2>
        <a:srgbClr val="E9E5DC"/>
      </a:lt2>
      <a:accent1>
        <a:srgbClr val="D34817"/>
      </a:accent1>
      <a:accent2>
        <a:srgbClr val="4FB5F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Tramonto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ramont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83032</TotalTime>
  <Words>1772</Words>
  <Application>Microsoft Office PowerPoint</Application>
  <PresentationFormat>Widescreen</PresentationFormat>
  <Paragraphs>282</Paragraphs>
  <Slides>23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  <vt:variant>
        <vt:lpstr>Custom Shows</vt:lpstr>
      </vt:variant>
      <vt:variant>
        <vt:i4>1</vt:i4>
      </vt:variant>
    </vt:vector>
  </HeadingPairs>
  <TitlesOfParts>
    <vt:vector size="36" baseType="lpstr">
      <vt:lpstr>Architects Daughter</vt:lpstr>
      <vt:lpstr>Arial</vt:lpstr>
      <vt:lpstr>Calibri</vt:lpstr>
      <vt:lpstr>Calibri-Bold</vt:lpstr>
      <vt:lpstr>Calibri-Italic</vt:lpstr>
      <vt:lpstr>Corbel</vt:lpstr>
      <vt:lpstr>Georgia</vt:lpstr>
      <vt:lpstr>Symbol</vt:lpstr>
      <vt:lpstr>Trebuchet MS</vt:lpstr>
      <vt:lpstr>Wingdings</vt:lpstr>
      <vt:lpstr>Wingdings 2</vt:lpstr>
      <vt:lpstr>Tramonto</vt:lpstr>
      <vt:lpstr>PowerPoint Presentation</vt:lpstr>
      <vt:lpstr>Target production at LNL   Nuclear Physics (NP) studies </vt:lpstr>
      <vt:lpstr>Target production at LNL NP studies</vt:lpstr>
      <vt:lpstr>Some examples</vt:lpstr>
      <vt:lpstr>PowerPoint Presentation</vt:lpstr>
      <vt:lpstr>PowerPoint Presentation</vt:lpstr>
      <vt:lpstr>LNL Sputtering chamber and design</vt:lpstr>
      <vt:lpstr>PowerPoint Presentation</vt:lpstr>
      <vt:lpstr>PowerPoint Presentation</vt:lpstr>
      <vt:lpstr>PowerPoint Presentation</vt:lpstr>
      <vt:lpstr>CTADIR in-beam commissioning (II)</vt:lpstr>
      <vt:lpstr>CTADIR performances </vt:lpstr>
      <vt:lpstr>Target production at LNL   Applied NP studies  (emerging radioisotopes production for thenanostics radiopharmaceuticals) </vt:lpstr>
      <vt:lpstr>Study and production of novel/emerging medical radionuclides feasible at SPES facility</vt:lpstr>
      <vt:lpstr>PowerPoint Presentation</vt:lpstr>
      <vt:lpstr>Target production at LNL Quality Control (QC) techniques: nuclear targets characterization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Template_Mid Term Plan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Windows User</dc:creator>
  <cp:lastModifiedBy>Juan Esposito</cp:lastModifiedBy>
  <cp:revision>1549</cp:revision>
  <dcterms:created xsi:type="dcterms:W3CDTF">2017-10-19T14:12:55Z</dcterms:created>
  <dcterms:modified xsi:type="dcterms:W3CDTF">2026-05-17T21:17:01Z</dcterms:modified>
</cp:coreProperties>
</file>