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39" r:id="rId2"/>
    <p:sldId id="338" r:id="rId3"/>
    <p:sldId id="368" r:id="rId4"/>
    <p:sldId id="388" r:id="rId5"/>
    <p:sldId id="389" r:id="rId6"/>
    <p:sldId id="390" r:id="rId7"/>
    <p:sldId id="398" r:id="rId8"/>
    <p:sldId id="402" r:id="rId9"/>
    <p:sldId id="376" r:id="rId10"/>
    <p:sldId id="377" r:id="rId11"/>
    <p:sldId id="373" r:id="rId12"/>
    <p:sldId id="378" r:id="rId13"/>
    <p:sldId id="315" r:id="rId14"/>
    <p:sldId id="257" r:id="rId15"/>
    <p:sldId id="383" r:id="rId16"/>
    <p:sldId id="403" r:id="rId17"/>
    <p:sldId id="387" r:id="rId18"/>
    <p:sldId id="399" r:id="rId19"/>
    <p:sldId id="363" r:id="rId20"/>
    <p:sldId id="379" r:id="rId21"/>
    <p:sldId id="380" r:id="rId22"/>
    <p:sldId id="400" r:id="rId23"/>
    <p:sldId id="381" r:id="rId24"/>
  </p:sldIdLst>
  <p:sldSz cx="9144000" cy="6858000" type="screen4x3"/>
  <p:notesSz cx="6797675" cy="9928225"/>
  <p:defaultTextStyle>
    <a:defPPr>
      <a:defRPr lang="ro-R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258"/>
    <p:restoredTop sz="86393"/>
  </p:normalViewPr>
  <p:slideViewPr>
    <p:cSldViewPr>
      <p:cViewPr varScale="1">
        <p:scale>
          <a:sx n="117" d="100"/>
          <a:sy n="117" d="100"/>
        </p:scale>
        <p:origin x="6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4" d="100"/>
          <a:sy n="94" d="100"/>
        </p:scale>
        <p:origin x="202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947D15-C77F-3D40-9AB8-04EEFC96772D}" type="doc">
      <dgm:prSet loTypeId="urn:microsoft.com/office/officeart/2005/8/layout/pyramid2" loCatId="" qsTypeId="urn:microsoft.com/office/officeart/2005/8/quickstyle/simple1" qsCatId="simple" csTypeId="urn:microsoft.com/office/officeart/2005/8/colors/accent1_2" csCatId="accent1" phldr="1"/>
      <dgm:spPr/>
    </dgm:pt>
    <dgm:pt modelId="{C1E23FFE-B886-0D47-A051-777461298500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1" i="0" dirty="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Starting material: metal powder</a:t>
          </a:r>
          <a:endParaRPr lang="en-GB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DBBDC2-8CFD-DA4C-A22B-2072BBE6D2EC}" type="parTrans" cxnId="{DBFE0ED5-86A1-5647-B4AD-CCFE9B59A037}">
      <dgm:prSet/>
      <dgm:spPr/>
      <dgm:t>
        <a:bodyPr/>
        <a:lstStyle/>
        <a:p>
          <a:endParaRPr lang="en-GB"/>
        </a:p>
      </dgm:t>
    </dgm:pt>
    <dgm:pt modelId="{D88D5579-FE45-8C4B-8E59-7D16570776F2}" type="sibTrans" cxnId="{DBFE0ED5-86A1-5647-B4AD-CCFE9B59A037}">
      <dgm:prSet/>
      <dgm:spPr/>
      <dgm:t>
        <a:bodyPr/>
        <a:lstStyle/>
        <a:p>
          <a:endParaRPr lang="en-GB"/>
        </a:p>
      </dgm:t>
    </dgm:pt>
    <dgm:pt modelId="{4A75120B-9ACE-6449-B660-784DD1C0B21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200" b="1" i="0" dirty="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Low amount </a:t>
          </a:r>
          <a:r>
            <a:rPr lang="en-GB" sz="1200" b="1" i="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of starting</a:t>
          </a:r>
        </a:p>
        <a:p>
          <a:pPr>
            <a:buFont typeface="Arial" panose="020B0604020202020204" pitchFamily="34" charset="0"/>
            <a:buChar char="•"/>
          </a:pPr>
          <a:r>
            <a:rPr lang="en-GB" sz="1200" b="1" i="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GB" sz="1200" b="1" i="0" dirty="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material is needed</a:t>
          </a:r>
          <a:endParaRPr lang="en-GB" sz="12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C5DEF2-8D14-1449-A54F-EEAA323EAE18}" type="parTrans" cxnId="{656F7F5C-B82B-334A-902F-2D2F2FEA99D0}">
      <dgm:prSet/>
      <dgm:spPr/>
      <dgm:t>
        <a:bodyPr/>
        <a:lstStyle/>
        <a:p>
          <a:endParaRPr lang="en-GB"/>
        </a:p>
      </dgm:t>
    </dgm:pt>
    <dgm:pt modelId="{DB84CB27-3355-194C-95EF-791E5DB5902D}" type="sibTrans" cxnId="{656F7F5C-B82B-334A-902F-2D2F2FEA99D0}">
      <dgm:prSet/>
      <dgm:spPr/>
      <dgm:t>
        <a:bodyPr/>
        <a:lstStyle/>
        <a:p>
          <a:endParaRPr lang="en-GB"/>
        </a:p>
      </dgm:t>
    </dgm:pt>
    <dgm:pt modelId="{5849E9D6-4A84-7042-92DF-84A3D478E3D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200" b="1" i="0" dirty="0">
              <a:latin typeface="Calibri" panose="020F0502020204030204" pitchFamily="34" charset="0"/>
              <a:cs typeface="Calibri" panose="020F0502020204030204" pitchFamily="34" charset="0"/>
            </a:rPr>
            <a:t>Efficiency &gt;95%: material losses &lt; 1mg</a:t>
          </a:r>
          <a:endParaRPr lang="en-GB" sz="12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C84EC8-EDED-BC40-888D-0B27AF5CDD2E}" type="parTrans" cxnId="{BFB4FF78-6FEB-0140-A35A-4682C821263F}">
      <dgm:prSet/>
      <dgm:spPr/>
      <dgm:t>
        <a:bodyPr/>
        <a:lstStyle/>
        <a:p>
          <a:endParaRPr lang="en-GB"/>
        </a:p>
      </dgm:t>
    </dgm:pt>
    <dgm:pt modelId="{507CC68C-1244-684F-9B25-589EC4AD4C0E}" type="sibTrans" cxnId="{BFB4FF78-6FEB-0140-A35A-4682C821263F}">
      <dgm:prSet/>
      <dgm:spPr/>
      <dgm:t>
        <a:bodyPr/>
        <a:lstStyle/>
        <a:p>
          <a:endParaRPr lang="en-GB"/>
        </a:p>
      </dgm:t>
    </dgm:pt>
    <dgm:pt modelId="{DA07D957-44FD-DC4C-BDE0-8D7EBE405E3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1" i="0" dirty="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Two targets are deposited </a:t>
          </a:r>
          <a:r>
            <a:rPr lang="en-GB" b="1" i="0" dirty="0" err="1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simultanously</a:t>
          </a:r>
          <a:endParaRPr lang="en-GB" b="1" i="0" dirty="0">
            <a:solidFill>
              <a:srgbClr val="1A202C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1954D96-E642-8643-9026-39EC9014D628}" type="parTrans" cxnId="{C6FC3683-857A-304A-9BE8-EB30DEEBFE7B}">
      <dgm:prSet/>
      <dgm:spPr/>
      <dgm:t>
        <a:bodyPr/>
        <a:lstStyle/>
        <a:p>
          <a:endParaRPr lang="en-GB"/>
        </a:p>
      </dgm:t>
    </dgm:pt>
    <dgm:pt modelId="{D2A848FF-371A-5A43-BE51-9D9CD6F58847}" type="sibTrans" cxnId="{C6FC3683-857A-304A-9BE8-EB30DEEBFE7B}">
      <dgm:prSet/>
      <dgm:spPr/>
      <dgm:t>
        <a:bodyPr/>
        <a:lstStyle/>
        <a:p>
          <a:endParaRPr lang="en-GB"/>
        </a:p>
      </dgm:t>
    </dgm:pt>
    <dgm:pt modelId="{9B1E41D1-02EB-3D43-A317-36608FDF0437}" type="pres">
      <dgm:prSet presAssocID="{1A947D15-C77F-3D40-9AB8-04EEFC96772D}" presName="compositeShape" presStyleCnt="0">
        <dgm:presLayoutVars>
          <dgm:dir/>
          <dgm:resizeHandles/>
        </dgm:presLayoutVars>
      </dgm:prSet>
      <dgm:spPr/>
    </dgm:pt>
    <dgm:pt modelId="{24BB3992-7F5B-6C4C-B20F-C8C532E2DE7D}" type="pres">
      <dgm:prSet presAssocID="{1A947D15-C77F-3D40-9AB8-04EEFC96772D}" presName="pyramid" presStyleLbl="node1" presStyleIdx="0" presStyleCnt="1" custLinFactNeighborX="49077" custLinFactNeighborY="31734"/>
      <dgm:spPr>
        <a:solidFill>
          <a:schemeClr val="tx2">
            <a:lumMod val="40000"/>
            <a:lumOff val="60000"/>
          </a:schemeClr>
        </a:solidFill>
      </dgm:spPr>
    </dgm:pt>
    <dgm:pt modelId="{6F8EDF10-69A4-B543-8961-B1407AB2FF73}" type="pres">
      <dgm:prSet presAssocID="{1A947D15-C77F-3D40-9AB8-04EEFC96772D}" presName="theList" presStyleCnt="0"/>
      <dgm:spPr/>
    </dgm:pt>
    <dgm:pt modelId="{52610F9D-D326-B646-A1E8-33B1397E152B}" type="pres">
      <dgm:prSet presAssocID="{C1E23FFE-B886-0D47-A051-777461298500}" presName="aNode" presStyleLbl="fgAcc1" presStyleIdx="0" presStyleCnt="4">
        <dgm:presLayoutVars>
          <dgm:bulletEnabled val="1"/>
        </dgm:presLayoutVars>
      </dgm:prSet>
      <dgm:spPr/>
    </dgm:pt>
    <dgm:pt modelId="{B232571A-B27E-D945-80CC-10539E8C7379}" type="pres">
      <dgm:prSet presAssocID="{C1E23FFE-B886-0D47-A051-777461298500}" presName="aSpace" presStyleCnt="0"/>
      <dgm:spPr/>
    </dgm:pt>
    <dgm:pt modelId="{E3095D84-6EA8-D548-8476-6E3984E512E0}" type="pres">
      <dgm:prSet presAssocID="{4A75120B-9ACE-6449-B660-784DD1C0B215}" presName="aNode" presStyleLbl="fgAcc1" presStyleIdx="1" presStyleCnt="4">
        <dgm:presLayoutVars>
          <dgm:bulletEnabled val="1"/>
        </dgm:presLayoutVars>
      </dgm:prSet>
      <dgm:spPr/>
    </dgm:pt>
    <dgm:pt modelId="{BE6CB509-85B5-E14A-9F1E-8C33F4147D23}" type="pres">
      <dgm:prSet presAssocID="{4A75120B-9ACE-6449-B660-784DD1C0B215}" presName="aSpace" presStyleCnt="0"/>
      <dgm:spPr/>
    </dgm:pt>
    <dgm:pt modelId="{DCC2A395-4F43-4C49-BD9B-23E27C704C37}" type="pres">
      <dgm:prSet presAssocID="{5849E9D6-4A84-7042-92DF-84A3D478E3D7}" presName="aNode" presStyleLbl="fgAcc1" presStyleIdx="2" presStyleCnt="4">
        <dgm:presLayoutVars>
          <dgm:bulletEnabled val="1"/>
        </dgm:presLayoutVars>
      </dgm:prSet>
      <dgm:spPr/>
    </dgm:pt>
    <dgm:pt modelId="{7956ADDB-836D-9842-B429-CF8DFD64C9FD}" type="pres">
      <dgm:prSet presAssocID="{5849E9D6-4A84-7042-92DF-84A3D478E3D7}" presName="aSpace" presStyleCnt="0"/>
      <dgm:spPr/>
    </dgm:pt>
    <dgm:pt modelId="{99E60A7B-9050-7C4A-9E5C-BDE9E53274B6}" type="pres">
      <dgm:prSet presAssocID="{DA07D957-44FD-DC4C-BDE0-8D7EBE405E30}" presName="aNode" presStyleLbl="fgAcc1" presStyleIdx="3" presStyleCnt="4">
        <dgm:presLayoutVars>
          <dgm:bulletEnabled val="1"/>
        </dgm:presLayoutVars>
      </dgm:prSet>
      <dgm:spPr/>
    </dgm:pt>
    <dgm:pt modelId="{C66B86F5-9B55-D94B-80B8-AE9F5A3B3FEE}" type="pres">
      <dgm:prSet presAssocID="{DA07D957-44FD-DC4C-BDE0-8D7EBE405E30}" presName="aSpace" presStyleCnt="0"/>
      <dgm:spPr/>
    </dgm:pt>
  </dgm:ptLst>
  <dgm:cxnLst>
    <dgm:cxn modelId="{05E95214-BDE6-2F45-866A-860ACE7A7FD8}" type="presOf" srcId="{4A75120B-9ACE-6449-B660-784DD1C0B215}" destId="{E3095D84-6EA8-D548-8476-6E3984E512E0}" srcOrd="0" destOrd="0" presId="urn:microsoft.com/office/officeart/2005/8/layout/pyramid2"/>
    <dgm:cxn modelId="{A5C61315-0560-4E47-B429-843A9DB8E61C}" type="presOf" srcId="{5849E9D6-4A84-7042-92DF-84A3D478E3D7}" destId="{DCC2A395-4F43-4C49-BD9B-23E27C704C37}" srcOrd="0" destOrd="0" presId="urn:microsoft.com/office/officeart/2005/8/layout/pyramid2"/>
    <dgm:cxn modelId="{656F7F5C-B82B-334A-902F-2D2F2FEA99D0}" srcId="{1A947D15-C77F-3D40-9AB8-04EEFC96772D}" destId="{4A75120B-9ACE-6449-B660-784DD1C0B215}" srcOrd="1" destOrd="0" parTransId="{2AC5DEF2-8D14-1449-A54F-EEAA323EAE18}" sibTransId="{DB84CB27-3355-194C-95EF-791E5DB5902D}"/>
    <dgm:cxn modelId="{8239E061-5595-BA44-AEFA-ECB6B3A84CDF}" type="presOf" srcId="{C1E23FFE-B886-0D47-A051-777461298500}" destId="{52610F9D-D326-B646-A1E8-33B1397E152B}" srcOrd="0" destOrd="0" presId="urn:microsoft.com/office/officeart/2005/8/layout/pyramid2"/>
    <dgm:cxn modelId="{BFB4FF78-6FEB-0140-A35A-4682C821263F}" srcId="{1A947D15-C77F-3D40-9AB8-04EEFC96772D}" destId="{5849E9D6-4A84-7042-92DF-84A3D478E3D7}" srcOrd="2" destOrd="0" parTransId="{FEC84EC8-EDED-BC40-888D-0B27AF5CDD2E}" sibTransId="{507CC68C-1244-684F-9B25-589EC4AD4C0E}"/>
    <dgm:cxn modelId="{C6FC3683-857A-304A-9BE8-EB30DEEBFE7B}" srcId="{1A947D15-C77F-3D40-9AB8-04EEFC96772D}" destId="{DA07D957-44FD-DC4C-BDE0-8D7EBE405E30}" srcOrd="3" destOrd="0" parTransId="{71954D96-E642-8643-9026-39EC9014D628}" sibTransId="{D2A848FF-371A-5A43-BE51-9D9CD6F58847}"/>
    <dgm:cxn modelId="{A6905FA2-2776-7E47-9A66-0CA38CC01CD4}" type="presOf" srcId="{DA07D957-44FD-DC4C-BDE0-8D7EBE405E30}" destId="{99E60A7B-9050-7C4A-9E5C-BDE9E53274B6}" srcOrd="0" destOrd="0" presId="urn:microsoft.com/office/officeart/2005/8/layout/pyramid2"/>
    <dgm:cxn modelId="{DBFE0ED5-86A1-5647-B4AD-CCFE9B59A037}" srcId="{1A947D15-C77F-3D40-9AB8-04EEFC96772D}" destId="{C1E23FFE-B886-0D47-A051-777461298500}" srcOrd="0" destOrd="0" parTransId="{18DBBDC2-8CFD-DA4C-A22B-2072BBE6D2EC}" sibTransId="{D88D5579-FE45-8C4B-8E59-7D16570776F2}"/>
    <dgm:cxn modelId="{B9B4F9FD-B802-5B49-BA62-FDFB6746B549}" type="presOf" srcId="{1A947D15-C77F-3D40-9AB8-04EEFC96772D}" destId="{9B1E41D1-02EB-3D43-A317-36608FDF0437}" srcOrd="0" destOrd="0" presId="urn:microsoft.com/office/officeart/2005/8/layout/pyramid2"/>
    <dgm:cxn modelId="{AE9F48E0-1A4B-E240-87CF-58730184B8C2}" type="presParOf" srcId="{9B1E41D1-02EB-3D43-A317-36608FDF0437}" destId="{24BB3992-7F5B-6C4C-B20F-C8C532E2DE7D}" srcOrd="0" destOrd="0" presId="urn:microsoft.com/office/officeart/2005/8/layout/pyramid2"/>
    <dgm:cxn modelId="{FE9866DD-43E4-834A-B499-2A530DCACFBC}" type="presParOf" srcId="{9B1E41D1-02EB-3D43-A317-36608FDF0437}" destId="{6F8EDF10-69A4-B543-8961-B1407AB2FF73}" srcOrd="1" destOrd="0" presId="urn:microsoft.com/office/officeart/2005/8/layout/pyramid2"/>
    <dgm:cxn modelId="{B1012B5E-BD71-6B4A-A883-F5282DEE8CB3}" type="presParOf" srcId="{6F8EDF10-69A4-B543-8961-B1407AB2FF73}" destId="{52610F9D-D326-B646-A1E8-33B1397E152B}" srcOrd="0" destOrd="0" presId="urn:microsoft.com/office/officeart/2005/8/layout/pyramid2"/>
    <dgm:cxn modelId="{75B770AC-69F3-FF4A-841D-494BC9B222DC}" type="presParOf" srcId="{6F8EDF10-69A4-B543-8961-B1407AB2FF73}" destId="{B232571A-B27E-D945-80CC-10539E8C7379}" srcOrd="1" destOrd="0" presId="urn:microsoft.com/office/officeart/2005/8/layout/pyramid2"/>
    <dgm:cxn modelId="{E260E6B1-28C9-5947-BB36-D7CA948E22D5}" type="presParOf" srcId="{6F8EDF10-69A4-B543-8961-B1407AB2FF73}" destId="{E3095D84-6EA8-D548-8476-6E3984E512E0}" srcOrd="2" destOrd="0" presId="urn:microsoft.com/office/officeart/2005/8/layout/pyramid2"/>
    <dgm:cxn modelId="{DF45B016-E3D5-5544-B772-599586108866}" type="presParOf" srcId="{6F8EDF10-69A4-B543-8961-B1407AB2FF73}" destId="{BE6CB509-85B5-E14A-9F1E-8C33F4147D23}" srcOrd="3" destOrd="0" presId="urn:microsoft.com/office/officeart/2005/8/layout/pyramid2"/>
    <dgm:cxn modelId="{ADF735B5-404B-3F48-92C1-59174D93D6FE}" type="presParOf" srcId="{6F8EDF10-69A4-B543-8961-B1407AB2FF73}" destId="{DCC2A395-4F43-4C49-BD9B-23E27C704C37}" srcOrd="4" destOrd="0" presId="urn:microsoft.com/office/officeart/2005/8/layout/pyramid2"/>
    <dgm:cxn modelId="{974454EB-6B4F-1942-8BCF-C4689E72A66A}" type="presParOf" srcId="{6F8EDF10-69A4-B543-8961-B1407AB2FF73}" destId="{7956ADDB-836D-9842-B429-CF8DFD64C9FD}" srcOrd="5" destOrd="0" presId="urn:microsoft.com/office/officeart/2005/8/layout/pyramid2"/>
    <dgm:cxn modelId="{C0046A1F-9640-A64E-B85F-7E0B92F64713}" type="presParOf" srcId="{6F8EDF10-69A4-B543-8961-B1407AB2FF73}" destId="{99E60A7B-9050-7C4A-9E5C-BDE9E53274B6}" srcOrd="6" destOrd="0" presId="urn:microsoft.com/office/officeart/2005/8/layout/pyramid2"/>
    <dgm:cxn modelId="{E809CF02-6E28-2E42-9F2A-DFEB97FC0985}" type="presParOf" srcId="{6F8EDF10-69A4-B543-8961-B1407AB2FF73}" destId="{C66B86F5-9B55-D94B-80B8-AE9F5A3B3FEE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B3992-7F5B-6C4C-B20F-C8C532E2DE7D}">
      <dsp:nvSpPr>
        <dsp:cNvPr id="0" name=""/>
        <dsp:cNvSpPr/>
      </dsp:nvSpPr>
      <dsp:spPr>
        <a:xfrm>
          <a:off x="2559637" y="0"/>
          <a:ext cx="2952328" cy="2952328"/>
        </a:xfrm>
        <a:prstGeom prst="triangl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10F9D-D326-B646-A1E8-33B1397E152B}">
      <dsp:nvSpPr>
        <dsp:cNvPr id="0" name=""/>
        <dsp:cNvSpPr/>
      </dsp:nvSpPr>
      <dsp:spPr>
        <a:xfrm>
          <a:off x="2586887" y="295521"/>
          <a:ext cx="1919013" cy="5247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100" b="1" i="0" kern="1200" dirty="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Starting material: metal powder</a:t>
          </a:r>
          <a:endParaRPr lang="en-GB" sz="11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12502" y="321136"/>
        <a:ext cx="1867783" cy="473500"/>
      </dsp:txXfrm>
    </dsp:sp>
    <dsp:sp modelId="{E3095D84-6EA8-D548-8476-6E3984E512E0}">
      <dsp:nvSpPr>
        <dsp:cNvPr id="0" name=""/>
        <dsp:cNvSpPr/>
      </dsp:nvSpPr>
      <dsp:spPr>
        <a:xfrm>
          <a:off x="2586887" y="885842"/>
          <a:ext cx="1919013" cy="5247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200" b="1" i="0" kern="1200" dirty="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Low amount </a:t>
          </a:r>
          <a:r>
            <a:rPr lang="en-GB" sz="1200" b="1" i="0" kern="120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of starting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200" b="1" i="0" kern="120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 </a:t>
          </a:r>
          <a:r>
            <a:rPr lang="en-GB" sz="1200" b="1" i="0" kern="1200" dirty="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material is needed</a:t>
          </a:r>
          <a:endParaRPr lang="en-GB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12502" y="911457"/>
        <a:ext cx="1867783" cy="473500"/>
      </dsp:txXfrm>
    </dsp:sp>
    <dsp:sp modelId="{DCC2A395-4F43-4C49-BD9B-23E27C704C37}">
      <dsp:nvSpPr>
        <dsp:cNvPr id="0" name=""/>
        <dsp:cNvSpPr/>
      </dsp:nvSpPr>
      <dsp:spPr>
        <a:xfrm>
          <a:off x="2586887" y="1476164"/>
          <a:ext cx="1919013" cy="5247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2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Efficiency &gt;95%: material losses &lt; 1mg</a:t>
          </a:r>
          <a:endParaRPr lang="en-GB" sz="12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12502" y="1501779"/>
        <a:ext cx="1867783" cy="473500"/>
      </dsp:txXfrm>
    </dsp:sp>
    <dsp:sp modelId="{99E60A7B-9050-7C4A-9E5C-BDE9E53274B6}">
      <dsp:nvSpPr>
        <dsp:cNvPr id="0" name=""/>
        <dsp:cNvSpPr/>
      </dsp:nvSpPr>
      <dsp:spPr>
        <a:xfrm>
          <a:off x="2586887" y="2066485"/>
          <a:ext cx="1919013" cy="5247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100" b="1" i="0" kern="1200" dirty="0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Two targets are deposited </a:t>
          </a:r>
          <a:r>
            <a:rPr lang="en-GB" sz="1100" b="1" i="0" kern="1200" dirty="0" err="1">
              <a:solidFill>
                <a:srgbClr val="1A202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simultanously</a:t>
          </a:r>
          <a:endParaRPr lang="en-GB" sz="1100" b="1" i="0" kern="1200" dirty="0">
            <a:solidFill>
              <a:srgbClr val="1A202C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12502" y="2092100"/>
        <a:ext cx="1867783" cy="473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94BE52-C3A6-4B48-9286-2DF9575754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670E7-306D-8F44-9BB3-16B6BBBAA0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F7DBDC-038D-6948-B9F4-02DC7D9A6397}" type="datetimeFigureOut">
              <a:rPr lang="en-US" altLang="en-US"/>
              <a:pPr/>
              <a:t>5/17/26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083CF-FC8F-594D-B9DB-D8162912ED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026AB-A6B0-2F4D-9CBA-5665DC844D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958B5C-DBCC-BB4C-9F47-7AB3A4CC79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C6AD0B-CEEF-F341-81C4-8411834FA4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0D867A-261A-054A-9B77-A48E88D6DA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392E9EFA-D65D-B447-BDCB-CB056B3CF622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AB72603-7FA9-9E47-A29C-9F60CB1B9C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o-RO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208AEE2-3656-5B47-B903-397D55772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o-R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D8FA3-AE67-944E-8FA8-9A1F55165EF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787BB-460E-5142-84F6-D187C34206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98AC7F15-F3BD-564C-B941-780581EC2695}" type="slidenum">
              <a:rPr lang="ro-RO" altLang="en-US"/>
              <a:pPr/>
              <a:t>‹#›</a:t>
            </a:fld>
            <a:endParaRPr lang="ro-R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707C1DBE-4BFD-444E-9F3F-D54E38984D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A49536-2C32-1443-8CE0-FC838FF310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de-CH" altLang="en-US" u="sng" dirty="0">
              <a:ea typeface="ＭＳ Ｐゴシック" panose="020B0600070205080204" pitchFamily="34" charset="-128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EA0B13E1-1AEC-FB47-A283-73548B02B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5026FC7-C84B-6442-96B9-54526B19CC06}" type="slidenum">
              <a:rPr lang="ro-RO" altLang="en-US" sz="1200"/>
              <a:pPr eaLnBrk="1" hangingPunct="1"/>
              <a:t>1</a:t>
            </a:fld>
            <a:endParaRPr lang="ro-RO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10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03832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11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133635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12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586656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38F52963-D87F-0042-BF5D-345D78420E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CFE0480D-DB5F-544B-B871-83622157B3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hangingPunct="0"/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7AC2D7AD-FA57-8542-A819-736F7B5F0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C61C8B-886A-494A-9315-E5B8456F6953}" type="slidenum">
              <a:rPr lang="ro-RO" altLang="en-US" sz="1200"/>
              <a:pPr eaLnBrk="1" hangingPunct="1"/>
              <a:t>13</a:t>
            </a:fld>
            <a:endParaRPr lang="ro-RO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14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896232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1" u="sng" dirty="0">
              <a:ea typeface="Josefin Sans"/>
              <a:cs typeface="Calibri" panose="020F0502020204030204" pitchFamily="34" charset="0"/>
              <a:sym typeface="Josefi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1" u="sng" dirty="0">
              <a:cs typeface="Calibri" panose="020F0502020204030204" pitchFamily="34" charset="0"/>
              <a:sym typeface="Josefin San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15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097740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16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881477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AD21FA23-4D5D-4A44-A591-A1A8CDE80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2FBC99FE-0CBE-5047-AFB3-3566C51FAB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8C194943-5DA8-6D49-85B7-53A6CFDEF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C9B74BA-885F-DC46-93D0-8703F73518F4}" type="slidenum">
              <a:rPr lang="ro-RO" altLang="en-US" sz="1200"/>
              <a:pPr eaLnBrk="1" hangingPunct="1"/>
              <a:t>17</a:t>
            </a:fld>
            <a:endParaRPr lang="ro-RO" altLang="en-US" sz="1200"/>
          </a:p>
        </p:txBody>
      </p:sp>
    </p:spTree>
    <p:extLst>
      <p:ext uri="{BB962C8B-B14F-4D97-AF65-F5344CB8AC3E}">
        <p14:creationId xmlns:p14="http://schemas.microsoft.com/office/powerpoint/2010/main" val="2496548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CCDF0-D862-4248-3CF5-01D501BA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447CFEB-C2C0-F844-B24A-A3255D926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5E88FE29-5CE7-8B04-4867-AB19C205DA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08BF2F66-8E4A-0D95-94A3-C5B8CD509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02906B-D2A8-5F46-B412-DD9DA3DD2C70}" type="slidenum">
              <a:rPr lang="ro-RO" altLang="en-US" sz="1200"/>
              <a:pPr eaLnBrk="1" hangingPunct="1"/>
              <a:t>18</a:t>
            </a:fld>
            <a:endParaRPr lang="ro-RO" altLang="en-US" sz="1200"/>
          </a:p>
        </p:txBody>
      </p:sp>
    </p:spTree>
    <p:extLst>
      <p:ext uri="{BB962C8B-B14F-4D97-AF65-F5344CB8AC3E}">
        <p14:creationId xmlns:p14="http://schemas.microsoft.com/office/powerpoint/2010/main" val="3062410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None/>
            </a:pPr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19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62067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7E5CA16-D424-C84E-AF31-6499088DA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C657F1F7-B881-424E-8E58-7DA3B6212E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b="0" i="0" u="none" strike="noStrike" dirty="0">
              <a:solidFill>
                <a:srgbClr val="777777"/>
              </a:solidFill>
              <a:effectLst/>
              <a:latin typeface="Roboto" panose="020F0502020204030204" pitchFamily="34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F2FEAD33-1E3E-A447-AEC5-6C08ECF40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70CE1E-C5A8-3140-A4AA-37ABA051B7EF}" type="slidenum">
              <a:rPr lang="ro-RO" altLang="en-US" sz="1200"/>
              <a:pPr eaLnBrk="1" hangingPunct="1"/>
              <a:t>2</a:t>
            </a:fld>
            <a:endParaRPr lang="ro-RO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20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721776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21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212171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23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482961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707EC84B-8F3B-334C-9CBE-EBC5A0385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77BA699B-86CE-F643-A66A-C04C459FA8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br>
              <a:rPr lang="en-GB" dirty="0"/>
            </a:br>
            <a:endParaRPr lang="en-GB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23EA2C8B-9B07-E34A-9ED7-5BC9B1335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02906B-D2A8-5F46-B412-DD9DA3DD2C70}" type="slidenum">
              <a:rPr lang="ro-RO" altLang="en-US" sz="1200"/>
              <a:pPr eaLnBrk="1" hangingPunct="1"/>
              <a:t>3</a:t>
            </a:fld>
            <a:endParaRPr lang="ro-RO" altLang="en-US" sz="1200"/>
          </a:p>
        </p:txBody>
      </p:sp>
    </p:spTree>
    <p:extLst>
      <p:ext uri="{BB962C8B-B14F-4D97-AF65-F5344CB8AC3E}">
        <p14:creationId xmlns:p14="http://schemas.microsoft.com/office/powerpoint/2010/main" val="272136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697A5-FF67-8D41-5092-27653A777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5AB69DC0-D980-E0A7-2990-862D0D370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48B765FC-8025-D051-693A-CF05AD22FE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5F5AC1E4-7213-FB00-067E-943BA83FA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02906B-D2A8-5F46-B412-DD9DA3DD2C70}" type="slidenum">
              <a:rPr lang="ro-RO" altLang="en-US" sz="1200"/>
              <a:pPr eaLnBrk="1" hangingPunct="1"/>
              <a:t>4</a:t>
            </a:fld>
            <a:endParaRPr lang="ro-RO" altLang="en-US" sz="1200"/>
          </a:p>
        </p:txBody>
      </p:sp>
    </p:spTree>
    <p:extLst>
      <p:ext uri="{BB962C8B-B14F-4D97-AF65-F5344CB8AC3E}">
        <p14:creationId xmlns:p14="http://schemas.microsoft.com/office/powerpoint/2010/main" val="1012388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5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303670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6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202563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7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18001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8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983848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87300-059A-C9ED-18F2-A27B5E94F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560483-69CF-3446-9774-FF67CB2809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83A32-4803-8513-C2B2-4D254FC0B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R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D5BEC-6814-72A3-9F00-A79980E26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AC7F15-F3BD-564C-B941-780581EC2695}" type="slidenum">
              <a:rPr lang="ro-RO" altLang="en-US" smtClean="0"/>
              <a:pPr/>
              <a:t>9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54528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3FA3C-BF54-0942-B4DB-27A504259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960AAF-7BC2-C147-BEF3-10E28CD8654B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387D6-B56B-4240-B817-8FDDA2B22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FEB1-8A0A-5748-8F87-CA12AC43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972CC-C6E9-984E-923F-BB3AAD877959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48978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A5714-EBD3-6445-9EC3-D9C593473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34E476-F0DE-4349-A886-26B8B9499727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D7589-29AA-6C4E-9850-17945897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C0BEF-2AEF-B641-B0E1-7EB90A9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2E9CA-44A5-F34B-B114-AD609528A718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195758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4269E-DE96-DE4A-8FD4-513BA4201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438309-3113-5E4C-B60E-F6C0B1AB514C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5095E-5362-9A4E-9EF4-38456D3C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973E8-47A1-5E49-B52F-F351195CB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79395-D677-694A-B0B7-A35EC5846F75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18590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DB934-7ACE-D649-A5A0-EF80C8C29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5ECA36-6D9E-5747-8A01-4F4818BCF5D1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C8FB6-822E-5D4A-8F0E-1A77A99E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622B5-3678-A843-AF34-5D7AAAD1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4923A-1D4F-464C-96CD-47D8A4B0CAAD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60145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5719C-70A5-4045-91A3-E9A9185E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B72102-0C62-0D46-9E9F-E15A691192DC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14F4-489D-614B-A382-5F2F7088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0B938-E1FE-8848-861F-738EF9A6F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10C8B-0CB7-9240-BC1A-3AD19AF4984C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66023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7D5D814-6AE4-284C-AF8B-12A1CFAB6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AD5B6B-D83A-1140-8750-9E890B4B012D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42E3D4-886D-404E-B344-80EE45F51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37B4FC-C287-8248-9BC2-A192D504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3C4F5-07F6-394E-84F4-38F9C3123FB7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72999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A82FAC-D738-E94E-B17E-0B1F62772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38870B-9176-0F40-90F4-92E544E92CD5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42DF9FC-A4D8-174F-B43B-E74E6EA6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8FD97F-9573-8549-9A2F-498BC5D1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1CDB5-7395-A542-A313-569AD629F55B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12328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417093-6FA2-5147-8AD2-3AF91499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1BA013-6891-5748-B39D-31FF5D05E30D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7D81C3-0741-9F41-A882-B6553990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B0DFF0-4D53-704E-B931-1167464A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8FA2A-C5F4-4440-A787-4951A2DAADC8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381481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475744B-AAAF-1043-B43B-2938C9BF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BB07A2-5615-5641-AF7A-D19934143D50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01D240-E260-194E-969C-9866FC31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3DD2AE-2843-F54F-8647-E9880A5E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8827C-8030-0449-B799-59E937CCBB40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43766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49FC3C-DF8D-7448-9BD0-18F890E18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E80389-BAEF-4842-B1CB-DA4FD7A98F57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AE2905-FE84-DA42-8035-B2536324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CED615-C291-214F-B58E-2B538FE6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7C359-F86E-654E-B91A-BA0E91D85CD7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710022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o-R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D4C997-91D2-E14F-8172-94D8FC8A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14C3FC-76DF-D045-AFC4-275F8915B9B4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E48283-A220-1E4C-9F1F-913BE340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4CD337-23A4-894F-9DD7-41C4C664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909AE-5780-5A45-8991-0576A9B91F02}" type="slidenum">
              <a:rPr lang="ro-RO" altLang="en-US"/>
              <a:pPr/>
              <a:t>‹#›</a:t>
            </a:fld>
            <a:endParaRPr lang="ro-RO" altLang="en-US"/>
          </a:p>
        </p:txBody>
      </p:sp>
    </p:spTree>
    <p:extLst>
      <p:ext uri="{BB962C8B-B14F-4D97-AF65-F5344CB8AC3E}">
        <p14:creationId xmlns:p14="http://schemas.microsoft.com/office/powerpoint/2010/main" val="236712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DF8ACCF-2065-B24F-8F51-CABB10C1EB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o-RO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DCE3CAA-4F6F-584A-852C-BE46D1EFC8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o-RO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21711-7D7B-EC47-B38A-6C0138F5A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9F009B03-EA4A-4C49-BBD4-1F2C0B071BE2}" type="datetimeFigureOut">
              <a:rPr lang="ro-RO" altLang="en-US"/>
              <a:pPr/>
              <a:t>17.05.2026</a:t>
            </a:fld>
            <a:endParaRPr lang="ro-RO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5E242-E068-1745-9D9B-00E2CEABF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6E9E9-D62D-EF4B-8B1D-580FCA539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panose="020B0604020202020204" pitchFamily="34" charset="0"/>
              </a:defRPr>
            </a:lvl1pPr>
          </a:lstStyle>
          <a:p>
            <a:fld id="{D413DD5B-EF5F-CC4F-ABA5-7CEE2ACC9CE6}" type="slidenum">
              <a:rPr lang="ro-RO" altLang="en-US"/>
              <a:pPr/>
              <a:t>‹#›</a:t>
            </a:fld>
            <a:endParaRPr lang="ro-R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pne.r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31.emf"/><Relationship Id="rId4" Type="http://schemas.openxmlformats.org/officeDocument/2006/relationships/image" Target="../media/image27.emf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Relationship Id="rId9" Type="http://schemas.openxmlformats.org/officeDocument/2006/relationships/image" Target="../media/image43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4.jp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microsoft.com/office/2007/relationships/hdphoto" Target="../media/hdphoto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8.jpeg"/><Relationship Id="rId4" Type="http://schemas.openxmlformats.org/officeDocument/2006/relationships/diagramData" Target="../diagrams/data1.xml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openxmlformats.org/officeDocument/2006/relationships/image" Target="../media/image21.jpg"/><Relationship Id="rId1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>
            <a:extLst>
              <a:ext uri="{FF2B5EF4-FFF2-40B4-BE49-F238E27FC236}">
                <a16:creationId xmlns:a16="http://schemas.microsoft.com/office/drawing/2014/main" id="{6C8A80F5-78F9-DF4C-8C5D-5A4A8DBBC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24" y="3140968"/>
            <a:ext cx="8293175" cy="196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RO" b="1" u="sng" dirty="0"/>
              <a:t>Andreea Radu (Mitu)</a:t>
            </a:r>
          </a:p>
          <a:p>
            <a:pPr algn="ctr"/>
            <a:endParaRPr lang="en-RO" dirty="0"/>
          </a:p>
          <a:p>
            <a:pPr algn="ctr"/>
            <a:r>
              <a:rPr lang="en-RO" sz="1800" dirty="0"/>
              <a:t>Nicoleta Florea, Florin Crisiacu, Denise Piatti, Mihaela Bacalum, Ion Burducea, Gheorghe Ciocan, Celina Damian, Cristina Gheorghiu, Decebal Iancu, Victor Leca, Paul Mereuta, Daniel Tofan, Adrian Toma</a:t>
            </a:r>
          </a:p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endParaRPr lang="ro-RO" altLang="en-US" sz="1800" dirty="0"/>
          </a:p>
        </p:txBody>
      </p:sp>
      <p:sp>
        <p:nvSpPr>
          <p:cNvPr id="15362" name="Rectangle 6">
            <a:extLst>
              <a:ext uri="{FF2B5EF4-FFF2-40B4-BE49-F238E27FC236}">
                <a16:creationId xmlns:a16="http://schemas.microsoft.com/office/drawing/2014/main" id="{A4494B05-BEA5-E647-847D-17BFC47B7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434409"/>
            <a:ext cx="655161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o-RO" altLang="en-US" sz="1600" b="1" dirty="0"/>
              <a:t>Horia Hulubei National Institute for </a:t>
            </a:r>
            <a:r>
              <a:rPr lang="ro-RO" altLang="en-US" sz="1600" b="1" dirty="0" err="1"/>
              <a:t>Physics</a:t>
            </a:r>
            <a:r>
              <a:rPr lang="ro-RO" altLang="en-US" sz="1600" b="1" dirty="0"/>
              <a:t> </a:t>
            </a:r>
            <a:r>
              <a:rPr lang="ro-RO" altLang="en-US" sz="1600" b="1" dirty="0" err="1"/>
              <a:t>and</a:t>
            </a:r>
            <a:r>
              <a:rPr lang="ro-RO" altLang="en-US" sz="1600" b="1" dirty="0"/>
              <a:t> Nuclear Engineering,</a:t>
            </a:r>
            <a:endParaRPr lang="en-US" altLang="en-US" sz="1600" b="1" dirty="0"/>
          </a:p>
          <a:p>
            <a:pPr algn="ctr" eaLnBrk="1" hangingPunct="1">
              <a:lnSpc>
                <a:spcPct val="120000"/>
              </a:lnSpc>
            </a:pPr>
            <a:r>
              <a:rPr lang="ro-RO" altLang="en-US" sz="1600" b="1" dirty="0"/>
              <a:t> 30 Reactorului Street,</a:t>
            </a:r>
            <a:r>
              <a:rPr lang="en-US" altLang="en-US" sz="1600" b="1" dirty="0"/>
              <a:t> </a:t>
            </a:r>
            <a:r>
              <a:rPr lang="ro-RO" altLang="en-US" sz="1600" b="1" dirty="0"/>
              <a:t>P.O. Box MG-6, </a:t>
            </a:r>
            <a:r>
              <a:rPr lang="ro-RO" altLang="en-US" sz="1600" b="1" dirty="0" err="1"/>
              <a:t>Bucharest</a:t>
            </a:r>
            <a:r>
              <a:rPr lang="ro-RO" altLang="en-US" sz="1600" b="1" dirty="0"/>
              <a:t>–</a:t>
            </a:r>
            <a:r>
              <a:rPr lang="ro-RO" altLang="en-US" sz="1600" b="1" dirty="0" err="1"/>
              <a:t>Magurele</a:t>
            </a:r>
            <a:r>
              <a:rPr lang="ro-RO" altLang="en-US" sz="1600" b="1" dirty="0"/>
              <a:t>, Romania  </a:t>
            </a:r>
          </a:p>
          <a:p>
            <a:pPr algn="ctr" eaLnBrk="1" hangingPunct="1">
              <a:lnSpc>
                <a:spcPct val="120000"/>
              </a:lnSpc>
            </a:pPr>
            <a:r>
              <a:rPr lang="ro-RO" altLang="en-US" sz="1600" b="1" dirty="0">
                <a:solidFill>
                  <a:srgbClr val="000000"/>
                </a:solidFill>
                <a:hlinkClick r:id="rId3"/>
              </a:rPr>
              <a:t>www.nipne.ro</a:t>
            </a:r>
            <a:endParaRPr lang="ro-RO" altLang="en-US" sz="1600" b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DBD09-0713-1B81-43D4-B9C96FA0CADC}"/>
              </a:ext>
            </a:extLst>
          </p:cNvPr>
          <p:cNvSpPr txBox="1"/>
          <p:nvPr/>
        </p:nvSpPr>
        <p:spPr>
          <a:xfrm>
            <a:off x="1297728" y="2247217"/>
            <a:ext cx="6701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/>
              <a:t>Activity at the target laboratory of IFIN-HH</a:t>
            </a:r>
            <a:endParaRPr lang="en-RO" sz="2800" dirty="0"/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809C2448-E2C6-8F88-B596-9C0EA27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4" y="434409"/>
            <a:ext cx="936104" cy="76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8C3A740-BBCB-0752-1AAE-41FB0C6D6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0505" y="11497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E4CC1C62-533C-CBCE-1531-3C6B28AED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040" y="-900475"/>
            <a:ext cx="5521666" cy="4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1A2E3390-A985-0A7C-FD14-33FE42E74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4CAB6D72-8623-2D31-6FF6-D07B88EFD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35DA10C2-C1E2-BF43-1D99-4FEEC28B7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03" y="-163540"/>
            <a:ext cx="412057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F4B1AAB1-C66B-024D-8FDA-66CB7E365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60088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34237313-4F7F-D5BE-0E00-6023A5E1E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9" y="1535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5A6C406F-602E-8B1A-C4D1-C74FB33FA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01197" y="-43956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AAFC7269-AB65-D570-A4B3-FCB3114C4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475" y="525565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F86EDBBE-C8BF-4249-191A-AAF72A27AC1A}"/>
              </a:ext>
            </a:extLst>
          </p:cNvPr>
          <p:cNvGraphicFramePr>
            <a:graphicFrameLocks/>
          </p:cNvGraphicFramePr>
          <p:nvPr/>
        </p:nvGraphicFramePr>
        <p:xfrm>
          <a:off x="6147590" y="4618377"/>
          <a:ext cx="2792039" cy="2001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27300" imgH="2260600" progId="StaticMetafile">
                  <p:embed/>
                </p:oleObj>
              </mc:Choice>
              <mc:Fallback>
                <p:oleObj r:id="rId3" imgW="2527300" imgH="2260600" progId="StaticMetafile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F86EDBBE-C8BF-4249-191A-AAF72A27AC1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7590" y="4618377"/>
                        <a:ext cx="2792039" cy="200170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2">
            <a:extLst>
              <a:ext uri="{FF2B5EF4-FFF2-40B4-BE49-F238E27FC236}">
                <a16:creationId xmlns:a16="http://schemas.microsoft.com/office/drawing/2014/main" id="{35D52622-289D-5580-FC69-0308E7612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0328" y="589871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A5E8997-5E6D-8694-EBFD-0978EFF6157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803" y="875587"/>
            <a:ext cx="2766819" cy="162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9C89FFD-ED7C-8151-CABA-5CF6D5D50AB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9112" y="860048"/>
            <a:ext cx="2898227" cy="161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6EB87C-E317-885E-095C-4A9C88BE4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0580" r="27291" b="9292"/>
          <a:stretch/>
        </p:blipFill>
        <p:spPr>
          <a:xfrm>
            <a:off x="3587435" y="1334355"/>
            <a:ext cx="1605314" cy="1382971"/>
          </a:xfrm>
          <a:prstGeom prst="rect">
            <a:avLst/>
          </a:prstGeom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83D7BE51-AA43-B83B-FAEE-8AF769E8C0B7}"/>
              </a:ext>
            </a:extLst>
          </p:cNvPr>
          <p:cNvGraphicFramePr>
            <a:graphicFrameLocks/>
          </p:cNvGraphicFramePr>
          <p:nvPr/>
        </p:nvGraphicFramePr>
        <p:xfrm>
          <a:off x="3090829" y="2742963"/>
          <a:ext cx="2947843" cy="1950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5397500" imgH="4191000" progId="StaticMetafile">
                  <p:embed/>
                </p:oleObj>
              </mc:Choice>
              <mc:Fallback>
                <p:oleObj r:id="rId9" imgW="5397500" imgH="4191000" progId="StaticMetafile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83D7BE51-AA43-B83B-FAEE-8AF769E8C0B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829" y="2742963"/>
                        <a:ext cx="2947843" cy="195013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7841D48-2C6F-D3EB-4F3B-D39D3A9D57E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79683" y="2725110"/>
            <a:ext cx="2877048" cy="195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EA9F14F-95B7-CDCE-D2C3-699B2B6B2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657" r="4332"/>
          <a:stretch/>
        </p:blipFill>
        <p:spPr>
          <a:xfrm>
            <a:off x="310870" y="2693332"/>
            <a:ext cx="2647672" cy="1999766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81F82944-CEAA-0D99-EB06-110061AB4507}"/>
              </a:ext>
            </a:extLst>
          </p:cNvPr>
          <p:cNvSpPr/>
          <p:nvPr/>
        </p:nvSpPr>
        <p:spPr>
          <a:xfrm>
            <a:off x="4355976" y="2057279"/>
            <a:ext cx="226573" cy="21959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A58E873-4D7D-7B2F-D516-CF4600C9B589}"/>
              </a:ext>
            </a:extLst>
          </p:cNvPr>
          <p:cNvSpPr/>
          <p:nvPr/>
        </p:nvSpPr>
        <p:spPr>
          <a:xfrm>
            <a:off x="4267069" y="3416597"/>
            <a:ext cx="578229" cy="44445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CA2DB12-6539-38FF-4B69-DFE23F51D206}"/>
              </a:ext>
            </a:extLst>
          </p:cNvPr>
          <p:cNvCxnSpPr>
            <a:cxnSpLocks/>
            <a:stCxn id="51" idx="4"/>
          </p:cNvCxnSpPr>
          <p:nvPr/>
        </p:nvCxnSpPr>
        <p:spPr>
          <a:xfrm>
            <a:off x="4469263" y="2276872"/>
            <a:ext cx="39149" cy="139886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BD09564-8AAB-B08C-846D-497C76CF1785}"/>
              </a:ext>
            </a:extLst>
          </p:cNvPr>
          <p:cNvCxnSpPr>
            <a:cxnSpLocks/>
          </p:cNvCxnSpPr>
          <p:nvPr/>
        </p:nvCxnSpPr>
        <p:spPr>
          <a:xfrm flipV="1">
            <a:off x="2801072" y="1815728"/>
            <a:ext cx="1410888" cy="122137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85495F4-7FA9-56AD-CE28-E9851528EF4F}"/>
              </a:ext>
            </a:extLst>
          </p:cNvPr>
          <p:cNvCxnSpPr>
            <a:cxnSpLocks/>
          </p:cNvCxnSpPr>
          <p:nvPr/>
        </p:nvCxnSpPr>
        <p:spPr>
          <a:xfrm>
            <a:off x="4499172" y="1889153"/>
            <a:ext cx="1796803" cy="125369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9B34AB4-FDB2-0331-339D-7A4228282B81}"/>
              </a:ext>
            </a:extLst>
          </p:cNvPr>
          <p:cNvSpPr txBox="1"/>
          <p:nvPr/>
        </p:nvSpPr>
        <p:spPr>
          <a:xfrm>
            <a:off x="461011" y="13008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115,117,119,120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Sn/Ta</a:t>
            </a:r>
            <a:endParaRPr lang="en-RO" sz="3200" dirty="0"/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B4F96217-DE7B-9B27-CA96-08872C88D2B2}"/>
              </a:ext>
            </a:extLst>
          </p:cNvPr>
          <p:cNvGraphicFramePr>
            <a:graphicFrameLocks/>
          </p:cNvGraphicFramePr>
          <p:nvPr/>
        </p:nvGraphicFramePr>
        <p:xfrm>
          <a:off x="251520" y="4533737"/>
          <a:ext cx="2949499" cy="217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2527300" imgH="2260600" progId="StaticMetafile">
                  <p:embed/>
                </p:oleObj>
              </mc:Choice>
              <mc:Fallback>
                <p:oleObj r:id="rId13" imgW="2527300" imgH="2260600" progId="StaticMetafile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B4F96217-DE7B-9B27-CA96-08872C88D2B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533737"/>
                        <a:ext cx="2949499" cy="21712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67B97BF0-590C-CDAB-468D-E9984DF47A6D}"/>
              </a:ext>
            </a:extLst>
          </p:cNvPr>
          <p:cNvGraphicFramePr>
            <a:graphicFrameLocks/>
          </p:cNvGraphicFramePr>
          <p:nvPr/>
        </p:nvGraphicFramePr>
        <p:xfrm>
          <a:off x="3249241" y="4558690"/>
          <a:ext cx="2792039" cy="217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2527300" imgH="2260600" progId="StaticMetafile">
                  <p:embed/>
                </p:oleObj>
              </mc:Choice>
              <mc:Fallback>
                <p:oleObj r:id="rId15" imgW="2527300" imgH="2260600" progId="StaticMetafile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67B97BF0-590C-CDAB-468D-E9984DF47A6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9241" y="4558690"/>
                        <a:ext cx="2792039" cy="21712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A202A23-3394-601E-90B6-C5AAB07515A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9275" t="27944" r="33384" b="24143"/>
          <a:stretch/>
        </p:blipFill>
        <p:spPr>
          <a:xfrm rot="5400000">
            <a:off x="3800246" y="-20694"/>
            <a:ext cx="1210839" cy="148479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76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417E68-7197-08A8-7420-DDE706AB6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2" b="44367"/>
          <a:stretch/>
        </p:blipFill>
        <p:spPr>
          <a:xfrm>
            <a:off x="404874" y="2451064"/>
            <a:ext cx="2502366" cy="2093102"/>
          </a:xfrm>
          <a:prstGeom prst="rect">
            <a:avLst/>
          </a:prstGeom>
        </p:spPr>
      </p:pic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88DA687B-DAC2-4629-019D-38424930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067" y="1196752"/>
            <a:ext cx="1145498" cy="1174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009F39-FC25-7C8F-2E1A-32E4B94C0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t="36998" r="27794" b="31260"/>
          <a:stretch/>
        </p:blipFill>
        <p:spPr>
          <a:xfrm>
            <a:off x="395536" y="1202055"/>
            <a:ext cx="1378909" cy="1174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7BAB-BCE1-29D9-3082-9E929653F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4" r="11671" b="57067"/>
          <a:stretch/>
        </p:blipFill>
        <p:spPr>
          <a:xfrm>
            <a:off x="393626" y="4624304"/>
            <a:ext cx="2522190" cy="15463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8FFF7C-9D34-73C6-1458-8DB80BC7C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t="62903" r="24151" b="20297"/>
          <a:stretch/>
        </p:blipFill>
        <p:spPr>
          <a:xfrm>
            <a:off x="465634" y="2506760"/>
            <a:ext cx="854439" cy="561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9E94E-674D-6725-BAD2-95E1A9AFD551}"/>
              </a:ext>
            </a:extLst>
          </p:cNvPr>
          <p:cNvSpPr txBox="1"/>
          <p:nvPr/>
        </p:nvSpPr>
        <p:spPr>
          <a:xfrm>
            <a:off x="807904" y="324681"/>
            <a:ext cx="136358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RO" sz="3200" baseline="30000" dirty="0"/>
              <a:t>176 </a:t>
            </a:r>
            <a:r>
              <a:rPr lang="en-RO" sz="3200" dirty="0"/>
              <a:t>Yb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8E815-4072-6CE8-F7DA-2840C67B8C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2224"/>
          <a:stretch/>
        </p:blipFill>
        <p:spPr>
          <a:xfrm>
            <a:off x="3692138" y="2852936"/>
            <a:ext cx="4329784" cy="2391349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FAB98CA-5ACB-84DF-533C-969EA81CD55A}"/>
              </a:ext>
            </a:extLst>
          </p:cNvPr>
          <p:cNvGraphicFramePr>
            <a:graphicFrameLocks noGrp="1"/>
          </p:cNvGraphicFramePr>
          <p:nvPr/>
        </p:nvGraphicFramePr>
        <p:xfrm>
          <a:off x="3938638" y="5440640"/>
          <a:ext cx="4109285" cy="8686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177335889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48340933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64710213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27763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245346996"/>
                    </a:ext>
                  </a:extLst>
                </a:gridCol>
                <a:gridCol w="652901">
                  <a:extLst>
                    <a:ext uri="{9D8B030D-6E8A-4147-A177-3AD203B41FA5}">
                      <a16:colId xmlns:a16="http://schemas.microsoft.com/office/drawing/2014/main" val="33314981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Element</a:t>
                      </a:r>
                      <a:endParaRPr lang="en-RO" sz="11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      Net</a:t>
                      </a:r>
                      <a:endParaRPr lang="en-RO" sz="1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   Counts</a:t>
                      </a:r>
                      <a:endParaRPr lang="en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Weight %</a:t>
                      </a:r>
                      <a:endParaRPr lang="en-RO" sz="1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 </a:t>
                      </a:r>
                      <a:endParaRPr lang="en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Weight %</a:t>
                      </a:r>
                      <a:endParaRPr lang="en-RO" sz="1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  Error</a:t>
                      </a:r>
                      <a:endParaRPr lang="en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Atom %</a:t>
                      </a:r>
                      <a:endParaRPr lang="en-RO" sz="1100" dirty="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 </a:t>
                      </a:r>
                      <a:endParaRPr lang="en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Atom %</a:t>
                      </a:r>
                      <a:endParaRPr lang="en-RO" sz="1100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Error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092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 C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     9745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  5.98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± 0.07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43.64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± 1.05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3034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 O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     6407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  1.76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± 0.07</a:t>
                      </a:r>
                      <a:endParaRPr lang="en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  9.65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± 0.81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0319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Yb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 371011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92.26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± 0.42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  46.71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± 0.43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5137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Total</a:t>
                      </a:r>
                      <a:endParaRPr lang="en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>
                          <a:effectLst/>
                        </a:rPr>
                        <a:t> </a:t>
                      </a:r>
                      <a:endParaRPr lang="en-R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100.00</a:t>
                      </a:r>
                      <a:endParaRPr lang="en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 </a:t>
                      </a:r>
                      <a:endParaRPr lang="en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100.00</a:t>
                      </a:r>
                      <a:endParaRPr lang="en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950" dirty="0">
                          <a:effectLst/>
                        </a:rPr>
                        <a:t> </a:t>
                      </a:r>
                      <a:endParaRPr lang="en-R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975006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4BD215C-91DF-448F-722F-182F22A4E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36" y="971013"/>
            <a:ext cx="2893273" cy="21699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7C427A-1071-5A71-BA7F-7C5C8057FE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71013"/>
            <a:ext cx="2893273" cy="21699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BA5D96-7C58-1EA2-8185-7B5C2AD48E45}"/>
              </a:ext>
            </a:extLst>
          </p:cNvPr>
          <p:cNvSpPr txBox="1"/>
          <p:nvPr/>
        </p:nvSpPr>
        <p:spPr>
          <a:xfrm>
            <a:off x="4733541" y="298512"/>
            <a:ext cx="253706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RO" sz="3600" baseline="30000" dirty="0"/>
              <a:t>SEM/EDX</a:t>
            </a:r>
            <a:endParaRPr lang="en-RO" sz="3600" dirty="0"/>
          </a:p>
        </p:txBody>
      </p:sp>
    </p:spTree>
    <p:extLst>
      <p:ext uri="{BB962C8B-B14F-4D97-AF65-F5344CB8AC3E}">
        <p14:creationId xmlns:p14="http://schemas.microsoft.com/office/powerpoint/2010/main" val="199401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0A8E2-1593-8D23-A7A9-E2C6EFB23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38" t="-15773" r="9885" b="-5901"/>
          <a:stretch/>
        </p:blipFill>
        <p:spPr>
          <a:xfrm>
            <a:off x="1169286" y="220757"/>
            <a:ext cx="2817531" cy="4234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1C423E-4247-3106-F124-9761FABCBA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9453" y="548680"/>
            <a:ext cx="2551771" cy="198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6F39FA-4657-DDDD-E610-DD5CA78CEE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8759" y="2492896"/>
            <a:ext cx="3384559" cy="198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A80E6B-302F-BCCD-8F26-822FF58110D1}"/>
              </a:ext>
            </a:extLst>
          </p:cNvPr>
          <p:cNvSpPr txBox="1"/>
          <p:nvPr/>
        </p:nvSpPr>
        <p:spPr>
          <a:xfrm>
            <a:off x="1701922" y="980728"/>
            <a:ext cx="85385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RO" sz="3200" baseline="30000" dirty="0"/>
              <a:t>50</a:t>
            </a:r>
            <a:r>
              <a:rPr lang="en-RO" sz="3200" dirty="0"/>
              <a:t>Ti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DE9F10-252F-BD12-5938-309451B65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78" y="4744804"/>
            <a:ext cx="1787646" cy="1867244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F5823-A8B2-185D-2144-5E410ACF9C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1" b="41338"/>
          <a:stretch/>
        </p:blipFill>
        <p:spPr>
          <a:xfrm>
            <a:off x="237296" y="4719609"/>
            <a:ext cx="2195572" cy="1867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EF1A2-1738-9CC1-FF65-A03768B7ED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33" y="4748409"/>
            <a:ext cx="2009214" cy="1888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AC07BC-15EA-A713-B1A8-7A8AFC35D2BB}"/>
              </a:ext>
            </a:extLst>
          </p:cNvPr>
          <p:cNvSpPr txBox="1"/>
          <p:nvPr/>
        </p:nvSpPr>
        <p:spPr>
          <a:xfrm>
            <a:off x="4083667" y="4744804"/>
            <a:ext cx="84837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RO" sz="3200" baseline="30000" dirty="0"/>
              <a:t>91</a:t>
            </a:r>
            <a:r>
              <a:rPr lang="en-RO" sz="3200" dirty="0"/>
              <a:t>Zr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2DCEB-244C-BC3D-8604-B9ADE25D470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75946" y="4687491"/>
            <a:ext cx="3147287" cy="198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E2824E-1064-10FD-0447-F9127622E3BA}"/>
              </a:ext>
            </a:extLst>
          </p:cNvPr>
          <p:cNvSpPr txBox="1"/>
          <p:nvPr/>
        </p:nvSpPr>
        <p:spPr>
          <a:xfrm>
            <a:off x="257499" y="80447"/>
            <a:ext cx="86708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Preparation of metallic </a:t>
            </a:r>
            <a:r>
              <a:rPr lang="en-US" sz="32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 and </a:t>
            </a:r>
            <a:r>
              <a:rPr lang="en-US" sz="32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 targets</a:t>
            </a:r>
          </a:p>
        </p:txBody>
      </p:sp>
    </p:spTree>
    <p:extLst>
      <p:ext uri="{BB962C8B-B14F-4D97-AF65-F5344CB8AC3E}">
        <p14:creationId xmlns:p14="http://schemas.microsoft.com/office/powerpoint/2010/main" val="908904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698C64-C547-1B34-54C9-3876B6A86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8" t="21224" r="44711" b="40395"/>
          <a:stretch/>
        </p:blipFill>
        <p:spPr>
          <a:xfrm>
            <a:off x="5042149" y="1323494"/>
            <a:ext cx="2108153" cy="4240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979033-1CF7-DDD0-F9D1-5FF4736E5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24630"/>
          <a:stretch/>
        </p:blipFill>
        <p:spPr>
          <a:xfrm>
            <a:off x="1991944" y="1087916"/>
            <a:ext cx="1921359" cy="1806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101109-EE44-814B-CFFB-8117C8E54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1" b="36281"/>
          <a:stretch/>
        </p:blipFill>
        <p:spPr>
          <a:xfrm>
            <a:off x="1001568" y="2988595"/>
            <a:ext cx="3668947" cy="3410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4F125-2654-C496-8B8E-FCD0D23DB978}"/>
              </a:ext>
            </a:extLst>
          </p:cNvPr>
          <p:cNvSpPr txBox="1"/>
          <p:nvPr/>
        </p:nvSpPr>
        <p:spPr>
          <a:xfrm>
            <a:off x="1025405" y="1637740"/>
            <a:ext cx="114146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dirty="0"/>
              <a:t>b</a:t>
            </a:r>
            <a:r>
              <a:rPr lang="en-RO" sz="1600" dirty="0"/>
              <a:t>efore </a:t>
            </a:r>
          </a:p>
          <a:p>
            <a:r>
              <a:rPr lang="en-GB" sz="1600" dirty="0"/>
              <a:t>e</a:t>
            </a:r>
            <a:r>
              <a:rPr lang="en-RO" sz="1600" dirty="0"/>
              <a:t>xperiment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38647-1260-4B0B-5BCD-44DCD56556C1}"/>
              </a:ext>
            </a:extLst>
          </p:cNvPr>
          <p:cNvSpPr txBox="1"/>
          <p:nvPr/>
        </p:nvSpPr>
        <p:spPr>
          <a:xfrm>
            <a:off x="6579569" y="2309739"/>
            <a:ext cx="114146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after</a:t>
            </a:r>
            <a:endParaRPr lang="en-RO" sz="1600" dirty="0"/>
          </a:p>
          <a:p>
            <a:r>
              <a:rPr lang="en-GB" sz="1600" dirty="0"/>
              <a:t>e</a:t>
            </a:r>
            <a:r>
              <a:rPr lang="en-RO" sz="1600" dirty="0"/>
              <a:t>xperiment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3000A2-2216-7F31-C173-4E9795A6E39C}"/>
              </a:ext>
            </a:extLst>
          </p:cNvPr>
          <p:cNvSpPr txBox="1"/>
          <p:nvPr/>
        </p:nvSpPr>
        <p:spPr>
          <a:xfrm>
            <a:off x="395536" y="228229"/>
            <a:ext cx="7632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Preparation of </a:t>
            </a:r>
            <a:r>
              <a:rPr lang="en-US" sz="32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 target</a:t>
            </a:r>
            <a:endParaRPr lang="en-US" sz="1800" b="1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101E53-7D74-4613-93F6-CB6FFC90B918}"/>
              </a:ext>
            </a:extLst>
          </p:cNvPr>
          <p:cNvSpPr/>
          <p:nvPr/>
        </p:nvSpPr>
        <p:spPr>
          <a:xfrm>
            <a:off x="371652" y="1202084"/>
            <a:ext cx="24808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cs typeface="Calibri" panose="020F0502020204030204" pitchFamily="34" charset="0"/>
              </a:rPr>
              <a:t>• MgO enriched to 98.5%</a:t>
            </a:r>
          </a:p>
          <a:p>
            <a:endParaRPr lang="en-GB" sz="1600" dirty="0">
              <a:cs typeface="Calibri" panose="020F0502020204030204" pitchFamily="34" charset="0"/>
            </a:endParaRPr>
          </a:p>
          <a:p>
            <a:r>
              <a:rPr lang="en-GB" sz="1600" dirty="0">
                <a:cs typeface="Calibri" panose="020F0502020204030204" pitchFamily="34" charset="0"/>
              </a:rPr>
              <a:t>• </a:t>
            </a:r>
            <a:r>
              <a:rPr lang="en-GB" sz="1600" baseline="30000" dirty="0">
                <a:cs typeface="Calibri" panose="020F0502020204030204" pitchFamily="34" charset="0"/>
              </a:rPr>
              <a:t>24</a:t>
            </a:r>
            <a:r>
              <a:rPr lang="en-GB" sz="1600" dirty="0">
                <a:cs typeface="Calibri" panose="020F0502020204030204" pitchFamily="34" charset="0"/>
              </a:rPr>
              <a:t>Mg pressed into a disc: </a:t>
            </a:r>
          </a:p>
          <a:p>
            <a:r>
              <a:rPr lang="en-GB" sz="1600" dirty="0">
                <a:cs typeface="Calibri" panose="020F0502020204030204" pitchFamily="34" charset="0"/>
              </a:rPr>
              <a:t>           20 mm diameter, </a:t>
            </a:r>
          </a:p>
          <a:p>
            <a:r>
              <a:rPr lang="en-GB" sz="1600" dirty="0">
                <a:cs typeface="Calibri" panose="020F0502020204030204" pitchFamily="34" charset="0"/>
              </a:rPr>
              <a:t>           0.75 mm thickness </a:t>
            </a:r>
          </a:p>
          <a:p>
            <a:r>
              <a:rPr lang="en-GB" sz="1600" dirty="0">
                <a:cs typeface="Calibri" panose="020F0502020204030204" pitchFamily="34" charset="0"/>
              </a:rPr>
              <a:t>           422 mg mass</a:t>
            </a:r>
            <a:r>
              <a:rPr lang="en-GB" sz="1400" b="0" i="0" u="none" strike="noStrike" baseline="0" dirty="0">
                <a:cs typeface="Calibri" panose="020F0502020204030204" pitchFamily="34" charset="0"/>
              </a:rPr>
              <a:t>	</a:t>
            </a:r>
            <a:endParaRPr lang="en-GB" sz="1400" dirty="0"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A3F36B-2E7F-A9EA-37D9-43804B8E2E9B}"/>
              </a:ext>
            </a:extLst>
          </p:cNvPr>
          <p:cNvSpPr txBox="1"/>
          <p:nvPr/>
        </p:nvSpPr>
        <p:spPr>
          <a:xfrm>
            <a:off x="206043" y="208650"/>
            <a:ext cx="3484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aseline="30000" dirty="0">
                <a:latin typeface="+mn-lt"/>
                <a:cs typeface="Times New Roman" panose="02020603050405020304" pitchFamily="18" charset="0"/>
              </a:rPr>
              <a:t>24</a:t>
            </a:r>
            <a:r>
              <a:rPr lang="en-GB" sz="3200" dirty="0">
                <a:latin typeface="+mn-lt"/>
                <a:cs typeface="Times New Roman" panose="02020603050405020304" pitchFamily="18" charset="0"/>
              </a:rPr>
              <a:t>Mg(</a:t>
            </a:r>
            <a:r>
              <a:rPr lang="en-GB" sz="3200" dirty="0" err="1">
                <a:latin typeface="+mn-lt"/>
                <a:cs typeface="Times New Roman" panose="02020603050405020304" pitchFamily="18" charset="0"/>
              </a:rPr>
              <a:t>n,n</a:t>
            </a:r>
            <a:r>
              <a:rPr lang="en-GB" sz="3200" dirty="0">
                <a:latin typeface="+mn-lt"/>
                <a:cs typeface="Times New Roman" panose="02020603050405020304" pitchFamily="18" charset="0"/>
              </a:rPr>
              <a:t>’)@</a:t>
            </a:r>
            <a:r>
              <a:rPr lang="en-GB" sz="3200" dirty="0" err="1">
                <a:latin typeface="+mn-lt"/>
                <a:cs typeface="Times New Roman" panose="02020603050405020304" pitchFamily="18" charset="0"/>
              </a:rPr>
              <a:t>n_TOF</a:t>
            </a:r>
            <a:endParaRPr lang="en-GB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F1B63E-9D4A-4822-65D1-77799DB70CD3}"/>
              </a:ext>
            </a:extLst>
          </p:cNvPr>
          <p:cNvGrpSpPr/>
          <p:nvPr/>
        </p:nvGrpSpPr>
        <p:grpSpPr>
          <a:xfrm>
            <a:off x="2769660" y="945357"/>
            <a:ext cx="5474748" cy="2268318"/>
            <a:chOff x="1130799" y="3320922"/>
            <a:chExt cx="5474748" cy="2268318"/>
          </a:xfrm>
        </p:grpSpPr>
        <p:pic>
          <p:nvPicPr>
            <p:cNvPr id="4" name="Picture 3" descr="Untitled.png">
              <a:extLst>
                <a:ext uri="{FF2B5EF4-FFF2-40B4-BE49-F238E27FC236}">
                  <a16:creationId xmlns:a16="http://schemas.microsoft.com/office/drawing/2014/main" id="{4A31912F-824D-DA4C-D5E3-8E2D451BC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38" t="15935" r="53928" b="7005"/>
            <a:stretch/>
          </p:blipFill>
          <p:spPr>
            <a:xfrm>
              <a:off x="1917559" y="3385936"/>
              <a:ext cx="1126605" cy="22033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C3FCA6-E4A1-4A31-8523-765EFDB83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0525" y="3320922"/>
              <a:ext cx="1635022" cy="1789269"/>
            </a:xfrm>
            <a:prstGeom prst="rect">
              <a:avLst/>
            </a:prstGeom>
          </p:spPr>
        </p:pic>
        <p:pic>
          <p:nvPicPr>
            <p:cNvPr id="3" name="Content Placeholder 4">
              <a:extLst>
                <a:ext uri="{FF2B5EF4-FFF2-40B4-BE49-F238E27FC236}">
                  <a16:creationId xmlns:a16="http://schemas.microsoft.com/office/drawing/2014/main" id="{A7426789-9EB2-A25C-F0F4-9E828D2C9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33" t="3668" r="6368" b="8136"/>
            <a:stretch/>
          </p:blipFill>
          <p:spPr>
            <a:xfrm>
              <a:off x="3031655" y="3429000"/>
              <a:ext cx="1859842" cy="1648601"/>
            </a:xfrm>
            <a:prstGeom prst="rect">
              <a:avLst/>
            </a:prstGeom>
          </p:spPr>
        </p:pic>
        <p:sp>
          <p:nvSpPr>
            <p:cNvPr id="2" name="Rectangle 31">
              <a:extLst>
                <a:ext uri="{FF2B5EF4-FFF2-40B4-BE49-F238E27FC236}">
                  <a16:creationId xmlns:a16="http://schemas.microsoft.com/office/drawing/2014/main" id="{E414A65B-4979-F87F-D80C-05DCB1E11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720" y="3429000"/>
              <a:ext cx="920921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000" dirty="0"/>
                <a:t>high purity metal form of the isotope to be pressed</a:t>
              </a:r>
            </a:p>
          </p:txBody>
        </p:sp>
        <p:pic>
          <p:nvPicPr>
            <p:cNvPr id="12" name="Picture 11" descr="Untitled.png">
              <a:extLst>
                <a:ext uri="{FF2B5EF4-FFF2-40B4-BE49-F238E27FC236}">
                  <a16:creationId xmlns:a16="http://schemas.microsoft.com/office/drawing/2014/main" id="{C4AB2676-D558-ED50-8969-57B48323F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" t="15935" r="73716" b="7005"/>
            <a:stretch/>
          </p:blipFill>
          <p:spPr>
            <a:xfrm>
              <a:off x="1130799" y="3429000"/>
              <a:ext cx="920920" cy="1648601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9CEB389-70DF-33BD-38D6-C1C428FC0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048" y="2884375"/>
            <a:ext cx="1399224" cy="123557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8F6DD2C-A788-7D58-A209-CB4039447752}"/>
              </a:ext>
            </a:extLst>
          </p:cNvPr>
          <p:cNvSpPr/>
          <p:nvPr/>
        </p:nvSpPr>
        <p:spPr>
          <a:xfrm>
            <a:off x="136554" y="3691311"/>
            <a:ext cx="39831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cs typeface="Calibri" panose="020F0502020204030204" pitchFamily="34" charset="0"/>
              </a:rPr>
              <a:t>Experimental Setup</a:t>
            </a:r>
          </a:p>
          <a:p>
            <a:endParaRPr lang="en-GB" sz="1400" b="1" dirty="0">
              <a:cs typeface="Calibri" panose="020F0502020204030204" pitchFamily="34" charset="0"/>
            </a:endParaRPr>
          </a:p>
          <a:p>
            <a:r>
              <a:rPr lang="en-GB" sz="1200" dirty="0">
                <a:cs typeface="Calibri" panose="020F0502020204030204" pitchFamily="34" charset="0"/>
              </a:rPr>
              <a:t>• “Spider” detector mount @ EAR 1 capture</a:t>
            </a:r>
          </a:p>
          <a:p>
            <a:r>
              <a:rPr lang="en-GB" sz="1200" dirty="0">
                <a:cs typeface="Calibri" panose="020F0502020204030204" pitchFamily="34" charset="0"/>
              </a:rPr>
              <a:t>position.</a:t>
            </a:r>
          </a:p>
          <a:p>
            <a:r>
              <a:rPr lang="en-GB" sz="1200" dirty="0">
                <a:cs typeface="Calibri" panose="020F0502020204030204" pitchFamily="34" charset="0"/>
              </a:rPr>
              <a:t>• Five Lanthanum-Bromide (LaBr</a:t>
            </a:r>
            <a:r>
              <a:rPr lang="en-GB" sz="1200" baseline="-25000" dirty="0">
                <a:cs typeface="Calibri" panose="020F0502020204030204" pitchFamily="34" charset="0"/>
              </a:rPr>
              <a:t>3</a:t>
            </a:r>
            <a:r>
              <a:rPr lang="en-GB" sz="1200" dirty="0">
                <a:cs typeface="Calibri" panose="020F0502020204030204" pitchFamily="34" charset="0"/>
              </a:rPr>
              <a:t>) detectors</a:t>
            </a:r>
          </a:p>
          <a:p>
            <a:r>
              <a:rPr lang="en-GB" sz="1200" dirty="0">
                <a:cs typeface="Calibri" panose="020F0502020204030204" pitchFamily="34" charset="0"/>
              </a:rPr>
              <a:t>• Three of 1.5x1.5” (diameter, depth)</a:t>
            </a:r>
          </a:p>
          <a:p>
            <a:r>
              <a:rPr lang="en-GB" sz="1200" dirty="0">
                <a:cs typeface="Calibri" panose="020F0502020204030204" pitchFamily="34" charset="0"/>
              </a:rPr>
              <a:t>• Two of 1.5x2”</a:t>
            </a:r>
          </a:p>
          <a:p>
            <a:r>
              <a:rPr lang="en-GB" sz="1200" dirty="0">
                <a:cs typeface="Calibri" panose="020F0502020204030204" pitchFamily="34" charset="0"/>
              </a:rPr>
              <a:t>• distance of 17 cm and 125 degrees</a:t>
            </a:r>
          </a:p>
          <a:p>
            <a:endParaRPr lang="en-GB" sz="1200" dirty="0">
              <a:cs typeface="Calibri" panose="020F0502020204030204" pitchFamily="34" charset="0"/>
            </a:endParaRPr>
          </a:p>
          <a:p>
            <a:r>
              <a:rPr lang="en-GB" sz="1200" dirty="0">
                <a:cs typeface="Calibri" panose="020F0502020204030204" pitchFamily="34" charset="0"/>
              </a:rPr>
              <a:t>• Total campaign was ~10 days</a:t>
            </a:r>
          </a:p>
          <a:p>
            <a:r>
              <a:rPr lang="en-GB" sz="1200" dirty="0">
                <a:cs typeface="Calibri" panose="020F0502020204030204" pitchFamily="34" charset="0"/>
              </a:rPr>
              <a:t>• ~2 days for finalizing the configuration.</a:t>
            </a:r>
          </a:p>
          <a:p>
            <a:r>
              <a:rPr lang="en-GB" sz="1200" dirty="0">
                <a:cs typeface="Calibri" panose="020F0502020204030204" pitchFamily="34" charset="0"/>
              </a:rPr>
              <a:t>• ~6 days of stable beam time.</a:t>
            </a:r>
          </a:p>
          <a:p>
            <a:r>
              <a:rPr lang="en-GB" sz="1200" dirty="0">
                <a:cs typeface="Calibri" panose="020F0502020204030204" pitchFamily="34" charset="0"/>
              </a:rPr>
              <a:t>• ~2 days for </a:t>
            </a:r>
            <a:r>
              <a:rPr lang="en-GB" sz="1200" baseline="30000" dirty="0">
                <a:cs typeface="Calibri" panose="020F0502020204030204" pitchFamily="34" charset="0"/>
              </a:rPr>
              <a:t>16</a:t>
            </a:r>
            <a:r>
              <a:rPr lang="en-GB" sz="1200" dirty="0">
                <a:cs typeface="Calibri" panose="020F0502020204030204" pitchFamily="34" charset="0"/>
              </a:rPr>
              <a:t>O test.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FB453-27F2-D74D-5AC6-F427D58F0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93096"/>
            <a:ext cx="5948948" cy="1999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74BD47-5C5B-F109-1A23-EF457964D2A8}"/>
              </a:ext>
            </a:extLst>
          </p:cNvPr>
          <p:cNvSpPr/>
          <p:nvPr/>
        </p:nvSpPr>
        <p:spPr>
          <a:xfrm>
            <a:off x="5402766" y="3429000"/>
            <a:ext cx="19127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baseline="30000" dirty="0">
                <a:cs typeface="Calibri" panose="020F0502020204030204" pitchFamily="34" charset="0"/>
              </a:rPr>
              <a:t>24</a:t>
            </a:r>
            <a:r>
              <a:rPr lang="en-GB" sz="1600" b="1" dirty="0">
                <a:cs typeface="Calibri" panose="020F0502020204030204" pitchFamily="34" charset="0"/>
              </a:rPr>
              <a:t>Mg(</a:t>
            </a:r>
            <a:r>
              <a:rPr lang="en-GB" sz="1600" b="1" dirty="0" err="1">
                <a:cs typeface="Calibri" panose="020F0502020204030204" pitchFamily="34" charset="0"/>
              </a:rPr>
              <a:t>n,n</a:t>
            </a:r>
            <a:r>
              <a:rPr lang="en-GB" sz="1600" b="1" dirty="0">
                <a:cs typeface="Calibri" panose="020F0502020204030204" pitchFamily="34" charset="0"/>
              </a:rPr>
              <a:t>’)@</a:t>
            </a:r>
            <a:r>
              <a:rPr lang="en-GB" sz="1600" b="1" dirty="0" err="1">
                <a:cs typeface="Calibri" panose="020F0502020204030204" pitchFamily="34" charset="0"/>
              </a:rPr>
              <a:t>n_TOF</a:t>
            </a:r>
            <a:endParaRPr lang="en-GB" sz="1600" b="1" dirty="0">
              <a:cs typeface="Calibri" panose="020F0502020204030204" pitchFamily="34" charset="0"/>
            </a:endParaRPr>
          </a:p>
          <a:p>
            <a:pPr algn="ctr"/>
            <a:endParaRPr lang="en-GB" sz="1600" b="1" dirty="0">
              <a:cs typeface="Calibri" panose="020F0502020204030204" pitchFamily="34" charset="0"/>
            </a:endParaRPr>
          </a:p>
          <a:p>
            <a:pPr algn="ctr"/>
            <a:r>
              <a:rPr lang="en-GB" sz="1600" b="1" dirty="0">
                <a:cs typeface="Calibri" panose="020F0502020204030204" pitchFamily="34" charset="0"/>
              </a:rPr>
              <a:t>Cross section results</a:t>
            </a:r>
          </a:p>
        </p:txBody>
      </p:sp>
    </p:spTree>
    <p:extLst>
      <p:ext uri="{BB962C8B-B14F-4D97-AF65-F5344CB8AC3E}">
        <p14:creationId xmlns:p14="http://schemas.microsoft.com/office/powerpoint/2010/main" val="603980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6;p14" title="WhatsApp Image 2025-04-16 at 23.36.28.jpeg">
            <a:extLst>
              <a:ext uri="{FF2B5EF4-FFF2-40B4-BE49-F238E27FC236}">
                <a16:creationId xmlns:a16="http://schemas.microsoft.com/office/drawing/2014/main" id="{5706028D-3DE0-F1A3-E546-C938289F46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7519" t="42553" r="36585" b="36407"/>
          <a:stretch/>
        </p:blipFill>
        <p:spPr>
          <a:xfrm>
            <a:off x="5384467" y="898590"/>
            <a:ext cx="2461080" cy="20335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4;p14">
            <a:extLst>
              <a:ext uri="{FF2B5EF4-FFF2-40B4-BE49-F238E27FC236}">
                <a16:creationId xmlns:a16="http://schemas.microsoft.com/office/drawing/2014/main" id="{529FDC69-497F-A107-6B84-0EBBEA4F4722}"/>
              </a:ext>
            </a:extLst>
          </p:cNvPr>
          <p:cNvSpPr txBox="1">
            <a:spLocks/>
          </p:cNvSpPr>
          <p:nvPr/>
        </p:nvSpPr>
        <p:spPr>
          <a:xfrm>
            <a:off x="-665579" y="116632"/>
            <a:ext cx="8064300" cy="6489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dirty="0"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¹²⁴Sn (n, 𝛄) reaction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 @ </a:t>
            </a:r>
            <a:r>
              <a:rPr lang="en-GB" sz="3200" dirty="0" err="1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n_TOF</a:t>
            </a:r>
            <a:r>
              <a:rPr lang="en-GB" sz="3200" dirty="0">
                <a:solidFill>
                  <a:schemeClr val="dk1"/>
                </a:solidFill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 EAR2</a:t>
            </a:r>
            <a:r>
              <a:rPr lang="en-GB" sz="3200" dirty="0">
                <a:latin typeface="Calibri" panose="020F0502020204030204" pitchFamily="34" charset="0"/>
                <a:ea typeface="Josefin Sans"/>
                <a:cs typeface="Calibri" panose="020F0502020204030204" pitchFamily="34" charset="0"/>
                <a:sym typeface="Josefin Sans"/>
              </a:rPr>
              <a:t> </a:t>
            </a: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2D6ACF40-41D7-42B4-3D75-2F4BB280A9BD}"/>
              </a:ext>
            </a:extLst>
          </p:cNvPr>
          <p:cNvSpPr txBox="1"/>
          <p:nvPr/>
        </p:nvSpPr>
        <p:spPr>
          <a:xfrm>
            <a:off x="-108520" y="2983855"/>
            <a:ext cx="5120035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ea typeface="Josefin Sans"/>
                <a:cs typeface="Calibri" panose="020F0502020204030204" pitchFamily="34" charset="0"/>
                <a:sym typeface="Josefin Sans"/>
              </a:rPr>
              <a:t>Experimental setup in EAR2 of </a:t>
            </a:r>
            <a:r>
              <a:rPr lang="en-GB" sz="1600" b="1" dirty="0" err="1">
                <a:ea typeface="Josefin Sans"/>
                <a:cs typeface="Calibri" panose="020F0502020204030204" pitchFamily="34" charset="0"/>
                <a:sym typeface="Josefin Sans"/>
              </a:rPr>
              <a:t>n_TOF</a:t>
            </a:r>
            <a:r>
              <a:rPr lang="en-GB" sz="1600" b="1" dirty="0">
                <a:ea typeface="Josefin Sans"/>
                <a:cs typeface="Calibri" panose="020F0502020204030204" pitchFamily="34" charset="0"/>
                <a:sym typeface="Josefin Sans"/>
              </a:rPr>
              <a:t> facility (CERN)</a:t>
            </a:r>
            <a:endParaRPr sz="1600" b="1" dirty="0">
              <a:cs typeface="Calibri" panose="020F0502020204030204" pitchFamily="34" charset="0"/>
            </a:endParaRPr>
          </a:p>
        </p:txBody>
      </p:sp>
      <p:pic>
        <p:nvPicPr>
          <p:cNvPr id="9" name="Google Shape;72;p14">
            <a:extLst>
              <a:ext uri="{FF2B5EF4-FFF2-40B4-BE49-F238E27FC236}">
                <a16:creationId xmlns:a16="http://schemas.microsoft.com/office/drawing/2014/main" id="{CEAED47E-6015-E060-CE22-582163DEB1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732" t="25647" r="12569" b="3421"/>
          <a:stretch/>
        </p:blipFill>
        <p:spPr>
          <a:xfrm>
            <a:off x="251520" y="3568592"/>
            <a:ext cx="3888432" cy="25329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ECA3F2-9E05-5FFA-8E95-C3A14D6130DA}"/>
              </a:ext>
            </a:extLst>
          </p:cNvPr>
          <p:cNvSpPr/>
          <p:nvPr/>
        </p:nvSpPr>
        <p:spPr>
          <a:xfrm>
            <a:off x="971600" y="1002885"/>
            <a:ext cx="5120035" cy="1531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cs typeface="Calibri" panose="020F0502020204030204" pitchFamily="34" charset="0"/>
              </a:rPr>
              <a:t>• </a:t>
            </a:r>
            <a:r>
              <a:rPr lang="en-GB" sz="1600" dirty="0">
                <a:solidFill>
                  <a:schemeClr val="dk1"/>
                </a:solidFill>
                <a:ea typeface="Josefin Sans"/>
                <a:cs typeface="Calibri" panose="020F0502020204030204" pitchFamily="34" charset="0"/>
                <a:sym typeface="Josefin Sans"/>
              </a:rPr>
              <a:t>¹²⁴</a:t>
            </a:r>
            <a:r>
              <a:rPr lang="en-GB" sz="1600" dirty="0">
                <a:ea typeface="Josefin Sans"/>
                <a:cs typeface="Calibri" panose="020F0502020204030204" pitchFamily="34" charset="0"/>
                <a:sym typeface="Josefin Sans"/>
              </a:rPr>
              <a:t>Sn</a:t>
            </a:r>
            <a:r>
              <a:rPr lang="en-GB" sz="1600" dirty="0">
                <a:cs typeface="Calibri" panose="020F0502020204030204" pitchFamily="34" charset="0"/>
              </a:rPr>
              <a:t> enriched to 97.4 % (thin foils)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cs typeface="Calibri" panose="020F0502020204030204" pitchFamily="34" charset="0"/>
              </a:rPr>
              <a:t>• </a:t>
            </a:r>
            <a:r>
              <a:rPr lang="en-GB" sz="1600" dirty="0">
                <a:solidFill>
                  <a:schemeClr val="dk1"/>
                </a:solidFill>
                <a:ea typeface="Josefin Sans"/>
                <a:cs typeface="Calibri" panose="020F0502020204030204" pitchFamily="34" charset="0"/>
                <a:sym typeface="Josefin Sans"/>
              </a:rPr>
              <a:t>¹²⁴</a:t>
            </a:r>
            <a:r>
              <a:rPr lang="en-GB" sz="1600" dirty="0">
                <a:ea typeface="Josefin Sans"/>
                <a:cs typeface="Calibri" panose="020F0502020204030204" pitchFamily="34" charset="0"/>
                <a:sym typeface="Josefin Sans"/>
              </a:rPr>
              <a:t>Sn targets </a:t>
            </a:r>
            <a:r>
              <a:rPr lang="en-GB" sz="1600" dirty="0">
                <a:cs typeface="Calibri" panose="020F0502020204030204" pitchFamily="34" charset="0"/>
              </a:rPr>
              <a:t>pressed into disc  shape with: 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cs typeface="Calibri" panose="020F0502020204030204" pitchFamily="34" charset="0"/>
              </a:rPr>
              <a:t>           20 mm diameter</a:t>
            </a:r>
          </a:p>
          <a:p>
            <a:pPr>
              <a:lnSpc>
                <a:spcPct val="150000"/>
              </a:lnSpc>
            </a:pPr>
            <a:r>
              <a:rPr lang="en-GB" sz="1600" dirty="0">
                <a:cs typeface="Calibri" panose="020F0502020204030204" pitchFamily="34" charset="0"/>
              </a:rPr>
              <a:t>           0.5 g, 1 g and 3 g masses</a:t>
            </a:r>
            <a:r>
              <a:rPr lang="en-GB" sz="1600" b="0" i="0" u="none" strike="noStrike" baseline="0" dirty="0">
                <a:cs typeface="Calibri" panose="020F0502020204030204" pitchFamily="34" charset="0"/>
              </a:rPr>
              <a:t>	</a:t>
            </a:r>
            <a:endParaRPr lang="en-GB" sz="1600" dirty="0">
              <a:cs typeface="Calibri" panose="020F0502020204030204" pitchFamily="34" charset="0"/>
            </a:endParaRPr>
          </a:p>
        </p:txBody>
      </p:sp>
      <p:pic>
        <p:nvPicPr>
          <p:cNvPr id="2" name="Google Shape;63;p14">
            <a:extLst>
              <a:ext uri="{FF2B5EF4-FFF2-40B4-BE49-F238E27FC236}">
                <a16:creationId xmlns:a16="http://schemas.microsoft.com/office/drawing/2014/main" id="{7762E378-DD42-5B2E-8202-52746B7B4DE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6606" y="3496037"/>
            <a:ext cx="4104454" cy="29144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EC6453-3797-184D-C4E1-E719972A025F}"/>
              </a:ext>
            </a:extLst>
          </p:cNvPr>
          <p:cNvSpPr txBox="1"/>
          <p:nvPr/>
        </p:nvSpPr>
        <p:spPr>
          <a:xfrm>
            <a:off x="5652118" y="3078872"/>
            <a:ext cx="2193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ea typeface="Josefin Sans"/>
                <a:cs typeface="Calibri" panose="020F0502020204030204" pitchFamily="34" charset="0"/>
                <a:sym typeface="Josefin Sans"/>
              </a:rPr>
              <a:t>Preliminary results: </a:t>
            </a:r>
          </a:p>
        </p:txBody>
      </p:sp>
      <p:sp>
        <p:nvSpPr>
          <p:cNvPr id="8" name="Google Shape;69;p14">
            <a:extLst>
              <a:ext uri="{FF2B5EF4-FFF2-40B4-BE49-F238E27FC236}">
                <a16:creationId xmlns:a16="http://schemas.microsoft.com/office/drawing/2014/main" id="{5C62CD02-F0A8-4D7F-4025-EBF1D6F6DBD9}"/>
              </a:ext>
            </a:extLst>
          </p:cNvPr>
          <p:cNvSpPr txBox="1"/>
          <p:nvPr/>
        </p:nvSpPr>
        <p:spPr>
          <a:xfrm>
            <a:off x="4788511" y="6423749"/>
            <a:ext cx="439200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ea typeface="Josefin Sans"/>
                <a:cs typeface="Calibri" panose="020F0502020204030204" pitchFamily="34" charset="0"/>
                <a:sym typeface="Josefin Sans"/>
              </a:rPr>
              <a:t>Neutron Capture resonances for ¹²⁴Sn nuclei</a:t>
            </a:r>
            <a:endParaRPr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10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90F67-CF06-FEEA-12B7-002543007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10" y="2032575"/>
            <a:ext cx="1155965" cy="13807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1D21C7-ABFE-F1EA-816D-78346B2A001F}"/>
              </a:ext>
            </a:extLst>
          </p:cNvPr>
          <p:cNvSpPr txBox="1"/>
          <p:nvPr/>
        </p:nvSpPr>
        <p:spPr>
          <a:xfrm>
            <a:off x="410937" y="146048"/>
            <a:ext cx="8640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3200" dirty="0"/>
              <a:t>Preparation of Plunger Cr targets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1081BD-1449-AE0D-0B19-C1FC5A46B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7" t="31311" r="12667" b="28741"/>
          <a:stretch>
            <a:fillRect/>
          </a:stretch>
        </p:blipFill>
        <p:spPr>
          <a:xfrm>
            <a:off x="1665885" y="2040170"/>
            <a:ext cx="1519883" cy="1365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CD47A-E9BC-6989-3323-A33F04E5A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1" b="27950"/>
          <a:stretch>
            <a:fillRect/>
          </a:stretch>
        </p:blipFill>
        <p:spPr>
          <a:xfrm>
            <a:off x="336422" y="2010259"/>
            <a:ext cx="1288721" cy="1379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4AADB3-5BB9-2719-120A-370FD534F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31100"/>
          <a:stretch>
            <a:fillRect/>
          </a:stretch>
        </p:blipFill>
        <p:spPr>
          <a:xfrm>
            <a:off x="337933" y="4450839"/>
            <a:ext cx="3347889" cy="2249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82F974-7CA5-7FAD-C4EA-8A755C155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t="25775" r="9739" b="15825"/>
          <a:stretch>
            <a:fillRect/>
          </a:stretch>
        </p:blipFill>
        <p:spPr>
          <a:xfrm>
            <a:off x="3732598" y="4476826"/>
            <a:ext cx="2164346" cy="2205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42B014-4BDC-5CB4-99AA-EB523D89BD70}"/>
              </a:ext>
            </a:extLst>
          </p:cNvPr>
          <p:cNvSpPr txBox="1"/>
          <p:nvPr/>
        </p:nvSpPr>
        <p:spPr>
          <a:xfrm>
            <a:off x="1253716" y="1825593"/>
            <a:ext cx="216023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RO" dirty="0"/>
              <a:t>0.5 mg/cm</a:t>
            </a:r>
            <a:r>
              <a:rPr lang="en-RO" baseline="30000" dirty="0"/>
              <a:t>2</a:t>
            </a:r>
            <a:r>
              <a:rPr lang="en-RO" dirty="0"/>
              <a:t>Cr on Au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5DD2AA-A023-53D8-E3B1-6866D66810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01" t="23751" r="8637" b="32443"/>
          <a:stretch>
            <a:fillRect/>
          </a:stretch>
        </p:blipFill>
        <p:spPr>
          <a:xfrm>
            <a:off x="4782061" y="2173960"/>
            <a:ext cx="1518131" cy="1372164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D6C5EA32-21B7-579C-BFEE-07585DB99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571" y="806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51D215F1-5D6E-8674-D4BD-2F6F81106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5C9CD6F2-A075-8F78-EA46-803CEFC9A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RO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127ADA-9D55-48DE-94ED-64B2E0C2521A}"/>
              </a:ext>
            </a:extLst>
          </p:cNvPr>
          <p:cNvSpPr txBox="1"/>
          <p:nvPr/>
        </p:nvSpPr>
        <p:spPr>
          <a:xfrm>
            <a:off x="2977278" y="4465885"/>
            <a:ext cx="9838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RO" dirty="0"/>
              <a:t>Cr on Ag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7A832D-18A5-21DF-3903-1D7A577A0D73}"/>
              </a:ext>
            </a:extLst>
          </p:cNvPr>
          <p:cNvSpPr txBox="1"/>
          <p:nvPr/>
        </p:nvSpPr>
        <p:spPr>
          <a:xfrm>
            <a:off x="5021972" y="1817932"/>
            <a:ext cx="99018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RO" dirty="0"/>
              <a:t>Cr on Au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977CD5-09D1-AEC0-3477-7E375321607B}"/>
              </a:ext>
            </a:extLst>
          </p:cNvPr>
          <p:cNvSpPr txBox="1"/>
          <p:nvPr/>
        </p:nvSpPr>
        <p:spPr>
          <a:xfrm>
            <a:off x="387231" y="4037002"/>
            <a:ext cx="4374531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000" dirty="0"/>
              <a:t>G</a:t>
            </a:r>
            <a:r>
              <a:rPr lang="en-RO" sz="2000" dirty="0"/>
              <a:t>ood Cr target – used in the experiment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7C94F4-5309-4D2E-57D2-0B016FB04380}"/>
              </a:ext>
            </a:extLst>
          </p:cNvPr>
          <p:cNvSpPr txBox="1"/>
          <p:nvPr/>
        </p:nvSpPr>
        <p:spPr>
          <a:xfrm>
            <a:off x="219040" y="3414068"/>
            <a:ext cx="423329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Cr deposited on Au at 350 </a:t>
            </a:r>
            <a:r>
              <a:rPr lang="en-GB" sz="1600" baseline="30000" dirty="0"/>
              <a:t>0</a:t>
            </a:r>
            <a:r>
              <a:rPr lang="en-GB" sz="1600" dirty="0"/>
              <a:t>C, 2h</a:t>
            </a:r>
            <a:endParaRPr lang="en-RO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125C0A-19AD-31DB-4670-1F465480027D}"/>
              </a:ext>
            </a:extLst>
          </p:cNvPr>
          <p:cNvSpPr txBox="1"/>
          <p:nvPr/>
        </p:nvSpPr>
        <p:spPr>
          <a:xfrm>
            <a:off x="4793338" y="3522494"/>
            <a:ext cx="354745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Cr deposited on Au at 350 </a:t>
            </a:r>
            <a:r>
              <a:rPr lang="en-GB" sz="1600" baseline="30000" dirty="0"/>
              <a:t>0</a:t>
            </a:r>
            <a:r>
              <a:rPr lang="en-GB" sz="1600" dirty="0"/>
              <a:t>C, 3h</a:t>
            </a:r>
            <a:endParaRPr lang="en-RO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5282B1-057B-7554-9297-FF31DFD43B37}"/>
              </a:ext>
            </a:extLst>
          </p:cNvPr>
          <p:cNvSpPr txBox="1"/>
          <p:nvPr/>
        </p:nvSpPr>
        <p:spPr>
          <a:xfrm>
            <a:off x="683568" y="6402814"/>
            <a:ext cx="5161492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Cr deposition during heating the Ag substrate at 350 </a:t>
            </a:r>
            <a:r>
              <a:rPr lang="en-GB" sz="1600" baseline="30000" dirty="0"/>
              <a:t>0</a:t>
            </a:r>
            <a:r>
              <a:rPr lang="en-GB" sz="1600" dirty="0"/>
              <a:t>C, 2h</a:t>
            </a:r>
            <a:endParaRPr lang="en-RO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802F8-B5C5-1C05-8B96-BBFFE2955D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485363"/>
            <a:ext cx="2911995" cy="2183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08147-DC78-CE3D-1744-721EF49E29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0" y="1460519"/>
            <a:ext cx="2750674" cy="2063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D48F4-457A-3F35-D6FA-B85C285C8E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0491" t="25543" r="18781" b="48837"/>
          <a:stretch>
            <a:fillRect/>
          </a:stretch>
        </p:blipFill>
        <p:spPr>
          <a:xfrm>
            <a:off x="415905" y="708408"/>
            <a:ext cx="1129754" cy="1036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31A881-B19E-9532-9CFB-D5F47FB9126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8078" t="29749" r="19234" b="45137"/>
          <a:stretch>
            <a:fillRect/>
          </a:stretch>
        </p:blipFill>
        <p:spPr>
          <a:xfrm>
            <a:off x="3042341" y="721285"/>
            <a:ext cx="1166666" cy="1016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F7357A-B684-18FF-9DB0-5CC9864CAD7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0628" t="28202" r="18625" b="42835"/>
          <a:stretch>
            <a:fillRect/>
          </a:stretch>
        </p:blipFill>
        <p:spPr>
          <a:xfrm>
            <a:off x="6737510" y="194297"/>
            <a:ext cx="1146858" cy="10433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99AAD6-CBBD-29F9-0D2B-076C28CC6508}"/>
              </a:ext>
            </a:extLst>
          </p:cNvPr>
          <p:cNvSpPr txBox="1"/>
          <p:nvPr/>
        </p:nvSpPr>
        <p:spPr>
          <a:xfrm>
            <a:off x="7884368" y="332656"/>
            <a:ext cx="116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1200" b="1" baseline="30000" dirty="0"/>
              <a:t>50</a:t>
            </a:r>
            <a:r>
              <a:rPr lang="en-RO" sz="1200" b="1" dirty="0"/>
              <a:t>Cr target</a:t>
            </a:r>
          </a:p>
          <a:p>
            <a:r>
              <a:rPr lang="en-RO" sz="1200" dirty="0"/>
              <a:t>Made by K.O.Zell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170C3F-86D6-8CCD-3912-E73778F81B2A}"/>
              </a:ext>
            </a:extLst>
          </p:cNvPr>
          <p:cNvSpPr txBox="1"/>
          <p:nvPr/>
        </p:nvSpPr>
        <p:spPr>
          <a:xfrm>
            <a:off x="1573807" y="955043"/>
            <a:ext cx="116666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b="1" dirty="0"/>
              <a:t>N</a:t>
            </a:r>
            <a:r>
              <a:rPr lang="en-RO" sz="1200" b="1" dirty="0"/>
              <a:t>atural Cr metallic pieces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E3ACB5-3B29-14EB-1082-68EC5E3E5E66}"/>
              </a:ext>
            </a:extLst>
          </p:cNvPr>
          <p:cNvSpPr txBox="1"/>
          <p:nvPr/>
        </p:nvSpPr>
        <p:spPr>
          <a:xfrm>
            <a:off x="4339224" y="950675"/>
            <a:ext cx="167293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baseline="30000" dirty="0"/>
              <a:t>50</a:t>
            </a:r>
            <a:r>
              <a:rPr lang="en-RO" sz="1200" b="1" dirty="0"/>
              <a:t>Cr metallic material (partially oxidised)</a:t>
            </a:r>
          </a:p>
        </p:txBody>
      </p:sp>
    </p:spTree>
    <p:extLst>
      <p:ext uri="{BB962C8B-B14F-4D97-AF65-F5344CB8AC3E}">
        <p14:creationId xmlns:p14="http://schemas.microsoft.com/office/powerpoint/2010/main" val="2338895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1ACD52-AF14-5841-B434-1FE650BA7087}"/>
              </a:ext>
            </a:extLst>
          </p:cNvPr>
          <p:cNvSpPr/>
          <p:nvPr/>
        </p:nvSpPr>
        <p:spPr>
          <a:xfrm>
            <a:off x="323528" y="1196752"/>
            <a:ext cx="6029156" cy="472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b="1" dirty="0">
                <a:ea typeface="ＭＳ Ｐゴシック" charset="0"/>
                <a:cs typeface="Calibri" panose="020F0502020204030204" pitchFamily="34" charset="0"/>
              </a:rPr>
              <a:t>Thickness determination methods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        Quartz crystal monitor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        Weighting method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        Rutherford Backscattering Spectrometry (RBS)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rPr>
              <a:t>        Alpha transmission </a:t>
            </a:r>
          </a:p>
          <a:p>
            <a:pPr>
              <a:lnSpc>
                <a:spcPct val="120000"/>
              </a:lnSpc>
              <a:defRPr/>
            </a:pPr>
            <a:endParaRPr lang="en-US" altLang="en-US" b="1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b="1" dirty="0">
                <a:cs typeface="Calibri" panose="020F0502020204030204" pitchFamily="34" charset="0"/>
              </a:rPr>
              <a:t>Microstructure characterization</a:t>
            </a:r>
          </a:p>
          <a:p>
            <a:pPr marL="0" indent="0" eaLnBrk="1" hangingPunct="1">
              <a:lnSpc>
                <a:spcPct val="120000"/>
              </a:lnSpc>
            </a:pPr>
            <a:r>
              <a:rPr lang="en-US" altLang="en-US" b="1" dirty="0">
                <a:cs typeface="Calibri" panose="020F0502020204030204" pitchFamily="34" charset="0"/>
              </a:rPr>
              <a:t>       </a:t>
            </a:r>
            <a:r>
              <a:rPr lang="en-US" altLang="en-US" dirty="0">
                <a:cs typeface="Calibri" panose="020F0502020204030204" pitchFamily="34" charset="0"/>
              </a:rPr>
              <a:t>X-ray Diffraction (XRD) </a:t>
            </a:r>
          </a:p>
          <a:p>
            <a:pPr marL="0" indent="0" eaLnBrk="1" hangingPunct="1">
              <a:lnSpc>
                <a:spcPct val="120000"/>
              </a:lnSpc>
            </a:pPr>
            <a:endParaRPr lang="en-US" b="1" dirty="0">
              <a:ea typeface="ＭＳ Ｐゴシック" charset="0"/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120000"/>
              </a:lnSpc>
            </a:pPr>
            <a:r>
              <a:rPr lang="en-US" b="1" dirty="0">
                <a:ea typeface="ＭＳ Ｐゴシック" charset="0"/>
                <a:cs typeface="Calibri" panose="020F0502020204030204" pitchFamily="34" charset="0"/>
              </a:rPr>
              <a:t>Morphological characterization</a:t>
            </a:r>
          </a:p>
          <a:p>
            <a:pPr>
              <a:lnSpc>
                <a:spcPct val="120000"/>
              </a:lnSpc>
              <a:defRPr/>
            </a:pPr>
            <a:r>
              <a:rPr lang="en-US" b="1" dirty="0">
                <a:ea typeface="ＭＳ Ｐゴシック" charset="0"/>
                <a:cs typeface="Calibri" panose="020F0502020204030204" pitchFamily="34" charset="0"/>
              </a:rPr>
              <a:t>        </a:t>
            </a: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Optical Microscopy (OM)    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        Atomic Force Microscopy (AFM)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        Scanning Electron Microscopy (SEM)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        Energy Dispersive X-ray Spectroscopy (EDX)</a:t>
            </a:r>
            <a:endParaRPr lang="en-US" altLang="en-US" dirty="0"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8AE09-12D7-5567-9414-C61492CD90DC}"/>
              </a:ext>
            </a:extLst>
          </p:cNvPr>
          <p:cNvSpPr txBox="1"/>
          <p:nvPr/>
        </p:nvSpPr>
        <p:spPr>
          <a:xfrm>
            <a:off x="370502" y="260648"/>
            <a:ext cx="8136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GB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characterization</a:t>
            </a:r>
            <a:endParaRPr lang="en-RO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A63B2-BAC7-A2A8-853D-64B3F4294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1" r="776"/>
          <a:stretch/>
        </p:blipFill>
        <p:spPr>
          <a:xfrm>
            <a:off x="5669908" y="2358893"/>
            <a:ext cx="2703659" cy="1512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41797B-0028-180D-CD6B-3C1C71496F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3"/>
          <a:stretch/>
        </p:blipFill>
        <p:spPr>
          <a:xfrm>
            <a:off x="5997303" y="4070427"/>
            <a:ext cx="2376264" cy="2665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5E302D-4722-C1CB-63BB-D0C3BF655D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25" t="8150" r="5807" b="13441"/>
          <a:stretch>
            <a:fillRect/>
          </a:stretch>
        </p:blipFill>
        <p:spPr>
          <a:xfrm>
            <a:off x="5004048" y="879002"/>
            <a:ext cx="3503358" cy="13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3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56A93-721F-26A2-CF03-67AD2816F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4ACC91-6C15-9BC8-C4A9-5066A4F278AD}"/>
              </a:ext>
            </a:extLst>
          </p:cNvPr>
          <p:cNvSpPr txBox="1"/>
          <p:nvPr/>
        </p:nvSpPr>
        <p:spPr>
          <a:xfrm>
            <a:off x="118956" y="212985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>
                <a:cs typeface="Calibri" panose="020F0502020204030204" pitchFamily="34" charset="0"/>
              </a:rPr>
              <a:t>Future Developments:</a:t>
            </a:r>
          </a:p>
          <a:p>
            <a:pPr algn="ctr">
              <a:spcBef>
                <a:spcPts val="0"/>
              </a:spcBef>
            </a:pPr>
            <a:r>
              <a:rPr lang="en-GB" sz="2000" b="1" dirty="0"/>
              <a:t>High Energy Vibrational Powder Plating (</a:t>
            </a:r>
            <a:r>
              <a:rPr lang="en-RO" sz="2000" b="1" dirty="0"/>
              <a:t>HIVIPP) </a:t>
            </a:r>
            <a:r>
              <a:rPr lang="en-US" sz="2000" b="1" dirty="0">
                <a:cs typeface="Calibri" panose="020F0502020204030204" pitchFamily="34" charset="0"/>
              </a:rPr>
              <a:t>set-up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12BBA9-2BB7-0B03-0FCA-2A8BEFF26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41" y="1721129"/>
            <a:ext cx="3027063" cy="1958160"/>
          </a:xfrm>
          <a:prstGeom prst="rect">
            <a:avLst/>
          </a:prstGeom>
        </p:spPr>
      </p:pic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5E0C1347-BBC6-E47A-95B3-1D5BE901E8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8126202"/>
              </p:ext>
            </p:extLst>
          </p:nvPr>
        </p:nvGraphicFramePr>
        <p:xfrm>
          <a:off x="3275856" y="836712"/>
          <a:ext cx="561662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CBABF9B-245B-62A8-4576-3C679950471A}"/>
              </a:ext>
            </a:extLst>
          </p:cNvPr>
          <p:cNvSpPr txBox="1"/>
          <p:nvPr/>
        </p:nvSpPr>
        <p:spPr>
          <a:xfrm>
            <a:off x="118957" y="4420927"/>
            <a:ext cx="2292804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RO" sz="1400" b="1" dirty="0"/>
              <a:t>The IFIN-HH H</a:t>
            </a:r>
            <a:r>
              <a:rPr lang="en-GB" sz="1400" b="1" dirty="0"/>
              <a:t>IVIPP set-up</a:t>
            </a:r>
          </a:p>
          <a:p>
            <a:pPr algn="ctr"/>
            <a:r>
              <a:rPr lang="en-RO" sz="1400" b="1" dirty="0"/>
              <a:t> designed by eng. F. Crisiacu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A878C-EA00-7D9B-0B9A-BDF748C63F02}"/>
              </a:ext>
            </a:extLst>
          </p:cNvPr>
          <p:cNvSpPr txBox="1"/>
          <p:nvPr/>
        </p:nvSpPr>
        <p:spPr>
          <a:xfrm>
            <a:off x="498979" y="1413352"/>
            <a:ext cx="46067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Schematic representation of the HIVIPP technique:</a:t>
            </a:r>
            <a:endParaRPr lang="en-RO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C7F294-9BAD-9CBA-8BD4-D6530095A077}"/>
              </a:ext>
            </a:extLst>
          </p:cNvPr>
          <p:cNvGrpSpPr/>
          <p:nvPr/>
        </p:nvGrpSpPr>
        <p:grpSpPr>
          <a:xfrm>
            <a:off x="2481042" y="3728006"/>
            <a:ext cx="6060108" cy="2952327"/>
            <a:chOff x="3566631" y="4254739"/>
            <a:chExt cx="4694346" cy="22071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5AA345-3DF6-AB21-FFBE-8A933372F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1100" r="25850" b="14169"/>
            <a:stretch>
              <a:fillRect/>
            </a:stretch>
          </p:blipFill>
          <p:spPr>
            <a:xfrm>
              <a:off x="3566631" y="4254739"/>
              <a:ext cx="1968078" cy="2207187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27FB63-67BD-E9B0-FDA6-444E823D8D8A}"/>
                </a:ext>
              </a:extLst>
            </p:cNvPr>
            <p:cNvGrpSpPr/>
            <p:nvPr/>
          </p:nvGrpSpPr>
          <p:grpSpPr>
            <a:xfrm>
              <a:off x="4051115" y="4407649"/>
              <a:ext cx="3989185" cy="1555590"/>
              <a:chOff x="4051115" y="4407649"/>
              <a:chExt cx="3989185" cy="155559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A0866B2-A0DF-279B-7B04-E5C636FC2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4308" y="4407649"/>
                <a:ext cx="2605992" cy="1142173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D046D98-4D68-B138-26E2-C9A16F4ABCCD}"/>
                  </a:ext>
                </a:extLst>
              </p:cNvPr>
              <p:cNvSpPr/>
              <p:nvPr/>
            </p:nvSpPr>
            <p:spPr>
              <a:xfrm>
                <a:off x="4051115" y="5485165"/>
                <a:ext cx="915073" cy="478074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5285C08-1DB1-5616-DB85-E8EEAF2A87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23801" y="5544006"/>
                <a:ext cx="410507" cy="142094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FA19FC-88DF-C829-D8F6-8C983C01C7F1}"/>
                </a:ext>
              </a:extLst>
            </p:cNvPr>
            <p:cNvSpPr txBox="1"/>
            <p:nvPr/>
          </p:nvSpPr>
          <p:spPr>
            <a:xfrm>
              <a:off x="5023801" y="5769936"/>
              <a:ext cx="323717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200" dirty="0">
                  <a:cs typeface="Calibri" panose="020F0502020204030204" pitchFamily="34" charset="0"/>
                </a:rPr>
                <a:t>inspired by </a:t>
              </a:r>
              <a:r>
                <a:rPr lang="en-RO" sz="1200" dirty="0"/>
                <a:t>LARAMED group of INFN–LNL,  Italy </a:t>
              </a:r>
              <a:r>
                <a:rPr lang="en-GB" sz="1200" dirty="0"/>
                <a:t>https://</a:t>
              </a:r>
              <a:r>
                <a:rPr lang="en-GB" sz="1200" dirty="0" err="1"/>
                <a:t>web.infn.it</a:t>
              </a:r>
              <a:r>
                <a:rPr lang="en-GB" sz="1200" dirty="0"/>
                <a:t>/LARAMED/</a:t>
              </a:r>
              <a:r>
                <a:rPr lang="en-GB" sz="1200" dirty="0" err="1"/>
                <a:t>hivipp</a:t>
              </a:r>
              <a:r>
                <a:rPr lang="en-GB" sz="1200" dirty="0"/>
                <a:t>/</a:t>
              </a:r>
              <a:endParaRPr lang="en-US" sz="1200" dirty="0"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BE785F9-0289-A6CA-6C2A-600C19C89207}"/>
              </a:ext>
            </a:extLst>
          </p:cNvPr>
          <p:cNvSpPr txBox="1"/>
          <p:nvPr/>
        </p:nvSpPr>
        <p:spPr>
          <a:xfrm>
            <a:off x="118956" y="6488668"/>
            <a:ext cx="910596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Cisternino, S et al  Upgrade of the HIVIPP Deposition Apparatus for Nuclear Physics Thin Targets Manufacturing. Instruments 2022, 6, 23</a:t>
            </a:r>
          </a:p>
          <a:p>
            <a:r>
              <a:rPr lang="en-GB" sz="900" dirty="0"/>
              <a:t>Cisternino, S. et al </a:t>
            </a:r>
            <a:r>
              <a:rPr lang="en-GB" sz="900" dirty="0" err="1"/>
              <a:t>Cryomilling</a:t>
            </a:r>
            <a:r>
              <a:rPr lang="en-GB" sz="900" dirty="0"/>
              <a:t> of Isotope-Enriched Ti Powders for HIVIPP Deposition to Manufacture Targets for Nuclear Cross Section Measurement. Materials 2023, 16, 3926</a:t>
            </a:r>
            <a:endParaRPr lang="en-RO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AA499D-CF0C-4233-80A6-297FFD4609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6" y="2015948"/>
            <a:ext cx="2180946" cy="12079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5A7CD3-C584-D058-3520-AFE22D2E3F48}"/>
              </a:ext>
            </a:extLst>
          </p:cNvPr>
          <p:cNvSpPr txBox="1"/>
          <p:nvPr/>
        </p:nvSpPr>
        <p:spPr>
          <a:xfrm>
            <a:off x="0" y="3212976"/>
            <a:ext cx="2411760" cy="27699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RO" sz="1200" dirty="0"/>
              <a:t>LARAMED group of INFN–LNL,  Italy</a:t>
            </a:r>
            <a:endParaRPr lang="en-US" sz="1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44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3C7E43-C923-8C19-E0AD-5FD942C5A01D}"/>
              </a:ext>
            </a:extLst>
          </p:cNvPr>
          <p:cNvSpPr txBox="1"/>
          <p:nvPr/>
        </p:nvSpPr>
        <p:spPr>
          <a:xfrm>
            <a:off x="1907704" y="202545"/>
            <a:ext cx="475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RO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Sharing of knowledge</a:t>
            </a:r>
            <a:endParaRPr lang="en-RO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EABC0-4B26-ED09-D036-D3C64931C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48" y="980728"/>
            <a:ext cx="7651104" cy="540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C81619-0B90-7A4E-AD78-DB4B2FE427E6}"/>
              </a:ext>
            </a:extLst>
          </p:cNvPr>
          <p:cNvSpPr txBox="1"/>
          <p:nvPr/>
        </p:nvSpPr>
        <p:spPr>
          <a:xfrm>
            <a:off x="828179" y="1052736"/>
            <a:ext cx="192815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/>
              <a:t>Overview: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FB329-A0EE-90F8-DF5E-5267CF325AA4}"/>
              </a:ext>
            </a:extLst>
          </p:cNvPr>
          <p:cNvSpPr txBox="1"/>
          <p:nvPr/>
        </p:nvSpPr>
        <p:spPr>
          <a:xfrm>
            <a:off x="828179" y="1916832"/>
            <a:ext cx="6552728" cy="167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R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Improvement of already available fabrication techniques</a:t>
            </a:r>
          </a:p>
          <a:p>
            <a:pPr algn="just">
              <a:lnSpc>
                <a:spcPct val="200000"/>
              </a:lnSpc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preparation and characterization procedures</a:t>
            </a:r>
          </a:p>
          <a:p>
            <a:pPr algn="just">
              <a:lnSpc>
                <a:spcPct val="200000"/>
              </a:lnSpc>
            </a:pPr>
            <a:r>
              <a:rPr lang="en-R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Sharing of knowledge - Basic Training School Euro-labs 2026</a:t>
            </a:r>
            <a:endParaRPr lang="en-R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308BB9E-55E2-FD9B-48F7-B57E3033C1E2}"/>
              </a:ext>
            </a:extLst>
          </p:cNvPr>
          <p:cNvSpPr txBox="1"/>
          <p:nvPr/>
        </p:nvSpPr>
        <p:spPr>
          <a:xfrm>
            <a:off x="2004388" y="283406"/>
            <a:ext cx="61188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Hands-on t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arget preparation </a:t>
            </a:r>
            <a:endParaRPr lang="en-RO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52DF8E-E657-7FFF-F7B7-06C7E77AF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63" y="1080120"/>
            <a:ext cx="2139702" cy="2852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2D5D4-C875-8DF7-1503-004E2A66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0120"/>
            <a:ext cx="2139702" cy="2852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0EBA13-19D6-9CB1-B4E0-2045DC73A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 t="18528" b="11103"/>
          <a:stretch>
            <a:fillRect/>
          </a:stretch>
        </p:blipFill>
        <p:spPr>
          <a:xfrm>
            <a:off x="4721311" y="1296144"/>
            <a:ext cx="1883034" cy="234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0925F-D85F-9CBE-547B-5EE86CC11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6" b="19507"/>
          <a:stretch>
            <a:fillRect/>
          </a:stretch>
        </p:blipFill>
        <p:spPr>
          <a:xfrm>
            <a:off x="6700949" y="1296144"/>
            <a:ext cx="2223652" cy="26369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D4B5CE-027A-0E6F-2CCC-ED3DBF2E94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8000"/>
          <a:stretch>
            <a:fillRect/>
          </a:stretch>
        </p:blipFill>
        <p:spPr>
          <a:xfrm>
            <a:off x="6040422" y="4259872"/>
            <a:ext cx="2492018" cy="23374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D48BDC-87B9-C473-7F06-C45DC3EBAC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00" y="4248472"/>
            <a:ext cx="1761660" cy="23488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BEBD74-8D84-00A2-C5BE-2DE773F7E1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 r="13463"/>
          <a:stretch>
            <a:fillRect/>
          </a:stretch>
        </p:blipFill>
        <p:spPr>
          <a:xfrm>
            <a:off x="2392533" y="4229842"/>
            <a:ext cx="1798806" cy="2348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06E046-BFCC-2A85-1761-7BD4AE911E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8" y="4229842"/>
            <a:ext cx="176166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78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B9EFC5-22BA-7510-D968-3280BC259064}"/>
              </a:ext>
            </a:extLst>
          </p:cNvPr>
          <p:cNvSpPr txBox="1"/>
          <p:nvPr/>
        </p:nvSpPr>
        <p:spPr>
          <a:xfrm>
            <a:off x="587163" y="4837962"/>
            <a:ext cx="3914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buNone/>
            </a:pPr>
            <a:r>
              <a:rPr lang="en-US" b="1" dirty="0">
                <a:latin typeface="+mn-lt"/>
                <a:ea typeface="Calibri" panose="020F0502020204030204" pitchFamily="34" charset="0"/>
              </a:rPr>
              <a:t>SEM/EDS</a:t>
            </a:r>
            <a:endParaRPr lang="en-RO" b="1" i="1" kern="100" dirty="0">
              <a:solidFill>
                <a:srgbClr val="44546A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33D84-8BE8-4C75-CC3B-9ECC86B0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81693"/>
            <a:ext cx="3387874" cy="3216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CB5B9-8764-2922-85C5-8DFDDF01D951}"/>
              </a:ext>
            </a:extLst>
          </p:cNvPr>
          <p:cNvSpPr txBox="1"/>
          <p:nvPr/>
        </p:nvSpPr>
        <p:spPr>
          <a:xfrm>
            <a:off x="4427984" y="4819487"/>
            <a:ext cx="4186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RBS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C8AB09-0B4B-892B-7ECB-4036B130DAFC}"/>
              </a:ext>
            </a:extLst>
          </p:cNvPr>
          <p:cNvSpPr txBox="1"/>
          <p:nvPr/>
        </p:nvSpPr>
        <p:spPr>
          <a:xfrm>
            <a:off x="577118" y="620688"/>
            <a:ext cx="5579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Characterization techniques </a:t>
            </a:r>
            <a:endParaRPr lang="en-RO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EEA408-47FD-C295-CFE9-086325FFC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1" y="1592454"/>
            <a:ext cx="4288362" cy="321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72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F89719-FF35-7457-0DAA-CE42400CBD77}"/>
              </a:ext>
            </a:extLst>
          </p:cNvPr>
          <p:cNvSpPr txBox="1"/>
          <p:nvPr/>
        </p:nvSpPr>
        <p:spPr>
          <a:xfrm>
            <a:off x="552178" y="38433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3200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EEC37-0320-717E-5AA9-4EB6D3B34DEA}"/>
              </a:ext>
            </a:extLst>
          </p:cNvPr>
          <p:cNvSpPr txBox="1"/>
          <p:nvPr/>
        </p:nvSpPr>
        <p:spPr>
          <a:xfrm>
            <a:off x="755576" y="1707178"/>
            <a:ext cx="7897294" cy="2497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1800" b="1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In the Target Preparation Laboratory of IFIN-HH, the targets are prepared by:</a:t>
            </a:r>
          </a:p>
          <a:p>
            <a:pPr marL="1657350" lvl="3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b="1" dirty="0">
                <a:ea typeface="MS Mincho" panose="02020609040205080304" pitchFamily="49" charset="-128"/>
                <a:cs typeface="Calibri" panose="020F0502020204030204" pitchFamily="34" charset="0"/>
              </a:rPr>
              <a:t> PVD, Cold Rolling, Tablet pressing, Anodization</a:t>
            </a:r>
          </a:p>
          <a:p>
            <a:pPr lvl="3" algn="just">
              <a:lnSpc>
                <a:spcPct val="115000"/>
              </a:lnSpc>
              <a:spcAft>
                <a:spcPts val="1000"/>
              </a:spcAft>
            </a:pPr>
            <a:endParaRPr lang="en-US" sz="1800" b="1" dirty="0">
              <a:effectLst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b="1" dirty="0">
                <a:ea typeface="MS Mincho" panose="02020609040205080304" pitchFamily="49" charset="-128"/>
                <a:cs typeface="Calibri" panose="020F0502020204030204" pitchFamily="34" charset="0"/>
              </a:rPr>
              <a:t>The target characterization in terms of thickness, uniformity, purity, surface morphology and roughness achieved by:</a:t>
            </a:r>
            <a:endParaRPr lang="en-US" b="1" dirty="0">
              <a:effectLst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1657350" lvl="3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b="1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SEM/EDX, </a:t>
            </a:r>
            <a:r>
              <a:rPr lang="en-US" b="1" dirty="0">
                <a:ea typeface="MS Mincho" panose="02020609040205080304" pitchFamily="49" charset="-128"/>
                <a:cs typeface="Calibri" panose="020F0502020204030204" pitchFamily="34" charset="0"/>
              </a:rPr>
              <a:t>AFM, </a:t>
            </a:r>
            <a:r>
              <a:rPr lang="en-US" b="1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XRD, </a:t>
            </a:r>
            <a:r>
              <a:rPr lang="en-US" b="1" dirty="0">
                <a:ea typeface="MS Mincho" panose="02020609040205080304" pitchFamily="49" charset="-128"/>
                <a:cs typeface="Calibri" panose="020F0502020204030204" pitchFamily="34" charset="0"/>
              </a:rPr>
              <a:t>RBS</a:t>
            </a:r>
            <a:endParaRPr lang="en-US" b="1" dirty="0">
              <a:effectLst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97646-EE65-D270-EA0F-427C4C626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" y="5091254"/>
            <a:ext cx="930034" cy="930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61AFD2-81F8-0330-369C-0EF48671FEF7}"/>
              </a:ext>
            </a:extLst>
          </p:cNvPr>
          <p:cNvSpPr txBox="1"/>
          <p:nvPr/>
        </p:nvSpPr>
        <p:spPr>
          <a:xfrm>
            <a:off x="683568" y="5190291"/>
            <a:ext cx="8712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combination of manufacturing processes and characterization techniques enables innovative target development methods.</a:t>
            </a:r>
            <a:endParaRPr lang="en-RO" b="1" dirty="0"/>
          </a:p>
        </p:txBody>
      </p:sp>
    </p:spTree>
    <p:extLst>
      <p:ext uri="{BB962C8B-B14F-4D97-AF65-F5344CB8AC3E}">
        <p14:creationId xmlns:p14="http://schemas.microsoft.com/office/powerpoint/2010/main" val="422513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3DE9453-FE5D-EFEB-2B61-85F7E0E69556}"/>
              </a:ext>
            </a:extLst>
          </p:cNvPr>
          <p:cNvSpPr txBox="1"/>
          <p:nvPr/>
        </p:nvSpPr>
        <p:spPr>
          <a:xfrm>
            <a:off x="3203848" y="980728"/>
            <a:ext cx="3024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Thank you!</a:t>
            </a:r>
            <a:endParaRPr lang="en-RO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00C8AB-D96B-F38F-535D-26212440C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00808"/>
            <a:ext cx="321982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4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3" descr="Macintosh HD:Users:nicoleta:Desktop:DSC_2050.jpg">
            <a:extLst>
              <a:ext uri="{FF2B5EF4-FFF2-40B4-BE49-F238E27FC236}">
                <a16:creationId xmlns:a16="http://schemas.microsoft.com/office/drawing/2014/main" id="{060D7CA7-2FBF-2C43-9ABA-E686965E4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26" y="1366547"/>
            <a:ext cx="2914969" cy="2071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6A0E18-98AF-B376-1E12-D5AE1F5A24C2}"/>
              </a:ext>
            </a:extLst>
          </p:cNvPr>
          <p:cNvSpPr txBox="1"/>
          <p:nvPr/>
        </p:nvSpPr>
        <p:spPr>
          <a:xfrm>
            <a:off x="847526" y="901759"/>
            <a:ext cx="2761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+mn-lt"/>
                <a:ea typeface="ＭＳ Ｐゴシック" charset="0"/>
                <a:cs typeface="Times New Roman" charset="0"/>
              </a:rPr>
              <a:t>Fully equipped target laboratory: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403EE-531F-7DED-A064-50D5557D50A5}"/>
              </a:ext>
            </a:extLst>
          </p:cNvPr>
          <p:cNvSpPr txBox="1"/>
          <p:nvPr/>
        </p:nvSpPr>
        <p:spPr>
          <a:xfrm>
            <a:off x="32568" y="171322"/>
            <a:ext cx="8218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cs typeface="Calibri" panose="020F0502020204030204" pitchFamily="34" charset="0"/>
              </a:rPr>
              <a:t>Target Preparation Laboratory</a:t>
            </a:r>
            <a:endParaRPr lang="en-US" sz="32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E534A37-179C-5C6A-4142-4DAED1D80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914961"/>
            <a:ext cx="5148064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Calibri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400" b="1" dirty="0">
                <a:ea typeface="ＭＳ Ｐゴシック" charset="0"/>
                <a:cs typeface="Times New Roman" charset="0"/>
              </a:rPr>
              <a:t>Methods for target preparation: </a:t>
            </a:r>
          </a:p>
          <a:p>
            <a:pPr eaLnBrk="1" hangingPunct="1">
              <a:defRPr/>
            </a:pPr>
            <a:r>
              <a:rPr lang="en-US" sz="15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en-US" altLang="en-US" sz="1200" b="1" dirty="0"/>
              <a:t>Physical Vapor Deposition Methods (PVD)</a:t>
            </a:r>
            <a:endParaRPr lang="en-US" sz="1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00075" lvl="1" indent="-257175">
              <a:buFont typeface="Wingdings" pitchFamily="2" charset="2"/>
              <a:buChar char="Ø"/>
              <a:defRPr/>
            </a:pPr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resistive heating</a:t>
            </a:r>
            <a:endParaRPr lang="en-US" sz="1200" dirty="0">
              <a:highlight>
                <a:srgbClr val="FFFF00"/>
              </a:highlight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00075" lvl="1" indent="-257175">
              <a:buFont typeface="Wingdings" pitchFamily="2" charset="2"/>
              <a:buChar char="Ø"/>
              <a:defRPr/>
            </a:pPr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electron-beam gun evaporation</a:t>
            </a:r>
          </a:p>
          <a:p>
            <a:pPr eaLnBrk="1" hangingPunct="1">
              <a:defRPr/>
            </a:pPr>
            <a:r>
              <a:rPr lang="en-US" sz="1200" b="1" dirty="0">
                <a:latin typeface="Calibri" charset="0"/>
                <a:ea typeface="ＭＳ Ｐゴシック" charset="0"/>
                <a:cs typeface="ＭＳ Ｐゴシック" charset="0"/>
              </a:rPr>
              <a:t>Mechanical reshaping and powder processing</a:t>
            </a:r>
          </a:p>
          <a:p>
            <a:pPr marL="600075" lvl="1" indent="-257175">
              <a:buFont typeface="Wingdings" pitchFamily="2" charset="2"/>
              <a:buChar char="Ø"/>
              <a:defRPr/>
            </a:pPr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cold-rolling</a:t>
            </a:r>
            <a:endParaRPr lang="en-US" sz="1200" dirty="0">
              <a:highlight>
                <a:srgbClr val="FFFF00"/>
              </a:highlight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00075" lvl="1" indent="-257175">
              <a:buFont typeface="Wingdings" pitchFamily="2" charset="2"/>
              <a:buChar char="Ø"/>
              <a:defRPr/>
            </a:pPr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tablet pressing</a:t>
            </a:r>
          </a:p>
          <a:p>
            <a:pPr>
              <a:defRPr/>
            </a:pPr>
            <a:r>
              <a:rPr lang="en-US" sz="1200" b="1" dirty="0">
                <a:latin typeface="Calibri" charset="0"/>
                <a:ea typeface="ＭＳ Ｐゴシック" charset="0"/>
                <a:cs typeface="ＭＳ Ｐゴシック" charset="0"/>
              </a:rPr>
              <a:t>Laser-based </a:t>
            </a:r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	</a:t>
            </a:r>
          </a:p>
          <a:p>
            <a:pPr marL="628650" lvl="1" indent="-285750">
              <a:buFont typeface="Wingdings" pitchFamily="2" charset="2"/>
              <a:buChar char="Ø"/>
              <a:defRPr/>
            </a:pPr>
            <a:r>
              <a:rPr lang="en-US" sz="1200" dirty="0">
                <a:latin typeface="Calibri" charset="0"/>
                <a:ea typeface="ＭＳ Ｐゴシック" charset="0"/>
                <a:cs typeface="ＭＳ Ｐゴシック" charset="0"/>
              </a:rPr>
              <a:t>PLD (INFLPR)</a:t>
            </a:r>
          </a:p>
          <a:p>
            <a:pPr>
              <a:defRPr/>
            </a:pPr>
            <a:r>
              <a:rPr lang="en-US" sz="1200" b="1" dirty="0">
                <a:latin typeface="Calibri" charset="0"/>
                <a:ea typeface="ＭＳ Ｐゴシック" charset="0"/>
                <a:cs typeface="ＭＳ Ｐゴシック" charset="0"/>
              </a:rPr>
              <a:t>Anodization – implemented in 2025</a:t>
            </a:r>
          </a:p>
          <a:p>
            <a:pPr marL="628650" lvl="1" indent="-171450">
              <a:buFont typeface="Wingdings" pitchFamily="2" charset="2"/>
              <a:buChar char="Ø"/>
              <a:defRPr/>
            </a:pPr>
            <a:r>
              <a:rPr lang="en-GB" sz="1200" dirty="0"/>
              <a:t>Preparation of Ta</a:t>
            </a:r>
            <a:r>
              <a:rPr lang="en-GB" sz="1200" baseline="-25000" dirty="0"/>
              <a:t>2</a:t>
            </a:r>
            <a:r>
              <a:rPr lang="en-GB" sz="1200" baseline="30000" dirty="0"/>
              <a:t>18</a:t>
            </a:r>
            <a:r>
              <a:rPr lang="en-GB" sz="1200" dirty="0"/>
              <a:t>O</a:t>
            </a:r>
            <a:r>
              <a:rPr lang="en-GB" sz="1200" baseline="-25000" dirty="0"/>
              <a:t>5</a:t>
            </a:r>
            <a:r>
              <a:rPr lang="en-GB" sz="1200" dirty="0"/>
              <a:t> - oxygen targets</a:t>
            </a:r>
          </a:p>
          <a:p>
            <a:pPr>
              <a:defRPr/>
            </a:pPr>
            <a:r>
              <a:rPr lang="en-GB" sz="1200" b="1" dirty="0"/>
              <a:t>High Energy Vibrational Powder Plating (</a:t>
            </a:r>
            <a:r>
              <a:rPr lang="en-RO" sz="1200" b="1" dirty="0"/>
              <a:t>HIVIPP) – in development</a:t>
            </a:r>
            <a:endParaRPr lang="en-US" sz="12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628650" lvl="1" indent="-171450">
              <a:buFont typeface="Wingdings" pitchFamily="2" charset="2"/>
              <a:buChar char="Ø"/>
              <a:defRPr/>
            </a:pPr>
            <a:r>
              <a:rPr lang="en-GB" sz="1200" dirty="0"/>
              <a:t>Preparation of targets from isotopically enriched powdered material</a:t>
            </a:r>
            <a:endParaRPr lang="en-US" sz="12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6C8643-E30E-A541-335B-7D51F8A8993D}"/>
              </a:ext>
            </a:extLst>
          </p:cNvPr>
          <p:cNvSpPr txBox="1"/>
          <p:nvPr/>
        </p:nvSpPr>
        <p:spPr>
          <a:xfrm>
            <a:off x="1619672" y="6611779"/>
            <a:ext cx="21428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u="none" strike="noStrike" dirty="0">
                <a:effectLst/>
                <a:cs typeface="Calibri" panose="020F0502020204030204" pitchFamily="34" charset="0"/>
              </a:rPr>
              <a:t>N.M. Florea et. </a:t>
            </a:r>
            <a:r>
              <a:rPr lang="en-GB" sz="1000" dirty="0">
                <a:cs typeface="Calibri" panose="020F0502020204030204" pitchFamily="34" charset="0"/>
              </a:rPr>
              <a:t>a</a:t>
            </a:r>
            <a:r>
              <a:rPr lang="en-GB" sz="1000" b="0" i="0" u="none" strike="noStrike" dirty="0">
                <a:effectLst/>
                <a:cs typeface="Calibri" panose="020F0502020204030204" pitchFamily="34" charset="0"/>
              </a:rPr>
              <a:t>ll, JRNC, 305, (2015)</a:t>
            </a:r>
            <a:endParaRPr lang="en-RO" sz="1000" dirty="0"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D2178E-4AD7-682C-B49C-8FCE91BF315A}"/>
              </a:ext>
            </a:extLst>
          </p:cNvPr>
          <p:cNvSpPr txBox="1"/>
          <p:nvPr/>
        </p:nvSpPr>
        <p:spPr>
          <a:xfrm>
            <a:off x="4530876" y="659299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 u="none" strike="noStrike" dirty="0">
                <a:effectLst/>
                <a:latin typeface="Open Sans" panose="020B0606030504020204" pitchFamily="34" charset="0"/>
              </a:rPr>
              <a:t>A. Mitu</a:t>
            </a:r>
            <a:r>
              <a:rPr lang="en-GB" sz="1000" dirty="0">
                <a:latin typeface="Open Sans" panose="020B0606030504020204" pitchFamily="34" charset="0"/>
              </a:rPr>
              <a:t> et. all</a:t>
            </a:r>
            <a:r>
              <a:rPr lang="en-GB" sz="1000" b="0" i="0" u="none" strike="noStrike" dirty="0">
                <a:effectLst/>
                <a:latin typeface="Open Sans" panose="020B0606030504020204" pitchFamily="34" charset="0"/>
              </a:rPr>
              <a:t>, EPJ Web of Conferences, 229, 03001, 2020</a:t>
            </a:r>
            <a:endParaRPr lang="en-RO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6DB5AE-E196-A947-EBB5-98AC86827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896" y="4059382"/>
            <a:ext cx="4418102" cy="23299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925F37-17D0-8A94-7014-010F707BA568}"/>
              </a:ext>
            </a:extLst>
          </p:cNvPr>
          <p:cNvSpPr txBox="1"/>
          <p:nvPr/>
        </p:nvSpPr>
        <p:spPr>
          <a:xfrm>
            <a:off x="2691083" y="3870367"/>
            <a:ext cx="3334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1400" b="1" dirty="0"/>
              <a:t>Elements featured in the nuclear targets </a:t>
            </a:r>
          </a:p>
        </p:txBody>
      </p:sp>
    </p:spTree>
    <p:extLst>
      <p:ext uri="{BB962C8B-B14F-4D97-AF65-F5344CB8AC3E}">
        <p14:creationId xmlns:p14="http://schemas.microsoft.com/office/powerpoint/2010/main" val="1696040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FF93E-9AD2-C059-EFB6-097590F0F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2479037D-E6A4-26C8-F717-F020201E5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6" t="-223" r="734" b="214"/>
          <a:stretch>
            <a:fillRect/>
          </a:stretch>
        </p:blipFill>
        <p:spPr bwMode="auto">
          <a:xfrm>
            <a:off x="6353344" y="1666462"/>
            <a:ext cx="2508652" cy="466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118B3B-7366-8908-12DC-045D7941C70F}"/>
              </a:ext>
            </a:extLst>
          </p:cNvPr>
          <p:cNvSpPr txBox="1"/>
          <p:nvPr/>
        </p:nvSpPr>
        <p:spPr>
          <a:xfrm>
            <a:off x="284977" y="3456816"/>
            <a:ext cx="6092824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solidFill>
                  <a:srgbClr val="101010"/>
                </a:solidFill>
                <a:cs typeface="Calibri" panose="020F0502020204030204" pitchFamily="34" charset="0"/>
              </a:rPr>
              <a:t>known isotopic composition, to allow for measurable yields</a:t>
            </a:r>
            <a:endParaRPr lang="en-RO" dirty="0"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solidFill>
                  <a:srgbClr val="101010"/>
                </a:solidFill>
                <a:effectLst/>
                <a:cs typeface="Calibri" panose="020F0502020204030204" pitchFamily="34" charset="0"/>
              </a:rPr>
              <a:t>Known stoichiometry, to allow for accurate beam energy loss </a:t>
            </a:r>
            <a:r>
              <a:rPr lang="en-GB" dirty="0">
                <a:solidFill>
                  <a:srgbClr val="101010"/>
                </a:solidFill>
                <a:cs typeface="Calibri" panose="020F0502020204030204" pitchFamily="34" charset="0"/>
              </a:rPr>
              <a:t>calculations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GB" dirty="0">
                <a:solidFill>
                  <a:srgbClr val="101010"/>
                </a:solidFill>
                <a:cs typeface="Calibri" panose="020F0502020204030204" pitchFamily="34" charset="0"/>
              </a:rPr>
              <a:t>known thickness, to sustain high beam currents over extended periods of time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endParaRPr lang="en-GB" dirty="0">
              <a:solidFill>
                <a:srgbClr val="101010"/>
              </a:solidFill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7E6EB8-85A1-DB91-3547-ECD8FF299CEF}"/>
              </a:ext>
            </a:extLst>
          </p:cNvPr>
          <p:cNvSpPr txBox="1"/>
          <p:nvPr/>
        </p:nvSpPr>
        <p:spPr>
          <a:xfrm>
            <a:off x="284977" y="1827593"/>
            <a:ext cx="6821018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>
                <a:cs typeface="Calibri" panose="020F0502020204030204" pitchFamily="34" charset="0"/>
              </a:rPr>
              <a:t>nuclear reactions in inverse kinematics</a:t>
            </a:r>
            <a:endParaRPr lang="en-GB" dirty="0">
              <a:solidFill>
                <a:srgbClr val="101010"/>
              </a:solidFill>
              <a:cs typeface="Calibri" panose="020F050202020403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>
                <a:solidFill>
                  <a:srgbClr val="101010"/>
                </a:solidFill>
                <a:cs typeface="Calibri" panose="020F0502020204030204" pitchFamily="34" charset="0"/>
              </a:rPr>
              <a:t>nuclear astrophysics studies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3D815F-1ABA-6EAD-6451-A68016DBB843}"/>
              </a:ext>
            </a:extLst>
          </p:cNvPr>
          <p:cNvSpPr txBox="1"/>
          <p:nvPr/>
        </p:nvSpPr>
        <p:spPr>
          <a:xfrm>
            <a:off x="277640" y="463563"/>
            <a:ext cx="805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sz="3200" dirty="0">
                <a:cs typeface="Calibri" panose="020F0502020204030204" pitchFamily="34" charset="0"/>
              </a:rPr>
              <a:t>Development of the novel anodization set-up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52E86-AE8F-E5A2-CDDE-2A61C4889201}"/>
              </a:ext>
            </a:extLst>
          </p:cNvPr>
          <p:cNvSpPr txBox="1"/>
          <p:nvPr/>
        </p:nvSpPr>
        <p:spPr>
          <a:xfrm>
            <a:off x="5928818" y="6450544"/>
            <a:ext cx="32516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Caciolli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al.” 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Eur. Phys. J. A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48,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144 (2012</a:t>
            </a:r>
            <a:r>
              <a:rPr lang="en-RO" sz="1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D0EE1-4AA2-8799-B7FC-183988730391}"/>
              </a:ext>
            </a:extLst>
          </p:cNvPr>
          <p:cNvSpPr txBox="1"/>
          <p:nvPr/>
        </p:nvSpPr>
        <p:spPr>
          <a:xfrm>
            <a:off x="277640" y="1304847"/>
            <a:ext cx="8398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Calibri" panose="020F0502020204030204" pitchFamily="34" charset="0"/>
              </a:rPr>
              <a:t>Manufacturing of isotopically enriched oxygen (Ta</a:t>
            </a:r>
            <a:r>
              <a:rPr lang="en-US" baseline="-25000" dirty="0">
                <a:cs typeface="Calibri" panose="020F0502020204030204" pitchFamily="34" charset="0"/>
              </a:rPr>
              <a:t>2</a:t>
            </a:r>
            <a:r>
              <a:rPr lang="en-US" baseline="30000" dirty="0">
                <a:cs typeface="Calibri" panose="020F0502020204030204" pitchFamily="34" charset="0"/>
              </a:rPr>
              <a:t>18</a:t>
            </a:r>
            <a:r>
              <a:rPr lang="en-US" dirty="0">
                <a:cs typeface="Calibri" panose="020F0502020204030204" pitchFamily="34" charset="0"/>
              </a:rPr>
              <a:t>O</a:t>
            </a:r>
            <a:r>
              <a:rPr lang="en-US" baseline="-25000" dirty="0">
                <a:cs typeface="Calibri" panose="020F0502020204030204" pitchFamily="34" charset="0"/>
              </a:rPr>
              <a:t>5</a:t>
            </a:r>
            <a:r>
              <a:rPr lang="en-US" dirty="0">
                <a:cs typeface="Calibri" panose="020F0502020204030204" pitchFamily="34" charset="0"/>
              </a:rPr>
              <a:t>) targets for: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C7551-3711-23EB-BC97-AD446974F1E4}"/>
              </a:ext>
            </a:extLst>
          </p:cNvPr>
          <p:cNvSpPr txBox="1"/>
          <p:nvPr/>
        </p:nvSpPr>
        <p:spPr>
          <a:xfrm>
            <a:off x="284977" y="3059668"/>
            <a:ext cx="6390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101010"/>
                </a:solidFill>
                <a:cs typeface="Calibri" panose="020F0502020204030204" pitchFamily="34" charset="0"/>
              </a:rPr>
              <a:t>Requirements for oxygen solid targets imposed by experiment:</a:t>
            </a:r>
          </a:p>
        </p:txBody>
      </p:sp>
    </p:spTree>
    <p:extLst>
      <p:ext uri="{BB962C8B-B14F-4D97-AF65-F5344CB8AC3E}">
        <p14:creationId xmlns:p14="http://schemas.microsoft.com/office/powerpoint/2010/main" val="308707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B0E7A-A63B-47C5-3119-34B79F379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E95245-0037-B981-3185-B57DE79D9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912" y="4562410"/>
            <a:ext cx="2223303" cy="19019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0AF55A-BE41-49B3-3062-EA149E83CD14}"/>
              </a:ext>
            </a:extLst>
          </p:cNvPr>
          <p:cNvSpPr txBox="1"/>
          <p:nvPr/>
        </p:nvSpPr>
        <p:spPr>
          <a:xfrm>
            <a:off x="277734" y="1170418"/>
            <a:ext cx="6627191" cy="4958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GB" dirty="0"/>
              <a:t>Electrochemical process that electrolytically passivates the surface of different metals </a:t>
            </a:r>
            <a:r>
              <a:rPr lang="en-GB" dirty="0">
                <a:ea typeface="ＭＳ Ｐゴシック" charset="0"/>
                <a:cs typeface="ＭＳ Ｐゴシック" charset="0"/>
              </a:rPr>
              <a:t>(</a:t>
            </a:r>
            <a:r>
              <a:rPr lang="en-GB" dirty="0">
                <a:solidFill>
                  <a:srgbClr val="000000"/>
                </a:solidFill>
                <a:cs typeface="Calibri" panose="020F0502020204030204" pitchFamily="34" charset="0"/>
              </a:rPr>
              <a:t>Al, Ti, Mg, Zn, Ta, Zr, Hf, Nb)</a:t>
            </a:r>
            <a:r>
              <a:rPr lang="en-GB" dirty="0">
                <a:ea typeface="ＭＳ Ｐゴシック" charset="0"/>
                <a:cs typeface="ＭＳ Ｐゴシック" charset="0"/>
              </a:rPr>
              <a:t>, forming on its surface a very uniform and compact oxide layer.</a:t>
            </a:r>
          </a:p>
          <a:p>
            <a:pPr marL="171450" indent="-171450" algn="just">
              <a:lnSpc>
                <a:spcPct val="120000"/>
              </a:lnSpc>
              <a:buFont typeface="Wingdings" pitchFamily="2" charset="2"/>
              <a:buChar char="ü"/>
            </a:pPr>
            <a:endParaRPr lang="en-GB" sz="1400" dirty="0">
              <a:ea typeface="ＭＳ Ｐゴシック" charset="0"/>
              <a:cs typeface="ＭＳ Ｐゴシック" charset="0"/>
            </a:endParaRPr>
          </a:p>
          <a:p>
            <a:pPr algn="just"/>
            <a:endParaRPr lang="en-GB" sz="1400" dirty="0">
              <a:ea typeface="ＭＳ Ｐゴシック" charset="0"/>
              <a:cs typeface="ＭＳ Ｐゴシック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  <a:latin typeface="Inter"/>
              </a:rPr>
              <a:t>This is typically done to: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ea typeface="ＭＳ Ｐゴシック" charset="0"/>
                <a:cs typeface="ＭＳ Ｐゴシック" charset="0"/>
              </a:rPr>
              <a:t>enhance durability, </a:t>
            </a:r>
          </a:p>
          <a:p>
            <a:pPr marL="742950" lvl="1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ea typeface="ＭＳ Ｐゴシック" charset="0"/>
                <a:cs typeface="ＭＳ Ｐゴシック" charset="0"/>
              </a:rPr>
              <a:t>increase corrosion resistance </a:t>
            </a:r>
          </a:p>
          <a:p>
            <a:pPr marL="742950" lvl="1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ea typeface="ＭＳ Ｐゴシック" charset="0"/>
                <a:cs typeface="ＭＳ Ｐゴシック" charset="0"/>
              </a:rPr>
              <a:t>improved surface hardness</a:t>
            </a:r>
          </a:p>
          <a:p>
            <a:pPr marL="742950" lvl="1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ea typeface="ＭＳ Ｐゴシック" charset="0"/>
                <a:cs typeface="ＭＳ Ｐゴシック" charset="0"/>
              </a:rPr>
              <a:t>provides aesthetic options through a variety of colours</a:t>
            </a:r>
          </a:p>
          <a:p>
            <a:pPr marL="742950" lvl="1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ea typeface="ＭＳ Ｐゴシック" charset="0"/>
                <a:cs typeface="ＭＳ Ｐゴシック" charset="0"/>
              </a:rPr>
              <a:t>offers better adhesion for paints and adhesives</a:t>
            </a:r>
          </a:p>
          <a:p>
            <a:pPr marL="742950" lvl="1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ea typeface="ＭＳ Ｐゴシック" charset="0"/>
                <a:cs typeface="ＭＳ Ｐゴシック" charset="0"/>
              </a:rPr>
              <a:t>creates an electrically insulating surface.</a:t>
            </a:r>
            <a:endParaRPr lang="en-US" sz="1400" dirty="0">
              <a:solidFill>
                <a:srgbClr val="000000"/>
              </a:solidFill>
              <a:latin typeface="Inter"/>
            </a:endParaRPr>
          </a:p>
          <a:p>
            <a:pPr lvl="1" algn="just">
              <a:lnSpc>
                <a:spcPct val="130000"/>
              </a:lnSpc>
              <a:spcBef>
                <a:spcPts val="0"/>
              </a:spcBef>
            </a:pPr>
            <a:endParaRPr lang="en-US" sz="1400" dirty="0">
              <a:solidFill>
                <a:srgbClr val="000000"/>
              </a:solidFill>
              <a:latin typeface="Inter"/>
            </a:endParaRPr>
          </a:p>
          <a:p>
            <a:pPr marL="171450" indent="-171450" algn="just"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  <a:latin typeface="Inter"/>
              </a:rPr>
              <a:t>In our case it will be used to </a:t>
            </a:r>
          </a:p>
          <a:p>
            <a:pPr algn="just"/>
            <a:r>
              <a:rPr lang="en-US" b="1" dirty="0">
                <a:solidFill>
                  <a:srgbClr val="000000"/>
                </a:solidFill>
                <a:latin typeface="Inter"/>
                <a:cs typeface="Calibri" panose="020F0502020204030204" pitchFamily="34" charset="0"/>
              </a:rPr>
              <a:t>	</a:t>
            </a:r>
            <a:r>
              <a:rPr lang="en-GB" b="1" dirty="0">
                <a:solidFill>
                  <a:srgbClr val="191B0E"/>
                </a:solidFill>
                <a:cs typeface="Calibri" panose="020F0502020204030204" pitchFamily="34" charset="0"/>
              </a:rPr>
              <a:t>prepare </a:t>
            </a:r>
            <a:r>
              <a:rPr lang="en-US" b="1" dirty="0">
                <a:cs typeface="Calibri" panose="020F0502020204030204" pitchFamily="34" charset="0"/>
              </a:rPr>
              <a:t>isotopically enriched oxygen </a:t>
            </a:r>
            <a:r>
              <a:rPr lang="en-GB" b="1" dirty="0">
                <a:solidFill>
                  <a:srgbClr val="101010"/>
                </a:solidFill>
                <a:cs typeface="Calibri" panose="020F0502020204030204" pitchFamily="34" charset="0"/>
              </a:rPr>
              <a:t>Ta</a:t>
            </a:r>
            <a:r>
              <a:rPr lang="en-GB" b="1" baseline="-25000" dirty="0">
                <a:solidFill>
                  <a:srgbClr val="101010"/>
                </a:solidFill>
                <a:cs typeface="Calibri" panose="020F0502020204030204" pitchFamily="34" charset="0"/>
              </a:rPr>
              <a:t>2</a:t>
            </a:r>
            <a:r>
              <a:rPr lang="en-GB" b="1" baseline="30000" dirty="0">
                <a:solidFill>
                  <a:srgbClr val="101010"/>
                </a:solidFill>
                <a:cs typeface="Calibri" panose="020F0502020204030204" pitchFamily="34" charset="0"/>
              </a:rPr>
              <a:t>18</a:t>
            </a:r>
            <a:r>
              <a:rPr lang="en-GB" b="1" dirty="0">
                <a:solidFill>
                  <a:srgbClr val="101010"/>
                </a:solidFill>
                <a:cs typeface="Calibri" panose="020F0502020204030204" pitchFamily="34" charset="0"/>
              </a:rPr>
              <a:t>O</a:t>
            </a:r>
            <a:r>
              <a:rPr lang="en-GB" b="1" baseline="-25000" dirty="0">
                <a:solidFill>
                  <a:srgbClr val="101010"/>
                </a:solidFill>
                <a:cs typeface="Calibri" panose="020F0502020204030204" pitchFamily="34" charset="0"/>
              </a:rPr>
              <a:t>5</a:t>
            </a:r>
            <a:r>
              <a:rPr lang="en-GB" b="1" dirty="0">
                <a:solidFill>
                  <a:srgbClr val="101010"/>
                </a:solidFill>
                <a:cs typeface="Calibri" panose="020F0502020204030204" pitchFamily="34" charset="0"/>
              </a:rPr>
              <a:t> targets</a:t>
            </a:r>
            <a:endParaRPr lang="en-GB" dirty="0">
              <a:cs typeface="Calibri" panose="020F0502020204030204" pitchFamily="34" charset="0"/>
            </a:endParaRPr>
          </a:p>
          <a:p>
            <a:pPr marL="171450" indent="-171450" algn="just">
              <a:buFont typeface="Wingdings" pitchFamily="2" charset="2"/>
              <a:buChar char="ü"/>
            </a:pPr>
            <a:endParaRPr lang="en-US" sz="1400" dirty="0">
              <a:solidFill>
                <a:srgbClr val="000000"/>
              </a:solidFill>
              <a:latin typeface="Inter"/>
            </a:endParaRPr>
          </a:p>
        </p:txBody>
      </p:sp>
      <p:pic>
        <p:nvPicPr>
          <p:cNvPr id="8" name="Picture 8" descr="piese din titan de curse">
            <a:extLst>
              <a:ext uri="{FF2B5EF4-FFF2-40B4-BE49-F238E27FC236}">
                <a16:creationId xmlns:a16="http://schemas.microsoft.com/office/drawing/2014/main" id="{AFC2AB2E-4F6B-587E-18EA-EC45983D4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972" y="2796579"/>
            <a:ext cx="1559730" cy="10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24A60A-4C0E-DF4F-2E1B-329186A45091}"/>
              </a:ext>
            </a:extLst>
          </p:cNvPr>
          <p:cNvSpPr txBox="1"/>
          <p:nvPr/>
        </p:nvSpPr>
        <p:spPr>
          <a:xfrm>
            <a:off x="-254299" y="454033"/>
            <a:ext cx="7524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3200" i="0" u="none" strike="noStrike" dirty="0">
                <a:solidFill>
                  <a:srgbClr val="191B0E"/>
                </a:solidFill>
                <a:effectLst/>
                <a:cs typeface="Calibri" panose="020F0502020204030204" pitchFamily="34" charset="0"/>
              </a:rPr>
              <a:t>What is anodization? How it works? </a:t>
            </a:r>
            <a:r>
              <a:rPr lang="en-GB" sz="3200" dirty="0">
                <a:solidFill>
                  <a:srgbClr val="191B0E"/>
                </a:solidFill>
                <a:cs typeface="Calibri" panose="020F0502020204030204" pitchFamily="34" charset="0"/>
              </a:rPr>
              <a:t> </a:t>
            </a:r>
            <a:endParaRPr lang="en-GB" sz="3200" i="0" u="none" strike="noStrike" dirty="0"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7CCA15DB-30DE-7B17-1D28-D7BAD90CF3F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-4068261" y="1326481"/>
            <a:ext cx="3104879" cy="67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22199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RO" altLang="en-R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RO" altLang="en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8A78FA-8D5E-9DDE-A36C-7EA408D558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43" t="28131" r="26952" b="28131"/>
          <a:stretch>
            <a:fillRect/>
          </a:stretch>
        </p:blipFill>
        <p:spPr>
          <a:xfrm rot="5400000">
            <a:off x="6989885" y="1002481"/>
            <a:ext cx="1901978" cy="20472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EF1962-66F6-AB35-E55E-163A9139E1EB}"/>
              </a:ext>
            </a:extLst>
          </p:cNvPr>
          <p:cNvSpPr txBox="1"/>
          <p:nvPr/>
        </p:nvSpPr>
        <p:spPr>
          <a:xfrm>
            <a:off x="7270537" y="6203562"/>
            <a:ext cx="14760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cs typeface="Calibri" panose="020F0502020204030204" pitchFamily="34" charset="0"/>
              </a:rPr>
              <a:t>Ta</a:t>
            </a:r>
            <a:r>
              <a:rPr lang="en-US" sz="1800" baseline="-25000" dirty="0">
                <a:cs typeface="Calibri" panose="020F0502020204030204" pitchFamily="34" charset="0"/>
              </a:rPr>
              <a:t>2</a:t>
            </a:r>
            <a:r>
              <a:rPr lang="en-US" sz="1800" baseline="30000" dirty="0">
                <a:cs typeface="Calibri" panose="020F0502020204030204" pitchFamily="34" charset="0"/>
              </a:rPr>
              <a:t>18</a:t>
            </a:r>
            <a:r>
              <a:rPr lang="en-US" sz="1800" dirty="0">
                <a:cs typeface="Calibri" panose="020F0502020204030204" pitchFamily="34" charset="0"/>
              </a:rPr>
              <a:t>O</a:t>
            </a:r>
            <a:r>
              <a:rPr lang="en-US" sz="1800" baseline="-25000" dirty="0">
                <a:cs typeface="Calibri" panose="020F0502020204030204" pitchFamily="34" charset="0"/>
              </a:rPr>
              <a:t>5 </a:t>
            </a:r>
            <a:r>
              <a:rPr lang="en-US" sz="1800" dirty="0">
                <a:cs typeface="Calibri" panose="020F0502020204030204" pitchFamily="34" charset="0"/>
              </a:rPr>
              <a:t>target</a:t>
            </a:r>
            <a:endParaRPr lang="en-R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140A6-4A3A-9DC1-2631-CF4D39260362}"/>
              </a:ext>
            </a:extLst>
          </p:cNvPr>
          <p:cNvSpPr txBox="1"/>
          <p:nvPr/>
        </p:nvSpPr>
        <p:spPr>
          <a:xfrm>
            <a:off x="7096772" y="2922318"/>
            <a:ext cx="2047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000" dirty="0">
                <a:solidFill>
                  <a:srgbClr val="141413"/>
                </a:solidFill>
                <a:effectLst/>
                <a:cs typeface="Calibri" panose="020F0502020204030204" pitchFamily="34" charset="0"/>
              </a:rPr>
              <a:t>Mathias Kamp et al. / Energy Procedia 67 ( 2015 ) 70 – 75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3A55A-A823-7288-5A4E-5C2BF54B61D4}"/>
              </a:ext>
            </a:extLst>
          </p:cNvPr>
          <p:cNvSpPr txBox="1"/>
          <p:nvPr/>
        </p:nvSpPr>
        <p:spPr>
          <a:xfrm>
            <a:off x="7686994" y="1844824"/>
            <a:ext cx="701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b="1" dirty="0"/>
              <a:t>H</a:t>
            </a:r>
            <a:r>
              <a:rPr lang="en-GB" sz="1000" b="1" baseline="-25000" dirty="0"/>
              <a:t>2</a:t>
            </a:r>
            <a:r>
              <a:rPr lang="en-GB" sz="1000" b="1" dirty="0"/>
              <a:t>SO</a:t>
            </a:r>
            <a:r>
              <a:rPr lang="en-GB" sz="1000" b="1" baseline="-25000" dirty="0"/>
              <a:t>4</a:t>
            </a:r>
            <a:r>
              <a:rPr lang="en-GB" sz="1000" b="1" dirty="0"/>
              <a:t>, H</a:t>
            </a:r>
            <a:r>
              <a:rPr lang="en-GB" sz="1000" b="1" baseline="-25000" dirty="0"/>
              <a:t>2</a:t>
            </a:r>
            <a:r>
              <a:rPr lang="en-GB" sz="1000" b="1" dirty="0"/>
              <a:t>CrO</a:t>
            </a:r>
            <a:r>
              <a:rPr lang="en-GB" sz="1000" b="1" baseline="-25000" dirty="0"/>
              <a:t>4</a:t>
            </a:r>
            <a:r>
              <a:rPr lang="en-GB" sz="1000" b="1" dirty="0"/>
              <a:t>, H</a:t>
            </a:r>
            <a:r>
              <a:rPr lang="en-GB" sz="1000" b="1" baseline="-25000" dirty="0"/>
              <a:t>3</a:t>
            </a:r>
            <a:r>
              <a:rPr lang="en-GB" sz="1000" b="1" dirty="0"/>
              <a:t>PO</a:t>
            </a:r>
            <a:r>
              <a:rPr lang="en-GB" sz="1000" b="1" baseline="-25000" dirty="0"/>
              <a:t>4</a:t>
            </a:r>
            <a:r>
              <a:rPr lang="en-GB" sz="1000" b="1" dirty="0"/>
              <a:t>, etc.</a:t>
            </a:r>
          </a:p>
        </p:txBody>
      </p:sp>
      <p:pic>
        <p:nvPicPr>
          <p:cNvPr id="3" name="Picture 5" descr="Culori din aluminiu anodizat: care sunt opțiunile disponibile? Blog de imagini">
            <a:extLst>
              <a:ext uri="{FF2B5EF4-FFF2-40B4-BE49-F238E27FC236}">
                <a16:creationId xmlns:a16="http://schemas.microsoft.com/office/drawing/2014/main" id="{A6A24019-5683-FAC6-5D23-B805E8851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58" y="2461927"/>
            <a:ext cx="1425273" cy="10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261EA-D62C-B5D8-CBE6-36C69C559DD4}"/>
              </a:ext>
            </a:extLst>
          </p:cNvPr>
          <p:cNvSpPr txBox="1"/>
          <p:nvPr/>
        </p:nvSpPr>
        <p:spPr>
          <a:xfrm>
            <a:off x="4882685" y="3212976"/>
            <a:ext cx="33738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effectLst/>
                <a:cs typeface="Calibri" panose="020F0502020204030204" pitchFamily="34" charset="0"/>
              </a:rPr>
              <a:t>Al</a:t>
            </a:r>
            <a:endParaRPr lang="en-RO" sz="1400" dirty="0"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A96A4-C6E1-D23F-EE7C-63F0D3D3C0AF}"/>
              </a:ext>
            </a:extLst>
          </p:cNvPr>
          <p:cNvSpPr txBox="1"/>
          <p:nvPr/>
        </p:nvSpPr>
        <p:spPr>
          <a:xfrm>
            <a:off x="6574893" y="3645024"/>
            <a:ext cx="37337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effectLst/>
                <a:cs typeface="Calibri" panose="020F0502020204030204" pitchFamily="34" charset="0"/>
              </a:rPr>
              <a:t>Ti</a:t>
            </a:r>
            <a:endParaRPr lang="en-RO" sz="14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6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8ABD3-DE41-4E4A-58C7-01A05E317EF5}"/>
              </a:ext>
            </a:extLst>
          </p:cNvPr>
          <p:cNvSpPr txBox="1"/>
          <p:nvPr/>
        </p:nvSpPr>
        <p:spPr>
          <a:xfrm>
            <a:off x="369095" y="567422"/>
            <a:ext cx="8523385" cy="2083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a typeface="ＭＳ Ｐゴシック" charset="0"/>
                <a:cs typeface="ＭＳ Ｐゴシック" charset="0"/>
              </a:rPr>
              <a:t>1. Cylindrical Teflon cavity (outer diameter 100 mm,  inner diameter and height 25 mm) - defines the volume of the anodization cell were the </a:t>
            </a:r>
            <a:r>
              <a:rPr lang="en-GB" sz="1400" b="1" dirty="0">
                <a:ea typeface="ＭＳ Ｐゴシック" charset="0"/>
                <a:cs typeface="ＭＳ Ｐゴシック" charset="0"/>
              </a:rPr>
              <a:t>electrolyte  (H</a:t>
            </a:r>
            <a:r>
              <a:rPr lang="en-GB" sz="1400" b="1" baseline="-25000" dirty="0">
                <a:ea typeface="ＭＳ Ｐゴシック" charset="0"/>
                <a:cs typeface="ＭＳ Ｐゴシック" charset="0"/>
              </a:rPr>
              <a:t>2</a:t>
            </a:r>
            <a:r>
              <a:rPr lang="en-GB" sz="1400" b="1" baseline="30000" dirty="0">
                <a:ea typeface="ＭＳ Ｐゴシック" charset="0"/>
                <a:cs typeface="ＭＳ Ｐゴシック" charset="0"/>
              </a:rPr>
              <a:t>18</a:t>
            </a:r>
            <a:r>
              <a:rPr lang="en-GB" sz="1400" b="1" dirty="0">
                <a:ea typeface="ＭＳ Ｐゴシック" charset="0"/>
                <a:cs typeface="ＭＳ Ｐゴシック" charset="0"/>
              </a:rPr>
              <a:t>O) </a:t>
            </a:r>
            <a:r>
              <a:rPr lang="en-GB" sz="1400" dirty="0">
                <a:ea typeface="ＭＳ Ｐゴシック" charset="0"/>
                <a:cs typeface="ＭＳ Ｐゴシック" charset="0"/>
              </a:rPr>
              <a:t>is introduced (</a:t>
            </a:r>
            <a:r>
              <a:rPr lang="en-GB" sz="1400" b="1" dirty="0">
                <a:ea typeface="ＭＳ Ｐゴシック" charset="0"/>
                <a:cs typeface="ＭＳ Ｐゴシック" charset="0"/>
              </a:rPr>
              <a:t>2-5ml</a:t>
            </a:r>
            <a:r>
              <a:rPr lang="en-GB" sz="1400" dirty="0">
                <a:ea typeface="ＭＳ Ｐゴシック" charset="0"/>
                <a:cs typeface="ＭＳ Ｐゴシック" charset="0"/>
              </a:rPr>
              <a:t>), which </a:t>
            </a:r>
            <a:r>
              <a:rPr lang="en-US" sz="1400" dirty="0">
                <a:ea typeface="MS Mincho" panose="02020609040205080304" pitchFamily="49" charset="-128"/>
                <a:cs typeface="Calibri" panose="020F0502020204030204" pitchFamily="34" charset="0"/>
              </a:rPr>
              <a:t>can be </a:t>
            </a:r>
            <a:r>
              <a:rPr lang="en-US" sz="1400" b="1" dirty="0">
                <a:ea typeface="MS Mincho" panose="02020609040205080304" pitchFamily="49" charset="-128"/>
                <a:cs typeface="Calibri" panose="020F0502020204030204" pitchFamily="34" charset="0"/>
              </a:rPr>
              <a:t>recovered and reused </a:t>
            </a:r>
            <a:r>
              <a:rPr lang="en-US" sz="1400" dirty="0">
                <a:ea typeface="MS Mincho" panose="02020609040205080304" pitchFamily="49" charset="-128"/>
                <a:cs typeface="Calibri" panose="020F0502020204030204" pitchFamily="34" charset="0"/>
              </a:rPr>
              <a:t>for further target production</a:t>
            </a:r>
          </a:p>
          <a:p>
            <a:pPr lvl="0" algn="just" eaLnBrk="0" hangingPunct="0">
              <a:lnSpc>
                <a:spcPct val="120000"/>
              </a:lnSpc>
              <a:spcBef>
                <a:spcPts val="0"/>
              </a:spcBef>
              <a:defRPr/>
            </a:pPr>
            <a:r>
              <a:rPr lang="en-GB" sz="1400" dirty="0">
                <a:ea typeface="ＭＳ Ｐゴシック" charset="0"/>
                <a:cs typeface="Calibri" panose="020F0502020204030204" pitchFamily="34" charset="0"/>
              </a:rPr>
              <a:t>2. </a:t>
            </a:r>
            <a:r>
              <a:rPr lang="en-GB" sz="1400" dirty="0">
                <a:ea typeface="ＭＳ Ｐゴシック" charset="0"/>
                <a:cs typeface="ＭＳ Ｐゴシック" charset="0"/>
              </a:rPr>
              <a:t>Cylindrical stainless-steel base</a:t>
            </a:r>
            <a:endParaRPr lang="en-GB" sz="1400" dirty="0">
              <a:solidFill>
                <a:srgbClr val="101010"/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1400" dirty="0">
                <a:solidFill>
                  <a:srgbClr val="101010"/>
                </a:solidFill>
                <a:ea typeface="ＭＳ Ｐゴシック" charset="0"/>
                <a:cs typeface="Calibri" panose="020F0502020204030204" pitchFamily="34" charset="0"/>
              </a:rPr>
              <a:t>3. T</a:t>
            </a:r>
            <a:r>
              <a:rPr lang="en-GB" sz="1400" dirty="0">
                <a:ea typeface="ＭＳ Ｐゴシック" charset="0"/>
                <a:cs typeface="ＭＳ Ｐゴシック" charset="0"/>
              </a:rPr>
              <a:t>antalum disk to be anodized (</a:t>
            </a:r>
            <a:r>
              <a:rPr lang="en-GB" sz="1400" b="1" dirty="0">
                <a:ea typeface="ＭＳ Ｐゴシック" charset="0"/>
                <a:cs typeface="ＭＳ Ｐゴシック" charset="0"/>
              </a:rPr>
              <a:t>the anode</a:t>
            </a:r>
            <a:r>
              <a:rPr lang="en-GB" sz="1400" dirty="0">
                <a:ea typeface="ＭＳ Ｐゴシック" charset="0"/>
                <a:cs typeface="ＭＳ Ｐゴシック" charset="0"/>
              </a:rPr>
              <a:t>)</a:t>
            </a:r>
            <a:endParaRPr lang="en-GB" sz="1400" dirty="0">
              <a:solidFill>
                <a:srgbClr val="101010"/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GB" sz="1400" dirty="0">
                <a:ea typeface="ＭＳ Ｐゴシック" charset="0"/>
                <a:cs typeface="ＭＳ Ｐゴシック" charset="0"/>
              </a:rPr>
              <a:t>4. Gold filament (99.999%) with dia. 2 cm  (</a:t>
            </a:r>
            <a:r>
              <a:rPr lang="en-GB" sz="1400" b="1" dirty="0">
                <a:ea typeface="ＭＳ Ｐゴシック" charset="0"/>
                <a:cs typeface="ＭＳ Ｐゴシック" charset="0"/>
              </a:rPr>
              <a:t>cathode</a:t>
            </a:r>
            <a:r>
              <a:rPr lang="en-GB" sz="1400" dirty="0">
                <a:ea typeface="ＭＳ Ｐゴシック" charset="0"/>
                <a:cs typeface="ＭＳ Ｐゴシック" charset="0"/>
              </a:rPr>
              <a:t>) </a:t>
            </a:r>
          </a:p>
          <a:p>
            <a:pPr algn="just">
              <a:lnSpc>
                <a:spcPct val="120000"/>
              </a:lnSpc>
            </a:pPr>
            <a:r>
              <a:rPr lang="en-GB" sz="1400" dirty="0">
                <a:solidFill>
                  <a:srgbClr val="101010"/>
                </a:solidFill>
                <a:cs typeface="Calibri" panose="020F0502020204030204" pitchFamily="34" charset="0"/>
              </a:rPr>
              <a:t>5. Water cooling system</a:t>
            </a:r>
          </a:p>
          <a:p>
            <a:pPr algn="just">
              <a:lnSpc>
                <a:spcPct val="120000"/>
              </a:lnSpc>
            </a:pPr>
            <a:r>
              <a:rPr lang="en-GB" sz="1400" dirty="0">
                <a:solidFill>
                  <a:srgbClr val="101010"/>
                </a:solidFill>
                <a:ea typeface="ＭＳ Ｐゴシック" charset="0"/>
                <a:cs typeface="Calibri" panose="020F0502020204030204" pitchFamily="34" charset="0"/>
              </a:rPr>
              <a:t>6. C</a:t>
            </a:r>
            <a:r>
              <a:rPr lang="en-GB" sz="1400" dirty="0">
                <a:ea typeface="ＭＳ Ｐゴシック" charset="0"/>
                <a:cs typeface="ＭＳ Ｐゴシック" charset="0"/>
              </a:rPr>
              <a:t>onstant power supply </a:t>
            </a:r>
            <a:r>
              <a:rPr lang="en-GB" sz="1400" dirty="0">
                <a:solidFill>
                  <a:srgbClr val="101010"/>
                </a:solidFill>
                <a:cs typeface="Calibri" panose="020F0502020204030204" pitchFamily="34" charset="0"/>
              </a:rPr>
              <a:t>with</a:t>
            </a:r>
            <a:r>
              <a:rPr lang="en-GB" sz="1400" dirty="0">
                <a:ea typeface="ＭＳ Ｐゴシック" charset="0"/>
                <a:cs typeface="ＭＳ Ｐゴシック" charset="0"/>
              </a:rPr>
              <a:t> voltage (0-600V) and current (0 - 350 mA)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784840-F5F5-DB1E-1D43-D2566585B2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426" t="25540"/>
          <a:stretch>
            <a:fillRect/>
          </a:stretch>
        </p:blipFill>
        <p:spPr>
          <a:xfrm>
            <a:off x="4057891" y="4971329"/>
            <a:ext cx="1973800" cy="1265983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D8CFF4B-092E-0231-63E4-3FFBB1BB31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79" t="24409" r="689" b="26581"/>
          <a:stretch/>
        </p:blipFill>
        <p:spPr>
          <a:xfrm>
            <a:off x="467544" y="2651357"/>
            <a:ext cx="2857499" cy="3801979"/>
          </a:xfrm>
          <a:prstGeom prst="rect">
            <a:avLst/>
          </a:prstGeom>
        </p:spPr>
      </p:pic>
      <p:sp>
        <p:nvSpPr>
          <p:cNvPr id="14" name="Arrow: Right 2">
            <a:extLst>
              <a:ext uri="{FF2B5EF4-FFF2-40B4-BE49-F238E27FC236}">
                <a16:creationId xmlns:a16="http://schemas.microsoft.com/office/drawing/2014/main" id="{E1447F5C-A7D5-4FC7-B5D5-0EE720921FD5}"/>
              </a:ext>
            </a:extLst>
          </p:cNvPr>
          <p:cNvSpPr/>
          <p:nvPr/>
        </p:nvSpPr>
        <p:spPr>
          <a:xfrm>
            <a:off x="671817" y="5362484"/>
            <a:ext cx="379257" cy="36924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7" name="Arrow: Left 9">
            <a:extLst>
              <a:ext uri="{FF2B5EF4-FFF2-40B4-BE49-F238E27FC236}">
                <a16:creationId xmlns:a16="http://schemas.microsoft.com/office/drawing/2014/main" id="{A3BAAB5C-8933-E03D-8859-27D70185C2D3}"/>
              </a:ext>
            </a:extLst>
          </p:cNvPr>
          <p:cNvSpPr/>
          <p:nvPr/>
        </p:nvSpPr>
        <p:spPr>
          <a:xfrm>
            <a:off x="2527746" y="4140391"/>
            <a:ext cx="385200" cy="367200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9" name="Arrow: Right 2">
            <a:extLst>
              <a:ext uri="{FF2B5EF4-FFF2-40B4-BE49-F238E27FC236}">
                <a16:creationId xmlns:a16="http://schemas.microsoft.com/office/drawing/2014/main" id="{D8107F8B-3694-B287-8B04-1C6E0D0C561E}"/>
              </a:ext>
            </a:extLst>
          </p:cNvPr>
          <p:cNvSpPr/>
          <p:nvPr/>
        </p:nvSpPr>
        <p:spPr>
          <a:xfrm>
            <a:off x="996361" y="5866540"/>
            <a:ext cx="379257" cy="369243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21" name="Arrow: Left 9">
            <a:extLst>
              <a:ext uri="{FF2B5EF4-FFF2-40B4-BE49-F238E27FC236}">
                <a16:creationId xmlns:a16="http://schemas.microsoft.com/office/drawing/2014/main" id="{5D72B132-72CD-1E38-A72C-784011D1A463}"/>
              </a:ext>
            </a:extLst>
          </p:cNvPr>
          <p:cNvSpPr/>
          <p:nvPr/>
        </p:nvSpPr>
        <p:spPr>
          <a:xfrm>
            <a:off x="1811868" y="4252880"/>
            <a:ext cx="385200" cy="367200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2DC919A-1F13-04EA-C36A-D5DD4D1C1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74600"/>
            <a:ext cx="2799021" cy="2050544"/>
          </a:xfrm>
          <a:prstGeom prst="rect">
            <a:avLst/>
          </a:prstGeom>
        </p:spPr>
      </p:pic>
      <p:sp>
        <p:nvSpPr>
          <p:cNvPr id="28" name="Arrow: Right 2">
            <a:extLst>
              <a:ext uri="{FF2B5EF4-FFF2-40B4-BE49-F238E27FC236}">
                <a16:creationId xmlns:a16="http://schemas.microsoft.com/office/drawing/2014/main" id="{109166D5-C516-634D-D3AD-4D507023A711}"/>
              </a:ext>
            </a:extLst>
          </p:cNvPr>
          <p:cNvSpPr/>
          <p:nvPr/>
        </p:nvSpPr>
        <p:spPr>
          <a:xfrm>
            <a:off x="3488587" y="4058726"/>
            <a:ext cx="379257" cy="36924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29" name="Arrow: Right 2">
            <a:extLst>
              <a:ext uri="{FF2B5EF4-FFF2-40B4-BE49-F238E27FC236}">
                <a16:creationId xmlns:a16="http://schemas.microsoft.com/office/drawing/2014/main" id="{68EAA91E-D7FC-803C-DAE3-5AF9AFE3285D}"/>
              </a:ext>
            </a:extLst>
          </p:cNvPr>
          <p:cNvSpPr/>
          <p:nvPr/>
        </p:nvSpPr>
        <p:spPr>
          <a:xfrm>
            <a:off x="3488587" y="3507779"/>
            <a:ext cx="379257" cy="36924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30" name="Arrow: Right 2">
            <a:extLst>
              <a:ext uri="{FF2B5EF4-FFF2-40B4-BE49-F238E27FC236}">
                <a16:creationId xmlns:a16="http://schemas.microsoft.com/office/drawing/2014/main" id="{CB7387C6-DBE3-F019-551F-8136EDE1C075}"/>
              </a:ext>
            </a:extLst>
          </p:cNvPr>
          <p:cNvSpPr/>
          <p:nvPr/>
        </p:nvSpPr>
        <p:spPr>
          <a:xfrm>
            <a:off x="4496699" y="3554670"/>
            <a:ext cx="379257" cy="36924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32" name="Arrow: Left 9">
            <a:extLst>
              <a:ext uri="{FF2B5EF4-FFF2-40B4-BE49-F238E27FC236}">
                <a16:creationId xmlns:a16="http://schemas.microsoft.com/office/drawing/2014/main" id="{D2EFFE87-2EFA-F9A3-8A22-B19044143A27}"/>
              </a:ext>
            </a:extLst>
          </p:cNvPr>
          <p:cNvSpPr/>
          <p:nvPr/>
        </p:nvSpPr>
        <p:spPr>
          <a:xfrm>
            <a:off x="5210836" y="4123574"/>
            <a:ext cx="385200" cy="367200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5" name="Arrow: Right 2">
            <a:extLst>
              <a:ext uri="{FF2B5EF4-FFF2-40B4-BE49-F238E27FC236}">
                <a16:creationId xmlns:a16="http://schemas.microsoft.com/office/drawing/2014/main" id="{647AFA49-DFBA-6C57-643E-7453812A16A3}"/>
              </a:ext>
            </a:extLst>
          </p:cNvPr>
          <p:cNvSpPr/>
          <p:nvPr/>
        </p:nvSpPr>
        <p:spPr>
          <a:xfrm>
            <a:off x="3736620" y="5216532"/>
            <a:ext cx="379257" cy="36924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F81A7-7906-7395-E302-BBA70500FC29}"/>
              </a:ext>
            </a:extLst>
          </p:cNvPr>
          <p:cNvSpPr txBox="1"/>
          <p:nvPr/>
        </p:nvSpPr>
        <p:spPr>
          <a:xfrm>
            <a:off x="604286" y="6548870"/>
            <a:ext cx="46104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Caciolli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al.” 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Eur. Phys. J. A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48,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144 (2012)</a:t>
            </a:r>
            <a:endParaRPr lang="en-RO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9A21E-216F-9033-6BF1-C4EBF6623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1"/>
          <a:stretch>
            <a:fillRect/>
          </a:stretch>
        </p:blipFill>
        <p:spPr>
          <a:xfrm>
            <a:off x="6736153" y="1194081"/>
            <a:ext cx="1797893" cy="2204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E043B-C6F8-0D57-F08C-D033EBB543D3}"/>
              </a:ext>
            </a:extLst>
          </p:cNvPr>
          <p:cNvSpPr txBox="1"/>
          <p:nvPr/>
        </p:nvSpPr>
        <p:spPr>
          <a:xfrm>
            <a:off x="6560246" y="3161541"/>
            <a:ext cx="1973800" cy="2921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ro-RO" altLang="en-US" sz="1200" dirty="0" err="1"/>
              <a:t>Eng</a:t>
            </a:r>
            <a:r>
              <a:rPr lang="ro-RO" altLang="en-US" sz="1200" dirty="0"/>
              <a:t>. Florin </a:t>
            </a:r>
            <a:r>
              <a:rPr lang="ro-RO" altLang="en-US" sz="1200" dirty="0" err="1"/>
              <a:t>Crisiacu</a:t>
            </a:r>
            <a:endParaRPr lang="en-US" alt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C76A89-22FE-02B1-B5A8-8E6C006FF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36"/>
          <a:stretch>
            <a:fillRect/>
          </a:stretch>
        </p:blipFill>
        <p:spPr>
          <a:xfrm>
            <a:off x="6767350" y="3998128"/>
            <a:ext cx="1909106" cy="2683858"/>
          </a:xfrm>
          <a:prstGeom prst="rect">
            <a:avLst/>
          </a:prstGeom>
        </p:spPr>
      </p:pic>
      <p:sp>
        <p:nvSpPr>
          <p:cNvPr id="16" name="Arrow: Right 2">
            <a:extLst>
              <a:ext uri="{FF2B5EF4-FFF2-40B4-BE49-F238E27FC236}">
                <a16:creationId xmlns:a16="http://schemas.microsoft.com/office/drawing/2014/main" id="{F00972BC-35E9-D2ED-3AC4-B7B4795DB1A4}"/>
              </a:ext>
            </a:extLst>
          </p:cNvPr>
          <p:cNvSpPr/>
          <p:nvPr/>
        </p:nvSpPr>
        <p:spPr>
          <a:xfrm>
            <a:off x="6434013" y="4738221"/>
            <a:ext cx="379257" cy="36924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endParaRPr lang="en-US" sz="1400" b="1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467732-EDBC-1268-644E-A0E7CA44151D}"/>
              </a:ext>
            </a:extLst>
          </p:cNvPr>
          <p:cNvSpPr txBox="1"/>
          <p:nvPr/>
        </p:nvSpPr>
        <p:spPr>
          <a:xfrm>
            <a:off x="369095" y="15950"/>
            <a:ext cx="1965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en-GB" sz="3200" i="0" u="none" strike="noStrike" dirty="0">
                <a:solidFill>
                  <a:srgbClr val="191B0E"/>
                </a:solidFill>
                <a:effectLst/>
                <a:cs typeface="Calibri" panose="020F0502020204030204" pitchFamily="34" charset="0"/>
              </a:rPr>
              <a:t>Setup</a:t>
            </a:r>
            <a:endParaRPr lang="en-GB" sz="3200" i="0" u="none" strike="noStrike" dirty="0">
              <a:solidFill>
                <a:srgbClr val="000000"/>
              </a:solidFill>
              <a:effectLst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BAB97-4DBC-E796-BB28-2EE52B27BA4B}"/>
              </a:ext>
            </a:extLst>
          </p:cNvPr>
          <p:cNvSpPr txBox="1"/>
          <p:nvPr/>
        </p:nvSpPr>
        <p:spPr>
          <a:xfrm>
            <a:off x="7063071" y="3608181"/>
            <a:ext cx="968150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RO" sz="1200" dirty="0"/>
              <a:t>Denise Piatti</a:t>
            </a:r>
          </a:p>
        </p:txBody>
      </p:sp>
    </p:spTree>
    <p:extLst>
      <p:ext uri="{BB962C8B-B14F-4D97-AF65-F5344CB8AC3E}">
        <p14:creationId xmlns:p14="http://schemas.microsoft.com/office/powerpoint/2010/main" val="350677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98E47-C01A-D6FC-39C5-9B0E78CE6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60" y="389396"/>
            <a:ext cx="3079185" cy="2309388"/>
          </a:xfrm>
          <a:prstGeom prst="rect">
            <a:avLst/>
          </a:prstGeom>
        </p:spPr>
      </p:pic>
      <p:pic>
        <p:nvPicPr>
          <p:cNvPr id="3" name="officeArt object" descr="Picture 1">
            <a:extLst>
              <a:ext uri="{FF2B5EF4-FFF2-40B4-BE49-F238E27FC236}">
                <a16:creationId xmlns:a16="http://schemas.microsoft.com/office/drawing/2014/main" id="{E6B41ABD-43AF-344C-D22B-4719773B744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40256" y="2255393"/>
            <a:ext cx="4359650" cy="254128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1C236-5D97-3355-19DE-57A5A0BCFF90}"/>
              </a:ext>
            </a:extLst>
          </p:cNvPr>
          <p:cNvSpPr txBox="1"/>
          <p:nvPr/>
        </p:nvSpPr>
        <p:spPr>
          <a:xfrm>
            <a:off x="18773" y="188640"/>
            <a:ext cx="54227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en-US" sz="3200" kern="1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kern="1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3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3200" kern="1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preparation and characterization</a:t>
            </a:r>
            <a:endParaRPr lang="en-RO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96AC19-0DFF-CFEA-A8EA-E2AC0D239EE3}"/>
              </a:ext>
            </a:extLst>
          </p:cNvPr>
          <p:cNvSpPr txBox="1"/>
          <p:nvPr/>
        </p:nvSpPr>
        <p:spPr>
          <a:xfrm>
            <a:off x="247714" y="5288543"/>
            <a:ext cx="5874771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ea typeface="MS Mincho" panose="02020609040205080304" pitchFamily="49" charset="-128"/>
                <a:cs typeface="Calibri" panose="020F0502020204030204" pitchFamily="34" charset="0"/>
              </a:rPr>
              <a:t>Target 1 </a:t>
            </a:r>
            <a:r>
              <a:rPr lang="en-US" dirty="0">
                <a:ea typeface="MS Mincho" panose="02020609040205080304" pitchFamily="49" charset="-128"/>
                <a:cs typeface="Calibri" panose="020F0502020204030204" pitchFamily="34" charset="0"/>
              </a:rPr>
              <a:t>-</a:t>
            </a:r>
            <a:r>
              <a:rPr lang="en-US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 200 V → green layer, ~ 345 nm, </a:t>
            </a: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25 </a:t>
            </a:r>
            <a:r>
              <a:rPr lang="en-US" baseline="30000" dirty="0" err="1">
                <a:ea typeface="ＭＳ Ｐゴシック" charset="0"/>
                <a:cs typeface="Calibri" panose="020F0502020204030204" pitchFamily="34" charset="0"/>
              </a:rPr>
              <a:t>o</a:t>
            </a:r>
            <a:r>
              <a:rPr lang="en-US" dirty="0" err="1">
                <a:ea typeface="ＭＳ Ｐゴシック" charset="0"/>
                <a:cs typeface="Calibri" panose="020F0502020204030204" pitchFamily="34" charset="0"/>
              </a:rPr>
              <a:t>C</a:t>
            </a: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 , 2 mA</a:t>
            </a:r>
            <a:r>
              <a:rPr lang="en-US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 ;</a:t>
            </a:r>
            <a:br>
              <a:rPr lang="en-US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lang="en-US" b="1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Target 2</a:t>
            </a:r>
            <a:r>
              <a:rPr lang="en-US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 - 400 V → purple layer, ~ 699 nm, </a:t>
            </a: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25 </a:t>
            </a:r>
            <a:r>
              <a:rPr lang="en-US" baseline="30000" dirty="0" err="1">
                <a:ea typeface="ＭＳ Ｐゴシック" charset="0"/>
                <a:cs typeface="Calibri" panose="020F0502020204030204" pitchFamily="34" charset="0"/>
              </a:rPr>
              <a:t>o</a:t>
            </a:r>
            <a:r>
              <a:rPr lang="en-US" dirty="0" err="1">
                <a:ea typeface="ＭＳ Ｐゴシック" charset="0"/>
                <a:cs typeface="Calibri" panose="020F0502020204030204" pitchFamily="34" charset="0"/>
              </a:rPr>
              <a:t>C</a:t>
            </a: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 , 2 mA;</a:t>
            </a:r>
            <a:r>
              <a:rPr lang="en-US" dirty="0"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br>
              <a:rPr lang="en-US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lang="en-US" b="1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Target 3</a:t>
            </a:r>
            <a:r>
              <a:rPr lang="en-US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- 550 V → brown layer, ~ 994 nm</a:t>
            </a:r>
            <a:r>
              <a:rPr lang="en-US" dirty="0">
                <a:ea typeface="MS Mincho" panose="02020609040205080304" pitchFamily="49" charset="-128"/>
                <a:cs typeface="Calibri" panose="020F0502020204030204" pitchFamily="34" charset="0"/>
              </a:rPr>
              <a:t>, </a:t>
            </a: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25 </a:t>
            </a:r>
            <a:r>
              <a:rPr lang="en-US" baseline="30000" dirty="0" err="1">
                <a:ea typeface="ＭＳ Ｐゴシック" charset="0"/>
                <a:cs typeface="Calibri" panose="020F0502020204030204" pitchFamily="34" charset="0"/>
              </a:rPr>
              <a:t>o</a:t>
            </a:r>
            <a:r>
              <a:rPr lang="en-US" dirty="0" err="1">
                <a:ea typeface="ＭＳ Ｐゴシック" charset="0"/>
                <a:cs typeface="Calibri" panose="020F0502020204030204" pitchFamily="34" charset="0"/>
              </a:rPr>
              <a:t>C</a:t>
            </a:r>
            <a:r>
              <a:rPr lang="en-US" dirty="0">
                <a:ea typeface="ＭＳ Ｐゴシック" charset="0"/>
                <a:cs typeface="Calibri" panose="020F0502020204030204" pitchFamily="34" charset="0"/>
              </a:rPr>
              <a:t> , 2 mA.</a:t>
            </a:r>
            <a:r>
              <a:rPr lang="en-US" dirty="0"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endParaRPr lang="en-RO" dirty="0"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AEAEF7-784E-66EF-60FC-ED9C310D7124}"/>
              </a:ext>
            </a:extLst>
          </p:cNvPr>
          <p:cNvSpPr txBox="1"/>
          <p:nvPr/>
        </p:nvSpPr>
        <p:spPr>
          <a:xfrm>
            <a:off x="130770" y="1552181"/>
            <a:ext cx="531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dirty="0"/>
              <a:t>The influence of the anodization </a:t>
            </a:r>
            <a:r>
              <a:rPr lang="en-US" dirty="0"/>
              <a:t>voltage on the </a:t>
            </a:r>
            <a:r>
              <a:rPr lang="en-US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en-US" b="1" kern="1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b="1" kern="1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b="1" kern="1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5  </a:t>
            </a:r>
            <a:r>
              <a:rPr lang="en-US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oxide layer </a:t>
            </a:r>
            <a:r>
              <a:rPr lang="en-US" dirty="0"/>
              <a:t>thickness:</a:t>
            </a:r>
            <a:endParaRPr lang="en-RO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8FF3E-8CC0-92E4-B26D-CFFA5B807971}"/>
              </a:ext>
            </a:extLst>
          </p:cNvPr>
          <p:cNvSpPr txBox="1"/>
          <p:nvPr/>
        </p:nvSpPr>
        <p:spPr>
          <a:xfrm>
            <a:off x="1810882" y="4774672"/>
            <a:ext cx="161839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SEM analyses </a:t>
            </a:r>
            <a:endParaRPr lang="en-RO" sz="2000" dirty="0"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83FCCD-9F55-80E0-F5D8-00CB708B7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26352" r="20003" b="49169"/>
          <a:stretch>
            <a:fillRect/>
          </a:stretch>
        </p:blipFill>
        <p:spPr>
          <a:xfrm rot="2196605">
            <a:off x="6798808" y="3067087"/>
            <a:ext cx="1737045" cy="1522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7A14BB-4E67-85E8-1411-3D93B66D9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028" r="8413" b="26771"/>
          <a:stretch>
            <a:fillRect/>
          </a:stretch>
        </p:blipFill>
        <p:spPr>
          <a:xfrm rot="2173521">
            <a:off x="5184676" y="3825831"/>
            <a:ext cx="1706042" cy="16806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B521D5-E99F-F3E2-0A32-B0222AB96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t="32335" r="15833" b="42156"/>
          <a:stretch>
            <a:fillRect/>
          </a:stretch>
        </p:blipFill>
        <p:spPr>
          <a:xfrm rot="2156657">
            <a:off x="6573604" y="4858534"/>
            <a:ext cx="1733009" cy="16724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62B2B6-47FC-98DB-7431-F5C25EB7D107}"/>
              </a:ext>
            </a:extLst>
          </p:cNvPr>
          <p:cNvSpPr txBox="1"/>
          <p:nvPr/>
        </p:nvSpPr>
        <p:spPr>
          <a:xfrm>
            <a:off x="5885303" y="2636912"/>
            <a:ext cx="30791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Different anodization phases:</a:t>
            </a:r>
            <a:endParaRPr lang="en-RO" dirty="0"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04AA7A-D22D-107C-F77A-225FF277E7FC}"/>
              </a:ext>
            </a:extLst>
          </p:cNvPr>
          <p:cNvSpPr txBox="1"/>
          <p:nvPr/>
        </p:nvSpPr>
        <p:spPr>
          <a:xfrm>
            <a:off x="5051676" y="3572451"/>
            <a:ext cx="7463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200 V</a:t>
            </a:r>
            <a:endParaRPr lang="en-RO" sz="1400" dirty="0"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23A8C-A444-0D6A-3B84-DE90AED76D3F}"/>
              </a:ext>
            </a:extLst>
          </p:cNvPr>
          <p:cNvSpPr txBox="1"/>
          <p:nvPr/>
        </p:nvSpPr>
        <p:spPr>
          <a:xfrm>
            <a:off x="7686531" y="6430262"/>
            <a:ext cx="82984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MS Mincho" panose="02020609040205080304" pitchFamily="49" charset="-128"/>
                <a:cs typeface="Calibri" panose="020F0502020204030204" pitchFamily="34" charset="0"/>
              </a:rPr>
              <a:t>4</a:t>
            </a:r>
            <a:r>
              <a:rPr lang="en-US" sz="1400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00 V</a:t>
            </a:r>
            <a:endParaRPr lang="en-RO" sz="1400" dirty="0"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D6B718-2B04-276B-7858-4117E44ABDBD}"/>
              </a:ext>
            </a:extLst>
          </p:cNvPr>
          <p:cNvSpPr txBox="1"/>
          <p:nvPr/>
        </p:nvSpPr>
        <p:spPr>
          <a:xfrm>
            <a:off x="7930380" y="4488899"/>
            <a:ext cx="7463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MS Mincho" panose="02020609040205080304" pitchFamily="49" charset="-128"/>
                <a:cs typeface="Calibri" panose="020F0502020204030204" pitchFamily="34" charset="0"/>
              </a:rPr>
              <a:t>100</a:t>
            </a:r>
            <a:r>
              <a:rPr lang="en-US" sz="1400" dirty="0">
                <a:effectLst/>
                <a:ea typeface="MS Mincho" panose="02020609040205080304" pitchFamily="49" charset="-128"/>
                <a:cs typeface="Calibri" panose="020F0502020204030204" pitchFamily="34" charset="0"/>
              </a:rPr>
              <a:t> V</a:t>
            </a:r>
            <a:endParaRPr lang="en-RO" sz="1400" dirty="0"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69EB11-DF19-07CE-D950-D3F6A7250059}"/>
              </a:ext>
            </a:extLst>
          </p:cNvPr>
          <p:cNvSpPr txBox="1"/>
          <p:nvPr/>
        </p:nvSpPr>
        <p:spPr>
          <a:xfrm flipH="1" flipV="1">
            <a:off x="-3728050" y="6323564"/>
            <a:ext cx="451178" cy="106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91402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336127-CBD7-C7C7-E2CD-BED7B2BD4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17" y="1057537"/>
            <a:ext cx="6912768" cy="2227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283EBB-16B8-FD87-6AB0-69AC23A37609}"/>
              </a:ext>
            </a:extLst>
          </p:cNvPr>
          <p:cNvSpPr txBox="1"/>
          <p:nvPr/>
        </p:nvSpPr>
        <p:spPr>
          <a:xfrm>
            <a:off x="503548" y="3573016"/>
            <a:ext cx="8136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Preparation of Isotopically Enriched Oxygen Targets (Ta</a:t>
            </a:r>
            <a:r>
              <a:rPr lang="en-GB" sz="2400" kern="100" baseline="-25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kern="100" baseline="30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GB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2400" kern="100" baseline="-25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for Nuclear Reactions in Inverse Kinematics and Nuclear Astrophysics Studies</a:t>
            </a:r>
            <a:endParaRPr lang="en-RO" sz="24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ECF941-6291-D71F-8F42-40C89BB3FC54}"/>
              </a:ext>
            </a:extLst>
          </p:cNvPr>
          <p:cNvSpPr txBox="1"/>
          <p:nvPr/>
        </p:nvSpPr>
        <p:spPr>
          <a:xfrm>
            <a:off x="953598" y="4981357"/>
            <a:ext cx="7236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RO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*Andreea Radu, *Nicoleta Florea, *Florin Crisiacu</a:t>
            </a:r>
            <a:r>
              <a:rPr lang="en-RO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Denise Piatti, Ion Burducea, Gheorghe Ciocan, Cristina Gheorghiu, Decebal Iancu, Victor Leca, Paul Mereuta, Daniel Tofan, Adrian Toma</a:t>
            </a:r>
          </a:p>
        </p:txBody>
      </p:sp>
    </p:spTree>
    <p:extLst>
      <p:ext uri="{BB962C8B-B14F-4D97-AF65-F5344CB8AC3E}">
        <p14:creationId xmlns:p14="http://schemas.microsoft.com/office/powerpoint/2010/main" val="531049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CD22F-4BC9-179D-025C-2CCBA15E5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3BFF66-40E4-D1B1-EAAD-69D4A912086F}"/>
              </a:ext>
            </a:extLst>
          </p:cNvPr>
          <p:cNvSpPr txBox="1"/>
          <p:nvPr/>
        </p:nvSpPr>
        <p:spPr>
          <a:xfrm>
            <a:off x="227047" y="933360"/>
            <a:ext cx="88782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61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78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108,114,116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115,117,119,120,124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128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147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208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176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Yb, 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91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Zr, InCl</a:t>
            </a:r>
            <a:r>
              <a:rPr lang="en-US" sz="1600" kern="1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RO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C06C46-4068-74E7-CFDD-14D112F65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6284" t="9807" r="12658" b="8002"/>
          <a:stretch/>
        </p:blipFill>
        <p:spPr>
          <a:xfrm rot="5400000">
            <a:off x="1994398" y="1542106"/>
            <a:ext cx="3071341" cy="31007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5236FB-F210-DBC8-92FD-F121B7A55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9" r="18273" b="25451"/>
          <a:stretch/>
        </p:blipFill>
        <p:spPr>
          <a:xfrm>
            <a:off x="299528" y="1556792"/>
            <a:ext cx="1922211" cy="30810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436A-64E6-4D14-FCF2-FFCA4FBA3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4" t="24734" r="12725" b="22767"/>
          <a:stretch/>
        </p:blipFill>
        <p:spPr>
          <a:xfrm>
            <a:off x="7253652" y="2067837"/>
            <a:ext cx="1782844" cy="23692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DF89B4-23F6-C230-CB06-BE7F379C1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5277"/>
          <a:stretch/>
        </p:blipFill>
        <p:spPr>
          <a:xfrm>
            <a:off x="5147584" y="2078419"/>
            <a:ext cx="2030836" cy="2369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17EEAC-D50D-4E07-16F6-9628079A48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64" b="31051"/>
          <a:stretch/>
        </p:blipFill>
        <p:spPr>
          <a:xfrm>
            <a:off x="6754789" y="4739147"/>
            <a:ext cx="1918196" cy="19090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5ECA84-2155-1778-99AF-5DA7CB5821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88" r="50171" b="60862"/>
          <a:stretch/>
        </p:blipFill>
        <p:spPr>
          <a:xfrm>
            <a:off x="227047" y="4812745"/>
            <a:ext cx="3768889" cy="1835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A27B4B-E6A6-4EFF-6427-3976F2E707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6866"/>
          <a:stretch/>
        </p:blipFill>
        <p:spPr>
          <a:xfrm>
            <a:off x="4313332" y="4779581"/>
            <a:ext cx="2030836" cy="18354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C186B48-A3A6-0589-1719-FEF5F07F6C89}"/>
              </a:ext>
            </a:extLst>
          </p:cNvPr>
          <p:cNvSpPr txBox="1"/>
          <p:nvPr/>
        </p:nvSpPr>
        <p:spPr>
          <a:xfrm>
            <a:off x="7884367" y="1830593"/>
            <a:ext cx="84578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61</a:t>
            </a: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endParaRPr lang="en-RO" sz="2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4B872E-7F75-E2BD-5691-72C349363F2E}"/>
              </a:ext>
            </a:extLst>
          </p:cNvPr>
          <p:cNvSpPr txBox="1"/>
          <p:nvPr/>
        </p:nvSpPr>
        <p:spPr>
          <a:xfrm>
            <a:off x="5412826" y="1709087"/>
            <a:ext cx="150513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108,114,116</a:t>
            </a:r>
            <a:r>
              <a:rPr lang="en-US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Cd</a:t>
            </a:r>
            <a:endParaRPr lang="en-RO" sz="2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77C01B-1343-EA3E-E43F-E3FDA3B516E9}"/>
              </a:ext>
            </a:extLst>
          </p:cNvPr>
          <p:cNvSpPr txBox="1"/>
          <p:nvPr/>
        </p:nvSpPr>
        <p:spPr>
          <a:xfrm>
            <a:off x="8280182" y="5926211"/>
            <a:ext cx="5971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kern="1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n-US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endParaRPr lang="en-RO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FFCB2-FE14-4E5A-194C-559F034471A7}"/>
              </a:ext>
            </a:extLst>
          </p:cNvPr>
          <p:cNvSpPr txBox="1"/>
          <p:nvPr/>
        </p:nvSpPr>
        <p:spPr>
          <a:xfrm>
            <a:off x="2300831" y="1484982"/>
            <a:ext cx="117612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RO" sz="2000" b="1" baseline="30000" dirty="0"/>
              <a:t>100 </a:t>
            </a:r>
            <a:r>
              <a:rPr lang="en-RO" sz="2000" b="1" dirty="0"/>
              <a:t>Mo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06B1B5-8741-A7B8-C7BA-EFEC52681D8C}"/>
              </a:ext>
            </a:extLst>
          </p:cNvPr>
          <p:cNvSpPr txBox="1"/>
          <p:nvPr/>
        </p:nvSpPr>
        <p:spPr>
          <a:xfrm>
            <a:off x="5694372" y="6150712"/>
            <a:ext cx="57169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kern="10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RO" sz="2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48E883-BAC2-2981-CE49-E5260A59BB37}"/>
              </a:ext>
            </a:extLst>
          </p:cNvPr>
          <p:cNvSpPr txBox="1"/>
          <p:nvPr/>
        </p:nvSpPr>
        <p:spPr>
          <a:xfrm>
            <a:off x="154164" y="4832576"/>
            <a:ext cx="57169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kern="100" baseline="30000" dirty="0" err="1">
                <a:ea typeface="Calibri" panose="020F0502020204030204" pitchFamily="34" charset="0"/>
                <a:cs typeface="Times New Roman" panose="02020603050405020304" pitchFamily="18" charset="0"/>
              </a:rPr>
              <a:t>nat</a:t>
            </a:r>
            <a:r>
              <a:rPr lang="en-US" sz="20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RO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C9855-13FC-CE13-13B4-CE86136BA672}"/>
              </a:ext>
            </a:extLst>
          </p:cNvPr>
          <p:cNvSpPr txBox="1"/>
          <p:nvPr/>
        </p:nvSpPr>
        <p:spPr>
          <a:xfrm>
            <a:off x="158283" y="146359"/>
            <a:ext cx="8878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preparation and characterization</a:t>
            </a:r>
            <a:endParaRPr lang="en-GB" sz="3200" kern="1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75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16036</TotalTime>
  <Words>1438</Words>
  <Application>Microsoft Macintosh PowerPoint</Application>
  <PresentationFormat>On-screen Show (4:3)</PresentationFormat>
  <Paragraphs>260</Paragraphs>
  <Slides>23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MS Mincho</vt:lpstr>
      <vt:lpstr>ＭＳ Ｐゴシック</vt:lpstr>
      <vt:lpstr>Arial</vt:lpstr>
      <vt:lpstr>Arial Black</vt:lpstr>
      <vt:lpstr>Calibri</vt:lpstr>
      <vt:lpstr>Inter</vt:lpstr>
      <vt:lpstr>Josefin Sans</vt:lpstr>
      <vt:lpstr>Open Sans</vt:lpstr>
      <vt:lpstr>Roboto</vt:lpstr>
      <vt:lpstr>Times New Roman</vt:lpstr>
      <vt:lpstr>Wingdings</vt:lpstr>
      <vt:lpstr>Office Theme</vt:lpstr>
      <vt:lpstr>StaticMetafile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constantin mihai</cp:lastModifiedBy>
  <cp:revision>986</cp:revision>
  <cp:lastPrinted>2022-09-21T14:02:01Z</cp:lastPrinted>
  <dcterms:created xsi:type="dcterms:W3CDTF">2014-08-04T10:08:05Z</dcterms:created>
  <dcterms:modified xsi:type="dcterms:W3CDTF">2026-05-17T21:46:15Z</dcterms:modified>
</cp:coreProperties>
</file>