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  <p:sldMasterId id="2147483754" r:id="rId5"/>
  </p:sldMasterIdLst>
  <p:notesMasterIdLst>
    <p:notesMasterId r:id="rId27"/>
  </p:notesMasterIdLst>
  <p:handoutMasterIdLst>
    <p:handoutMasterId r:id="rId28"/>
  </p:handoutMasterIdLst>
  <p:sldIdLst>
    <p:sldId id="284" r:id="rId6"/>
    <p:sldId id="1159" r:id="rId7"/>
    <p:sldId id="1186" r:id="rId8"/>
    <p:sldId id="1196" r:id="rId9"/>
    <p:sldId id="329" r:id="rId10"/>
    <p:sldId id="1198" r:id="rId11"/>
    <p:sldId id="1168" r:id="rId12"/>
    <p:sldId id="1161" r:id="rId13"/>
    <p:sldId id="1203" r:id="rId14"/>
    <p:sldId id="349" r:id="rId15"/>
    <p:sldId id="363" r:id="rId16"/>
    <p:sldId id="1169" r:id="rId17"/>
    <p:sldId id="294" r:id="rId18"/>
    <p:sldId id="347" r:id="rId19"/>
    <p:sldId id="1204" r:id="rId20"/>
    <p:sldId id="350" r:id="rId21"/>
    <p:sldId id="1167" r:id="rId22"/>
    <p:sldId id="1166" r:id="rId23"/>
    <p:sldId id="1199" r:id="rId24"/>
    <p:sldId id="1200" r:id="rId25"/>
    <p:sldId id="1194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CC"/>
    <a:srgbClr val="FFCC99"/>
    <a:srgbClr val="F0F0F0"/>
    <a:srgbClr val="CBCCF5"/>
    <a:srgbClr val="E7E7FA"/>
    <a:srgbClr val="EBE7F9"/>
    <a:srgbClr val="D5CCF2"/>
    <a:srgbClr val="FF66FF"/>
    <a:srgbClr val="F5F5F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8" autoAdjust="0"/>
    <p:restoredTop sz="94693" autoAdjust="0"/>
  </p:normalViewPr>
  <p:slideViewPr>
    <p:cSldViewPr showGuides="1">
      <p:cViewPr>
        <p:scale>
          <a:sx n="150" d="100"/>
          <a:sy n="150" d="100"/>
        </p:scale>
        <p:origin x="480" y="240"/>
      </p:cViewPr>
      <p:guideLst/>
    </p:cSldViewPr>
  </p:slideViewPr>
  <p:outlineViewPr>
    <p:cViewPr>
      <p:scale>
        <a:sx n="33" d="100"/>
        <a:sy n="33" d="100"/>
      </p:scale>
      <p:origin x="0" y="-26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53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11.05.2026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‹#›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11.05.2026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8195D72-7EF5-BB60-0062-331EE04C6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2A5DE4C-81BC-C2C8-1155-7C862DC88973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2062" y="536705"/>
            <a:ext cx="2162109" cy="37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C1B8A89-B29D-714D-CAB7-86E75AD1E1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88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937C5-43E6-4E04-A4A7-0DDEE9B35A95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975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7031-B738-4D7F-B89C-C2FBAAA7F15A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253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71FA-1816-4CCC-99B8-0C9DDBD9F123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0E49-8DD9-4602-A207-819902FE3512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5109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15A7-BFCA-4F33-B6A5-85BB10CEC795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78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7506-C574-4DEB-8416-A6051C7A4D3B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59939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0419B-3CB8-4833-93C7-EC43FCA6C274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813573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41FCB6-B471-4068-9B2A-AAFEC758D13D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C0F0-82F2-42D2-9314-EBABACA41AA5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152932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9A96-CEC0-4CEB-8D2F-268D40580C54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370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99BDC43-214F-91CC-BBBB-44A79EF88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447A5B1-9AC1-28BA-4470-4FD5571EDB05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2062" y="536705"/>
            <a:ext cx="216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87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320F-ED05-4EEE-B10A-0BF8E804626E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2432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2D1C-E912-4A25-AF58-C6CAC89EEE44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2042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1B2D-8148-484E-8603-1CDC6B477B44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3834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DF0A-714D-42E2-ADBF-9F0395377AC0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000847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74F7-EA02-4FEC-93B6-85ECC4C9B7D5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159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BB989-194D-4098-8B91-BF0DF61D48EE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1268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A565-B1DC-4157-B67C-422CE9EF9502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5880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7FF5-0584-4D0F-92A0-33B09FDA4A11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2172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C2AC-7942-484C-9E1C-63B88C2886D9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7254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B1E9-64A7-4BC8-9A34-4678F5625CC0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3180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DBBA17C-6D7C-2D2E-D179-2A1804AA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1D56477-4F4A-40C9-FA9A-BBD0E52FD205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2062" y="536705"/>
            <a:ext cx="216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61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2D6DE-0774-4311-B722-DA4E8C6EEAB6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2121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4D07-D0EF-4F06-B9AA-DCC54D95E2DE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131407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478D1-934B-467A-9C8B-827D659B7A78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684792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26A4-4C18-4E7D-985B-169B3275FBD3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437A-E5E4-4A82-A819-2D2B76E66BF8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82281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802667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P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86F663E-A62D-0CAD-5737-A11BE4D02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854"/>
            <a:ext cx="8045451" cy="200799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20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86F663E-A62D-0CAD-5737-A11BE4D02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22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86F663E-A62D-0CAD-5737-A11BE4D02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12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C22409-AA00-9892-B967-A5512C867B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1779" y="532646"/>
            <a:ext cx="2162109" cy="3843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998243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732979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45124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424801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516783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280026-4D3D-4BB6-870B-30FF1976DEAA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958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1A1C21-6E2E-43CB-A499-6F26BA3D2867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03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F64D-4957-4F7C-BD78-A4D83F0A624E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70652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02A9-8AB4-4B62-9FE7-C79B93CE721D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295604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C8AD-FACB-42EB-BD47-43AC2A002D15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6973336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DF8E-15EE-4C89-A25F-47FDE8A89584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52257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EBDD359-B21F-A922-76B4-FC448C90F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1779" y="532646"/>
            <a:ext cx="2162109" cy="38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4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62ED3-1367-4CE8-935E-77100ADA2DEE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7085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C05D5-C686-4B58-8276-61F5057D6EED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322470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2E83-E6E1-49CF-8B1D-15A02C0E0489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5029146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E253974-7A2B-43F7-9AAB-82AE61FB7BDA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066225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CD10-FCBE-4A1D-801A-0EE6CE358A47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9845518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09603-F37E-48A7-8BE4-E9FAC5D076F0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318830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F506-EBC5-4FA6-B2E1-2CAEE530F8EF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891884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D9123-BDD9-4403-A840-EAF8128283BA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298596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FF420-CEEB-427A-A025-0EEBD06833F6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6841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F46A-CD84-4EA9-A8B7-968C8FE43CC2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70457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EA39693-EEED-DDDD-2215-6194C6F68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1779" y="532646"/>
            <a:ext cx="2162109" cy="38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75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520A-F980-4931-A46C-82E8E834FBA6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526078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7AA79-3162-4E10-AA39-D0248AEB6076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44680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E5E1-006F-42D4-ABF6-4421AF14DA08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316853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75AC-8901-4370-9802-77EBE44319E7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764789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BA9F-7D4C-4421-A451-01E2B7381D3E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790800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BD49-47D3-4F37-877E-B7C0A9080AD4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8319552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1D8F-7254-47BE-92B2-DBF08CE55EEF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550144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9548-6E31-475E-9523-67EEEB11B520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7291329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95CE6-B1C1-4A01-9B59-7F69D83EEB48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8354788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A95A-0331-42E2-B52D-EB8D369B2C5F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65239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149755-F655-E827-D464-22CCB89BD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1779" y="532646"/>
            <a:ext cx="2162109" cy="38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51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67066-FCF1-45A3-9A8A-400034F861F3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603510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237045" marR="0" indent="-237045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267">
                <a:latin typeface="+mn-lt"/>
              </a:defRPr>
            </a:lvl1pPr>
            <a:lvl2pPr marL="474085" marR="0" indent="-237045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2pPr>
            <a:lvl3pPr marL="719597" marR="0" indent="-245511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3pPr>
            <a:lvl4pPr marL="956639" marR="0" indent="-237045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4pPr>
            <a:lvl5pPr marL="1193681" marR="0" indent="-237045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5pPr>
            <a:lvl6pPr marL="1432843" indent="-239161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2000"/>
            </a:lvl6pPr>
            <a:lvl7pPr marL="1676233" indent="-243393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7pPr>
            <a:lvl8pPr marL="1915392" indent="-239161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8pPr>
            <a:lvl9pPr marL="2152437" indent="-237045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769615" y="288002"/>
            <a:ext cx="8944033" cy="508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188110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AE97D7-3642-48AC-9324-68928D1B53E0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24643-A833-42F2-BD97-48CD997BDC3C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4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CCA4353-9ABD-4683-8B76-071A3EFB5120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1" r:id="rId2"/>
    <p:sldLayoutId id="2147483719" r:id="rId3"/>
    <p:sldLayoutId id="2147483727" r:id="rId4"/>
    <p:sldLayoutId id="2147483738" r:id="rId5"/>
    <p:sldLayoutId id="2147483739" r:id="rId6"/>
    <p:sldLayoutId id="2147483740" r:id="rId7"/>
    <p:sldLayoutId id="2147483694" r:id="rId8"/>
    <p:sldLayoutId id="2147483737" r:id="rId9"/>
    <p:sldLayoutId id="2147483692" r:id="rId10"/>
    <p:sldLayoutId id="2147483693" r:id="rId11"/>
    <p:sldLayoutId id="2147483659" r:id="rId12"/>
    <p:sldLayoutId id="2147483666" r:id="rId13"/>
    <p:sldLayoutId id="2147483667" r:id="rId14"/>
    <p:sldLayoutId id="2147483668" r:id="rId15"/>
    <p:sldLayoutId id="2147483669" r:id="rId16"/>
    <p:sldLayoutId id="2147483665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95" r:id="rId25"/>
    <p:sldLayoutId id="2147483677" r:id="rId26"/>
    <p:sldLayoutId id="2147483679" r:id="rId27"/>
    <p:sldLayoutId id="2147483678" r:id="rId28"/>
    <p:sldLayoutId id="2147483680" r:id="rId29"/>
    <p:sldLayoutId id="2147483681" r:id="rId30"/>
    <p:sldLayoutId id="2147483682" r:id="rId31"/>
    <p:sldLayoutId id="2147483683" r:id="rId32"/>
    <p:sldLayoutId id="2147483663" r:id="rId33"/>
    <p:sldLayoutId id="2147483664" r:id="rId34"/>
    <p:sldLayoutId id="2147483742" r:id="rId35"/>
    <p:sldLayoutId id="2147483790" r:id="rId3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3772" userDrawn="1">
          <p15:clr>
            <a:srgbClr val="A4A3A4"/>
          </p15:clr>
        </p15:guide>
        <p15:guide id="6" pos="3908" userDrawn="1">
          <p15:clr>
            <a:srgbClr val="A4A3A4"/>
          </p15:clr>
        </p15:guide>
        <p15:guide id="7" pos="2751" userDrawn="1">
          <p15:clr>
            <a:srgbClr val="A4A3A4"/>
          </p15:clr>
        </p15:guide>
        <p15:guide id="8" pos="2615" userDrawn="1">
          <p15:clr>
            <a:srgbClr val="A4A3A4"/>
          </p15:clr>
        </p15:guide>
        <p15:guide id="9" pos="1595" userDrawn="1">
          <p15:clr>
            <a:srgbClr val="A4A3A4"/>
          </p15:clr>
        </p15:guide>
        <p15:guide id="10" pos="1459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065" userDrawn="1">
          <p15:clr>
            <a:srgbClr val="A4A3A4"/>
          </p15:clr>
        </p15:guide>
        <p15:guide id="13" pos="6085" userDrawn="1">
          <p15:clr>
            <a:srgbClr val="A4A3A4"/>
          </p15:clr>
        </p15:guide>
        <p15:guide id="14" pos="6221" userDrawn="1">
          <p15:clr>
            <a:srgbClr val="A4A3A4"/>
          </p15:clr>
        </p15:guide>
        <p15:guide id="15" pos="2172" userDrawn="1">
          <p15:clr>
            <a:srgbClr val="A4A3A4"/>
          </p15:clr>
        </p15:guide>
        <p15:guide id="16" pos="2036" userDrawn="1">
          <p15:clr>
            <a:srgbClr val="A4A3A4"/>
          </p15:clr>
        </p15:guide>
        <p15:guide id="17" pos="3194" userDrawn="1">
          <p15:clr>
            <a:srgbClr val="A4A3A4"/>
          </p15:clr>
        </p15:guide>
        <p15:guide id="18" pos="3330" userDrawn="1">
          <p15:clr>
            <a:srgbClr val="A4A3A4"/>
          </p15:clr>
        </p15:guide>
        <p15:guide id="19" pos="881" userDrawn="1">
          <p15:clr>
            <a:srgbClr val="A4A3A4"/>
          </p15:clr>
        </p15:guide>
        <p15:guide id="20" pos="1017" userDrawn="1">
          <p15:clr>
            <a:srgbClr val="A4A3A4"/>
          </p15:clr>
        </p15:guide>
        <p15:guide id="21" pos="4351" userDrawn="1">
          <p15:clr>
            <a:srgbClr val="A4A3A4"/>
          </p15:clr>
        </p15:guide>
        <p15:guide id="22" pos="4487" userDrawn="1">
          <p15:clr>
            <a:srgbClr val="A4A3A4"/>
          </p15:clr>
        </p15:guide>
        <p15:guide id="23" pos="5508" userDrawn="1">
          <p15:clr>
            <a:srgbClr val="A4A3A4"/>
          </p15:clr>
        </p15:guide>
        <p15:guide id="24" pos="5642" userDrawn="1">
          <p15:clr>
            <a:srgbClr val="A4A3A4"/>
          </p15:clr>
        </p15:guide>
        <p15:guide id="25" pos="6663" userDrawn="1">
          <p15:clr>
            <a:srgbClr val="A4A3A4"/>
          </p15:clr>
        </p15:guide>
        <p15:guide id="26" pos="6799" userDrawn="1">
          <p15:clr>
            <a:srgbClr val="A4A3A4"/>
          </p15:clr>
        </p15:guide>
        <p15:guide id="27" orient="horz" pos="229" userDrawn="1">
          <p15:clr>
            <a:srgbClr val="A4A3A4"/>
          </p15:clr>
        </p15:guide>
        <p15:guide id="28" orient="horz" pos="867" userDrawn="1">
          <p15:clr>
            <a:srgbClr val="A4A3A4"/>
          </p15:clr>
        </p15:guide>
        <p15:guide id="29" orient="horz" pos="3793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F261762-898A-474B-BAD7-AB4911CF5591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2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  <p:sldLayoutId id="2147483787" r:id="rId33"/>
    <p:sldLayoutId id="2147483788" r:id="rId34"/>
    <p:sldLayoutId id="2147483789" r:id="rId3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A4A3A4"/>
          </p15:clr>
        </p15:guide>
        <p15:guide id="2" pos="7242">
          <p15:clr>
            <a:srgbClr val="A4A3A4"/>
          </p15:clr>
        </p15:guide>
        <p15:guide id="3" orient="horz" pos="4110">
          <p15:clr>
            <a:srgbClr val="A4A3A4"/>
          </p15:clr>
        </p15:guide>
        <p15:guide id="4" orient="horz" pos="913">
          <p15:clr>
            <a:srgbClr val="A4A3A4"/>
          </p15:clr>
        </p15:guide>
        <p15:guide id="5" pos="3772">
          <p15:clr>
            <a:srgbClr val="A4A3A4"/>
          </p15:clr>
        </p15:guide>
        <p15:guide id="6" pos="3908">
          <p15:clr>
            <a:srgbClr val="A4A3A4"/>
          </p15:clr>
        </p15:guide>
        <p15:guide id="7" pos="2751">
          <p15:clr>
            <a:srgbClr val="A4A3A4"/>
          </p15:clr>
        </p15:guide>
        <p15:guide id="8" pos="2615">
          <p15:clr>
            <a:srgbClr val="A4A3A4"/>
          </p15:clr>
        </p15:guide>
        <p15:guide id="9" pos="1595">
          <p15:clr>
            <a:srgbClr val="A4A3A4"/>
          </p15:clr>
        </p15:guide>
        <p15:guide id="10" pos="1459">
          <p15:clr>
            <a:srgbClr val="A4A3A4"/>
          </p15:clr>
        </p15:guide>
        <p15:guide id="11" pos="4929">
          <p15:clr>
            <a:srgbClr val="A4A3A4"/>
          </p15:clr>
        </p15:guide>
        <p15:guide id="12" pos="5065">
          <p15:clr>
            <a:srgbClr val="A4A3A4"/>
          </p15:clr>
        </p15:guide>
        <p15:guide id="13" pos="6085">
          <p15:clr>
            <a:srgbClr val="A4A3A4"/>
          </p15:clr>
        </p15:guide>
        <p15:guide id="14" pos="6221">
          <p15:clr>
            <a:srgbClr val="A4A3A4"/>
          </p15:clr>
        </p15:guide>
        <p15:guide id="15" pos="2172">
          <p15:clr>
            <a:srgbClr val="A4A3A4"/>
          </p15:clr>
        </p15:guide>
        <p15:guide id="16" pos="2036">
          <p15:clr>
            <a:srgbClr val="A4A3A4"/>
          </p15:clr>
        </p15:guide>
        <p15:guide id="17" pos="3194">
          <p15:clr>
            <a:srgbClr val="A4A3A4"/>
          </p15:clr>
        </p15:guide>
        <p15:guide id="18" pos="3330">
          <p15:clr>
            <a:srgbClr val="A4A3A4"/>
          </p15:clr>
        </p15:guide>
        <p15:guide id="19" pos="881">
          <p15:clr>
            <a:srgbClr val="A4A3A4"/>
          </p15:clr>
        </p15:guide>
        <p15:guide id="20" pos="1017">
          <p15:clr>
            <a:srgbClr val="A4A3A4"/>
          </p15:clr>
        </p15:guide>
        <p15:guide id="21" pos="4351">
          <p15:clr>
            <a:srgbClr val="A4A3A4"/>
          </p15:clr>
        </p15:guide>
        <p15:guide id="22" pos="4487">
          <p15:clr>
            <a:srgbClr val="A4A3A4"/>
          </p15:clr>
        </p15:guide>
        <p15:guide id="23" pos="5508">
          <p15:clr>
            <a:srgbClr val="A4A3A4"/>
          </p15:clr>
        </p15:guide>
        <p15:guide id="24" pos="5642">
          <p15:clr>
            <a:srgbClr val="A4A3A4"/>
          </p15:clr>
        </p15:guide>
        <p15:guide id="25" pos="6663">
          <p15:clr>
            <a:srgbClr val="A4A3A4"/>
          </p15:clr>
        </p15:guide>
        <p15:guide id="26" pos="6799">
          <p15:clr>
            <a:srgbClr val="A4A3A4"/>
          </p15:clr>
        </p15:guide>
        <p15:guide id="27" orient="horz" pos="229">
          <p15:clr>
            <a:srgbClr val="A4A3A4"/>
          </p15:clr>
        </p15:guide>
        <p15:guide id="28" orient="horz" pos="867">
          <p15:clr>
            <a:srgbClr val="A4A3A4"/>
          </p15:clr>
        </p15:guide>
        <p15:guide id="29" orient="horz" pos="3793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NUL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emf"/><Relationship Id="rId7" Type="http://schemas.openxmlformats.org/officeDocument/2006/relationships/image" Target="../media/image3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3.xml"/><Relationship Id="rId4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3" Type="http://schemas.openxmlformats.org/officeDocument/2006/relationships/image" Target="../media/image64.emf"/><Relationship Id="rId7" Type="http://schemas.openxmlformats.org/officeDocument/2006/relationships/image" Target="../media/image68.jpeg"/><Relationship Id="rId12" Type="http://schemas.openxmlformats.org/officeDocument/2006/relationships/image" Target="../media/image73.png"/><Relationship Id="rId2" Type="http://schemas.openxmlformats.org/officeDocument/2006/relationships/image" Target="../media/image63.emf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7.png"/><Relationship Id="rId11" Type="http://schemas.openxmlformats.org/officeDocument/2006/relationships/image" Target="../media/image72.tiff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Relationship Id="rId1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cid:9706a6fc-0ccb-461f-bc04-9770ba3b41e5@CHEP278.PROD.OUTLOOK.COM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3">
            <a:extLst>
              <a:ext uri="{FF2B5EF4-FFF2-40B4-BE49-F238E27FC236}">
                <a16:creationId xmlns:a16="http://schemas.microsoft.com/office/drawing/2014/main" id="{3D77F561-BFB8-1E59-47CD-A856B202F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2780928"/>
            <a:ext cx="8045451" cy="1080120"/>
          </a:xfrm>
        </p:spPr>
        <p:txBody>
          <a:bodyPr/>
          <a:lstStyle/>
          <a:p>
            <a:r>
              <a:rPr lang="en-GB" dirty="0"/>
              <a:t>Isotope and Target Chemistry Group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72392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20" y="114588"/>
            <a:ext cx="4248472" cy="810444"/>
          </a:xfrm>
        </p:spPr>
        <p:txBody>
          <a:bodyPr/>
          <a:lstStyle/>
          <a:p>
            <a:r>
              <a:rPr lang="en-GB" sz="2400" dirty="0"/>
              <a:t>Molecular Plating Technique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40256" y="2041315"/>
            <a:ext cx="3395305" cy="3191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en-US" sz="2000" kern="1000" spc="30" dirty="0">
              <a:solidFill>
                <a:srgbClr val="69769E"/>
              </a:solidFill>
              <a:cs typeface="Franklin Gothic Boo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225948" y="2158022"/>
                <a:ext cx="3528392" cy="938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dirty="0" smtClean="0">
                          <a:solidFill>
                            <a:schemeClr val="tx1"/>
                          </a:solidFill>
                        </a:rPr>
                        <m:t>2 </m:t>
                      </m:r>
                      <m:r>
                        <m:rPr>
                          <m:nor/>
                        </m:rPr>
                        <a:rPr lang="pt-BR" dirty="0" smtClean="0">
                          <a:solidFill>
                            <a:schemeClr val="tx1"/>
                          </a:solidFill>
                        </a:rPr>
                        <m:t>H</m:t>
                      </m:r>
                      <m:r>
                        <m:rPr>
                          <m:nor/>
                        </m:rPr>
                        <a:rPr lang="pt-BR" baseline="-25000" dirty="0" smtClean="0">
                          <a:solidFill>
                            <a:schemeClr val="tx1"/>
                          </a:solidFill>
                        </a:rPr>
                        <m:t>2</m:t>
                      </m:r>
                      <m:r>
                        <m:rPr>
                          <m:nor/>
                        </m:rPr>
                        <a:rPr lang="pt-BR" dirty="0" smtClean="0">
                          <a:solidFill>
                            <a:schemeClr val="tx1"/>
                          </a:solidFill>
                        </a:rPr>
                        <m:t>O</m:t>
                      </m:r>
                      <m:r>
                        <m:rPr>
                          <m:nor/>
                        </m:rPr>
                        <a:rPr lang="pt-BR" baseline="-25000" dirty="0" smtClean="0">
                          <a:solidFill>
                            <a:schemeClr val="tx1"/>
                          </a:solidFill>
                        </a:rPr>
                        <m:t>(</m:t>
                      </m:r>
                      <m:r>
                        <m:rPr>
                          <m:nor/>
                        </m:rPr>
                        <a:rPr lang="pt-BR" i="1" baseline="-25000" dirty="0" smtClean="0">
                          <a:solidFill>
                            <a:schemeClr val="tx1"/>
                          </a:solidFill>
                        </a:rPr>
                        <m:t>l</m:t>
                      </m:r>
                      <m:r>
                        <m:rPr>
                          <m:nor/>
                        </m:rPr>
                        <a:rPr lang="pt-BR" baseline="-25000" dirty="0" smtClean="0">
                          <a:solidFill>
                            <a:schemeClr val="tx1"/>
                          </a:solidFill>
                        </a:rPr>
                        <m:t>)</m:t>
                      </m:r>
                      <m:r>
                        <m:rPr>
                          <m:nor/>
                        </m:rPr>
                        <a:rPr lang="pt-BR" dirty="0" smtClean="0">
                          <a:solidFill>
                            <a:schemeClr val="tx1"/>
                          </a:solidFill>
                        </a:rPr>
                        <m:t> + 2</m:t>
                      </m:r>
                      <m:r>
                        <m:rPr>
                          <m:nor/>
                        </m:rPr>
                        <a:rPr lang="pt-BR" dirty="0" smtClean="0">
                          <a:solidFill>
                            <a:schemeClr val="tx1"/>
                          </a:solidFill>
                        </a:rPr>
                        <m:t>e</m:t>
                      </m:r>
                      <m:r>
                        <m:rPr>
                          <m:nor/>
                        </m:rPr>
                        <a:rPr lang="pt-BR" baseline="30000" dirty="0" smtClean="0">
                          <a:solidFill>
                            <a:schemeClr val="tx1"/>
                          </a:solidFill>
                        </a:rPr>
                        <m:t>−</m:t>
                      </m:r>
                      <m:r>
                        <m:rPr>
                          <m:nor/>
                        </m:rPr>
                        <a:rPr lang="pt-BR" dirty="0" smtClean="0">
                          <a:solidFill>
                            <a:schemeClr val="tx1"/>
                          </a:solidFill>
                        </a:rPr>
                        <m:t> → </m:t>
                      </m:r>
                      <m:r>
                        <m:rPr>
                          <m:nor/>
                        </m:rPr>
                        <a:rPr lang="pt-BR" dirty="0" smtClean="0">
                          <a:solidFill>
                            <a:schemeClr val="tx1"/>
                          </a:solidFill>
                        </a:rPr>
                        <m:t>H</m:t>
                      </m:r>
                      <m:r>
                        <m:rPr>
                          <m:nor/>
                        </m:rPr>
                        <a:rPr lang="pt-BR" baseline="-25000" dirty="0" smtClean="0">
                          <a:solidFill>
                            <a:schemeClr val="tx1"/>
                          </a:solidFill>
                        </a:rPr>
                        <m:t>2(</m:t>
                      </m:r>
                      <m:r>
                        <m:rPr>
                          <m:nor/>
                        </m:rPr>
                        <a:rPr lang="pt-BR" i="1" baseline="-25000" dirty="0" smtClean="0">
                          <a:solidFill>
                            <a:schemeClr val="tx1"/>
                          </a:solidFill>
                        </a:rPr>
                        <m:t>g</m:t>
                      </m:r>
                      <m:r>
                        <m:rPr>
                          <m:nor/>
                        </m:rPr>
                        <a:rPr lang="pt-BR" baseline="-25000" dirty="0" smtClean="0">
                          <a:solidFill>
                            <a:schemeClr val="tx1"/>
                          </a:solidFill>
                        </a:rPr>
                        <m:t>)</m:t>
                      </m:r>
                      <m:r>
                        <m:rPr>
                          <m:nor/>
                        </m:rPr>
                        <a:rPr lang="pt-BR" dirty="0" smtClean="0">
                          <a:solidFill>
                            <a:schemeClr val="tx1"/>
                          </a:solidFill>
                        </a:rPr>
                        <m:t> + 2 </m:t>
                      </m:r>
                      <m:r>
                        <m:rPr>
                          <m:nor/>
                        </m:rPr>
                        <a:rPr lang="pt-BR" dirty="0" smtClean="0">
                          <a:solidFill>
                            <a:schemeClr val="tx1"/>
                          </a:solidFill>
                        </a:rPr>
                        <m:t>OH</m:t>
                      </m:r>
                      <m:r>
                        <m:rPr>
                          <m:nor/>
                        </m:rPr>
                        <a:rPr lang="pt-BR" baseline="30000" dirty="0" smtClean="0">
                          <a:solidFill>
                            <a:schemeClr val="tx1"/>
                          </a:solidFill>
                        </a:rPr>
                        <m:t>−</m:t>
                      </m:r>
                      <m:r>
                        <m:rPr>
                          <m:nor/>
                        </m:rPr>
                        <a:rPr lang="pt-BR" baseline="-25000" dirty="0" smtClean="0">
                          <a:solidFill>
                            <a:schemeClr val="tx1"/>
                          </a:solidFill>
                        </a:rPr>
                        <m:t>(</m:t>
                      </m:r>
                      <m:r>
                        <m:rPr>
                          <m:nor/>
                        </m:rPr>
                        <a:rPr lang="pt-BR" i="1" baseline="-25000" dirty="0" smtClean="0">
                          <a:solidFill>
                            <a:schemeClr val="tx1"/>
                          </a:solidFill>
                        </a:rPr>
                        <m:t>aq</m:t>
                      </m:r>
                      <m:r>
                        <m:rPr>
                          <m:nor/>
                        </m:rPr>
                        <a:rPr lang="pt-BR" baseline="-25000" dirty="0" smtClean="0">
                          <a:solidFill>
                            <a:schemeClr val="tx1"/>
                          </a:solidFill>
                        </a:rPr>
                        <m:t>)</m:t>
                      </m:r>
                    </m:oMath>
                  </m:oMathPara>
                </a14:m>
                <a:endParaRPr lang="en-GB" kern="1000" spc="30" dirty="0">
                  <a:solidFill>
                    <a:schemeClr val="tx1"/>
                  </a:solidFill>
                  <a:cs typeface="Franklin Gothic Book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pt-BR" dirty="0">
                    <a:solidFill>
                      <a:schemeClr val="tx1"/>
                    </a:solidFill>
                  </a:rPr>
                  <a:t>x OH</a:t>
                </a:r>
                <a:r>
                  <a:rPr lang="pt-BR" baseline="30000" dirty="0">
                    <a:solidFill>
                      <a:schemeClr val="tx1"/>
                    </a:solidFill>
                  </a:rPr>
                  <a:t>−</a:t>
                </a:r>
                <a:r>
                  <a:rPr lang="pt-BR" baseline="-25000" dirty="0">
                    <a:solidFill>
                      <a:schemeClr val="tx1"/>
                    </a:solidFill>
                  </a:rPr>
                  <a:t>(</a:t>
                </a:r>
                <a:r>
                  <a:rPr lang="pt-BR" i="1" baseline="-25000" dirty="0" err="1">
                    <a:solidFill>
                      <a:schemeClr val="tx1"/>
                    </a:solidFill>
                  </a:rPr>
                  <a:t>aq</a:t>
                </a:r>
                <a:r>
                  <a:rPr lang="pt-BR" baseline="-25000" dirty="0">
                    <a:solidFill>
                      <a:schemeClr val="tx1"/>
                    </a:solidFill>
                  </a:rPr>
                  <a:t>)</a:t>
                </a:r>
                <a:r>
                  <a:rPr lang="pt-BR" dirty="0">
                    <a:solidFill>
                      <a:schemeClr val="tx1"/>
                    </a:solidFill>
                  </a:rPr>
                  <a:t> + </a:t>
                </a:r>
                <a:r>
                  <a:rPr lang="pt-BR" dirty="0" err="1">
                    <a:solidFill>
                      <a:schemeClr val="tx1"/>
                    </a:solidFill>
                  </a:rPr>
                  <a:t>Me</a:t>
                </a:r>
                <a:r>
                  <a:rPr lang="pt-BR" baseline="30000" dirty="0" err="1">
                    <a:solidFill>
                      <a:schemeClr val="tx1"/>
                    </a:solidFill>
                  </a:rPr>
                  <a:t>x</a:t>
                </a:r>
                <a:r>
                  <a:rPr lang="pt-BR" baseline="30000" dirty="0">
                    <a:solidFill>
                      <a:schemeClr val="tx1"/>
                    </a:solidFill>
                  </a:rPr>
                  <a:t>+</a:t>
                </a:r>
                <a:r>
                  <a:rPr lang="pt-BR" baseline="-25000" dirty="0">
                    <a:solidFill>
                      <a:schemeClr val="tx1"/>
                    </a:solidFill>
                  </a:rPr>
                  <a:t>(</a:t>
                </a:r>
                <a:r>
                  <a:rPr lang="pt-BR" i="1" baseline="-25000" dirty="0" err="1">
                    <a:solidFill>
                      <a:schemeClr val="tx1"/>
                    </a:solidFill>
                  </a:rPr>
                  <a:t>aq</a:t>
                </a:r>
                <a:r>
                  <a:rPr lang="pt-BR" baseline="-25000" dirty="0">
                    <a:solidFill>
                      <a:schemeClr val="tx1"/>
                    </a:solidFill>
                  </a:rPr>
                  <a:t>) </a:t>
                </a:r>
                <a:r>
                  <a:rPr lang="pt-BR" dirty="0">
                    <a:solidFill>
                      <a:schemeClr val="tx1"/>
                    </a:solidFill>
                  </a:rPr>
                  <a:t>→ Me(OH)</a:t>
                </a:r>
                <a:r>
                  <a:rPr lang="pt-BR" baseline="-25000" dirty="0">
                    <a:solidFill>
                      <a:schemeClr val="tx1"/>
                    </a:solidFill>
                  </a:rPr>
                  <a:t>x</a:t>
                </a:r>
                <a:r>
                  <a:rPr lang="pt-BR" dirty="0">
                    <a:solidFill>
                      <a:schemeClr val="tx1"/>
                    </a:solidFill>
                  </a:rPr>
                  <a:t> </a:t>
                </a:r>
                <a:r>
                  <a:rPr lang="pt-BR" baseline="-25000" dirty="0">
                    <a:solidFill>
                      <a:schemeClr val="tx1"/>
                    </a:solidFill>
                  </a:rPr>
                  <a:t>(</a:t>
                </a:r>
                <a:r>
                  <a:rPr lang="pt-BR" i="1" baseline="-25000" dirty="0" err="1">
                    <a:solidFill>
                      <a:schemeClr val="tx1"/>
                    </a:solidFill>
                  </a:rPr>
                  <a:t>aq</a:t>
                </a:r>
                <a:r>
                  <a:rPr lang="pt-BR" baseline="-25000" dirty="0">
                    <a:solidFill>
                      <a:schemeClr val="tx1"/>
                    </a:solidFill>
                  </a:rPr>
                  <a:t>)</a:t>
                </a:r>
                <a:r>
                  <a:rPr lang="pt-BR" dirty="0">
                    <a:solidFill>
                      <a:schemeClr val="tx1"/>
                    </a:solidFill>
                  </a:rPr>
                  <a:t> </a:t>
                </a:r>
                <a:r>
                  <a:rPr lang="en-CH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↓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948" y="2158022"/>
                <a:ext cx="3528392" cy="938783"/>
              </a:xfrm>
              <a:prstGeom prst="rect">
                <a:avLst/>
              </a:prstGeom>
              <a:blipFill>
                <a:blip r:embed="rId2"/>
                <a:stretch>
                  <a:fillRect l="-173" r="-345" b="-9740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6138315" y="1170768"/>
            <a:ext cx="5292432" cy="994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kern="1000" spc="30" dirty="0">
                <a:cs typeface="Franklin Gothic Book"/>
              </a:rPr>
              <a:t>Organic solvent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kern="1000" spc="30" dirty="0">
                <a:cs typeface="Franklin Gothic Book"/>
              </a:rPr>
              <a:t>Starting material: </a:t>
            </a:r>
            <a:r>
              <a:rPr lang="en-GB" dirty="0"/>
              <a:t>neutral salt, </a:t>
            </a:r>
            <a:r>
              <a:rPr lang="en-GB" kern="1000" spc="30" dirty="0">
                <a:cs typeface="Franklin Gothic Book"/>
              </a:rPr>
              <a:t>such as Me(NO</a:t>
            </a:r>
            <a:r>
              <a:rPr lang="en-GB" kern="1000" spc="30" baseline="-25000" dirty="0">
                <a:cs typeface="Franklin Gothic Book"/>
              </a:rPr>
              <a:t>3</a:t>
            </a:r>
            <a:r>
              <a:rPr lang="en-GB" kern="1000" spc="30" dirty="0">
                <a:cs typeface="Franklin Gothic Book"/>
              </a:rPr>
              <a:t>)</a:t>
            </a:r>
            <a:r>
              <a:rPr lang="en-GB" kern="1000" spc="30" baseline="-25000" dirty="0">
                <a:cs typeface="Franklin Gothic Book"/>
              </a:rPr>
              <a:t>x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kern="1000" spc="30" dirty="0">
                <a:cs typeface="Franklin Gothic Book"/>
              </a:rPr>
              <a:t>high voltage (100–600 V), low current (few mA)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2018" y="4257468"/>
            <a:ext cx="11384388" cy="994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kern="1000" spc="30" dirty="0">
                <a:solidFill>
                  <a:srgbClr val="914967"/>
                </a:solidFill>
                <a:cs typeface="Franklin Gothic Book"/>
              </a:rPr>
              <a:t>but</a:t>
            </a:r>
            <a:r>
              <a:rPr lang="en-CH" kern="1000" spc="30" dirty="0">
                <a:solidFill>
                  <a:srgbClr val="914967"/>
                </a:solidFill>
                <a:cs typeface="Franklin Gothic Book"/>
              </a:rPr>
              <a:t>…</a:t>
            </a:r>
            <a:endParaRPr lang="en-US" kern="1000" spc="30" dirty="0">
              <a:solidFill>
                <a:srgbClr val="914967"/>
              </a:solidFill>
              <a:cs typeface="Franklin Gothic Book"/>
            </a:endParaRPr>
          </a:p>
          <a:p>
            <a:pPr>
              <a:lnSpc>
                <a:spcPct val="110000"/>
              </a:lnSpc>
            </a:pPr>
            <a:r>
              <a:rPr lang="en-GB" kern="1000" spc="30" dirty="0">
                <a:solidFill>
                  <a:srgbClr val="914967"/>
                </a:solidFill>
                <a:cs typeface="Franklin Gothic Book"/>
              </a:rPr>
              <a:t>Me</a:t>
            </a:r>
            <a:r>
              <a:rPr lang="en-GB" kern="1000" spc="30" baseline="30000" dirty="0">
                <a:solidFill>
                  <a:srgbClr val="914967"/>
                </a:solidFill>
                <a:cs typeface="Franklin Gothic Book"/>
              </a:rPr>
              <a:t>x+</a:t>
            </a:r>
            <a:r>
              <a:rPr lang="en-GB" kern="1000" spc="30" dirty="0">
                <a:solidFill>
                  <a:srgbClr val="914967"/>
                </a:solidFill>
                <a:cs typeface="Franklin Gothic Book"/>
              </a:rPr>
              <a:t> </a:t>
            </a:r>
            <a:r>
              <a:rPr lang="en-US" kern="1000" spc="30" dirty="0">
                <a:solidFill>
                  <a:srgbClr val="914967"/>
                </a:solidFill>
                <a:cs typeface="Franklin Gothic Book"/>
              </a:rPr>
              <a:t>can also interact with anionic and radical by-products formed during electrolysis of the organic solvent, and Me(OH)</a:t>
            </a:r>
            <a:r>
              <a:rPr lang="en-US" kern="1000" spc="30" baseline="-25000" dirty="0">
                <a:solidFill>
                  <a:srgbClr val="914967"/>
                </a:solidFill>
                <a:cs typeface="Franklin Gothic Book"/>
              </a:rPr>
              <a:t>x</a:t>
            </a:r>
            <a:r>
              <a:rPr lang="en-US" kern="1000" spc="30" dirty="0">
                <a:solidFill>
                  <a:srgbClr val="914967"/>
                </a:solidFill>
                <a:cs typeface="Franklin Gothic Book"/>
              </a:rPr>
              <a:t> can react with CO/CO</a:t>
            </a:r>
            <a:r>
              <a:rPr lang="en-US" kern="1000" spc="30" baseline="-25000" dirty="0">
                <a:solidFill>
                  <a:srgbClr val="914967"/>
                </a:solidFill>
                <a:cs typeface="Franklin Gothic Book"/>
              </a:rPr>
              <a:t>2</a:t>
            </a:r>
            <a:r>
              <a:rPr lang="en-US" kern="1000" spc="30" dirty="0">
                <a:solidFill>
                  <a:srgbClr val="914967"/>
                </a:solidFill>
                <a:cs typeface="Franklin Gothic Book"/>
              </a:rPr>
              <a:t>,  resulting into a complex speciation .</a:t>
            </a:r>
            <a:endParaRPr lang="en-GB" kern="1000" spc="30" dirty="0">
              <a:solidFill>
                <a:srgbClr val="914967"/>
              </a:solidFill>
              <a:cs typeface="Franklin Gothic Book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2018" y="5391223"/>
            <a:ext cx="7265538" cy="994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kern="1000" spc="30" dirty="0">
                <a:cs typeface="Franklin Gothic Book"/>
              </a:rPr>
              <a:t>Co-deposition of other species</a:t>
            </a:r>
          </a:p>
          <a:p>
            <a:pPr marL="285750" indent="-285750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kern="1000" spc="30" dirty="0">
                <a:cs typeface="Franklin Gothic Book"/>
              </a:rPr>
              <a:t>Poor adhesion to substrate</a:t>
            </a:r>
          </a:p>
          <a:p>
            <a:pPr marL="285750" indent="-285750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kern="1000" spc="30" dirty="0">
                <a:cs typeface="Franklin Gothic Book"/>
              </a:rPr>
              <a:t>Amorphous film limits thermal/electrical conductivity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76A54D-08AE-51F4-4DB0-F27C7161DF34}"/>
              </a:ext>
            </a:extLst>
          </p:cNvPr>
          <p:cNvGrpSpPr/>
          <p:nvPr/>
        </p:nvGrpSpPr>
        <p:grpSpPr>
          <a:xfrm>
            <a:off x="761253" y="893769"/>
            <a:ext cx="4908748" cy="2994398"/>
            <a:chOff x="1487488" y="897504"/>
            <a:chExt cx="4908748" cy="299439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C305FB7-82B4-6689-49AA-D05B9FC63FA2}"/>
                </a:ext>
              </a:extLst>
            </p:cNvPr>
            <p:cNvGrpSpPr/>
            <p:nvPr/>
          </p:nvGrpSpPr>
          <p:grpSpPr>
            <a:xfrm>
              <a:off x="1487488" y="1024675"/>
              <a:ext cx="4908748" cy="2867227"/>
              <a:chOff x="1487488" y="1024675"/>
              <a:chExt cx="4908748" cy="2867227"/>
            </a:xfrm>
          </p:grpSpPr>
          <p:pic>
            <p:nvPicPr>
              <p:cNvPr id="7" name="Picture 44" descr="I:\project_radwaste\emilio\Be-7\Drowings\ED Cell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7488" y="1024675"/>
                <a:ext cx="3630868" cy="2867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094"/>
              <a:stretch/>
            </p:blipFill>
            <p:spPr>
              <a:xfrm>
                <a:off x="4730612" y="1299341"/>
                <a:ext cx="1665624" cy="1805618"/>
              </a:xfrm>
              <a:prstGeom prst="rect">
                <a:avLst/>
              </a:prstGeom>
            </p:spPr>
          </p:pic>
          <p:sp>
            <p:nvSpPr>
              <p:cNvPr id="17" name="Freeform 16"/>
              <p:cNvSpPr/>
              <p:nvPr/>
            </p:nvSpPr>
            <p:spPr bwMode="auto">
              <a:xfrm>
                <a:off x="3538736" y="1778000"/>
                <a:ext cx="2857500" cy="1473200"/>
              </a:xfrm>
              <a:custGeom>
                <a:avLst/>
                <a:gdLst>
                  <a:gd name="connsiteX0" fmla="*/ 0 w 2857500"/>
                  <a:gd name="connsiteY0" fmla="*/ 1473200 h 1473200"/>
                  <a:gd name="connsiteX1" fmla="*/ 0 w 2857500"/>
                  <a:gd name="connsiteY1" fmla="*/ 1473200 h 1473200"/>
                  <a:gd name="connsiteX2" fmla="*/ 114300 w 2857500"/>
                  <a:gd name="connsiteY2" fmla="*/ 1447800 h 1473200"/>
                  <a:gd name="connsiteX3" fmla="*/ 228600 w 2857500"/>
                  <a:gd name="connsiteY3" fmla="*/ 1435100 h 1473200"/>
                  <a:gd name="connsiteX4" fmla="*/ 393700 w 2857500"/>
                  <a:gd name="connsiteY4" fmla="*/ 1358900 h 1473200"/>
                  <a:gd name="connsiteX5" fmla="*/ 482600 w 2857500"/>
                  <a:gd name="connsiteY5" fmla="*/ 1308100 h 1473200"/>
                  <a:gd name="connsiteX6" fmla="*/ 571500 w 2857500"/>
                  <a:gd name="connsiteY6" fmla="*/ 1295400 h 1473200"/>
                  <a:gd name="connsiteX7" fmla="*/ 825500 w 2857500"/>
                  <a:gd name="connsiteY7" fmla="*/ 1257300 h 1473200"/>
                  <a:gd name="connsiteX8" fmla="*/ 901700 w 2857500"/>
                  <a:gd name="connsiteY8" fmla="*/ 1206500 h 1473200"/>
                  <a:gd name="connsiteX9" fmla="*/ 1079500 w 2857500"/>
                  <a:gd name="connsiteY9" fmla="*/ 1130300 h 1473200"/>
                  <a:gd name="connsiteX10" fmla="*/ 1295400 w 2857500"/>
                  <a:gd name="connsiteY10" fmla="*/ 1003300 h 1473200"/>
                  <a:gd name="connsiteX11" fmla="*/ 1409700 w 2857500"/>
                  <a:gd name="connsiteY11" fmla="*/ 939800 h 1473200"/>
                  <a:gd name="connsiteX12" fmla="*/ 1473200 w 2857500"/>
                  <a:gd name="connsiteY12" fmla="*/ 889000 h 1473200"/>
                  <a:gd name="connsiteX13" fmla="*/ 1524000 w 2857500"/>
                  <a:gd name="connsiteY13" fmla="*/ 863600 h 1473200"/>
                  <a:gd name="connsiteX14" fmla="*/ 1625600 w 2857500"/>
                  <a:gd name="connsiteY14" fmla="*/ 800100 h 1473200"/>
                  <a:gd name="connsiteX15" fmla="*/ 1663700 w 2857500"/>
                  <a:gd name="connsiteY15" fmla="*/ 749300 h 1473200"/>
                  <a:gd name="connsiteX16" fmla="*/ 1752600 w 2857500"/>
                  <a:gd name="connsiteY16" fmla="*/ 685800 h 1473200"/>
                  <a:gd name="connsiteX17" fmla="*/ 1816100 w 2857500"/>
                  <a:gd name="connsiteY17" fmla="*/ 609600 h 1473200"/>
                  <a:gd name="connsiteX18" fmla="*/ 1905000 w 2857500"/>
                  <a:gd name="connsiteY18" fmla="*/ 495300 h 1473200"/>
                  <a:gd name="connsiteX19" fmla="*/ 1930400 w 2857500"/>
                  <a:gd name="connsiteY19" fmla="*/ 457200 h 1473200"/>
                  <a:gd name="connsiteX20" fmla="*/ 1981200 w 2857500"/>
                  <a:gd name="connsiteY20" fmla="*/ 381000 h 1473200"/>
                  <a:gd name="connsiteX21" fmla="*/ 2006600 w 2857500"/>
                  <a:gd name="connsiteY21" fmla="*/ 330200 h 1473200"/>
                  <a:gd name="connsiteX22" fmla="*/ 2057400 w 2857500"/>
                  <a:gd name="connsiteY22" fmla="*/ 254000 h 1473200"/>
                  <a:gd name="connsiteX23" fmla="*/ 2070100 w 2857500"/>
                  <a:gd name="connsiteY23" fmla="*/ 215900 h 1473200"/>
                  <a:gd name="connsiteX24" fmla="*/ 2501900 w 2857500"/>
                  <a:gd name="connsiteY24" fmla="*/ 0 h 1473200"/>
                  <a:gd name="connsiteX25" fmla="*/ 2857500 w 2857500"/>
                  <a:gd name="connsiteY25" fmla="*/ 25400 h 1473200"/>
                  <a:gd name="connsiteX26" fmla="*/ 2730500 w 2857500"/>
                  <a:gd name="connsiteY26" fmla="*/ 12700 h 147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57500" h="1473200">
                    <a:moveTo>
                      <a:pt x="0" y="1473200"/>
                    </a:moveTo>
                    <a:lnTo>
                      <a:pt x="0" y="1473200"/>
                    </a:lnTo>
                    <a:cubicBezTo>
                      <a:pt x="38100" y="1464733"/>
                      <a:pt x="75802" y="1454216"/>
                      <a:pt x="114300" y="1447800"/>
                    </a:cubicBezTo>
                    <a:cubicBezTo>
                      <a:pt x="152113" y="1441498"/>
                      <a:pt x="191410" y="1444397"/>
                      <a:pt x="228600" y="1435100"/>
                    </a:cubicBezTo>
                    <a:cubicBezTo>
                      <a:pt x="256511" y="1428122"/>
                      <a:pt x="365376" y="1374151"/>
                      <a:pt x="393700" y="1358900"/>
                    </a:cubicBezTo>
                    <a:cubicBezTo>
                      <a:pt x="423751" y="1342719"/>
                      <a:pt x="450458" y="1319579"/>
                      <a:pt x="482600" y="1308100"/>
                    </a:cubicBezTo>
                    <a:cubicBezTo>
                      <a:pt x="510790" y="1298032"/>
                      <a:pt x="541797" y="1299113"/>
                      <a:pt x="571500" y="1295400"/>
                    </a:cubicBezTo>
                    <a:cubicBezTo>
                      <a:pt x="772279" y="1270303"/>
                      <a:pt x="599390" y="1298411"/>
                      <a:pt x="825500" y="1257300"/>
                    </a:cubicBezTo>
                    <a:cubicBezTo>
                      <a:pt x="850900" y="1240367"/>
                      <a:pt x="874396" y="1220152"/>
                      <a:pt x="901700" y="1206500"/>
                    </a:cubicBezTo>
                    <a:cubicBezTo>
                      <a:pt x="959373" y="1177664"/>
                      <a:pt x="1023134" y="1161614"/>
                      <a:pt x="1079500" y="1130300"/>
                    </a:cubicBezTo>
                    <a:cubicBezTo>
                      <a:pt x="1398828" y="952895"/>
                      <a:pt x="1000960" y="1176500"/>
                      <a:pt x="1295400" y="1003300"/>
                    </a:cubicBezTo>
                    <a:cubicBezTo>
                      <a:pt x="1332967" y="981202"/>
                      <a:pt x="1373037" y="963369"/>
                      <a:pt x="1409700" y="939800"/>
                    </a:cubicBezTo>
                    <a:cubicBezTo>
                      <a:pt x="1432501" y="925142"/>
                      <a:pt x="1450646" y="904036"/>
                      <a:pt x="1473200" y="889000"/>
                    </a:cubicBezTo>
                    <a:cubicBezTo>
                      <a:pt x="1488952" y="878498"/>
                      <a:pt x="1508248" y="874102"/>
                      <a:pt x="1524000" y="863600"/>
                    </a:cubicBezTo>
                    <a:cubicBezTo>
                      <a:pt x="1627535" y="794577"/>
                      <a:pt x="1547175" y="826242"/>
                      <a:pt x="1625600" y="800100"/>
                    </a:cubicBezTo>
                    <a:cubicBezTo>
                      <a:pt x="1638300" y="783167"/>
                      <a:pt x="1648733" y="764267"/>
                      <a:pt x="1663700" y="749300"/>
                    </a:cubicBezTo>
                    <a:cubicBezTo>
                      <a:pt x="1709453" y="703547"/>
                      <a:pt x="1709333" y="721856"/>
                      <a:pt x="1752600" y="685800"/>
                    </a:cubicBezTo>
                    <a:cubicBezTo>
                      <a:pt x="1813314" y="635205"/>
                      <a:pt x="1770691" y="664091"/>
                      <a:pt x="1816100" y="609600"/>
                    </a:cubicBezTo>
                    <a:cubicBezTo>
                      <a:pt x="1915576" y="490228"/>
                      <a:pt x="1776606" y="687890"/>
                      <a:pt x="1905000" y="495300"/>
                    </a:cubicBezTo>
                    <a:cubicBezTo>
                      <a:pt x="1913467" y="482600"/>
                      <a:pt x="1925573" y="471680"/>
                      <a:pt x="1930400" y="457200"/>
                    </a:cubicBezTo>
                    <a:cubicBezTo>
                      <a:pt x="1957643" y="375471"/>
                      <a:pt x="1921742" y="464241"/>
                      <a:pt x="1981200" y="381000"/>
                    </a:cubicBezTo>
                    <a:cubicBezTo>
                      <a:pt x="1992204" y="365594"/>
                      <a:pt x="1996860" y="346434"/>
                      <a:pt x="2006600" y="330200"/>
                    </a:cubicBezTo>
                    <a:cubicBezTo>
                      <a:pt x="2022306" y="304023"/>
                      <a:pt x="2047747" y="282960"/>
                      <a:pt x="2057400" y="254000"/>
                    </a:cubicBezTo>
                    <a:lnTo>
                      <a:pt x="2070100" y="215900"/>
                    </a:lnTo>
                    <a:lnTo>
                      <a:pt x="2501900" y="0"/>
                    </a:lnTo>
                    <a:lnTo>
                      <a:pt x="2857500" y="25400"/>
                    </a:lnTo>
                    <a:lnTo>
                      <a:pt x="2730500" y="12700"/>
                    </a:lnTo>
                  </a:path>
                </a:pathLst>
              </a:cu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latin typeface="Times" charset="0"/>
                </a:endParaRPr>
              </a:p>
            </p:txBody>
          </p:sp>
          <p:sp>
            <p:nvSpPr>
              <p:cNvPr id="19" name="Freeform 18"/>
              <p:cNvSpPr/>
              <p:nvPr/>
            </p:nvSpPr>
            <p:spPr bwMode="auto">
              <a:xfrm>
                <a:off x="3313547" y="1198804"/>
                <a:ext cx="2015976" cy="1970076"/>
              </a:xfrm>
              <a:custGeom>
                <a:avLst/>
                <a:gdLst>
                  <a:gd name="connsiteX0" fmla="*/ 0 w 2247900"/>
                  <a:gd name="connsiteY0" fmla="*/ 1460500 h 2019300"/>
                  <a:gd name="connsiteX1" fmla="*/ 2247900 w 2247900"/>
                  <a:gd name="connsiteY1" fmla="*/ 0 h 2019300"/>
                  <a:gd name="connsiteX2" fmla="*/ 2247900 w 2247900"/>
                  <a:gd name="connsiteY2" fmla="*/ 2019300 h 2019300"/>
                  <a:gd name="connsiteX3" fmla="*/ 25400 w 2247900"/>
                  <a:gd name="connsiteY3" fmla="*/ 1790700 h 2019300"/>
                  <a:gd name="connsiteX4" fmla="*/ 0 w 2247900"/>
                  <a:gd name="connsiteY4" fmla="*/ 1460500 h 201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7900" h="2019300">
                    <a:moveTo>
                      <a:pt x="0" y="1460500"/>
                    </a:moveTo>
                    <a:lnTo>
                      <a:pt x="2247900" y="0"/>
                    </a:lnTo>
                    <a:lnTo>
                      <a:pt x="2247900" y="2019300"/>
                    </a:lnTo>
                    <a:lnTo>
                      <a:pt x="25400" y="1790700"/>
                    </a:lnTo>
                    <a:lnTo>
                      <a:pt x="0" y="1460500"/>
                    </a:lnTo>
                    <a:close/>
                  </a:path>
                </a:pathLst>
              </a:custGeom>
              <a:solidFill>
                <a:schemeClr val="accent1">
                  <a:alpha val="44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latin typeface="Times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454985" y="3215990"/>
                <a:ext cx="15093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solidFill>
                      <a:srgbClr val="FED43E"/>
                    </a:solidFill>
                  </a:rPr>
                  <a:t>Copper Cathode</a:t>
                </a:r>
                <a:r>
                  <a:rPr lang="de-CH" sz="1200" b="1" dirty="0">
                    <a:solidFill>
                      <a:srgbClr val="FED43E"/>
                    </a:solidFill>
                  </a:rPr>
                  <a:t> (-)</a:t>
                </a:r>
                <a:endParaRPr lang="en-GB" sz="1200" b="1" dirty="0">
                  <a:solidFill>
                    <a:srgbClr val="FED43E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634238" y="897504"/>
              <a:ext cx="18603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200" b="1" dirty="0"/>
                <a:t>Platinum </a:t>
              </a:r>
              <a:r>
                <a:rPr lang="en-GB" sz="1200" b="1" dirty="0"/>
                <a:t>Wire</a:t>
              </a:r>
              <a:r>
                <a:rPr lang="de-CH" sz="1200" b="1" dirty="0"/>
                <a:t> Anode (+)</a:t>
              </a:r>
              <a:endParaRPr lang="en-GB" sz="1200" b="1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9E5962A-530C-9DA7-7E80-36C4BDDC0F02}"/>
              </a:ext>
            </a:extLst>
          </p:cNvPr>
          <p:cNvSpPr txBox="1"/>
          <p:nvPr/>
        </p:nvSpPr>
        <p:spPr>
          <a:xfrm>
            <a:off x="6096000" y="3579553"/>
            <a:ext cx="4854382" cy="384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b="1" kern="1000" spc="30" dirty="0">
                <a:cs typeface="Franklin Gothic Book"/>
              </a:rPr>
              <a:t>90-95% yield</a:t>
            </a:r>
            <a:r>
              <a:rPr lang="en-GB" b="1" kern="1000" spc="30" dirty="0">
                <a:cs typeface="Franklin Gothic Book"/>
              </a:rPr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5C7186-8E98-9FF4-9C8C-738AABD53367}"/>
              </a:ext>
            </a:extLst>
          </p:cNvPr>
          <p:cNvCxnSpPr>
            <a:cxnSpLocks/>
          </p:cNvCxnSpPr>
          <p:nvPr/>
        </p:nvCxnSpPr>
        <p:spPr bwMode="auto">
          <a:xfrm flipV="1">
            <a:off x="1945634" y="472594"/>
            <a:ext cx="8300733" cy="17128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DAD28F-51AC-9351-0098-9E581AE58E4F}"/>
              </a:ext>
            </a:extLst>
          </p:cNvPr>
          <p:cNvSpPr/>
          <p:nvPr/>
        </p:nvSpPr>
        <p:spPr>
          <a:xfrm>
            <a:off x="5911594" y="1106095"/>
            <a:ext cx="5616624" cy="2980849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A6D1EF-9CA3-A7B7-9C0E-4DFB572D6261}"/>
              </a:ext>
            </a:extLst>
          </p:cNvPr>
          <p:cNvSpPr txBox="1"/>
          <p:nvPr/>
        </p:nvSpPr>
        <p:spPr>
          <a:xfrm>
            <a:off x="6078463" y="3141346"/>
            <a:ext cx="6096000" cy="384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kern="1000" spc="30" dirty="0">
                <a:cs typeface="Franklin Gothic Book"/>
              </a:rPr>
              <a:t>Rapid process with low-cost setup</a:t>
            </a:r>
            <a:endParaRPr lang="en-GB" kern="1000" spc="30" dirty="0"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0267204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grpSp>
        <p:nvGrpSpPr>
          <p:cNvPr id="6" name="Group 5"/>
          <p:cNvGrpSpPr/>
          <p:nvPr/>
        </p:nvGrpSpPr>
        <p:grpSpPr>
          <a:xfrm>
            <a:off x="5807968" y="4644420"/>
            <a:ext cx="5616624" cy="1343407"/>
            <a:chOff x="0" y="3264644"/>
            <a:chExt cx="5976664" cy="16045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5703" t="21574" r="8657" b="49645"/>
            <a:stretch/>
          </p:blipFill>
          <p:spPr>
            <a:xfrm>
              <a:off x="0" y="3264644"/>
              <a:ext cx="5976664" cy="16045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 bwMode="auto">
            <a:xfrm>
              <a:off x="3059832" y="3717032"/>
              <a:ext cx="2880320" cy="288032"/>
            </a:xfrm>
            <a:prstGeom prst="rect">
              <a:avLst/>
            </a:prstGeom>
            <a:solidFill>
              <a:srgbClr val="FFFF00">
                <a:alpha val="44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imes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6335" t="30025" r="19878" b="23110"/>
          <a:stretch/>
        </p:blipFill>
        <p:spPr>
          <a:xfrm>
            <a:off x="58536" y="1870980"/>
            <a:ext cx="4207156" cy="2376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48227" t="30025" r="11611" b="13122"/>
          <a:stretch/>
        </p:blipFill>
        <p:spPr>
          <a:xfrm>
            <a:off x="9646653" y="1798083"/>
            <a:ext cx="1944216" cy="21157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80001" y="3651426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final deposition efficiency for the </a:t>
            </a:r>
            <a:r>
              <a:rPr lang="en-US" baseline="30000" dirty="0"/>
              <a:t>171</a:t>
            </a:r>
            <a:r>
              <a:rPr lang="en-US" dirty="0"/>
              <a:t>Tm target of </a:t>
            </a:r>
            <a:r>
              <a:rPr lang="en-US" b="1" dirty="0"/>
              <a:t>93.6 ± 0.4 %</a:t>
            </a:r>
            <a:endParaRPr lang="en-GB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9435E7-D62C-1651-6BE7-2A8CF2F2DC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57" t="11983" r="28737" b="58300"/>
          <a:stretch/>
        </p:blipFill>
        <p:spPr>
          <a:xfrm>
            <a:off x="5399615" y="1802597"/>
            <a:ext cx="3739224" cy="1357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785E38-CD0C-6047-2313-C71A64A7D9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38" t="14699" r="29329" b="65037"/>
          <a:stretch/>
        </p:blipFill>
        <p:spPr>
          <a:xfrm>
            <a:off x="453827" y="4644420"/>
            <a:ext cx="5112568" cy="1343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C09D039-E591-607E-4016-5B1E42AB8278}"/>
              </a:ext>
            </a:extLst>
          </p:cNvPr>
          <p:cNvSpPr txBox="1">
            <a:spLocks/>
          </p:cNvSpPr>
          <p:nvPr/>
        </p:nvSpPr>
        <p:spPr>
          <a:xfrm>
            <a:off x="718542" y="22051"/>
            <a:ext cx="9937179" cy="5315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Production of targets for</a:t>
            </a:r>
          </a:p>
          <a:p>
            <a:pPr algn="ctr"/>
            <a:r>
              <a:rPr lang="en-US" sz="2400" dirty="0"/>
              <a:t>(n,</a:t>
            </a:r>
            <a:r>
              <a:rPr lang="de-DE" sz="2400" dirty="0"/>
              <a:t>γ) </a:t>
            </a:r>
            <a:r>
              <a:rPr lang="de-DE" sz="2400" dirty="0" err="1"/>
              <a:t>cross-section</a:t>
            </a:r>
            <a:r>
              <a:rPr lang="de-DE" sz="2400" dirty="0"/>
              <a:t> </a:t>
            </a:r>
            <a:r>
              <a:rPr lang="de-DE" sz="2400" dirty="0" err="1"/>
              <a:t>measurement</a:t>
            </a:r>
            <a:endParaRPr lang="en-GB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916FFF-D353-6AB8-9813-71BA4F8747AF}"/>
              </a:ext>
            </a:extLst>
          </p:cNvPr>
          <p:cNvSpPr/>
          <p:nvPr/>
        </p:nvSpPr>
        <p:spPr>
          <a:xfrm>
            <a:off x="8409" y="884174"/>
            <a:ext cx="6402932" cy="571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en-CH" b="1" dirty="0">
                <a:solidFill>
                  <a:srgbClr val="405583"/>
                </a:solidFill>
              </a:rPr>
              <a:t>…</a:t>
            </a:r>
            <a:r>
              <a:rPr lang="en-US" b="1" dirty="0">
                <a:solidFill>
                  <a:srgbClr val="405583"/>
                </a:solidFill>
              </a:rPr>
              <a:t> targets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that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must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be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homogeneous</a:t>
            </a:r>
            <a:endParaRPr lang="de-CH" b="1" dirty="0">
              <a:solidFill>
                <a:srgbClr val="405583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0132341-F5C7-9C30-1B68-4AAF58DA0E63}"/>
              </a:ext>
            </a:extLst>
          </p:cNvPr>
          <p:cNvCxnSpPr>
            <a:cxnSpLocks/>
          </p:cNvCxnSpPr>
          <p:nvPr/>
        </p:nvCxnSpPr>
        <p:spPr bwMode="auto">
          <a:xfrm flipV="1">
            <a:off x="1945634" y="472594"/>
            <a:ext cx="8300733" cy="17128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7CFB9B2-7043-651C-66A1-8FDDA4E02335}"/>
              </a:ext>
            </a:extLst>
          </p:cNvPr>
          <p:cNvSpPr/>
          <p:nvPr/>
        </p:nvSpPr>
        <p:spPr>
          <a:xfrm>
            <a:off x="9502562" y="3702626"/>
            <a:ext cx="432048" cy="127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94B845-4150-31F1-4B8D-6D366F6272E3}"/>
              </a:ext>
            </a:extLst>
          </p:cNvPr>
          <p:cNvSpPr/>
          <p:nvPr/>
        </p:nvSpPr>
        <p:spPr>
          <a:xfrm>
            <a:off x="17512" y="3975627"/>
            <a:ext cx="432048" cy="127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D392F1-74A8-201B-A47C-7FAB0B6F174E}"/>
              </a:ext>
            </a:extLst>
          </p:cNvPr>
          <p:cNvSpPr/>
          <p:nvPr/>
        </p:nvSpPr>
        <p:spPr>
          <a:xfrm>
            <a:off x="1487488" y="2463459"/>
            <a:ext cx="427105" cy="148639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4CB77C-7AB9-6FBF-23A9-E9C30CF3BB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1702" y="1801937"/>
            <a:ext cx="409167" cy="4155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E887C9-C63C-C80D-4441-74B81CCDC5D6}"/>
              </a:ext>
            </a:extLst>
          </p:cNvPr>
          <p:cNvSpPr txBox="1"/>
          <p:nvPr/>
        </p:nvSpPr>
        <p:spPr>
          <a:xfrm>
            <a:off x="4368914" y="3277283"/>
            <a:ext cx="294048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b="1" dirty="0"/>
              <a:t>Molecular plating technique</a:t>
            </a:r>
            <a:endParaRPr lang="de-CH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6C9A9B-5A96-5B55-2DA2-1B48CC50A388}"/>
              </a:ext>
            </a:extLst>
          </p:cNvPr>
          <p:cNvSpPr txBox="1"/>
          <p:nvPr/>
        </p:nvSpPr>
        <p:spPr>
          <a:xfrm>
            <a:off x="9917098" y="3919626"/>
            <a:ext cx="123790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140 GBq</a:t>
            </a:r>
            <a:r>
              <a:rPr lang="en-US" sz="1600" baseline="30000" dirty="0"/>
              <a:t>171</a:t>
            </a:r>
            <a:r>
              <a:rPr lang="en-US" sz="1600" dirty="0"/>
              <a:t>Tm</a:t>
            </a:r>
            <a:endParaRPr lang="de-CH" sz="16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361D43A-1B5A-D2B7-26FB-A6C9377D75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5312" y="1802597"/>
            <a:ext cx="849284" cy="84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67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5" grpId="0" animBg="1"/>
      <p:bldP spid="9" grpId="0" animBg="1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390178-E673-08C9-4DF7-3681EC71D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437A-E5E4-4A82-A819-2D2B76E66BF8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BE6A07-77F7-DE50-B6B6-032198A1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F67AF-233A-83D0-30FA-D549C5299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12</a:t>
            </a:fld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3C563-8176-C06B-6F97-31B69F011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94" y="1844824"/>
            <a:ext cx="2561042" cy="1656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B89DDD-6D48-AA9F-8279-84B39B48B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728" y="1844824"/>
            <a:ext cx="1842479" cy="1656184"/>
          </a:xfrm>
          <a:prstGeom prst="rect">
            <a:avLst/>
          </a:prstGeom>
        </p:spPr>
      </p:pic>
      <p:pic>
        <p:nvPicPr>
          <p:cNvPr id="9" name="Picture 8" descr="A close-up of a round object&#10;&#10;Description automatically generated">
            <a:extLst>
              <a:ext uri="{FF2B5EF4-FFF2-40B4-BE49-F238E27FC236}">
                <a16:creationId xmlns:a16="http://schemas.microsoft.com/office/drawing/2014/main" id="{9F48A8BF-D4D4-4912-577B-98F2A72907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23750" r="30618" b="21651"/>
          <a:stretch/>
        </p:blipFill>
        <p:spPr>
          <a:xfrm>
            <a:off x="6622892" y="1865054"/>
            <a:ext cx="1698463" cy="1711218"/>
          </a:xfrm>
          <a:prstGeom prst="rect">
            <a:avLst/>
          </a:prstGeom>
        </p:spPr>
      </p:pic>
      <p:pic>
        <p:nvPicPr>
          <p:cNvPr id="10" name="Picture 50" descr="C:\Users\maugeri\Desktop\Picture11.jpg">
            <a:extLst>
              <a:ext uri="{FF2B5EF4-FFF2-40B4-BE49-F238E27FC236}">
                <a16:creationId xmlns:a16="http://schemas.microsoft.com/office/drawing/2014/main" id="{EDF6875C-00CA-0EE9-ACB1-1ED9DDADC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297" y="1846263"/>
            <a:ext cx="1754742" cy="171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C9BD85-D74F-58D1-6381-3A05C23B22FF}"/>
              </a:ext>
            </a:extLst>
          </p:cNvPr>
          <p:cNvSpPr txBox="1"/>
          <p:nvPr/>
        </p:nvSpPr>
        <p:spPr>
          <a:xfrm>
            <a:off x="2005484" y="1542725"/>
            <a:ext cx="280846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Drop deposition </a:t>
            </a:r>
            <a:r>
              <a:rPr lang="en-US" sz="2000" dirty="0" err="1"/>
              <a:t>tehnique</a:t>
            </a:r>
            <a:endParaRPr lang="de-CH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79B5B6-44B5-4EEE-01F1-EF5AFFBD8BCE}"/>
              </a:ext>
            </a:extLst>
          </p:cNvPr>
          <p:cNvSpPr txBox="1"/>
          <p:nvPr/>
        </p:nvSpPr>
        <p:spPr>
          <a:xfrm>
            <a:off x="7841009" y="1514780"/>
            <a:ext cx="192136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Molecular plating</a:t>
            </a:r>
            <a:endParaRPr lang="de-CH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C65FF3-ED99-3AB5-30CB-624970597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3872" y="1822557"/>
            <a:ext cx="409167" cy="41559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7D6E0B8-F5C8-AAEF-ACED-333F0D2D9540}"/>
              </a:ext>
            </a:extLst>
          </p:cNvPr>
          <p:cNvSpPr txBox="1">
            <a:spLocks/>
          </p:cNvSpPr>
          <p:nvPr/>
        </p:nvSpPr>
        <p:spPr>
          <a:xfrm>
            <a:off x="726207" y="48869"/>
            <a:ext cx="9937179" cy="5315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Production of targets for</a:t>
            </a:r>
          </a:p>
          <a:p>
            <a:pPr algn="ctr"/>
            <a:r>
              <a:rPr lang="en-US" sz="2400" dirty="0"/>
              <a:t>(n,</a:t>
            </a:r>
            <a:r>
              <a:rPr lang="el-GR" sz="2400" dirty="0"/>
              <a:t>α</a:t>
            </a:r>
            <a:r>
              <a:rPr lang="de-DE" sz="2400" dirty="0"/>
              <a:t>) </a:t>
            </a:r>
            <a:r>
              <a:rPr lang="de-DE" sz="2400" dirty="0" err="1"/>
              <a:t>cross-section</a:t>
            </a:r>
            <a:r>
              <a:rPr lang="de-DE" sz="2400" dirty="0"/>
              <a:t> </a:t>
            </a:r>
            <a:r>
              <a:rPr lang="de-DE" sz="2400" dirty="0" err="1"/>
              <a:t>measurement</a:t>
            </a:r>
            <a:endParaRPr lang="en-GB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CB8AE2-AEE2-4F3A-C0B9-D2A5591162AB}"/>
              </a:ext>
            </a:extLst>
          </p:cNvPr>
          <p:cNvSpPr/>
          <p:nvPr/>
        </p:nvSpPr>
        <p:spPr>
          <a:xfrm>
            <a:off x="401212" y="691133"/>
            <a:ext cx="6402932" cy="571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en-CH" b="1" dirty="0">
                <a:solidFill>
                  <a:srgbClr val="405583"/>
                </a:solidFill>
              </a:rPr>
              <a:t>…</a:t>
            </a:r>
            <a:r>
              <a:rPr lang="en-GB" b="1" dirty="0">
                <a:solidFill>
                  <a:srgbClr val="405583"/>
                </a:solidFill>
              </a:rPr>
              <a:t>.</a:t>
            </a:r>
            <a:r>
              <a:rPr lang="de-CH" b="1" dirty="0" err="1">
                <a:solidFill>
                  <a:srgbClr val="405583"/>
                </a:solidFill>
              </a:rPr>
              <a:t>targets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that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must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be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thin</a:t>
            </a:r>
            <a:r>
              <a:rPr lang="de-CH" b="1" dirty="0">
                <a:solidFill>
                  <a:srgbClr val="405583"/>
                </a:solidFill>
              </a:rPr>
              <a:t> (</a:t>
            </a:r>
            <a:r>
              <a:rPr lang="de-CH" b="1" dirty="0" err="1">
                <a:solidFill>
                  <a:srgbClr val="405583"/>
                </a:solidFill>
              </a:rPr>
              <a:t>nm</a:t>
            </a:r>
            <a:r>
              <a:rPr lang="de-CH" b="1" dirty="0">
                <a:solidFill>
                  <a:srgbClr val="405583"/>
                </a:solidFill>
              </a:rPr>
              <a:t> – </a:t>
            </a:r>
            <a:r>
              <a:rPr lang="el-GR" b="1" dirty="0">
                <a:solidFill>
                  <a:srgbClr val="405583"/>
                </a:solidFill>
              </a:rPr>
              <a:t>μ</a:t>
            </a:r>
            <a:r>
              <a:rPr lang="de-DE" b="1" dirty="0">
                <a:solidFill>
                  <a:srgbClr val="405583"/>
                </a:solidFill>
              </a:rPr>
              <a:t>m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scale</a:t>
            </a:r>
            <a:r>
              <a:rPr lang="de-CH" b="1" dirty="0">
                <a:solidFill>
                  <a:srgbClr val="405583"/>
                </a:solidFill>
              </a:rPr>
              <a:t>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5F4B81-0118-7890-6417-F8476868916D}"/>
              </a:ext>
            </a:extLst>
          </p:cNvPr>
          <p:cNvCxnSpPr>
            <a:cxnSpLocks/>
          </p:cNvCxnSpPr>
          <p:nvPr/>
        </p:nvCxnSpPr>
        <p:spPr bwMode="auto">
          <a:xfrm flipV="1">
            <a:off x="1945634" y="472594"/>
            <a:ext cx="8300733" cy="17128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FCA087-2CB3-DACC-522E-29B60D699A7F}"/>
              </a:ext>
            </a:extLst>
          </p:cNvPr>
          <p:cNvGrpSpPr/>
          <p:nvPr/>
        </p:nvGrpSpPr>
        <p:grpSpPr>
          <a:xfrm>
            <a:off x="479376" y="4187765"/>
            <a:ext cx="4428969" cy="1710077"/>
            <a:chOff x="0" y="633705"/>
            <a:chExt cx="4091346" cy="20121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68AC0AB-9ECD-A5A8-118E-52F40F40F8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784" t="25415" r="25785" b="63629"/>
            <a:stretch/>
          </p:blipFill>
          <p:spPr>
            <a:xfrm>
              <a:off x="0" y="633705"/>
              <a:ext cx="4091346" cy="69418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DC09C36-6384-3E3E-F2C0-CE59FB3BF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784" t="43795" r="25785" b="35403"/>
            <a:stretch/>
          </p:blipFill>
          <p:spPr>
            <a:xfrm>
              <a:off x="0" y="1327887"/>
              <a:ext cx="4091346" cy="131797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4AE2D17-965E-E158-629B-2C1549F8E5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651" t="18500" r="22831" b="66134"/>
          <a:stretch/>
        </p:blipFill>
        <p:spPr>
          <a:xfrm>
            <a:off x="5080261" y="4168074"/>
            <a:ext cx="6707054" cy="1427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60EB94-9FCD-D074-6294-AFB3B37EF73C}"/>
              </a:ext>
            </a:extLst>
          </p:cNvPr>
          <p:cNvSpPr/>
          <p:nvPr/>
        </p:nvSpPr>
        <p:spPr>
          <a:xfrm>
            <a:off x="551384" y="1570670"/>
            <a:ext cx="5328592" cy="24343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015D59-40BE-3489-2C4B-B67B99BC99CF}"/>
              </a:ext>
            </a:extLst>
          </p:cNvPr>
          <p:cNvSpPr/>
          <p:nvPr/>
        </p:nvSpPr>
        <p:spPr>
          <a:xfrm>
            <a:off x="5965950" y="1570670"/>
            <a:ext cx="5328592" cy="24343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C27362-DCF3-0F4E-B836-B863048337D5}"/>
              </a:ext>
            </a:extLst>
          </p:cNvPr>
          <p:cNvSpPr txBox="1"/>
          <p:nvPr/>
        </p:nvSpPr>
        <p:spPr>
          <a:xfrm>
            <a:off x="8978296" y="3618769"/>
            <a:ext cx="194223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/>
              <a:t>5.25 µm, 25 </a:t>
            </a:r>
            <a:r>
              <a:rPr lang="en-US" sz="1600" dirty="0" err="1"/>
              <a:t>GBq</a:t>
            </a:r>
            <a:r>
              <a:rPr lang="en-US" sz="1600" dirty="0"/>
              <a:t> </a:t>
            </a:r>
            <a:r>
              <a:rPr lang="en-US" sz="1600" baseline="30000" dirty="0"/>
              <a:t>7</a:t>
            </a:r>
            <a:r>
              <a:rPr lang="en-US" sz="1600" dirty="0"/>
              <a:t>Be</a:t>
            </a:r>
            <a:endParaRPr lang="de-CH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A30118-1E24-30A5-831F-1C30DDDD1801}"/>
              </a:ext>
            </a:extLst>
          </p:cNvPr>
          <p:cNvSpPr txBox="1"/>
          <p:nvPr/>
        </p:nvSpPr>
        <p:spPr>
          <a:xfrm>
            <a:off x="3625205" y="3599546"/>
            <a:ext cx="184505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0.36 µm, 25 </a:t>
            </a:r>
            <a:r>
              <a:rPr lang="en-US" sz="1600" dirty="0" err="1"/>
              <a:t>GBq</a:t>
            </a:r>
            <a:r>
              <a:rPr lang="en-US" sz="1600" dirty="0"/>
              <a:t> </a:t>
            </a:r>
            <a:r>
              <a:rPr lang="en-US" sz="1600" baseline="30000" dirty="0"/>
              <a:t>7</a:t>
            </a:r>
            <a:r>
              <a:rPr lang="en-US" sz="1600" dirty="0"/>
              <a:t>Be</a:t>
            </a:r>
            <a:endParaRPr lang="de-CH" sz="16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30C18C3-88E3-04AB-0F75-E04E6B022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4697" y="1822557"/>
            <a:ext cx="409167" cy="4155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19A494E-D773-4D7A-C191-CF525A11D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9046" y="2185384"/>
            <a:ext cx="977872" cy="99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4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22" grpId="0" animBg="1"/>
      <p:bldP spid="23" grpId="0" animBg="1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C5BAB-31F2-CD4B-A94B-19D600406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478" y="117332"/>
            <a:ext cx="3939592" cy="393484"/>
          </a:xfrm>
        </p:spPr>
        <p:txBody>
          <a:bodyPr/>
          <a:lstStyle/>
          <a:p>
            <a:pPr algn="ctr"/>
            <a:r>
              <a:rPr lang="en-US" sz="2400" noProof="0" dirty="0"/>
              <a:t>Production of targets for</a:t>
            </a:r>
            <a:br>
              <a:rPr lang="en-US" sz="2400" noProof="0" dirty="0"/>
            </a:br>
            <a:r>
              <a:rPr lang="en-US" sz="2400" noProof="0" dirty="0"/>
              <a:t>Muonic Atom Spectroscopy</a:t>
            </a:r>
            <a:endParaRPr lang="en-GB" sz="2400" noProof="0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23013C72-5AEC-3D7F-B9DD-59040913516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75837" y="6404573"/>
            <a:ext cx="1620837" cy="144016"/>
          </a:xfrm>
        </p:spPr>
        <p:txBody>
          <a:bodyPr/>
          <a:lstStyle/>
          <a:p>
            <a:fld id="{3D3F73BA-E4B5-4FC9-95F6-7ADC9F0123F1}" type="datetime1">
              <a:rPr lang="de-CH" smtClean="0"/>
              <a:t>12.05.2026</a:t>
            </a:fld>
            <a:endParaRPr lang="de-CH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E9973C4-44FD-2BA6-36FD-FAA90684B2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US"/>
              <a:t>PSI Center for Nuclear Engineering and Sciences</a:t>
            </a:r>
            <a:endParaRPr lang="de-CH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385EF029-1E81-5B55-C105-2464DE146C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/>
              <a:pPr/>
              <a:t>13</a:t>
            </a:fld>
            <a:endParaRPr lang="de-CH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DF5FB8-5307-6CFD-D662-7921C9FAEA04}"/>
              </a:ext>
            </a:extLst>
          </p:cNvPr>
          <p:cNvSpPr txBox="1">
            <a:spLocks/>
          </p:cNvSpPr>
          <p:nvPr/>
        </p:nvSpPr>
        <p:spPr>
          <a:xfrm>
            <a:off x="419169" y="1145939"/>
            <a:ext cx="9505056" cy="3544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aseline="30000" dirty="0" err="1"/>
              <a:t>nat</a:t>
            </a:r>
            <a:r>
              <a:rPr lang="en-GB" sz="1800" dirty="0"/>
              <a:t>Ba</a:t>
            </a:r>
            <a:r>
              <a:rPr lang="en-US" sz="1800" dirty="0"/>
              <a:t> target and </a:t>
            </a:r>
            <a:r>
              <a:rPr lang="en-US" sz="1800" baseline="30000" dirty="0"/>
              <a:t>133</a:t>
            </a:r>
            <a:r>
              <a:rPr lang="en-US" sz="1800" dirty="0"/>
              <a:t>Ba target (lighter homologous of </a:t>
            </a:r>
            <a:r>
              <a:rPr lang="en-US" sz="1800" baseline="30000" dirty="0"/>
              <a:t>226</a:t>
            </a:r>
            <a:r>
              <a:rPr lang="en-GB" sz="1800" dirty="0"/>
              <a:t>Ra)</a:t>
            </a:r>
            <a:r>
              <a:rPr lang="en-US" sz="1800" dirty="0"/>
              <a:t> </a:t>
            </a:r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C4B6A-F359-7893-9D5B-7F682BDC8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845" y="3991637"/>
            <a:ext cx="2327888" cy="174591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B4F4FFA-5682-948A-AE7A-9A76365C7CD4}"/>
              </a:ext>
            </a:extLst>
          </p:cNvPr>
          <p:cNvGrpSpPr/>
          <p:nvPr/>
        </p:nvGrpSpPr>
        <p:grpSpPr>
          <a:xfrm>
            <a:off x="3043976" y="2105237"/>
            <a:ext cx="2281465" cy="1752029"/>
            <a:chOff x="3518312" y="2129728"/>
            <a:chExt cx="2783830" cy="1905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3F5CA4-DA94-F18E-6B11-9D347DC67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59"/>
            <a:stretch/>
          </p:blipFill>
          <p:spPr>
            <a:xfrm>
              <a:off x="3518312" y="2129728"/>
              <a:ext cx="2783830" cy="1905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4DAEA1-15D8-D6B9-6FDD-1D3C69CF6AE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647033" y="3525674"/>
              <a:ext cx="64063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050" dirty="0">
                  <a:solidFill>
                    <a:schemeClr val="bg1"/>
                  </a:solidFill>
                </a:rPr>
                <a:t>500 µm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0EC70E-7D11-49BE-0BDD-E3183AC4B3D9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5725744" y="3927374"/>
              <a:ext cx="388800" cy="34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BE16ABB-4093-F972-4523-A1AB81703C02}"/>
              </a:ext>
            </a:extLst>
          </p:cNvPr>
          <p:cNvSpPr txBox="1"/>
          <p:nvPr/>
        </p:nvSpPr>
        <p:spPr>
          <a:xfrm>
            <a:off x="390941" y="1377360"/>
            <a:ext cx="11977905" cy="426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1600" b="1" dirty="0"/>
              <a:t>Solvent: </a:t>
            </a:r>
            <a:r>
              <a:rPr lang="de-CH" sz="1600" dirty="0"/>
              <a:t>N,N-</a:t>
            </a:r>
            <a:r>
              <a:rPr lang="de-CH" sz="1600" dirty="0" err="1"/>
              <a:t>Dimethylacetamide</a:t>
            </a:r>
            <a:r>
              <a:rPr lang="de-CH" sz="1600" dirty="0"/>
              <a:t>; </a:t>
            </a:r>
            <a:r>
              <a:rPr lang="de-CH" sz="1600" b="1" dirty="0" err="1"/>
              <a:t>backing</a:t>
            </a:r>
            <a:r>
              <a:rPr lang="de-CH" sz="1600" b="1" dirty="0"/>
              <a:t>: </a:t>
            </a:r>
            <a:r>
              <a:rPr lang="de-CH" sz="1600" dirty="0" err="1"/>
              <a:t>Glassy</a:t>
            </a:r>
            <a:r>
              <a:rPr lang="de-CH" sz="1600" dirty="0"/>
              <a:t> </a:t>
            </a:r>
            <a:r>
              <a:rPr lang="de-CH" sz="1600" dirty="0" err="1"/>
              <a:t>carbon</a:t>
            </a:r>
            <a:r>
              <a:rPr lang="de-CH" sz="1600" dirty="0"/>
              <a:t>; </a:t>
            </a:r>
            <a:r>
              <a:rPr lang="de-CH" sz="1600" b="1" dirty="0" err="1"/>
              <a:t>Quantity</a:t>
            </a:r>
            <a:r>
              <a:rPr lang="de-CH" sz="1600" b="1" dirty="0"/>
              <a:t> </a:t>
            </a:r>
            <a:r>
              <a:rPr lang="de-CH" sz="1600" b="1" dirty="0" err="1"/>
              <a:t>of</a:t>
            </a:r>
            <a:r>
              <a:rPr lang="de-CH" sz="1600" b="1" dirty="0"/>
              <a:t> Ba </a:t>
            </a:r>
            <a:r>
              <a:rPr lang="de-CH" sz="1600" b="1" dirty="0" err="1"/>
              <a:t>plated</a:t>
            </a:r>
            <a:r>
              <a:rPr lang="de-CH" sz="1600" b="1" dirty="0"/>
              <a:t>: </a:t>
            </a:r>
            <a:r>
              <a:rPr lang="de-CH" sz="1600" dirty="0"/>
              <a:t>~ </a:t>
            </a:r>
            <a:r>
              <a:rPr lang="en-GB" sz="1600" b="0" i="0" u="none" strike="noStrike" baseline="0" dirty="0"/>
              <a:t>50 </a:t>
            </a:r>
            <a:r>
              <a:rPr lang="el-GR" sz="1600" b="0" i="0" u="none" strike="noStrike" baseline="0" dirty="0"/>
              <a:t>μ</a:t>
            </a:r>
            <a:r>
              <a:rPr lang="en-GB" sz="1600" b="0" i="0" u="none" strike="noStrike" baseline="0" dirty="0"/>
              <a:t>g;  </a:t>
            </a:r>
            <a:r>
              <a:rPr lang="de-CH" sz="1600" b="1" dirty="0"/>
              <a:t>Area plated:</a:t>
            </a:r>
            <a:r>
              <a:rPr lang="de-CH" sz="1600" dirty="0"/>
              <a:t>3.14 cm</a:t>
            </a:r>
            <a:r>
              <a:rPr lang="de-CH" sz="1600" baseline="30000" dirty="0"/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8572C-8861-C836-0142-6C3D6DA88C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167"/>
          <a:stretch/>
        </p:blipFill>
        <p:spPr>
          <a:xfrm>
            <a:off x="1074826" y="2094062"/>
            <a:ext cx="1873834" cy="17520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82BF52F-F8FB-84C0-94D9-25A62040D3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38" t="26240" r="31100" b="7881"/>
          <a:stretch/>
        </p:blipFill>
        <p:spPr>
          <a:xfrm>
            <a:off x="1002394" y="4011031"/>
            <a:ext cx="1946266" cy="17459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4477617-848A-45F1-1F9A-53ECD25D31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22" t="14955" r="23189" b="7374"/>
          <a:stretch/>
        </p:blipFill>
        <p:spPr>
          <a:xfrm>
            <a:off x="5645150" y="1778699"/>
            <a:ext cx="4108944" cy="325042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0B73BAD-6F4F-9867-CE85-949DBED21AB0}"/>
              </a:ext>
            </a:extLst>
          </p:cNvPr>
          <p:cNvSpPr/>
          <p:nvPr/>
        </p:nvSpPr>
        <p:spPr>
          <a:xfrm>
            <a:off x="133122" y="580198"/>
            <a:ext cx="5202787" cy="571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en-CH" b="1" dirty="0">
                <a:solidFill>
                  <a:srgbClr val="405583"/>
                </a:solidFill>
              </a:rPr>
              <a:t>…</a:t>
            </a:r>
            <a:r>
              <a:rPr lang="en-GB" b="1" dirty="0">
                <a:solidFill>
                  <a:srgbClr val="405583"/>
                </a:solidFill>
              </a:rPr>
              <a:t>.</a:t>
            </a:r>
            <a:r>
              <a:rPr lang="de-CH" b="1" dirty="0" err="1">
                <a:solidFill>
                  <a:srgbClr val="405583"/>
                </a:solidFill>
              </a:rPr>
              <a:t>targets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that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must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be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very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thin</a:t>
            </a:r>
            <a:r>
              <a:rPr lang="de-CH" b="1" dirty="0">
                <a:solidFill>
                  <a:srgbClr val="405583"/>
                </a:solidFill>
              </a:rPr>
              <a:t> (</a:t>
            </a:r>
            <a:r>
              <a:rPr lang="de-CH" b="1" dirty="0" err="1">
                <a:solidFill>
                  <a:srgbClr val="405583"/>
                </a:solidFill>
              </a:rPr>
              <a:t>nm-scale</a:t>
            </a:r>
            <a:r>
              <a:rPr lang="de-CH" b="1" dirty="0">
                <a:solidFill>
                  <a:srgbClr val="405583"/>
                </a:solidFill>
              </a:rPr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470A27-D3EE-BB54-2181-846E01F6305C}"/>
              </a:ext>
            </a:extLst>
          </p:cNvPr>
          <p:cNvCxnSpPr>
            <a:cxnSpLocks/>
          </p:cNvCxnSpPr>
          <p:nvPr/>
        </p:nvCxnSpPr>
        <p:spPr bwMode="auto">
          <a:xfrm flipV="1">
            <a:off x="1945634" y="472594"/>
            <a:ext cx="8300733" cy="17128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AB92FFD-6781-D3AB-67F0-7E0945453C5E}"/>
              </a:ext>
            </a:extLst>
          </p:cNvPr>
          <p:cNvSpPr txBox="1"/>
          <p:nvPr/>
        </p:nvSpPr>
        <p:spPr>
          <a:xfrm>
            <a:off x="975664" y="5871219"/>
            <a:ext cx="445160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Deposition yield: 99%, Uniform barium target</a:t>
            </a:r>
            <a:endParaRPr lang="de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98069-C56E-8B8B-25A3-9F2B55AB2C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470" t="17601" r="25786" b="24080"/>
          <a:stretch/>
        </p:blipFill>
        <p:spPr>
          <a:xfrm>
            <a:off x="8328248" y="4218113"/>
            <a:ext cx="3528392" cy="2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6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DF3EE-656A-CCEA-DE48-A643D85AE8B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41FCB6-B471-4068-9B2A-AAFEC758D13D}" type="datetime1">
              <a:rPr lang="de-CH" noProof="0" smtClean="0"/>
              <a:t>12.05.2026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32FF4-48D4-F7AF-3C2C-2E1F8137C0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F7046-A202-BD6E-4A91-041025541A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14</a:t>
            </a:fld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C89764-E756-6DC9-1824-F857ADD0C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6" t="12201" r="32282" b="18680"/>
          <a:stretch/>
        </p:blipFill>
        <p:spPr>
          <a:xfrm>
            <a:off x="1392833" y="3204257"/>
            <a:ext cx="2569101" cy="2417977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27AAFB6-7BEC-55E1-A276-19812D4B3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0"/>
          <a:stretch/>
        </p:blipFill>
        <p:spPr bwMode="auto">
          <a:xfrm>
            <a:off x="4280717" y="3204257"/>
            <a:ext cx="2260159" cy="238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32AD7B-8407-190B-1EB5-2677121E3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14" y="1467932"/>
            <a:ext cx="4589722" cy="8126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ED526B-FDB6-F63D-C51D-9963C237CD48}"/>
              </a:ext>
            </a:extLst>
          </p:cNvPr>
          <p:cNvSpPr/>
          <p:nvPr/>
        </p:nvSpPr>
        <p:spPr>
          <a:xfrm>
            <a:off x="407368" y="768617"/>
            <a:ext cx="6402932" cy="571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en-CH" b="1" dirty="0">
                <a:solidFill>
                  <a:srgbClr val="405583"/>
                </a:solidFill>
              </a:rPr>
              <a:t>…</a:t>
            </a:r>
            <a:r>
              <a:rPr lang="en-GB" b="1" dirty="0">
                <a:solidFill>
                  <a:srgbClr val="405583"/>
                </a:solidFill>
              </a:rPr>
              <a:t>.</a:t>
            </a:r>
            <a:r>
              <a:rPr lang="de-CH" b="1" dirty="0" err="1">
                <a:solidFill>
                  <a:srgbClr val="405583"/>
                </a:solidFill>
              </a:rPr>
              <a:t>targets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that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must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be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very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thin</a:t>
            </a:r>
            <a:r>
              <a:rPr lang="de-CH" b="1" dirty="0">
                <a:solidFill>
                  <a:srgbClr val="405583"/>
                </a:solidFill>
              </a:rPr>
              <a:t> (</a:t>
            </a:r>
            <a:r>
              <a:rPr lang="de-CH" b="1" dirty="0" err="1">
                <a:solidFill>
                  <a:srgbClr val="405583"/>
                </a:solidFill>
              </a:rPr>
              <a:t>nm-scale</a:t>
            </a:r>
            <a:r>
              <a:rPr lang="de-CH" b="1" dirty="0">
                <a:solidFill>
                  <a:srgbClr val="405583"/>
                </a:solidFill>
              </a:rPr>
              <a:t>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839F421-C736-B083-1253-C0779DCF5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478" y="117332"/>
            <a:ext cx="3939592" cy="393484"/>
          </a:xfrm>
        </p:spPr>
        <p:txBody>
          <a:bodyPr/>
          <a:lstStyle/>
          <a:p>
            <a:pPr algn="ctr"/>
            <a:r>
              <a:rPr lang="en-US" sz="2400" noProof="0" dirty="0"/>
              <a:t>Production of targets for</a:t>
            </a:r>
            <a:br>
              <a:rPr lang="en-US" sz="2400" noProof="0" dirty="0"/>
            </a:br>
            <a:r>
              <a:rPr lang="en-US" sz="2400" noProof="0" dirty="0"/>
              <a:t>Muonic Atom Spectroscopy</a:t>
            </a:r>
            <a:endParaRPr lang="en-GB" sz="2400" noProof="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DE0D6C-C0FF-2B5F-6F4D-E1A86DC1000B}"/>
              </a:ext>
            </a:extLst>
          </p:cNvPr>
          <p:cNvCxnSpPr>
            <a:cxnSpLocks/>
          </p:cNvCxnSpPr>
          <p:nvPr/>
        </p:nvCxnSpPr>
        <p:spPr bwMode="auto">
          <a:xfrm flipV="1">
            <a:off x="1945634" y="472594"/>
            <a:ext cx="8300733" cy="17128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264B189-970E-7B51-8531-ED8CEACA1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716" y="1347346"/>
            <a:ext cx="960162" cy="9625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42B44B-63CA-A0F2-EE1A-4BDDF408CF56}"/>
              </a:ext>
            </a:extLst>
          </p:cNvPr>
          <p:cNvSpPr txBox="1"/>
          <p:nvPr/>
        </p:nvSpPr>
        <p:spPr>
          <a:xfrm>
            <a:off x="779717" y="5715166"/>
            <a:ext cx="60820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Deposition yield: 86%, Thick, non-uniform with poor adhesion</a:t>
            </a:r>
            <a:endParaRPr lang="de-CH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AF943F5-DA1A-10E6-7936-7437ADE7004E}"/>
              </a:ext>
            </a:extLst>
          </p:cNvPr>
          <p:cNvSpPr/>
          <p:nvPr/>
        </p:nvSpPr>
        <p:spPr>
          <a:xfrm>
            <a:off x="6672064" y="4106090"/>
            <a:ext cx="581844" cy="714563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BC400E-F957-241F-28C8-1A8BFE875472}"/>
              </a:ext>
            </a:extLst>
          </p:cNvPr>
          <p:cNvSpPr txBox="1"/>
          <p:nvPr/>
        </p:nvSpPr>
        <p:spPr>
          <a:xfrm>
            <a:off x="683267" y="2481241"/>
            <a:ext cx="12226527" cy="46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b="1" dirty="0"/>
              <a:t>Solvent: </a:t>
            </a:r>
            <a:r>
              <a:rPr lang="de-CH" dirty="0"/>
              <a:t>N,N-</a:t>
            </a:r>
            <a:r>
              <a:rPr lang="de-CH" dirty="0" err="1"/>
              <a:t>Dimethylacetamide</a:t>
            </a:r>
            <a:r>
              <a:rPr lang="de-CH" dirty="0"/>
              <a:t>; </a:t>
            </a:r>
            <a:r>
              <a:rPr lang="de-CH" b="1" dirty="0" err="1"/>
              <a:t>backing</a:t>
            </a:r>
            <a:r>
              <a:rPr lang="de-CH" b="1" dirty="0"/>
              <a:t>: </a:t>
            </a:r>
            <a:r>
              <a:rPr lang="de-CH" dirty="0" err="1"/>
              <a:t>Glassy</a:t>
            </a:r>
            <a:r>
              <a:rPr lang="de-CH" dirty="0"/>
              <a:t> </a:t>
            </a:r>
            <a:r>
              <a:rPr lang="de-CH" dirty="0" err="1"/>
              <a:t>carbon</a:t>
            </a:r>
            <a:r>
              <a:rPr lang="de-CH" dirty="0"/>
              <a:t>; </a:t>
            </a:r>
            <a:r>
              <a:rPr lang="de-CH" b="1" dirty="0" err="1"/>
              <a:t>Quantity</a:t>
            </a:r>
            <a:r>
              <a:rPr lang="de-CH" b="1" dirty="0"/>
              <a:t> </a:t>
            </a:r>
            <a:r>
              <a:rPr lang="de-CH" b="1" dirty="0" err="1"/>
              <a:t>of</a:t>
            </a:r>
            <a:r>
              <a:rPr lang="de-CH" b="1" dirty="0"/>
              <a:t> Ba </a:t>
            </a:r>
            <a:r>
              <a:rPr lang="de-CH" b="1" dirty="0" err="1"/>
              <a:t>plated</a:t>
            </a:r>
            <a:r>
              <a:rPr lang="de-CH" b="1" dirty="0"/>
              <a:t>: </a:t>
            </a:r>
            <a:r>
              <a:rPr lang="de-CH" dirty="0"/>
              <a:t>~ </a:t>
            </a:r>
            <a:r>
              <a:rPr lang="en-GB" b="0" i="0" u="none" strike="noStrike" baseline="0" dirty="0"/>
              <a:t>5 </a:t>
            </a:r>
            <a:r>
              <a:rPr lang="el-GR" b="0" i="0" u="none" strike="noStrike" baseline="0" dirty="0"/>
              <a:t>μ</a:t>
            </a:r>
            <a:r>
              <a:rPr lang="en-GB" b="0" i="0" u="none" strike="noStrike" baseline="0" dirty="0"/>
              <a:t>g;  </a:t>
            </a:r>
            <a:r>
              <a:rPr lang="de-CH" b="1" dirty="0"/>
              <a:t>Area plated:</a:t>
            </a:r>
            <a:r>
              <a:rPr lang="de-CH" dirty="0"/>
              <a:t>3.14 cm</a:t>
            </a:r>
            <a:r>
              <a:rPr lang="de-CH" baseline="30000" dirty="0"/>
              <a:t>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6F12D6D-119F-A61D-D802-D0BBE40E9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3016" y="2879629"/>
            <a:ext cx="3243353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6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8E7A1-470C-929C-F1C7-BDB7E81B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Targetry production: </a:t>
            </a:r>
            <a:r>
              <a:rPr lang="en-US" baseline="30000" dirty="0"/>
              <a:t>226</a:t>
            </a:r>
            <a:r>
              <a:rPr lang="en-GB" dirty="0"/>
              <a:t>Ra</a:t>
            </a:r>
            <a:br>
              <a:rPr lang="en-GB" dirty="0"/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28F2D8-6923-DCC8-5455-B11DD16E7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15</a:t>
            </a:fld>
            <a:endParaRPr lang="en-GB" noProof="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DF4CC1-FA16-6CBB-8396-A83C8B504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6033"/>
            <a:ext cx="3523376" cy="43538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D64C449-9EB2-D248-ED0C-0C58D56D6EFA}"/>
              </a:ext>
            </a:extLst>
          </p:cNvPr>
          <p:cNvSpPr txBox="1"/>
          <p:nvPr/>
        </p:nvSpPr>
        <p:spPr>
          <a:xfrm>
            <a:off x="314954" y="56132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Helvetica" panose="020B0604020202020204" pitchFamily="34" charset="0"/>
              </a:rPr>
              <a:t>Large decay chain with many daughter</a:t>
            </a:r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ECC2ACF-6A8B-2216-41A3-A009A4262723}"/>
              </a:ext>
            </a:extLst>
          </p:cNvPr>
          <p:cNvSpPr/>
          <p:nvPr/>
        </p:nvSpPr>
        <p:spPr>
          <a:xfrm>
            <a:off x="5664366" y="1916832"/>
            <a:ext cx="592428" cy="237626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6107747-F7F5-84BB-A7E6-A8C3BC11A2C7}"/>
              </a:ext>
            </a:extLst>
          </p:cNvPr>
          <p:cNvSpPr/>
          <p:nvPr/>
        </p:nvSpPr>
        <p:spPr>
          <a:xfrm>
            <a:off x="5183736" y="2871752"/>
            <a:ext cx="1807033" cy="52322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prstClr val="white"/>
                </a:solidFill>
              </a:rPr>
              <a:t>DGA resin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CE08ED1-5902-F7D3-E5F2-D73E5D88578E}"/>
              </a:ext>
            </a:extLst>
          </p:cNvPr>
          <p:cNvSpPr/>
          <p:nvPr/>
        </p:nvSpPr>
        <p:spPr>
          <a:xfrm>
            <a:off x="6337989" y="2254290"/>
            <a:ext cx="15122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HNO</a:t>
            </a:r>
            <a:r>
              <a:rPr lang="en-GB" baseline="-25000" dirty="0">
                <a:solidFill>
                  <a:prstClr val="black"/>
                </a:solidFill>
              </a:rPr>
              <a:t>3</a:t>
            </a:r>
            <a:r>
              <a:rPr lang="en-GB" dirty="0">
                <a:solidFill>
                  <a:prstClr val="black"/>
                </a:solidFill>
              </a:rPr>
              <a:t> 1M:</a:t>
            </a:r>
          </a:p>
          <a:p>
            <a:r>
              <a:rPr lang="en-GB" dirty="0">
                <a:solidFill>
                  <a:prstClr val="black"/>
                </a:solidFill>
              </a:rPr>
              <a:t>Retention: Bi and some Pb</a:t>
            </a:r>
          </a:p>
          <a:p>
            <a:r>
              <a:rPr lang="en-GB" dirty="0">
                <a:solidFill>
                  <a:prstClr val="black"/>
                </a:solidFill>
              </a:rPr>
              <a:t>Elution: Ra, Pb…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54F09FB-B926-2560-89CA-B8E5013C6CBE}"/>
              </a:ext>
            </a:extLst>
          </p:cNvPr>
          <p:cNvSpPr/>
          <p:nvPr/>
        </p:nvSpPr>
        <p:spPr>
          <a:xfrm>
            <a:off x="8329924" y="1930096"/>
            <a:ext cx="592428" cy="237626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7B4EF5E-B976-1D58-2AC0-D917747CAD51}"/>
              </a:ext>
            </a:extLst>
          </p:cNvPr>
          <p:cNvCxnSpPr>
            <a:cxnSpLocks/>
          </p:cNvCxnSpPr>
          <p:nvPr/>
        </p:nvCxnSpPr>
        <p:spPr>
          <a:xfrm>
            <a:off x="5984478" y="4362488"/>
            <a:ext cx="0" cy="406174"/>
          </a:xfrm>
          <a:prstGeom prst="straightConnector1">
            <a:avLst/>
          </a:prstGeom>
          <a:noFill/>
          <a:ln w="53975" cap="flat" cmpd="sng" algn="ctr">
            <a:solidFill>
              <a:srgbClr val="5B9BD5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662D51EE-71B9-0A56-C8BF-E516F5015E38}"/>
              </a:ext>
            </a:extLst>
          </p:cNvPr>
          <p:cNvSpPr/>
          <p:nvPr/>
        </p:nvSpPr>
        <p:spPr>
          <a:xfrm>
            <a:off x="7690446" y="2636912"/>
            <a:ext cx="2060949" cy="52322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prstClr val="white"/>
                </a:solidFill>
              </a:rPr>
              <a:t>TK101 resin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47BDA97-AD75-A6E4-AA4D-9BD804A5CFE3}"/>
              </a:ext>
            </a:extLst>
          </p:cNvPr>
          <p:cNvSpPr/>
          <p:nvPr/>
        </p:nvSpPr>
        <p:spPr>
          <a:xfrm>
            <a:off x="9309468" y="1930096"/>
            <a:ext cx="19364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HNO</a:t>
            </a:r>
            <a:r>
              <a:rPr lang="en-GB" baseline="-25000" dirty="0">
                <a:solidFill>
                  <a:prstClr val="black"/>
                </a:solidFill>
              </a:rPr>
              <a:t>3</a:t>
            </a:r>
            <a:r>
              <a:rPr lang="en-GB" dirty="0">
                <a:solidFill>
                  <a:prstClr val="black"/>
                </a:solidFill>
              </a:rPr>
              <a:t> 0.01 M:</a:t>
            </a:r>
          </a:p>
          <a:p>
            <a:r>
              <a:rPr lang="en-GB" dirty="0">
                <a:solidFill>
                  <a:prstClr val="black"/>
                </a:solidFill>
              </a:rPr>
              <a:t>Retention: Ra; </a:t>
            </a:r>
            <a:r>
              <a:rPr lang="en-GB" dirty="0" err="1">
                <a:solidFill>
                  <a:prstClr val="black"/>
                </a:solidFill>
              </a:rPr>
              <a:t>Pb</a:t>
            </a:r>
            <a:endParaRPr lang="en-GB" dirty="0">
              <a:solidFill>
                <a:prstClr val="black"/>
              </a:solidFill>
            </a:endParaRPr>
          </a:p>
          <a:p>
            <a:r>
              <a:rPr lang="en-GB" dirty="0">
                <a:solidFill>
                  <a:prstClr val="black"/>
                </a:solidFill>
              </a:rPr>
              <a:t>Elution: Na, Ca, 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E673763-444F-3CD8-5EAE-0AA99A49495B}"/>
              </a:ext>
            </a:extLst>
          </p:cNvPr>
          <p:cNvSpPr/>
          <p:nvPr/>
        </p:nvSpPr>
        <p:spPr>
          <a:xfrm>
            <a:off x="9309468" y="3062195"/>
            <a:ext cx="19364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HNO</a:t>
            </a:r>
            <a:r>
              <a:rPr lang="en-GB" baseline="-25000" dirty="0">
                <a:solidFill>
                  <a:prstClr val="black"/>
                </a:solidFill>
              </a:rPr>
              <a:t>3</a:t>
            </a:r>
            <a:r>
              <a:rPr lang="en-GB" dirty="0">
                <a:solidFill>
                  <a:prstClr val="black"/>
                </a:solidFill>
              </a:rPr>
              <a:t> 2 M:</a:t>
            </a:r>
          </a:p>
          <a:p>
            <a:r>
              <a:rPr lang="en-GB" dirty="0">
                <a:solidFill>
                  <a:prstClr val="black"/>
                </a:solidFill>
              </a:rPr>
              <a:t>Retention: Pb Elution: Ra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0F67B1F-4325-2A57-24EA-2167FAF4CFC1}"/>
              </a:ext>
            </a:extLst>
          </p:cNvPr>
          <p:cNvSpPr/>
          <p:nvPr/>
        </p:nvSpPr>
        <p:spPr>
          <a:xfrm>
            <a:off x="4295800" y="1088740"/>
            <a:ext cx="3040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prstClr val="black"/>
                </a:solidFill>
              </a:rPr>
              <a:t>Ra (Pb, Bi, Po…) in HNO</a:t>
            </a:r>
            <a:r>
              <a:rPr lang="en-GB" b="1" baseline="-25000" dirty="0">
                <a:solidFill>
                  <a:prstClr val="black"/>
                </a:solidFill>
              </a:rPr>
              <a:t>3</a:t>
            </a:r>
            <a:r>
              <a:rPr lang="en-GB" b="1" dirty="0">
                <a:solidFill>
                  <a:prstClr val="black"/>
                </a:solidFill>
              </a:rPr>
              <a:t> 1M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DD62C48-9A2C-0A0E-4E78-D1EBFD826EF4}"/>
              </a:ext>
            </a:extLst>
          </p:cNvPr>
          <p:cNvSpPr/>
          <p:nvPr/>
        </p:nvSpPr>
        <p:spPr>
          <a:xfrm>
            <a:off x="4778899" y="4755790"/>
            <a:ext cx="2413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prstClr val="black"/>
                </a:solidFill>
              </a:rPr>
              <a:t>Ra (Pb….) in HNO</a:t>
            </a:r>
            <a:r>
              <a:rPr lang="en-GB" b="1" baseline="-25000" dirty="0">
                <a:solidFill>
                  <a:prstClr val="black"/>
                </a:solidFill>
              </a:rPr>
              <a:t>3</a:t>
            </a:r>
            <a:r>
              <a:rPr lang="en-GB" b="1" dirty="0">
                <a:solidFill>
                  <a:prstClr val="black"/>
                </a:solidFill>
              </a:rPr>
              <a:t> 1M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A3E4700-D3E1-71A0-4F4B-42E035F829C9}"/>
              </a:ext>
            </a:extLst>
          </p:cNvPr>
          <p:cNvSpPr/>
          <p:nvPr/>
        </p:nvSpPr>
        <p:spPr>
          <a:xfrm>
            <a:off x="4806308" y="5652873"/>
            <a:ext cx="2830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prstClr val="black"/>
                </a:solidFill>
              </a:rPr>
              <a:t>Dry and dilution to 0.01 M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8BD76E2-29F4-6E43-F72C-7A40793542B9}"/>
              </a:ext>
            </a:extLst>
          </p:cNvPr>
          <p:cNvSpPr/>
          <p:nvPr/>
        </p:nvSpPr>
        <p:spPr>
          <a:xfrm>
            <a:off x="7895851" y="4759809"/>
            <a:ext cx="173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prstClr val="black"/>
                </a:solidFill>
              </a:rPr>
              <a:t>Ra in HNO</a:t>
            </a:r>
            <a:r>
              <a:rPr lang="en-GB" b="1" baseline="-25000" dirty="0">
                <a:solidFill>
                  <a:prstClr val="black"/>
                </a:solidFill>
              </a:rPr>
              <a:t>3</a:t>
            </a:r>
            <a:r>
              <a:rPr lang="en-GB" b="1" dirty="0">
                <a:solidFill>
                  <a:prstClr val="black"/>
                </a:solidFill>
              </a:rPr>
              <a:t> 2M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F2662B04-0AC4-9BE1-49AB-F4B1F4716603}"/>
              </a:ext>
            </a:extLst>
          </p:cNvPr>
          <p:cNvCxnSpPr>
            <a:cxnSpLocks/>
          </p:cNvCxnSpPr>
          <p:nvPr/>
        </p:nvCxnSpPr>
        <p:spPr>
          <a:xfrm>
            <a:off x="5960580" y="5186832"/>
            <a:ext cx="0" cy="406174"/>
          </a:xfrm>
          <a:prstGeom prst="straightConnector1">
            <a:avLst/>
          </a:prstGeom>
          <a:noFill/>
          <a:ln w="53975" cap="flat" cmpd="sng" algn="ctr">
            <a:solidFill>
              <a:srgbClr val="5B9BD5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994581B-CF51-4B1C-86F4-1A719DC4B5FF}"/>
              </a:ext>
            </a:extLst>
          </p:cNvPr>
          <p:cNvCxnSpPr>
            <a:cxnSpLocks/>
          </p:cNvCxnSpPr>
          <p:nvPr/>
        </p:nvCxnSpPr>
        <p:spPr>
          <a:xfrm>
            <a:off x="8666548" y="4362488"/>
            <a:ext cx="0" cy="406174"/>
          </a:xfrm>
          <a:prstGeom prst="straightConnector1">
            <a:avLst/>
          </a:prstGeom>
          <a:noFill/>
          <a:ln w="53975" cap="flat" cmpd="sng" algn="ctr">
            <a:solidFill>
              <a:srgbClr val="5B9BD5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1F14F2B-9C6C-AFC9-C4D6-8C903589733C}"/>
              </a:ext>
            </a:extLst>
          </p:cNvPr>
          <p:cNvCxnSpPr>
            <a:cxnSpLocks/>
          </p:cNvCxnSpPr>
          <p:nvPr/>
        </p:nvCxnSpPr>
        <p:spPr>
          <a:xfrm>
            <a:off x="5960580" y="1496724"/>
            <a:ext cx="0" cy="406174"/>
          </a:xfrm>
          <a:prstGeom prst="straightConnector1">
            <a:avLst/>
          </a:prstGeom>
          <a:noFill/>
          <a:ln w="53975" cap="flat" cmpd="sng" algn="ctr">
            <a:solidFill>
              <a:srgbClr val="5B9BD5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6AB2D30-E929-6B45-7A1F-BACADA76A20D}"/>
              </a:ext>
            </a:extLst>
          </p:cNvPr>
          <p:cNvCxnSpPr>
            <a:cxnSpLocks/>
          </p:cNvCxnSpPr>
          <p:nvPr/>
        </p:nvCxnSpPr>
        <p:spPr>
          <a:xfrm>
            <a:off x="8626138" y="1495917"/>
            <a:ext cx="0" cy="406174"/>
          </a:xfrm>
          <a:prstGeom prst="straightConnector1">
            <a:avLst/>
          </a:prstGeom>
          <a:noFill/>
          <a:ln w="53975" cap="flat" cmpd="sng" algn="ctr">
            <a:solidFill>
              <a:srgbClr val="5B9BD5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A3880D62-0803-DB73-AEE9-9F3D4F0A85B1}"/>
              </a:ext>
            </a:extLst>
          </p:cNvPr>
          <p:cNvSpPr/>
          <p:nvPr/>
        </p:nvSpPr>
        <p:spPr>
          <a:xfrm>
            <a:off x="7710181" y="1069972"/>
            <a:ext cx="2728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prstClr val="black"/>
                </a:solidFill>
              </a:rPr>
              <a:t>Ra (Pb….) in HNO</a:t>
            </a:r>
            <a:r>
              <a:rPr lang="en-GB" b="1" baseline="-25000" dirty="0">
                <a:solidFill>
                  <a:prstClr val="black"/>
                </a:solidFill>
              </a:rPr>
              <a:t>3</a:t>
            </a:r>
            <a:r>
              <a:rPr lang="en-GB" b="1" dirty="0">
                <a:solidFill>
                  <a:prstClr val="black"/>
                </a:solidFill>
              </a:rPr>
              <a:t> 0.01M</a:t>
            </a:r>
          </a:p>
        </p:txBody>
      </p:sp>
      <p:sp>
        <p:nvSpPr>
          <p:cNvPr id="83" name="Action Button: Go Forward or Next 8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340F816-54D3-E251-D624-FA5431A6682A}"/>
              </a:ext>
            </a:extLst>
          </p:cNvPr>
          <p:cNvSpPr/>
          <p:nvPr/>
        </p:nvSpPr>
        <p:spPr>
          <a:xfrm>
            <a:off x="5664366" y="3917536"/>
            <a:ext cx="592427" cy="379368"/>
          </a:xfrm>
          <a:prstGeom prst="actionButtonForwardNext">
            <a:avLst/>
          </a:prstGeom>
          <a:solidFill>
            <a:srgbClr val="99CCF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b="1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4" name="Action Button: Go Forward or Next 8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6725A20-8529-779B-70B5-80AB2E81D520}"/>
              </a:ext>
            </a:extLst>
          </p:cNvPr>
          <p:cNvSpPr/>
          <p:nvPr/>
        </p:nvSpPr>
        <p:spPr>
          <a:xfrm>
            <a:off x="8329923" y="3926992"/>
            <a:ext cx="592427" cy="379368"/>
          </a:xfrm>
          <a:prstGeom prst="actionButtonForwardNext">
            <a:avLst/>
          </a:prstGeom>
          <a:solidFill>
            <a:srgbClr val="99CCF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b="1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03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_clean_scientific_infographic_poster_style_image.png">
            <a:extLst>
              <a:ext uri="{FF2B5EF4-FFF2-40B4-BE49-F238E27FC236}">
                <a16:creationId xmlns:a16="http://schemas.microsoft.com/office/drawing/2014/main" id="{BFB525F0-352C-DC27-251B-83241AAA10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927" b="21508"/>
          <a:stretch>
            <a:fillRect/>
          </a:stretch>
        </p:blipFill>
        <p:spPr>
          <a:xfrm>
            <a:off x="551384" y="895025"/>
            <a:ext cx="10862986" cy="4675843"/>
          </a:xfrm>
          <a:prstGeom prst="rect">
            <a:avLst/>
          </a:prstGeom>
        </p:spPr>
      </p:pic>
      <p:pic>
        <p:nvPicPr>
          <p:cNvPr id="13" name="Picture 12" descr="a_detailed_scientific_infographic_poster_slide.png">
            <a:extLst>
              <a:ext uri="{FF2B5EF4-FFF2-40B4-BE49-F238E27FC236}">
                <a16:creationId xmlns:a16="http://schemas.microsoft.com/office/drawing/2014/main" id="{3F6A646C-7507-E4C6-F648-310F88FE75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5" t="45360" r="80929" b="44635"/>
          <a:stretch>
            <a:fillRect/>
          </a:stretch>
        </p:blipFill>
        <p:spPr>
          <a:xfrm>
            <a:off x="2639616" y="5704207"/>
            <a:ext cx="2016224" cy="766908"/>
          </a:xfrm>
          <a:prstGeom prst="rect">
            <a:avLst/>
          </a:prstGeom>
        </p:spPr>
      </p:pic>
      <p:pic>
        <p:nvPicPr>
          <p:cNvPr id="14" name="Picture 13" descr="a_detailed_scientific_infographic_poster_slide.png">
            <a:extLst>
              <a:ext uri="{FF2B5EF4-FFF2-40B4-BE49-F238E27FC236}">
                <a16:creationId xmlns:a16="http://schemas.microsoft.com/office/drawing/2014/main" id="{42B7DE40-D032-5235-0EB8-24B53AD3DE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829" t="45361" r="40022" b="44553"/>
          <a:stretch>
            <a:fillRect/>
          </a:stretch>
        </p:blipFill>
        <p:spPr>
          <a:xfrm>
            <a:off x="4655840" y="5708295"/>
            <a:ext cx="2172512" cy="762820"/>
          </a:xfrm>
          <a:prstGeom prst="rect">
            <a:avLst/>
          </a:prstGeom>
        </p:spPr>
      </p:pic>
      <p:pic>
        <p:nvPicPr>
          <p:cNvPr id="15" name="Picture 14" descr="a_detailed_scientific_infographic_poster_slide.png">
            <a:extLst>
              <a:ext uri="{FF2B5EF4-FFF2-40B4-BE49-F238E27FC236}">
                <a16:creationId xmlns:a16="http://schemas.microsoft.com/office/drawing/2014/main" id="{D528EC16-0FC4-95B8-C97D-F557DFE0D0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780" t="46167" r="20200" b="44231"/>
          <a:stretch>
            <a:fillRect/>
          </a:stretch>
        </p:blipFill>
        <p:spPr>
          <a:xfrm>
            <a:off x="6800144" y="5704207"/>
            <a:ext cx="2172512" cy="771728"/>
          </a:xfrm>
          <a:prstGeom prst="rect">
            <a:avLst/>
          </a:prstGeom>
        </p:spPr>
      </p:pic>
      <p:pic>
        <p:nvPicPr>
          <p:cNvPr id="16" name="Picture 15" descr="a_detailed_scientific_infographic_poster_slide.png">
            <a:extLst>
              <a:ext uri="{FF2B5EF4-FFF2-40B4-BE49-F238E27FC236}">
                <a16:creationId xmlns:a16="http://schemas.microsoft.com/office/drawing/2014/main" id="{B999440C-6C98-80C3-9214-7F2073B289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064" t="46231" r="916" b="44697"/>
          <a:stretch>
            <a:fillRect/>
          </a:stretch>
        </p:blipFill>
        <p:spPr>
          <a:xfrm>
            <a:off x="9014576" y="5697639"/>
            <a:ext cx="2172512" cy="72913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231478E-5A17-6256-AE8B-197BA1917EB4}"/>
              </a:ext>
            </a:extLst>
          </p:cNvPr>
          <p:cNvSpPr txBox="1">
            <a:spLocks/>
          </p:cNvSpPr>
          <p:nvPr/>
        </p:nvSpPr>
        <p:spPr>
          <a:xfrm>
            <a:off x="767408" y="188640"/>
            <a:ext cx="8964613" cy="810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latin typeface="+mj-lt"/>
                <a:ea typeface="+mj-ea"/>
                <a:cs typeface="+mj-cs"/>
              </a:rPr>
              <a:t>How radiation can turn DMF into a polymer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B591BC-23F6-9F3F-7F50-136664ECB775}"/>
              </a:ext>
            </a:extLst>
          </p:cNvPr>
          <p:cNvSpPr txBox="1"/>
          <p:nvPr/>
        </p:nvSpPr>
        <p:spPr>
          <a:xfrm>
            <a:off x="839416" y="6489867"/>
            <a:ext cx="10513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This figure is intended for illustrative purposes only and does not represent a chemically accurate process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1225552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EE7DA-8451-BF73-0394-C3094035CD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3338C7E-6DA1-4147-1207-DC73DB251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104609"/>
            <a:ext cx="7009872" cy="376549"/>
          </a:xfrm>
        </p:spPr>
        <p:txBody>
          <a:bodyPr/>
          <a:lstStyle/>
          <a:p>
            <a:pPr algn="ctr"/>
            <a:r>
              <a:rPr lang="en-US" sz="2400" noProof="0" dirty="0"/>
              <a:t>Production of targets for</a:t>
            </a:r>
            <a:br>
              <a:rPr lang="en-US" sz="2400" noProof="0" dirty="0"/>
            </a:br>
            <a:r>
              <a:rPr lang="de-DE" sz="2400" b="1" i="0" dirty="0">
                <a:effectLst/>
                <a:latin typeface="Gotham"/>
              </a:rPr>
              <a:t>superheavy </a:t>
            </a:r>
            <a:r>
              <a:rPr lang="de-DE" sz="2400" b="1" i="0" dirty="0" err="1">
                <a:effectLst/>
                <a:latin typeface="Gotham"/>
              </a:rPr>
              <a:t>elements</a:t>
            </a:r>
            <a:br>
              <a:rPr lang="de-DE" sz="2400" b="1" i="0" dirty="0">
                <a:effectLst/>
                <a:latin typeface="Gotham"/>
              </a:rPr>
            </a:br>
            <a:br>
              <a:rPr lang="en-US" sz="2400" noProof="0" dirty="0"/>
            </a:br>
            <a:br>
              <a:rPr lang="de-CH" sz="2400" dirty="0"/>
            </a:br>
            <a:endParaRPr lang="en-GB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4B5244-E243-8E35-A5EB-3816E11BCFC3}"/>
              </a:ext>
            </a:extLst>
          </p:cNvPr>
          <p:cNvCxnSpPr>
            <a:cxnSpLocks/>
          </p:cNvCxnSpPr>
          <p:nvPr/>
        </p:nvCxnSpPr>
        <p:spPr bwMode="auto">
          <a:xfrm flipV="1">
            <a:off x="1945634" y="472594"/>
            <a:ext cx="8300733" cy="17128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0291122-16EB-4387-9222-26A734C9C191}"/>
              </a:ext>
            </a:extLst>
          </p:cNvPr>
          <p:cNvSpPr/>
          <p:nvPr/>
        </p:nvSpPr>
        <p:spPr>
          <a:xfrm>
            <a:off x="-96688" y="746030"/>
            <a:ext cx="6402932" cy="571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en-CH" b="1" dirty="0">
                <a:solidFill>
                  <a:srgbClr val="405583"/>
                </a:solidFill>
              </a:rPr>
              <a:t>…</a:t>
            </a:r>
            <a:r>
              <a:rPr lang="en-GB" b="1" dirty="0">
                <a:solidFill>
                  <a:srgbClr val="405583"/>
                </a:solidFill>
              </a:rPr>
              <a:t>.</a:t>
            </a:r>
            <a:r>
              <a:rPr lang="de-CH" b="1" dirty="0" err="1">
                <a:solidFill>
                  <a:srgbClr val="405583"/>
                </a:solidFill>
              </a:rPr>
              <a:t>targets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that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need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to</a:t>
            </a:r>
            <a:r>
              <a:rPr lang="de-CH" b="1" dirty="0">
                <a:solidFill>
                  <a:srgbClr val="405583"/>
                </a:solidFill>
              </a:rPr>
              <a:t> </a:t>
            </a:r>
            <a:r>
              <a:rPr lang="de-CH" b="1" dirty="0" err="1">
                <a:solidFill>
                  <a:srgbClr val="405583"/>
                </a:solidFill>
              </a:rPr>
              <a:t>withstand</a:t>
            </a:r>
            <a:r>
              <a:rPr lang="de-CH" b="1" dirty="0">
                <a:solidFill>
                  <a:srgbClr val="405583"/>
                </a:solidFill>
              </a:rPr>
              <a:t> high stress </a:t>
            </a:r>
            <a:r>
              <a:rPr lang="de-CH" b="1" dirty="0" err="1">
                <a:solidFill>
                  <a:srgbClr val="405583"/>
                </a:solidFill>
              </a:rPr>
              <a:t>level</a:t>
            </a:r>
            <a:endParaRPr lang="de-CH" b="1" dirty="0">
              <a:solidFill>
                <a:srgbClr val="405583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FE4B71-11D8-7DB3-38D0-0CE264091FAA}"/>
              </a:ext>
            </a:extLst>
          </p:cNvPr>
          <p:cNvGrpSpPr/>
          <p:nvPr/>
        </p:nvGrpSpPr>
        <p:grpSpPr>
          <a:xfrm>
            <a:off x="115778" y="1311575"/>
            <a:ext cx="6774716" cy="3570684"/>
            <a:chOff x="157114" y="1536540"/>
            <a:chExt cx="6774716" cy="3570684"/>
          </a:xfrm>
        </p:grpSpPr>
        <p:pic>
          <p:nvPicPr>
            <p:cNvPr id="9" name="Content Placeholder 4">
              <a:extLst>
                <a:ext uri="{FF2B5EF4-FFF2-40B4-BE49-F238E27FC236}">
                  <a16:creationId xmlns:a16="http://schemas.microsoft.com/office/drawing/2014/main" id="{0F977A31-9D72-95FC-5ECF-99A909E8B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537" y="1536540"/>
              <a:ext cx="6049293" cy="284103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8BC4FF-AC2A-0208-6DC9-DBC94A866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56" y="1784951"/>
              <a:ext cx="720080" cy="8027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2B0338-E5C3-80CD-9364-1EBA2A62C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29" y="4377572"/>
              <a:ext cx="1816024" cy="7296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C7085D2-8015-FC48-0151-184A105E7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14" y="3292671"/>
              <a:ext cx="720000" cy="79609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992EDE-D46B-EFD7-509B-817BE6836318}"/>
                </a:ext>
              </a:extLst>
            </p:cNvPr>
            <p:cNvSpPr txBox="1"/>
            <p:nvPr/>
          </p:nvSpPr>
          <p:spPr>
            <a:xfrm>
              <a:off x="3690848" y="3048707"/>
              <a:ext cx="914400" cy="1440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GB" sz="900" kern="1000" spc="30" dirty="0">
                  <a:cs typeface="Franklin Gothic Book"/>
                </a:rPr>
                <a:t>T &gt; 1100 °C</a:t>
              </a:r>
              <a:endParaRPr lang="en-GB" kern="1000" spc="30" dirty="0">
                <a:cs typeface="Franklin Gothic Book"/>
              </a:endParaRPr>
            </a:p>
          </p:txBody>
        </p:sp>
      </p:grp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A12FAFA6-8660-1639-DA18-84712F75BD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724" y="5250038"/>
            <a:ext cx="5206532" cy="1106497"/>
          </a:xfrm>
        </p:spPr>
        <p:txBody>
          <a:bodyPr/>
          <a:lstStyle/>
          <a:p>
            <a:pPr lvl="1" indent="0">
              <a:lnSpc>
                <a:spcPct val="150000"/>
              </a:lnSpc>
              <a:buNone/>
            </a:pPr>
            <a:r>
              <a:rPr lang="de-CH" sz="1600" dirty="0"/>
              <a:t>Many </a:t>
            </a:r>
            <a:r>
              <a:rPr lang="de-CH" sz="1600" dirty="0" err="1"/>
              <a:t>advantages</a:t>
            </a:r>
            <a:r>
              <a:rPr lang="de-CH" sz="1600" dirty="0"/>
              <a:t> </a:t>
            </a:r>
            <a:r>
              <a:rPr lang="de-CH" sz="1600" dirty="0" err="1"/>
              <a:t>over</a:t>
            </a:r>
            <a:r>
              <a:rPr lang="de-CH" sz="1600" dirty="0"/>
              <a:t> </a:t>
            </a:r>
            <a:r>
              <a:rPr lang="de-CH" sz="1600" dirty="0" err="1"/>
              <a:t>only</a:t>
            </a:r>
            <a:r>
              <a:rPr lang="de-CH" sz="1600" dirty="0"/>
              <a:t> </a:t>
            </a:r>
            <a:r>
              <a:rPr lang="de-CH" sz="1600" dirty="0" err="1"/>
              <a:t>molecular</a:t>
            </a:r>
            <a:r>
              <a:rPr lang="de-CH" sz="1600" dirty="0"/>
              <a:t> </a:t>
            </a:r>
            <a:r>
              <a:rPr lang="de-CH" sz="1600" dirty="0" err="1"/>
              <a:t>plated</a:t>
            </a:r>
            <a:r>
              <a:rPr lang="de-CH" sz="1600" dirty="0"/>
              <a:t> </a:t>
            </a:r>
            <a:r>
              <a:rPr lang="de-CH" sz="1600" dirty="0" err="1"/>
              <a:t>samples</a:t>
            </a:r>
            <a:endParaRPr lang="de-CH" sz="1600" dirty="0"/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CH" sz="1600" dirty="0"/>
              <a:t>High thermal and </a:t>
            </a:r>
            <a:r>
              <a:rPr lang="de-CH" sz="1600" dirty="0" err="1"/>
              <a:t>electrical</a:t>
            </a:r>
            <a:r>
              <a:rPr lang="de-CH" sz="1600" dirty="0"/>
              <a:t> </a:t>
            </a:r>
            <a:r>
              <a:rPr lang="de-CH" sz="1600" dirty="0" err="1"/>
              <a:t>conductivity</a:t>
            </a:r>
            <a:endParaRPr lang="de-CH" sz="1600" dirty="0"/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CH" sz="1600" dirty="0"/>
              <a:t>High </a:t>
            </a:r>
            <a:r>
              <a:rPr lang="de-CH" sz="1600" dirty="0" err="1"/>
              <a:t>chemical</a:t>
            </a:r>
            <a:r>
              <a:rPr lang="de-CH" sz="1600" dirty="0"/>
              <a:t> and </a:t>
            </a:r>
            <a:r>
              <a:rPr lang="de-CH" sz="1600" dirty="0" err="1"/>
              <a:t>mechanical</a:t>
            </a:r>
            <a:r>
              <a:rPr lang="de-CH" sz="1600" dirty="0"/>
              <a:t> </a:t>
            </a:r>
            <a:r>
              <a:rPr lang="de-CH" sz="1600" dirty="0" err="1"/>
              <a:t>stability</a:t>
            </a:r>
            <a:endParaRPr lang="de-CH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9D4ABE-9ABF-33EA-ACE3-3ED29A426258}"/>
              </a:ext>
            </a:extLst>
          </p:cNvPr>
          <p:cNvSpPr txBox="1"/>
          <p:nvPr/>
        </p:nvSpPr>
        <p:spPr>
          <a:xfrm>
            <a:off x="1161593" y="4978709"/>
            <a:ext cx="4214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highlight>
                  <a:srgbClr val="FFFF00"/>
                </a:highlight>
                <a:latin typeface="Calibri" panose="020F0502020204030204" pitchFamily="34" charset="0"/>
              </a:rPr>
              <a:t>x</a:t>
            </a:r>
            <a:r>
              <a:rPr lang="pt-BR" sz="1800" b="0" i="0" u="none" strike="noStrike" baseline="0" dirty="0">
                <a:highlight>
                  <a:srgbClr val="FFFF00"/>
                </a:highlight>
                <a:latin typeface="Calibri" panose="020F0502020204030204" pitchFamily="34" charset="0"/>
              </a:rPr>
              <a:t> Pd + y Ln(OH)</a:t>
            </a:r>
            <a:r>
              <a:rPr lang="pt-BR" sz="1800" b="0" i="0" u="none" strike="noStrike" baseline="-25000" dirty="0">
                <a:highlight>
                  <a:srgbClr val="FFFF00"/>
                </a:highlight>
                <a:latin typeface="Calibri" panose="020F0502020204030204" pitchFamily="34" charset="0"/>
              </a:rPr>
              <a:t>3</a:t>
            </a:r>
            <a:r>
              <a:rPr lang="pt-BR" sz="1800" b="0" i="0" u="none" strike="noStrike" baseline="0" dirty="0">
                <a:highlight>
                  <a:srgbClr val="FFFF00"/>
                </a:highlight>
                <a:latin typeface="Calibri" panose="020F0502020204030204" pitchFamily="34" charset="0"/>
              </a:rPr>
              <a:t> + 3y H</a:t>
            </a:r>
            <a:r>
              <a:rPr lang="pt-BR" sz="1800" b="0" i="0" u="none" strike="noStrike" baseline="-25000" dirty="0">
                <a:highlight>
                  <a:srgbClr val="FFFF00"/>
                </a:highlight>
                <a:latin typeface="Calibri" panose="020F0502020204030204" pitchFamily="34" charset="0"/>
              </a:rPr>
              <a:t>2 </a:t>
            </a:r>
            <a:r>
              <a:rPr lang="pt-BR" sz="1800" b="0" i="0" u="none" strike="noStrike" baseline="0" dirty="0">
                <a:highlight>
                  <a:srgbClr val="FFFF00"/>
                </a:highlight>
                <a:latin typeface="Calibri" panose="020F0502020204030204" pitchFamily="34" charset="0"/>
              </a:rPr>
              <a:t>→ Ln</a:t>
            </a:r>
            <a:r>
              <a:rPr lang="pt-BR" sz="1800" b="0" i="0" u="none" strike="noStrike" baseline="-25000" dirty="0">
                <a:highlight>
                  <a:srgbClr val="FFFF00"/>
                </a:highlight>
                <a:latin typeface="Calibri" panose="020F0502020204030204" pitchFamily="34" charset="0"/>
              </a:rPr>
              <a:t>y</a:t>
            </a:r>
            <a:r>
              <a:rPr lang="pt-BR" sz="1800" b="0" i="0" u="none" strike="noStrike" baseline="0" dirty="0">
                <a:highlight>
                  <a:srgbClr val="FFFF00"/>
                </a:highlight>
                <a:latin typeface="Calibri" panose="020F0502020204030204" pitchFamily="34" charset="0"/>
              </a:rPr>
              <a:t>Pd</a:t>
            </a:r>
            <a:r>
              <a:rPr lang="pt-BR" sz="1800" b="0" i="0" u="none" strike="noStrike" baseline="-25000" dirty="0">
                <a:highlight>
                  <a:srgbClr val="FFFF00"/>
                </a:highlight>
                <a:latin typeface="Calibri" panose="020F0502020204030204" pitchFamily="34" charset="0"/>
              </a:rPr>
              <a:t>x</a:t>
            </a:r>
            <a:r>
              <a:rPr lang="pt-BR" sz="1800" b="0" i="0" u="none" strike="noStrike" baseline="0" dirty="0">
                <a:highlight>
                  <a:srgbClr val="FFFF00"/>
                </a:highlight>
                <a:latin typeface="Calibri" panose="020F0502020204030204" pitchFamily="34" charset="0"/>
              </a:rPr>
              <a:t> + 6y H</a:t>
            </a:r>
            <a:r>
              <a:rPr lang="pt-BR" sz="1800" b="0" i="0" u="none" strike="noStrike" baseline="-25000" dirty="0">
                <a:highlight>
                  <a:srgbClr val="FFFF00"/>
                </a:highlight>
                <a:latin typeface="Calibri" panose="020F0502020204030204" pitchFamily="34" charset="0"/>
              </a:rPr>
              <a:t>2</a:t>
            </a:r>
            <a:r>
              <a:rPr lang="pt-BR" sz="1800" b="0" i="0" u="none" strike="noStrike" baseline="0" dirty="0">
                <a:highlight>
                  <a:srgbClr val="FFFF00"/>
                </a:highlight>
                <a:latin typeface="Calibri" panose="020F0502020204030204" pitchFamily="34" charset="0"/>
              </a:rPr>
              <a:t>O</a:t>
            </a:r>
            <a:endParaRPr lang="en-US" sz="1800" dirty="0">
              <a:highlight>
                <a:srgbClr val="FFFF00"/>
              </a:highlight>
            </a:endParaRPr>
          </a:p>
        </p:txBody>
      </p:sp>
      <p:sp>
        <p:nvSpPr>
          <p:cNvPr id="16" name="AutoShape 2" descr="Noemi">
            <a:extLst>
              <a:ext uri="{FF2B5EF4-FFF2-40B4-BE49-F238E27FC236}">
                <a16:creationId xmlns:a16="http://schemas.microsoft.com/office/drawing/2014/main" id="{724CF546-1C5C-E951-9400-4B914230B1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30256" y="292815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2EEEDF-263B-B42C-099D-1F4517EA024D}"/>
              </a:ext>
            </a:extLst>
          </p:cNvPr>
          <p:cNvSpPr/>
          <p:nvPr/>
        </p:nvSpPr>
        <p:spPr>
          <a:xfrm>
            <a:off x="84373" y="1373208"/>
            <a:ext cx="6701954" cy="35368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A4AC1D-1858-25A6-3566-B631000F67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41" t="17644" r="30510" b="29470"/>
          <a:stretch/>
        </p:blipFill>
        <p:spPr>
          <a:xfrm>
            <a:off x="7201193" y="1117352"/>
            <a:ext cx="4943399" cy="30086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E07E19-1A68-ADAE-CE7D-C2BBAB8EEA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1725" y="1433014"/>
            <a:ext cx="851194" cy="10566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EB91C9-297B-0F3E-C9AE-3D010355D1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240" t="18989" r="29764" b="35880"/>
          <a:stretch/>
        </p:blipFill>
        <p:spPr>
          <a:xfrm>
            <a:off x="7089304" y="4236317"/>
            <a:ext cx="5112568" cy="26140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E90A8B-E620-B9FF-697A-4DA2FC24B2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2204" y="4517433"/>
            <a:ext cx="905610" cy="11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483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build="p"/>
      <p:bldP spid="15" grpId="0"/>
      <p:bldP spid="16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E8CEC-18A8-BCD0-E62D-CD8D912360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BF86A7F-6EF5-78AF-5FCF-B2945BDFD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104609"/>
            <a:ext cx="7009872" cy="376549"/>
          </a:xfrm>
        </p:spPr>
        <p:txBody>
          <a:bodyPr/>
          <a:lstStyle/>
          <a:p>
            <a:pPr algn="ctr"/>
            <a:r>
              <a:rPr lang="en-US" sz="2400" noProof="0" dirty="0"/>
              <a:t>Production of targets for</a:t>
            </a:r>
            <a:br>
              <a:rPr lang="en-US" sz="2400" noProof="0" dirty="0"/>
            </a:br>
            <a:r>
              <a:rPr lang="de-DE" sz="2400" b="1" i="0" dirty="0" err="1">
                <a:effectLst/>
                <a:latin typeface="Gotham"/>
              </a:rPr>
              <a:t>nuclear</a:t>
            </a:r>
            <a:r>
              <a:rPr lang="de-DE" sz="2400" b="1" i="0" dirty="0">
                <a:effectLst/>
                <a:latin typeface="Gotham"/>
              </a:rPr>
              <a:t> </a:t>
            </a:r>
            <a:r>
              <a:rPr lang="de-DE" sz="2400" b="1" i="0" dirty="0" err="1">
                <a:effectLst/>
                <a:latin typeface="Gotham"/>
              </a:rPr>
              <a:t>medicine</a:t>
            </a:r>
            <a:br>
              <a:rPr lang="de-DE" sz="2400" b="1" i="0" dirty="0">
                <a:effectLst/>
                <a:latin typeface="Gotham"/>
              </a:rPr>
            </a:br>
            <a:br>
              <a:rPr lang="en-US" sz="2400" noProof="0" dirty="0"/>
            </a:br>
            <a:br>
              <a:rPr lang="de-CH" sz="2400" dirty="0"/>
            </a:br>
            <a:endParaRPr lang="en-GB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C0EC10-BFC5-46E3-DB6C-D76B94124272}"/>
              </a:ext>
            </a:extLst>
          </p:cNvPr>
          <p:cNvCxnSpPr>
            <a:cxnSpLocks/>
          </p:cNvCxnSpPr>
          <p:nvPr/>
        </p:nvCxnSpPr>
        <p:spPr bwMode="auto">
          <a:xfrm flipV="1">
            <a:off x="1389068" y="472594"/>
            <a:ext cx="8300733" cy="17128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" name="Title 2">
            <a:extLst>
              <a:ext uri="{FF2B5EF4-FFF2-40B4-BE49-F238E27FC236}">
                <a16:creationId xmlns:a16="http://schemas.microsoft.com/office/drawing/2014/main" id="{28E55850-3E40-9380-51E1-7DE4238BFB5C}"/>
              </a:ext>
            </a:extLst>
          </p:cNvPr>
          <p:cNvSpPr txBox="1">
            <a:spLocks/>
          </p:cNvSpPr>
          <p:nvPr/>
        </p:nvSpPr>
        <p:spPr>
          <a:xfrm>
            <a:off x="728911" y="828515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/>
              <a:t>RAdiolanthanide</a:t>
            </a:r>
            <a:r>
              <a:rPr lang="en-US" sz="2000" dirty="0"/>
              <a:t> Production In Core (RAPIC)</a:t>
            </a:r>
            <a:endParaRPr lang="en-GB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039938-1676-BDCA-CCA5-3F3F7AEBA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66" b="36267"/>
          <a:stretch/>
        </p:blipFill>
        <p:spPr>
          <a:xfrm>
            <a:off x="7292825" y="939073"/>
            <a:ext cx="1550596" cy="268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CF15F2-871E-1CD7-42CB-E06468144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424" y="699584"/>
            <a:ext cx="2161004" cy="508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89DAEE-3193-C247-97C5-4433CE0129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85" t="42396" r="6294" b="9279"/>
          <a:stretch/>
        </p:blipFill>
        <p:spPr>
          <a:xfrm>
            <a:off x="1218954" y="1257923"/>
            <a:ext cx="8350046" cy="252719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6376734-F736-2660-2F25-0ED8B2946EA6}"/>
              </a:ext>
            </a:extLst>
          </p:cNvPr>
          <p:cNvGrpSpPr/>
          <p:nvPr/>
        </p:nvGrpSpPr>
        <p:grpSpPr>
          <a:xfrm>
            <a:off x="1218954" y="3954303"/>
            <a:ext cx="4102875" cy="2715057"/>
            <a:chOff x="1775520" y="3954303"/>
            <a:chExt cx="4102875" cy="271505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CD856F-D7AB-6043-1314-C3B6A0A2D0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939" t="24192" r="7308" b="15257"/>
            <a:stretch/>
          </p:blipFill>
          <p:spPr>
            <a:xfrm>
              <a:off x="1775520" y="3954303"/>
              <a:ext cx="4102875" cy="271505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B9D871-C0D0-798A-4924-E9EB05C41403}"/>
                </a:ext>
              </a:extLst>
            </p:cNvPr>
            <p:cNvSpPr/>
            <p:nvPr/>
          </p:nvSpPr>
          <p:spPr>
            <a:xfrm>
              <a:off x="1775520" y="4293096"/>
              <a:ext cx="1944216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/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1FB9F88-CBE0-B125-2C7B-8826667857B1}"/>
              </a:ext>
            </a:extLst>
          </p:cNvPr>
          <p:cNvSpPr/>
          <p:nvPr/>
        </p:nvSpPr>
        <p:spPr>
          <a:xfrm>
            <a:off x="1218955" y="3785120"/>
            <a:ext cx="4102874" cy="2997201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>
              <a:ln w="19050">
                <a:solidFill>
                  <a:schemeClr val="tx1"/>
                </a:solidFill>
              </a:ln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143A73-A234-0656-6140-D897E12B9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6" y="1351503"/>
            <a:ext cx="1080120" cy="1360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DA8D76-CF77-10BC-11FF-DC9A2DF0DE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752" y="2074344"/>
            <a:ext cx="2202346" cy="16517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7B59D3-FD1D-057D-01D1-40197C102F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20" y="4375217"/>
            <a:ext cx="2202346" cy="16517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CC80B4-45D1-E417-C987-AF90381DB1BE}"/>
              </a:ext>
            </a:extLst>
          </p:cNvPr>
          <p:cNvSpPr txBox="1"/>
          <p:nvPr/>
        </p:nvSpPr>
        <p:spPr>
          <a:xfrm>
            <a:off x="9846094" y="1546176"/>
            <a:ext cx="216100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400" dirty="0"/>
              <a:t>Target before being shot 100 times at 20 bars</a:t>
            </a:r>
            <a:endParaRPr lang="de-CH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343444-F86E-C56C-A9AB-13C3F202B83E}"/>
              </a:ext>
            </a:extLst>
          </p:cNvPr>
          <p:cNvSpPr txBox="1"/>
          <p:nvPr/>
        </p:nvSpPr>
        <p:spPr>
          <a:xfrm>
            <a:off x="9830062" y="3936368"/>
            <a:ext cx="216100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400" dirty="0"/>
              <a:t>Target after being shot 100 times at 20 bars</a:t>
            </a:r>
            <a:endParaRPr lang="de-CH" sz="1400" dirty="0"/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C96C85A9-959E-7904-2ADA-9FDE4B5201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4" t="60411" r="34492" b="20973"/>
          <a:stretch/>
        </p:blipFill>
        <p:spPr>
          <a:xfrm>
            <a:off x="114547" y="5478845"/>
            <a:ext cx="960111" cy="960111"/>
          </a:xfrm>
          <a:prstGeom prst="flowChartConnector">
            <a:avLst/>
          </a:prstGeom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13263D84-E758-28EC-4BA9-EE89BE3AC7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29" y="3780322"/>
            <a:ext cx="961473" cy="961473"/>
          </a:xfrm>
          <a:prstGeom prst="rect">
            <a:avLst/>
          </a:prstGeom>
        </p:spPr>
      </p:pic>
      <p:grpSp>
        <p:nvGrpSpPr>
          <p:cNvPr id="25" name="Gruppo 27">
            <a:extLst>
              <a:ext uri="{FF2B5EF4-FFF2-40B4-BE49-F238E27FC236}">
                <a16:creationId xmlns:a16="http://schemas.microsoft.com/office/drawing/2014/main" id="{7FBF59DE-A27A-B9A6-FF59-3213E8267089}"/>
              </a:ext>
            </a:extLst>
          </p:cNvPr>
          <p:cNvGrpSpPr/>
          <p:nvPr/>
        </p:nvGrpSpPr>
        <p:grpSpPr>
          <a:xfrm>
            <a:off x="633821" y="4292795"/>
            <a:ext cx="846563" cy="647428"/>
            <a:chOff x="1689705" y="2635012"/>
            <a:chExt cx="1307101" cy="855720"/>
          </a:xfrm>
        </p:grpSpPr>
        <p:pic>
          <p:nvPicPr>
            <p:cNvPr id="26" name="Picture 18" descr="A close-up of a grey surface&#10;&#10;AI-generated content may be incorrect.">
              <a:extLst>
                <a:ext uri="{FF2B5EF4-FFF2-40B4-BE49-F238E27FC236}">
                  <a16:creationId xmlns:a16="http://schemas.microsoft.com/office/drawing/2014/main" id="{CBA5044F-C072-DA6D-0D8F-EE18CF6E8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3" r="8212" b="13422"/>
            <a:stretch>
              <a:fillRect/>
            </a:stretch>
          </p:blipFill>
          <p:spPr>
            <a:xfrm>
              <a:off x="1787206" y="2635012"/>
              <a:ext cx="1209600" cy="855720"/>
            </a:xfrm>
            <a:prstGeom prst="rect">
              <a:avLst/>
            </a:prstGeom>
          </p:spPr>
        </p:pic>
        <p:cxnSp>
          <p:nvCxnSpPr>
            <p:cNvPr id="27" name="Straight Arrow Connector 19">
              <a:extLst>
                <a:ext uri="{FF2B5EF4-FFF2-40B4-BE49-F238E27FC236}">
                  <a16:creationId xmlns:a16="http://schemas.microsoft.com/office/drawing/2014/main" id="{DAAEA339-5BC1-6AA3-677D-50D5A78293D7}"/>
                </a:ext>
              </a:extLst>
            </p:cNvPr>
            <p:cNvCxnSpPr>
              <a:cxnSpLocks/>
            </p:cNvCxnSpPr>
            <p:nvPr/>
          </p:nvCxnSpPr>
          <p:spPr>
            <a:xfrm>
              <a:off x="1806322" y="3344931"/>
              <a:ext cx="102455" cy="0"/>
            </a:xfrm>
            <a:prstGeom prst="straightConnector1">
              <a:avLst/>
            </a:prstGeom>
            <a:ln w="9525">
              <a:miter lim="800000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 Box 5">
              <a:extLst>
                <a:ext uri="{FF2B5EF4-FFF2-40B4-BE49-F238E27FC236}">
                  <a16:creationId xmlns:a16="http://schemas.microsoft.com/office/drawing/2014/main" id="{162B077C-0F97-49F1-F665-F31680750DEF}"/>
                </a:ext>
              </a:extLst>
            </p:cNvPr>
            <p:cNvSpPr txBox="1"/>
            <p:nvPr/>
          </p:nvSpPr>
          <p:spPr>
            <a:xfrm>
              <a:off x="1689705" y="3126963"/>
              <a:ext cx="520065" cy="3289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kumimoji="0" lang="en-CH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anose="05050102010706020507" pitchFamily="18" charset="2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en-CH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endParaRPr kumimoji="0" lang="de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uppo 31">
            <a:extLst>
              <a:ext uri="{FF2B5EF4-FFF2-40B4-BE49-F238E27FC236}">
                <a16:creationId xmlns:a16="http://schemas.microsoft.com/office/drawing/2014/main" id="{8C14E983-71D0-295F-EAA8-17E73DF77E86}"/>
              </a:ext>
            </a:extLst>
          </p:cNvPr>
          <p:cNvGrpSpPr/>
          <p:nvPr/>
        </p:nvGrpSpPr>
        <p:grpSpPr>
          <a:xfrm>
            <a:off x="714911" y="5947915"/>
            <a:ext cx="836024" cy="647428"/>
            <a:chOff x="1705564" y="4708497"/>
            <a:chExt cx="1290828" cy="855720"/>
          </a:xfrm>
        </p:grpSpPr>
        <p:pic>
          <p:nvPicPr>
            <p:cNvPr id="30" name="Picture 17">
              <a:extLst>
                <a:ext uri="{FF2B5EF4-FFF2-40B4-BE49-F238E27FC236}">
                  <a16:creationId xmlns:a16="http://schemas.microsoft.com/office/drawing/2014/main" id="{084D11B0-A84B-F957-1686-6E7A5564E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5277" t="16397" r="4495" b="7302"/>
            <a:stretch>
              <a:fillRect/>
            </a:stretch>
          </p:blipFill>
          <p:spPr>
            <a:xfrm>
              <a:off x="1787620" y="4708497"/>
              <a:ext cx="1208772" cy="85572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31" name="Straight Arrow Connector 21">
              <a:extLst>
                <a:ext uri="{FF2B5EF4-FFF2-40B4-BE49-F238E27FC236}">
                  <a16:creationId xmlns:a16="http://schemas.microsoft.com/office/drawing/2014/main" id="{DCFDE06D-FF7D-5292-E0FE-19189EC5BE79}"/>
                </a:ext>
              </a:extLst>
            </p:cNvPr>
            <p:cNvCxnSpPr>
              <a:cxnSpLocks/>
            </p:cNvCxnSpPr>
            <p:nvPr/>
          </p:nvCxnSpPr>
          <p:spPr>
            <a:xfrm>
              <a:off x="1806763" y="5462095"/>
              <a:ext cx="102455" cy="0"/>
            </a:xfrm>
            <a:prstGeom prst="straightConnector1">
              <a:avLst/>
            </a:prstGeom>
            <a:ln w="19050">
              <a:miter lim="800000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 Box 5">
              <a:extLst>
                <a:ext uri="{FF2B5EF4-FFF2-40B4-BE49-F238E27FC236}">
                  <a16:creationId xmlns:a16="http://schemas.microsoft.com/office/drawing/2014/main" id="{BDD34899-BD20-159A-5FE5-614923EA5F40}"/>
                </a:ext>
              </a:extLst>
            </p:cNvPr>
            <p:cNvSpPr txBox="1"/>
            <p:nvPr/>
          </p:nvSpPr>
          <p:spPr>
            <a:xfrm>
              <a:off x="1705564" y="5235287"/>
              <a:ext cx="520065" cy="3289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kumimoji="0" lang="en-CH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anose="05050102010706020507" pitchFamily="18" charset="2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en-CH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endParaRPr kumimoji="0" lang="de-C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uppo 36">
            <a:extLst>
              <a:ext uri="{FF2B5EF4-FFF2-40B4-BE49-F238E27FC236}">
                <a16:creationId xmlns:a16="http://schemas.microsoft.com/office/drawing/2014/main" id="{080B8D5E-F90D-6E31-2449-825A210E9D47}"/>
              </a:ext>
            </a:extLst>
          </p:cNvPr>
          <p:cNvGrpSpPr/>
          <p:nvPr/>
        </p:nvGrpSpPr>
        <p:grpSpPr>
          <a:xfrm>
            <a:off x="5590895" y="3946415"/>
            <a:ext cx="3965405" cy="2880320"/>
            <a:chOff x="3138852" y="2021013"/>
            <a:chExt cx="6157055" cy="3810414"/>
          </a:xfrm>
        </p:grpSpPr>
        <p:pic>
          <p:nvPicPr>
            <p:cNvPr id="34" name="Content Placeholder 13">
              <a:extLst>
                <a:ext uri="{FF2B5EF4-FFF2-40B4-BE49-F238E27FC236}">
                  <a16:creationId xmlns:a16="http://schemas.microsoft.com/office/drawing/2014/main" id="{69EFFF15-E6CD-CBE1-C4A0-D954C0747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511" t="63456" r="993" b="19747"/>
            <a:stretch/>
          </p:blipFill>
          <p:spPr>
            <a:xfrm>
              <a:off x="3219314" y="3292920"/>
              <a:ext cx="5934133" cy="856160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FCCB5420-5B04-89AB-262E-C24DB8B10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38852" y="5213685"/>
              <a:ext cx="6157055" cy="416341"/>
            </a:xfrm>
            <a:prstGeom prst="rect">
              <a:avLst/>
            </a:prstGeom>
          </p:spPr>
        </p:pic>
        <p:pic>
          <p:nvPicPr>
            <p:cNvPr id="36" name="Content Placeholder 13">
              <a:extLst>
                <a:ext uri="{FF2B5EF4-FFF2-40B4-BE49-F238E27FC236}">
                  <a16:creationId xmlns:a16="http://schemas.microsoft.com/office/drawing/2014/main" id="{FE7DBCED-396B-1B21-CD2D-FABA9AF32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007" t="44180" r="497" b="36438"/>
            <a:stretch/>
          </p:blipFill>
          <p:spPr>
            <a:xfrm>
              <a:off x="3219314" y="4190066"/>
              <a:ext cx="5934133" cy="895118"/>
            </a:xfrm>
            <a:prstGeom prst="rect">
              <a:avLst/>
            </a:prstGeom>
          </p:spPr>
        </p:pic>
        <p:sp>
          <p:nvSpPr>
            <p:cNvPr id="37" name="TextBox 23">
              <a:extLst>
                <a:ext uri="{FF2B5EF4-FFF2-40B4-BE49-F238E27FC236}">
                  <a16:creationId xmlns:a16="http://schemas.microsoft.com/office/drawing/2014/main" id="{ADB4C270-4F70-A70F-B056-4150CB1E5D3E}"/>
                </a:ext>
              </a:extLst>
            </p:cNvPr>
            <p:cNvSpPr txBox="1"/>
            <p:nvPr/>
          </p:nvSpPr>
          <p:spPr>
            <a:xfrm>
              <a:off x="5916706" y="5462095"/>
              <a:ext cx="860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dirty="0"/>
                <a:t>2</a:t>
              </a:r>
              <a:r>
                <a:rPr lang="el-GR" dirty="0"/>
                <a:t>θ</a:t>
              </a:r>
              <a:endParaRPr lang="de-CH" dirty="0"/>
            </a:p>
          </p:txBody>
        </p:sp>
        <p:grpSp>
          <p:nvGrpSpPr>
            <p:cNvPr id="38" name="Gruppo 41">
              <a:extLst>
                <a:ext uri="{FF2B5EF4-FFF2-40B4-BE49-F238E27FC236}">
                  <a16:creationId xmlns:a16="http://schemas.microsoft.com/office/drawing/2014/main" id="{59E1C986-47F4-98C8-3C00-24E7F7E9BD71}"/>
                </a:ext>
              </a:extLst>
            </p:cNvPr>
            <p:cNvGrpSpPr/>
            <p:nvPr/>
          </p:nvGrpSpPr>
          <p:grpSpPr>
            <a:xfrm>
              <a:off x="3234125" y="2021013"/>
              <a:ext cx="5919321" cy="1323918"/>
              <a:chOff x="3234125" y="2021013"/>
              <a:chExt cx="5919321" cy="1323918"/>
            </a:xfrm>
          </p:grpSpPr>
          <p:pic>
            <p:nvPicPr>
              <p:cNvPr id="40" name="Graphic 13">
                <a:extLst>
                  <a:ext uri="{FF2B5EF4-FFF2-40B4-BE49-F238E27FC236}">
                    <a16:creationId xmlns:a16="http://schemas.microsoft.com/office/drawing/2014/main" id="{1D16C48D-0D1C-51B9-8C04-6F68088C28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1" t="1433" r="4509" b="74766"/>
              <a:stretch>
                <a:fillRect/>
              </a:stretch>
            </p:blipFill>
            <p:spPr>
              <a:xfrm>
                <a:off x="3234125" y="2021013"/>
                <a:ext cx="5919321" cy="1323918"/>
              </a:xfrm>
              <a:prstGeom prst="rect">
                <a:avLst/>
              </a:prstGeom>
            </p:spPr>
          </p:pic>
          <p:pic>
            <p:nvPicPr>
              <p:cNvPr id="41" name="Picture 95" descr="ay be incorrect.">
                <a:extLst>
                  <a:ext uri="{FF2B5EF4-FFF2-40B4-BE49-F238E27FC236}">
                    <a16:creationId xmlns:a16="http://schemas.microsoft.com/office/drawing/2014/main" id="{961CA6B9-20BB-684C-0484-4A07E61761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092" t="28724" r="16171" b="62591"/>
              <a:stretch>
                <a:fillRect/>
              </a:stretch>
            </p:blipFill>
            <p:spPr>
              <a:xfrm>
                <a:off x="3563973" y="2104986"/>
                <a:ext cx="1196150" cy="489086"/>
              </a:xfrm>
              <a:prstGeom prst="rect">
                <a:avLst/>
              </a:prstGeom>
            </p:spPr>
          </p:pic>
        </p:grpSp>
        <p:sp>
          <p:nvSpPr>
            <p:cNvPr id="39" name="Rectangle 16">
              <a:extLst>
                <a:ext uri="{FF2B5EF4-FFF2-40B4-BE49-F238E27FC236}">
                  <a16:creationId xmlns:a16="http://schemas.microsoft.com/office/drawing/2014/main" id="{6D25A61D-056F-F460-8CE9-5BAAA009A757}"/>
                </a:ext>
              </a:extLst>
            </p:cNvPr>
            <p:cNvSpPr/>
            <p:nvPr/>
          </p:nvSpPr>
          <p:spPr>
            <a:xfrm>
              <a:off x="3219314" y="2021013"/>
              <a:ext cx="5934133" cy="31926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3880653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1BADF-2F08-2B1F-F805-47A592EDE3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DFC6F17-48B6-C8B6-AC9F-4CD6383B3C6E}"/>
              </a:ext>
            </a:extLst>
          </p:cNvPr>
          <p:cNvSpPr txBox="1">
            <a:spLocks/>
          </p:cNvSpPr>
          <p:nvPr/>
        </p:nvSpPr>
        <p:spPr bwMode="auto">
          <a:xfrm>
            <a:off x="3612760" y="86255"/>
            <a:ext cx="4801897" cy="32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66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31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49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66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defTabSz="914400"/>
            <a:r>
              <a:rPr lang="en-US" sz="2800" b="1" dirty="0">
                <a:solidFill>
                  <a:schemeClr val="tx1"/>
                </a:solidFill>
              </a:rPr>
              <a:t>APRENDE Target Requests</a:t>
            </a:r>
            <a:endParaRPr lang="de-CH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2136A-E453-D764-CE4D-889951C87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760" y="1124744"/>
            <a:ext cx="3611441" cy="5132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091652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A6F85-1E4B-385C-48F7-2C0CD7BCF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C8AD-FACB-42EB-BD47-43AC2A002D15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DBC3C3-5769-F85B-CFC4-7A7D8A771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0494B-E298-C040-87E8-F62E828F0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</a:t>
            </a:fld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F7271C-27BD-C5BF-ED6D-A40BCC3A3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854" y="1983426"/>
            <a:ext cx="3714292" cy="2664296"/>
          </a:xfrm>
          <a:prstGeom prst="rect">
            <a:avLst/>
          </a:prstGeom>
        </p:spPr>
      </p:pic>
      <p:sp>
        <p:nvSpPr>
          <p:cNvPr id="9" name="TextBox 37">
            <a:extLst>
              <a:ext uri="{FF2B5EF4-FFF2-40B4-BE49-F238E27FC236}">
                <a16:creationId xmlns:a16="http://schemas.microsoft.com/office/drawing/2014/main" id="{1E074114-DF28-370D-461B-9F15871574DA}"/>
              </a:ext>
            </a:extLst>
          </p:cNvPr>
          <p:cNvSpPr txBox="1"/>
          <p:nvPr/>
        </p:nvSpPr>
        <p:spPr>
          <a:xfrm>
            <a:off x="1487488" y="1800373"/>
            <a:ext cx="3797720" cy="89651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b="1" dirty="0">
                <a:solidFill>
                  <a:srgbClr val="8DE7EB"/>
                </a:solidFill>
                <a:latin typeface="Calibri"/>
              </a:rPr>
              <a:t>Unique radionuclide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b="1" dirty="0">
                <a:solidFill>
                  <a:srgbClr val="8DE7EB"/>
                </a:solidFill>
                <a:latin typeface="Calibri"/>
              </a:rPr>
              <a:t>production facilities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b="1" dirty="0">
                <a:solidFill>
                  <a:srgbClr val="8DE7EB"/>
                </a:solidFill>
                <a:latin typeface="Calibri"/>
              </a:rPr>
              <a:t>(SINQ, Injector II)</a:t>
            </a:r>
            <a:endParaRPr lang="de-CH" sz="2400" b="1" dirty="0">
              <a:solidFill>
                <a:srgbClr val="8DE7EB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sz="2400" dirty="0" err="1">
              <a:solidFill>
                <a:srgbClr val="8DE7EB"/>
              </a:solidFill>
              <a:latin typeface="Calibri"/>
            </a:endParaRPr>
          </a:p>
        </p:txBody>
      </p:sp>
      <p:sp>
        <p:nvSpPr>
          <p:cNvPr id="10" name="TextBox 38">
            <a:extLst>
              <a:ext uri="{FF2B5EF4-FFF2-40B4-BE49-F238E27FC236}">
                <a16:creationId xmlns:a16="http://schemas.microsoft.com/office/drawing/2014/main" id="{3087A0FD-721B-CEC9-43D8-0B10E5BC03EA}"/>
              </a:ext>
            </a:extLst>
          </p:cNvPr>
          <p:cNvSpPr txBox="1"/>
          <p:nvPr/>
        </p:nvSpPr>
        <p:spPr>
          <a:xfrm>
            <a:off x="1309791" y="3743193"/>
            <a:ext cx="3797720" cy="89651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Infrastructure to handle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high activities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(A, B, C class labs)</a:t>
            </a:r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5927806A-4910-4214-2778-9CBE9C35F77A}"/>
              </a:ext>
            </a:extLst>
          </p:cNvPr>
          <p:cNvSpPr txBox="1"/>
          <p:nvPr/>
        </p:nvSpPr>
        <p:spPr>
          <a:xfrm>
            <a:off x="8184232" y="1950578"/>
            <a:ext cx="3797720" cy="89651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b="1" dirty="0">
                <a:solidFill>
                  <a:schemeClr val="bg2"/>
                </a:solidFill>
                <a:latin typeface="Calibri"/>
              </a:rPr>
              <a:t>Expertise in separation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b="1" dirty="0">
                <a:solidFill>
                  <a:schemeClr val="bg2"/>
                </a:solidFill>
                <a:latin typeface="Calibri"/>
              </a:rPr>
              <a:t>chemistry</a:t>
            </a:r>
          </a:p>
        </p:txBody>
      </p:sp>
      <p:sp>
        <p:nvSpPr>
          <p:cNvPr id="12" name="TextBox 40">
            <a:extLst>
              <a:ext uri="{FF2B5EF4-FFF2-40B4-BE49-F238E27FC236}">
                <a16:creationId xmlns:a16="http://schemas.microsoft.com/office/drawing/2014/main" id="{13B67743-42D1-A704-3A4A-B67D72B77036}"/>
              </a:ext>
            </a:extLst>
          </p:cNvPr>
          <p:cNvSpPr txBox="1"/>
          <p:nvPr/>
        </p:nvSpPr>
        <p:spPr>
          <a:xfrm>
            <a:off x="8184232" y="3933056"/>
            <a:ext cx="3797720" cy="89651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b="1" dirty="0">
                <a:solidFill>
                  <a:srgbClr val="E07C72"/>
                </a:solidFill>
                <a:latin typeface="Calibri"/>
              </a:rPr>
              <a:t>Expertise in activity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b="1" dirty="0">
                <a:solidFill>
                  <a:srgbClr val="E07C72"/>
                </a:solidFill>
                <a:latin typeface="Calibri"/>
              </a:rPr>
              <a:t>measurements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62B7E5-82CF-6F6A-B5B4-515B9E2EBA5F}"/>
              </a:ext>
            </a:extLst>
          </p:cNvPr>
          <p:cNvSpPr txBox="1"/>
          <p:nvPr/>
        </p:nvSpPr>
        <p:spPr>
          <a:xfrm>
            <a:off x="3503712" y="65089"/>
            <a:ext cx="501419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ea typeface="+mn-ea"/>
                <a:cs typeface="+mn-cs"/>
              </a:rPr>
              <a:t>Isotope and Target Chemistry Group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ea typeface="+mn-ea"/>
                <a:cs typeface="+mn-cs"/>
              </a:rPr>
              <a:t>Strengths</a:t>
            </a:r>
            <a:endParaRPr kumimoji="0" lang="de-CH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948A58-5E79-9674-6C2D-A51C1B65E3AD}"/>
              </a:ext>
            </a:extLst>
          </p:cNvPr>
          <p:cNvCxnSpPr>
            <a:cxnSpLocks/>
          </p:cNvCxnSpPr>
          <p:nvPr/>
        </p:nvCxnSpPr>
        <p:spPr bwMode="auto">
          <a:xfrm>
            <a:off x="3016920" y="434421"/>
            <a:ext cx="615815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42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F57BB-1551-17F0-0318-8268D06E14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298C15-259D-3712-65C2-388FD4F8F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11" y="3193945"/>
            <a:ext cx="4900889" cy="1664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F4C3E53-CA3D-DB85-BC2F-7B037A236DF5}"/>
              </a:ext>
            </a:extLst>
          </p:cNvPr>
          <p:cNvSpPr txBox="1"/>
          <p:nvPr/>
        </p:nvSpPr>
        <p:spPr>
          <a:xfrm>
            <a:off x="2797628" y="0"/>
            <a:ext cx="7347857" cy="563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</a:pP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Fostering the target maker network </a:t>
            </a:r>
            <a:endParaRPr lang="de-CH" sz="28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DC7A16-2AA7-694F-9644-B22F3F18C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11" y="1021626"/>
            <a:ext cx="4900889" cy="1935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D1E966-D923-83FA-BC92-D8DDCCE3DFF9}"/>
              </a:ext>
            </a:extLst>
          </p:cNvPr>
          <p:cNvSpPr txBox="1"/>
          <p:nvPr/>
        </p:nvSpPr>
        <p:spPr>
          <a:xfrm>
            <a:off x="7198417" y="2990095"/>
            <a:ext cx="2859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APRENDE Workshop 2027  </a:t>
            </a:r>
            <a:endParaRPr lang="de-CH" dirty="0"/>
          </a:p>
        </p:txBody>
      </p:sp>
      <p:pic>
        <p:nvPicPr>
          <p:cNvPr id="24" name="Picture 23" descr="Job Opportunities at Joint Research Center JRC-Geel ...">
            <a:extLst>
              <a:ext uri="{FF2B5EF4-FFF2-40B4-BE49-F238E27FC236}">
                <a16:creationId xmlns:a16="http://schemas.microsoft.com/office/drawing/2014/main" id="{7684FDDD-28A0-3A93-1456-EEAD9C5F6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138" y="1070813"/>
            <a:ext cx="765183" cy="4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unding | Thin Films and Interfaces | PSI">
            <a:extLst>
              <a:ext uri="{FF2B5EF4-FFF2-40B4-BE49-F238E27FC236}">
                <a16:creationId xmlns:a16="http://schemas.microsoft.com/office/drawing/2014/main" id="{BAA1CE15-A53F-77AA-1D07-D65EC4388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847" y="1899779"/>
            <a:ext cx="949128" cy="52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9EF3C8D-697B-A50F-A5BE-26A911F4CF21}"/>
              </a:ext>
            </a:extLst>
          </p:cNvPr>
          <p:cNvSpPr txBox="1"/>
          <p:nvPr/>
        </p:nvSpPr>
        <p:spPr>
          <a:xfrm>
            <a:off x="6872871" y="5039299"/>
            <a:ext cx="3903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Nuclear Medicine, Nuclear Energy, </a:t>
            </a:r>
          </a:p>
          <a:p>
            <a:r>
              <a:rPr lang="en-US" dirty="0"/>
              <a:t>Astrophysics, Radiation Protection…</a:t>
            </a:r>
            <a:endParaRPr lang="de-CH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8016874-C709-0040-72E1-BFA4F3FD4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868" y="1003412"/>
            <a:ext cx="2475999" cy="19479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14AD554-6EF1-2CE7-304E-19A27023F261}"/>
              </a:ext>
            </a:extLst>
          </p:cNvPr>
          <p:cNvSpPr txBox="1"/>
          <p:nvPr/>
        </p:nvSpPr>
        <p:spPr>
          <a:xfrm>
            <a:off x="5999404" y="4062160"/>
            <a:ext cx="1940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Target producers</a:t>
            </a:r>
            <a:endParaRPr lang="de-CH" b="1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509A65D-D8FA-250F-890A-5CC2F1E0B2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257" y="3422051"/>
            <a:ext cx="1034143" cy="940517"/>
          </a:xfrm>
          <a:prstGeom prst="rect">
            <a:avLst/>
          </a:prstGeom>
        </p:spPr>
      </p:pic>
      <p:sp>
        <p:nvSpPr>
          <p:cNvPr id="30" name="Arrow: Curved Down 29">
            <a:extLst>
              <a:ext uri="{FF2B5EF4-FFF2-40B4-BE49-F238E27FC236}">
                <a16:creationId xmlns:a16="http://schemas.microsoft.com/office/drawing/2014/main" id="{1A63A6BC-1C60-42B3-5D67-5B69250B04F3}"/>
              </a:ext>
            </a:extLst>
          </p:cNvPr>
          <p:cNvSpPr/>
          <p:nvPr/>
        </p:nvSpPr>
        <p:spPr>
          <a:xfrm>
            <a:off x="7413897" y="3647421"/>
            <a:ext cx="848360" cy="381927"/>
          </a:xfrm>
          <a:prstGeom prst="curvedDown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31" name="Arrow: Curved Up 30">
            <a:extLst>
              <a:ext uri="{FF2B5EF4-FFF2-40B4-BE49-F238E27FC236}">
                <a16:creationId xmlns:a16="http://schemas.microsoft.com/office/drawing/2014/main" id="{60B49D2F-4BFF-FA4A-9E77-002899E956A6}"/>
              </a:ext>
            </a:extLst>
          </p:cNvPr>
          <p:cNvSpPr/>
          <p:nvPr/>
        </p:nvSpPr>
        <p:spPr>
          <a:xfrm>
            <a:off x="9377589" y="3943002"/>
            <a:ext cx="801370" cy="310526"/>
          </a:xfrm>
          <a:prstGeom prst="curvedUp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FF861D-7F3D-8305-5694-988C3B646EB6}"/>
              </a:ext>
            </a:extLst>
          </p:cNvPr>
          <p:cNvSpPr txBox="1"/>
          <p:nvPr/>
        </p:nvSpPr>
        <p:spPr>
          <a:xfrm>
            <a:off x="9698723" y="3569583"/>
            <a:ext cx="1448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Target users</a:t>
            </a:r>
            <a:endParaRPr lang="de-CH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21E76C-EADE-7922-2C65-C76F8B0A6AAE}"/>
              </a:ext>
            </a:extLst>
          </p:cNvPr>
          <p:cNvSpPr txBox="1"/>
          <p:nvPr/>
        </p:nvSpPr>
        <p:spPr>
          <a:xfrm>
            <a:off x="7668418" y="4673840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Nuclear Data for</a:t>
            </a:r>
            <a:endParaRPr lang="de-CH" sz="2000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9E0E17-23F8-C6AA-37A6-2703AF5A7D74}"/>
              </a:ext>
            </a:extLst>
          </p:cNvPr>
          <p:cNvSpPr/>
          <p:nvPr/>
        </p:nvSpPr>
        <p:spPr>
          <a:xfrm>
            <a:off x="6720998" y="4673840"/>
            <a:ext cx="4158977" cy="10017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689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/>
      <p:bldP spid="30" grpId="0" animBg="1"/>
      <p:bldP spid="31" grpId="0" animBg="1"/>
      <p:bldP spid="32" grpId="0"/>
      <p:bldP spid="33" grpId="0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770CA-5585-A874-76BB-A19F798F50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21</a:t>
            </a:fld>
            <a:endParaRPr lang="de-DE" dirty="0"/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F6B52F5-C80C-B900-A321-6990A2816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2" b="1233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F000F3-B37A-CFD3-FD2F-3242C29BEA68}"/>
              </a:ext>
            </a:extLst>
          </p:cNvPr>
          <p:cNvSpPr txBox="1"/>
          <p:nvPr/>
        </p:nvSpPr>
        <p:spPr>
          <a:xfrm>
            <a:off x="2188073" y="267285"/>
            <a:ext cx="7806176" cy="61555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/>
              <a:t>PSI - Laboratory of Radiochemistry</a:t>
            </a:r>
          </a:p>
        </p:txBody>
      </p:sp>
    </p:spTree>
    <p:extLst>
      <p:ext uri="{BB962C8B-B14F-4D97-AF65-F5344CB8AC3E}">
        <p14:creationId xmlns:p14="http://schemas.microsoft.com/office/powerpoint/2010/main" val="78137506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3C4C5-5F57-20E2-B5EE-FE53DD63AD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A6124F8-D219-8D7F-BCBA-E6E69F7941EB}"/>
              </a:ext>
            </a:extLst>
          </p:cNvPr>
          <p:cNvSpPr txBox="1"/>
          <p:nvPr/>
        </p:nvSpPr>
        <p:spPr>
          <a:xfrm>
            <a:off x="3561521" y="83069"/>
            <a:ext cx="501419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 dirty="0"/>
              <a:t>Isotope and Target Chemistry Group</a:t>
            </a:r>
          </a:p>
          <a:p>
            <a:pPr algn="ctr"/>
            <a:r>
              <a:rPr lang="en-US" sz="2400" b="1" dirty="0"/>
              <a:t>Research Topics</a:t>
            </a:r>
            <a:endParaRPr lang="de-CH" sz="2400" b="1" dirty="0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020CCA-6955-C064-E430-36A30D34273D}"/>
              </a:ext>
            </a:extLst>
          </p:cNvPr>
          <p:cNvCxnSpPr>
            <a:cxnSpLocks/>
          </p:cNvCxnSpPr>
          <p:nvPr/>
        </p:nvCxnSpPr>
        <p:spPr bwMode="auto">
          <a:xfrm>
            <a:off x="3016920" y="434421"/>
            <a:ext cx="615815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8" name="Rounded Rectangle 95">
            <a:extLst>
              <a:ext uri="{FF2B5EF4-FFF2-40B4-BE49-F238E27FC236}">
                <a16:creationId xmlns:a16="http://schemas.microsoft.com/office/drawing/2014/main" id="{AFE710A4-C3C3-E3E6-F01D-804459E33EA9}"/>
              </a:ext>
            </a:extLst>
          </p:cNvPr>
          <p:cNvSpPr/>
          <p:nvPr/>
        </p:nvSpPr>
        <p:spPr bwMode="auto">
          <a:xfrm>
            <a:off x="6023992" y="1197302"/>
            <a:ext cx="1895973" cy="2122748"/>
          </a:xfrm>
          <a:prstGeom prst="roundRect">
            <a:avLst>
              <a:gd name="adj" fmla="val 3378"/>
            </a:avLst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ヒラギノ角ゴ Pro W3" charset="0"/>
              <a:cs typeface="+mn-cs"/>
            </a:endParaRPr>
          </a:p>
        </p:txBody>
      </p:sp>
      <p:sp>
        <p:nvSpPr>
          <p:cNvPr id="79" name="Rounded Rectangle 4">
            <a:extLst>
              <a:ext uri="{FF2B5EF4-FFF2-40B4-BE49-F238E27FC236}">
                <a16:creationId xmlns:a16="http://schemas.microsoft.com/office/drawing/2014/main" id="{F7B30D98-57E2-EB77-CAD6-8B0FE0F88710}"/>
              </a:ext>
            </a:extLst>
          </p:cNvPr>
          <p:cNvSpPr/>
          <p:nvPr/>
        </p:nvSpPr>
        <p:spPr bwMode="auto">
          <a:xfrm>
            <a:off x="1762472" y="3398751"/>
            <a:ext cx="1994808" cy="2420872"/>
          </a:xfrm>
          <a:prstGeom prst="roundRect">
            <a:avLst>
              <a:gd name="adj" fmla="val 3378"/>
            </a:avLst>
          </a:prstGeom>
          <a:solidFill>
            <a:srgbClr val="F3D2C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ヒラギノ角ゴ Pro W3" charset="0"/>
              <a:cs typeface="+mn-cs"/>
            </a:endParaRPr>
          </a:p>
        </p:txBody>
      </p:sp>
      <p:sp>
        <p:nvSpPr>
          <p:cNvPr id="80" name="Rounded Rectangle 5">
            <a:extLst>
              <a:ext uri="{FF2B5EF4-FFF2-40B4-BE49-F238E27FC236}">
                <a16:creationId xmlns:a16="http://schemas.microsoft.com/office/drawing/2014/main" id="{0712DAF3-1201-27CF-9D6D-5C0DF33DF926}"/>
              </a:ext>
            </a:extLst>
          </p:cNvPr>
          <p:cNvSpPr/>
          <p:nvPr/>
        </p:nvSpPr>
        <p:spPr bwMode="auto">
          <a:xfrm>
            <a:off x="1794148" y="1266194"/>
            <a:ext cx="1970246" cy="2050125"/>
          </a:xfrm>
          <a:prstGeom prst="roundRect">
            <a:avLst>
              <a:gd name="adj" fmla="val 3378"/>
            </a:avLst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ヒラギノ角ゴ Pro W3" charset="0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6997B4D-C491-7AB0-6A6B-9241BBE141D6}"/>
              </a:ext>
            </a:extLst>
          </p:cNvPr>
          <p:cNvGrpSpPr/>
          <p:nvPr/>
        </p:nvGrpSpPr>
        <p:grpSpPr>
          <a:xfrm>
            <a:off x="2141071" y="3098348"/>
            <a:ext cx="1080120" cy="504056"/>
            <a:chOff x="1403648" y="1347614"/>
            <a:chExt cx="1080120" cy="50405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AC7D225-4979-3E2A-22D0-A136BEB9EC38}"/>
                </a:ext>
              </a:extLst>
            </p:cNvPr>
            <p:cNvGrpSpPr/>
            <p:nvPr/>
          </p:nvGrpSpPr>
          <p:grpSpPr>
            <a:xfrm>
              <a:off x="1403648" y="1347614"/>
              <a:ext cx="144016" cy="504056"/>
              <a:chOff x="1403648" y="1347614"/>
              <a:chExt cx="144016" cy="504056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CAF6B8CA-8DDC-7EDC-C68C-4DECE8F1752D}"/>
                  </a:ext>
                </a:extLst>
              </p:cNvPr>
              <p:cNvSpPr/>
              <p:nvPr/>
            </p:nvSpPr>
            <p:spPr bwMode="auto">
              <a:xfrm>
                <a:off x="1403648" y="134761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564CFA58-7F28-8924-739B-975E5D627EBE}"/>
                  </a:ext>
                </a:extLst>
              </p:cNvPr>
              <p:cNvSpPr/>
              <p:nvPr/>
            </p:nvSpPr>
            <p:spPr bwMode="auto">
              <a:xfrm>
                <a:off x="1403648" y="170765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93" name="Rounded Rectangle 8">
                <a:extLst>
                  <a:ext uri="{FF2B5EF4-FFF2-40B4-BE49-F238E27FC236}">
                    <a16:creationId xmlns:a16="http://schemas.microsoft.com/office/drawing/2014/main" id="{E8113CB8-FDC4-2F92-48BC-714684FE1B1D}"/>
                  </a:ext>
                </a:extLst>
              </p:cNvPr>
              <p:cNvSpPr/>
              <p:nvPr/>
            </p:nvSpPr>
            <p:spPr bwMode="auto">
              <a:xfrm>
                <a:off x="1453261" y="1403149"/>
                <a:ext cx="45719" cy="396044"/>
              </a:xfrm>
              <a:prstGeom prst="roundRect">
                <a:avLst>
                  <a:gd name="adj" fmla="val 49228"/>
                </a:avLst>
              </a:prstGeom>
              <a:solidFill>
                <a:srgbClr val="E5E5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" dist="38100" sx="90000" sy="90000" algn="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9E1C163-3459-452F-9252-E03D11D9F384}"/>
                </a:ext>
              </a:extLst>
            </p:cNvPr>
            <p:cNvGrpSpPr/>
            <p:nvPr/>
          </p:nvGrpSpPr>
          <p:grpSpPr>
            <a:xfrm>
              <a:off x="1871700" y="1347614"/>
              <a:ext cx="144016" cy="504056"/>
              <a:chOff x="1403648" y="1347614"/>
              <a:chExt cx="144016" cy="504056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00240CF-0E46-7212-B5D8-B0E24A7A7224}"/>
                  </a:ext>
                </a:extLst>
              </p:cNvPr>
              <p:cNvSpPr/>
              <p:nvPr/>
            </p:nvSpPr>
            <p:spPr bwMode="auto">
              <a:xfrm>
                <a:off x="1403648" y="134761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D09A4C3A-64C1-8A9E-9049-04FDAB9193DC}"/>
                  </a:ext>
                </a:extLst>
              </p:cNvPr>
              <p:cNvSpPr/>
              <p:nvPr/>
            </p:nvSpPr>
            <p:spPr bwMode="auto">
              <a:xfrm>
                <a:off x="1403648" y="170765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90" name="Rounded Rectangle 13">
                <a:extLst>
                  <a:ext uri="{FF2B5EF4-FFF2-40B4-BE49-F238E27FC236}">
                    <a16:creationId xmlns:a16="http://schemas.microsoft.com/office/drawing/2014/main" id="{1EF5A639-9C30-F919-89D7-CB58DBD5C2E8}"/>
                  </a:ext>
                </a:extLst>
              </p:cNvPr>
              <p:cNvSpPr/>
              <p:nvPr/>
            </p:nvSpPr>
            <p:spPr bwMode="auto">
              <a:xfrm>
                <a:off x="1453261" y="1403149"/>
                <a:ext cx="45719" cy="396044"/>
              </a:xfrm>
              <a:prstGeom prst="roundRect">
                <a:avLst>
                  <a:gd name="adj" fmla="val 49228"/>
                </a:avLst>
              </a:prstGeom>
              <a:solidFill>
                <a:srgbClr val="E5E5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" dist="38100" sx="90000" sy="90000" algn="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1A6FD63-E13B-D98F-ED53-65FE1EC927F2}"/>
                </a:ext>
              </a:extLst>
            </p:cNvPr>
            <p:cNvGrpSpPr/>
            <p:nvPr/>
          </p:nvGrpSpPr>
          <p:grpSpPr>
            <a:xfrm>
              <a:off x="2339752" y="1347614"/>
              <a:ext cx="144016" cy="504056"/>
              <a:chOff x="1403648" y="1347614"/>
              <a:chExt cx="144016" cy="504056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F14382D-3274-8536-614C-369823DF2324}"/>
                  </a:ext>
                </a:extLst>
              </p:cNvPr>
              <p:cNvSpPr/>
              <p:nvPr/>
            </p:nvSpPr>
            <p:spPr bwMode="auto">
              <a:xfrm>
                <a:off x="1403648" y="134761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F7ACFFEC-C57A-D6EA-8BFC-BFAA0A9D0BE3}"/>
                  </a:ext>
                </a:extLst>
              </p:cNvPr>
              <p:cNvSpPr/>
              <p:nvPr/>
            </p:nvSpPr>
            <p:spPr bwMode="auto">
              <a:xfrm>
                <a:off x="1403648" y="170765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87" name="Rounded Rectangle 17">
                <a:extLst>
                  <a:ext uri="{FF2B5EF4-FFF2-40B4-BE49-F238E27FC236}">
                    <a16:creationId xmlns:a16="http://schemas.microsoft.com/office/drawing/2014/main" id="{DCB71367-5DFB-584F-86CC-AC2AA4C51409}"/>
                  </a:ext>
                </a:extLst>
              </p:cNvPr>
              <p:cNvSpPr/>
              <p:nvPr/>
            </p:nvSpPr>
            <p:spPr bwMode="auto">
              <a:xfrm>
                <a:off x="1453261" y="1403149"/>
                <a:ext cx="45719" cy="396044"/>
              </a:xfrm>
              <a:prstGeom prst="roundRect">
                <a:avLst>
                  <a:gd name="adj" fmla="val 49228"/>
                </a:avLst>
              </a:prstGeom>
              <a:solidFill>
                <a:srgbClr val="E5E5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" dist="38100" sx="90000" sy="90000" algn="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</p:grp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70727C33-04B4-435B-D542-6A1F2B98A71E}"/>
              </a:ext>
            </a:extLst>
          </p:cNvPr>
          <p:cNvSpPr txBox="1"/>
          <p:nvPr/>
        </p:nvSpPr>
        <p:spPr>
          <a:xfrm>
            <a:off x="2243687" y="1320612"/>
            <a:ext cx="1080120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Aptos" panose="020B0004020202020204" pitchFamily="34" charset="0"/>
                <a:ea typeface="ヒラギノ角ゴ Pro W3" charset="0"/>
              </a:rPr>
              <a:t> Production and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ヒラギノ角ゴ Pro W3" charset="0"/>
                <a:cs typeface="+mn-cs"/>
              </a:rPr>
              <a:t>Separation of 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ヒラギノ角ゴ Pro W3" charset="0"/>
                <a:cs typeface="+mn-cs"/>
              </a:rPr>
              <a:t>Radionuclides</a:t>
            </a:r>
            <a:endParaRPr kumimoji="0" lang="de-CH" b="1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ヒラギノ角ゴ Pro W3" charset="0"/>
              <a:cs typeface="+mn-cs"/>
            </a:endParaRPr>
          </a:p>
        </p:txBody>
      </p:sp>
      <p:sp>
        <p:nvSpPr>
          <p:cNvPr id="95" name="Rounded Rectangle 73">
            <a:extLst>
              <a:ext uri="{FF2B5EF4-FFF2-40B4-BE49-F238E27FC236}">
                <a16:creationId xmlns:a16="http://schemas.microsoft.com/office/drawing/2014/main" id="{8B99C1E1-1D0C-98BD-57E6-791F3333E07E}"/>
              </a:ext>
            </a:extLst>
          </p:cNvPr>
          <p:cNvSpPr/>
          <p:nvPr/>
        </p:nvSpPr>
        <p:spPr bwMode="auto">
          <a:xfrm>
            <a:off x="3841163" y="3392057"/>
            <a:ext cx="1940193" cy="2427566"/>
          </a:xfrm>
          <a:prstGeom prst="roundRect">
            <a:avLst>
              <a:gd name="adj" fmla="val 3378"/>
            </a:avLst>
          </a:prstGeom>
          <a:solidFill>
            <a:srgbClr val="84B1D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ヒラギノ角ゴ Pro W3" charset="0"/>
              <a:cs typeface="+mn-cs"/>
            </a:endParaRPr>
          </a:p>
        </p:txBody>
      </p:sp>
      <p:sp>
        <p:nvSpPr>
          <p:cNvPr id="96" name="Rounded Rectangle 74">
            <a:extLst>
              <a:ext uri="{FF2B5EF4-FFF2-40B4-BE49-F238E27FC236}">
                <a16:creationId xmlns:a16="http://schemas.microsoft.com/office/drawing/2014/main" id="{E7F761FB-1A78-C5C6-7182-27934948BCA5}"/>
              </a:ext>
            </a:extLst>
          </p:cNvPr>
          <p:cNvSpPr/>
          <p:nvPr/>
        </p:nvSpPr>
        <p:spPr bwMode="auto">
          <a:xfrm>
            <a:off x="3836856" y="1258687"/>
            <a:ext cx="1940193" cy="2074748"/>
          </a:xfrm>
          <a:prstGeom prst="roundRect">
            <a:avLst>
              <a:gd name="adj" fmla="val 3378"/>
            </a:avLst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ヒラギノ角ゴ Pro W3" charset="0"/>
              <a:cs typeface="+mn-cs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79DB660-408D-AFEE-38D3-0FC5AF8C92BD}"/>
              </a:ext>
            </a:extLst>
          </p:cNvPr>
          <p:cNvGrpSpPr/>
          <p:nvPr/>
        </p:nvGrpSpPr>
        <p:grpSpPr>
          <a:xfrm>
            <a:off x="4292440" y="3136785"/>
            <a:ext cx="1080120" cy="504056"/>
            <a:chOff x="1403648" y="1347614"/>
            <a:chExt cx="1080120" cy="504056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6A9F96A-E458-6009-F5F1-9512D602AAFC}"/>
                </a:ext>
              </a:extLst>
            </p:cNvPr>
            <p:cNvGrpSpPr/>
            <p:nvPr/>
          </p:nvGrpSpPr>
          <p:grpSpPr>
            <a:xfrm>
              <a:off x="1403648" y="1347614"/>
              <a:ext cx="144016" cy="504056"/>
              <a:chOff x="1403648" y="1347614"/>
              <a:chExt cx="144016" cy="504056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C7B8D608-1443-0035-3BA2-A4876B55ED6E}"/>
                  </a:ext>
                </a:extLst>
              </p:cNvPr>
              <p:cNvSpPr/>
              <p:nvPr/>
            </p:nvSpPr>
            <p:spPr bwMode="auto">
              <a:xfrm>
                <a:off x="1403648" y="134761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71F58157-89D4-B5CB-597A-B333F9476C9E}"/>
                  </a:ext>
                </a:extLst>
              </p:cNvPr>
              <p:cNvSpPr/>
              <p:nvPr/>
            </p:nvSpPr>
            <p:spPr bwMode="auto">
              <a:xfrm>
                <a:off x="1403648" y="170765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109" name="Rounded Rectangle 87">
                <a:extLst>
                  <a:ext uri="{FF2B5EF4-FFF2-40B4-BE49-F238E27FC236}">
                    <a16:creationId xmlns:a16="http://schemas.microsoft.com/office/drawing/2014/main" id="{4E4F4B4F-DE73-C39A-6544-FCC6C5EAF86B}"/>
                  </a:ext>
                </a:extLst>
              </p:cNvPr>
              <p:cNvSpPr/>
              <p:nvPr/>
            </p:nvSpPr>
            <p:spPr bwMode="auto">
              <a:xfrm>
                <a:off x="1453261" y="1403149"/>
                <a:ext cx="45719" cy="396044"/>
              </a:xfrm>
              <a:prstGeom prst="roundRect">
                <a:avLst>
                  <a:gd name="adj" fmla="val 49228"/>
                </a:avLst>
              </a:prstGeom>
              <a:solidFill>
                <a:srgbClr val="E5E5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" dist="38100" sx="90000" sy="90000" algn="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47493384-1B22-D886-9FCD-FB00E4BE0C6C}"/>
                </a:ext>
              </a:extLst>
            </p:cNvPr>
            <p:cNvGrpSpPr/>
            <p:nvPr/>
          </p:nvGrpSpPr>
          <p:grpSpPr>
            <a:xfrm>
              <a:off x="1871700" y="1347614"/>
              <a:ext cx="144016" cy="504056"/>
              <a:chOff x="1403648" y="1347614"/>
              <a:chExt cx="144016" cy="504056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762769F2-D591-6C8A-7628-198D17A40AE0}"/>
                  </a:ext>
                </a:extLst>
              </p:cNvPr>
              <p:cNvSpPr/>
              <p:nvPr/>
            </p:nvSpPr>
            <p:spPr bwMode="auto">
              <a:xfrm>
                <a:off x="1403648" y="134761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A18F4B6A-9FA0-9C2C-91F9-79C7B8297640}"/>
                  </a:ext>
                </a:extLst>
              </p:cNvPr>
              <p:cNvSpPr/>
              <p:nvPr/>
            </p:nvSpPr>
            <p:spPr bwMode="auto">
              <a:xfrm>
                <a:off x="1403648" y="170765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106" name="Rounded Rectangle 84">
                <a:extLst>
                  <a:ext uri="{FF2B5EF4-FFF2-40B4-BE49-F238E27FC236}">
                    <a16:creationId xmlns:a16="http://schemas.microsoft.com/office/drawing/2014/main" id="{15A171B9-2521-61FF-3D4B-935D1B49C30F}"/>
                  </a:ext>
                </a:extLst>
              </p:cNvPr>
              <p:cNvSpPr/>
              <p:nvPr/>
            </p:nvSpPr>
            <p:spPr bwMode="auto">
              <a:xfrm>
                <a:off x="1453261" y="1403149"/>
                <a:ext cx="45719" cy="396044"/>
              </a:xfrm>
              <a:prstGeom prst="roundRect">
                <a:avLst>
                  <a:gd name="adj" fmla="val 49228"/>
                </a:avLst>
              </a:prstGeom>
              <a:solidFill>
                <a:srgbClr val="E5E5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" dist="38100" sx="90000" sy="90000" algn="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7960631F-CA67-64B5-3CD9-7480D2B9D72F}"/>
                </a:ext>
              </a:extLst>
            </p:cNvPr>
            <p:cNvGrpSpPr/>
            <p:nvPr/>
          </p:nvGrpSpPr>
          <p:grpSpPr>
            <a:xfrm>
              <a:off x="2339752" y="1347614"/>
              <a:ext cx="144016" cy="504056"/>
              <a:chOff x="1403648" y="1347614"/>
              <a:chExt cx="144016" cy="504056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4B0F8CD6-3C23-751A-A572-F1A314757994}"/>
                  </a:ext>
                </a:extLst>
              </p:cNvPr>
              <p:cNvSpPr/>
              <p:nvPr/>
            </p:nvSpPr>
            <p:spPr bwMode="auto">
              <a:xfrm>
                <a:off x="1403648" y="134761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ADAC5A52-E6B3-FD0E-3C16-00328D4D2E21}"/>
                  </a:ext>
                </a:extLst>
              </p:cNvPr>
              <p:cNvSpPr/>
              <p:nvPr/>
            </p:nvSpPr>
            <p:spPr bwMode="auto">
              <a:xfrm>
                <a:off x="1403648" y="170765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103" name="Rounded Rectangle 81">
                <a:extLst>
                  <a:ext uri="{FF2B5EF4-FFF2-40B4-BE49-F238E27FC236}">
                    <a16:creationId xmlns:a16="http://schemas.microsoft.com/office/drawing/2014/main" id="{6E21ABC5-C8B7-8894-76C5-1E67362AAF78}"/>
                  </a:ext>
                </a:extLst>
              </p:cNvPr>
              <p:cNvSpPr/>
              <p:nvPr/>
            </p:nvSpPr>
            <p:spPr bwMode="auto">
              <a:xfrm>
                <a:off x="1453261" y="1403149"/>
                <a:ext cx="45719" cy="396044"/>
              </a:xfrm>
              <a:prstGeom prst="roundRect">
                <a:avLst>
                  <a:gd name="adj" fmla="val 49228"/>
                </a:avLst>
              </a:prstGeom>
              <a:solidFill>
                <a:srgbClr val="E5E5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" dist="38100" sx="90000" sy="90000" algn="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</p:grp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C483887D-4D30-B1D6-D189-C81FB8609EE2}"/>
              </a:ext>
            </a:extLst>
          </p:cNvPr>
          <p:cNvSpPr txBox="1"/>
          <p:nvPr/>
        </p:nvSpPr>
        <p:spPr>
          <a:xfrm>
            <a:off x="4057824" y="1513478"/>
            <a:ext cx="1080120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ヒラギノ角ゴ Pro W3" charset="0"/>
                <a:cs typeface="+mn-cs"/>
              </a:rPr>
              <a:t>Nuclear Data</a:t>
            </a:r>
            <a:endParaRPr kumimoji="0" lang="de-CH" b="1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ヒラギノ角ゴ Pro W3" charset="0"/>
              <a:cs typeface="+mn-cs"/>
            </a:endParaRPr>
          </a:p>
        </p:txBody>
      </p:sp>
      <p:sp>
        <p:nvSpPr>
          <p:cNvPr id="111" name="Rounded Rectangle 94">
            <a:extLst>
              <a:ext uri="{FF2B5EF4-FFF2-40B4-BE49-F238E27FC236}">
                <a16:creationId xmlns:a16="http://schemas.microsoft.com/office/drawing/2014/main" id="{25D82B67-081D-3DBA-9CEC-9C65C334445B}"/>
              </a:ext>
            </a:extLst>
          </p:cNvPr>
          <p:cNvSpPr/>
          <p:nvPr/>
        </p:nvSpPr>
        <p:spPr bwMode="auto">
          <a:xfrm>
            <a:off x="5984477" y="3389921"/>
            <a:ext cx="1940192" cy="2427566"/>
          </a:xfrm>
          <a:prstGeom prst="roundRect">
            <a:avLst>
              <a:gd name="adj" fmla="val 3378"/>
            </a:avLst>
          </a:prstGeom>
          <a:solidFill>
            <a:srgbClr val="D4E2C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ヒラギノ角ゴ Pro W3" charset="0"/>
              <a:cs typeface="+mn-cs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9ABCECD-C3CD-0CE9-A99D-ADFB467069A8}"/>
              </a:ext>
            </a:extLst>
          </p:cNvPr>
          <p:cNvGrpSpPr/>
          <p:nvPr/>
        </p:nvGrpSpPr>
        <p:grpSpPr>
          <a:xfrm>
            <a:off x="6426658" y="3124928"/>
            <a:ext cx="1080120" cy="504056"/>
            <a:chOff x="1403648" y="1347614"/>
            <a:chExt cx="1080120" cy="504056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4810CEAA-FD22-0693-E164-5F8017CBAD95}"/>
                </a:ext>
              </a:extLst>
            </p:cNvPr>
            <p:cNvGrpSpPr/>
            <p:nvPr/>
          </p:nvGrpSpPr>
          <p:grpSpPr>
            <a:xfrm>
              <a:off x="1403648" y="1347614"/>
              <a:ext cx="144016" cy="504056"/>
              <a:chOff x="1403648" y="1347614"/>
              <a:chExt cx="144016" cy="504056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9BE39B11-FB43-E788-9CAC-5BE80DD6A101}"/>
                  </a:ext>
                </a:extLst>
              </p:cNvPr>
              <p:cNvSpPr/>
              <p:nvPr/>
            </p:nvSpPr>
            <p:spPr bwMode="auto">
              <a:xfrm>
                <a:off x="1403648" y="134761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1DFAF3A6-F9DE-671C-497A-CACB7430683F}"/>
                  </a:ext>
                </a:extLst>
              </p:cNvPr>
              <p:cNvSpPr/>
              <p:nvPr/>
            </p:nvSpPr>
            <p:spPr bwMode="auto">
              <a:xfrm>
                <a:off x="1403648" y="170765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124" name="Rounded Rectangle 108">
                <a:extLst>
                  <a:ext uri="{FF2B5EF4-FFF2-40B4-BE49-F238E27FC236}">
                    <a16:creationId xmlns:a16="http://schemas.microsoft.com/office/drawing/2014/main" id="{02162BAE-671F-4982-8CF8-F2CEB58969D9}"/>
                  </a:ext>
                </a:extLst>
              </p:cNvPr>
              <p:cNvSpPr/>
              <p:nvPr/>
            </p:nvSpPr>
            <p:spPr bwMode="auto">
              <a:xfrm>
                <a:off x="1453261" y="1403149"/>
                <a:ext cx="45719" cy="396044"/>
              </a:xfrm>
              <a:prstGeom prst="roundRect">
                <a:avLst>
                  <a:gd name="adj" fmla="val 49228"/>
                </a:avLst>
              </a:prstGeom>
              <a:solidFill>
                <a:srgbClr val="E5E5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" dist="38100" sx="90000" sy="90000" algn="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19C74BDD-5DC3-9953-FD37-1181C64D9458}"/>
                </a:ext>
              </a:extLst>
            </p:cNvPr>
            <p:cNvGrpSpPr/>
            <p:nvPr/>
          </p:nvGrpSpPr>
          <p:grpSpPr>
            <a:xfrm>
              <a:off x="1871700" y="1347614"/>
              <a:ext cx="144016" cy="504056"/>
              <a:chOff x="1403648" y="1347614"/>
              <a:chExt cx="144016" cy="504056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5D8391A7-06A6-200A-AA42-15F321F5A59E}"/>
                  </a:ext>
                </a:extLst>
              </p:cNvPr>
              <p:cNvSpPr/>
              <p:nvPr/>
            </p:nvSpPr>
            <p:spPr bwMode="auto">
              <a:xfrm>
                <a:off x="1403648" y="134761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07816061-09A0-9AE7-5145-E0284122B8D3}"/>
                  </a:ext>
                </a:extLst>
              </p:cNvPr>
              <p:cNvSpPr/>
              <p:nvPr/>
            </p:nvSpPr>
            <p:spPr bwMode="auto">
              <a:xfrm>
                <a:off x="1403648" y="170765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121" name="Rounded Rectangle 105">
                <a:extLst>
                  <a:ext uri="{FF2B5EF4-FFF2-40B4-BE49-F238E27FC236}">
                    <a16:creationId xmlns:a16="http://schemas.microsoft.com/office/drawing/2014/main" id="{3D980EEA-BF71-31DD-AA40-F33714416102}"/>
                  </a:ext>
                </a:extLst>
              </p:cNvPr>
              <p:cNvSpPr/>
              <p:nvPr/>
            </p:nvSpPr>
            <p:spPr bwMode="auto">
              <a:xfrm>
                <a:off x="1453261" y="1403149"/>
                <a:ext cx="45719" cy="396044"/>
              </a:xfrm>
              <a:prstGeom prst="roundRect">
                <a:avLst>
                  <a:gd name="adj" fmla="val 49228"/>
                </a:avLst>
              </a:prstGeom>
              <a:solidFill>
                <a:srgbClr val="E5E5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" dist="38100" sx="90000" sy="90000" algn="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127BD80F-B68E-6CED-ED20-A1D6094FB60D}"/>
                </a:ext>
              </a:extLst>
            </p:cNvPr>
            <p:cNvGrpSpPr/>
            <p:nvPr/>
          </p:nvGrpSpPr>
          <p:grpSpPr>
            <a:xfrm>
              <a:off x="2339752" y="1347614"/>
              <a:ext cx="144016" cy="504056"/>
              <a:chOff x="1403648" y="1347614"/>
              <a:chExt cx="144016" cy="504056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0B29B5F4-027E-160B-A527-AC4A08522A31}"/>
                  </a:ext>
                </a:extLst>
              </p:cNvPr>
              <p:cNvSpPr/>
              <p:nvPr/>
            </p:nvSpPr>
            <p:spPr bwMode="auto">
              <a:xfrm>
                <a:off x="1403648" y="134761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460ABE5A-4C95-C96B-826C-ECDD51CD9E12}"/>
                  </a:ext>
                </a:extLst>
              </p:cNvPr>
              <p:cNvSpPr/>
              <p:nvPr/>
            </p:nvSpPr>
            <p:spPr bwMode="auto">
              <a:xfrm>
                <a:off x="1403648" y="170765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118" name="Rounded Rectangle 102">
                <a:extLst>
                  <a:ext uri="{FF2B5EF4-FFF2-40B4-BE49-F238E27FC236}">
                    <a16:creationId xmlns:a16="http://schemas.microsoft.com/office/drawing/2014/main" id="{90E5F69C-24EB-1094-9C10-2C9A6468C80B}"/>
                  </a:ext>
                </a:extLst>
              </p:cNvPr>
              <p:cNvSpPr/>
              <p:nvPr/>
            </p:nvSpPr>
            <p:spPr bwMode="auto">
              <a:xfrm>
                <a:off x="1453261" y="1403149"/>
                <a:ext cx="45719" cy="396044"/>
              </a:xfrm>
              <a:prstGeom prst="roundRect">
                <a:avLst>
                  <a:gd name="adj" fmla="val 49228"/>
                </a:avLst>
              </a:prstGeom>
              <a:solidFill>
                <a:srgbClr val="E5E5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" dist="38100" sx="90000" sy="90000" algn="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</p:grp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820EE7E5-E113-689E-0B2B-13FCA24D7CC7}"/>
              </a:ext>
            </a:extLst>
          </p:cNvPr>
          <p:cNvSpPr txBox="1"/>
          <p:nvPr/>
        </p:nvSpPr>
        <p:spPr>
          <a:xfrm>
            <a:off x="6332255" y="1427593"/>
            <a:ext cx="1080120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ヒラギノ角ゴ Pro W3" charset="0"/>
                <a:cs typeface="+mn-cs"/>
              </a:rPr>
              <a:t>Target &amp; Source 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ヒラギノ角ゴ Pro W3" charset="0"/>
                <a:cs typeface="+mn-cs"/>
              </a:rPr>
              <a:t>Preparation</a:t>
            </a:r>
            <a:endParaRPr kumimoji="0" lang="de-CH" b="1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ヒラギノ角ゴ Pro W3" charset="0"/>
              <a:cs typeface="+mn-cs"/>
            </a:endParaRP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1C14E151-F877-7170-F897-DB94E6F9751C}"/>
              </a:ext>
            </a:extLst>
          </p:cNvPr>
          <p:cNvCxnSpPr/>
          <p:nvPr/>
        </p:nvCxnSpPr>
        <p:spPr bwMode="auto">
          <a:xfrm flipV="1">
            <a:off x="4491187" y="2927899"/>
            <a:ext cx="11207" cy="13304"/>
          </a:xfrm>
          <a:prstGeom prst="line">
            <a:avLst/>
          </a:prstGeom>
          <a:solidFill>
            <a:srgbClr val="FDCA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40FFF2E5-DB7C-A00B-A236-A9C3893CC6EB}"/>
              </a:ext>
            </a:extLst>
          </p:cNvPr>
          <p:cNvCxnSpPr/>
          <p:nvPr/>
        </p:nvCxnSpPr>
        <p:spPr bwMode="auto">
          <a:xfrm flipV="1">
            <a:off x="4482192" y="2935476"/>
            <a:ext cx="11207" cy="13304"/>
          </a:xfrm>
          <a:prstGeom prst="line">
            <a:avLst/>
          </a:prstGeom>
          <a:solidFill>
            <a:srgbClr val="FDCA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8" name="Rounded Rectangle 94">
            <a:extLst>
              <a:ext uri="{FF2B5EF4-FFF2-40B4-BE49-F238E27FC236}">
                <a16:creationId xmlns:a16="http://schemas.microsoft.com/office/drawing/2014/main" id="{D14567C4-FFEA-279A-BA95-3EB7C6DCB4FF}"/>
              </a:ext>
            </a:extLst>
          </p:cNvPr>
          <p:cNvSpPr/>
          <p:nvPr/>
        </p:nvSpPr>
        <p:spPr bwMode="auto">
          <a:xfrm>
            <a:off x="8160357" y="3392057"/>
            <a:ext cx="1958128" cy="2425430"/>
          </a:xfrm>
          <a:prstGeom prst="roundRect">
            <a:avLst>
              <a:gd name="adj" fmla="val 3378"/>
            </a:avLst>
          </a:prstGeom>
          <a:solidFill>
            <a:srgbClr val="CBCFD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ヒラギノ角ゴ Pro W3" charset="0"/>
              <a:cs typeface="+mn-cs"/>
            </a:endParaRPr>
          </a:p>
        </p:txBody>
      </p:sp>
      <p:sp>
        <p:nvSpPr>
          <p:cNvPr id="129" name="Rounded Rectangle 95">
            <a:extLst>
              <a:ext uri="{FF2B5EF4-FFF2-40B4-BE49-F238E27FC236}">
                <a16:creationId xmlns:a16="http://schemas.microsoft.com/office/drawing/2014/main" id="{73067F87-8434-9C38-BC3A-86044455C7B0}"/>
              </a:ext>
            </a:extLst>
          </p:cNvPr>
          <p:cNvSpPr/>
          <p:nvPr/>
        </p:nvSpPr>
        <p:spPr bwMode="auto">
          <a:xfrm>
            <a:off x="8150071" y="1197302"/>
            <a:ext cx="1950478" cy="2122748"/>
          </a:xfrm>
          <a:prstGeom prst="roundRect">
            <a:avLst>
              <a:gd name="adj" fmla="val 3378"/>
            </a:avLst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ヒラギノ角ゴ Pro W3" charset="0"/>
              <a:cs typeface="+mn-cs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CADC4E4-7D04-CB92-4180-DBB9D03292A7}"/>
              </a:ext>
            </a:extLst>
          </p:cNvPr>
          <p:cNvGrpSpPr/>
          <p:nvPr/>
        </p:nvGrpSpPr>
        <p:grpSpPr>
          <a:xfrm>
            <a:off x="8622228" y="3126457"/>
            <a:ext cx="1080120" cy="504056"/>
            <a:chOff x="1403648" y="1347614"/>
            <a:chExt cx="1080120" cy="504056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8BC2452-0583-675D-3D2A-3447E618CA1F}"/>
                </a:ext>
              </a:extLst>
            </p:cNvPr>
            <p:cNvGrpSpPr/>
            <p:nvPr/>
          </p:nvGrpSpPr>
          <p:grpSpPr>
            <a:xfrm>
              <a:off x="1403648" y="1347614"/>
              <a:ext cx="144016" cy="504056"/>
              <a:chOff x="1403648" y="1347614"/>
              <a:chExt cx="144016" cy="504056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F3E1AAB0-4C83-E2EB-D5FB-4B4C7158D9C5}"/>
                  </a:ext>
                </a:extLst>
              </p:cNvPr>
              <p:cNvSpPr/>
              <p:nvPr/>
            </p:nvSpPr>
            <p:spPr bwMode="auto">
              <a:xfrm>
                <a:off x="1403648" y="134761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20345BF6-F9AC-F955-EBDC-2B476FC5799F}"/>
                  </a:ext>
                </a:extLst>
              </p:cNvPr>
              <p:cNvSpPr/>
              <p:nvPr/>
            </p:nvSpPr>
            <p:spPr bwMode="auto">
              <a:xfrm>
                <a:off x="1403648" y="170765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142" name="Rounded Rectangle 108">
                <a:extLst>
                  <a:ext uri="{FF2B5EF4-FFF2-40B4-BE49-F238E27FC236}">
                    <a16:creationId xmlns:a16="http://schemas.microsoft.com/office/drawing/2014/main" id="{E66A7423-1139-32CB-F4EB-7F04E70465AC}"/>
                  </a:ext>
                </a:extLst>
              </p:cNvPr>
              <p:cNvSpPr/>
              <p:nvPr/>
            </p:nvSpPr>
            <p:spPr bwMode="auto">
              <a:xfrm>
                <a:off x="1453261" y="1403149"/>
                <a:ext cx="45719" cy="396044"/>
              </a:xfrm>
              <a:prstGeom prst="roundRect">
                <a:avLst>
                  <a:gd name="adj" fmla="val 49228"/>
                </a:avLst>
              </a:prstGeom>
              <a:solidFill>
                <a:srgbClr val="E5E5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" dist="38100" sx="90000" sy="90000" algn="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17737EB8-12E5-1DED-8DAA-8BEC097AB9FE}"/>
                </a:ext>
              </a:extLst>
            </p:cNvPr>
            <p:cNvGrpSpPr/>
            <p:nvPr/>
          </p:nvGrpSpPr>
          <p:grpSpPr>
            <a:xfrm>
              <a:off x="1871700" y="1347614"/>
              <a:ext cx="144016" cy="504056"/>
              <a:chOff x="1403648" y="1347614"/>
              <a:chExt cx="144016" cy="504056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33BED511-8ACD-3F17-6A01-B17386BF6EF2}"/>
                  </a:ext>
                </a:extLst>
              </p:cNvPr>
              <p:cNvSpPr/>
              <p:nvPr/>
            </p:nvSpPr>
            <p:spPr bwMode="auto">
              <a:xfrm>
                <a:off x="1403648" y="134761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93268E00-87FF-48B4-BB45-CAB49A15393A}"/>
                  </a:ext>
                </a:extLst>
              </p:cNvPr>
              <p:cNvSpPr/>
              <p:nvPr/>
            </p:nvSpPr>
            <p:spPr bwMode="auto">
              <a:xfrm>
                <a:off x="1403648" y="170765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139" name="Rounded Rectangle 105">
                <a:extLst>
                  <a:ext uri="{FF2B5EF4-FFF2-40B4-BE49-F238E27FC236}">
                    <a16:creationId xmlns:a16="http://schemas.microsoft.com/office/drawing/2014/main" id="{482AD019-1CDF-41CA-037E-3CF940E97005}"/>
                  </a:ext>
                </a:extLst>
              </p:cNvPr>
              <p:cNvSpPr/>
              <p:nvPr/>
            </p:nvSpPr>
            <p:spPr bwMode="auto">
              <a:xfrm>
                <a:off x="1453261" y="1403149"/>
                <a:ext cx="45719" cy="396044"/>
              </a:xfrm>
              <a:prstGeom prst="roundRect">
                <a:avLst>
                  <a:gd name="adj" fmla="val 49228"/>
                </a:avLst>
              </a:prstGeom>
              <a:solidFill>
                <a:srgbClr val="E5E5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" dist="38100" sx="90000" sy="90000" algn="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7DC158C-1D20-8842-F5BF-9BBABA27289C}"/>
                </a:ext>
              </a:extLst>
            </p:cNvPr>
            <p:cNvGrpSpPr/>
            <p:nvPr/>
          </p:nvGrpSpPr>
          <p:grpSpPr>
            <a:xfrm>
              <a:off x="2339752" y="1347614"/>
              <a:ext cx="144016" cy="504056"/>
              <a:chOff x="1403648" y="1347614"/>
              <a:chExt cx="144016" cy="504056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25D6B54F-C591-52AA-DB67-A000663C4431}"/>
                  </a:ext>
                </a:extLst>
              </p:cNvPr>
              <p:cNvSpPr/>
              <p:nvPr/>
            </p:nvSpPr>
            <p:spPr bwMode="auto">
              <a:xfrm>
                <a:off x="1403648" y="134761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0560016A-31E9-2635-15E9-ED65EF691AD8}"/>
                  </a:ext>
                </a:extLst>
              </p:cNvPr>
              <p:cNvSpPr/>
              <p:nvPr/>
            </p:nvSpPr>
            <p:spPr bwMode="auto">
              <a:xfrm>
                <a:off x="1403648" y="1707654"/>
                <a:ext cx="144016" cy="144016"/>
              </a:xfrm>
              <a:prstGeom prst="ellipse">
                <a:avLst/>
              </a:prstGeom>
              <a:solidFill>
                <a:srgbClr val="000000">
                  <a:lumMod val="65000"/>
                  <a:lumOff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  <p:sp>
            <p:nvSpPr>
              <p:cNvPr id="136" name="Rounded Rectangle 102">
                <a:extLst>
                  <a:ext uri="{FF2B5EF4-FFF2-40B4-BE49-F238E27FC236}">
                    <a16:creationId xmlns:a16="http://schemas.microsoft.com/office/drawing/2014/main" id="{A8A0EEF6-F449-52CC-EAAB-88059291A1C6}"/>
                  </a:ext>
                </a:extLst>
              </p:cNvPr>
              <p:cNvSpPr/>
              <p:nvPr/>
            </p:nvSpPr>
            <p:spPr bwMode="auto">
              <a:xfrm>
                <a:off x="1453261" y="1403149"/>
                <a:ext cx="45719" cy="396044"/>
              </a:xfrm>
              <a:prstGeom prst="roundRect">
                <a:avLst>
                  <a:gd name="adj" fmla="val 49228"/>
                </a:avLst>
              </a:prstGeom>
              <a:solidFill>
                <a:srgbClr val="E5E5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" dist="38100" sx="90000" sy="90000" algn="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ヒラギノ角ゴ Pro W3" charset="0"/>
                  <a:cs typeface="+mn-cs"/>
                </a:endParaRPr>
              </a:p>
            </p:txBody>
          </p:sp>
        </p:grp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FB4DB75E-2327-0D8D-97E6-B1BCA2FFC37A}"/>
              </a:ext>
            </a:extLst>
          </p:cNvPr>
          <p:cNvSpPr txBox="1"/>
          <p:nvPr/>
        </p:nvSpPr>
        <p:spPr>
          <a:xfrm>
            <a:off x="8536761" y="1258687"/>
            <a:ext cx="1080120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ヒラギノ角ゴ Pro W3" charset="0"/>
                <a:cs typeface="+mn-cs"/>
              </a:rPr>
              <a:t>Chemistry for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Aptos" panose="020B0004020202020204" pitchFamily="34" charset="0"/>
                <a:ea typeface="ヒラギノ角ゴ Pro W3" charset="0"/>
              </a:rPr>
              <a:t>Nuclear Energy 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Aptos" panose="020B0004020202020204" pitchFamily="34" charset="0"/>
                <a:ea typeface="ヒラギノ角ゴ Pro W3" charset="0"/>
              </a:rPr>
              <a:t>Safety</a:t>
            </a:r>
            <a:endParaRPr kumimoji="0" lang="de-CH" b="1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ヒラギノ角ゴ Pro W3" charset="0"/>
              <a:cs typeface="+mn-cs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8A5EBE08-2CBA-9683-9145-E8EDB6C9C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392" y="2216865"/>
            <a:ext cx="505026" cy="769229"/>
          </a:xfrm>
          <a:prstGeom prst="rect">
            <a:avLst/>
          </a:prstGeom>
        </p:spPr>
      </p:pic>
      <p:pic>
        <p:nvPicPr>
          <p:cNvPr id="145" name="Picture 4" descr="UN agency: Source of radioactivity in Nordics still unclear">
            <a:extLst>
              <a:ext uri="{FF2B5EF4-FFF2-40B4-BE49-F238E27FC236}">
                <a16:creationId xmlns:a16="http://schemas.microsoft.com/office/drawing/2014/main" id="{36AE0D32-4FD4-113B-A79C-792DB22A8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901" y="2736006"/>
            <a:ext cx="198000" cy="1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571B7AFC-3AB8-2B14-86F7-E810ACA1B14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003B6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4458884" y="2303033"/>
            <a:ext cx="754690" cy="699618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56C75087-2E21-3B02-D2D8-A3B3F41A10A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C50006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6570674" y="2231167"/>
            <a:ext cx="807512" cy="81105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8C31CB4-8A9F-83F5-4163-CB6C247E0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302" y="2180844"/>
            <a:ext cx="471182" cy="811050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D1C2A636-5AD3-83ED-EB74-51B1DE770BEF}"/>
              </a:ext>
            </a:extLst>
          </p:cNvPr>
          <p:cNvSpPr txBox="1"/>
          <p:nvPr/>
        </p:nvSpPr>
        <p:spPr>
          <a:xfrm>
            <a:off x="1909458" y="3744473"/>
            <a:ext cx="1768511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Production of </a:t>
            </a:r>
            <a:r>
              <a:rPr lang="en-US" sz="1400" b="1" dirty="0"/>
              <a:t>exotic </a:t>
            </a:r>
            <a:r>
              <a:rPr lang="en-US" sz="1400" dirty="0"/>
              <a:t>and </a:t>
            </a:r>
            <a:r>
              <a:rPr lang="en-US" sz="1400" b="1" dirty="0"/>
              <a:t>medically relevant radionuclides</a:t>
            </a:r>
          </a:p>
          <a:p>
            <a:endParaRPr lang="en-US" sz="1400" b="1" dirty="0"/>
          </a:p>
          <a:p>
            <a:r>
              <a:rPr lang="en-US" sz="1400" b="1" dirty="0"/>
              <a:t>Development of chemical separation methods</a:t>
            </a:r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EC849E4-41DE-0311-AA29-BD2CB4F69F19}"/>
              </a:ext>
            </a:extLst>
          </p:cNvPr>
          <p:cNvSpPr txBox="1"/>
          <p:nvPr/>
        </p:nvSpPr>
        <p:spPr>
          <a:xfrm>
            <a:off x="3922696" y="3753779"/>
            <a:ext cx="1768511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Half-life determination </a:t>
            </a:r>
          </a:p>
          <a:p>
            <a:r>
              <a:rPr lang="en-US" sz="1400" baseline="30000" dirty="0"/>
              <a:t>60</a:t>
            </a:r>
            <a:r>
              <a:rPr lang="en-US" sz="1400" dirty="0"/>
              <a:t>Fe, </a:t>
            </a:r>
            <a:r>
              <a:rPr lang="en-US" sz="1400" baseline="30000" dirty="0"/>
              <a:t>146</a:t>
            </a:r>
            <a:r>
              <a:rPr lang="en-US" sz="1400" dirty="0"/>
              <a:t>Sm, </a:t>
            </a:r>
            <a:r>
              <a:rPr lang="en-US" sz="1400" baseline="30000" dirty="0"/>
              <a:t>148</a:t>
            </a:r>
            <a:r>
              <a:rPr lang="en-US" sz="1400" dirty="0"/>
              <a:t>Gd, </a:t>
            </a:r>
            <a:r>
              <a:rPr lang="en-US" sz="1400" baseline="30000" dirty="0"/>
              <a:t>154</a:t>
            </a:r>
            <a:r>
              <a:rPr lang="en-US" sz="1400" dirty="0"/>
              <a:t>Dy,</a:t>
            </a:r>
            <a:r>
              <a:rPr lang="en-US" sz="1400" baseline="30000" dirty="0"/>
              <a:t> 93</a:t>
            </a:r>
            <a:r>
              <a:rPr lang="en-US" sz="1400" dirty="0"/>
              <a:t>Mo, </a:t>
            </a:r>
            <a:r>
              <a:rPr lang="en-US" sz="1400" baseline="30000" dirty="0"/>
              <a:t>53</a:t>
            </a:r>
            <a:r>
              <a:rPr lang="en-US" sz="1400" dirty="0"/>
              <a:t>Mn, </a:t>
            </a:r>
            <a:r>
              <a:rPr lang="en-US" sz="1400" baseline="30000" dirty="0"/>
              <a:t>32</a:t>
            </a:r>
            <a:r>
              <a:rPr lang="en-US" sz="1400" dirty="0"/>
              <a:t>Si</a:t>
            </a:r>
          </a:p>
          <a:p>
            <a:endParaRPr lang="en-US" sz="1400" b="1" dirty="0"/>
          </a:p>
          <a:p>
            <a:r>
              <a:rPr lang="en-US" sz="1400" b="1" dirty="0"/>
              <a:t>Cross-section measurements</a:t>
            </a:r>
          </a:p>
          <a:p>
            <a:endParaRPr lang="en-US" sz="1400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8C9E8B8C-AF05-E16F-27EC-2AF206217CBB}"/>
              </a:ext>
            </a:extLst>
          </p:cNvPr>
          <p:cNvSpPr txBox="1"/>
          <p:nvPr/>
        </p:nvSpPr>
        <p:spPr>
          <a:xfrm>
            <a:off x="6060067" y="3742713"/>
            <a:ext cx="1768511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Production of target radionuclide</a:t>
            </a:r>
            <a:endParaRPr lang="en-US" sz="1400" dirty="0"/>
          </a:p>
          <a:p>
            <a:endParaRPr lang="en-US" sz="1400" b="1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0764B031-2177-72FF-8994-4390A7DF717E}"/>
              </a:ext>
            </a:extLst>
          </p:cNvPr>
          <p:cNvSpPr txBox="1"/>
          <p:nvPr/>
        </p:nvSpPr>
        <p:spPr>
          <a:xfrm>
            <a:off x="8179983" y="3804892"/>
            <a:ext cx="17685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Transpiration method</a:t>
            </a:r>
          </a:p>
          <a:p>
            <a:endParaRPr lang="en-US" sz="1400" b="1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E9444BEE-D65C-0455-ED2B-8BA7476C8741}"/>
              </a:ext>
            </a:extLst>
          </p:cNvPr>
          <p:cNvSpPr txBox="1"/>
          <p:nvPr/>
        </p:nvSpPr>
        <p:spPr>
          <a:xfrm>
            <a:off x="8168007" y="4194714"/>
            <a:ext cx="19504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Thermochromatography</a:t>
            </a:r>
          </a:p>
          <a:p>
            <a:endParaRPr lang="en-US" sz="1400" b="1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E20AA918-80BA-989C-CAFB-F3C83F1D82EE}"/>
              </a:ext>
            </a:extLst>
          </p:cNvPr>
          <p:cNvSpPr txBox="1"/>
          <p:nvPr/>
        </p:nvSpPr>
        <p:spPr>
          <a:xfrm>
            <a:off x="6068744" y="4270830"/>
            <a:ext cx="176851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Preparation</a:t>
            </a:r>
            <a:endParaRPr lang="en-US" sz="1400" dirty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D432FF8B-215D-32E7-F874-B29F6EA44139}"/>
              </a:ext>
            </a:extLst>
          </p:cNvPr>
          <p:cNvSpPr txBox="1"/>
          <p:nvPr/>
        </p:nvSpPr>
        <p:spPr>
          <a:xfrm>
            <a:off x="6068743" y="4603704"/>
            <a:ext cx="176851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Characterization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022607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95" grpId="0" animBg="1"/>
      <p:bldP spid="111" grpId="0" animBg="1"/>
      <p:bldP spid="128" grpId="0" animBg="1"/>
      <p:bldP spid="149" grpId="0"/>
      <p:bldP spid="150" grpId="0"/>
      <p:bldP spid="151" grpId="0"/>
      <p:bldP spid="152" grpId="0"/>
      <p:bldP spid="153" grpId="0"/>
      <p:bldP spid="154" grpId="0"/>
      <p:bldP spid="1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C4C1BD-8481-5907-8FF5-7242520AE8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-27384"/>
            <a:ext cx="10287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2F4F08E-453F-9196-6E08-0D160DCDD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585" y="188640"/>
            <a:ext cx="1296830" cy="216024"/>
          </a:xfrm>
        </p:spPr>
        <p:txBody>
          <a:bodyPr/>
          <a:lstStyle/>
          <a:p>
            <a:r>
              <a:rPr lang="en-US" sz="1600" dirty="0">
                <a:latin typeface="+mn-lt"/>
              </a:rPr>
              <a:t>ITC </a:t>
            </a:r>
            <a:r>
              <a:rPr lang="en-US" sz="1600" dirty="0" err="1">
                <a:latin typeface="+mn-lt"/>
              </a:rPr>
              <a:t>Personel</a:t>
            </a:r>
            <a:endParaRPr lang="de-CH" sz="16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9FD1F5-82B2-B46C-0E40-4618F08DA063}"/>
              </a:ext>
            </a:extLst>
          </p:cNvPr>
          <p:cNvSpPr txBox="1"/>
          <p:nvPr/>
        </p:nvSpPr>
        <p:spPr>
          <a:xfrm>
            <a:off x="1252943" y="4808637"/>
            <a:ext cx="43281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PhDs</a:t>
            </a:r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899F7-CFAC-2C9B-DDD5-7A21132A9E64}"/>
              </a:ext>
            </a:extLst>
          </p:cNvPr>
          <p:cNvSpPr txBox="1"/>
          <p:nvPr/>
        </p:nvSpPr>
        <p:spPr>
          <a:xfrm>
            <a:off x="2044991" y="4680368"/>
            <a:ext cx="1761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400" b="1" dirty="0">
                <a:solidFill>
                  <a:schemeClr val="bg1"/>
                </a:solidFill>
              </a:rPr>
              <a:t>Vladislav Zobnin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93B8ED-95E2-32BE-ACD4-98DA2C08CFEF}"/>
              </a:ext>
            </a:extLst>
          </p:cNvPr>
          <p:cNvSpPr txBox="1"/>
          <p:nvPr/>
        </p:nvSpPr>
        <p:spPr>
          <a:xfrm>
            <a:off x="5283530" y="5002780"/>
            <a:ext cx="16249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400" b="1" dirty="0">
                <a:solidFill>
                  <a:schemeClr val="bg1"/>
                </a:solidFill>
              </a:rPr>
              <a:t>Xuandong Kou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77D51E-C55E-FEF7-2FCB-83A16F80A69B}"/>
              </a:ext>
            </a:extLst>
          </p:cNvPr>
          <p:cNvSpPr txBox="1"/>
          <p:nvPr/>
        </p:nvSpPr>
        <p:spPr>
          <a:xfrm>
            <a:off x="5046684" y="5438626"/>
            <a:ext cx="20986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400" b="1" dirty="0">
                <a:solidFill>
                  <a:schemeClr val="bg1"/>
                </a:solidFill>
              </a:rPr>
              <a:t>Elizaveta Artiushova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65CDA8-6E03-8A44-9880-5B7ED0F1F0A8}"/>
              </a:ext>
            </a:extLst>
          </p:cNvPr>
          <p:cNvSpPr txBox="1"/>
          <p:nvPr/>
        </p:nvSpPr>
        <p:spPr>
          <a:xfrm>
            <a:off x="5359185" y="4670962"/>
            <a:ext cx="14736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400" b="1" dirty="0">
                <a:solidFill>
                  <a:schemeClr val="bg1"/>
                </a:solidFill>
              </a:rPr>
              <a:t>Sofia Pasolini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D068AC-D87E-F9D6-3220-9BEF545094D5}"/>
              </a:ext>
            </a:extLst>
          </p:cNvPr>
          <p:cNvSpPr txBox="1"/>
          <p:nvPr/>
        </p:nvSpPr>
        <p:spPr>
          <a:xfrm>
            <a:off x="8448101" y="4656327"/>
            <a:ext cx="2035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</a:t>
            </a:r>
            <a:r>
              <a:rPr lang="de-CH" sz="1400" b="1" dirty="0" err="1">
                <a:solidFill>
                  <a:schemeClr val="bg1"/>
                </a:solidFill>
              </a:rPr>
              <a:t>rancesco</a:t>
            </a:r>
            <a:r>
              <a:rPr lang="de-CH" sz="1400" b="1" dirty="0">
                <a:solidFill>
                  <a:schemeClr val="bg1"/>
                </a:solidFill>
              </a:rPr>
              <a:t> Barattini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280DF7-1255-C98E-B0E3-42A35B84537C}"/>
              </a:ext>
            </a:extLst>
          </p:cNvPr>
          <p:cNvSpPr txBox="1"/>
          <p:nvPr/>
        </p:nvSpPr>
        <p:spPr>
          <a:xfrm>
            <a:off x="8448101" y="4988145"/>
            <a:ext cx="14821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Anita Piccoli</a:t>
            </a:r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0F7C52-4EBC-4E75-5C4A-93D01D8757B7}"/>
              </a:ext>
            </a:extLst>
          </p:cNvPr>
          <p:cNvSpPr txBox="1"/>
          <p:nvPr/>
        </p:nvSpPr>
        <p:spPr>
          <a:xfrm>
            <a:off x="8448101" y="5438626"/>
            <a:ext cx="20403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Arda Baran Burcak</a:t>
            </a:r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A67DAD-B63D-B730-193E-714A9C5016CC}"/>
              </a:ext>
            </a:extLst>
          </p:cNvPr>
          <p:cNvSpPr txBox="1"/>
          <p:nvPr/>
        </p:nvSpPr>
        <p:spPr>
          <a:xfrm>
            <a:off x="2044991" y="5024081"/>
            <a:ext cx="1502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400" b="1" dirty="0">
                <a:solidFill>
                  <a:schemeClr val="bg1"/>
                </a:solidFill>
              </a:rPr>
              <a:t>Marius Balizs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29C0DA-6BE4-ED33-12B2-AE20C8C2B97E}"/>
              </a:ext>
            </a:extLst>
          </p:cNvPr>
          <p:cNvSpPr txBox="1"/>
          <p:nvPr/>
        </p:nvSpPr>
        <p:spPr>
          <a:xfrm>
            <a:off x="1252943" y="5939988"/>
            <a:ext cx="66659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Postdoc</a:t>
            </a:r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4EA2A4-26C8-9F3D-BBA2-7716FECBFA3E}"/>
              </a:ext>
            </a:extLst>
          </p:cNvPr>
          <p:cNvSpPr txBox="1"/>
          <p:nvPr/>
        </p:nvSpPr>
        <p:spPr>
          <a:xfrm>
            <a:off x="2075199" y="5893821"/>
            <a:ext cx="1876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400" b="1" dirty="0">
                <a:solidFill>
                  <a:schemeClr val="bg1"/>
                </a:solidFill>
              </a:rPr>
              <a:t>Dr. Haohan Zhang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35C8A4-4C94-949C-1539-0D5BA3FCC359}"/>
              </a:ext>
            </a:extLst>
          </p:cNvPr>
          <p:cNvSpPr txBox="1"/>
          <p:nvPr/>
        </p:nvSpPr>
        <p:spPr>
          <a:xfrm>
            <a:off x="5373238" y="3449620"/>
            <a:ext cx="14455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Head of the group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Dr.  Zeynep Talip</a:t>
            </a:r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F0A249-06B8-2B11-E7EF-8F99E47C0114}"/>
              </a:ext>
            </a:extLst>
          </p:cNvPr>
          <p:cNvSpPr txBox="1"/>
          <p:nvPr/>
        </p:nvSpPr>
        <p:spPr>
          <a:xfrm>
            <a:off x="2044991" y="4081592"/>
            <a:ext cx="209422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Senior Scientist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Dr. Emilio Andrea Maugeri</a:t>
            </a:r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FEE228-960B-0C92-965C-2C2283E18A3D}"/>
              </a:ext>
            </a:extLst>
          </p:cNvPr>
          <p:cNvSpPr txBox="1"/>
          <p:nvPr/>
        </p:nvSpPr>
        <p:spPr>
          <a:xfrm>
            <a:off x="8448101" y="4060291"/>
            <a:ext cx="156709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Senior Scientist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Dr. Jörg Neuhausen</a:t>
            </a:r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DF9F1A-0603-D2D0-1C47-C03AC329DA26}"/>
              </a:ext>
            </a:extLst>
          </p:cNvPr>
          <p:cNvSpPr txBox="1"/>
          <p:nvPr/>
        </p:nvSpPr>
        <p:spPr>
          <a:xfrm>
            <a:off x="5447585" y="4060291"/>
            <a:ext cx="129683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Lab technician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Colin Hillhouse</a:t>
            </a:r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29" name="AutoShape 2">
            <a:extLst>
              <a:ext uri="{FF2B5EF4-FFF2-40B4-BE49-F238E27FC236}">
                <a16:creationId xmlns:a16="http://schemas.microsoft.com/office/drawing/2014/main" id="{52E37316-AD53-5F47-63E0-4881DE19D0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33157" y="353083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36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5B9E4D-99D8-7E17-630C-BC1B81B23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C8AD-FACB-42EB-BD47-43AC2A002D15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86052-F0DE-4AD3-5722-20FA42D26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3C082-9B4F-BA91-EA64-FB267C35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5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898E5-7175-75DE-D4BF-694EFECB3F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t="34003" r="23889" b="11453"/>
          <a:stretch/>
        </p:blipFill>
        <p:spPr>
          <a:xfrm>
            <a:off x="1055440" y="1944289"/>
            <a:ext cx="4135582" cy="3213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8CF1F1-8584-74E3-4F5B-B1AC10D8A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3" y="1956565"/>
            <a:ext cx="5125212" cy="31591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6A19C8-4F17-5A90-3539-51B3584BAD60}"/>
              </a:ext>
            </a:extLst>
          </p:cNvPr>
          <p:cNvSpPr txBox="1"/>
          <p:nvPr/>
        </p:nvSpPr>
        <p:spPr>
          <a:xfrm>
            <a:off x="2063552" y="1556792"/>
            <a:ext cx="914400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0" fontAlgn="base" hangingPunct="0">
              <a:lnSpc>
                <a:spcPct val="110000"/>
              </a:lnSpc>
              <a:spcAft>
                <a:spcPct val="0"/>
              </a:spcAft>
            </a:pPr>
            <a:r>
              <a:rPr lang="en-US" b="1" kern="1000" spc="30" dirty="0">
                <a:solidFill>
                  <a:srgbClr val="000000"/>
                </a:solidFill>
                <a:latin typeface="+mj-lt"/>
                <a:cs typeface="Franklin Gothic Book"/>
              </a:rPr>
              <a:t>Separation Modules</a:t>
            </a:r>
            <a:endParaRPr lang="de-CH" b="1" kern="1000" spc="30" dirty="0">
              <a:solidFill>
                <a:srgbClr val="000000"/>
              </a:solidFill>
              <a:latin typeface="+mj-lt"/>
              <a:cs typeface="Franklin Gothic Book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EB5A8E16-6B3C-1212-50B3-DF81F0AAADF2}"/>
              </a:ext>
            </a:extLst>
          </p:cNvPr>
          <p:cNvSpPr txBox="1">
            <a:spLocks/>
          </p:cNvSpPr>
          <p:nvPr/>
        </p:nvSpPr>
        <p:spPr bwMode="auto">
          <a:xfrm>
            <a:off x="2855640" y="84298"/>
            <a:ext cx="8881807" cy="47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66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31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49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66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Infrastructure for the separation of radionuclides</a:t>
            </a:r>
            <a:endParaRPr lang="de-CH" b="1" dirty="0">
              <a:solidFill>
                <a:schemeClr val="tx1"/>
              </a:solidFill>
            </a:endParaRP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C41989EE-F075-F3A4-5380-895F267D2085}"/>
              </a:ext>
            </a:extLst>
          </p:cNvPr>
          <p:cNvSpPr/>
          <p:nvPr/>
        </p:nvSpPr>
        <p:spPr>
          <a:xfrm rot="587509">
            <a:off x="5030574" y="1708573"/>
            <a:ext cx="5256584" cy="985358"/>
          </a:xfrm>
          <a:prstGeom prst="curved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56AF77-313B-F52C-17CF-6E83E79F57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945634" y="472594"/>
            <a:ext cx="8300733" cy="17128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03188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282963-C404-8FFF-C53E-71D499975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71FA-1816-4CCC-99B8-0C9DDBD9F123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57820F-652D-7C3B-05E1-6081EA20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C6AA-BFEA-7490-3B45-24FC8E66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8008612-2F77-5111-BE45-3E5AA20A25E0}"/>
              </a:ext>
            </a:extLst>
          </p:cNvPr>
          <p:cNvSpPr txBox="1">
            <a:spLocks/>
          </p:cNvSpPr>
          <p:nvPr/>
        </p:nvSpPr>
        <p:spPr bwMode="auto">
          <a:xfrm>
            <a:off x="3935760" y="116632"/>
            <a:ext cx="8881807" cy="47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66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31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49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66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Actinides Target Preparation</a:t>
            </a:r>
            <a:endParaRPr lang="de-CH" b="1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C1156D-035A-9BAE-FBFE-5D7B8FF389B7}"/>
              </a:ext>
            </a:extLst>
          </p:cNvPr>
          <p:cNvCxnSpPr>
            <a:cxnSpLocks/>
          </p:cNvCxnSpPr>
          <p:nvPr/>
        </p:nvCxnSpPr>
        <p:spPr bwMode="auto">
          <a:xfrm flipV="1">
            <a:off x="1945634" y="472594"/>
            <a:ext cx="8300733" cy="17128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C585662-5E14-8711-67D0-802D056BF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201759"/>
            <a:ext cx="2684615" cy="357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72FEB1-8FDD-A57B-2944-3C4D988DA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1412" y="4711080"/>
            <a:ext cx="35027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Preparation of a glove box for actinide target preparation.</a:t>
            </a:r>
            <a:endParaRPr lang="de-CH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AB84DF-318A-C636-4A9B-31B8A84BB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728" y="5229200"/>
            <a:ext cx="446875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3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907A05-5662-0D05-516F-B45D31A63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C8AD-FACB-42EB-BD47-43AC2A002D15}" type="datetime1">
              <a:rPr lang="de-CH" noProof="0" smtClean="0"/>
              <a:t>11.05.2026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5E9B4-F3A2-74FB-B05E-2A13319B5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C9115-FC3F-CB4A-9E83-7D1C61F6C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7</a:t>
            </a:fld>
            <a:endParaRPr lang="en-GB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DCDFC0-5FF9-72A7-EEC8-F003437C1C5F}"/>
              </a:ext>
            </a:extLst>
          </p:cNvPr>
          <p:cNvCxnSpPr>
            <a:cxnSpLocks/>
          </p:cNvCxnSpPr>
          <p:nvPr/>
        </p:nvCxnSpPr>
        <p:spPr bwMode="auto">
          <a:xfrm flipV="1">
            <a:off x="1945634" y="472594"/>
            <a:ext cx="8300733" cy="17128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303A29C-BD6D-DFDC-5196-FEDFCE60E3FE}"/>
              </a:ext>
            </a:extLst>
          </p:cNvPr>
          <p:cNvSpPr txBox="1"/>
          <p:nvPr/>
        </p:nvSpPr>
        <p:spPr>
          <a:xfrm>
            <a:off x="4799856" y="5938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Target and Sources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B08BA1-A6CA-A4C9-1386-0EA4BB63A49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19741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44567" y="1343174"/>
            <a:ext cx="1356100" cy="669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4A609E-50DD-71CE-21A0-D6CE4EA49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737" y="1370835"/>
            <a:ext cx="1356100" cy="669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7812CE-50CA-6DDF-EB05-44CB8FADC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4702" y="1385553"/>
            <a:ext cx="348921" cy="322227"/>
          </a:xfrm>
          <a:prstGeom prst="rect">
            <a:avLst/>
          </a:prstGeom>
          <a:scene3d>
            <a:camera prst="orthographicFront">
              <a:rot lat="3600000" lon="0" rev="0"/>
            </a:camera>
            <a:lightRig rig="threePt" dir="t"/>
          </a:scene3d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B30A190-01CB-E7CD-92CF-6923A7E8E2DD}"/>
              </a:ext>
            </a:extLst>
          </p:cNvPr>
          <p:cNvSpPr txBox="1">
            <a:spLocks/>
          </p:cNvSpPr>
          <p:nvPr/>
        </p:nvSpPr>
        <p:spPr bwMode="auto">
          <a:xfrm>
            <a:off x="2521389" y="772525"/>
            <a:ext cx="864096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0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ヒラギノ角ゴ Pro W3"/>
              </a:rPr>
              <a:t>Targets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A9ECF2E-629B-4007-5C25-27059DEBC465}"/>
              </a:ext>
            </a:extLst>
          </p:cNvPr>
          <p:cNvSpPr txBox="1">
            <a:spLocks/>
          </p:cNvSpPr>
          <p:nvPr/>
        </p:nvSpPr>
        <p:spPr bwMode="auto">
          <a:xfrm>
            <a:off x="8735762" y="829714"/>
            <a:ext cx="936104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CH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ヒラギノ角ゴ Pro W3"/>
              </a:rPr>
              <a:t>Sources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990FBD-9217-6D57-1723-DC9B91AD9BB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197418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049739" y="1336298"/>
            <a:ext cx="1356100" cy="6690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DBD544-7DE0-17D3-E712-F61EA4737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020" y="1355488"/>
            <a:ext cx="348921" cy="322227"/>
          </a:xfrm>
          <a:prstGeom prst="rect">
            <a:avLst/>
          </a:prstGeom>
          <a:scene3d>
            <a:camera prst="orthographicFront">
              <a:rot lat="3600000" lon="0" rev="0"/>
            </a:camera>
            <a:lightRig rig="threePt" dir="t"/>
          </a:scene3d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028346-D0D4-695C-5559-3590EB48236D}"/>
              </a:ext>
            </a:extLst>
          </p:cNvPr>
          <p:cNvCxnSpPr>
            <a:cxnSpLocks/>
          </p:cNvCxnSpPr>
          <p:nvPr/>
        </p:nvCxnSpPr>
        <p:spPr>
          <a:xfrm>
            <a:off x="6096000" y="521049"/>
            <a:ext cx="0" cy="633695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6A426E-04D5-3D6A-917E-D4435F1FE668}"/>
              </a:ext>
            </a:extLst>
          </p:cNvPr>
          <p:cNvGrpSpPr/>
          <p:nvPr/>
        </p:nvGrpSpPr>
        <p:grpSpPr>
          <a:xfrm>
            <a:off x="395410" y="2351554"/>
            <a:ext cx="5345458" cy="1122907"/>
            <a:chOff x="-168696" y="3668251"/>
            <a:chExt cx="10432298" cy="98691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3994635-B365-C76F-A73D-AC7A9A0ED35E}"/>
                </a:ext>
              </a:extLst>
            </p:cNvPr>
            <p:cNvGrpSpPr/>
            <p:nvPr/>
          </p:nvGrpSpPr>
          <p:grpSpPr>
            <a:xfrm>
              <a:off x="-168696" y="3668251"/>
              <a:ext cx="10432298" cy="986916"/>
              <a:chOff x="686634" y="3102917"/>
              <a:chExt cx="5230210" cy="1313729"/>
            </a:xfrm>
          </p:grpSpPr>
          <p:sp>
            <p:nvSpPr>
              <p:cNvPr id="23" name="Freeform 51">
                <a:extLst>
                  <a:ext uri="{FF2B5EF4-FFF2-40B4-BE49-F238E27FC236}">
                    <a16:creationId xmlns:a16="http://schemas.microsoft.com/office/drawing/2014/main" id="{DF1C5DAE-09B8-DB10-C9C8-1D7E1D04E3AD}"/>
                  </a:ext>
                </a:extLst>
              </p:cNvPr>
              <p:cNvSpPr/>
              <p:nvPr/>
            </p:nvSpPr>
            <p:spPr bwMode="auto">
              <a:xfrm>
                <a:off x="686634" y="3650022"/>
                <a:ext cx="5230210" cy="766624"/>
              </a:xfrm>
              <a:custGeom>
                <a:avLst/>
                <a:gdLst>
                  <a:gd name="connsiteX0" fmla="*/ 0 w 2360809"/>
                  <a:gd name="connsiteY0" fmla="*/ 0 h 1044116"/>
                  <a:gd name="connsiteX1" fmla="*/ 2360809 w 2360809"/>
                  <a:gd name="connsiteY1" fmla="*/ 0 h 1044116"/>
                  <a:gd name="connsiteX2" fmla="*/ 2344398 w 2360809"/>
                  <a:gd name="connsiteY2" fmla="*/ 152930 h 1044116"/>
                  <a:gd name="connsiteX3" fmla="*/ 1180404 w 2360809"/>
                  <a:gd name="connsiteY3" fmla="*/ 1044116 h 1044116"/>
                  <a:gd name="connsiteX4" fmla="*/ 16411 w 2360809"/>
                  <a:gd name="connsiteY4" fmla="*/ 152930 h 104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0809" h="1044116">
                    <a:moveTo>
                      <a:pt x="0" y="0"/>
                    </a:moveTo>
                    <a:lnTo>
                      <a:pt x="2360809" y="0"/>
                    </a:lnTo>
                    <a:lnTo>
                      <a:pt x="2344398" y="152930"/>
                    </a:lnTo>
                    <a:cubicBezTo>
                      <a:pt x="2233609" y="661529"/>
                      <a:pt x="1754568" y="1044116"/>
                      <a:pt x="1180404" y="1044116"/>
                    </a:cubicBezTo>
                    <a:cubicBezTo>
                      <a:pt x="606241" y="1044116"/>
                      <a:pt x="127200" y="661529"/>
                      <a:pt x="16411" y="15293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0000"/>
                  </a:gs>
                  <a:gs pos="91000">
                    <a:srgbClr val="686868">
                      <a:lumMod val="20000"/>
                      <a:lumOff val="80000"/>
                      <a:alpha val="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215900"/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ヒラギノ角ゴ Pro W3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26DA8E6-4BEF-381E-1809-CCFB9D6664B0}"/>
                  </a:ext>
                </a:extLst>
              </p:cNvPr>
              <p:cNvSpPr/>
              <p:nvPr/>
            </p:nvSpPr>
            <p:spPr bwMode="auto">
              <a:xfrm>
                <a:off x="1047645" y="3102917"/>
                <a:ext cx="4566266" cy="762795"/>
              </a:xfrm>
              <a:prstGeom prst="rect">
                <a:avLst/>
              </a:prstGeom>
              <a:gradFill flip="none" rotWithShape="1">
                <a:gsLst>
                  <a:gs pos="0">
                    <a:srgbClr val="686868">
                      <a:lumMod val="20000"/>
                      <a:lumOff val="80000"/>
                    </a:srgbClr>
                  </a:gs>
                  <a:gs pos="37000">
                    <a:srgbClr val="FFFFFF"/>
                  </a:gs>
                  <a:gs pos="67000">
                    <a:srgbClr val="FFFFFF"/>
                  </a:gs>
                  <a:gs pos="91000">
                    <a:srgbClr val="686868">
                      <a:lumMod val="20000"/>
                      <a:lumOff val="80000"/>
                    </a:srgbClr>
                  </a:gs>
                </a:gsLst>
                <a:lin ang="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ヒラギノ角ゴ Pro W3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6896DF-3BAA-E03B-3F75-42C4B00E22C8}"/>
                </a:ext>
              </a:extLst>
            </p:cNvPr>
            <p:cNvSpPr txBox="1"/>
            <p:nvPr/>
          </p:nvSpPr>
          <p:spPr>
            <a:xfrm>
              <a:off x="2597894" y="3837651"/>
              <a:ext cx="5962066" cy="2682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</a:rPr>
                <a:t>Cross section Measurements </a:t>
              </a:r>
              <a:endParaRPr lang="de-CH" sz="14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de-CH" sz="1400" b="1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ヒラギノ角ゴ Pro W3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F1BE5A0-8DDB-615C-ABDF-12CC6CF632A9}"/>
              </a:ext>
            </a:extLst>
          </p:cNvPr>
          <p:cNvGrpSpPr/>
          <p:nvPr/>
        </p:nvGrpSpPr>
        <p:grpSpPr>
          <a:xfrm>
            <a:off x="395088" y="3407270"/>
            <a:ext cx="5345458" cy="1122907"/>
            <a:chOff x="-168696" y="3668251"/>
            <a:chExt cx="10432298" cy="98691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051FE1B-05B7-3E91-EC10-6FD697AE65D4}"/>
                </a:ext>
              </a:extLst>
            </p:cNvPr>
            <p:cNvGrpSpPr/>
            <p:nvPr/>
          </p:nvGrpSpPr>
          <p:grpSpPr>
            <a:xfrm>
              <a:off x="-168696" y="3668251"/>
              <a:ext cx="10432298" cy="986916"/>
              <a:chOff x="686634" y="3102917"/>
              <a:chExt cx="5230210" cy="1313729"/>
            </a:xfrm>
          </p:grpSpPr>
          <p:sp>
            <p:nvSpPr>
              <p:cNvPr id="28" name="Freeform 51">
                <a:extLst>
                  <a:ext uri="{FF2B5EF4-FFF2-40B4-BE49-F238E27FC236}">
                    <a16:creationId xmlns:a16="http://schemas.microsoft.com/office/drawing/2014/main" id="{AE1C33C9-8782-AE4D-912E-99E1F4917AB2}"/>
                  </a:ext>
                </a:extLst>
              </p:cNvPr>
              <p:cNvSpPr/>
              <p:nvPr/>
            </p:nvSpPr>
            <p:spPr bwMode="auto">
              <a:xfrm>
                <a:off x="686634" y="3650022"/>
                <a:ext cx="5230210" cy="766624"/>
              </a:xfrm>
              <a:custGeom>
                <a:avLst/>
                <a:gdLst>
                  <a:gd name="connsiteX0" fmla="*/ 0 w 2360809"/>
                  <a:gd name="connsiteY0" fmla="*/ 0 h 1044116"/>
                  <a:gd name="connsiteX1" fmla="*/ 2360809 w 2360809"/>
                  <a:gd name="connsiteY1" fmla="*/ 0 h 1044116"/>
                  <a:gd name="connsiteX2" fmla="*/ 2344398 w 2360809"/>
                  <a:gd name="connsiteY2" fmla="*/ 152930 h 1044116"/>
                  <a:gd name="connsiteX3" fmla="*/ 1180404 w 2360809"/>
                  <a:gd name="connsiteY3" fmla="*/ 1044116 h 1044116"/>
                  <a:gd name="connsiteX4" fmla="*/ 16411 w 2360809"/>
                  <a:gd name="connsiteY4" fmla="*/ 152930 h 104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0809" h="1044116">
                    <a:moveTo>
                      <a:pt x="0" y="0"/>
                    </a:moveTo>
                    <a:lnTo>
                      <a:pt x="2360809" y="0"/>
                    </a:lnTo>
                    <a:lnTo>
                      <a:pt x="2344398" y="152930"/>
                    </a:lnTo>
                    <a:cubicBezTo>
                      <a:pt x="2233609" y="661529"/>
                      <a:pt x="1754568" y="1044116"/>
                      <a:pt x="1180404" y="1044116"/>
                    </a:cubicBezTo>
                    <a:cubicBezTo>
                      <a:pt x="606241" y="1044116"/>
                      <a:pt x="127200" y="661529"/>
                      <a:pt x="16411" y="15293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0000"/>
                  </a:gs>
                  <a:gs pos="91000">
                    <a:srgbClr val="686868">
                      <a:lumMod val="20000"/>
                      <a:lumOff val="80000"/>
                      <a:alpha val="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215900"/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ヒラギノ角ゴ Pro W3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108AF7F-6FA6-9E04-E75B-59BA7D0B9464}"/>
                  </a:ext>
                </a:extLst>
              </p:cNvPr>
              <p:cNvSpPr/>
              <p:nvPr/>
            </p:nvSpPr>
            <p:spPr bwMode="auto">
              <a:xfrm>
                <a:off x="1047645" y="3102917"/>
                <a:ext cx="4566266" cy="762795"/>
              </a:xfrm>
              <a:prstGeom prst="rect">
                <a:avLst/>
              </a:prstGeom>
              <a:gradFill flip="none" rotWithShape="1">
                <a:gsLst>
                  <a:gs pos="0">
                    <a:srgbClr val="686868">
                      <a:lumMod val="20000"/>
                      <a:lumOff val="80000"/>
                    </a:srgbClr>
                  </a:gs>
                  <a:gs pos="37000">
                    <a:srgbClr val="FFFFFF"/>
                  </a:gs>
                  <a:gs pos="67000">
                    <a:srgbClr val="FFFFFF"/>
                  </a:gs>
                  <a:gs pos="91000">
                    <a:srgbClr val="686868">
                      <a:lumMod val="20000"/>
                      <a:lumOff val="80000"/>
                    </a:srgbClr>
                  </a:gs>
                </a:gsLst>
                <a:lin ang="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ヒラギノ角ゴ Pro W3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D69B83-B0B8-6451-6EDD-AB8D9671BF58}"/>
                </a:ext>
              </a:extLst>
            </p:cNvPr>
            <p:cNvSpPr txBox="1"/>
            <p:nvPr/>
          </p:nvSpPr>
          <p:spPr>
            <a:xfrm>
              <a:off x="3646073" y="3862678"/>
              <a:ext cx="2814209" cy="2682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</a:rPr>
                <a:t>Nuclear Structure </a:t>
              </a:r>
              <a:endParaRPr lang="de-CH" sz="14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de-CH" sz="1400" b="1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ヒラギノ角ゴ Pro W3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FD82443-C01F-B0C1-0A3A-26B8CC314E6B}"/>
              </a:ext>
            </a:extLst>
          </p:cNvPr>
          <p:cNvGrpSpPr/>
          <p:nvPr/>
        </p:nvGrpSpPr>
        <p:grpSpPr>
          <a:xfrm>
            <a:off x="424767" y="4382087"/>
            <a:ext cx="5345458" cy="1122907"/>
            <a:chOff x="-168696" y="3668251"/>
            <a:chExt cx="10432298" cy="98691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BB00B5B-5D15-DC24-3FE6-72ADC06B4ABA}"/>
                </a:ext>
              </a:extLst>
            </p:cNvPr>
            <p:cNvGrpSpPr/>
            <p:nvPr/>
          </p:nvGrpSpPr>
          <p:grpSpPr>
            <a:xfrm>
              <a:off x="-168696" y="3668251"/>
              <a:ext cx="10432298" cy="986916"/>
              <a:chOff x="686634" y="3102917"/>
              <a:chExt cx="5230210" cy="1313729"/>
            </a:xfrm>
          </p:grpSpPr>
          <p:sp>
            <p:nvSpPr>
              <p:cNvPr id="33" name="Freeform 51">
                <a:extLst>
                  <a:ext uri="{FF2B5EF4-FFF2-40B4-BE49-F238E27FC236}">
                    <a16:creationId xmlns:a16="http://schemas.microsoft.com/office/drawing/2014/main" id="{239D4776-7730-361A-5425-40D6C7E49BBD}"/>
                  </a:ext>
                </a:extLst>
              </p:cNvPr>
              <p:cNvSpPr/>
              <p:nvPr/>
            </p:nvSpPr>
            <p:spPr bwMode="auto">
              <a:xfrm>
                <a:off x="686634" y="3650022"/>
                <a:ext cx="5230210" cy="766624"/>
              </a:xfrm>
              <a:custGeom>
                <a:avLst/>
                <a:gdLst>
                  <a:gd name="connsiteX0" fmla="*/ 0 w 2360809"/>
                  <a:gd name="connsiteY0" fmla="*/ 0 h 1044116"/>
                  <a:gd name="connsiteX1" fmla="*/ 2360809 w 2360809"/>
                  <a:gd name="connsiteY1" fmla="*/ 0 h 1044116"/>
                  <a:gd name="connsiteX2" fmla="*/ 2344398 w 2360809"/>
                  <a:gd name="connsiteY2" fmla="*/ 152930 h 1044116"/>
                  <a:gd name="connsiteX3" fmla="*/ 1180404 w 2360809"/>
                  <a:gd name="connsiteY3" fmla="*/ 1044116 h 1044116"/>
                  <a:gd name="connsiteX4" fmla="*/ 16411 w 2360809"/>
                  <a:gd name="connsiteY4" fmla="*/ 152930 h 104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0809" h="1044116">
                    <a:moveTo>
                      <a:pt x="0" y="0"/>
                    </a:moveTo>
                    <a:lnTo>
                      <a:pt x="2360809" y="0"/>
                    </a:lnTo>
                    <a:lnTo>
                      <a:pt x="2344398" y="152930"/>
                    </a:lnTo>
                    <a:cubicBezTo>
                      <a:pt x="2233609" y="661529"/>
                      <a:pt x="1754568" y="1044116"/>
                      <a:pt x="1180404" y="1044116"/>
                    </a:cubicBezTo>
                    <a:cubicBezTo>
                      <a:pt x="606241" y="1044116"/>
                      <a:pt x="127200" y="661529"/>
                      <a:pt x="16411" y="15293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0000"/>
                  </a:gs>
                  <a:gs pos="91000">
                    <a:srgbClr val="686868">
                      <a:lumMod val="20000"/>
                      <a:lumOff val="80000"/>
                      <a:alpha val="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215900"/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ヒラギノ角ゴ Pro W3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EC742C2-0E0F-184A-9724-1F2FFA48CAF0}"/>
                  </a:ext>
                </a:extLst>
              </p:cNvPr>
              <p:cNvSpPr/>
              <p:nvPr/>
            </p:nvSpPr>
            <p:spPr bwMode="auto">
              <a:xfrm>
                <a:off x="1047645" y="3102917"/>
                <a:ext cx="4566266" cy="762795"/>
              </a:xfrm>
              <a:prstGeom prst="rect">
                <a:avLst/>
              </a:prstGeom>
              <a:gradFill flip="none" rotWithShape="1">
                <a:gsLst>
                  <a:gs pos="0">
                    <a:srgbClr val="686868">
                      <a:lumMod val="20000"/>
                      <a:lumOff val="80000"/>
                    </a:srgbClr>
                  </a:gs>
                  <a:gs pos="37000">
                    <a:srgbClr val="FFFFFF"/>
                  </a:gs>
                  <a:gs pos="67000">
                    <a:srgbClr val="FFFFFF"/>
                  </a:gs>
                  <a:gs pos="91000">
                    <a:srgbClr val="686868">
                      <a:lumMod val="20000"/>
                      <a:lumOff val="80000"/>
                    </a:srgbClr>
                  </a:gs>
                </a:gsLst>
                <a:lin ang="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ヒラギノ角ゴ Pro W3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0202ADB-FC94-E43A-3113-3405FD485A05}"/>
                </a:ext>
              </a:extLst>
            </p:cNvPr>
            <p:cNvSpPr txBox="1"/>
            <p:nvPr/>
          </p:nvSpPr>
          <p:spPr>
            <a:xfrm>
              <a:off x="2008497" y="3852490"/>
              <a:ext cx="5962066" cy="2682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</a:rPr>
                <a:t>Synthesis of Super Heavy Elements</a:t>
              </a:r>
              <a:endParaRPr lang="de-CH" sz="14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de-CH" sz="1400" b="1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ヒラギノ角ゴ Pro W3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0C98AFA-C291-3846-F284-5459CE0B5A2D}"/>
              </a:ext>
            </a:extLst>
          </p:cNvPr>
          <p:cNvGrpSpPr/>
          <p:nvPr/>
        </p:nvGrpSpPr>
        <p:grpSpPr>
          <a:xfrm>
            <a:off x="424767" y="5343986"/>
            <a:ext cx="5345458" cy="1122907"/>
            <a:chOff x="-168696" y="3668251"/>
            <a:chExt cx="10432298" cy="98691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14E50A2-CB24-F93A-CDAB-714F02FE7185}"/>
                </a:ext>
              </a:extLst>
            </p:cNvPr>
            <p:cNvGrpSpPr/>
            <p:nvPr/>
          </p:nvGrpSpPr>
          <p:grpSpPr>
            <a:xfrm>
              <a:off x="-168696" y="3668251"/>
              <a:ext cx="10432298" cy="986916"/>
              <a:chOff x="686634" y="3102917"/>
              <a:chExt cx="5230210" cy="1313729"/>
            </a:xfrm>
          </p:grpSpPr>
          <p:sp>
            <p:nvSpPr>
              <p:cNvPr id="38" name="Freeform 51">
                <a:extLst>
                  <a:ext uri="{FF2B5EF4-FFF2-40B4-BE49-F238E27FC236}">
                    <a16:creationId xmlns:a16="http://schemas.microsoft.com/office/drawing/2014/main" id="{85DF5307-7DCC-D179-01D6-906F40959E51}"/>
                  </a:ext>
                </a:extLst>
              </p:cNvPr>
              <p:cNvSpPr/>
              <p:nvPr/>
            </p:nvSpPr>
            <p:spPr bwMode="auto">
              <a:xfrm>
                <a:off x="686634" y="3650022"/>
                <a:ext cx="5230210" cy="766624"/>
              </a:xfrm>
              <a:custGeom>
                <a:avLst/>
                <a:gdLst>
                  <a:gd name="connsiteX0" fmla="*/ 0 w 2360809"/>
                  <a:gd name="connsiteY0" fmla="*/ 0 h 1044116"/>
                  <a:gd name="connsiteX1" fmla="*/ 2360809 w 2360809"/>
                  <a:gd name="connsiteY1" fmla="*/ 0 h 1044116"/>
                  <a:gd name="connsiteX2" fmla="*/ 2344398 w 2360809"/>
                  <a:gd name="connsiteY2" fmla="*/ 152930 h 1044116"/>
                  <a:gd name="connsiteX3" fmla="*/ 1180404 w 2360809"/>
                  <a:gd name="connsiteY3" fmla="*/ 1044116 h 1044116"/>
                  <a:gd name="connsiteX4" fmla="*/ 16411 w 2360809"/>
                  <a:gd name="connsiteY4" fmla="*/ 152930 h 104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0809" h="1044116">
                    <a:moveTo>
                      <a:pt x="0" y="0"/>
                    </a:moveTo>
                    <a:lnTo>
                      <a:pt x="2360809" y="0"/>
                    </a:lnTo>
                    <a:lnTo>
                      <a:pt x="2344398" y="152930"/>
                    </a:lnTo>
                    <a:cubicBezTo>
                      <a:pt x="2233609" y="661529"/>
                      <a:pt x="1754568" y="1044116"/>
                      <a:pt x="1180404" y="1044116"/>
                    </a:cubicBezTo>
                    <a:cubicBezTo>
                      <a:pt x="606241" y="1044116"/>
                      <a:pt x="127200" y="661529"/>
                      <a:pt x="16411" y="15293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0000"/>
                  </a:gs>
                  <a:gs pos="91000">
                    <a:srgbClr val="686868">
                      <a:lumMod val="20000"/>
                      <a:lumOff val="80000"/>
                      <a:alpha val="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215900"/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ヒラギノ角ゴ Pro W3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A7467A4-6BA5-8D90-902C-10E5F2ADABCC}"/>
                  </a:ext>
                </a:extLst>
              </p:cNvPr>
              <p:cNvSpPr/>
              <p:nvPr/>
            </p:nvSpPr>
            <p:spPr bwMode="auto">
              <a:xfrm>
                <a:off x="1047645" y="3102917"/>
                <a:ext cx="4566266" cy="762795"/>
              </a:xfrm>
              <a:prstGeom prst="rect">
                <a:avLst/>
              </a:prstGeom>
              <a:gradFill flip="none" rotWithShape="1">
                <a:gsLst>
                  <a:gs pos="0">
                    <a:srgbClr val="686868">
                      <a:lumMod val="20000"/>
                      <a:lumOff val="80000"/>
                    </a:srgbClr>
                  </a:gs>
                  <a:gs pos="37000">
                    <a:srgbClr val="FFFFFF"/>
                  </a:gs>
                  <a:gs pos="67000">
                    <a:srgbClr val="FFFFFF"/>
                  </a:gs>
                  <a:gs pos="91000">
                    <a:srgbClr val="686868">
                      <a:lumMod val="20000"/>
                      <a:lumOff val="80000"/>
                    </a:srgbClr>
                  </a:gs>
                </a:gsLst>
                <a:lin ang="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ヒラギノ角ゴ Pro W3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03D0D2-BE19-220B-0EE9-7FB30E34E9B0}"/>
                </a:ext>
              </a:extLst>
            </p:cNvPr>
            <p:cNvSpPr txBox="1"/>
            <p:nvPr/>
          </p:nvSpPr>
          <p:spPr>
            <a:xfrm>
              <a:off x="2124341" y="3822367"/>
              <a:ext cx="5962066" cy="2682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</a:rPr>
                <a:t>Production of Medical Radionuclides</a:t>
              </a:r>
              <a:endParaRPr lang="de-CH" sz="14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de-CH" sz="1400" b="1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ヒラギノ角ゴ Pro W3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4A433DE-7FD6-3206-E03D-0D4947218943}"/>
              </a:ext>
            </a:extLst>
          </p:cNvPr>
          <p:cNvGrpSpPr/>
          <p:nvPr/>
        </p:nvGrpSpPr>
        <p:grpSpPr>
          <a:xfrm>
            <a:off x="6419022" y="2351554"/>
            <a:ext cx="5345458" cy="1122907"/>
            <a:chOff x="-168696" y="3668251"/>
            <a:chExt cx="10432298" cy="98691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88FDF9C-2997-B313-74A2-974747F64CC4}"/>
                </a:ext>
              </a:extLst>
            </p:cNvPr>
            <p:cNvGrpSpPr/>
            <p:nvPr/>
          </p:nvGrpSpPr>
          <p:grpSpPr>
            <a:xfrm>
              <a:off x="-168696" y="3668251"/>
              <a:ext cx="10432298" cy="986916"/>
              <a:chOff x="686634" y="3102917"/>
              <a:chExt cx="5230210" cy="1313729"/>
            </a:xfrm>
          </p:grpSpPr>
          <p:sp>
            <p:nvSpPr>
              <p:cNvPr id="43" name="Freeform 51">
                <a:extLst>
                  <a:ext uri="{FF2B5EF4-FFF2-40B4-BE49-F238E27FC236}">
                    <a16:creationId xmlns:a16="http://schemas.microsoft.com/office/drawing/2014/main" id="{F47EB94E-771C-CC07-B24B-300F4D0C0483}"/>
                  </a:ext>
                </a:extLst>
              </p:cNvPr>
              <p:cNvSpPr/>
              <p:nvPr/>
            </p:nvSpPr>
            <p:spPr bwMode="auto">
              <a:xfrm>
                <a:off x="686634" y="3650022"/>
                <a:ext cx="5230210" cy="766624"/>
              </a:xfrm>
              <a:custGeom>
                <a:avLst/>
                <a:gdLst>
                  <a:gd name="connsiteX0" fmla="*/ 0 w 2360809"/>
                  <a:gd name="connsiteY0" fmla="*/ 0 h 1044116"/>
                  <a:gd name="connsiteX1" fmla="*/ 2360809 w 2360809"/>
                  <a:gd name="connsiteY1" fmla="*/ 0 h 1044116"/>
                  <a:gd name="connsiteX2" fmla="*/ 2344398 w 2360809"/>
                  <a:gd name="connsiteY2" fmla="*/ 152930 h 1044116"/>
                  <a:gd name="connsiteX3" fmla="*/ 1180404 w 2360809"/>
                  <a:gd name="connsiteY3" fmla="*/ 1044116 h 1044116"/>
                  <a:gd name="connsiteX4" fmla="*/ 16411 w 2360809"/>
                  <a:gd name="connsiteY4" fmla="*/ 152930 h 104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0809" h="1044116">
                    <a:moveTo>
                      <a:pt x="0" y="0"/>
                    </a:moveTo>
                    <a:lnTo>
                      <a:pt x="2360809" y="0"/>
                    </a:lnTo>
                    <a:lnTo>
                      <a:pt x="2344398" y="152930"/>
                    </a:lnTo>
                    <a:cubicBezTo>
                      <a:pt x="2233609" y="661529"/>
                      <a:pt x="1754568" y="1044116"/>
                      <a:pt x="1180404" y="1044116"/>
                    </a:cubicBezTo>
                    <a:cubicBezTo>
                      <a:pt x="606241" y="1044116"/>
                      <a:pt x="127200" y="661529"/>
                      <a:pt x="16411" y="15293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0000"/>
                  </a:gs>
                  <a:gs pos="91000">
                    <a:srgbClr val="686868">
                      <a:lumMod val="20000"/>
                      <a:lumOff val="80000"/>
                      <a:alpha val="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215900"/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ヒラギノ角ゴ Pro W3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C729004-AD6B-DCF0-510D-319F367D4F7D}"/>
                  </a:ext>
                </a:extLst>
              </p:cNvPr>
              <p:cNvSpPr/>
              <p:nvPr/>
            </p:nvSpPr>
            <p:spPr bwMode="auto">
              <a:xfrm>
                <a:off x="1047645" y="3102917"/>
                <a:ext cx="4566266" cy="762795"/>
              </a:xfrm>
              <a:prstGeom prst="rect">
                <a:avLst/>
              </a:prstGeom>
              <a:gradFill flip="none" rotWithShape="1">
                <a:gsLst>
                  <a:gs pos="0">
                    <a:srgbClr val="686868">
                      <a:lumMod val="20000"/>
                      <a:lumOff val="80000"/>
                    </a:srgbClr>
                  </a:gs>
                  <a:gs pos="37000">
                    <a:srgbClr val="FFFFFF"/>
                  </a:gs>
                  <a:gs pos="67000">
                    <a:srgbClr val="FFFFFF"/>
                  </a:gs>
                  <a:gs pos="91000">
                    <a:srgbClr val="686868">
                      <a:lumMod val="20000"/>
                      <a:lumOff val="80000"/>
                    </a:srgbClr>
                  </a:gs>
                </a:gsLst>
                <a:lin ang="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ヒラギノ角ゴ Pro W3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636ACDF-4900-FED6-DB7D-6EBE73DD3267}"/>
                </a:ext>
              </a:extLst>
            </p:cNvPr>
            <p:cNvSpPr txBox="1"/>
            <p:nvPr/>
          </p:nvSpPr>
          <p:spPr>
            <a:xfrm>
              <a:off x="3306439" y="3855901"/>
              <a:ext cx="5962066" cy="2682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</a:rPr>
                <a:t>Calibration Standards</a:t>
              </a:r>
              <a:endParaRPr lang="de-CH" sz="14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de-CH" sz="14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ヒラギノ角ゴ Pro W3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AE70899-9BE8-72A8-7455-4E49D106E3BB}"/>
              </a:ext>
            </a:extLst>
          </p:cNvPr>
          <p:cNvGrpSpPr/>
          <p:nvPr/>
        </p:nvGrpSpPr>
        <p:grpSpPr>
          <a:xfrm>
            <a:off x="6432494" y="3380644"/>
            <a:ext cx="5345458" cy="1122907"/>
            <a:chOff x="-168696" y="3668251"/>
            <a:chExt cx="10432298" cy="98691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CF0AAC0-9ABE-A7DC-4935-3D97258A7DFA}"/>
                </a:ext>
              </a:extLst>
            </p:cNvPr>
            <p:cNvGrpSpPr/>
            <p:nvPr/>
          </p:nvGrpSpPr>
          <p:grpSpPr>
            <a:xfrm>
              <a:off x="-168696" y="3668251"/>
              <a:ext cx="10432298" cy="986916"/>
              <a:chOff x="686634" y="3102917"/>
              <a:chExt cx="5230210" cy="1313729"/>
            </a:xfrm>
          </p:grpSpPr>
          <p:sp>
            <p:nvSpPr>
              <p:cNvPr id="48" name="Freeform 51">
                <a:extLst>
                  <a:ext uri="{FF2B5EF4-FFF2-40B4-BE49-F238E27FC236}">
                    <a16:creationId xmlns:a16="http://schemas.microsoft.com/office/drawing/2014/main" id="{15547B81-F324-A8BD-6CA6-968B083E2781}"/>
                  </a:ext>
                </a:extLst>
              </p:cNvPr>
              <p:cNvSpPr/>
              <p:nvPr/>
            </p:nvSpPr>
            <p:spPr bwMode="auto">
              <a:xfrm>
                <a:off x="686634" y="3650022"/>
                <a:ext cx="5230210" cy="766624"/>
              </a:xfrm>
              <a:custGeom>
                <a:avLst/>
                <a:gdLst>
                  <a:gd name="connsiteX0" fmla="*/ 0 w 2360809"/>
                  <a:gd name="connsiteY0" fmla="*/ 0 h 1044116"/>
                  <a:gd name="connsiteX1" fmla="*/ 2360809 w 2360809"/>
                  <a:gd name="connsiteY1" fmla="*/ 0 h 1044116"/>
                  <a:gd name="connsiteX2" fmla="*/ 2344398 w 2360809"/>
                  <a:gd name="connsiteY2" fmla="*/ 152930 h 1044116"/>
                  <a:gd name="connsiteX3" fmla="*/ 1180404 w 2360809"/>
                  <a:gd name="connsiteY3" fmla="*/ 1044116 h 1044116"/>
                  <a:gd name="connsiteX4" fmla="*/ 16411 w 2360809"/>
                  <a:gd name="connsiteY4" fmla="*/ 152930 h 104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0809" h="1044116">
                    <a:moveTo>
                      <a:pt x="0" y="0"/>
                    </a:moveTo>
                    <a:lnTo>
                      <a:pt x="2360809" y="0"/>
                    </a:lnTo>
                    <a:lnTo>
                      <a:pt x="2344398" y="152930"/>
                    </a:lnTo>
                    <a:cubicBezTo>
                      <a:pt x="2233609" y="661529"/>
                      <a:pt x="1754568" y="1044116"/>
                      <a:pt x="1180404" y="1044116"/>
                    </a:cubicBezTo>
                    <a:cubicBezTo>
                      <a:pt x="606241" y="1044116"/>
                      <a:pt x="127200" y="661529"/>
                      <a:pt x="16411" y="15293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0000"/>
                  </a:gs>
                  <a:gs pos="91000">
                    <a:srgbClr val="686868">
                      <a:lumMod val="20000"/>
                      <a:lumOff val="80000"/>
                      <a:alpha val="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215900"/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ヒラギノ角ゴ Pro W3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C728D33-23BC-1026-6D7D-95B12BB88ACD}"/>
                  </a:ext>
                </a:extLst>
              </p:cNvPr>
              <p:cNvSpPr/>
              <p:nvPr/>
            </p:nvSpPr>
            <p:spPr bwMode="auto">
              <a:xfrm>
                <a:off x="1047645" y="3102917"/>
                <a:ext cx="4566266" cy="762795"/>
              </a:xfrm>
              <a:prstGeom prst="rect">
                <a:avLst/>
              </a:prstGeom>
              <a:gradFill flip="none" rotWithShape="1">
                <a:gsLst>
                  <a:gs pos="0">
                    <a:srgbClr val="686868">
                      <a:lumMod val="20000"/>
                      <a:lumOff val="80000"/>
                    </a:srgbClr>
                  </a:gs>
                  <a:gs pos="37000">
                    <a:srgbClr val="FFFFFF"/>
                  </a:gs>
                  <a:gs pos="67000">
                    <a:srgbClr val="FFFFFF"/>
                  </a:gs>
                  <a:gs pos="91000">
                    <a:srgbClr val="686868">
                      <a:lumMod val="20000"/>
                      <a:lumOff val="80000"/>
                    </a:srgbClr>
                  </a:gs>
                </a:gsLst>
                <a:lin ang="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ヒラギノ角ゴ Pro W3" charset="0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6EB92F5-6FFB-BDC9-D6F3-88254EF10012}"/>
                </a:ext>
              </a:extLst>
            </p:cNvPr>
            <p:cNvSpPr txBox="1"/>
            <p:nvPr/>
          </p:nvSpPr>
          <p:spPr>
            <a:xfrm>
              <a:off x="2662128" y="3828920"/>
              <a:ext cx="5962066" cy="2682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</a:rPr>
                <a:t>Nuclear Data Measurements</a:t>
              </a:r>
              <a:endParaRPr lang="de-CH" sz="14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de-CH" sz="14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ヒラギノ角ゴ Pro W3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A988FE6-F487-C907-50C5-BC81036B1FB8}"/>
              </a:ext>
            </a:extLst>
          </p:cNvPr>
          <p:cNvGrpSpPr/>
          <p:nvPr/>
        </p:nvGrpSpPr>
        <p:grpSpPr>
          <a:xfrm>
            <a:off x="6450585" y="4368783"/>
            <a:ext cx="5345458" cy="1122907"/>
            <a:chOff x="-168696" y="3668251"/>
            <a:chExt cx="10432298" cy="98691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82DC6D2-97A5-000C-D2DF-76B74ABD6440}"/>
                </a:ext>
              </a:extLst>
            </p:cNvPr>
            <p:cNvGrpSpPr/>
            <p:nvPr/>
          </p:nvGrpSpPr>
          <p:grpSpPr>
            <a:xfrm>
              <a:off x="-168696" y="3668251"/>
              <a:ext cx="10432298" cy="986916"/>
              <a:chOff x="686634" y="3102917"/>
              <a:chExt cx="5230210" cy="1313729"/>
            </a:xfrm>
          </p:grpSpPr>
          <p:sp>
            <p:nvSpPr>
              <p:cNvPr id="53" name="Freeform 51">
                <a:extLst>
                  <a:ext uri="{FF2B5EF4-FFF2-40B4-BE49-F238E27FC236}">
                    <a16:creationId xmlns:a16="http://schemas.microsoft.com/office/drawing/2014/main" id="{EB8D6CAB-C70B-AD44-73A5-90AD840DE277}"/>
                  </a:ext>
                </a:extLst>
              </p:cNvPr>
              <p:cNvSpPr/>
              <p:nvPr/>
            </p:nvSpPr>
            <p:spPr bwMode="auto">
              <a:xfrm>
                <a:off x="686634" y="3650022"/>
                <a:ext cx="5230210" cy="766624"/>
              </a:xfrm>
              <a:custGeom>
                <a:avLst/>
                <a:gdLst>
                  <a:gd name="connsiteX0" fmla="*/ 0 w 2360809"/>
                  <a:gd name="connsiteY0" fmla="*/ 0 h 1044116"/>
                  <a:gd name="connsiteX1" fmla="*/ 2360809 w 2360809"/>
                  <a:gd name="connsiteY1" fmla="*/ 0 h 1044116"/>
                  <a:gd name="connsiteX2" fmla="*/ 2344398 w 2360809"/>
                  <a:gd name="connsiteY2" fmla="*/ 152930 h 1044116"/>
                  <a:gd name="connsiteX3" fmla="*/ 1180404 w 2360809"/>
                  <a:gd name="connsiteY3" fmla="*/ 1044116 h 1044116"/>
                  <a:gd name="connsiteX4" fmla="*/ 16411 w 2360809"/>
                  <a:gd name="connsiteY4" fmla="*/ 152930 h 104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0809" h="1044116">
                    <a:moveTo>
                      <a:pt x="0" y="0"/>
                    </a:moveTo>
                    <a:lnTo>
                      <a:pt x="2360809" y="0"/>
                    </a:lnTo>
                    <a:lnTo>
                      <a:pt x="2344398" y="152930"/>
                    </a:lnTo>
                    <a:cubicBezTo>
                      <a:pt x="2233609" y="661529"/>
                      <a:pt x="1754568" y="1044116"/>
                      <a:pt x="1180404" y="1044116"/>
                    </a:cubicBezTo>
                    <a:cubicBezTo>
                      <a:pt x="606241" y="1044116"/>
                      <a:pt x="127200" y="661529"/>
                      <a:pt x="16411" y="15293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0000"/>
                  </a:gs>
                  <a:gs pos="91000">
                    <a:srgbClr val="686868">
                      <a:lumMod val="20000"/>
                      <a:lumOff val="80000"/>
                      <a:alpha val="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215900"/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ヒラギノ角ゴ Pro W3" charset="0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B4F9A42-D454-DBDA-449D-D92637C2FD59}"/>
                  </a:ext>
                </a:extLst>
              </p:cNvPr>
              <p:cNvSpPr/>
              <p:nvPr/>
            </p:nvSpPr>
            <p:spPr bwMode="auto">
              <a:xfrm>
                <a:off x="1047645" y="3102917"/>
                <a:ext cx="4566266" cy="762795"/>
              </a:xfrm>
              <a:prstGeom prst="rect">
                <a:avLst/>
              </a:prstGeom>
              <a:gradFill flip="none" rotWithShape="1">
                <a:gsLst>
                  <a:gs pos="0">
                    <a:srgbClr val="686868">
                      <a:lumMod val="20000"/>
                      <a:lumOff val="80000"/>
                    </a:srgbClr>
                  </a:gs>
                  <a:gs pos="37000">
                    <a:srgbClr val="FFFFFF"/>
                  </a:gs>
                  <a:gs pos="67000">
                    <a:srgbClr val="FFFFFF"/>
                  </a:gs>
                  <a:gs pos="91000">
                    <a:srgbClr val="686868">
                      <a:lumMod val="20000"/>
                      <a:lumOff val="80000"/>
                    </a:srgbClr>
                  </a:gs>
                </a:gsLst>
                <a:lin ang="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ヒラギノ角ゴ Pro W3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241EFAB-94FC-264E-A59C-50EA74782622}"/>
                </a:ext>
              </a:extLst>
            </p:cNvPr>
            <p:cNvSpPr txBox="1"/>
            <p:nvPr/>
          </p:nvSpPr>
          <p:spPr>
            <a:xfrm>
              <a:off x="2264237" y="3830284"/>
              <a:ext cx="5962066" cy="2682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</a:rPr>
                <a:t>Interaction of Radiation with Matter</a:t>
              </a:r>
              <a:endParaRPr lang="de-CH" sz="14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de-CH" sz="14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ヒラギノ角ゴ Pro W3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90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C7845-25C1-8E25-CBB0-A580AFCF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D0AFE-67B2-6730-DE39-EA7403966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8</a:t>
            </a:fld>
            <a:endParaRPr lang="en-GB" noProof="0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3681951-C535-967C-178C-6E468DD317CD}"/>
              </a:ext>
            </a:extLst>
          </p:cNvPr>
          <p:cNvSpPr txBox="1">
            <a:spLocks/>
          </p:cNvSpPr>
          <p:nvPr/>
        </p:nvSpPr>
        <p:spPr bwMode="auto">
          <a:xfrm>
            <a:off x="311567" y="772605"/>
            <a:ext cx="2112025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333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333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333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333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60955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tx2"/>
                </a:solidFill>
                <a:latin typeface="Arial Narrow" pitchFamily="34" charset="0"/>
              </a:defRPr>
            </a:lvl6pPr>
            <a:lvl7pPr marL="1219108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tx2"/>
                </a:solidFill>
                <a:latin typeface="Arial Narrow" pitchFamily="34" charset="0"/>
              </a:defRPr>
            </a:lvl7pPr>
            <a:lvl8pPr marL="182866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tx2"/>
                </a:solidFill>
                <a:latin typeface="Arial Narrow" pitchFamily="34" charset="0"/>
              </a:defRPr>
            </a:lvl8pPr>
            <a:lvl9pPr marL="2438218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667" b="0" i="0" u="sng" strike="noStrike" kern="10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Preparation</a:t>
            </a:r>
            <a:endParaRPr kumimoji="0" lang="de-CH" sz="2667" b="0" i="0" u="sng" strike="noStrike" kern="10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270E77-ADF1-F9CF-BF44-C750E726BFE0}"/>
              </a:ext>
            </a:extLst>
          </p:cNvPr>
          <p:cNvSpPr txBox="1"/>
          <p:nvPr/>
        </p:nvSpPr>
        <p:spPr>
          <a:xfrm>
            <a:off x="10455122" y="6341708"/>
            <a:ext cx="1219200" cy="2068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1219170" eaLnBrk="0" fontAlgn="base" hangingPunct="0">
              <a:lnSpc>
                <a:spcPct val="110000"/>
              </a:lnSpc>
              <a:spcAft>
                <a:spcPct val="0"/>
              </a:spcAft>
              <a:defRPr/>
            </a:pPr>
            <a:r>
              <a:rPr lang="en-US" sz="1200" i="1" kern="1000" spc="40" dirty="0">
                <a:solidFill>
                  <a:srgbClr val="000000"/>
                </a:solidFill>
                <a:latin typeface="Calibri"/>
                <a:cs typeface="Franklin Gothic Book"/>
              </a:rPr>
              <a:t>Courtesy: N. Cerboni</a:t>
            </a:r>
            <a:endParaRPr lang="de-CH" sz="1200" i="1" kern="1000" spc="40" dirty="0">
              <a:solidFill>
                <a:srgbClr val="000000"/>
              </a:solidFill>
              <a:latin typeface="Calibri"/>
              <a:cs typeface="Franklin Gothic Book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E0B67D-5D07-AC88-3B51-F2AC295E253B}"/>
              </a:ext>
            </a:extLst>
          </p:cNvPr>
          <p:cNvSpPr txBox="1"/>
          <p:nvPr/>
        </p:nvSpPr>
        <p:spPr>
          <a:xfrm>
            <a:off x="1" y="4677139"/>
            <a:ext cx="2005228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endParaRPr lang="de-CH" sz="2400" dirty="0" err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0587B6D-58F4-D4B7-FCE2-A642C0FA2EE6}"/>
              </a:ext>
            </a:extLst>
          </p:cNvPr>
          <p:cNvCxnSpPr>
            <a:cxnSpLocks/>
          </p:cNvCxnSpPr>
          <p:nvPr/>
        </p:nvCxnSpPr>
        <p:spPr bwMode="auto">
          <a:xfrm flipV="1">
            <a:off x="1945634" y="472594"/>
            <a:ext cx="8300733" cy="17128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77AC340-A09A-CE77-16BE-E47806CDE02B}"/>
              </a:ext>
            </a:extLst>
          </p:cNvPr>
          <p:cNvSpPr txBox="1"/>
          <p:nvPr/>
        </p:nvSpPr>
        <p:spPr>
          <a:xfrm>
            <a:off x="3700078" y="6744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Uniform and </a:t>
            </a:r>
            <a:r>
              <a:rPr kumimoji="0" lang="de-CH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Radioactive</a:t>
            </a:r>
            <a:r>
              <a:rPr kumimoji="0" lang="de-C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kumimoji="0" lang="de-CH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Thin</a:t>
            </a:r>
            <a:r>
              <a:rPr kumimoji="0" lang="de-C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Films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3C55144-AD85-E6DC-70C5-576C94AA53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17" t="35300" r="72600" b="26976"/>
          <a:stretch>
            <a:fillRect/>
          </a:stretch>
        </p:blipFill>
        <p:spPr>
          <a:xfrm>
            <a:off x="4421750" y="5442644"/>
            <a:ext cx="742456" cy="110594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2054FA2-1C5A-DA64-7061-03E4F48697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500" t="36350" r="40079" b="26900"/>
          <a:stretch>
            <a:fillRect/>
          </a:stretch>
        </p:blipFill>
        <p:spPr>
          <a:xfrm>
            <a:off x="8134214" y="5517233"/>
            <a:ext cx="846945" cy="1016112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6C20C7D3-3B20-32D7-FD5B-5AE099657052}"/>
              </a:ext>
            </a:extLst>
          </p:cNvPr>
          <p:cNvSpPr/>
          <p:nvPr/>
        </p:nvSpPr>
        <p:spPr bwMode="auto">
          <a:xfrm>
            <a:off x="6960494" y="2657705"/>
            <a:ext cx="967064" cy="95224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54CB9DE-934D-3FFF-DFD7-5A10C59C6D75}"/>
              </a:ext>
            </a:extLst>
          </p:cNvPr>
          <p:cNvSpPr txBox="1"/>
          <p:nvPr/>
        </p:nvSpPr>
        <p:spPr>
          <a:xfrm>
            <a:off x="4122189" y="4993431"/>
            <a:ext cx="93904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pressing</a:t>
            </a:r>
            <a:endParaRPr lang="de-CH" sz="20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BCFA0E5-8AFF-C6E9-F832-20AC8264E62D}"/>
              </a:ext>
            </a:extLst>
          </p:cNvPr>
          <p:cNvSpPr txBox="1"/>
          <p:nvPr/>
        </p:nvSpPr>
        <p:spPr>
          <a:xfrm>
            <a:off x="7483634" y="4965171"/>
            <a:ext cx="19310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drop deposition</a:t>
            </a:r>
            <a:endParaRPr lang="de-CH" sz="2000" dirty="0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40383907-EBCB-3C7B-9F2B-036222241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342" y="3866399"/>
            <a:ext cx="1931041" cy="85874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6196A43-3846-0A68-5DDC-01A0BE37A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167" y="3609948"/>
            <a:ext cx="1989388" cy="76621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BA3E5C0-D1D4-DF70-854F-C6CEA6339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995" y="1007712"/>
            <a:ext cx="8827729" cy="3242729"/>
          </a:xfrm>
          <a:prstGeom prst="rect">
            <a:avLst/>
          </a:prstGeom>
        </p:spPr>
      </p:pic>
      <p:sp>
        <p:nvSpPr>
          <p:cNvPr id="87" name="Oval 86">
            <a:extLst>
              <a:ext uri="{FF2B5EF4-FFF2-40B4-BE49-F238E27FC236}">
                <a16:creationId xmlns:a16="http://schemas.microsoft.com/office/drawing/2014/main" id="{8D026F66-530B-CE5F-8001-838DE8789493}"/>
              </a:ext>
            </a:extLst>
          </p:cNvPr>
          <p:cNvSpPr/>
          <p:nvPr/>
        </p:nvSpPr>
        <p:spPr>
          <a:xfrm>
            <a:off x="7909614" y="5373360"/>
            <a:ext cx="1296144" cy="1296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err="1">
              <a:solidFill>
                <a:schemeClr val="tx1"/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A04C937-E4EB-53F6-4CF5-CE8E663D1268}"/>
              </a:ext>
            </a:extLst>
          </p:cNvPr>
          <p:cNvSpPr/>
          <p:nvPr/>
        </p:nvSpPr>
        <p:spPr>
          <a:xfrm>
            <a:off x="4144906" y="5373360"/>
            <a:ext cx="1296144" cy="1296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err="1">
              <a:solidFill>
                <a:schemeClr val="tx1"/>
              </a:solidFill>
            </a:endParaRP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DA698990-D2DF-2911-171A-14918272BF2C}"/>
              </a:ext>
            </a:extLst>
          </p:cNvPr>
          <p:cNvCxnSpPr>
            <a:cxnSpLocks/>
          </p:cNvCxnSpPr>
          <p:nvPr/>
        </p:nvCxnSpPr>
        <p:spPr>
          <a:xfrm flipV="1">
            <a:off x="5042258" y="4293096"/>
            <a:ext cx="1341774" cy="850403"/>
          </a:xfrm>
          <a:prstGeom prst="straightConnector1">
            <a:avLst/>
          </a:prstGeom>
          <a:ln w="6350" cap="rnd">
            <a:solidFill>
              <a:schemeClr val="tx1">
                <a:alpha val="93000"/>
              </a:schemeClr>
            </a:solidFill>
            <a:round/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857E984-A2EC-3FDA-176E-6A097968C305}"/>
              </a:ext>
            </a:extLst>
          </p:cNvPr>
          <p:cNvCxnSpPr>
            <a:cxnSpLocks/>
          </p:cNvCxnSpPr>
          <p:nvPr/>
        </p:nvCxnSpPr>
        <p:spPr>
          <a:xfrm flipH="1" flipV="1">
            <a:off x="6858493" y="4308768"/>
            <a:ext cx="965699" cy="740582"/>
          </a:xfrm>
          <a:prstGeom prst="straightConnector1">
            <a:avLst/>
          </a:prstGeom>
          <a:ln w="6350" cap="rnd">
            <a:solidFill>
              <a:schemeClr val="tx1">
                <a:alpha val="93000"/>
              </a:schemeClr>
            </a:solidFill>
            <a:round/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7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8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F34E45-4300-E9F9-DF32-43864BA58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71FA-1816-4CCC-99B8-0C9DDBD9F123}" type="datetime1">
              <a:rPr lang="de-CH" noProof="0" smtClean="0"/>
              <a:t>12.05.2026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51A53C-2D14-E91D-08CD-301F248E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529FC-FB2C-46A7-2DCF-8A084366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9</a:t>
            </a:fld>
            <a:endParaRPr lang="en-GB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91D3F3F-B58F-834B-A4C4-48ACF3A300F7}"/>
              </a:ext>
            </a:extLst>
          </p:cNvPr>
          <p:cNvSpPr txBox="1">
            <a:spLocks/>
          </p:cNvSpPr>
          <p:nvPr/>
        </p:nvSpPr>
        <p:spPr bwMode="auto">
          <a:xfrm>
            <a:off x="311567" y="772605"/>
            <a:ext cx="2328049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333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333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333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333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60955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tx2"/>
                </a:solidFill>
                <a:latin typeface="Arial Narrow" pitchFamily="34" charset="0"/>
              </a:defRPr>
            </a:lvl6pPr>
            <a:lvl7pPr marL="1219108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tx2"/>
                </a:solidFill>
                <a:latin typeface="Arial Narrow" pitchFamily="34" charset="0"/>
              </a:defRPr>
            </a:lvl7pPr>
            <a:lvl8pPr marL="182866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tx2"/>
                </a:solidFill>
                <a:latin typeface="Arial Narrow" pitchFamily="34" charset="0"/>
              </a:defRPr>
            </a:lvl8pPr>
            <a:lvl9pPr marL="2438218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667" b="0" i="0" u="sng" strike="noStrike" kern="10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Characterization</a:t>
            </a:r>
            <a:endParaRPr kumimoji="0" lang="de-CH" sz="2667" b="0" i="0" u="sng" strike="noStrike" kern="10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C2996B-D62F-47DD-5F1C-548AD263701B}"/>
              </a:ext>
            </a:extLst>
          </p:cNvPr>
          <p:cNvCxnSpPr>
            <a:cxnSpLocks/>
          </p:cNvCxnSpPr>
          <p:nvPr/>
        </p:nvCxnSpPr>
        <p:spPr bwMode="auto">
          <a:xfrm flipV="1">
            <a:off x="1945634" y="472594"/>
            <a:ext cx="8300733" cy="17128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991AA05-69D7-9131-2517-2E92E9268D2E}"/>
              </a:ext>
            </a:extLst>
          </p:cNvPr>
          <p:cNvSpPr txBox="1"/>
          <p:nvPr/>
        </p:nvSpPr>
        <p:spPr>
          <a:xfrm>
            <a:off x="3700078" y="6744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Uniform and </a:t>
            </a:r>
            <a:r>
              <a:rPr kumimoji="0" lang="de-CH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Radioactive</a:t>
            </a:r>
            <a:r>
              <a:rPr kumimoji="0" lang="de-C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kumimoji="0" lang="de-CH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Thin</a:t>
            </a:r>
            <a:r>
              <a:rPr kumimoji="0" lang="de-CH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Films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8F2577-8DD1-7F7C-5061-84A85A0C8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961" y="3378055"/>
            <a:ext cx="1931041" cy="85874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33C5EC0D-61DA-8F38-1943-039F6662D960}"/>
              </a:ext>
            </a:extLst>
          </p:cNvPr>
          <p:cNvGrpSpPr/>
          <p:nvPr/>
        </p:nvGrpSpPr>
        <p:grpSpPr>
          <a:xfrm>
            <a:off x="4589785" y="964729"/>
            <a:ext cx="1296144" cy="1296000"/>
            <a:chOff x="3323692" y="2438310"/>
            <a:chExt cx="1296144" cy="12960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5DFDFA1-53E3-2E6F-BB12-5153A6575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8281" t="6518" r="1482" b="64580"/>
            <a:stretch>
              <a:fillRect/>
            </a:stretch>
          </p:blipFill>
          <p:spPr>
            <a:xfrm>
              <a:off x="3348401" y="2669231"/>
              <a:ext cx="1220743" cy="777916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C09F22F-3227-0741-1E88-D8AC907FB93C}"/>
                </a:ext>
              </a:extLst>
            </p:cNvPr>
            <p:cNvSpPr/>
            <p:nvPr/>
          </p:nvSpPr>
          <p:spPr>
            <a:xfrm>
              <a:off x="3323692" y="2438310"/>
              <a:ext cx="1296144" cy="1296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EC2D2F-61C5-1C74-06FB-767EE97C8AE5}"/>
              </a:ext>
            </a:extLst>
          </p:cNvPr>
          <p:cNvGrpSpPr/>
          <p:nvPr/>
        </p:nvGrpSpPr>
        <p:grpSpPr>
          <a:xfrm>
            <a:off x="6984068" y="5354126"/>
            <a:ext cx="1296144" cy="1296000"/>
            <a:chOff x="7547383" y="5373360"/>
            <a:chExt cx="1296144" cy="12960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BF561B5-F6EB-A61F-648F-3FF879B8F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4600" t="47142" r="48600" b="34524"/>
            <a:stretch>
              <a:fillRect/>
            </a:stretch>
          </p:blipFill>
          <p:spPr>
            <a:xfrm>
              <a:off x="7656724" y="5671813"/>
              <a:ext cx="1061287" cy="772149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9D3A3EB-2892-3BB8-7296-A765C7ACA69A}"/>
                </a:ext>
              </a:extLst>
            </p:cNvPr>
            <p:cNvSpPr/>
            <p:nvPr/>
          </p:nvSpPr>
          <p:spPr>
            <a:xfrm>
              <a:off x="7547383" y="5373360"/>
              <a:ext cx="1296144" cy="1296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4EAD26-F5D2-C4F0-1B63-9BA9F2F2832E}"/>
              </a:ext>
            </a:extLst>
          </p:cNvPr>
          <p:cNvGrpSpPr/>
          <p:nvPr/>
        </p:nvGrpSpPr>
        <p:grpSpPr>
          <a:xfrm>
            <a:off x="8765658" y="3929935"/>
            <a:ext cx="1296144" cy="1296000"/>
            <a:chOff x="9148006" y="3522738"/>
            <a:chExt cx="1296144" cy="129600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8FF638F-C213-674B-4CB7-DAE38F0A2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3737" t="47908" b="34196"/>
            <a:stretch>
              <a:fillRect/>
            </a:stretch>
          </p:blipFill>
          <p:spPr>
            <a:xfrm>
              <a:off x="9209991" y="3826706"/>
              <a:ext cx="1152522" cy="84547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32008DE-1276-7406-4D67-79C978F04B74}"/>
                </a:ext>
              </a:extLst>
            </p:cNvPr>
            <p:cNvSpPr/>
            <p:nvPr/>
          </p:nvSpPr>
          <p:spPr>
            <a:xfrm>
              <a:off x="9148006" y="3522738"/>
              <a:ext cx="1296144" cy="1296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94FFA8-7E73-8A27-3923-03AB8126CA7E}"/>
              </a:ext>
            </a:extLst>
          </p:cNvPr>
          <p:cNvGrpSpPr/>
          <p:nvPr/>
        </p:nvGrpSpPr>
        <p:grpSpPr>
          <a:xfrm>
            <a:off x="6888088" y="959048"/>
            <a:ext cx="1296144" cy="1296000"/>
            <a:chOff x="8347790" y="1790310"/>
            <a:chExt cx="1296144" cy="129600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F2FF7-AC39-7F2B-73C3-C4BDF0429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92" t="47222" r="80160" b="35368"/>
            <a:stretch>
              <a:fillRect/>
            </a:stretch>
          </p:blipFill>
          <p:spPr>
            <a:xfrm>
              <a:off x="8455802" y="2112367"/>
              <a:ext cx="1080120" cy="718536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C89CA1-6CD2-86D0-B65C-B52151EEA4E5}"/>
                </a:ext>
              </a:extLst>
            </p:cNvPr>
            <p:cNvSpPr/>
            <p:nvPr/>
          </p:nvSpPr>
          <p:spPr>
            <a:xfrm>
              <a:off x="8347790" y="1790310"/>
              <a:ext cx="1296144" cy="1296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36DD923-9CF8-C4FC-5F43-C0A337165D3D}"/>
                </a:ext>
              </a:extLst>
            </p:cNvPr>
            <p:cNvSpPr/>
            <p:nvPr/>
          </p:nvSpPr>
          <p:spPr>
            <a:xfrm>
              <a:off x="9480376" y="2204864"/>
              <a:ext cx="72008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808A60A-FC01-74B6-86AA-CF7278E913BB}"/>
              </a:ext>
            </a:extLst>
          </p:cNvPr>
          <p:cNvGrpSpPr/>
          <p:nvPr/>
        </p:nvGrpSpPr>
        <p:grpSpPr>
          <a:xfrm>
            <a:off x="8765658" y="2060848"/>
            <a:ext cx="1296144" cy="1296000"/>
            <a:chOff x="9199151" y="1620329"/>
            <a:chExt cx="1296144" cy="12960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F857362-5E31-36FC-14C9-A665D062FC29}"/>
                </a:ext>
              </a:extLst>
            </p:cNvPr>
            <p:cNvGrpSpPr/>
            <p:nvPr/>
          </p:nvGrpSpPr>
          <p:grpSpPr>
            <a:xfrm>
              <a:off x="9336360" y="1830905"/>
              <a:ext cx="1107790" cy="733999"/>
              <a:chOff x="9336360" y="1830905"/>
              <a:chExt cx="1096582" cy="73399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05E30D3-1BE6-F05C-A692-DD2C08E31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9544" t="44071" r="68308" b="35368"/>
              <a:stretch>
                <a:fillRect/>
              </a:stretch>
            </p:blipFill>
            <p:spPr>
              <a:xfrm>
                <a:off x="9784870" y="1830905"/>
                <a:ext cx="648072" cy="731243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AEC6E37-A1EC-EA6E-E231-E4E976737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392" t="44071" r="89231" b="35368"/>
              <a:stretch>
                <a:fillRect/>
              </a:stretch>
            </p:blipFill>
            <p:spPr>
              <a:xfrm>
                <a:off x="9336360" y="1830905"/>
                <a:ext cx="446917" cy="731243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1A2FB63-E02A-E9F2-219F-C10FAAA4CCF0}"/>
                  </a:ext>
                </a:extLst>
              </p:cNvPr>
              <p:cNvSpPr/>
              <p:nvPr/>
            </p:nvSpPr>
            <p:spPr>
              <a:xfrm>
                <a:off x="9783277" y="2438310"/>
                <a:ext cx="45719" cy="1265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 dirty="0" err="1"/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87FBD19-9770-CF49-27BD-424A02AFAEFA}"/>
                </a:ext>
              </a:extLst>
            </p:cNvPr>
            <p:cNvSpPr/>
            <p:nvPr/>
          </p:nvSpPr>
          <p:spPr>
            <a:xfrm>
              <a:off x="9199151" y="1620329"/>
              <a:ext cx="1296144" cy="1296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AD59A40-0F3B-C535-AD2D-BA3206F02863}"/>
              </a:ext>
            </a:extLst>
          </p:cNvPr>
          <p:cNvSpPr/>
          <p:nvPr/>
        </p:nvSpPr>
        <p:spPr>
          <a:xfrm>
            <a:off x="9078114" y="2486716"/>
            <a:ext cx="258245" cy="126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err="1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D43B751-95B6-E948-708F-43F52CB9D3FE}"/>
              </a:ext>
            </a:extLst>
          </p:cNvPr>
          <p:cNvGrpSpPr/>
          <p:nvPr/>
        </p:nvGrpSpPr>
        <p:grpSpPr>
          <a:xfrm>
            <a:off x="2269226" y="3929935"/>
            <a:ext cx="1296144" cy="1296000"/>
            <a:chOff x="3400984" y="3704046"/>
            <a:chExt cx="1296144" cy="1296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80E9558-48F7-FD4C-4B24-3E271D6E1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328" t="76118" r="69132" b="3760"/>
            <a:stretch>
              <a:fillRect/>
            </a:stretch>
          </p:blipFill>
          <p:spPr>
            <a:xfrm>
              <a:off x="4022831" y="4099046"/>
              <a:ext cx="658367" cy="607405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F3D5769-F168-8922-FFE9-2A10321AF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88" t="76118" r="85447" b="3760"/>
            <a:stretch>
              <a:fillRect/>
            </a:stretch>
          </p:blipFill>
          <p:spPr>
            <a:xfrm>
              <a:off x="3432387" y="4099046"/>
              <a:ext cx="596086" cy="607405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3A5D7ED-0360-A9A0-832A-6BF52540EE8D}"/>
                </a:ext>
              </a:extLst>
            </p:cNvPr>
            <p:cNvSpPr/>
            <p:nvPr/>
          </p:nvSpPr>
          <p:spPr>
            <a:xfrm>
              <a:off x="3400984" y="3704046"/>
              <a:ext cx="1296144" cy="1296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C638D5F-DDC3-9F02-989D-3B803D46E7EE}"/>
              </a:ext>
            </a:extLst>
          </p:cNvPr>
          <p:cNvGrpSpPr/>
          <p:nvPr/>
        </p:nvGrpSpPr>
        <p:grpSpPr>
          <a:xfrm>
            <a:off x="2207568" y="2060848"/>
            <a:ext cx="1309737" cy="1296000"/>
            <a:chOff x="3089166" y="1344768"/>
            <a:chExt cx="1309737" cy="1296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FE1E3AC-C037-6ECE-C131-20448AFD0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60" t="8222" r="64301" b="66554"/>
            <a:stretch>
              <a:fillRect/>
            </a:stretch>
          </p:blipFill>
          <p:spPr>
            <a:xfrm>
              <a:off x="3089166" y="1645928"/>
              <a:ext cx="1287311" cy="634109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5D1BC25-A63D-4300-3A75-90D0FF790997}"/>
                </a:ext>
              </a:extLst>
            </p:cNvPr>
            <p:cNvSpPr/>
            <p:nvPr/>
          </p:nvSpPr>
          <p:spPr>
            <a:xfrm>
              <a:off x="3102759" y="1344768"/>
              <a:ext cx="1296144" cy="1296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C4061B0-BD6E-3CBE-BF1C-E77C4CD9F9A9}"/>
              </a:ext>
            </a:extLst>
          </p:cNvPr>
          <p:cNvGrpSpPr/>
          <p:nvPr/>
        </p:nvGrpSpPr>
        <p:grpSpPr>
          <a:xfrm>
            <a:off x="4584200" y="5354126"/>
            <a:ext cx="1296144" cy="1296000"/>
            <a:chOff x="4144906" y="5373360"/>
            <a:chExt cx="1296144" cy="1296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4BE640-7019-30E4-D9C5-21E80A008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482" t="8543" r="33818" b="67730"/>
            <a:stretch>
              <a:fillRect/>
            </a:stretch>
          </p:blipFill>
          <p:spPr>
            <a:xfrm>
              <a:off x="4215794" y="5733256"/>
              <a:ext cx="1112621" cy="613211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2406746-5C9D-A631-945E-846F4EA25822}"/>
                </a:ext>
              </a:extLst>
            </p:cNvPr>
            <p:cNvSpPr/>
            <p:nvPr/>
          </p:nvSpPr>
          <p:spPr>
            <a:xfrm>
              <a:off x="4144906" y="5373360"/>
              <a:ext cx="1296144" cy="1296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 err="1">
                <a:solidFill>
                  <a:schemeClr val="tx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6A4C3B6-075C-0CDE-CBA9-D3EAF96E985B}"/>
                </a:ext>
              </a:extLst>
            </p:cNvPr>
            <p:cNvSpPr txBox="1"/>
            <p:nvPr/>
          </p:nvSpPr>
          <p:spPr>
            <a:xfrm>
              <a:off x="4301661" y="5640192"/>
              <a:ext cx="492040" cy="76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GB" sz="500" dirty="0"/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102E247-C80B-E28E-6571-09147B8819F8}"/>
              </a:ext>
            </a:extLst>
          </p:cNvPr>
          <p:cNvCxnSpPr>
            <a:cxnSpLocks/>
            <a:stCxn id="55" idx="0"/>
          </p:cNvCxnSpPr>
          <p:nvPr/>
        </p:nvCxnSpPr>
        <p:spPr>
          <a:xfrm flipV="1">
            <a:off x="5287819" y="3801773"/>
            <a:ext cx="592525" cy="1299320"/>
          </a:xfrm>
          <a:prstGeom prst="straightConnector1">
            <a:avLst/>
          </a:prstGeom>
          <a:ln w="6350" cap="rnd">
            <a:solidFill>
              <a:schemeClr val="tx1">
                <a:alpha val="93000"/>
              </a:schemeClr>
            </a:solidFill>
            <a:round/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69BE46E-1A77-340B-BB10-E43FD1C62BBF}"/>
              </a:ext>
            </a:extLst>
          </p:cNvPr>
          <p:cNvSpPr txBox="1"/>
          <p:nvPr/>
        </p:nvSpPr>
        <p:spPr>
          <a:xfrm>
            <a:off x="4537806" y="5101093"/>
            <a:ext cx="15000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Auto radiography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CA57C55-4652-54D0-7254-17D3724AE154}"/>
              </a:ext>
            </a:extLst>
          </p:cNvPr>
          <p:cNvSpPr txBox="1"/>
          <p:nvPr/>
        </p:nvSpPr>
        <p:spPr>
          <a:xfrm>
            <a:off x="6627319" y="5149890"/>
            <a:ext cx="9593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RAMAN/ IR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699C78E-6F6C-FAB3-F434-828647D26DE8}"/>
              </a:ext>
            </a:extLst>
          </p:cNvPr>
          <p:cNvCxnSpPr>
            <a:cxnSpLocks/>
            <a:stCxn id="57" idx="0"/>
          </p:cNvCxnSpPr>
          <p:nvPr/>
        </p:nvCxnSpPr>
        <p:spPr>
          <a:xfrm flipH="1" flipV="1">
            <a:off x="6565059" y="3794598"/>
            <a:ext cx="541943" cy="1355292"/>
          </a:xfrm>
          <a:prstGeom prst="straightConnector1">
            <a:avLst/>
          </a:prstGeom>
          <a:ln w="6350" cap="rnd">
            <a:solidFill>
              <a:schemeClr val="tx1">
                <a:alpha val="93000"/>
              </a:schemeClr>
            </a:solidFill>
            <a:round/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4147D117-8D69-790A-CD9C-171AB4124EDC}"/>
              </a:ext>
            </a:extLst>
          </p:cNvPr>
          <p:cNvSpPr txBox="1"/>
          <p:nvPr/>
        </p:nvSpPr>
        <p:spPr>
          <a:xfrm>
            <a:off x="9017963" y="5269150"/>
            <a:ext cx="82355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AFM/STM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4B4F5D2-9394-6995-FD1D-51956D4097DE}"/>
              </a:ext>
            </a:extLst>
          </p:cNvPr>
          <p:cNvSpPr txBox="1"/>
          <p:nvPr/>
        </p:nvSpPr>
        <p:spPr>
          <a:xfrm>
            <a:off x="7412758" y="2306176"/>
            <a:ext cx="34785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XPS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DE6D433-B4CA-96CB-A785-388E7EA0B51F}"/>
              </a:ext>
            </a:extLst>
          </p:cNvPr>
          <p:cNvSpPr txBox="1"/>
          <p:nvPr/>
        </p:nvSpPr>
        <p:spPr>
          <a:xfrm>
            <a:off x="4828581" y="2305867"/>
            <a:ext cx="82445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SEM/EDX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D26DDDF-83A6-14BC-D569-EC7C728C0A78}"/>
              </a:ext>
            </a:extLst>
          </p:cNvPr>
          <p:cNvSpPr txBox="1"/>
          <p:nvPr/>
        </p:nvSpPr>
        <p:spPr>
          <a:xfrm>
            <a:off x="1959503" y="3403403"/>
            <a:ext cx="191558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l-GR" sz="1600" dirty="0"/>
              <a:t>α </a:t>
            </a:r>
            <a:r>
              <a:rPr lang="en-US" sz="1600" dirty="0"/>
              <a:t>and </a:t>
            </a:r>
            <a:r>
              <a:rPr lang="el-GR" sz="1600" dirty="0"/>
              <a:t>γ </a:t>
            </a:r>
            <a:r>
              <a:rPr lang="en-US" sz="1600" dirty="0"/>
              <a:t>spectroscopy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CB92DFC-6581-FBF0-63F6-0F23EE940E99}"/>
              </a:ext>
            </a:extLst>
          </p:cNvPr>
          <p:cNvSpPr txBox="1"/>
          <p:nvPr/>
        </p:nvSpPr>
        <p:spPr>
          <a:xfrm>
            <a:off x="2298390" y="5225116"/>
            <a:ext cx="120212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 err="1"/>
              <a:t>Profilomentry</a:t>
            </a:r>
            <a:endParaRPr lang="en-US" sz="16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5E7037C-1668-7A1C-CC40-31B676437FE6}"/>
              </a:ext>
            </a:extLst>
          </p:cNvPr>
          <p:cNvSpPr txBox="1"/>
          <p:nvPr/>
        </p:nvSpPr>
        <p:spPr>
          <a:xfrm>
            <a:off x="9239786" y="3424348"/>
            <a:ext cx="37991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XRD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8C32EF0-9D03-8271-D3DB-2597AF950924}"/>
              </a:ext>
            </a:extLst>
          </p:cNvPr>
          <p:cNvCxnSpPr>
            <a:cxnSpLocks/>
          </p:cNvCxnSpPr>
          <p:nvPr/>
        </p:nvCxnSpPr>
        <p:spPr>
          <a:xfrm flipH="1">
            <a:off x="6754821" y="3441599"/>
            <a:ext cx="2263142" cy="84914"/>
          </a:xfrm>
          <a:prstGeom prst="straightConnector1">
            <a:avLst/>
          </a:prstGeom>
          <a:ln w="6350" cap="rnd">
            <a:solidFill>
              <a:schemeClr val="tx1">
                <a:alpha val="93000"/>
              </a:schemeClr>
            </a:solidFill>
            <a:round/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0550E62-AB92-F1C6-67F9-576833F615A7}"/>
              </a:ext>
            </a:extLst>
          </p:cNvPr>
          <p:cNvCxnSpPr>
            <a:cxnSpLocks/>
            <a:stCxn id="63" idx="2"/>
          </p:cNvCxnSpPr>
          <p:nvPr/>
        </p:nvCxnSpPr>
        <p:spPr>
          <a:xfrm>
            <a:off x="5240809" y="2552088"/>
            <a:ext cx="811841" cy="945872"/>
          </a:xfrm>
          <a:prstGeom prst="straightConnector1">
            <a:avLst/>
          </a:prstGeom>
          <a:ln w="6350" cap="rnd">
            <a:solidFill>
              <a:schemeClr val="tx1">
                <a:alpha val="93000"/>
              </a:schemeClr>
            </a:solidFill>
            <a:round/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59350F1-BBFD-04A6-FFD7-3AD28DAECB76}"/>
              </a:ext>
            </a:extLst>
          </p:cNvPr>
          <p:cNvCxnSpPr>
            <a:cxnSpLocks/>
          </p:cNvCxnSpPr>
          <p:nvPr/>
        </p:nvCxnSpPr>
        <p:spPr>
          <a:xfrm flipH="1">
            <a:off x="6443476" y="2535362"/>
            <a:ext cx="908358" cy="954406"/>
          </a:xfrm>
          <a:prstGeom prst="straightConnector1">
            <a:avLst/>
          </a:prstGeom>
          <a:ln w="6350" cap="rnd">
            <a:solidFill>
              <a:schemeClr val="tx1">
                <a:alpha val="93000"/>
              </a:schemeClr>
            </a:solidFill>
            <a:round/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CD6E3B7-78B1-AE57-2A51-E9C4B7BB0F16}"/>
              </a:ext>
            </a:extLst>
          </p:cNvPr>
          <p:cNvCxnSpPr>
            <a:cxnSpLocks/>
          </p:cNvCxnSpPr>
          <p:nvPr/>
        </p:nvCxnSpPr>
        <p:spPr>
          <a:xfrm flipH="1" flipV="1">
            <a:off x="6938376" y="3698744"/>
            <a:ext cx="1807630" cy="1290050"/>
          </a:xfrm>
          <a:prstGeom prst="straightConnector1">
            <a:avLst/>
          </a:prstGeom>
          <a:ln w="6350" cap="rnd">
            <a:solidFill>
              <a:schemeClr val="tx1">
                <a:alpha val="93000"/>
              </a:schemeClr>
            </a:solidFill>
            <a:round/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5CCB79A-109F-E807-E084-104EA5863295}"/>
              </a:ext>
            </a:extLst>
          </p:cNvPr>
          <p:cNvCxnSpPr>
            <a:cxnSpLocks/>
          </p:cNvCxnSpPr>
          <p:nvPr/>
        </p:nvCxnSpPr>
        <p:spPr>
          <a:xfrm flipV="1">
            <a:off x="3533861" y="3751730"/>
            <a:ext cx="2138607" cy="1538289"/>
          </a:xfrm>
          <a:prstGeom prst="straightConnector1">
            <a:avLst/>
          </a:prstGeom>
          <a:ln w="6350" cap="rnd">
            <a:solidFill>
              <a:schemeClr val="tx1">
                <a:alpha val="93000"/>
              </a:schemeClr>
            </a:solidFill>
            <a:round/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122462C-F7DB-C54E-5D69-A05AD766072D}"/>
              </a:ext>
            </a:extLst>
          </p:cNvPr>
          <p:cNvCxnSpPr>
            <a:cxnSpLocks/>
          </p:cNvCxnSpPr>
          <p:nvPr/>
        </p:nvCxnSpPr>
        <p:spPr>
          <a:xfrm>
            <a:off x="3875092" y="3537349"/>
            <a:ext cx="1830967" cy="35667"/>
          </a:xfrm>
          <a:prstGeom prst="straightConnector1">
            <a:avLst/>
          </a:prstGeom>
          <a:ln w="6350" cap="rnd">
            <a:solidFill>
              <a:schemeClr val="tx1">
                <a:alpha val="93000"/>
              </a:schemeClr>
            </a:solidFill>
            <a:round/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270578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NES V8" id="{1A1FAFFF-2E0C-459C-84E4-6AB355B01552}" vid="{8062C32B-3624-448E-8FA0-73DB04B332F5}"/>
    </a:ext>
  </a:extLst>
</a:theme>
</file>

<file path=ppt/theme/theme2.xml><?xml version="1.0" encoding="utf-8"?>
<a:theme xmlns:a="http://schemas.openxmlformats.org/drawingml/2006/main" name="1_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EN V8" id="{2132D999-342E-469F-8993-5F7C72A68671}" vid="{1534A763-A16F-4C1F-A36D-9470E56E94CE}"/>
    </a:ext>
  </a:extLst>
</a:theme>
</file>

<file path=ppt/theme/theme3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24777f-78b6-4f3c-a73a-d5fa08e4d537" xsi:nil="true"/>
    <lcf76f155ced4ddcb4097134ff3c332f xmlns="c9077d15-72ed-4fec-bcfe-3472729e919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594130A2AF244FBF3F304D904ED593" ma:contentTypeVersion="18" ma:contentTypeDescription="Ein neues Dokument erstellen." ma:contentTypeScope="" ma:versionID="9c227ad3ab8d826471e210bb857ebfda">
  <xsd:schema xmlns:xsd="http://www.w3.org/2001/XMLSchema" xmlns:xs="http://www.w3.org/2001/XMLSchema" xmlns:p="http://schemas.microsoft.com/office/2006/metadata/properties" xmlns:ns2="c9077d15-72ed-4fec-bcfe-3472729e9195" xmlns:ns3="bc24777f-78b6-4f3c-a73a-d5fa08e4d537" targetNamespace="http://schemas.microsoft.com/office/2006/metadata/properties" ma:root="true" ma:fieldsID="2a0acd45fe6cc66a06723547185abeb0" ns2:_="" ns3:_="">
    <xsd:import namespace="c9077d15-72ed-4fec-bcfe-3472729e9195"/>
    <xsd:import namespace="bc24777f-78b6-4f3c-a73a-d5fa08e4d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77d15-72ed-4fec-bcfe-3472729e9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7fbe3b91-0d7a-4fca-85de-75d49bc052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4777f-78b6-4f3c-a73a-d5fa08e4d53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23888c3-3691-4ee2-9093-74875a1c94d8}" ma:internalName="TaxCatchAll" ma:showField="CatchAllData" ma:web="bc24777f-78b6-4f3c-a73a-d5fa08e4d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26B806-0237-4942-A1FD-5C97285908C2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c24777f-78b6-4f3c-a73a-d5fa08e4d537"/>
    <ds:schemaRef ds:uri="c9077d15-72ed-4fec-bcfe-3472729e919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9C8326-17BB-45BD-9C1C-A05512924E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077d15-72ed-4fec-bcfe-3472729e9195"/>
    <ds:schemaRef ds:uri="bc24777f-78b6-4f3c-a73a-d5fa08e4d5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new_NES Presentation Content Slides (EN)</Template>
  <TotalTime>0</TotalTime>
  <Words>916</Words>
  <Application>Microsoft Office PowerPoint</Application>
  <PresentationFormat>Widescreen</PresentationFormat>
  <Paragraphs>201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Aptos</vt:lpstr>
      <vt:lpstr>Arial</vt:lpstr>
      <vt:lpstr>Calibri</vt:lpstr>
      <vt:lpstr>Franklin Gothic Book</vt:lpstr>
      <vt:lpstr>Gotham</vt:lpstr>
      <vt:lpstr>Helvetica</vt:lpstr>
      <vt:lpstr>Rockwell</vt:lpstr>
      <vt:lpstr>Symbol</vt:lpstr>
      <vt:lpstr>Times</vt:lpstr>
      <vt:lpstr>Times New Roman</vt:lpstr>
      <vt:lpstr>Wingdings</vt:lpstr>
      <vt:lpstr>Benutzerdefiniertes Design</vt:lpstr>
      <vt:lpstr>1_Benutzerdefiniertes Design</vt:lpstr>
      <vt:lpstr>PowerPoint Presentation</vt:lpstr>
      <vt:lpstr>PowerPoint Presentation</vt:lpstr>
      <vt:lpstr>PowerPoint Presentation</vt:lpstr>
      <vt:lpstr>ITC Personel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Molecular Plating Technique</vt:lpstr>
      <vt:lpstr>PowerPoint Presentation</vt:lpstr>
      <vt:lpstr>PowerPoint Presentation</vt:lpstr>
      <vt:lpstr>Production of targets for Muonic Atom Spectroscopy</vt:lpstr>
      <vt:lpstr>Production of targets for Muonic Atom Spectroscopy</vt:lpstr>
      <vt:lpstr>Targetry production: 226Ra </vt:lpstr>
      <vt:lpstr>PowerPoint Presentation</vt:lpstr>
      <vt:lpstr>Production of targets for superheavy elements   </vt:lpstr>
      <vt:lpstr>Production of targets for nuclear medicine   </vt:lpstr>
      <vt:lpstr>PowerPoint Presentation</vt:lpstr>
      <vt:lpstr>PowerPoint Presentation</vt:lpstr>
      <vt:lpstr>PowerPoint Presentation</vt:lpstr>
    </vt:vector>
  </TitlesOfParts>
  <Company>PSI - Paul Scherrer Institut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Blue</dc:title>
  <dc:creator>Maugeri Emilio Andrea</dc:creator>
  <dc:description>erstellt durch Vorlagenbauer.ch</dc:description>
  <cp:lastModifiedBy>Maugeri, Emilio Andrea</cp:lastModifiedBy>
  <cp:revision>49</cp:revision>
  <dcterms:created xsi:type="dcterms:W3CDTF">2025-05-07T13:21:41Z</dcterms:created>
  <dcterms:modified xsi:type="dcterms:W3CDTF">2026-05-12T11:34:54Z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0x0101000E594130A2AF244FBF3F304D904ED593</vt:lpwstr>
  </property>
  <property fmtid="{D5CDD505-2E9C-101B-9397-08002B2CF9AE}" pid="3" name="MediaServiceImageTags">
    <vt:lpwstr/>
  </property>
</Properties>
</file>