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579" r:id="rId3"/>
    <p:sldId id="580" r:id="rId4"/>
    <p:sldId id="582" r:id="rId5"/>
    <p:sldId id="584" r:id="rId6"/>
    <p:sldId id="351" r:id="rId7"/>
    <p:sldId id="535" r:id="rId8"/>
    <p:sldId id="536" r:id="rId9"/>
    <p:sldId id="544" r:id="rId10"/>
    <p:sldId id="545" r:id="rId11"/>
    <p:sldId id="352" r:id="rId12"/>
    <p:sldId id="537" r:id="rId13"/>
    <p:sldId id="538" r:id="rId14"/>
    <p:sldId id="539" r:id="rId15"/>
    <p:sldId id="543" r:id="rId16"/>
    <p:sldId id="541" r:id="rId17"/>
    <p:sldId id="542" r:id="rId18"/>
    <p:sldId id="546" r:id="rId19"/>
    <p:sldId id="547" r:id="rId20"/>
    <p:sldId id="548" r:id="rId21"/>
    <p:sldId id="549" r:id="rId22"/>
    <p:sldId id="550" r:id="rId23"/>
    <p:sldId id="551" r:id="rId24"/>
    <p:sldId id="552" r:id="rId25"/>
    <p:sldId id="553" r:id="rId26"/>
    <p:sldId id="554" r:id="rId27"/>
    <p:sldId id="555" r:id="rId28"/>
    <p:sldId id="556" r:id="rId29"/>
    <p:sldId id="557" r:id="rId30"/>
    <p:sldId id="558" r:id="rId31"/>
    <p:sldId id="587" r:id="rId32"/>
    <p:sldId id="559" r:id="rId33"/>
    <p:sldId id="560" r:id="rId34"/>
    <p:sldId id="564" r:id="rId35"/>
    <p:sldId id="565" r:id="rId36"/>
    <p:sldId id="593" r:id="rId37"/>
    <p:sldId id="599" r:id="rId38"/>
    <p:sldId id="595" r:id="rId39"/>
    <p:sldId id="588" r:id="rId40"/>
    <p:sldId id="591" r:id="rId41"/>
    <p:sldId id="589" r:id="rId42"/>
    <p:sldId id="592" r:id="rId43"/>
    <p:sldId id="600" r:id="rId44"/>
    <p:sldId id="601" r:id="rId45"/>
    <p:sldId id="602" r:id="rId46"/>
    <p:sldId id="603" r:id="rId47"/>
    <p:sldId id="576" r:id="rId48"/>
    <p:sldId id="489"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EE1F2"/>
    <a:srgbClr val="D4E5F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40" autoAdjust="0"/>
    <p:restoredTop sz="94660"/>
  </p:normalViewPr>
  <p:slideViewPr>
    <p:cSldViewPr snapToGrid="0">
      <p:cViewPr varScale="1">
        <p:scale>
          <a:sx n="83" d="100"/>
          <a:sy n="83" d="100"/>
        </p:scale>
        <p:origin x="638" y="7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37E83D2-21A7-4CD7-BD5D-52900F6D3961}" type="datetimeFigureOut">
              <a:rPr lang="en-US" smtClean="0"/>
              <a:t>7/3/2026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B7CD82-0BFB-44B5-9D37-B5C90B6BC96D}" type="slidenum">
              <a:rPr lang="en-US" smtClean="0"/>
              <a:t>‹#›</a:t>
            </a:fld>
            <a:endParaRPr lang="en-US"/>
          </a:p>
        </p:txBody>
      </p:sp>
    </p:spTree>
    <p:extLst>
      <p:ext uri="{BB962C8B-B14F-4D97-AF65-F5344CB8AC3E}">
        <p14:creationId xmlns:p14="http://schemas.microsoft.com/office/powerpoint/2010/main" val="34705579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37E83D2-21A7-4CD7-BD5D-52900F6D3961}" type="datetimeFigureOut">
              <a:rPr lang="en-US" smtClean="0"/>
              <a:t>7/3/2026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B7CD82-0BFB-44B5-9D37-B5C90B6BC96D}" type="slidenum">
              <a:rPr lang="en-US" smtClean="0"/>
              <a:t>‹#›</a:t>
            </a:fld>
            <a:endParaRPr lang="en-US"/>
          </a:p>
        </p:txBody>
      </p:sp>
    </p:spTree>
    <p:extLst>
      <p:ext uri="{BB962C8B-B14F-4D97-AF65-F5344CB8AC3E}">
        <p14:creationId xmlns:p14="http://schemas.microsoft.com/office/powerpoint/2010/main" val="12740715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37E83D2-21A7-4CD7-BD5D-52900F6D3961}" type="datetimeFigureOut">
              <a:rPr lang="en-US" smtClean="0"/>
              <a:t>7/3/2026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B7CD82-0BFB-44B5-9D37-B5C90B6BC96D}" type="slidenum">
              <a:rPr lang="en-US" smtClean="0"/>
              <a:t>‹#›</a:t>
            </a:fld>
            <a:endParaRPr lang="en-US"/>
          </a:p>
        </p:txBody>
      </p:sp>
    </p:spTree>
    <p:extLst>
      <p:ext uri="{BB962C8B-B14F-4D97-AF65-F5344CB8AC3E}">
        <p14:creationId xmlns:p14="http://schemas.microsoft.com/office/powerpoint/2010/main" val="17191836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37E83D2-21A7-4CD7-BD5D-52900F6D3961}" type="datetimeFigureOut">
              <a:rPr lang="en-US" smtClean="0"/>
              <a:t>7/3/2026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B7CD82-0BFB-44B5-9D37-B5C90B6BC96D}" type="slidenum">
              <a:rPr lang="en-US" smtClean="0"/>
              <a:t>‹#›</a:t>
            </a:fld>
            <a:endParaRPr lang="en-US"/>
          </a:p>
        </p:txBody>
      </p:sp>
    </p:spTree>
    <p:extLst>
      <p:ext uri="{BB962C8B-B14F-4D97-AF65-F5344CB8AC3E}">
        <p14:creationId xmlns:p14="http://schemas.microsoft.com/office/powerpoint/2010/main" val="1168071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37E83D2-21A7-4CD7-BD5D-52900F6D3961}" type="datetimeFigureOut">
              <a:rPr lang="en-US" smtClean="0"/>
              <a:t>7/3/2026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B7CD82-0BFB-44B5-9D37-B5C90B6BC96D}" type="slidenum">
              <a:rPr lang="en-US" smtClean="0"/>
              <a:t>‹#›</a:t>
            </a:fld>
            <a:endParaRPr lang="en-US"/>
          </a:p>
        </p:txBody>
      </p:sp>
    </p:spTree>
    <p:extLst>
      <p:ext uri="{BB962C8B-B14F-4D97-AF65-F5344CB8AC3E}">
        <p14:creationId xmlns:p14="http://schemas.microsoft.com/office/powerpoint/2010/main" val="39680314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37E83D2-21A7-4CD7-BD5D-52900F6D3961}" type="datetimeFigureOut">
              <a:rPr lang="en-US" smtClean="0"/>
              <a:t>7/3/2026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B7CD82-0BFB-44B5-9D37-B5C90B6BC96D}" type="slidenum">
              <a:rPr lang="en-US" smtClean="0"/>
              <a:t>‹#›</a:t>
            </a:fld>
            <a:endParaRPr lang="en-US"/>
          </a:p>
        </p:txBody>
      </p:sp>
    </p:spTree>
    <p:extLst>
      <p:ext uri="{BB962C8B-B14F-4D97-AF65-F5344CB8AC3E}">
        <p14:creationId xmlns:p14="http://schemas.microsoft.com/office/powerpoint/2010/main" val="15333315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37E83D2-21A7-4CD7-BD5D-52900F6D3961}" type="datetimeFigureOut">
              <a:rPr lang="en-US" smtClean="0"/>
              <a:t>7/3/2026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6B7CD82-0BFB-44B5-9D37-B5C90B6BC96D}" type="slidenum">
              <a:rPr lang="en-US" smtClean="0"/>
              <a:t>‹#›</a:t>
            </a:fld>
            <a:endParaRPr lang="en-US"/>
          </a:p>
        </p:txBody>
      </p:sp>
    </p:spTree>
    <p:extLst>
      <p:ext uri="{BB962C8B-B14F-4D97-AF65-F5344CB8AC3E}">
        <p14:creationId xmlns:p14="http://schemas.microsoft.com/office/powerpoint/2010/main" val="12500792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37E83D2-21A7-4CD7-BD5D-52900F6D3961}" type="datetimeFigureOut">
              <a:rPr lang="en-US" smtClean="0"/>
              <a:t>7/3/2026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6B7CD82-0BFB-44B5-9D37-B5C90B6BC96D}" type="slidenum">
              <a:rPr lang="en-US" smtClean="0"/>
              <a:t>‹#›</a:t>
            </a:fld>
            <a:endParaRPr lang="en-US"/>
          </a:p>
        </p:txBody>
      </p:sp>
    </p:spTree>
    <p:extLst>
      <p:ext uri="{BB962C8B-B14F-4D97-AF65-F5344CB8AC3E}">
        <p14:creationId xmlns:p14="http://schemas.microsoft.com/office/powerpoint/2010/main" val="2645468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37E83D2-21A7-4CD7-BD5D-52900F6D3961}" type="datetimeFigureOut">
              <a:rPr lang="en-US" smtClean="0"/>
              <a:t>7/3/2026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6B7CD82-0BFB-44B5-9D37-B5C90B6BC96D}" type="slidenum">
              <a:rPr lang="en-US" smtClean="0"/>
              <a:t>‹#›</a:t>
            </a:fld>
            <a:endParaRPr lang="en-US"/>
          </a:p>
        </p:txBody>
      </p:sp>
    </p:spTree>
    <p:extLst>
      <p:ext uri="{BB962C8B-B14F-4D97-AF65-F5344CB8AC3E}">
        <p14:creationId xmlns:p14="http://schemas.microsoft.com/office/powerpoint/2010/main" val="20367678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37E83D2-21A7-4CD7-BD5D-52900F6D3961}" type="datetimeFigureOut">
              <a:rPr lang="en-US" smtClean="0"/>
              <a:t>7/3/2026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B7CD82-0BFB-44B5-9D37-B5C90B6BC96D}" type="slidenum">
              <a:rPr lang="en-US" smtClean="0"/>
              <a:t>‹#›</a:t>
            </a:fld>
            <a:endParaRPr lang="en-US"/>
          </a:p>
        </p:txBody>
      </p:sp>
    </p:spTree>
    <p:extLst>
      <p:ext uri="{BB962C8B-B14F-4D97-AF65-F5344CB8AC3E}">
        <p14:creationId xmlns:p14="http://schemas.microsoft.com/office/powerpoint/2010/main" val="38634336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37E83D2-21A7-4CD7-BD5D-52900F6D3961}" type="datetimeFigureOut">
              <a:rPr lang="en-US" smtClean="0"/>
              <a:t>7/3/2026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B7CD82-0BFB-44B5-9D37-B5C90B6BC96D}" type="slidenum">
              <a:rPr lang="en-US" smtClean="0"/>
              <a:t>‹#›</a:t>
            </a:fld>
            <a:endParaRPr lang="en-US"/>
          </a:p>
        </p:txBody>
      </p:sp>
    </p:spTree>
    <p:extLst>
      <p:ext uri="{BB962C8B-B14F-4D97-AF65-F5344CB8AC3E}">
        <p14:creationId xmlns:p14="http://schemas.microsoft.com/office/powerpoint/2010/main" val="30692552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7E83D2-21A7-4CD7-BD5D-52900F6D3961}" type="datetimeFigureOut">
              <a:rPr lang="en-US" smtClean="0"/>
              <a:t>7/3/2026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B7CD82-0BFB-44B5-9D37-B5C90B6BC96D}" type="slidenum">
              <a:rPr lang="en-US" smtClean="0"/>
              <a:t>‹#›</a:t>
            </a:fld>
            <a:endParaRPr lang="en-US"/>
          </a:p>
        </p:txBody>
      </p:sp>
    </p:spTree>
    <p:extLst>
      <p:ext uri="{BB962C8B-B14F-4D97-AF65-F5344CB8AC3E}">
        <p14:creationId xmlns:p14="http://schemas.microsoft.com/office/powerpoint/2010/main" val="39778809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tmp"/><Relationship Id="rId2" Type="http://schemas.openxmlformats.org/officeDocument/2006/relationships/image" Target="../media/image7.tmp"/><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tmp"/><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tmp"/><Relationship Id="rId2" Type="http://schemas.openxmlformats.org/officeDocument/2006/relationships/image" Target="../media/image12.tmp"/><Relationship Id="rId1" Type="http://schemas.openxmlformats.org/officeDocument/2006/relationships/slideLayout" Target="../slideLayouts/slideLayout2.xml"/><Relationship Id="rId5" Type="http://schemas.openxmlformats.org/officeDocument/2006/relationships/image" Target="../media/image15.tmp"/><Relationship Id="rId4" Type="http://schemas.openxmlformats.org/officeDocument/2006/relationships/image" Target="../media/image14.tmp"/></Relationships>
</file>

<file path=ppt/slides/_rels/slide14.xml.rels><?xml version="1.0" encoding="UTF-8" standalone="yes"?>
<Relationships xmlns="http://schemas.openxmlformats.org/package/2006/relationships"><Relationship Id="rId3" Type="http://schemas.openxmlformats.org/officeDocument/2006/relationships/image" Target="../media/image15.tmp"/><Relationship Id="rId2" Type="http://schemas.openxmlformats.org/officeDocument/2006/relationships/image" Target="../media/image16.tmp"/><Relationship Id="rId1" Type="http://schemas.openxmlformats.org/officeDocument/2006/relationships/slideLayout" Target="../slideLayouts/slideLayout2.xml"/><Relationship Id="rId4" Type="http://schemas.openxmlformats.org/officeDocument/2006/relationships/image" Target="../media/image17.tmp"/></Relationships>
</file>

<file path=ppt/slides/_rels/slide15.xml.rels><?xml version="1.0" encoding="UTF-8" standalone="yes"?>
<Relationships xmlns="http://schemas.openxmlformats.org/package/2006/relationships"><Relationship Id="rId3" Type="http://schemas.openxmlformats.org/officeDocument/2006/relationships/image" Target="../media/image19.tmp"/><Relationship Id="rId2" Type="http://schemas.openxmlformats.org/officeDocument/2006/relationships/image" Target="../media/image18.tmp"/><Relationship Id="rId1" Type="http://schemas.openxmlformats.org/officeDocument/2006/relationships/slideLayout" Target="../slideLayouts/slideLayout2.xml"/><Relationship Id="rId5" Type="http://schemas.openxmlformats.org/officeDocument/2006/relationships/image" Target="../media/image21.tmp"/><Relationship Id="rId4" Type="http://schemas.openxmlformats.org/officeDocument/2006/relationships/image" Target="../media/image20.tmp"/></Relationships>
</file>

<file path=ppt/slides/_rels/slide16.xml.rels><?xml version="1.0" encoding="UTF-8" standalone="yes"?>
<Relationships xmlns="http://schemas.openxmlformats.org/package/2006/relationships"><Relationship Id="rId3" Type="http://schemas.openxmlformats.org/officeDocument/2006/relationships/image" Target="../media/image22.tmp"/><Relationship Id="rId7" Type="http://schemas.openxmlformats.org/officeDocument/2006/relationships/image" Target="../media/image26.tmp"/><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25.tmp"/><Relationship Id="rId5" Type="http://schemas.openxmlformats.org/officeDocument/2006/relationships/image" Target="../media/image24.tmp"/><Relationship Id="rId4" Type="http://schemas.openxmlformats.org/officeDocument/2006/relationships/image" Target="../media/image23.tmp"/></Relationships>
</file>

<file path=ppt/slides/_rels/slide17.xml.rels><?xml version="1.0" encoding="UTF-8" standalone="yes"?>
<Relationships xmlns="http://schemas.openxmlformats.org/package/2006/relationships"><Relationship Id="rId3" Type="http://schemas.openxmlformats.org/officeDocument/2006/relationships/image" Target="../media/image27.tmp"/><Relationship Id="rId2" Type="http://schemas.openxmlformats.org/officeDocument/2006/relationships/image" Target="../media/image22.tmp"/><Relationship Id="rId1" Type="http://schemas.openxmlformats.org/officeDocument/2006/relationships/slideLayout" Target="../slideLayouts/slideLayout2.xml"/><Relationship Id="rId6" Type="http://schemas.openxmlformats.org/officeDocument/2006/relationships/image" Target="../media/image30.tmp"/><Relationship Id="rId5" Type="http://schemas.openxmlformats.org/officeDocument/2006/relationships/image" Target="../media/image29.tmp"/><Relationship Id="rId4" Type="http://schemas.openxmlformats.org/officeDocument/2006/relationships/image" Target="../media/image28.tmp"/></Relationships>
</file>

<file path=ppt/slides/_rels/slide18.xml.rels><?xml version="1.0" encoding="UTF-8" standalone="yes"?>
<Relationships xmlns="http://schemas.openxmlformats.org/package/2006/relationships"><Relationship Id="rId3" Type="http://schemas.openxmlformats.org/officeDocument/2006/relationships/image" Target="../media/image31.tmp"/><Relationship Id="rId2" Type="http://schemas.openxmlformats.org/officeDocument/2006/relationships/image" Target="../media/image32.png"/><Relationship Id="rId1" Type="http://schemas.openxmlformats.org/officeDocument/2006/relationships/slideLayout" Target="../slideLayouts/slideLayout2.xml"/><Relationship Id="rId4" Type="http://schemas.openxmlformats.org/officeDocument/2006/relationships/image" Target="../media/image32.tmp"/></Relationships>
</file>

<file path=ppt/slides/_rels/slide19.xml.rels><?xml version="1.0" encoding="UTF-8" standalone="yes"?>
<Relationships xmlns="http://schemas.openxmlformats.org/package/2006/relationships"><Relationship Id="rId3" Type="http://schemas.openxmlformats.org/officeDocument/2006/relationships/image" Target="../media/image33.tmp"/><Relationship Id="rId2" Type="http://schemas.openxmlformats.org/officeDocument/2006/relationships/image" Target="../media/image36.png"/><Relationship Id="rId1" Type="http://schemas.openxmlformats.org/officeDocument/2006/relationships/slideLayout" Target="../slideLayouts/slideLayout2.xml"/><Relationship Id="rId6" Type="http://schemas.openxmlformats.org/officeDocument/2006/relationships/image" Target="../media/image36.tmp"/><Relationship Id="rId5" Type="http://schemas.openxmlformats.org/officeDocument/2006/relationships/image" Target="../media/image35.tmp"/><Relationship Id="rId4" Type="http://schemas.openxmlformats.org/officeDocument/2006/relationships/image" Target="../media/image34.tmp"/></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7.tmp"/><Relationship Id="rId2" Type="http://schemas.openxmlformats.org/officeDocument/2006/relationships/image" Target="../media/image36.tmp"/><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1.tmp"/><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40.png"/><Relationship Id="rId7" Type="http://schemas.openxmlformats.org/officeDocument/2006/relationships/image" Target="../media/image43.png"/><Relationship Id="rId2" Type="http://schemas.openxmlformats.org/officeDocument/2006/relationships/image" Target="../media/image45.png"/><Relationship Id="rId1" Type="http://schemas.openxmlformats.org/officeDocument/2006/relationships/slideLayout" Target="../slideLayouts/slideLayout2.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2.emf"/></Relationships>
</file>

<file path=ppt/slides/_rels/slide25.xml.rels><?xml version="1.0" encoding="UTF-8" standalone="yes"?>
<Relationships xmlns="http://schemas.openxmlformats.org/package/2006/relationships"><Relationship Id="rId3" Type="http://schemas.openxmlformats.org/officeDocument/2006/relationships/image" Target="../media/image45.tmp"/><Relationship Id="rId7" Type="http://schemas.openxmlformats.org/officeDocument/2006/relationships/image" Target="../media/image49.tmp"/><Relationship Id="rId2" Type="http://schemas.openxmlformats.org/officeDocument/2006/relationships/image" Target="../media/image440.png"/><Relationship Id="rId1" Type="http://schemas.openxmlformats.org/officeDocument/2006/relationships/slideLayout" Target="../slideLayouts/slideLayout2.xml"/><Relationship Id="rId6" Type="http://schemas.openxmlformats.org/officeDocument/2006/relationships/image" Target="../media/image48.tmp"/><Relationship Id="rId5" Type="http://schemas.openxmlformats.org/officeDocument/2006/relationships/image" Target="../media/image47.tmp"/><Relationship Id="rId4" Type="http://schemas.openxmlformats.org/officeDocument/2006/relationships/image" Target="../media/image46.png"/></Relationships>
</file>

<file path=ppt/slides/_rels/slide26.xml.rels><?xml version="1.0" encoding="UTF-8" standalone="yes"?>
<Relationships xmlns="http://schemas.openxmlformats.org/package/2006/relationships"><Relationship Id="rId3" Type="http://schemas.openxmlformats.org/officeDocument/2006/relationships/image" Target="../media/image51.tmp"/><Relationship Id="rId2" Type="http://schemas.openxmlformats.org/officeDocument/2006/relationships/image" Target="../media/image50.tmp"/><Relationship Id="rId1" Type="http://schemas.openxmlformats.org/officeDocument/2006/relationships/slideLayout" Target="../slideLayouts/slideLayout2.xml"/><Relationship Id="rId6" Type="http://schemas.openxmlformats.org/officeDocument/2006/relationships/image" Target="../media/image54.tmp"/><Relationship Id="rId5" Type="http://schemas.openxmlformats.org/officeDocument/2006/relationships/image" Target="../media/image53.tmp"/><Relationship Id="rId4" Type="http://schemas.openxmlformats.org/officeDocument/2006/relationships/image" Target="../media/image52.tmp"/></Relationships>
</file>

<file path=ppt/slides/_rels/slide27.xml.rels><?xml version="1.0" encoding="UTF-8" standalone="yes"?>
<Relationships xmlns="http://schemas.openxmlformats.org/package/2006/relationships"><Relationship Id="rId8" Type="http://schemas.openxmlformats.org/officeDocument/2006/relationships/image" Target="../media/image60.tmp"/><Relationship Id="rId3" Type="http://schemas.openxmlformats.org/officeDocument/2006/relationships/image" Target="../media/image55.png"/><Relationship Id="rId7" Type="http://schemas.openxmlformats.org/officeDocument/2006/relationships/image" Target="../media/image59.tmp"/><Relationship Id="rId2" Type="http://schemas.openxmlformats.org/officeDocument/2006/relationships/image" Target="../media/image62.png"/><Relationship Id="rId1" Type="http://schemas.openxmlformats.org/officeDocument/2006/relationships/slideLayout" Target="../slideLayouts/slideLayout2.xml"/><Relationship Id="rId6" Type="http://schemas.openxmlformats.org/officeDocument/2006/relationships/image" Target="../media/image58.tmp"/><Relationship Id="rId5" Type="http://schemas.openxmlformats.org/officeDocument/2006/relationships/image" Target="../media/image57.tmp"/><Relationship Id="rId4" Type="http://schemas.openxmlformats.org/officeDocument/2006/relationships/image" Target="../media/image56.tmp"/><Relationship Id="rId9" Type="http://schemas.openxmlformats.org/officeDocument/2006/relationships/image" Target="../media/image61.tmp"/></Relationships>
</file>

<file path=ppt/slides/_rels/slide28.xml.rels><?xml version="1.0" encoding="UTF-8" standalone="yes"?>
<Relationships xmlns="http://schemas.openxmlformats.org/package/2006/relationships"><Relationship Id="rId3" Type="http://schemas.openxmlformats.org/officeDocument/2006/relationships/image" Target="../media/image55.png"/><Relationship Id="rId7" Type="http://schemas.openxmlformats.org/officeDocument/2006/relationships/image" Target="../media/image65.tmp"/><Relationship Id="rId2" Type="http://schemas.openxmlformats.org/officeDocument/2006/relationships/image" Target="../media/image70.png"/><Relationship Id="rId1" Type="http://schemas.openxmlformats.org/officeDocument/2006/relationships/slideLayout" Target="../slideLayouts/slideLayout2.xml"/><Relationship Id="rId6" Type="http://schemas.openxmlformats.org/officeDocument/2006/relationships/image" Target="../media/image64.tmp"/><Relationship Id="rId5" Type="http://schemas.openxmlformats.org/officeDocument/2006/relationships/image" Target="../media/image63.tmp"/><Relationship Id="rId4" Type="http://schemas.openxmlformats.org/officeDocument/2006/relationships/image" Target="../media/image62.tmp"/></Relationships>
</file>

<file path=ppt/slides/_rels/slide29.xml.rels><?xml version="1.0" encoding="UTF-8" standalone="yes"?>
<Relationships xmlns="http://schemas.openxmlformats.org/package/2006/relationships"><Relationship Id="rId3" Type="http://schemas.openxmlformats.org/officeDocument/2006/relationships/image" Target="../media/image66.tmp"/><Relationship Id="rId2" Type="http://schemas.openxmlformats.org/officeDocument/2006/relationships/image" Target="../media/image71.png"/><Relationship Id="rId1" Type="http://schemas.openxmlformats.org/officeDocument/2006/relationships/slideLayout" Target="../slideLayouts/slideLayout2.xml"/><Relationship Id="rId5" Type="http://schemas.openxmlformats.org/officeDocument/2006/relationships/image" Target="../media/image68.tmp"/><Relationship Id="rId4" Type="http://schemas.openxmlformats.org/officeDocument/2006/relationships/image" Target="../media/image67.tmp"/></Relationships>
</file>

<file path=ppt/slides/_rels/slide3.xml.rels><?xml version="1.0" encoding="UTF-8" standalone="yes"?>
<Relationships xmlns="http://schemas.openxmlformats.org/package/2006/relationships"><Relationship Id="rId2" Type="http://schemas.openxmlformats.org/officeDocument/2006/relationships/image" Target="../media/image2.tmp"/><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74.tmp"/><Relationship Id="rId3" Type="http://schemas.openxmlformats.org/officeDocument/2006/relationships/image" Target="../media/image69.tmp"/><Relationship Id="rId7" Type="http://schemas.openxmlformats.org/officeDocument/2006/relationships/image" Target="../media/image73.tmp"/><Relationship Id="rId2" Type="http://schemas.openxmlformats.org/officeDocument/2006/relationships/image" Target="../media/image75.png"/><Relationship Id="rId1" Type="http://schemas.openxmlformats.org/officeDocument/2006/relationships/slideLayout" Target="../slideLayouts/slideLayout2.xml"/><Relationship Id="rId6" Type="http://schemas.openxmlformats.org/officeDocument/2006/relationships/image" Target="../media/image72.tmp"/><Relationship Id="rId5" Type="http://schemas.openxmlformats.org/officeDocument/2006/relationships/image" Target="../media/image71.tmp"/><Relationship Id="rId4" Type="http://schemas.openxmlformats.org/officeDocument/2006/relationships/image" Target="../media/image70.tmp"/></Relationships>
</file>

<file path=ppt/slides/_rels/slide31.xml.rels><?xml version="1.0" encoding="UTF-8" standalone="yes"?>
<Relationships xmlns="http://schemas.openxmlformats.org/package/2006/relationships"><Relationship Id="rId8" Type="http://schemas.openxmlformats.org/officeDocument/2006/relationships/image" Target="../media/image81.tmp"/><Relationship Id="rId3" Type="http://schemas.openxmlformats.org/officeDocument/2006/relationships/image" Target="../media/image76.tmp"/><Relationship Id="rId7" Type="http://schemas.openxmlformats.org/officeDocument/2006/relationships/image" Target="../media/image80.tmp"/><Relationship Id="rId2" Type="http://schemas.openxmlformats.org/officeDocument/2006/relationships/image" Target="../media/image75.tmp"/><Relationship Id="rId1" Type="http://schemas.openxmlformats.org/officeDocument/2006/relationships/slideLayout" Target="../slideLayouts/slideLayout2.xml"/><Relationship Id="rId6" Type="http://schemas.openxmlformats.org/officeDocument/2006/relationships/image" Target="../media/image79.tmp"/><Relationship Id="rId5" Type="http://schemas.openxmlformats.org/officeDocument/2006/relationships/image" Target="../media/image78.tmp"/><Relationship Id="rId4" Type="http://schemas.openxmlformats.org/officeDocument/2006/relationships/image" Target="../media/image77.tmp"/></Relationships>
</file>

<file path=ppt/slides/_rels/slide32.xml.rels><?xml version="1.0" encoding="UTF-8" standalone="yes"?>
<Relationships xmlns="http://schemas.openxmlformats.org/package/2006/relationships"><Relationship Id="rId8" Type="http://schemas.openxmlformats.org/officeDocument/2006/relationships/image" Target="../media/image87.tmp"/><Relationship Id="rId3" Type="http://schemas.openxmlformats.org/officeDocument/2006/relationships/image" Target="../media/image82.tmp"/><Relationship Id="rId7" Type="http://schemas.openxmlformats.org/officeDocument/2006/relationships/image" Target="../media/image86.tmp"/><Relationship Id="rId2" Type="http://schemas.openxmlformats.org/officeDocument/2006/relationships/image" Target="../media/image86.png"/><Relationship Id="rId1" Type="http://schemas.openxmlformats.org/officeDocument/2006/relationships/slideLayout" Target="../slideLayouts/slideLayout2.xml"/><Relationship Id="rId6" Type="http://schemas.openxmlformats.org/officeDocument/2006/relationships/image" Target="../media/image85.tmp"/><Relationship Id="rId5" Type="http://schemas.openxmlformats.org/officeDocument/2006/relationships/image" Target="../media/image84.tmp"/><Relationship Id="rId10" Type="http://schemas.openxmlformats.org/officeDocument/2006/relationships/image" Target="../media/image89.tmp"/><Relationship Id="rId4" Type="http://schemas.openxmlformats.org/officeDocument/2006/relationships/image" Target="../media/image83.tmp"/><Relationship Id="rId9" Type="http://schemas.openxmlformats.org/officeDocument/2006/relationships/image" Target="../media/image88.tmp"/></Relationships>
</file>

<file path=ppt/slides/_rels/slide33.xml.rels><?xml version="1.0" encoding="UTF-8" standalone="yes"?>
<Relationships xmlns="http://schemas.openxmlformats.org/package/2006/relationships"><Relationship Id="rId3" Type="http://schemas.openxmlformats.org/officeDocument/2006/relationships/image" Target="../media/image91.tmp"/><Relationship Id="rId2" Type="http://schemas.openxmlformats.org/officeDocument/2006/relationships/image" Target="../media/image90.tmp"/><Relationship Id="rId1" Type="http://schemas.openxmlformats.org/officeDocument/2006/relationships/slideLayout" Target="../slideLayouts/slideLayout2.xml"/><Relationship Id="rId4" Type="http://schemas.openxmlformats.org/officeDocument/2006/relationships/image" Target="../media/image92.tmp"/></Relationships>
</file>

<file path=ppt/slides/_rels/slide34.xml.rels><?xml version="1.0" encoding="UTF-8" standalone="yes"?>
<Relationships xmlns="http://schemas.openxmlformats.org/package/2006/relationships"><Relationship Id="rId3" Type="http://schemas.openxmlformats.org/officeDocument/2006/relationships/image" Target="../media/image92.tmp"/><Relationship Id="rId2" Type="http://schemas.openxmlformats.org/officeDocument/2006/relationships/image" Target="../media/image91.tmp"/><Relationship Id="rId1" Type="http://schemas.openxmlformats.org/officeDocument/2006/relationships/slideLayout" Target="../slideLayouts/slideLayout2.xml"/><Relationship Id="rId6" Type="http://schemas.openxmlformats.org/officeDocument/2006/relationships/image" Target="../media/image95.tmp"/><Relationship Id="rId5" Type="http://schemas.openxmlformats.org/officeDocument/2006/relationships/image" Target="../media/image94.png"/><Relationship Id="rId4" Type="http://schemas.openxmlformats.org/officeDocument/2006/relationships/image" Target="../media/image93.tmp"/></Relationships>
</file>

<file path=ppt/slides/_rels/slide35.xml.rels><?xml version="1.0" encoding="UTF-8" standalone="yes"?>
<Relationships xmlns="http://schemas.openxmlformats.org/package/2006/relationships"><Relationship Id="rId3" Type="http://schemas.openxmlformats.org/officeDocument/2006/relationships/image" Target="../media/image96.png"/><Relationship Id="rId7" Type="http://schemas.openxmlformats.org/officeDocument/2006/relationships/image" Target="../media/image100.tmp"/><Relationship Id="rId2" Type="http://schemas.openxmlformats.org/officeDocument/2006/relationships/image" Target="../media/image103.png"/><Relationship Id="rId1" Type="http://schemas.openxmlformats.org/officeDocument/2006/relationships/slideLayout" Target="../slideLayouts/slideLayout2.xml"/><Relationship Id="rId6" Type="http://schemas.openxmlformats.org/officeDocument/2006/relationships/image" Target="../media/image99.tmp"/><Relationship Id="rId5" Type="http://schemas.openxmlformats.org/officeDocument/2006/relationships/image" Target="../media/image98.tmp"/><Relationship Id="rId4" Type="http://schemas.openxmlformats.org/officeDocument/2006/relationships/image" Target="../media/image97.png"/></Relationships>
</file>

<file path=ppt/slides/_rels/slide36.xml.rels><?xml version="1.0" encoding="UTF-8" standalone="yes"?>
<Relationships xmlns="http://schemas.openxmlformats.org/package/2006/relationships"><Relationship Id="rId3" Type="http://schemas.openxmlformats.org/officeDocument/2006/relationships/image" Target="../media/image101.tmp"/><Relationship Id="rId2" Type="http://schemas.openxmlformats.org/officeDocument/2006/relationships/image" Target="../media/image101.png"/><Relationship Id="rId1" Type="http://schemas.openxmlformats.org/officeDocument/2006/relationships/slideLayout" Target="../slideLayouts/slideLayout2.xml"/><Relationship Id="rId4" Type="http://schemas.openxmlformats.org/officeDocument/2006/relationships/image" Target="../media/image102.png"/></Relationships>
</file>

<file path=ppt/slides/_rels/slide37.xml.rels><?xml version="1.0" encoding="UTF-8" standalone="yes"?>
<Relationships xmlns="http://schemas.openxmlformats.org/package/2006/relationships"><Relationship Id="rId3" Type="http://schemas.openxmlformats.org/officeDocument/2006/relationships/image" Target="../media/image104.tmp"/><Relationship Id="rId2" Type="http://schemas.openxmlformats.org/officeDocument/2006/relationships/image" Target="../media/image103.tmp"/><Relationship Id="rId1" Type="http://schemas.openxmlformats.org/officeDocument/2006/relationships/slideLayout" Target="../slideLayouts/slideLayout2.xml"/><Relationship Id="rId5" Type="http://schemas.openxmlformats.org/officeDocument/2006/relationships/image" Target="../media/image106.tmp"/><Relationship Id="rId4" Type="http://schemas.openxmlformats.org/officeDocument/2006/relationships/image" Target="../media/image105.tmp"/></Relationships>
</file>

<file path=ppt/slides/_rels/slide38.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image" Target="../media/image109.png"/><Relationship Id="rId1" Type="http://schemas.openxmlformats.org/officeDocument/2006/relationships/slideLayout" Target="../slideLayouts/slideLayout2.xml"/><Relationship Id="rId4" Type="http://schemas.openxmlformats.org/officeDocument/2006/relationships/image" Target="../media/image104.tmp"/></Relationships>
</file>

<file path=ppt/slides/_rels/slide39.xml.rels><?xml version="1.0" encoding="UTF-8" standalone="yes"?>
<Relationships xmlns="http://schemas.openxmlformats.org/package/2006/relationships"><Relationship Id="rId3" Type="http://schemas.openxmlformats.org/officeDocument/2006/relationships/image" Target="../media/image108.tmp"/><Relationship Id="rId2" Type="http://schemas.openxmlformats.org/officeDocument/2006/relationships/image" Target="../media/image111.png"/><Relationship Id="rId1" Type="http://schemas.openxmlformats.org/officeDocument/2006/relationships/slideLayout" Target="../slideLayouts/slideLayout2.xml"/><Relationship Id="rId5" Type="http://schemas.openxmlformats.org/officeDocument/2006/relationships/image" Target="../media/image110.tmp"/><Relationship Id="rId4" Type="http://schemas.openxmlformats.org/officeDocument/2006/relationships/image" Target="../media/image109.tmp"/></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11.tmp"/><Relationship Id="rId2" Type="http://schemas.openxmlformats.org/officeDocument/2006/relationships/image" Target="../media/image115.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12.tmp"/><Relationship Id="rId2" Type="http://schemas.openxmlformats.org/officeDocument/2006/relationships/image" Target="../media/image131.png"/><Relationship Id="rId1" Type="http://schemas.openxmlformats.org/officeDocument/2006/relationships/slideLayout" Target="../slideLayouts/slideLayout2.xml"/><Relationship Id="rId4" Type="http://schemas.openxmlformats.org/officeDocument/2006/relationships/image" Target="../media/image113.tmp"/></Relationships>
</file>

<file path=ppt/slides/_rels/slide42.xml.rels><?xml version="1.0" encoding="UTF-8" standalone="yes"?>
<Relationships xmlns="http://schemas.openxmlformats.org/package/2006/relationships"><Relationship Id="rId3" Type="http://schemas.openxmlformats.org/officeDocument/2006/relationships/image" Target="../media/image115.tmp"/><Relationship Id="rId2" Type="http://schemas.openxmlformats.org/officeDocument/2006/relationships/image" Target="../media/image114.tmp"/><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14.tmp"/><Relationship Id="rId2" Type="http://schemas.openxmlformats.org/officeDocument/2006/relationships/image" Target="../media/image121.png"/><Relationship Id="rId1" Type="http://schemas.openxmlformats.org/officeDocument/2006/relationships/slideLayout" Target="../slideLayouts/slideLayout2.xml"/><Relationship Id="rId4" Type="http://schemas.openxmlformats.org/officeDocument/2006/relationships/image" Target="../media/image116.tmp"/></Relationships>
</file>

<file path=ppt/slides/_rels/slide44.xml.rels><?xml version="1.0" encoding="UTF-8" standalone="yes"?>
<Relationships xmlns="http://schemas.openxmlformats.org/package/2006/relationships"><Relationship Id="rId3" Type="http://schemas.openxmlformats.org/officeDocument/2006/relationships/image" Target="../media/image118.tmp"/><Relationship Id="rId2" Type="http://schemas.openxmlformats.org/officeDocument/2006/relationships/image" Target="../media/image117.tmp"/><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19.tmp"/><Relationship Id="rId2" Type="http://schemas.openxmlformats.org/officeDocument/2006/relationships/image" Target="../media/image93.tmp"/><Relationship Id="rId1" Type="http://schemas.openxmlformats.org/officeDocument/2006/relationships/slideLayout" Target="../slideLayouts/slideLayout2.xml"/><Relationship Id="rId5" Type="http://schemas.openxmlformats.org/officeDocument/2006/relationships/image" Target="../media/image121.tmp"/><Relationship Id="rId4" Type="http://schemas.openxmlformats.org/officeDocument/2006/relationships/image" Target="../media/image120.tmp"/></Relationships>
</file>

<file path=ppt/slides/_rels/slide46.xml.rels><?xml version="1.0" encoding="UTF-8" standalone="yes"?>
<Relationships xmlns="http://schemas.openxmlformats.org/package/2006/relationships"><Relationship Id="rId2" Type="http://schemas.openxmlformats.org/officeDocument/2006/relationships/image" Target="../media/image122.tmp"/><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29.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tmp"/><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tmp"/><Relationship Id="rId2" Type="http://schemas.openxmlformats.org/officeDocument/2006/relationships/image" Target="../media/image4.tmp"/><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tmp"/><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03927" y="-350354"/>
            <a:ext cx="9144000" cy="2387600"/>
          </a:xfrm>
        </p:spPr>
        <p:txBody>
          <a:bodyPr>
            <a:normAutofit/>
          </a:bodyPr>
          <a:lstStyle/>
          <a:p>
            <a:r>
              <a:rPr lang="en-US" sz="4400" b="1" dirty="0">
                <a:solidFill>
                  <a:schemeClr val="accent2">
                    <a:lumMod val="75000"/>
                  </a:schemeClr>
                </a:solidFill>
              </a:rPr>
              <a:t>CFT in </a:t>
            </a:r>
            <a:r>
              <a:rPr lang="en-US" sz="4400" b="1" dirty="0" err="1">
                <a:solidFill>
                  <a:schemeClr val="accent2">
                    <a:lumMod val="75000"/>
                  </a:schemeClr>
                </a:solidFill>
              </a:rPr>
              <a:t>AdS</a:t>
            </a:r>
            <a:r>
              <a:rPr lang="en-US" sz="4400" b="1" dirty="0">
                <a:solidFill>
                  <a:schemeClr val="accent2">
                    <a:lumMod val="75000"/>
                  </a:schemeClr>
                </a:solidFill>
              </a:rPr>
              <a:t> and Boundary Criticality</a:t>
            </a:r>
            <a:endParaRPr lang="en-US" sz="4400" b="1" baseline="-25000" dirty="0">
              <a:solidFill>
                <a:schemeClr val="accent2">
                  <a:lumMod val="75000"/>
                </a:schemeClr>
              </a:solidFill>
            </a:endParaRPr>
          </a:p>
        </p:txBody>
      </p:sp>
      <p:sp>
        <p:nvSpPr>
          <p:cNvPr id="3" name="Subtitle 2"/>
          <p:cNvSpPr>
            <a:spLocks noGrp="1"/>
          </p:cNvSpPr>
          <p:nvPr>
            <p:ph type="subTitle" idx="1"/>
          </p:nvPr>
        </p:nvSpPr>
        <p:spPr>
          <a:xfrm>
            <a:off x="1310836" y="2678584"/>
            <a:ext cx="9144000" cy="1655762"/>
          </a:xfrm>
        </p:spPr>
        <p:txBody>
          <a:bodyPr>
            <a:normAutofit/>
          </a:bodyPr>
          <a:lstStyle/>
          <a:p>
            <a:r>
              <a:rPr lang="en-US" sz="2900" dirty="0"/>
              <a:t>Simone Giombi</a:t>
            </a:r>
          </a:p>
          <a:p>
            <a:endParaRPr lang="en-US" dirty="0"/>
          </a:p>
          <a:p>
            <a:endParaRPr lang="en-US" dirty="0"/>
          </a:p>
          <a:p>
            <a:endParaRPr lang="en-US" dirty="0"/>
          </a:p>
        </p:txBody>
      </p:sp>
      <p:sp>
        <p:nvSpPr>
          <p:cNvPr id="6" name="Rectangle 5"/>
          <p:cNvSpPr/>
          <p:nvPr/>
        </p:nvSpPr>
        <p:spPr>
          <a:xfrm>
            <a:off x="2834836" y="4179416"/>
            <a:ext cx="6096000" cy="1200329"/>
          </a:xfrm>
          <a:prstGeom prst="rect">
            <a:avLst/>
          </a:prstGeom>
        </p:spPr>
        <p:txBody>
          <a:bodyPr>
            <a:spAutoFit/>
          </a:bodyPr>
          <a:lstStyle/>
          <a:p>
            <a:pPr algn="ctr"/>
            <a:r>
              <a:rPr lang="en-US" sz="2400" b="1" i="1" dirty="0"/>
              <a:t>ENS Summer Institute</a:t>
            </a:r>
          </a:p>
          <a:p>
            <a:pPr algn="ctr"/>
            <a:r>
              <a:rPr lang="en-US" sz="2400" b="1" i="1" dirty="0"/>
              <a:t>Paris </a:t>
            </a:r>
          </a:p>
          <a:p>
            <a:pPr algn="ctr"/>
            <a:r>
              <a:rPr lang="en-US" sz="2400" b="1" i="1" dirty="0"/>
              <a:t>July 2, 2026</a:t>
            </a:r>
          </a:p>
        </p:txBody>
      </p:sp>
      <p:sp>
        <p:nvSpPr>
          <p:cNvPr id="5" name="Rectangle 4"/>
          <p:cNvSpPr/>
          <p:nvPr/>
        </p:nvSpPr>
        <p:spPr>
          <a:xfrm>
            <a:off x="113607" y="5715873"/>
            <a:ext cx="11538462" cy="1015663"/>
          </a:xfrm>
          <a:prstGeom prst="rect">
            <a:avLst/>
          </a:prstGeom>
        </p:spPr>
        <p:txBody>
          <a:bodyPr wrap="square">
            <a:spAutoFit/>
          </a:bodyPr>
          <a:lstStyle/>
          <a:p>
            <a:r>
              <a:rPr lang="en-US" sz="2000" dirty="0"/>
              <a:t>Based mainly on: </a:t>
            </a:r>
            <a:r>
              <a:rPr lang="en-US" sz="2000" dirty="0">
                <a:solidFill>
                  <a:schemeClr val="accent6"/>
                </a:solidFill>
              </a:rPr>
              <a:t>arXiv:2506.14699 SG, Z. Sun , arXiv:2606.07510  O. </a:t>
            </a:r>
            <a:r>
              <a:rPr lang="en-US" sz="2000" dirty="0" err="1">
                <a:solidFill>
                  <a:schemeClr val="accent6"/>
                </a:solidFill>
              </a:rPr>
              <a:t>Diatlyk</a:t>
            </a:r>
            <a:r>
              <a:rPr lang="en-US" sz="2000" dirty="0">
                <a:solidFill>
                  <a:schemeClr val="accent6"/>
                </a:solidFill>
              </a:rPr>
              <a:t>, SG, Z. Sun,</a:t>
            </a:r>
          </a:p>
          <a:p>
            <a:r>
              <a:rPr lang="en-US" sz="2000" dirty="0">
                <a:solidFill>
                  <a:schemeClr val="accent6"/>
                </a:solidFill>
              </a:rPr>
              <a:t>                                </a:t>
            </a:r>
            <a:r>
              <a:rPr lang="en-US" sz="2000" dirty="0" err="1">
                <a:solidFill>
                  <a:schemeClr val="accent6"/>
                </a:solidFill>
              </a:rPr>
              <a:t>arXiv</a:t>
            </a:r>
            <a:r>
              <a:rPr lang="en-US" sz="2000" dirty="0">
                <a:solidFill>
                  <a:schemeClr val="accent6"/>
                </a:solidFill>
              </a:rPr>
              <a:t>: 2007.04955 SG, H. </a:t>
            </a:r>
            <a:r>
              <a:rPr lang="en-US" sz="2000" dirty="0" err="1">
                <a:solidFill>
                  <a:schemeClr val="accent6"/>
                </a:solidFill>
              </a:rPr>
              <a:t>Khanchandani</a:t>
            </a:r>
            <a:endParaRPr lang="en-US" sz="2000" dirty="0">
              <a:solidFill>
                <a:schemeClr val="accent6"/>
              </a:solidFill>
            </a:endParaRPr>
          </a:p>
          <a:p>
            <a:r>
              <a:rPr lang="en-US" sz="2000" dirty="0">
                <a:solidFill>
                  <a:schemeClr val="accent6"/>
                </a:solidFill>
              </a:rPr>
              <a:t>                                </a:t>
            </a:r>
          </a:p>
        </p:txBody>
      </p:sp>
      <p:pic>
        <p:nvPicPr>
          <p:cNvPr id="7" name="Picture 4" descr="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73174" y="3225566"/>
            <a:ext cx="22193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25431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D87ABB-1C91-2669-6170-44FB5D932A9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AB00B6B-52EC-B86A-C678-B4271AA305C2}"/>
              </a:ext>
            </a:extLst>
          </p:cNvPr>
          <p:cNvSpPr>
            <a:spLocks noGrp="1"/>
          </p:cNvSpPr>
          <p:nvPr>
            <p:ph type="title"/>
          </p:nvPr>
        </p:nvSpPr>
        <p:spPr>
          <a:xfrm>
            <a:off x="233363" y="-147782"/>
            <a:ext cx="10515600" cy="1325563"/>
          </a:xfrm>
        </p:spPr>
        <p:txBody>
          <a:bodyPr>
            <a:normAutofit/>
          </a:bodyPr>
          <a:lstStyle/>
          <a:p>
            <a:r>
              <a:rPr lang="en-US" sz="4000" b="1" dirty="0">
                <a:solidFill>
                  <a:schemeClr val="accent2">
                    <a:lumMod val="75000"/>
                  </a:schemeClr>
                </a:solidFill>
              </a:rPr>
              <a:t>Free conformal scalar in </a:t>
            </a:r>
            <a:r>
              <a:rPr lang="en-US" sz="4000" b="1" dirty="0" err="1">
                <a:solidFill>
                  <a:schemeClr val="accent2">
                    <a:lumMod val="75000"/>
                  </a:schemeClr>
                </a:solidFill>
              </a:rPr>
              <a:t>AdS</a:t>
            </a:r>
            <a:endParaRPr lang="en-US" sz="4000" dirty="0"/>
          </a:p>
        </p:txBody>
      </p:sp>
      <p:sp>
        <p:nvSpPr>
          <p:cNvPr id="3" name="Content Placeholder 2">
            <a:extLst>
              <a:ext uri="{FF2B5EF4-FFF2-40B4-BE49-F238E27FC236}">
                <a16:creationId xmlns:a16="http://schemas.microsoft.com/office/drawing/2014/main" id="{39614227-B4C9-C895-D4CC-FA20CE31D8B1}"/>
              </a:ext>
            </a:extLst>
          </p:cNvPr>
          <p:cNvSpPr>
            <a:spLocks noGrp="1"/>
          </p:cNvSpPr>
          <p:nvPr>
            <p:ph idx="1"/>
          </p:nvPr>
        </p:nvSpPr>
        <p:spPr>
          <a:xfrm>
            <a:off x="323273" y="1108365"/>
            <a:ext cx="11526982" cy="5920508"/>
          </a:xfrm>
        </p:spPr>
        <p:txBody>
          <a:bodyPr>
            <a:noAutofit/>
          </a:bodyPr>
          <a:lstStyle/>
          <a:p>
            <a:r>
              <a:rPr lang="en-US" dirty="0"/>
              <a:t>Mapping the free massless scalar theory to </a:t>
            </a:r>
            <a:r>
              <a:rPr lang="en-US" dirty="0" err="1"/>
              <a:t>AdS</a:t>
            </a:r>
            <a:r>
              <a:rPr lang="en-US" dirty="0"/>
              <a:t> gives </a:t>
            </a:r>
          </a:p>
          <a:p>
            <a:endParaRPr lang="en-US" baseline="30000" dirty="0"/>
          </a:p>
          <a:p>
            <a:endParaRPr lang="en-US" baseline="30000" dirty="0"/>
          </a:p>
          <a:p>
            <a:endParaRPr lang="en-US" baseline="30000" dirty="0"/>
          </a:p>
          <a:p>
            <a:pPr marL="0" indent="0">
              <a:buNone/>
            </a:pPr>
            <a:endParaRPr lang="en-US" baseline="30000" dirty="0"/>
          </a:p>
          <a:p>
            <a:r>
              <a:rPr lang="en-US" dirty="0"/>
              <a:t>The dimension of the boundary scalar operator can be obtained by the familiar </a:t>
            </a:r>
            <a:r>
              <a:rPr lang="en-US" dirty="0" err="1"/>
              <a:t>AdS</a:t>
            </a:r>
            <a:r>
              <a:rPr lang="en-US" dirty="0"/>
              <a:t> mass/dimension relation</a:t>
            </a:r>
          </a:p>
          <a:p>
            <a:endParaRPr lang="en-US" dirty="0"/>
          </a:p>
          <a:p>
            <a:pPr marL="0" indent="0">
              <a:buNone/>
            </a:pPr>
            <a:endParaRPr lang="en-US" dirty="0"/>
          </a:p>
          <a:p>
            <a:pPr marL="457200" lvl="1" indent="0">
              <a:buNone/>
            </a:pPr>
            <a:endParaRPr lang="en-US" sz="1800" dirty="0">
              <a:solidFill>
                <a:schemeClr val="accent6"/>
              </a:solidFill>
            </a:endParaRPr>
          </a:p>
          <a:p>
            <a:r>
              <a:rPr lang="en-US" dirty="0"/>
              <a:t>The RG flow between Neumann and Dirichlet BCFTs can be seen essentially as a special case of the general “double-trace flows” in </a:t>
            </a:r>
            <a:r>
              <a:rPr lang="en-US" dirty="0" err="1"/>
              <a:t>AdS</a:t>
            </a:r>
            <a:r>
              <a:rPr lang="en-US" dirty="0"/>
              <a:t>/CFT corresponding to alternate </a:t>
            </a:r>
            <a:r>
              <a:rPr lang="en-US" dirty="0" err="1"/>
              <a:t>b.c.</a:t>
            </a:r>
            <a:r>
              <a:rPr lang="en-US" dirty="0"/>
              <a:t> in </a:t>
            </a:r>
            <a:r>
              <a:rPr lang="en-US" dirty="0" err="1"/>
              <a:t>AdS</a:t>
            </a:r>
            <a:endParaRPr lang="en-US" dirty="0"/>
          </a:p>
        </p:txBody>
      </p:sp>
      <p:pic>
        <p:nvPicPr>
          <p:cNvPr id="5" name="Picture 4">
            <a:extLst>
              <a:ext uri="{FF2B5EF4-FFF2-40B4-BE49-F238E27FC236}">
                <a16:creationId xmlns:a16="http://schemas.microsoft.com/office/drawing/2014/main" id="{196C142A-2AAA-BA9F-D659-F0D52501DD0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14183" y="1617944"/>
            <a:ext cx="6415782" cy="1273868"/>
          </a:xfrm>
          <a:prstGeom prst="rect">
            <a:avLst/>
          </a:prstGeom>
        </p:spPr>
      </p:pic>
      <p:pic>
        <p:nvPicPr>
          <p:cNvPr id="7" name="Picture 6">
            <a:extLst>
              <a:ext uri="{FF2B5EF4-FFF2-40B4-BE49-F238E27FC236}">
                <a16:creationId xmlns:a16="http://schemas.microsoft.com/office/drawing/2014/main" id="{0F3A5CC5-0716-14DC-3522-FECA5B79C9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13164" y="4156819"/>
            <a:ext cx="9026360" cy="950143"/>
          </a:xfrm>
          <a:prstGeom prst="rect">
            <a:avLst/>
          </a:prstGeom>
        </p:spPr>
      </p:pic>
    </p:spTree>
    <p:extLst>
      <p:ext uri="{BB962C8B-B14F-4D97-AF65-F5344CB8AC3E}">
        <p14:creationId xmlns:p14="http://schemas.microsoft.com/office/powerpoint/2010/main" val="12409129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7571" y="-132489"/>
            <a:ext cx="10515600" cy="1325563"/>
          </a:xfrm>
        </p:spPr>
        <p:txBody>
          <a:bodyPr>
            <a:normAutofit/>
          </a:bodyPr>
          <a:lstStyle/>
          <a:p>
            <a:r>
              <a:rPr lang="en-US" sz="4000" b="1" dirty="0">
                <a:solidFill>
                  <a:schemeClr val="accent2">
                    <a:lumMod val="75000"/>
                  </a:schemeClr>
                </a:solidFill>
              </a:rPr>
              <a:t>Boundary central charge for 3d BCFT </a:t>
            </a:r>
            <a:endParaRPr lang="en-US" sz="4000"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387532" y="1435200"/>
                <a:ext cx="11416936" cy="4846320"/>
              </a:xfrm>
            </p:spPr>
            <p:txBody>
              <a:bodyPr>
                <a:noAutofit/>
              </a:bodyPr>
              <a:lstStyle/>
              <a:p>
                <a:r>
                  <a:rPr lang="en-US" dirty="0"/>
                  <a:t>In a 3d BCFT, the boundary trace anomaly takes the form</a:t>
                </a:r>
              </a:p>
              <a:p>
                <a:endParaRPr lang="en-US" dirty="0"/>
              </a:p>
              <a:p>
                <a:endParaRPr lang="en-US" dirty="0"/>
              </a:p>
              <a:p>
                <a:r>
                  <a:rPr lang="en-US" i="1" dirty="0"/>
                  <a:t>c</a:t>
                </a:r>
                <a:r>
                  <a:rPr lang="en-US" dirty="0"/>
                  <a:t> is called the boundary central charge, satisfying a boundary c-theorem:</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 </m:t>
                        </m:r>
                        <m:r>
                          <a:rPr lang="en-US" i="1">
                            <a:latin typeface="Cambria Math" panose="02040503050406030204" pitchFamily="18" charset="0"/>
                          </a:rPr>
                          <m:t>𝑐</m:t>
                        </m:r>
                      </m:e>
                      <m:sub>
                        <m:r>
                          <a:rPr lang="en-US" i="1">
                            <a:latin typeface="Cambria Math" panose="02040503050406030204" pitchFamily="18" charset="0"/>
                          </a:rPr>
                          <m:t>𝑈𝑉</m:t>
                        </m:r>
                      </m:sub>
                    </m:sSub>
                    <m:r>
                      <a:rPr lang="en-US" i="1">
                        <a:latin typeface="Cambria Math" panose="02040503050406030204" pitchFamily="18" charset="0"/>
                      </a:rPr>
                      <m:t>&gt;</m:t>
                    </m:r>
                  </m:oMath>
                </a14:m>
                <a:r>
                  <a:rPr lang="en-US" dirty="0"/>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𝑐</m:t>
                        </m:r>
                      </m:e>
                      <m:sub>
                        <m:r>
                          <a:rPr lang="en-US" i="1">
                            <a:latin typeface="Cambria Math" panose="02040503050406030204" pitchFamily="18" charset="0"/>
                          </a:rPr>
                          <m:t>𝐼𝑅</m:t>
                        </m:r>
                      </m:sub>
                    </m:sSub>
                    <m:r>
                      <a:rPr lang="en-US" b="0" i="0" smtClean="0">
                        <a:latin typeface="Cambria Math" panose="02040503050406030204" pitchFamily="18" charset="0"/>
                      </a:rPr>
                      <m:t> </m:t>
                    </m:r>
                  </m:oMath>
                </a14:m>
                <a:r>
                  <a:rPr lang="en-US" dirty="0"/>
                  <a:t>under boundary RG flows  </a:t>
                </a:r>
              </a:p>
              <a:p>
                <a:pPr marL="0" indent="0">
                  <a:buNone/>
                </a:pPr>
                <a:r>
                  <a:rPr lang="en-US" sz="1800" dirty="0">
                    <a:solidFill>
                      <a:schemeClr val="accent6"/>
                    </a:solidFill>
                  </a:rPr>
                  <a:t>     Jensen, O’Bannon, 2015; Casini, </a:t>
                </a:r>
                <a:r>
                  <a:rPr lang="en-US" sz="1800" dirty="0" err="1">
                    <a:solidFill>
                      <a:schemeClr val="accent6"/>
                    </a:solidFill>
                  </a:rPr>
                  <a:t>Landea</a:t>
                </a:r>
                <a:r>
                  <a:rPr lang="en-US" sz="1800" dirty="0">
                    <a:solidFill>
                      <a:schemeClr val="accent6"/>
                    </a:solidFill>
                  </a:rPr>
                  <a:t>, </a:t>
                </a:r>
                <a:r>
                  <a:rPr lang="en-US" sz="1800" dirty="0" err="1">
                    <a:solidFill>
                      <a:schemeClr val="accent6"/>
                    </a:solidFill>
                  </a:rPr>
                  <a:t>Torroba</a:t>
                </a:r>
                <a:r>
                  <a:rPr lang="en-US" sz="1800" dirty="0">
                    <a:solidFill>
                      <a:schemeClr val="accent6"/>
                    </a:solidFill>
                  </a:rPr>
                  <a:t>, 2018…</a:t>
                </a:r>
              </a:p>
              <a:p>
                <a:pPr marL="0" indent="0">
                  <a:buNone/>
                </a:pPr>
                <a:endParaRPr lang="en-US" dirty="0"/>
              </a:p>
              <a:p>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𝑑</m:t>
                        </m:r>
                      </m:e>
                      <m:sub>
                        <m:r>
                          <a:rPr lang="en-US" i="1">
                            <a:latin typeface="Cambria Math" panose="02040503050406030204" pitchFamily="18" charset="0"/>
                          </a:rPr>
                          <m:t>1</m:t>
                        </m:r>
                      </m:sub>
                    </m:sSub>
                  </m:oMath>
                </a14:m>
                <a:r>
                  <a:rPr lang="en-US" dirty="0"/>
                  <a:t>: proportional to the two-point function coefficient of the displacement operator. It does not have monotonic properties</a:t>
                </a:r>
                <a:r>
                  <a:rPr lang="en-US" dirty="0">
                    <a:solidFill>
                      <a:schemeClr val="accent5"/>
                    </a:solidFill>
                  </a:rPr>
                  <a:t> </a:t>
                </a:r>
                <a:r>
                  <a:rPr lang="en-US" sz="1800" dirty="0">
                    <a:solidFill>
                      <a:schemeClr val="accent6"/>
                    </a:solidFill>
                  </a:rPr>
                  <a:t>Herzog, Huang, Jensen ‘17</a:t>
                </a:r>
              </a:p>
              <a:p>
                <a:endParaRPr lang="en-US" dirty="0"/>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387532" y="1435200"/>
                <a:ext cx="11416936" cy="4846320"/>
              </a:xfrm>
              <a:blipFill>
                <a:blip r:embed="rId2"/>
                <a:stretch>
                  <a:fillRect l="-962" t="-2013"/>
                </a:stretch>
              </a:blipFill>
            </p:spPr>
            <p:txBody>
              <a:bodyPr/>
              <a:lstStyle/>
              <a:p>
                <a:r>
                  <a:rPr lang="en-US">
                    <a:noFill/>
                  </a:rPr>
                  <a:t> </a:t>
                </a:r>
              </a:p>
            </p:txBody>
          </p:sp>
        </mc:Fallback>
      </mc:AlternateContent>
      <p:pic>
        <p:nvPicPr>
          <p:cNvPr id="5" name="Picture 4">
            <a:extLst>
              <a:ext uri="{FF2B5EF4-FFF2-40B4-BE49-F238E27FC236}">
                <a16:creationId xmlns:a16="http://schemas.microsoft.com/office/drawing/2014/main" id="{A0900765-0AAB-968E-9B05-A4C76408C9A8}"/>
              </a:ext>
            </a:extLst>
          </p:cNvPr>
          <p:cNvPicPr>
            <a:picLocks noChangeAspect="1"/>
          </p:cNvPicPr>
          <p:nvPr/>
        </p:nvPicPr>
        <p:blipFill>
          <a:blip r:embed="rId3"/>
          <a:stretch>
            <a:fillRect/>
          </a:stretch>
        </p:blipFill>
        <p:spPr>
          <a:xfrm>
            <a:off x="3543135" y="1993183"/>
            <a:ext cx="4844472" cy="820435"/>
          </a:xfrm>
          <a:prstGeom prst="rect">
            <a:avLst/>
          </a:prstGeom>
        </p:spPr>
      </p:pic>
    </p:spTree>
    <p:extLst>
      <p:ext uri="{BB962C8B-B14F-4D97-AF65-F5344CB8AC3E}">
        <p14:creationId xmlns:p14="http://schemas.microsoft.com/office/powerpoint/2010/main" val="15972878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46E7CF-8EAD-E3E4-5CAB-7F7110F7AC3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D198E7F-7129-CB3A-5448-F759DCBD3E07}"/>
              </a:ext>
            </a:extLst>
          </p:cNvPr>
          <p:cNvSpPr>
            <a:spLocks noGrp="1"/>
          </p:cNvSpPr>
          <p:nvPr>
            <p:ph type="title"/>
          </p:nvPr>
        </p:nvSpPr>
        <p:spPr>
          <a:xfrm>
            <a:off x="707571" y="-132489"/>
            <a:ext cx="10515600" cy="1325563"/>
          </a:xfrm>
        </p:spPr>
        <p:txBody>
          <a:bodyPr>
            <a:normAutofit/>
          </a:bodyPr>
          <a:lstStyle/>
          <a:p>
            <a:r>
              <a:rPr lang="en-US" sz="4000" b="1" dirty="0">
                <a:solidFill>
                  <a:schemeClr val="accent2">
                    <a:lumMod val="75000"/>
                  </a:schemeClr>
                </a:solidFill>
              </a:rPr>
              <a:t>Boundary central charge from free energy </a:t>
            </a:r>
            <a:endParaRPr lang="en-US" sz="4000" dirty="0"/>
          </a:p>
        </p:txBody>
      </p:sp>
      <p:sp>
        <p:nvSpPr>
          <p:cNvPr id="3" name="Content Placeholder 2">
            <a:extLst>
              <a:ext uri="{FF2B5EF4-FFF2-40B4-BE49-F238E27FC236}">
                <a16:creationId xmlns:a16="http://schemas.microsoft.com/office/drawing/2014/main" id="{A13F7B32-6BD2-0112-67AE-BD35175129FD}"/>
              </a:ext>
            </a:extLst>
          </p:cNvPr>
          <p:cNvSpPr>
            <a:spLocks noGrp="1"/>
          </p:cNvSpPr>
          <p:nvPr>
            <p:ph idx="1"/>
          </p:nvPr>
        </p:nvSpPr>
        <p:spPr>
          <a:xfrm>
            <a:off x="343394" y="530292"/>
            <a:ext cx="11716525" cy="6125227"/>
          </a:xfrm>
        </p:spPr>
        <p:txBody>
          <a:bodyPr>
            <a:noAutofit/>
          </a:bodyPr>
          <a:lstStyle/>
          <a:p>
            <a:pPr marL="0" indent="0">
              <a:buNone/>
            </a:pPr>
            <a:endParaRPr lang="en-US" dirty="0"/>
          </a:p>
          <a:p>
            <a:r>
              <a:rPr lang="en-US" dirty="0"/>
              <a:t>The boundary central charge </a:t>
            </a:r>
            <a:r>
              <a:rPr lang="en-US" i="1" dirty="0"/>
              <a:t>c</a:t>
            </a:r>
            <a:r>
              <a:rPr lang="en-US" dirty="0"/>
              <a:t> can be extracted from the free energy on a hemisphere </a:t>
            </a:r>
          </a:p>
          <a:p>
            <a:pPr marL="0" indent="0">
              <a:buNone/>
            </a:pPr>
            <a:endParaRPr lang="en-US" dirty="0"/>
          </a:p>
          <a:p>
            <a:pPr marL="0" indent="0">
              <a:buNone/>
            </a:pPr>
            <a:endParaRPr lang="en-US" dirty="0"/>
          </a:p>
          <a:p>
            <a:r>
              <a:rPr lang="en-US" dirty="0"/>
              <a:t>Equivalently, it can be extracted from the free energy on Euclidean AdS</a:t>
            </a:r>
            <a:r>
              <a:rPr lang="en-US" baseline="-25000" dirty="0"/>
              <a:t>3</a:t>
            </a:r>
          </a:p>
          <a:p>
            <a:endParaRPr lang="en-US" dirty="0"/>
          </a:p>
          <a:p>
            <a:endParaRPr lang="en-US" dirty="0"/>
          </a:p>
          <a:p>
            <a:pPr marL="0" indent="0">
              <a:buNone/>
            </a:pPr>
            <a:r>
              <a:rPr lang="en-US" dirty="0"/>
              <a:t> where the logarithmic divergence now comes from the regularized volume of AdS</a:t>
            </a:r>
            <a:r>
              <a:rPr lang="en-US" baseline="-25000" dirty="0"/>
              <a:t>3</a:t>
            </a:r>
            <a:r>
              <a:rPr lang="en-US" dirty="0"/>
              <a:t> , vol(AdS</a:t>
            </a:r>
            <a:r>
              <a:rPr lang="en-US" baseline="-25000" dirty="0"/>
              <a:t>3</a:t>
            </a:r>
            <a:r>
              <a:rPr lang="en-US" dirty="0"/>
              <a:t>) =-2</a:t>
            </a:r>
            <a:r>
              <a:rPr lang="en-US" dirty="0">
                <a:latin typeface="Symbol" panose="05050102010706020507" pitchFamily="18" charset="2"/>
              </a:rPr>
              <a:t>p</a:t>
            </a:r>
            <a:r>
              <a:rPr lang="en-US" dirty="0"/>
              <a:t>log(R</a:t>
            </a:r>
            <a:r>
              <a:rPr lang="en-US" dirty="0">
                <a:latin typeface="Symbol" panose="05050102010706020507" pitchFamily="18" charset="2"/>
              </a:rPr>
              <a:t>m</a:t>
            </a:r>
            <a:r>
              <a:rPr lang="en-US" dirty="0"/>
              <a:t>)+…For the free scalar, one finds </a:t>
            </a:r>
            <a:r>
              <a:rPr lang="en-US" dirty="0" err="1"/>
              <a:t>c</a:t>
            </a:r>
            <a:r>
              <a:rPr lang="en-US" baseline="30000" dirty="0" err="1"/>
              <a:t>Neum</a:t>
            </a:r>
            <a:r>
              <a:rPr lang="en-US" dirty="0"/>
              <a:t>= -</a:t>
            </a:r>
            <a:r>
              <a:rPr lang="en-US" dirty="0" err="1"/>
              <a:t>c</a:t>
            </a:r>
            <a:r>
              <a:rPr lang="en-US" baseline="30000" dirty="0" err="1"/>
              <a:t>Dirich</a:t>
            </a:r>
            <a:r>
              <a:rPr lang="en-US" baseline="30000" dirty="0"/>
              <a:t> </a:t>
            </a:r>
            <a:r>
              <a:rPr lang="en-US" dirty="0"/>
              <a:t>=1/16</a:t>
            </a:r>
          </a:p>
          <a:p>
            <a:pPr marL="0" indent="0">
              <a:buNone/>
            </a:pPr>
            <a:endParaRPr lang="en-US" dirty="0"/>
          </a:p>
          <a:p>
            <a:r>
              <a:rPr lang="en-US" dirty="0"/>
              <a:t>The </a:t>
            </a:r>
            <a:r>
              <a:rPr lang="en-US" dirty="0" err="1"/>
              <a:t>AdS</a:t>
            </a:r>
            <a:r>
              <a:rPr lang="en-US" dirty="0"/>
              <a:t> approach is in practice more convenient than hemisphere for explicit calculations, especially in interacting theories </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pic>
        <p:nvPicPr>
          <p:cNvPr id="4" name="Picture 3">
            <a:extLst>
              <a:ext uri="{FF2B5EF4-FFF2-40B4-BE49-F238E27FC236}">
                <a16:creationId xmlns:a16="http://schemas.microsoft.com/office/drawing/2014/main" id="{1679B7BD-C31C-AA93-BC76-692025D1FCCE}"/>
              </a:ext>
            </a:extLst>
          </p:cNvPr>
          <p:cNvPicPr>
            <a:picLocks noChangeAspect="1"/>
          </p:cNvPicPr>
          <p:nvPr/>
        </p:nvPicPr>
        <p:blipFill>
          <a:blip r:embed="rId2"/>
          <a:stretch>
            <a:fillRect/>
          </a:stretch>
        </p:blipFill>
        <p:spPr>
          <a:xfrm>
            <a:off x="3766600" y="1952314"/>
            <a:ext cx="4397541" cy="556650"/>
          </a:xfrm>
          <a:prstGeom prst="rect">
            <a:avLst/>
          </a:prstGeom>
        </p:spPr>
      </p:pic>
      <p:pic>
        <p:nvPicPr>
          <p:cNvPr id="13" name="Picture 12">
            <a:extLst>
              <a:ext uri="{FF2B5EF4-FFF2-40B4-BE49-F238E27FC236}">
                <a16:creationId xmlns:a16="http://schemas.microsoft.com/office/drawing/2014/main" id="{74C9C25E-B6FC-DB53-C901-B5FB633CBB6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30981" y="3668538"/>
            <a:ext cx="4930037" cy="511516"/>
          </a:xfrm>
          <a:prstGeom prst="rect">
            <a:avLst/>
          </a:prstGeom>
        </p:spPr>
      </p:pic>
    </p:spTree>
    <p:extLst>
      <p:ext uri="{BB962C8B-B14F-4D97-AF65-F5344CB8AC3E}">
        <p14:creationId xmlns:p14="http://schemas.microsoft.com/office/powerpoint/2010/main" val="15323350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9469AE-B7BC-09CC-3940-93A10DD76D1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304BB26-4F09-0E49-B5AF-833A57AFAEAE}"/>
              </a:ext>
            </a:extLst>
          </p:cNvPr>
          <p:cNvSpPr>
            <a:spLocks noGrp="1"/>
          </p:cNvSpPr>
          <p:nvPr>
            <p:ph type="title"/>
          </p:nvPr>
        </p:nvSpPr>
        <p:spPr>
          <a:xfrm>
            <a:off x="258618" y="-224852"/>
            <a:ext cx="10515600" cy="1325563"/>
          </a:xfrm>
        </p:spPr>
        <p:txBody>
          <a:bodyPr>
            <a:normAutofit/>
          </a:bodyPr>
          <a:lstStyle/>
          <a:p>
            <a:r>
              <a:rPr lang="en-US" sz="4000" b="1" dirty="0">
                <a:solidFill>
                  <a:schemeClr val="accent2">
                    <a:lumMod val="75000"/>
                  </a:schemeClr>
                </a:solidFill>
              </a:rPr>
              <a:t>Dimensional continuation of the free energy</a:t>
            </a:r>
            <a:endParaRPr lang="en-US" sz="4000" dirty="0"/>
          </a:p>
        </p:txBody>
      </p:sp>
      <p:sp>
        <p:nvSpPr>
          <p:cNvPr id="3" name="Content Placeholder 2">
            <a:extLst>
              <a:ext uri="{FF2B5EF4-FFF2-40B4-BE49-F238E27FC236}">
                <a16:creationId xmlns:a16="http://schemas.microsoft.com/office/drawing/2014/main" id="{346F7823-DE5A-FFEE-A38F-DC13E9152F04}"/>
              </a:ext>
            </a:extLst>
          </p:cNvPr>
          <p:cNvSpPr>
            <a:spLocks noGrp="1"/>
          </p:cNvSpPr>
          <p:nvPr>
            <p:ph idx="1"/>
          </p:nvPr>
        </p:nvSpPr>
        <p:spPr>
          <a:xfrm>
            <a:off x="378691" y="923636"/>
            <a:ext cx="11554691" cy="5661891"/>
          </a:xfrm>
        </p:spPr>
        <p:txBody>
          <a:bodyPr>
            <a:noAutofit/>
          </a:bodyPr>
          <a:lstStyle/>
          <a:p>
            <a:r>
              <a:rPr lang="en-US" dirty="0"/>
              <a:t>We will be interested in the epsilon-expansion, so a natural question is how to define a suitable dimensional continuation of </a:t>
            </a:r>
            <a:r>
              <a:rPr lang="en-US" i="1" dirty="0"/>
              <a:t>F</a:t>
            </a:r>
            <a:r>
              <a:rPr lang="en-US" dirty="0"/>
              <a:t> in general </a:t>
            </a:r>
            <a:r>
              <a:rPr lang="en-US" i="1" dirty="0"/>
              <a:t>d</a:t>
            </a:r>
          </a:p>
          <a:p>
            <a:r>
              <a:rPr lang="en-US" dirty="0"/>
              <a:t>For the case of a CFT on the round sphere, a natural quantity is</a:t>
            </a:r>
            <a:endParaRPr lang="en-US" sz="1800" dirty="0">
              <a:solidFill>
                <a:schemeClr val="accent6"/>
              </a:solidFill>
            </a:endParaRPr>
          </a:p>
          <a:p>
            <a:pPr marL="0" indent="0">
              <a:buNone/>
            </a:pPr>
            <a:r>
              <a:rPr lang="en-US" dirty="0">
                <a:solidFill>
                  <a:schemeClr val="accent6"/>
                </a:solidFill>
              </a:rPr>
              <a:t>                                                                                                             </a:t>
            </a:r>
            <a:r>
              <a:rPr lang="en-US" sz="2000" dirty="0">
                <a:solidFill>
                  <a:schemeClr val="accent6"/>
                </a:solidFill>
              </a:rPr>
              <a:t>SG, Klebanov ’14</a:t>
            </a:r>
          </a:p>
          <a:p>
            <a:pPr marL="0" indent="0">
              <a:buNone/>
            </a:pPr>
            <a:endParaRPr lang="en-US" dirty="0"/>
          </a:p>
          <a:p>
            <a:pPr marL="0" indent="0">
              <a:buNone/>
            </a:pPr>
            <a:r>
              <a:rPr lang="en-US" dirty="0"/>
              <a:t>   which smoothly interpolates between a-anomaly coefficients in even </a:t>
            </a:r>
            <a:r>
              <a:rPr lang="en-US" i="1" dirty="0"/>
              <a:t>d</a:t>
            </a:r>
            <a:r>
              <a:rPr lang="en-US" dirty="0"/>
              <a:t>, and F-coefficients in odd </a:t>
            </a:r>
            <a:r>
              <a:rPr lang="en-US" i="1" dirty="0"/>
              <a:t>d</a:t>
            </a:r>
            <a:r>
              <a:rPr lang="en-US" dirty="0"/>
              <a:t>. Satisfies a generalized F-theorem                    interpolating between a/c-theorems and F-theorem</a:t>
            </a:r>
          </a:p>
          <a:p>
            <a:r>
              <a:rPr lang="en-US" dirty="0"/>
              <a:t>Its epsilon-expansion was used to obtain estimates for </a:t>
            </a:r>
            <a:r>
              <a:rPr lang="en-US" i="1" dirty="0"/>
              <a:t>F</a:t>
            </a:r>
            <a:r>
              <a:rPr lang="en-US" dirty="0"/>
              <a:t> of 3d Ising and O(N) model CFTs, e.g. predicting                                 </a:t>
            </a:r>
            <a:r>
              <a:rPr lang="en-US" sz="1700" dirty="0">
                <a:solidFill>
                  <a:schemeClr val="accent6"/>
                </a:solidFill>
              </a:rPr>
              <a:t>SG, Klebanov ’14; Fei, SG, Klebanov, Tarnopolsky ‘15</a:t>
            </a:r>
            <a:endParaRPr lang="en-US" sz="1700" dirty="0"/>
          </a:p>
          <a:p>
            <a:r>
              <a:rPr lang="en-US" dirty="0"/>
              <a:t>In very good agreement with recent fuzzy sphere result </a:t>
            </a:r>
          </a:p>
          <a:p>
            <a:pPr marL="0" indent="0">
              <a:buNone/>
            </a:pPr>
            <a:r>
              <a:rPr lang="en-US" dirty="0"/>
              <a:t>                                                                                         </a:t>
            </a:r>
            <a:r>
              <a:rPr lang="en-US" sz="1800" dirty="0">
                <a:solidFill>
                  <a:schemeClr val="accent6"/>
                </a:solidFill>
              </a:rPr>
              <a:t>Hu, Zhu, He ‘24</a:t>
            </a:r>
          </a:p>
        </p:txBody>
      </p:sp>
      <p:pic>
        <p:nvPicPr>
          <p:cNvPr id="7" name="Picture 6">
            <a:extLst>
              <a:ext uri="{FF2B5EF4-FFF2-40B4-BE49-F238E27FC236}">
                <a16:creationId xmlns:a16="http://schemas.microsoft.com/office/drawing/2014/main" id="{C6EE275C-35C0-B28E-D74A-8CEDF8D9FA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28704" y="2281691"/>
            <a:ext cx="2967346" cy="864769"/>
          </a:xfrm>
          <a:prstGeom prst="rect">
            <a:avLst/>
          </a:prstGeom>
        </p:spPr>
      </p:pic>
      <p:pic>
        <p:nvPicPr>
          <p:cNvPr id="9" name="Picture 8">
            <a:extLst>
              <a:ext uri="{FF2B5EF4-FFF2-40B4-BE49-F238E27FC236}">
                <a16:creationId xmlns:a16="http://schemas.microsoft.com/office/drawing/2014/main" id="{B5836C30-EDD1-144F-BDC9-EBAC9F59AC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83050" y="5004323"/>
            <a:ext cx="2140065" cy="556894"/>
          </a:xfrm>
          <a:prstGeom prst="rect">
            <a:avLst/>
          </a:prstGeom>
        </p:spPr>
      </p:pic>
      <p:pic>
        <p:nvPicPr>
          <p:cNvPr id="11" name="Picture 10">
            <a:extLst>
              <a:ext uri="{FF2B5EF4-FFF2-40B4-BE49-F238E27FC236}">
                <a16:creationId xmlns:a16="http://schemas.microsoft.com/office/drawing/2014/main" id="{0D126FAB-BAE3-27C5-6279-41AAC74D0F0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29951" y="6056978"/>
            <a:ext cx="2439693" cy="450041"/>
          </a:xfrm>
          <a:prstGeom prst="rect">
            <a:avLst/>
          </a:prstGeom>
        </p:spPr>
      </p:pic>
      <p:pic>
        <p:nvPicPr>
          <p:cNvPr id="12" name="Picture 11">
            <a:extLst>
              <a:ext uri="{FF2B5EF4-FFF2-40B4-BE49-F238E27FC236}">
                <a16:creationId xmlns:a16="http://schemas.microsoft.com/office/drawing/2014/main" id="{8F0F7104-2078-713F-1696-EF114F4BACB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56487" y="3687868"/>
            <a:ext cx="1447925" cy="472481"/>
          </a:xfrm>
          <a:prstGeom prst="rect">
            <a:avLst/>
          </a:prstGeom>
        </p:spPr>
      </p:pic>
    </p:spTree>
    <p:extLst>
      <p:ext uri="{BB962C8B-B14F-4D97-AF65-F5344CB8AC3E}">
        <p14:creationId xmlns:p14="http://schemas.microsoft.com/office/powerpoint/2010/main" val="37270920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B5CF7B-3911-D5E2-3DE4-D5A392546A9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2229A83-45EC-339B-7851-C7E979FA2608}"/>
              </a:ext>
            </a:extLst>
          </p:cNvPr>
          <p:cNvSpPr>
            <a:spLocks noGrp="1"/>
          </p:cNvSpPr>
          <p:nvPr>
            <p:ph type="title"/>
          </p:nvPr>
        </p:nvSpPr>
        <p:spPr>
          <a:xfrm>
            <a:off x="707571" y="-132489"/>
            <a:ext cx="10515600" cy="1325563"/>
          </a:xfrm>
        </p:spPr>
        <p:txBody>
          <a:bodyPr>
            <a:normAutofit/>
          </a:bodyPr>
          <a:lstStyle/>
          <a:p>
            <a:r>
              <a:rPr lang="en-US" sz="4000" b="1" dirty="0">
                <a:solidFill>
                  <a:schemeClr val="accent2">
                    <a:lumMod val="75000"/>
                  </a:schemeClr>
                </a:solidFill>
              </a:rPr>
              <a:t>Dimensional continuation of the </a:t>
            </a:r>
            <a:r>
              <a:rPr lang="en-US" sz="4000" b="1" dirty="0" err="1">
                <a:solidFill>
                  <a:schemeClr val="accent2">
                    <a:lumMod val="75000"/>
                  </a:schemeClr>
                </a:solidFill>
              </a:rPr>
              <a:t>AdS</a:t>
            </a:r>
            <a:r>
              <a:rPr lang="en-US" sz="4000" b="1" dirty="0">
                <a:solidFill>
                  <a:schemeClr val="accent2">
                    <a:lumMod val="75000"/>
                  </a:schemeClr>
                </a:solidFill>
              </a:rPr>
              <a:t> free energy</a:t>
            </a:r>
            <a:endParaRPr lang="en-US" sz="4000" dirty="0"/>
          </a:p>
        </p:txBody>
      </p:sp>
      <p:sp>
        <p:nvSpPr>
          <p:cNvPr id="3" name="Content Placeholder 2">
            <a:extLst>
              <a:ext uri="{FF2B5EF4-FFF2-40B4-BE49-F238E27FC236}">
                <a16:creationId xmlns:a16="http://schemas.microsoft.com/office/drawing/2014/main" id="{07AA4FEB-E571-F020-7CA0-9D9F0C32D8F1}"/>
              </a:ext>
            </a:extLst>
          </p:cNvPr>
          <p:cNvSpPr>
            <a:spLocks noGrp="1"/>
          </p:cNvSpPr>
          <p:nvPr>
            <p:ph idx="1"/>
          </p:nvPr>
        </p:nvSpPr>
        <p:spPr>
          <a:xfrm>
            <a:off x="378691" y="923636"/>
            <a:ext cx="11591636" cy="5781964"/>
          </a:xfrm>
        </p:spPr>
        <p:txBody>
          <a:bodyPr>
            <a:noAutofit/>
          </a:bodyPr>
          <a:lstStyle/>
          <a:p>
            <a:r>
              <a:rPr lang="en-US" dirty="0"/>
              <a:t>For the CFT in </a:t>
            </a:r>
            <a:r>
              <a:rPr lang="en-US" dirty="0" err="1"/>
              <a:t>AdS</a:t>
            </a:r>
            <a:r>
              <a:rPr lang="en-US" dirty="0"/>
              <a:t>, it is natural to define the analogous quantity </a:t>
            </a:r>
            <a:endParaRPr lang="en-US" i="1" dirty="0"/>
          </a:p>
          <a:p>
            <a:pPr marL="0" indent="0">
              <a:buNone/>
            </a:pPr>
            <a:r>
              <a:rPr lang="en-US" sz="1800" dirty="0">
                <a:solidFill>
                  <a:schemeClr val="accent6"/>
                </a:solidFill>
              </a:rPr>
              <a:t>                                                                                                                                                              </a:t>
            </a:r>
          </a:p>
          <a:p>
            <a:pPr marL="0" indent="0">
              <a:buNone/>
            </a:pPr>
            <a:r>
              <a:rPr lang="en-US" sz="1800" dirty="0">
                <a:solidFill>
                  <a:schemeClr val="accent6"/>
                </a:solidFill>
              </a:rPr>
              <a:t>                                                                                                                                                                SG, </a:t>
            </a:r>
            <a:r>
              <a:rPr lang="en-US" sz="1800" dirty="0" err="1">
                <a:solidFill>
                  <a:schemeClr val="accent6"/>
                </a:solidFill>
              </a:rPr>
              <a:t>Khanchandani</a:t>
            </a:r>
            <a:r>
              <a:rPr lang="en-US" sz="1800" dirty="0">
                <a:solidFill>
                  <a:schemeClr val="accent6"/>
                </a:solidFill>
              </a:rPr>
              <a:t> ‘20</a:t>
            </a:r>
          </a:p>
          <a:p>
            <a:pPr marL="0" indent="0">
              <a:buNone/>
            </a:pPr>
            <a:endParaRPr lang="en-US" dirty="0"/>
          </a:p>
          <a:p>
            <a:r>
              <a:rPr lang="en-US" dirty="0"/>
              <a:t>In d=3 (and other odd d), the sine factor cancels the pole coming from </a:t>
            </a:r>
            <a:r>
              <a:rPr lang="en-US" dirty="0" err="1"/>
              <a:t>AdS</a:t>
            </a:r>
            <a:r>
              <a:rPr lang="en-US" dirty="0"/>
              <a:t> regularized volume, leaving the boundary central charge. Explicitly:</a:t>
            </a:r>
          </a:p>
          <a:p>
            <a:pPr marL="0" indent="0">
              <a:buNone/>
            </a:pPr>
            <a:endParaRPr lang="en-US" dirty="0"/>
          </a:p>
          <a:p>
            <a:pPr marL="0" indent="0">
              <a:buNone/>
            </a:pPr>
            <a:endParaRPr lang="en-US" dirty="0"/>
          </a:p>
          <a:p>
            <a:r>
              <a:rPr lang="en-US" dirty="0"/>
              <a:t>Generalizing the boundary c-theorem in d=3, a natural conjecture is that for all dimensions </a:t>
            </a:r>
            <a:r>
              <a:rPr lang="en-US" i="1" dirty="0"/>
              <a:t>d</a:t>
            </a:r>
            <a:r>
              <a:rPr lang="en-US" dirty="0"/>
              <a:t>, under boundary RG flow it satisfies </a:t>
            </a:r>
          </a:p>
          <a:p>
            <a:endParaRPr lang="en-US" dirty="0"/>
          </a:p>
          <a:p>
            <a:endParaRPr lang="en-US" dirty="0"/>
          </a:p>
          <a:p>
            <a:endParaRPr lang="en-US" dirty="0"/>
          </a:p>
          <a:p>
            <a:endParaRPr lang="en-US" dirty="0"/>
          </a:p>
          <a:p>
            <a:pPr marL="0" indent="0">
              <a:buNone/>
            </a:pPr>
            <a:r>
              <a:rPr lang="en-US" dirty="0"/>
              <a:t> </a:t>
            </a:r>
          </a:p>
          <a:p>
            <a:pPr marL="0" indent="0">
              <a:buNone/>
            </a:pPr>
            <a:r>
              <a:rPr lang="en-US" dirty="0"/>
              <a:t>                                                                                         </a:t>
            </a:r>
            <a:endParaRPr lang="en-US" sz="1800" dirty="0">
              <a:solidFill>
                <a:schemeClr val="accent6"/>
              </a:solidFill>
            </a:endParaRPr>
          </a:p>
        </p:txBody>
      </p:sp>
      <p:pic>
        <p:nvPicPr>
          <p:cNvPr id="5" name="Picture 4">
            <a:extLst>
              <a:ext uri="{FF2B5EF4-FFF2-40B4-BE49-F238E27FC236}">
                <a16:creationId xmlns:a16="http://schemas.microsoft.com/office/drawing/2014/main" id="{D7CF5DD5-5739-D9C8-87FB-9102B28163D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05734" y="1419784"/>
            <a:ext cx="3592872" cy="976146"/>
          </a:xfrm>
          <a:prstGeom prst="rect">
            <a:avLst/>
          </a:prstGeom>
        </p:spPr>
      </p:pic>
      <p:pic>
        <p:nvPicPr>
          <p:cNvPr id="8" name="Picture 7">
            <a:extLst>
              <a:ext uri="{FF2B5EF4-FFF2-40B4-BE49-F238E27FC236}">
                <a16:creationId xmlns:a16="http://schemas.microsoft.com/office/drawing/2014/main" id="{9D1D8639-486B-D283-5E43-87FB4B97FB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20746" y="5658749"/>
            <a:ext cx="1689249" cy="551229"/>
          </a:xfrm>
          <a:prstGeom prst="rect">
            <a:avLst/>
          </a:prstGeom>
        </p:spPr>
      </p:pic>
      <p:pic>
        <p:nvPicPr>
          <p:cNvPr id="12" name="Picture 11">
            <a:extLst>
              <a:ext uri="{FF2B5EF4-FFF2-40B4-BE49-F238E27FC236}">
                <a16:creationId xmlns:a16="http://schemas.microsoft.com/office/drawing/2014/main" id="{922AE6EB-CDE9-0E6A-8FB2-3CF104ABA8A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36078" y="3623082"/>
            <a:ext cx="1653683" cy="701101"/>
          </a:xfrm>
          <a:prstGeom prst="rect">
            <a:avLst/>
          </a:prstGeom>
        </p:spPr>
      </p:pic>
    </p:spTree>
    <p:extLst>
      <p:ext uri="{BB962C8B-B14F-4D97-AF65-F5344CB8AC3E}">
        <p14:creationId xmlns:p14="http://schemas.microsoft.com/office/powerpoint/2010/main" val="10682477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A74BA9-B308-BF3B-52FA-40C2781FB40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680BC30-408D-186F-F81D-1CE39606E352}"/>
              </a:ext>
            </a:extLst>
          </p:cNvPr>
          <p:cNvSpPr>
            <a:spLocks noGrp="1"/>
          </p:cNvSpPr>
          <p:nvPr>
            <p:ph type="title"/>
          </p:nvPr>
        </p:nvSpPr>
        <p:spPr>
          <a:xfrm>
            <a:off x="707571" y="-132489"/>
            <a:ext cx="10515600" cy="1325563"/>
          </a:xfrm>
        </p:spPr>
        <p:txBody>
          <a:bodyPr>
            <a:normAutofit/>
          </a:bodyPr>
          <a:lstStyle/>
          <a:p>
            <a:r>
              <a:rPr lang="en-US" sz="4000" b="1" dirty="0">
                <a:solidFill>
                  <a:schemeClr val="accent2">
                    <a:lumMod val="75000"/>
                  </a:schemeClr>
                </a:solidFill>
              </a:rPr>
              <a:t>Example: Neumann-Dirichlet flow for free scalar</a:t>
            </a:r>
            <a:endParaRPr lang="en-US" sz="4000" dirty="0"/>
          </a:p>
        </p:txBody>
      </p:sp>
      <p:sp>
        <p:nvSpPr>
          <p:cNvPr id="3" name="Content Placeholder 2">
            <a:extLst>
              <a:ext uri="{FF2B5EF4-FFF2-40B4-BE49-F238E27FC236}">
                <a16:creationId xmlns:a16="http://schemas.microsoft.com/office/drawing/2014/main" id="{F39E64E1-E754-EACB-B250-E8A7FA663F89}"/>
              </a:ext>
            </a:extLst>
          </p:cNvPr>
          <p:cNvSpPr>
            <a:spLocks noGrp="1"/>
          </p:cNvSpPr>
          <p:nvPr>
            <p:ph idx="1"/>
          </p:nvPr>
        </p:nvSpPr>
        <p:spPr>
          <a:xfrm>
            <a:off x="378691" y="923636"/>
            <a:ext cx="11599949" cy="5792124"/>
          </a:xfrm>
        </p:spPr>
        <p:txBody>
          <a:bodyPr>
            <a:noAutofit/>
          </a:bodyPr>
          <a:lstStyle/>
          <a:p>
            <a:r>
              <a:rPr lang="en-US" dirty="0"/>
              <a:t>For the free scalar in </a:t>
            </a:r>
            <a:r>
              <a:rPr lang="en-US" dirty="0" err="1"/>
              <a:t>AdS</a:t>
            </a:r>
            <a:r>
              <a:rPr lang="en-US" dirty="0"/>
              <a:t>, it is straightforward to compute the difference between Neumann and Dirichlet free energies, adapting known formulas for double-trace flows in </a:t>
            </a:r>
            <a:r>
              <a:rPr lang="en-US" dirty="0" err="1"/>
              <a:t>AdS</a:t>
            </a:r>
            <a:r>
              <a:rPr lang="en-US" dirty="0"/>
              <a:t>/CFT.  One has</a:t>
            </a:r>
            <a:endParaRPr lang="en-US" sz="1800" i="1" dirty="0"/>
          </a:p>
          <a:p>
            <a:pPr marL="0" indent="0">
              <a:buNone/>
            </a:pPr>
            <a:r>
              <a:rPr lang="en-US" sz="1800" dirty="0">
                <a:solidFill>
                  <a:schemeClr val="accent6"/>
                </a:solidFill>
              </a:rPr>
              <a:t>                                                                                                                                                              </a:t>
            </a:r>
          </a:p>
          <a:p>
            <a:pPr marL="0" indent="0">
              <a:buNone/>
            </a:pPr>
            <a:r>
              <a:rPr lang="en-US" dirty="0"/>
              <a:t> </a:t>
            </a:r>
            <a:r>
              <a:rPr lang="en-US" sz="2000" dirty="0"/>
              <a:t>	</a:t>
            </a:r>
          </a:p>
          <a:p>
            <a:pPr marL="0" indent="0">
              <a:buNone/>
            </a:pPr>
            <a:r>
              <a:rPr lang="en-US" sz="2000" dirty="0"/>
              <a:t>							                      	</a:t>
            </a:r>
            <a:r>
              <a:rPr lang="en-US" sz="2000" dirty="0">
                <a:solidFill>
                  <a:schemeClr val="accent6"/>
                </a:solidFill>
              </a:rPr>
              <a:t>SG, </a:t>
            </a:r>
            <a:r>
              <a:rPr lang="en-US" sz="2000" dirty="0" err="1">
                <a:solidFill>
                  <a:schemeClr val="accent6"/>
                </a:solidFill>
              </a:rPr>
              <a:t>Khanchandani</a:t>
            </a:r>
            <a:r>
              <a:rPr lang="en-US" sz="2000" dirty="0">
                <a:solidFill>
                  <a:schemeClr val="accent6"/>
                </a:solidFill>
              </a:rPr>
              <a:t> ‘20</a:t>
            </a:r>
            <a:endParaRPr lang="en-US" sz="2000" dirty="0"/>
          </a:p>
          <a:p>
            <a:r>
              <a:rPr lang="en-US" dirty="0"/>
              <a:t>In d=3 one finds                                   , in agreement with the known results for the boundary central charges </a:t>
            </a:r>
            <a:r>
              <a:rPr lang="en-US" dirty="0" err="1"/>
              <a:t>c</a:t>
            </a:r>
            <a:r>
              <a:rPr lang="en-US" baseline="30000" dirty="0" err="1"/>
              <a:t>N</a:t>
            </a:r>
            <a:r>
              <a:rPr lang="en-US" dirty="0"/>
              <a:t>=-</a:t>
            </a:r>
            <a:r>
              <a:rPr lang="en-US" dirty="0" err="1"/>
              <a:t>c</a:t>
            </a:r>
            <a:r>
              <a:rPr lang="en-US" baseline="30000" dirty="0" err="1"/>
              <a:t>D</a:t>
            </a:r>
            <a:r>
              <a:rPr lang="en-US" dirty="0"/>
              <a:t>=1/16. </a:t>
            </a:r>
          </a:p>
          <a:p>
            <a:pPr marL="0" indent="0">
              <a:buNone/>
            </a:pPr>
            <a:endParaRPr lang="en-US" dirty="0"/>
          </a:p>
          <a:p>
            <a:r>
              <a:rPr lang="en-US" dirty="0"/>
              <a:t>For all continuous </a:t>
            </a:r>
            <a:r>
              <a:rPr lang="en-US" i="1" dirty="0"/>
              <a:t>d</a:t>
            </a:r>
            <a:r>
              <a:rPr lang="en-US" dirty="0"/>
              <a:t>, it satisfies                                                                                       as expected </a:t>
            </a:r>
          </a:p>
          <a:p>
            <a:pPr marL="0" indent="0">
              <a:buNone/>
            </a:pPr>
            <a:r>
              <a:rPr lang="en-US" dirty="0"/>
              <a:t>  </a:t>
            </a:r>
          </a:p>
          <a:p>
            <a:pPr marL="0" indent="0">
              <a:buNone/>
            </a:pPr>
            <a:endParaRPr lang="en-US" dirty="0"/>
          </a:p>
          <a:p>
            <a:pPr marL="0" indent="0">
              <a:buNone/>
            </a:pPr>
            <a:endParaRPr lang="en-US" dirty="0"/>
          </a:p>
          <a:p>
            <a:endParaRPr lang="en-US" dirty="0"/>
          </a:p>
          <a:p>
            <a:endParaRPr lang="en-US" dirty="0"/>
          </a:p>
          <a:p>
            <a:endParaRPr lang="en-US" dirty="0"/>
          </a:p>
          <a:p>
            <a:pPr marL="0" indent="0">
              <a:buNone/>
            </a:pPr>
            <a:r>
              <a:rPr lang="en-US" dirty="0"/>
              <a:t> </a:t>
            </a:r>
          </a:p>
          <a:p>
            <a:pPr marL="0" indent="0">
              <a:buNone/>
            </a:pPr>
            <a:r>
              <a:rPr lang="en-US" dirty="0"/>
              <a:t>                                                                                         </a:t>
            </a:r>
            <a:endParaRPr lang="en-US" sz="1800" dirty="0">
              <a:solidFill>
                <a:schemeClr val="accent6"/>
              </a:solidFill>
            </a:endParaRPr>
          </a:p>
        </p:txBody>
      </p:sp>
      <p:pic>
        <p:nvPicPr>
          <p:cNvPr id="6" name="Picture 5">
            <a:extLst>
              <a:ext uri="{FF2B5EF4-FFF2-40B4-BE49-F238E27FC236}">
                <a16:creationId xmlns:a16="http://schemas.microsoft.com/office/drawing/2014/main" id="{E443A638-0C18-AE03-36FF-E2B1CBA2B91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70098" y="2088510"/>
            <a:ext cx="7270110" cy="883997"/>
          </a:xfrm>
          <a:prstGeom prst="rect">
            <a:avLst/>
          </a:prstGeom>
        </p:spPr>
      </p:pic>
      <p:pic>
        <p:nvPicPr>
          <p:cNvPr id="9" name="Picture 8">
            <a:extLst>
              <a:ext uri="{FF2B5EF4-FFF2-40B4-BE49-F238E27FC236}">
                <a16:creationId xmlns:a16="http://schemas.microsoft.com/office/drawing/2014/main" id="{778A2911-2196-411C-3419-361132C73D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02399" y="5283522"/>
            <a:ext cx="1425063" cy="563929"/>
          </a:xfrm>
          <a:prstGeom prst="rect">
            <a:avLst/>
          </a:prstGeom>
        </p:spPr>
      </p:pic>
      <p:pic>
        <p:nvPicPr>
          <p:cNvPr id="11" name="Picture 10">
            <a:extLst>
              <a:ext uri="{FF2B5EF4-FFF2-40B4-BE49-F238E27FC236}">
                <a16:creationId xmlns:a16="http://schemas.microsoft.com/office/drawing/2014/main" id="{D5FC7C4A-D38A-BC22-FC43-9BAD25B3B87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55497" y="3403312"/>
            <a:ext cx="2743438" cy="502964"/>
          </a:xfrm>
          <a:prstGeom prst="rect">
            <a:avLst/>
          </a:prstGeom>
        </p:spPr>
      </p:pic>
      <p:pic>
        <p:nvPicPr>
          <p:cNvPr id="15" name="Picture 14">
            <a:extLst>
              <a:ext uri="{FF2B5EF4-FFF2-40B4-BE49-F238E27FC236}">
                <a16:creationId xmlns:a16="http://schemas.microsoft.com/office/drawing/2014/main" id="{48963971-493E-1D13-B4F8-90DCD6F4899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69382" y="4081519"/>
            <a:ext cx="4322617" cy="2776481"/>
          </a:xfrm>
          <a:prstGeom prst="rect">
            <a:avLst/>
          </a:prstGeom>
        </p:spPr>
      </p:pic>
    </p:spTree>
    <p:extLst>
      <p:ext uri="{BB962C8B-B14F-4D97-AF65-F5344CB8AC3E}">
        <p14:creationId xmlns:p14="http://schemas.microsoft.com/office/powerpoint/2010/main" val="36933038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1D7C4B-C150-73B7-A89B-D69A70B7EEB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D024A3E-5F7B-AE4B-149B-6816743A6845}"/>
              </a:ext>
            </a:extLst>
          </p:cNvPr>
          <p:cNvSpPr>
            <a:spLocks noGrp="1"/>
          </p:cNvSpPr>
          <p:nvPr>
            <p:ph type="title"/>
          </p:nvPr>
        </p:nvSpPr>
        <p:spPr>
          <a:xfrm>
            <a:off x="378691" y="-226193"/>
            <a:ext cx="10515600" cy="1325563"/>
          </a:xfrm>
        </p:spPr>
        <p:txBody>
          <a:bodyPr>
            <a:normAutofit/>
          </a:bodyPr>
          <a:lstStyle/>
          <a:p>
            <a:r>
              <a:rPr lang="en-US" sz="4000" b="1" dirty="0">
                <a:solidFill>
                  <a:schemeClr val="accent2">
                    <a:lumMod val="75000"/>
                  </a:schemeClr>
                </a:solidFill>
              </a:rPr>
              <a:t>A better quantity</a:t>
            </a:r>
            <a:endParaRPr lang="en-US" sz="4000"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320F184-B7B5-CAE5-1667-D7DE3E722110}"/>
                  </a:ext>
                </a:extLst>
              </p:cNvPr>
              <p:cNvSpPr>
                <a:spLocks noGrp="1"/>
              </p:cNvSpPr>
              <p:nvPr>
                <p:ph idx="1"/>
              </p:nvPr>
            </p:nvSpPr>
            <p:spPr>
              <a:xfrm>
                <a:off x="378691" y="759101"/>
                <a:ext cx="11554691" cy="5909554"/>
              </a:xfrm>
            </p:spPr>
            <p:txBody>
              <a:bodyPr>
                <a:noAutofit/>
              </a:bodyPr>
              <a:lstStyle/>
              <a:p>
                <a:r>
                  <a:rPr lang="en-US" dirty="0"/>
                  <a:t>While the difference                      is well-defined and finite, an issue with       is that near even </a:t>
                </a:r>
                <a:r>
                  <a:rPr lang="en-US" i="1" dirty="0"/>
                  <a:t>d</a:t>
                </a:r>
                <a:r>
                  <a:rPr lang="en-US" dirty="0"/>
                  <a:t> it has divergences (poles in </a:t>
                </a:r>
                <a14:m>
                  <m:oMath xmlns:m="http://schemas.openxmlformats.org/officeDocument/2006/math">
                    <m:r>
                      <a:rPr lang="en-US" i="1">
                        <a:latin typeface="Cambria Math" panose="02040503050406030204" pitchFamily="18" charset="0"/>
                        <a:ea typeface="Cambria Math" panose="02040503050406030204" pitchFamily="18" charset="0"/>
                      </a:rPr>
                      <m:t>𝜖</m:t>
                    </m:r>
                  </m:oMath>
                </a14:m>
                <a:r>
                  <a:rPr lang="en-US" dirty="0"/>
                  <a:t>), reflecting bulk anomalies</a:t>
                </a:r>
              </a:p>
              <a:p>
                <a:r>
                  <a:rPr lang="en-US" dirty="0"/>
                  <a:t>A better quantity is given by</a:t>
                </a:r>
              </a:p>
              <a:p>
                <a:pPr marL="0" indent="0">
                  <a:buNone/>
                </a:pPr>
                <a:r>
                  <a:rPr lang="en-US" sz="1800" dirty="0">
                    <a:solidFill>
                      <a:schemeClr val="accent6"/>
                    </a:solidFill>
                  </a:rPr>
                  <a:t>                                                                                                                                                                     SG, Sun ‘25</a:t>
                </a:r>
              </a:p>
              <a:p>
                <a:pPr marL="0" indent="0">
                  <a:buNone/>
                </a:pPr>
                <a:r>
                  <a:rPr lang="en-US" dirty="0"/>
                  <a:t>                                                                                                          </a:t>
                </a:r>
                <a:r>
                  <a:rPr lang="en-US" sz="1800" dirty="0">
                    <a:solidFill>
                      <a:schemeClr val="accent6"/>
                    </a:solidFill>
                  </a:rPr>
                  <a:t> Kobayashi et al ‘18</a:t>
                </a:r>
              </a:p>
              <a:p>
                <a:pPr marL="0" indent="0">
                  <a:buNone/>
                </a:pPr>
                <a:endParaRPr lang="en-US" dirty="0"/>
              </a:p>
              <a:p>
                <a:r>
                  <a:rPr lang="en-US" dirty="0"/>
                  <a:t> Subtracting (half of) the sphere free energy cancels bulk UV poles near even </a:t>
                </a:r>
                <a:r>
                  <a:rPr lang="en-US" i="1" dirty="0"/>
                  <a:t>d</a:t>
                </a:r>
                <a:r>
                  <a:rPr lang="en-US" dirty="0"/>
                  <a:t>. In odd </a:t>
                </a:r>
                <a:r>
                  <a:rPr lang="en-US" i="1" dirty="0"/>
                  <a:t>d</a:t>
                </a:r>
                <a:r>
                  <a:rPr lang="en-US" dirty="0"/>
                  <a:t>, the subtraction does nothing because F on sphere has no poles.  </a:t>
                </a:r>
              </a:p>
              <a:p>
                <a:r>
                  <a:rPr lang="en-US" dirty="0"/>
                  <a:t>In d=2, this definition reproduces the boundary g-function of Affleck-Ludwig </a:t>
                </a:r>
              </a:p>
              <a:p>
                <a:endParaRPr lang="en-US" dirty="0"/>
              </a:p>
              <a:p>
                <a:pPr marL="0" indent="0">
                  <a:buNone/>
                </a:pPr>
                <a:r>
                  <a:rPr lang="en-US" dirty="0"/>
                  <a:t>                                                                                                                    </a:t>
                </a:r>
                <a:r>
                  <a:rPr lang="en-US" sz="1600" dirty="0"/>
                  <a:t>                        </a:t>
                </a:r>
                <a:r>
                  <a:rPr lang="en-US" dirty="0"/>
                  <a:t> which is known to satisfy the g-theorem under boundary RG flow</a:t>
                </a:r>
              </a:p>
              <a:p>
                <a:endParaRPr lang="en-US" dirty="0"/>
              </a:p>
              <a:p>
                <a:endParaRPr lang="en-US" dirty="0"/>
              </a:p>
              <a:p>
                <a:pPr marL="0" indent="0">
                  <a:buNone/>
                </a:pPr>
                <a:r>
                  <a:rPr lang="en-US" dirty="0"/>
                  <a:t> </a:t>
                </a:r>
              </a:p>
              <a:p>
                <a:pPr marL="0" indent="0">
                  <a:buNone/>
                </a:pPr>
                <a:r>
                  <a:rPr lang="en-US" dirty="0"/>
                  <a:t>                                                                                         </a:t>
                </a:r>
                <a:endParaRPr lang="en-US" sz="1800" dirty="0">
                  <a:solidFill>
                    <a:schemeClr val="accent6"/>
                  </a:solidFill>
                </a:endParaRPr>
              </a:p>
            </p:txBody>
          </p:sp>
        </mc:Choice>
        <mc:Fallback xmlns="">
          <p:sp>
            <p:nvSpPr>
              <p:cNvPr id="3" name="Content Placeholder 2">
                <a:extLst>
                  <a:ext uri="{FF2B5EF4-FFF2-40B4-BE49-F238E27FC236}">
                    <a16:creationId xmlns:a16="http://schemas.microsoft.com/office/drawing/2014/main" id="{6320F184-B7B5-CAE5-1667-D7DE3E722110}"/>
                  </a:ext>
                </a:extLst>
              </p:cNvPr>
              <p:cNvSpPr>
                <a:spLocks noGrp="1" noRot="1" noChangeAspect="1" noMove="1" noResize="1" noEditPoints="1" noAdjustHandles="1" noChangeArrowheads="1" noChangeShapeType="1" noTextEdit="1"/>
              </p:cNvSpPr>
              <p:nvPr>
                <p:ph idx="1"/>
              </p:nvPr>
            </p:nvSpPr>
            <p:spPr>
              <a:xfrm>
                <a:off x="378691" y="759101"/>
                <a:ext cx="11554691" cy="5909554"/>
              </a:xfrm>
              <a:blipFill>
                <a:blip r:embed="rId2"/>
                <a:stretch>
                  <a:fillRect l="-1055" t="-1754" r="-1635"/>
                </a:stretch>
              </a:blipFill>
            </p:spPr>
            <p:txBody>
              <a:bodyPr/>
              <a:lstStyle/>
              <a:p>
                <a:r>
                  <a:rPr lang="en-US">
                    <a:noFill/>
                  </a:rPr>
                  <a:t> </a:t>
                </a:r>
              </a:p>
            </p:txBody>
          </p:sp>
        </mc:Fallback>
      </mc:AlternateContent>
      <p:pic>
        <p:nvPicPr>
          <p:cNvPr id="6" name="Picture 5">
            <a:extLst>
              <a:ext uri="{FF2B5EF4-FFF2-40B4-BE49-F238E27FC236}">
                <a16:creationId xmlns:a16="http://schemas.microsoft.com/office/drawing/2014/main" id="{DCF1118D-A4DF-0E07-5686-62C6A78617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43519" y="2369728"/>
            <a:ext cx="5585944" cy="914479"/>
          </a:xfrm>
          <a:prstGeom prst="rect">
            <a:avLst/>
          </a:prstGeom>
        </p:spPr>
      </p:pic>
      <p:pic>
        <p:nvPicPr>
          <p:cNvPr id="15" name="Picture 14">
            <a:extLst>
              <a:ext uri="{FF2B5EF4-FFF2-40B4-BE49-F238E27FC236}">
                <a16:creationId xmlns:a16="http://schemas.microsoft.com/office/drawing/2014/main" id="{F0655FEA-A50D-CC75-4A71-81ECFC9B11E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30341" y="4969520"/>
            <a:ext cx="4442845" cy="762066"/>
          </a:xfrm>
          <a:prstGeom prst="rect">
            <a:avLst/>
          </a:prstGeom>
        </p:spPr>
      </p:pic>
      <p:pic>
        <p:nvPicPr>
          <p:cNvPr id="5" name="Picture 4">
            <a:extLst>
              <a:ext uri="{FF2B5EF4-FFF2-40B4-BE49-F238E27FC236}">
                <a16:creationId xmlns:a16="http://schemas.microsoft.com/office/drawing/2014/main" id="{4E2FF8F0-2BCB-F624-413C-8DF64356E54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97560" y="5034296"/>
            <a:ext cx="2415749" cy="632515"/>
          </a:xfrm>
          <a:prstGeom prst="rect">
            <a:avLst/>
          </a:prstGeom>
        </p:spPr>
      </p:pic>
      <p:pic>
        <p:nvPicPr>
          <p:cNvPr id="8" name="Picture 7">
            <a:extLst>
              <a:ext uri="{FF2B5EF4-FFF2-40B4-BE49-F238E27FC236}">
                <a16:creationId xmlns:a16="http://schemas.microsoft.com/office/drawing/2014/main" id="{66D6E605-09C0-44E8-9A27-71F263DDE67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692640" y="713162"/>
            <a:ext cx="1630521" cy="472481"/>
          </a:xfrm>
          <a:prstGeom prst="rect">
            <a:avLst/>
          </a:prstGeom>
        </p:spPr>
      </p:pic>
      <p:pic>
        <p:nvPicPr>
          <p:cNvPr id="10" name="Picture 9">
            <a:extLst>
              <a:ext uri="{FF2B5EF4-FFF2-40B4-BE49-F238E27FC236}">
                <a16:creationId xmlns:a16="http://schemas.microsoft.com/office/drawing/2014/main" id="{1F29DEFE-5808-8C00-6753-46328D4070F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162172" y="729403"/>
            <a:ext cx="267828" cy="389567"/>
          </a:xfrm>
          <a:prstGeom prst="rect">
            <a:avLst/>
          </a:prstGeom>
        </p:spPr>
      </p:pic>
    </p:spTree>
    <p:extLst>
      <p:ext uri="{BB962C8B-B14F-4D97-AF65-F5344CB8AC3E}">
        <p14:creationId xmlns:p14="http://schemas.microsoft.com/office/powerpoint/2010/main" val="5766104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A5FCF1-7865-0056-3A23-9D1DABC433D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9DC4B00-9F46-7D22-9A05-11B30F9757D8}"/>
              </a:ext>
            </a:extLst>
          </p:cNvPr>
          <p:cNvSpPr>
            <a:spLocks noGrp="1"/>
          </p:cNvSpPr>
          <p:nvPr>
            <p:ph type="title"/>
          </p:nvPr>
        </p:nvSpPr>
        <p:spPr>
          <a:xfrm>
            <a:off x="707571" y="-132489"/>
            <a:ext cx="10515600" cy="1325563"/>
          </a:xfrm>
        </p:spPr>
        <p:txBody>
          <a:bodyPr>
            <a:normAutofit/>
          </a:bodyPr>
          <a:lstStyle/>
          <a:p>
            <a:endParaRPr lang="en-US" sz="4000" dirty="0"/>
          </a:p>
        </p:txBody>
      </p:sp>
      <p:sp>
        <p:nvSpPr>
          <p:cNvPr id="3" name="Content Placeholder 2">
            <a:extLst>
              <a:ext uri="{FF2B5EF4-FFF2-40B4-BE49-F238E27FC236}">
                <a16:creationId xmlns:a16="http://schemas.microsoft.com/office/drawing/2014/main" id="{7CA39215-BFBC-AB24-9F18-DFF372ED596A}"/>
              </a:ext>
            </a:extLst>
          </p:cNvPr>
          <p:cNvSpPr>
            <a:spLocks noGrp="1"/>
          </p:cNvSpPr>
          <p:nvPr>
            <p:ph idx="1"/>
          </p:nvPr>
        </p:nvSpPr>
        <p:spPr>
          <a:xfrm>
            <a:off x="378691" y="923636"/>
            <a:ext cx="11599949" cy="5802284"/>
          </a:xfrm>
        </p:spPr>
        <p:txBody>
          <a:bodyPr>
            <a:noAutofit/>
          </a:bodyPr>
          <a:lstStyle/>
          <a:p>
            <a:pPr marL="0" indent="0">
              <a:buNone/>
            </a:pPr>
            <a:r>
              <a:rPr lang="en-US" sz="1800" dirty="0">
                <a:solidFill>
                  <a:schemeClr val="accent6"/>
                </a:solidFill>
              </a:rPr>
              <a:t>                                                                                                                                                                    </a:t>
            </a:r>
          </a:p>
          <a:p>
            <a:pPr marL="0" indent="0">
              <a:buNone/>
            </a:pPr>
            <a:endParaRPr lang="en-US" sz="1800" dirty="0">
              <a:solidFill>
                <a:schemeClr val="accent6"/>
              </a:solidFill>
            </a:endParaRPr>
          </a:p>
          <a:p>
            <a:pPr marL="0" indent="0">
              <a:buNone/>
            </a:pPr>
            <a:r>
              <a:rPr lang="en-US" dirty="0"/>
              <a:t>Hence this quantity smoothly interpolates between boundary central charge in odd </a:t>
            </a:r>
            <a:r>
              <a:rPr lang="en-US" i="1" dirty="0"/>
              <a:t>d</a:t>
            </a:r>
            <a:r>
              <a:rPr lang="en-US" dirty="0"/>
              <a:t> and </a:t>
            </a:r>
            <a:r>
              <a:rPr lang="en-US" i="1" dirty="0"/>
              <a:t>g</a:t>
            </a:r>
            <a:r>
              <a:rPr lang="en-US" dirty="0"/>
              <a:t>-function (and their higher dimensional analogs) in even </a:t>
            </a:r>
            <a:r>
              <a:rPr lang="en-US" i="1" dirty="0"/>
              <a:t>d</a:t>
            </a:r>
            <a:r>
              <a:rPr lang="en-US" dirty="0"/>
              <a:t>, and should satisfy</a:t>
            </a:r>
          </a:p>
          <a:p>
            <a:pPr marL="0" indent="0">
              <a:buNone/>
            </a:pPr>
            <a:endParaRPr lang="en-US" dirty="0"/>
          </a:p>
          <a:p>
            <a:pPr marL="0" indent="0">
              <a:buNone/>
            </a:pPr>
            <a:endParaRPr lang="en-US" dirty="0"/>
          </a:p>
          <a:p>
            <a:r>
              <a:rPr lang="en-US" dirty="0"/>
              <a:t>This can be viewed as a special case of a “generalized g-theorem” for p-dimensional defects  </a:t>
            </a:r>
          </a:p>
          <a:p>
            <a:endParaRPr lang="en-US" dirty="0"/>
          </a:p>
          <a:p>
            <a:pPr marL="0" indent="0">
              <a:buNone/>
            </a:pPr>
            <a:r>
              <a:rPr lang="en-US" dirty="0">
                <a:solidFill>
                  <a:schemeClr val="accent6"/>
                </a:solidFill>
              </a:rPr>
              <a:t>                                                                                                    </a:t>
            </a:r>
            <a:r>
              <a:rPr lang="en-US" sz="1800" dirty="0">
                <a:solidFill>
                  <a:schemeClr val="accent6"/>
                </a:solidFill>
              </a:rPr>
              <a:t>Kobayashi et al ’18</a:t>
            </a:r>
            <a:endParaRPr lang="en-US" sz="1800" dirty="0"/>
          </a:p>
          <a:p>
            <a:pPr marL="0" indent="0">
              <a:buNone/>
            </a:pPr>
            <a:endParaRPr lang="en-US" dirty="0"/>
          </a:p>
          <a:p>
            <a:pPr marL="0" indent="0">
              <a:buNone/>
            </a:pPr>
            <a:r>
              <a:rPr lang="en-US" dirty="0"/>
              <a:t>For line defects (p=1), this is the g-theorem proved in </a:t>
            </a:r>
            <a:r>
              <a:rPr lang="en-US" sz="1800" dirty="0">
                <a:solidFill>
                  <a:schemeClr val="accent6"/>
                </a:solidFill>
              </a:rPr>
              <a:t>Cuomo, </a:t>
            </a:r>
            <a:r>
              <a:rPr lang="en-US" sz="1800" dirty="0" err="1">
                <a:solidFill>
                  <a:schemeClr val="accent6"/>
                </a:solidFill>
              </a:rPr>
              <a:t>Komargodski</a:t>
            </a:r>
            <a:r>
              <a:rPr lang="en-US" sz="1800" dirty="0">
                <a:solidFill>
                  <a:schemeClr val="accent6"/>
                </a:solidFill>
              </a:rPr>
              <a:t>, Raviv-Moshe ‘22 </a:t>
            </a:r>
          </a:p>
          <a:p>
            <a:endParaRPr lang="en-US" dirty="0"/>
          </a:p>
          <a:p>
            <a:pPr marL="0" indent="0">
              <a:buNone/>
            </a:pPr>
            <a:r>
              <a:rPr lang="en-US" dirty="0"/>
              <a:t> </a:t>
            </a:r>
          </a:p>
          <a:p>
            <a:pPr marL="0" indent="0">
              <a:buNone/>
            </a:pPr>
            <a:r>
              <a:rPr lang="en-US" dirty="0"/>
              <a:t>                                                                                         </a:t>
            </a:r>
            <a:endParaRPr lang="en-US" sz="1800" dirty="0">
              <a:solidFill>
                <a:schemeClr val="accent6"/>
              </a:solidFill>
            </a:endParaRPr>
          </a:p>
        </p:txBody>
      </p:sp>
      <p:pic>
        <p:nvPicPr>
          <p:cNvPr id="6" name="Picture 5">
            <a:extLst>
              <a:ext uri="{FF2B5EF4-FFF2-40B4-BE49-F238E27FC236}">
                <a16:creationId xmlns:a16="http://schemas.microsoft.com/office/drawing/2014/main" id="{4A392E54-900C-467B-753C-4DC18BAFB5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89059" y="591730"/>
            <a:ext cx="5585944" cy="914479"/>
          </a:xfrm>
          <a:prstGeom prst="rect">
            <a:avLst/>
          </a:prstGeom>
        </p:spPr>
      </p:pic>
      <p:pic>
        <p:nvPicPr>
          <p:cNvPr id="9" name="Picture 8">
            <a:extLst>
              <a:ext uri="{FF2B5EF4-FFF2-40B4-BE49-F238E27FC236}">
                <a16:creationId xmlns:a16="http://schemas.microsoft.com/office/drawing/2014/main" id="{EF5BC19C-8C35-9F2A-9B36-07D333D012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46468" y="4738931"/>
            <a:ext cx="3071126" cy="670618"/>
          </a:xfrm>
          <a:prstGeom prst="rect">
            <a:avLst/>
          </a:prstGeom>
        </p:spPr>
      </p:pic>
      <p:pic>
        <p:nvPicPr>
          <p:cNvPr id="11" name="Picture 10">
            <a:extLst>
              <a:ext uri="{FF2B5EF4-FFF2-40B4-BE49-F238E27FC236}">
                <a16:creationId xmlns:a16="http://schemas.microsoft.com/office/drawing/2014/main" id="{AAA6072A-CC68-0D49-4DEB-A41D77B1358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29735" y="5348626"/>
            <a:ext cx="1501270" cy="464860"/>
          </a:xfrm>
          <a:prstGeom prst="rect">
            <a:avLst/>
          </a:prstGeom>
        </p:spPr>
      </p:pic>
      <p:pic>
        <p:nvPicPr>
          <p:cNvPr id="13" name="Picture 12">
            <a:extLst>
              <a:ext uri="{FF2B5EF4-FFF2-40B4-BE49-F238E27FC236}">
                <a16:creationId xmlns:a16="http://schemas.microsoft.com/office/drawing/2014/main" id="{56694D5F-6A74-783B-0622-971EC79BB44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83083" y="4845620"/>
            <a:ext cx="2446232" cy="457240"/>
          </a:xfrm>
          <a:prstGeom prst="rect">
            <a:avLst/>
          </a:prstGeom>
        </p:spPr>
      </p:pic>
      <p:pic>
        <p:nvPicPr>
          <p:cNvPr id="16" name="Picture 15">
            <a:extLst>
              <a:ext uri="{FF2B5EF4-FFF2-40B4-BE49-F238E27FC236}">
                <a16:creationId xmlns:a16="http://schemas.microsoft.com/office/drawing/2014/main" id="{1CA9C5B0-CA15-DCDD-17C6-42A24AE7176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241408" y="2775857"/>
            <a:ext cx="1447925" cy="472481"/>
          </a:xfrm>
          <a:prstGeom prst="rect">
            <a:avLst/>
          </a:prstGeom>
        </p:spPr>
      </p:pic>
    </p:spTree>
    <p:extLst>
      <p:ext uri="{BB962C8B-B14F-4D97-AF65-F5344CB8AC3E}">
        <p14:creationId xmlns:p14="http://schemas.microsoft.com/office/powerpoint/2010/main" val="29743756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B654D8-1374-6710-FD0F-585E813095E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00038FD-2771-7A41-F220-CE39D984EF19}"/>
              </a:ext>
            </a:extLst>
          </p:cNvPr>
          <p:cNvSpPr>
            <a:spLocks noGrp="1"/>
          </p:cNvSpPr>
          <p:nvPr>
            <p:ph type="title"/>
          </p:nvPr>
        </p:nvSpPr>
        <p:spPr>
          <a:xfrm>
            <a:off x="707571" y="-132489"/>
            <a:ext cx="10515600" cy="1325563"/>
          </a:xfrm>
        </p:spPr>
        <p:txBody>
          <a:bodyPr>
            <a:normAutofit/>
          </a:bodyPr>
          <a:lstStyle/>
          <a:p>
            <a:r>
              <a:rPr lang="en-US" sz="4000" b="1" dirty="0">
                <a:solidFill>
                  <a:schemeClr val="accent2">
                    <a:lumMod val="75000"/>
                  </a:schemeClr>
                </a:solidFill>
              </a:rPr>
              <a:t>O(N) model with a boundary </a:t>
            </a:r>
            <a:endParaRPr lang="en-US" sz="4000" dirty="0"/>
          </a:p>
        </p:txBody>
      </p:sp>
      <p:sp>
        <p:nvSpPr>
          <p:cNvPr id="3" name="Content Placeholder 2">
            <a:extLst>
              <a:ext uri="{FF2B5EF4-FFF2-40B4-BE49-F238E27FC236}">
                <a16:creationId xmlns:a16="http://schemas.microsoft.com/office/drawing/2014/main" id="{38A0C57B-8D8F-3853-AEFE-7B83758043BE}"/>
              </a:ext>
            </a:extLst>
          </p:cNvPr>
          <p:cNvSpPr>
            <a:spLocks noGrp="1"/>
          </p:cNvSpPr>
          <p:nvPr>
            <p:ph idx="1"/>
          </p:nvPr>
        </p:nvSpPr>
        <p:spPr>
          <a:xfrm>
            <a:off x="378691" y="923636"/>
            <a:ext cx="11599949" cy="5802284"/>
          </a:xfrm>
        </p:spPr>
        <p:txBody>
          <a:bodyPr>
            <a:noAutofit/>
          </a:bodyPr>
          <a:lstStyle/>
          <a:p>
            <a:pPr marL="0" indent="0">
              <a:buNone/>
            </a:pPr>
            <a:endParaRPr lang="en-US" dirty="0"/>
          </a:p>
          <a:p>
            <a:pPr marL="0" indent="0">
              <a:buNone/>
            </a:pPr>
            <a:r>
              <a:rPr lang="en-US" dirty="0"/>
              <a:t> </a:t>
            </a:r>
          </a:p>
          <a:p>
            <a:pPr marL="0" indent="0">
              <a:buNone/>
            </a:pPr>
            <a:r>
              <a:rPr lang="en-US" dirty="0"/>
              <a:t>       </a:t>
            </a:r>
            <a:r>
              <a:rPr lang="en-US" sz="2000" dirty="0"/>
              <a:t>K</a:t>
            </a:r>
            <a:r>
              <a:rPr lang="en-US" sz="2000" baseline="-25000" dirty="0"/>
              <a:t>ij</a:t>
            </a:r>
            <a:r>
              <a:rPr lang="en-US" sz="2000" dirty="0"/>
              <a:t>=K in bulk, K</a:t>
            </a:r>
            <a:r>
              <a:rPr lang="en-US" sz="2000" baseline="-25000" dirty="0"/>
              <a:t>ij</a:t>
            </a:r>
            <a:r>
              <a:rPr lang="en-US" sz="2000" dirty="0"/>
              <a:t>=K</a:t>
            </a:r>
            <a:r>
              <a:rPr lang="en-US" sz="2000" baseline="-25000" dirty="0"/>
              <a:t>1</a:t>
            </a:r>
            <a:r>
              <a:rPr lang="en-US" sz="2000" dirty="0"/>
              <a:t> on surface</a:t>
            </a:r>
          </a:p>
          <a:p>
            <a:pPr marL="0" indent="0">
              <a:buNone/>
            </a:pPr>
            <a:endParaRPr lang="en-US" sz="2000" dirty="0">
              <a:solidFill>
                <a:schemeClr val="accent6"/>
              </a:solidFill>
            </a:endParaRPr>
          </a:p>
          <a:p>
            <a:pPr marL="0" indent="0">
              <a:buNone/>
            </a:pPr>
            <a:endParaRPr lang="en-US" sz="2000" dirty="0">
              <a:solidFill>
                <a:schemeClr val="accent6"/>
              </a:solidFill>
            </a:endParaRPr>
          </a:p>
          <a:p>
            <a:pPr marL="0" indent="0">
              <a:buNone/>
            </a:pPr>
            <a:endParaRPr lang="en-US" sz="2000" dirty="0">
              <a:solidFill>
                <a:schemeClr val="accent6"/>
              </a:solidFill>
            </a:endParaRPr>
          </a:p>
          <a:p>
            <a:pPr marL="0" indent="0">
              <a:buNone/>
            </a:pPr>
            <a:endParaRPr lang="en-US" sz="2000" dirty="0">
              <a:solidFill>
                <a:schemeClr val="accent6"/>
              </a:solidFill>
            </a:endParaRPr>
          </a:p>
          <a:p>
            <a:pPr marL="0" indent="0">
              <a:buNone/>
            </a:pPr>
            <a:endParaRPr lang="en-US" sz="2000" dirty="0">
              <a:solidFill>
                <a:schemeClr val="accent6"/>
              </a:solidFill>
            </a:endParaRPr>
          </a:p>
          <a:p>
            <a:pPr marL="0" indent="0">
              <a:buNone/>
            </a:pPr>
            <a:endParaRPr lang="en-US" sz="2000" dirty="0">
              <a:solidFill>
                <a:schemeClr val="accent6"/>
              </a:solidFill>
            </a:endParaRPr>
          </a:p>
          <a:p>
            <a:pPr marL="0" indent="0">
              <a:buNone/>
            </a:pPr>
            <a:endParaRPr lang="en-US" sz="2000" dirty="0">
              <a:solidFill>
                <a:schemeClr val="accent6"/>
              </a:solidFill>
            </a:endParaRPr>
          </a:p>
          <a:p>
            <a:pPr marL="0" indent="0">
              <a:buNone/>
            </a:pPr>
            <a:endParaRPr lang="en-US" sz="2000" dirty="0">
              <a:solidFill>
                <a:schemeClr val="accent6"/>
              </a:solidFill>
            </a:endParaRPr>
          </a:p>
          <a:p>
            <a:pPr marL="0" indent="0">
              <a:buNone/>
            </a:pPr>
            <a:r>
              <a:rPr lang="en-US" sz="1800" dirty="0">
                <a:solidFill>
                  <a:schemeClr val="accent6"/>
                </a:solidFill>
              </a:rPr>
              <a:t>Bray, Moore, Burkhardt, Cardy, Diehl,…</a:t>
            </a:r>
          </a:p>
          <a:p>
            <a:pPr marL="0" indent="0">
              <a:buNone/>
            </a:pPr>
            <a:r>
              <a:rPr lang="en-US" sz="1800" dirty="0">
                <a:solidFill>
                  <a:schemeClr val="accent6"/>
                </a:solidFill>
              </a:rPr>
              <a:t>Liendo, Rastelli, van Rees, …</a:t>
            </a:r>
          </a:p>
          <a:p>
            <a:pPr marL="0" indent="0">
              <a:buNone/>
            </a:pPr>
            <a:r>
              <a:rPr lang="en-US" sz="1800" dirty="0" err="1">
                <a:solidFill>
                  <a:schemeClr val="accent6"/>
                </a:solidFill>
              </a:rPr>
              <a:t>Metlitski</a:t>
            </a:r>
            <a:r>
              <a:rPr lang="en-US" sz="1800" dirty="0">
                <a:solidFill>
                  <a:schemeClr val="accent6"/>
                </a:solidFill>
              </a:rPr>
              <a:t> ‘22</a:t>
            </a:r>
          </a:p>
        </p:txBody>
      </p:sp>
      <p:grpSp>
        <p:nvGrpSpPr>
          <p:cNvPr id="4" name="Group 3">
            <a:extLst>
              <a:ext uri="{FF2B5EF4-FFF2-40B4-BE49-F238E27FC236}">
                <a16:creationId xmlns:a16="http://schemas.microsoft.com/office/drawing/2014/main" id="{94F0F5A5-45BF-A12D-1733-1238EA879E7A}"/>
              </a:ext>
            </a:extLst>
          </p:cNvPr>
          <p:cNvGrpSpPr/>
          <p:nvPr/>
        </p:nvGrpSpPr>
        <p:grpSpPr>
          <a:xfrm>
            <a:off x="964550" y="2649273"/>
            <a:ext cx="3515085" cy="2351009"/>
            <a:chOff x="7374391" y="3173927"/>
            <a:chExt cx="3321716" cy="2213302"/>
          </a:xfrm>
        </p:grpSpPr>
        <p:sp>
          <p:nvSpPr>
            <p:cNvPr id="5" name="Cube 4">
              <a:extLst>
                <a:ext uri="{FF2B5EF4-FFF2-40B4-BE49-F238E27FC236}">
                  <a16:creationId xmlns:a16="http://schemas.microsoft.com/office/drawing/2014/main" id="{048BFCF1-AB69-4339-4583-5E8CFAA44CB5}"/>
                </a:ext>
              </a:extLst>
            </p:cNvPr>
            <p:cNvSpPr/>
            <p:nvPr/>
          </p:nvSpPr>
          <p:spPr>
            <a:xfrm rot="16200000">
              <a:off x="7928598" y="2619720"/>
              <a:ext cx="2213302" cy="3321716"/>
            </a:xfrm>
            <a:prstGeom prst="cube">
              <a:avLst/>
            </a:prstGeom>
          </p:spPr>
          <p:style>
            <a:lnRef idx="2">
              <a:schemeClr val="accent6"/>
            </a:lnRef>
            <a:fillRef idx="1">
              <a:schemeClr val="lt1"/>
            </a:fillRef>
            <a:effectRef idx="0">
              <a:schemeClr val="accent6"/>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dirty="0"/>
            </a:p>
          </p:txBody>
        </p:sp>
        <p:sp>
          <p:nvSpPr>
            <p:cNvPr id="7" name="TextBox 6">
              <a:extLst>
                <a:ext uri="{FF2B5EF4-FFF2-40B4-BE49-F238E27FC236}">
                  <a16:creationId xmlns:a16="http://schemas.microsoft.com/office/drawing/2014/main" id="{120538CC-035B-0C1E-8095-F978CCDCD7F3}"/>
                </a:ext>
              </a:extLst>
            </p:cNvPr>
            <p:cNvSpPr txBox="1"/>
            <p:nvPr/>
          </p:nvSpPr>
          <p:spPr>
            <a:xfrm>
              <a:off x="8954931" y="4309353"/>
              <a:ext cx="308919"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K</a:t>
              </a:r>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7C663145-472E-3591-29F0-FBD0D15E8E67}"/>
                    </a:ext>
                  </a:extLst>
                </p:cNvPr>
                <p:cNvSpPr txBox="1"/>
                <p:nvPr/>
              </p:nvSpPr>
              <p:spPr>
                <a:xfrm>
                  <a:off x="8787246" y="3282434"/>
                  <a:ext cx="476604"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14:m>
                    <m:oMathPara xmlns:m="http://schemas.openxmlformats.org/officeDocument/2006/math">
                      <m:o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𝐾</m:t>
                            </m:r>
                          </m:e>
                          <m:sub>
                            <m:r>
                              <a:rPr lang="en-US" b="0" i="1" smtClean="0">
                                <a:latin typeface="Cambria Math" panose="02040503050406030204" pitchFamily="18" charset="0"/>
                              </a:rPr>
                              <m:t>1</m:t>
                            </m:r>
                          </m:sub>
                        </m:sSub>
                      </m:oMath>
                    </m:oMathPara>
                  </a14:m>
                  <a:endParaRPr lang="en-US" dirty="0"/>
                </a:p>
              </p:txBody>
            </p:sp>
          </mc:Choice>
          <mc:Fallback xmlns="">
            <p:sp>
              <p:nvSpPr>
                <p:cNvPr id="8" name="TextBox 7">
                  <a:extLst>
                    <a:ext uri="{FF2B5EF4-FFF2-40B4-BE49-F238E27FC236}">
                      <a16:creationId xmlns:a16="http://schemas.microsoft.com/office/drawing/2014/main" id="{7C663145-472E-3591-29F0-FBD0D15E8E67}"/>
                    </a:ext>
                  </a:extLst>
                </p:cNvPr>
                <p:cNvSpPr txBox="1">
                  <a:spLocks noRot="1" noChangeAspect="1" noMove="1" noResize="1" noEditPoints="1" noAdjustHandles="1" noChangeArrowheads="1" noChangeShapeType="1" noTextEdit="1"/>
                </p:cNvSpPr>
                <p:nvPr/>
              </p:nvSpPr>
              <p:spPr>
                <a:xfrm>
                  <a:off x="8787246" y="3282434"/>
                  <a:ext cx="476604" cy="369332"/>
                </a:xfrm>
                <a:prstGeom prst="rect">
                  <a:avLst/>
                </a:prstGeom>
                <a:blipFill>
                  <a:blip r:embed="rId2"/>
                  <a:stretch>
                    <a:fillRect/>
                  </a:stretch>
                </a:blipFill>
              </p:spPr>
              <p:txBody>
                <a:bodyPr/>
                <a:lstStyle/>
                <a:p>
                  <a:r>
                    <a:rPr lang="en-US">
                      <a:noFill/>
                    </a:rPr>
                    <a:t> </a:t>
                  </a:r>
                </a:p>
              </p:txBody>
            </p:sp>
          </mc:Fallback>
        </mc:AlternateContent>
      </p:grpSp>
      <p:pic>
        <p:nvPicPr>
          <p:cNvPr id="12" name="Picture 11">
            <a:extLst>
              <a:ext uri="{FF2B5EF4-FFF2-40B4-BE49-F238E27FC236}">
                <a16:creationId xmlns:a16="http://schemas.microsoft.com/office/drawing/2014/main" id="{AA2AB99C-E5A0-3361-D049-0313EB66F10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4624" y="1298086"/>
            <a:ext cx="2164268" cy="708721"/>
          </a:xfrm>
          <a:prstGeom prst="rect">
            <a:avLst/>
          </a:prstGeom>
        </p:spPr>
      </p:pic>
      <p:pic>
        <p:nvPicPr>
          <p:cNvPr id="15" name="Picture 14">
            <a:extLst>
              <a:ext uri="{FF2B5EF4-FFF2-40B4-BE49-F238E27FC236}">
                <a16:creationId xmlns:a16="http://schemas.microsoft.com/office/drawing/2014/main" id="{C8EE5ACB-3E79-2272-1D73-0CC931495AC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68880" y="1744039"/>
            <a:ext cx="4423151" cy="3728975"/>
          </a:xfrm>
          <a:prstGeom prst="rect">
            <a:avLst/>
          </a:prstGeom>
        </p:spPr>
      </p:pic>
    </p:spTree>
    <p:extLst>
      <p:ext uri="{BB962C8B-B14F-4D97-AF65-F5344CB8AC3E}">
        <p14:creationId xmlns:p14="http://schemas.microsoft.com/office/powerpoint/2010/main" val="5656730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CEA454-D60F-0905-EE71-1EDAE40B73F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614A317-92D4-55D2-D5BA-839C0315BA70}"/>
              </a:ext>
            </a:extLst>
          </p:cNvPr>
          <p:cNvSpPr>
            <a:spLocks noGrp="1"/>
          </p:cNvSpPr>
          <p:nvPr>
            <p:ph type="title"/>
          </p:nvPr>
        </p:nvSpPr>
        <p:spPr>
          <a:xfrm>
            <a:off x="203661" y="-260840"/>
            <a:ext cx="10515600" cy="1325563"/>
          </a:xfrm>
        </p:spPr>
        <p:txBody>
          <a:bodyPr>
            <a:normAutofit/>
          </a:bodyPr>
          <a:lstStyle/>
          <a:p>
            <a:r>
              <a:rPr lang="en-US" sz="4000" b="1" dirty="0">
                <a:solidFill>
                  <a:schemeClr val="accent2">
                    <a:lumMod val="75000"/>
                  </a:schemeClr>
                </a:solidFill>
              </a:rPr>
              <a:t>O(N) model with a boundary </a:t>
            </a:r>
            <a:endParaRPr lang="en-US" sz="4000"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C9F0C429-1F6B-11F0-F6D3-E3BA5062FB59}"/>
                  </a:ext>
                </a:extLst>
              </p:cNvPr>
              <p:cNvSpPr>
                <a:spLocks noGrp="1"/>
              </p:cNvSpPr>
              <p:nvPr>
                <p:ph idx="1"/>
              </p:nvPr>
            </p:nvSpPr>
            <p:spPr>
              <a:xfrm>
                <a:off x="296025" y="768090"/>
                <a:ext cx="11692314" cy="5983692"/>
              </a:xfrm>
            </p:spPr>
            <p:txBody>
              <a:bodyPr>
                <a:noAutofit/>
              </a:bodyPr>
              <a:lstStyle/>
              <a:p>
                <a:r>
                  <a:rPr lang="en-US" dirty="0"/>
                  <a:t>Continuous scalar field theory description: put the O(N) </a:t>
                </a:r>
                <a14:m>
                  <m:oMath xmlns:m="http://schemas.openxmlformats.org/officeDocument/2006/math">
                    <m:r>
                      <a:rPr lang="en-US" i="1">
                        <a:latin typeface="Cambria Math" panose="02040503050406030204" pitchFamily="18" charset="0"/>
                        <a:ea typeface="Cambria Math" panose="02040503050406030204" pitchFamily="18" charset="0"/>
                      </a:rPr>
                      <m:t>𝜙</m:t>
                    </m:r>
                  </m:oMath>
                </a14:m>
                <a:r>
                  <a:rPr lang="en-US" baseline="30000" dirty="0"/>
                  <a:t>4</a:t>
                </a:r>
                <a:r>
                  <a:rPr lang="en-US" dirty="0"/>
                  <a:t> theory in flat half-space </a:t>
                </a:r>
              </a:p>
              <a:p>
                <a:pPr marL="0" indent="0">
                  <a:buNone/>
                </a:pPr>
                <a:endParaRPr lang="en-US" dirty="0"/>
              </a:p>
              <a:p>
                <a:pPr marL="0" indent="0">
                  <a:buNone/>
                </a:pPr>
                <a:endParaRPr lang="en-US" dirty="0"/>
              </a:p>
              <a:p>
                <a:r>
                  <a:rPr lang="en-US" dirty="0"/>
                  <a:t>In d=4-</a:t>
                </a:r>
                <a14:m>
                  <m:oMath xmlns:m="http://schemas.openxmlformats.org/officeDocument/2006/math">
                    <m:r>
                      <a:rPr lang="en-US" i="1">
                        <a:latin typeface="Cambria Math" panose="02040503050406030204" pitchFamily="18" charset="0"/>
                        <a:ea typeface="Cambria Math" panose="02040503050406030204" pitchFamily="18" charset="0"/>
                      </a:rPr>
                      <m:t>𝜖</m:t>
                    </m:r>
                  </m:oMath>
                </a14:m>
                <a:r>
                  <a:rPr lang="en-US" dirty="0"/>
                  <a:t>, it has a weakly coupled fixed point </a:t>
                </a:r>
                <a:r>
                  <a:rPr lang="en-US" dirty="0">
                    <a:latin typeface="Symbol" panose="05050102010706020507" pitchFamily="18" charset="2"/>
                  </a:rPr>
                  <a:t>b</a:t>
                </a:r>
                <a:r>
                  <a:rPr lang="en-US" dirty="0"/>
                  <a:t>(</a:t>
                </a:r>
                <a:r>
                  <a:rPr lang="en-US" dirty="0">
                    <a:latin typeface="Symbol" panose="05050102010706020507" pitchFamily="18" charset="2"/>
                  </a:rPr>
                  <a:t>l</a:t>
                </a:r>
                <a:r>
                  <a:rPr lang="en-US" baseline="-25000" dirty="0"/>
                  <a:t>*</a:t>
                </a:r>
                <a:r>
                  <a:rPr lang="en-US" dirty="0"/>
                  <a:t>)=0 where the bulk coupling constant </a:t>
                </a:r>
                <a:r>
                  <a:rPr lang="en-US" dirty="0">
                    <a:latin typeface="Symbol" panose="05050102010706020507" pitchFamily="18" charset="2"/>
                  </a:rPr>
                  <a:t>l</a:t>
                </a:r>
                <a:r>
                  <a:rPr lang="en-US" baseline="-25000" dirty="0"/>
                  <a:t>*</a:t>
                </a:r>
                <a:r>
                  <a:rPr lang="en-US" dirty="0"/>
                  <a:t> </a:t>
                </a:r>
                <a:r>
                  <a:rPr lang="en-US" sz="5000" baseline="-16000" dirty="0"/>
                  <a:t>~</a:t>
                </a:r>
                <a:r>
                  <a:rPr lang="en-US" dirty="0"/>
                  <a:t> O(</a:t>
                </a:r>
                <a14:m>
                  <m:oMath xmlns:m="http://schemas.openxmlformats.org/officeDocument/2006/math">
                    <m:r>
                      <a:rPr lang="en-US" i="1">
                        <a:latin typeface="Cambria Math" panose="02040503050406030204" pitchFamily="18" charset="0"/>
                        <a:ea typeface="Cambria Math" panose="02040503050406030204" pitchFamily="18" charset="0"/>
                      </a:rPr>
                      <m:t>𝜖</m:t>
                    </m:r>
                  </m:oMath>
                </a14:m>
                <a:r>
                  <a:rPr lang="en-US" dirty="0"/>
                  <a:t>). This is the familiar Wilson-Fisher fixed point. </a:t>
                </a:r>
              </a:p>
              <a:p>
                <a:r>
                  <a:rPr lang="en-US" dirty="0"/>
                  <a:t>With bulk tuned to criticality, there are several possible conformally invariant boundary conditions (</a:t>
                </a:r>
                <a:r>
                  <a:rPr lang="en-US" i="1" dirty="0"/>
                  <a:t>boundary universality classes</a:t>
                </a:r>
                <a:r>
                  <a:rPr lang="en-US" dirty="0"/>
                  <a:t>)</a:t>
                </a:r>
              </a:p>
              <a:p>
                <a:r>
                  <a:rPr lang="en-US" dirty="0"/>
                  <a:t>Two O(N) invariant boundary conditions</a:t>
                </a:r>
              </a:p>
              <a:p>
                <a:pPr lvl="1"/>
                <a:r>
                  <a:rPr lang="en-US" sz="2500" dirty="0"/>
                  <a:t>“</a:t>
                </a:r>
                <a:r>
                  <a:rPr lang="en-US" sz="2500" b="1" dirty="0"/>
                  <a:t>Ordinary</a:t>
                </a:r>
                <a:r>
                  <a:rPr lang="en-US" sz="2500" dirty="0"/>
                  <a:t>”: Dirichlet boundary condition. Boundary scalar dimension  </a:t>
                </a:r>
              </a:p>
              <a:p>
                <a:pPr lvl="1"/>
                <a:r>
                  <a:rPr lang="en-US" sz="2500" dirty="0"/>
                  <a:t>“</a:t>
                </a:r>
                <a:r>
                  <a:rPr lang="en-US" sz="2500" b="1" dirty="0"/>
                  <a:t>Special</a:t>
                </a:r>
                <a:r>
                  <a:rPr lang="en-US" sz="2500" dirty="0"/>
                  <a:t>”: Neumann boundary condition. Boundary scalar dimension </a:t>
                </a:r>
              </a:p>
              <a:p>
                <a:pPr lvl="1"/>
                <a:endParaRPr lang="en-US" dirty="0"/>
              </a:p>
              <a:p>
                <a:r>
                  <a:rPr lang="en-US" dirty="0"/>
                  <a:t>One can flow from </a:t>
                </a:r>
                <a:r>
                  <a:rPr lang="en-US" i="1" dirty="0"/>
                  <a:t>N</a:t>
                </a:r>
                <a:r>
                  <a:rPr lang="en-US" dirty="0"/>
                  <a:t> to </a:t>
                </a:r>
                <a:r>
                  <a:rPr lang="en-US" i="1" dirty="0"/>
                  <a:t>D</a:t>
                </a:r>
                <a:r>
                  <a:rPr lang="en-US" dirty="0"/>
                  <a:t> by the boundary mass perturbation </a:t>
                </a:r>
              </a:p>
              <a:p>
                <a:endParaRPr lang="en-US" dirty="0"/>
              </a:p>
              <a:p>
                <a:pPr marL="0" indent="0">
                  <a:buNone/>
                </a:pPr>
                <a:r>
                  <a:rPr lang="en-US" dirty="0"/>
                  <a:t>  </a:t>
                </a:r>
              </a:p>
              <a:p>
                <a:pPr marL="0" indent="0">
                  <a:buNone/>
                </a:pPr>
                <a:r>
                  <a:rPr lang="en-US" dirty="0"/>
                  <a:t> </a:t>
                </a:r>
              </a:p>
            </p:txBody>
          </p:sp>
        </mc:Choice>
        <mc:Fallback xmlns="">
          <p:sp>
            <p:nvSpPr>
              <p:cNvPr id="3" name="Content Placeholder 2">
                <a:extLst>
                  <a:ext uri="{FF2B5EF4-FFF2-40B4-BE49-F238E27FC236}">
                    <a16:creationId xmlns:a16="http://schemas.microsoft.com/office/drawing/2014/main" id="{C9F0C429-1F6B-11F0-F6D3-E3BA5062FB59}"/>
                  </a:ext>
                </a:extLst>
              </p:cNvPr>
              <p:cNvSpPr>
                <a:spLocks noGrp="1" noRot="1" noChangeAspect="1" noMove="1" noResize="1" noEditPoints="1" noAdjustHandles="1" noChangeArrowheads="1" noChangeShapeType="1" noTextEdit="1"/>
              </p:cNvSpPr>
              <p:nvPr>
                <p:ph idx="1"/>
              </p:nvPr>
            </p:nvSpPr>
            <p:spPr>
              <a:xfrm>
                <a:off x="296025" y="768090"/>
                <a:ext cx="11692314" cy="5983692"/>
              </a:xfrm>
              <a:blipFill>
                <a:blip r:embed="rId2"/>
                <a:stretch>
                  <a:fillRect l="-938" t="-1731" r="-52" b="-2648"/>
                </a:stretch>
              </a:blipFill>
            </p:spPr>
            <p:txBody>
              <a:bodyPr/>
              <a:lstStyle/>
              <a:p>
                <a:r>
                  <a:rPr lang="en-US">
                    <a:noFill/>
                  </a:rPr>
                  <a:t> </a:t>
                </a:r>
              </a:p>
            </p:txBody>
          </p:sp>
        </mc:Fallback>
      </mc:AlternateContent>
      <p:pic>
        <p:nvPicPr>
          <p:cNvPr id="10" name="Picture 9">
            <a:extLst>
              <a:ext uri="{FF2B5EF4-FFF2-40B4-BE49-F238E27FC236}">
                <a16:creationId xmlns:a16="http://schemas.microsoft.com/office/drawing/2014/main" id="{77E29DD9-32CA-099E-B4AD-7D92A5F7FB5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13357" y="4900663"/>
            <a:ext cx="1828800" cy="547928"/>
          </a:xfrm>
          <a:prstGeom prst="rect">
            <a:avLst/>
          </a:prstGeom>
        </p:spPr>
      </p:pic>
      <p:pic>
        <p:nvPicPr>
          <p:cNvPr id="13" name="Picture 12">
            <a:extLst>
              <a:ext uri="{FF2B5EF4-FFF2-40B4-BE49-F238E27FC236}">
                <a16:creationId xmlns:a16="http://schemas.microsoft.com/office/drawing/2014/main" id="{6B884574-E172-4823-0801-45C4E64E72B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93068" y="5317721"/>
            <a:ext cx="1802907" cy="466635"/>
          </a:xfrm>
          <a:prstGeom prst="rect">
            <a:avLst/>
          </a:prstGeom>
        </p:spPr>
      </p:pic>
      <p:pic>
        <p:nvPicPr>
          <p:cNvPr id="16" name="Picture 15">
            <a:extLst>
              <a:ext uri="{FF2B5EF4-FFF2-40B4-BE49-F238E27FC236}">
                <a16:creationId xmlns:a16="http://schemas.microsoft.com/office/drawing/2014/main" id="{7E4E40B9-3784-CE0E-9876-A0EE6EA4C1B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05519" y="6089910"/>
            <a:ext cx="1607125" cy="720435"/>
          </a:xfrm>
          <a:prstGeom prst="rect">
            <a:avLst/>
          </a:prstGeom>
        </p:spPr>
      </p:pic>
      <p:pic>
        <p:nvPicPr>
          <p:cNvPr id="20" name="Picture 19">
            <a:extLst>
              <a:ext uri="{FF2B5EF4-FFF2-40B4-BE49-F238E27FC236}">
                <a16:creationId xmlns:a16="http://schemas.microsoft.com/office/drawing/2014/main" id="{49369836-F21E-C8DD-1107-420BD356B71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94182" y="1361357"/>
            <a:ext cx="5329741" cy="1012433"/>
          </a:xfrm>
          <a:prstGeom prst="rect">
            <a:avLst/>
          </a:prstGeom>
        </p:spPr>
      </p:pic>
    </p:spTree>
    <p:extLst>
      <p:ext uri="{BB962C8B-B14F-4D97-AF65-F5344CB8AC3E}">
        <p14:creationId xmlns:p14="http://schemas.microsoft.com/office/powerpoint/2010/main" val="6134830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712" y="0"/>
            <a:ext cx="10515600" cy="1325563"/>
          </a:xfrm>
        </p:spPr>
        <p:txBody>
          <a:bodyPr>
            <a:normAutofit/>
          </a:bodyPr>
          <a:lstStyle/>
          <a:p>
            <a:r>
              <a:rPr lang="en-US" sz="4000" b="1" dirty="0">
                <a:solidFill>
                  <a:schemeClr val="accent2">
                    <a:lumMod val="75000"/>
                  </a:schemeClr>
                </a:solidFill>
              </a:rPr>
              <a:t>Defects in QFT</a:t>
            </a:r>
            <a:endParaRPr lang="en-US" sz="4000" dirty="0"/>
          </a:p>
        </p:txBody>
      </p:sp>
      <p:sp>
        <p:nvSpPr>
          <p:cNvPr id="3" name="Content Placeholder 2"/>
          <p:cNvSpPr>
            <a:spLocks noGrp="1"/>
          </p:cNvSpPr>
          <p:nvPr>
            <p:ph idx="1"/>
          </p:nvPr>
        </p:nvSpPr>
        <p:spPr>
          <a:xfrm>
            <a:off x="562791" y="1323081"/>
            <a:ext cx="10944497" cy="5255623"/>
          </a:xfrm>
        </p:spPr>
        <p:txBody>
          <a:bodyPr/>
          <a:lstStyle/>
          <a:p>
            <a:r>
              <a:rPr lang="en-US" dirty="0"/>
              <a:t>In QFT, we often focus on </a:t>
            </a:r>
            <a:r>
              <a:rPr lang="en-US" i="1" dirty="0"/>
              <a:t>local</a:t>
            </a:r>
            <a:r>
              <a:rPr lang="en-US" dirty="0"/>
              <a:t> operators O(x). But QFTs also admit a variety of interesting extended (non-local)</a:t>
            </a:r>
            <a:r>
              <a:rPr lang="en-US" i="1" dirty="0"/>
              <a:t> </a:t>
            </a:r>
            <a:r>
              <a:rPr lang="en-US" dirty="0"/>
              <a:t>observables, supported on sub-manifolds of spacetime: </a:t>
            </a:r>
            <a:r>
              <a:rPr lang="en-US" i="1" dirty="0"/>
              <a:t>Defects.                                                                         </a:t>
            </a:r>
            <a:r>
              <a:rPr lang="en-US" dirty="0"/>
              <a:t>Line operators, surface operators, interfaces, </a:t>
            </a:r>
            <a:r>
              <a:rPr lang="en-US" b="1" i="1" dirty="0"/>
              <a:t>boundaries</a:t>
            </a:r>
            <a:r>
              <a:rPr lang="en-US" dirty="0"/>
              <a:t>…</a:t>
            </a:r>
          </a:p>
          <a:p>
            <a:pPr marL="0" indent="0">
              <a:buNone/>
            </a:pPr>
            <a:endParaRPr lang="en-US" i="1" dirty="0"/>
          </a:p>
          <a:p>
            <a:r>
              <a:rPr lang="en-US" dirty="0"/>
              <a:t>Interesting for a variety of reasons, e.g.:</a:t>
            </a:r>
          </a:p>
          <a:p>
            <a:pPr lvl="1"/>
            <a:r>
              <a:rPr lang="en-US" dirty="0"/>
              <a:t>Boundaries and impurities in real physical systems</a:t>
            </a:r>
          </a:p>
          <a:p>
            <a:pPr lvl="1"/>
            <a:r>
              <a:rPr lang="en-US" dirty="0"/>
              <a:t>Non-perturbative dualities </a:t>
            </a:r>
          </a:p>
          <a:p>
            <a:pPr lvl="1"/>
            <a:r>
              <a:rPr lang="en-US" dirty="0"/>
              <a:t>Generalized symmetries</a:t>
            </a:r>
          </a:p>
          <a:p>
            <a:pPr lvl="1"/>
            <a:r>
              <a:rPr lang="en-US" dirty="0"/>
              <a:t>New constraints on Renormalization Group flows</a:t>
            </a:r>
          </a:p>
          <a:p>
            <a:pPr lvl="1"/>
            <a:r>
              <a:rPr lang="en-US" dirty="0"/>
              <a:t>Applications to holography: </a:t>
            </a:r>
          </a:p>
          <a:p>
            <a:pPr marL="457200" lvl="1" indent="0">
              <a:buNone/>
            </a:pPr>
            <a:r>
              <a:rPr lang="en-US" dirty="0"/>
              <a:t>     defects &lt;-&gt; extended objects in quantum gravity (strings, branes…)</a:t>
            </a:r>
          </a:p>
          <a:p>
            <a:pPr marL="0" indent="0">
              <a:buNone/>
            </a:pPr>
            <a:endParaRPr lang="en-US" dirty="0"/>
          </a:p>
          <a:p>
            <a:pPr lvl="1">
              <a:buFont typeface="Wingdings" panose="05000000000000000000" pitchFamily="2" charset="2"/>
              <a:buChar char="Ø"/>
            </a:pPr>
            <a:endParaRPr lang="en-US" dirty="0"/>
          </a:p>
          <a:p>
            <a:pPr marL="0" indent="0">
              <a:buNone/>
            </a:pPr>
            <a:endParaRPr lang="en-US" dirty="0"/>
          </a:p>
        </p:txBody>
      </p:sp>
    </p:spTree>
    <p:extLst>
      <p:ext uri="{BB962C8B-B14F-4D97-AF65-F5344CB8AC3E}">
        <p14:creationId xmlns:p14="http://schemas.microsoft.com/office/powerpoint/2010/main" val="20232204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2B4D5F-BD19-5C21-8548-7423F186D79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A140B15-3D06-E3C9-5C71-E099850F792C}"/>
              </a:ext>
            </a:extLst>
          </p:cNvPr>
          <p:cNvSpPr>
            <a:spLocks noGrp="1"/>
          </p:cNvSpPr>
          <p:nvPr>
            <p:ph type="title"/>
          </p:nvPr>
        </p:nvSpPr>
        <p:spPr>
          <a:xfrm>
            <a:off x="296025" y="-234089"/>
            <a:ext cx="10515600" cy="1325563"/>
          </a:xfrm>
        </p:spPr>
        <p:txBody>
          <a:bodyPr>
            <a:normAutofit/>
          </a:bodyPr>
          <a:lstStyle/>
          <a:p>
            <a:r>
              <a:rPr lang="en-US" sz="4000" b="1" dirty="0">
                <a:solidFill>
                  <a:schemeClr val="accent2">
                    <a:lumMod val="75000"/>
                  </a:schemeClr>
                </a:solidFill>
              </a:rPr>
              <a:t>O(N) model with a boundary </a:t>
            </a:r>
            <a:endParaRPr lang="en-US" sz="4000" dirty="0"/>
          </a:p>
        </p:txBody>
      </p:sp>
      <p:sp>
        <p:nvSpPr>
          <p:cNvPr id="3" name="Content Placeholder 2">
            <a:extLst>
              <a:ext uri="{FF2B5EF4-FFF2-40B4-BE49-F238E27FC236}">
                <a16:creationId xmlns:a16="http://schemas.microsoft.com/office/drawing/2014/main" id="{F91EB1C1-349B-FBE1-887F-E154077CD97A}"/>
              </a:ext>
            </a:extLst>
          </p:cNvPr>
          <p:cNvSpPr>
            <a:spLocks noGrp="1"/>
          </p:cNvSpPr>
          <p:nvPr>
            <p:ph idx="1"/>
          </p:nvPr>
        </p:nvSpPr>
        <p:spPr>
          <a:xfrm>
            <a:off x="296025" y="712671"/>
            <a:ext cx="11711248" cy="5891328"/>
          </a:xfrm>
        </p:spPr>
        <p:txBody>
          <a:bodyPr>
            <a:noAutofit/>
          </a:bodyPr>
          <a:lstStyle/>
          <a:p>
            <a:r>
              <a:rPr lang="en-US" dirty="0"/>
              <a:t>The O(N) </a:t>
            </a:r>
            <a:r>
              <a:rPr lang="en-US" dirty="0">
                <a:latin typeface="Symbol" panose="05050102010706020507" pitchFamily="18" charset="2"/>
              </a:rPr>
              <a:t>f</a:t>
            </a:r>
            <a:r>
              <a:rPr lang="en-US" baseline="30000" dirty="0"/>
              <a:t>4</a:t>
            </a:r>
            <a:r>
              <a:rPr lang="en-US" dirty="0"/>
              <a:t> theory in flat half-space </a:t>
            </a:r>
          </a:p>
          <a:p>
            <a:r>
              <a:rPr lang="en-US" dirty="0"/>
              <a:t>Two O(N) breaking boundary universality classes</a:t>
            </a:r>
          </a:p>
          <a:p>
            <a:pPr lvl="1"/>
            <a:r>
              <a:rPr lang="en-US" dirty="0"/>
              <a:t>“</a:t>
            </a:r>
            <a:r>
              <a:rPr lang="en-US" sz="2500" b="1" dirty="0"/>
              <a:t>Normal</a:t>
            </a:r>
            <a:r>
              <a:rPr lang="en-US" dirty="0"/>
              <a:t>”: Explicit O(N) symmetry breaking. Corresponds to adding boundary magnetic field </a:t>
            </a:r>
            <a:r>
              <a:rPr lang="en-US" dirty="0" err="1">
                <a:latin typeface="Symbol" panose="05050102010706020507" pitchFamily="18" charset="2"/>
              </a:rPr>
              <a:t>f</a:t>
            </a:r>
            <a:r>
              <a:rPr lang="en-US" baseline="30000" dirty="0" err="1"/>
              <a:t>I</a:t>
            </a:r>
            <a:r>
              <a:rPr lang="en-US" dirty="0"/>
              <a:t> </a:t>
            </a:r>
            <a:r>
              <a:rPr lang="en-US" dirty="0" err="1"/>
              <a:t>n</a:t>
            </a:r>
            <a:r>
              <a:rPr lang="en-US" baseline="30000" dirty="0" err="1"/>
              <a:t>I</a:t>
            </a:r>
            <a:r>
              <a:rPr lang="en-US" dirty="0"/>
              <a:t> , with </a:t>
            </a:r>
            <a:r>
              <a:rPr lang="en-US" dirty="0" err="1"/>
              <a:t>n</a:t>
            </a:r>
            <a:r>
              <a:rPr lang="en-US" baseline="30000" dirty="0" err="1"/>
              <a:t>I</a:t>
            </a:r>
            <a:r>
              <a:rPr lang="en-US" dirty="0"/>
              <a:t> a fixed N-dimensional unit vector. </a:t>
            </a:r>
          </a:p>
          <a:p>
            <a:pPr marL="457200" lvl="1" indent="0">
              <a:buNone/>
            </a:pPr>
            <a:r>
              <a:rPr lang="en-US" dirty="0"/>
              <a:t>    Non-vanishing one-point function</a:t>
            </a:r>
          </a:p>
          <a:p>
            <a:pPr lvl="1"/>
            <a:r>
              <a:rPr lang="en-US" dirty="0"/>
              <a:t>“</a:t>
            </a:r>
            <a:r>
              <a:rPr lang="en-US" sz="2500" b="1" dirty="0"/>
              <a:t>Extraordinary</a:t>
            </a:r>
            <a:r>
              <a:rPr lang="en-US" dirty="0"/>
              <a:t>”: Spontaneous symmetry breaking. Can realize by the same boundary coupling, but with </a:t>
            </a:r>
            <a:r>
              <a:rPr lang="en-US" dirty="0" err="1"/>
              <a:t>n</a:t>
            </a:r>
            <a:r>
              <a:rPr lang="en-US" baseline="30000" dirty="0" err="1"/>
              <a:t>I</a:t>
            </a:r>
            <a:r>
              <a:rPr lang="en-US" dirty="0"/>
              <a:t> dynamical</a:t>
            </a:r>
          </a:p>
          <a:p>
            <a:r>
              <a:rPr lang="en-US" dirty="0"/>
              <a:t>For N=1 (Ising), the normal and extraordinary classes are equivalent. For d&gt;3 and general N they are also believed to be essentially equivalent </a:t>
            </a:r>
            <a:r>
              <a:rPr lang="en-US" sz="1800" dirty="0">
                <a:solidFill>
                  <a:schemeClr val="accent6"/>
                </a:solidFill>
              </a:rPr>
              <a:t>Bray, Moore, Burkhardt, Cardy, Diehl,…</a:t>
            </a:r>
          </a:p>
          <a:p>
            <a:r>
              <a:rPr lang="en-US" dirty="0"/>
              <a:t>In d=3 for 1&lt;N&lt;N</a:t>
            </a:r>
            <a:r>
              <a:rPr lang="en-US" baseline="-25000" dirty="0"/>
              <a:t>c</a:t>
            </a:r>
            <a:r>
              <a:rPr lang="en-US" dirty="0"/>
              <a:t> the extraordinary class takes a modified “extraordinary-log” form  </a:t>
            </a:r>
            <a:r>
              <a:rPr lang="en-US" sz="1800" dirty="0" err="1">
                <a:solidFill>
                  <a:schemeClr val="accent6"/>
                </a:solidFill>
              </a:rPr>
              <a:t>Metlitski</a:t>
            </a:r>
            <a:r>
              <a:rPr lang="en-US" sz="1800" dirty="0">
                <a:solidFill>
                  <a:schemeClr val="accent6"/>
                </a:solidFill>
              </a:rPr>
              <a:t> ’22</a:t>
            </a:r>
          </a:p>
          <a:p>
            <a:r>
              <a:rPr lang="en-US" dirty="0"/>
              <a:t>The “ordinary” and “normal” classes exist for all N and all 2&lt;d&lt;4. We will focus on these two cases </a:t>
            </a:r>
          </a:p>
          <a:p>
            <a:pPr marL="0" indent="0">
              <a:buNone/>
            </a:pPr>
            <a:r>
              <a:rPr lang="en-US" dirty="0"/>
              <a:t>  </a:t>
            </a:r>
          </a:p>
          <a:p>
            <a:pPr marL="0" indent="0">
              <a:buNone/>
            </a:pPr>
            <a:r>
              <a:rPr lang="en-US" dirty="0"/>
              <a:t> </a:t>
            </a:r>
          </a:p>
        </p:txBody>
      </p:sp>
      <p:pic>
        <p:nvPicPr>
          <p:cNvPr id="4" name="Picture 3">
            <a:extLst>
              <a:ext uri="{FF2B5EF4-FFF2-40B4-BE49-F238E27FC236}">
                <a16:creationId xmlns:a16="http://schemas.microsoft.com/office/drawing/2014/main" id="{0212B8BE-597B-63B4-5983-36528D22E3D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66234" y="254001"/>
            <a:ext cx="5329741" cy="1012433"/>
          </a:xfrm>
          <a:prstGeom prst="rect">
            <a:avLst/>
          </a:prstGeom>
        </p:spPr>
      </p:pic>
      <p:pic>
        <p:nvPicPr>
          <p:cNvPr id="7" name="Picture 6">
            <a:extLst>
              <a:ext uri="{FF2B5EF4-FFF2-40B4-BE49-F238E27FC236}">
                <a16:creationId xmlns:a16="http://schemas.microsoft.com/office/drawing/2014/main" id="{18560F56-20D8-236A-5A2C-406C757B41B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63554" y="2321793"/>
            <a:ext cx="1879355" cy="487240"/>
          </a:xfrm>
          <a:prstGeom prst="rect">
            <a:avLst/>
          </a:prstGeom>
        </p:spPr>
      </p:pic>
    </p:spTree>
    <p:extLst>
      <p:ext uri="{BB962C8B-B14F-4D97-AF65-F5344CB8AC3E}">
        <p14:creationId xmlns:p14="http://schemas.microsoft.com/office/powerpoint/2010/main" val="32228422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51DF63-2C51-91AC-9BDF-C38077781E4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8E2AF4D-DB56-F099-FAFA-1771BF99443D}"/>
              </a:ext>
            </a:extLst>
          </p:cNvPr>
          <p:cNvSpPr>
            <a:spLocks noGrp="1"/>
          </p:cNvSpPr>
          <p:nvPr>
            <p:ph type="title"/>
          </p:nvPr>
        </p:nvSpPr>
        <p:spPr>
          <a:xfrm>
            <a:off x="296025" y="-234089"/>
            <a:ext cx="10515600" cy="1325563"/>
          </a:xfrm>
        </p:spPr>
        <p:txBody>
          <a:bodyPr>
            <a:normAutofit/>
          </a:bodyPr>
          <a:lstStyle/>
          <a:p>
            <a:r>
              <a:rPr lang="en-US" sz="4000" b="1" dirty="0">
                <a:solidFill>
                  <a:schemeClr val="accent2">
                    <a:lumMod val="75000"/>
                  </a:schemeClr>
                </a:solidFill>
              </a:rPr>
              <a:t>Available methods</a:t>
            </a:r>
            <a:endParaRPr lang="en-US" sz="4000"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A80D3D57-DEE2-FC3B-C70E-15E3C2AED1D5}"/>
                  </a:ext>
                </a:extLst>
              </p:cNvPr>
              <p:cNvSpPr>
                <a:spLocks noGrp="1"/>
              </p:cNvSpPr>
              <p:nvPr>
                <p:ph idx="1"/>
              </p:nvPr>
            </p:nvSpPr>
            <p:spPr>
              <a:xfrm>
                <a:off x="296025" y="868217"/>
                <a:ext cx="11711248" cy="5735781"/>
              </a:xfrm>
            </p:spPr>
            <p:txBody>
              <a:bodyPr>
                <a:noAutofit/>
              </a:bodyPr>
              <a:lstStyle/>
              <a:p>
                <a:r>
                  <a:rPr lang="en-US" dirty="0"/>
                  <a:t>Monte-Carlo simulations have been used for a long time as the main numerical tool to study the surface criticality of the 3d O(N) model </a:t>
                </a:r>
                <a:r>
                  <a:rPr lang="en-US" sz="1800" dirty="0">
                    <a:solidFill>
                      <a:schemeClr val="accent6"/>
                    </a:solidFill>
                  </a:rPr>
                  <a:t>Deng, </a:t>
                </a:r>
                <a:r>
                  <a:rPr lang="en-US" sz="1800" dirty="0" err="1">
                    <a:solidFill>
                      <a:schemeClr val="accent6"/>
                    </a:solidFill>
                  </a:rPr>
                  <a:t>Blote</a:t>
                </a:r>
                <a:r>
                  <a:rPr lang="en-US" sz="1800" dirty="0">
                    <a:solidFill>
                      <a:schemeClr val="accent6"/>
                    </a:solidFill>
                  </a:rPr>
                  <a:t>, Nightingale, </a:t>
                </a:r>
                <a:r>
                  <a:rPr lang="en-US" sz="1800" dirty="0" err="1">
                    <a:solidFill>
                      <a:schemeClr val="accent6"/>
                    </a:solidFill>
                  </a:rPr>
                  <a:t>Hasenbusch</a:t>
                </a:r>
                <a:r>
                  <a:rPr lang="en-US" sz="1800" dirty="0">
                    <a:solidFill>
                      <a:schemeClr val="accent6"/>
                    </a:solidFill>
                  </a:rPr>
                  <a:t>,…</a:t>
                </a:r>
              </a:p>
              <a:p>
                <a:r>
                  <a:rPr lang="en-US" dirty="0"/>
                  <a:t>The conformal bootstrap approach can also be applied to these systems. </a:t>
                </a:r>
                <a:r>
                  <a:rPr lang="en-US" sz="1800" dirty="0">
                    <a:solidFill>
                      <a:schemeClr val="accent6"/>
                    </a:solidFill>
                  </a:rPr>
                  <a:t>Liendo, Rastelli, van Rees, 2013;Gliozzi, Liendo, </a:t>
                </a:r>
                <a:r>
                  <a:rPr lang="en-US" sz="1800" dirty="0" err="1">
                    <a:solidFill>
                      <a:schemeClr val="accent6"/>
                    </a:solidFill>
                  </a:rPr>
                  <a:t>Meineri</a:t>
                </a:r>
                <a:r>
                  <a:rPr lang="en-US" sz="1800" dirty="0">
                    <a:solidFill>
                      <a:schemeClr val="accent6"/>
                    </a:solidFill>
                  </a:rPr>
                  <a:t>, Rago, 2015 ; Hu, Li 2025…</a:t>
                </a:r>
              </a:p>
              <a:p>
                <a:r>
                  <a:rPr lang="en-US" dirty="0"/>
                  <a:t>Recently, the fuzzy sphere regularization method has been generalized to incorporate defects in the 3d Ising model </a:t>
                </a:r>
                <a:r>
                  <a:rPr lang="en-US" sz="1800" dirty="0">
                    <a:solidFill>
                      <a:schemeClr val="accent6"/>
                    </a:solidFill>
                  </a:rPr>
                  <a:t>Hu, He, Zhu ‘23; Zhou, Zou, ’24 </a:t>
                </a:r>
                <a:r>
                  <a:rPr lang="en-US" dirty="0">
                    <a:solidFill>
                      <a:schemeClr val="accent6"/>
                    </a:solidFill>
                  </a:rPr>
                  <a:t> </a:t>
                </a:r>
                <a:r>
                  <a:rPr lang="en-US" dirty="0"/>
                  <a:t>In particular, the boundary central charge was computed by this method for the normal and ordinary transitions of the Ising model (for N=1, 2, 3). </a:t>
                </a:r>
              </a:p>
              <a:p>
                <a:r>
                  <a:rPr lang="en-US" dirty="0"/>
                  <a:t>Aim: Use the </a:t>
                </a:r>
                <a14:m>
                  <m:oMath xmlns:m="http://schemas.openxmlformats.org/officeDocument/2006/math">
                    <m:r>
                      <a:rPr lang="en-US" i="1">
                        <a:latin typeface="Cambria Math" panose="02040503050406030204" pitchFamily="18" charset="0"/>
                        <a:ea typeface="Cambria Math" panose="02040503050406030204" pitchFamily="18" charset="0"/>
                      </a:rPr>
                      <m:t>𝜖</m:t>
                    </m:r>
                  </m:oMath>
                </a14:m>
                <a:r>
                  <a:rPr lang="en-US" dirty="0"/>
                  <a:t>-expansion to compute the free energy in </a:t>
                </a:r>
                <a:r>
                  <a:rPr lang="en-US" dirty="0" err="1"/>
                  <a:t>AdS</a:t>
                </a:r>
                <a:r>
                  <a:rPr lang="en-US" dirty="0"/>
                  <a:t> and extract an estimate for the boundary central charge (after suitable Pade </a:t>
                </a:r>
                <a:r>
                  <a:rPr lang="en-US" dirty="0" err="1"/>
                  <a:t>resummation</a:t>
                </a:r>
                <a:r>
                  <a:rPr lang="en-US" dirty="0"/>
                  <a:t>). We can also compute certain one-point functions from </a:t>
                </a:r>
                <a:r>
                  <a:rPr lang="en-US" dirty="0" err="1"/>
                  <a:t>AdS</a:t>
                </a:r>
                <a:r>
                  <a:rPr lang="en-US" dirty="0"/>
                  <a:t> and compare to available data</a:t>
                </a:r>
              </a:p>
              <a:p>
                <a:pPr marL="0" indent="0">
                  <a:buNone/>
                </a:pPr>
                <a:r>
                  <a:rPr lang="en-US" dirty="0"/>
                  <a:t> </a:t>
                </a:r>
              </a:p>
            </p:txBody>
          </p:sp>
        </mc:Choice>
        <mc:Fallback xmlns="">
          <p:sp>
            <p:nvSpPr>
              <p:cNvPr id="3" name="Content Placeholder 2">
                <a:extLst>
                  <a:ext uri="{FF2B5EF4-FFF2-40B4-BE49-F238E27FC236}">
                    <a16:creationId xmlns:a16="http://schemas.microsoft.com/office/drawing/2014/main" id="{A80D3D57-DEE2-FC3B-C70E-15E3C2AED1D5}"/>
                  </a:ext>
                </a:extLst>
              </p:cNvPr>
              <p:cNvSpPr>
                <a:spLocks noGrp="1" noRot="1" noChangeAspect="1" noMove="1" noResize="1" noEditPoints="1" noAdjustHandles="1" noChangeArrowheads="1" noChangeShapeType="1" noTextEdit="1"/>
              </p:cNvSpPr>
              <p:nvPr>
                <p:ph idx="1"/>
              </p:nvPr>
            </p:nvSpPr>
            <p:spPr>
              <a:xfrm>
                <a:off x="296025" y="868217"/>
                <a:ext cx="11711248" cy="5735781"/>
              </a:xfrm>
              <a:blipFill>
                <a:blip r:embed="rId2"/>
                <a:stretch>
                  <a:fillRect l="-937" t="-1700"/>
                </a:stretch>
              </a:blipFill>
            </p:spPr>
            <p:txBody>
              <a:bodyPr/>
              <a:lstStyle/>
              <a:p>
                <a:r>
                  <a:rPr lang="en-US">
                    <a:noFill/>
                  </a:rPr>
                  <a:t> </a:t>
                </a:r>
              </a:p>
            </p:txBody>
          </p:sp>
        </mc:Fallback>
      </mc:AlternateContent>
    </p:spTree>
    <p:extLst>
      <p:ext uri="{BB962C8B-B14F-4D97-AF65-F5344CB8AC3E}">
        <p14:creationId xmlns:p14="http://schemas.microsoft.com/office/powerpoint/2010/main" val="25471112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5116C4-8F8B-DCBE-8153-152AC5AA5B0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5442323-55DF-E3CA-BE82-CF58D86C1B1B}"/>
              </a:ext>
            </a:extLst>
          </p:cNvPr>
          <p:cNvSpPr>
            <a:spLocks noGrp="1"/>
          </p:cNvSpPr>
          <p:nvPr>
            <p:ph type="title"/>
          </p:nvPr>
        </p:nvSpPr>
        <p:spPr>
          <a:xfrm>
            <a:off x="296025" y="-234089"/>
            <a:ext cx="10515600" cy="1325563"/>
          </a:xfrm>
        </p:spPr>
        <p:txBody>
          <a:bodyPr>
            <a:normAutofit/>
          </a:bodyPr>
          <a:lstStyle/>
          <a:p>
            <a:r>
              <a:rPr lang="en-US" sz="4000" b="1" dirty="0">
                <a:solidFill>
                  <a:schemeClr val="accent2">
                    <a:lumMod val="75000"/>
                  </a:schemeClr>
                </a:solidFill>
              </a:rPr>
              <a:t>Wilson-Fisher BCFT in </a:t>
            </a:r>
            <a:r>
              <a:rPr lang="en-US" sz="4000" b="1" dirty="0" err="1">
                <a:solidFill>
                  <a:schemeClr val="accent2">
                    <a:lumMod val="75000"/>
                  </a:schemeClr>
                </a:solidFill>
              </a:rPr>
              <a:t>AdS</a:t>
            </a:r>
            <a:endParaRPr lang="en-US" sz="4000" dirty="0"/>
          </a:p>
        </p:txBody>
      </p:sp>
      <p:sp>
        <p:nvSpPr>
          <p:cNvPr id="3" name="Content Placeholder 2">
            <a:extLst>
              <a:ext uri="{FF2B5EF4-FFF2-40B4-BE49-F238E27FC236}">
                <a16:creationId xmlns:a16="http://schemas.microsoft.com/office/drawing/2014/main" id="{A73BCDD7-8852-136A-C0F4-A5DF8686DA2B}"/>
              </a:ext>
            </a:extLst>
          </p:cNvPr>
          <p:cNvSpPr>
            <a:spLocks noGrp="1"/>
          </p:cNvSpPr>
          <p:nvPr>
            <p:ph idx="1"/>
          </p:nvPr>
        </p:nvSpPr>
        <p:spPr>
          <a:xfrm>
            <a:off x="296025" y="868217"/>
            <a:ext cx="11711248" cy="5735781"/>
          </a:xfrm>
        </p:spPr>
        <p:txBody>
          <a:bodyPr>
            <a:noAutofit/>
          </a:bodyPr>
          <a:lstStyle/>
          <a:p>
            <a:r>
              <a:rPr lang="en-US" dirty="0"/>
              <a:t>We now map the problem to </a:t>
            </a:r>
            <a:r>
              <a:rPr lang="en-US" dirty="0" err="1"/>
              <a:t>AdS</a:t>
            </a:r>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The action in </a:t>
            </a:r>
            <a:r>
              <a:rPr lang="en-US" dirty="0" err="1"/>
              <a:t>AdS</a:t>
            </a:r>
            <a:r>
              <a:rPr lang="en-US" dirty="0"/>
              <a:t>  is  </a:t>
            </a:r>
            <a:endParaRPr lang="en-US" sz="1800" dirty="0">
              <a:solidFill>
                <a:schemeClr val="accent6"/>
              </a:solidFill>
            </a:endParaRPr>
          </a:p>
          <a:p>
            <a:pPr marL="0" indent="0">
              <a:buNone/>
            </a:pPr>
            <a:r>
              <a:rPr lang="en-US" dirty="0"/>
              <a:t> </a:t>
            </a:r>
          </a:p>
        </p:txBody>
      </p:sp>
      <p:pic>
        <p:nvPicPr>
          <p:cNvPr id="5" name="Picture 4">
            <a:extLst>
              <a:ext uri="{FF2B5EF4-FFF2-40B4-BE49-F238E27FC236}">
                <a16:creationId xmlns:a16="http://schemas.microsoft.com/office/drawing/2014/main" id="{87F7DC38-C907-2ECE-F5F0-D4926FE5B12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02973" y="1311564"/>
            <a:ext cx="5485245" cy="3656830"/>
          </a:xfrm>
          <a:prstGeom prst="rect">
            <a:avLst/>
          </a:prstGeom>
        </p:spPr>
      </p:pic>
      <p:pic>
        <p:nvPicPr>
          <p:cNvPr id="6" name="Content Placeholder 4" descr="A math equation with numbers&#10;&#10;AI-generated content may be incorrect.">
            <a:extLst>
              <a:ext uri="{FF2B5EF4-FFF2-40B4-BE49-F238E27FC236}">
                <a16:creationId xmlns:a16="http://schemas.microsoft.com/office/drawing/2014/main" id="{9E0628AF-35D5-97D1-1120-316163757869}"/>
              </a:ext>
            </a:extLst>
          </p:cNvPr>
          <p:cNvPicPr>
            <a:picLocks noGrp="1" noChangeAspect="1"/>
          </p:cNvPicPr>
          <p:nvPr/>
        </p:nvPicPr>
        <p:blipFill>
          <a:blip r:embed="rId3"/>
          <a:stretch>
            <a:fillRect/>
          </a:stretch>
        </p:blipFill>
        <p:spPr>
          <a:xfrm>
            <a:off x="3805829" y="5377187"/>
            <a:ext cx="5651759" cy="818018"/>
          </a:xfrm>
          <a:prstGeom prst="rect">
            <a:avLst/>
          </a:prstGeom>
        </p:spPr>
      </p:pic>
    </p:spTree>
    <p:extLst>
      <p:ext uri="{BB962C8B-B14F-4D97-AF65-F5344CB8AC3E}">
        <p14:creationId xmlns:p14="http://schemas.microsoft.com/office/powerpoint/2010/main" val="164693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1BD885-08ED-6F0C-817F-223A143B043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EAB727F-B333-84D7-FFCF-E34F86C387C2}"/>
              </a:ext>
            </a:extLst>
          </p:cNvPr>
          <p:cNvSpPr>
            <a:spLocks noGrp="1"/>
          </p:cNvSpPr>
          <p:nvPr>
            <p:ph type="title"/>
          </p:nvPr>
        </p:nvSpPr>
        <p:spPr>
          <a:xfrm>
            <a:off x="296025" y="-234089"/>
            <a:ext cx="10515600" cy="1325563"/>
          </a:xfrm>
        </p:spPr>
        <p:txBody>
          <a:bodyPr>
            <a:normAutofit/>
          </a:bodyPr>
          <a:lstStyle/>
          <a:p>
            <a:r>
              <a:rPr lang="en-US" sz="4000" b="1" dirty="0">
                <a:solidFill>
                  <a:schemeClr val="accent2">
                    <a:lumMod val="75000"/>
                  </a:schemeClr>
                </a:solidFill>
              </a:rPr>
              <a:t>Wilson-Fisher BCFT in </a:t>
            </a:r>
            <a:r>
              <a:rPr lang="en-US" sz="4000" b="1" dirty="0" err="1">
                <a:solidFill>
                  <a:schemeClr val="accent2">
                    <a:lumMod val="75000"/>
                  </a:schemeClr>
                </a:solidFill>
              </a:rPr>
              <a:t>AdS</a:t>
            </a:r>
            <a:endParaRPr lang="en-US" sz="4000" dirty="0"/>
          </a:p>
        </p:txBody>
      </p:sp>
      <p:sp>
        <p:nvSpPr>
          <p:cNvPr id="3" name="Content Placeholder 2">
            <a:extLst>
              <a:ext uri="{FF2B5EF4-FFF2-40B4-BE49-F238E27FC236}">
                <a16:creationId xmlns:a16="http://schemas.microsoft.com/office/drawing/2014/main" id="{8E56752C-ACB1-7C5A-9172-A2B4F608AB7C}"/>
              </a:ext>
            </a:extLst>
          </p:cNvPr>
          <p:cNvSpPr>
            <a:spLocks noGrp="1"/>
          </p:cNvSpPr>
          <p:nvPr>
            <p:ph idx="1"/>
          </p:nvPr>
        </p:nvSpPr>
        <p:spPr>
          <a:xfrm>
            <a:off x="296025" y="868217"/>
            <a:ext cx="11711248" cy="5735781"/>
          </a:xfrm>
        </p:spPr>
        <p:txBody>
          <a:bodyPr>
            <a:noAutofit/>
          </a:bodyPr>
          <a:lstStyle/>
          <a:p>
            <a:r>
              <a:rPr lang="en-US" dirty="0"/>
              <a:t>The action in </a:t>
            </a:r>
            <a:r>
              <a:rPr lang="en-US" dirty="0" err="1"/>
              <a:t>AdS</a:t>
            </a:r>
            <a:r>
              <a:rPr lang="en-US" dirty="0"/>
              <a:t> is </a:t>
            </a:r>
          </a:p>
          <a:p>
            <a:endParaRPr lang="en-US" dirty="0"/>
          </a:p>
          <a:p>
            <a:endParaRPr lang="en-US" dirty="0"/>
          </a:p>
          <a:p>
            <a:r>
              <a:rPr lang="en-US" dirty="0"/>
              <a:t>The ordinary and special BCFTs are easy to understand: We just do perturbation theory around the two possible boundary conditions </a:t>
            </a:r>
          </a:p>
          <a:p>
            <a:endParaRPr lang="en-US" sz="1800" dirty="0">
              <a:solidFill>
                <a:schemeClr val="accent6"/>
              </a:solidFill>
            </a:endParaRPr>
          </a:p>
          <a:p>
            <a:endParaRPr lang="en-US" sz="1800" dirty="0">
              <a:solidFill>
                <a:schemeClr val="accent6"/>
              </a:solidFill>
            </a:endParaRPr>
          </a:p>
          <a:p>
            <a:pPr marL="0" indent="0">
              <a:buNone/>
            </a:pPr>
            <a:r>
              <a:rPr lang="en-US" dirty="0"/>
              <a:t> </a:t>
            </a:r>
          </a:p>
          <a:p>
            <a:pPr marL="0" indent="0">
              <a:buNone/>
            </a:pPr>
            <a:r>
              <a:rPr lang="en-US" dirty="0"/>
              <a:t>                                      </a:t>
            </a:r>
            <a:r>
              <a:rPr lang="en-US" i="1" dirty="0"/>
              <a:t>Ordinary </a:t>
            </a:r>
            <a:r>
              <a:rPr lang="en-US" dirty="0"/>
              <a:t>            </a:t>
            </a:r>
            <a:r>
              <a:rPr lang="en-US" i="1" dirty="0"/>
              <a:t>Special</a:t>
            </a:r>
            <a:r>
              <a:rPr lang="en-US" dirty="0"/>
              <a:t> </a:t>
            </a:r>
          </a:p>
        </p:txBody>
      </p:sp>
      <p:pic>
        <p:nvPicPr>
          <p:cNvPr id="6" name="Content Placeholder 4" descr="A math equation with numbers&#10;&#10;AI-generated content may be incorrect.">
            <a:extLst>
              <a:ext uri="{FF2B5EF4-FFF2-40B4-BE49-F238E27FC236}">
                <a16:creationId xmlns:a16="http://schemas.microsoft.com/office/drawing/2014/main" id="{020B0685-30F6-B06D-1D75-85D1A1E69F96}"/>
              </a:ext>
            </a:extLst>
          </p:cNvPr>
          <p:cNvPicPr>
            <a:picLocks noGrp="1" noChangeAspect="1"/>
          </p:cNvPicPr>
          <p:nvPr/>
        </p:nvPicPr>
        <p:blipFill>
          <a:blip r:embed="rId2"/>
          <a:stretch>
            <a:fillRect/>
          </a:stretch>
        </p:blipFill>
        <p:spPr>
          <a:xfrm>
            <a:off x="2983794" y="1375762"/>
            <a:ext cx="5651759" cy="818018"/>
          </a:xfrm>
          <a:prstGeom prst="rect">
            <a:avLst/>
          </a:prstGeom>
        </p:spPr>
      </p:pic>
      <p:pic>
        <p:nvPicPr>
          <p:cNvPr id="7" name="Picture 6">
            <a:extLst>
              <a:ext uri="{FF2B5EF4-FFF2-40B4-BE49-F238E27FC236}">
                <a16:creationId xmlns:a16="http://schemas.microsoft.com/office/drawing/2014/main" id="{A7AFBF25-F9F5-9AAD-851C-70A0557E91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89744" y="3405907"/>
            <a:ext cx="4117069" cy="1011460"/>
          </a:xfrm>
          <a:prstGeom prst="rect">
            <a:avLst/>
          </a:prstGeom>
        </p:spPr>
      </p:pic>
    </p:spTree>
    <p:extLst>
      <p:ext uri="{BB962C8B-B14F-4D97-AF65-F5344CB8AC3E}">
        <p14:creationId xmlns:p14="http://schemas.microsoft.com/office/powerpoint/2010/main" val="23935175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0FF63E-6E93-1FD8-8F00-9FF2BA08BEC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FCE7F41-3566-51E9-002B-9AF1A49DE75B}"/>
              </a:ext>
            </a:extLst>
          </p:cNvPr>
          <p:cNvSpPr>
            <a:spLocks noGrp="1"/>
          </p:cNvSpPr>
          <p:nvPr>
            <p:ph type="title"/>
          </p:nvPr>
        </p:nvSpPr>
        <p:spPr>
          <a:xfrm>
            <a:off x="296025" y="-234089"/>
            <a:ext cx="10515600" cy="1325563"/>
          </a:xfrm>
        </p:spPr>
        <p:txBody>
          <a:bodyPr>
            <a:normAutofit/>
          </a:bodyPr>
          <a:lstStyle/>
          <a:p>
            <a:r>
              <a:rPr lang="en-US" sz="4000" b="1" dirty="0">
                <a:solidFill>
                  <a:schemeClr val="accent2">
                    <a:lumMod val="75000"/>
                  </a:schemeClr>
                </a:solidFill>
              </a:rPr>
              <a:t>Wilson-Fisher BCFT in </a:t>
            </a:r>
            <a:r>
              <a:rPr lang="en-US" sz="4000" b="1" dirty="0" err="1">
                <a:solidFill>
                  <a:schemeClr val="accent2">
                    <a:lumMod val="75000"/>
                  </a:schemeClr>
                </a:solidFill>
              </a:rPr>
              <a:t>AdS</a:t>
            </a:r>
            <a:endParaRPr lang="en-US" sz="4000"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008A620B-28BB-0B6F-29E9-9F6DA8DF4DDE}"/>
                  </a:ext>
                </a:extLst>
              </p:cNvPr>
              <p:cNvSpPr>
                <a:spLocks noGrp="1"/>
              </p:cNvSpPr>
              <p:nvPr>
                <p:ph idx="1"/>
              </p:nvPr>
            </p:nvSpPr>
            <p:spPr>
              <a:xfrm>
                <a:off x="296025" y="868217"/>
                <a:ext cx="11711248" cy="5735781"/>
              </a:xfrm>
            </p:spPr>
            <p:txBody>
              <a:bodyPr>
                <a:noAutofit/>
              </a:bodyPr>
              <a:lstStyle/>
              <a:p>
                <a:r>
                  <a:rPr lang="en-US" dirty="0"/>
                  <a:t>The action in </a:t>
                </a:r>
                <a:r>
                  <a:rPr lang="en-US" dirty="0" err="1"/>
                  <a:t>AdS</a:t>
                </a:r>
                <a:r>
                  <a:rPr lang="en-US" dirty="0"/>
                  <a:t> is </a:t>
                </a:r>
              </a:p>
              <a:p>
                <a:pPr marL="0" indent="0">
                  <a:buNone/>
                </a:pPr>
                <a:endParaRPr lang="en-US" dirty="0"/>
              </a:p>
              <a:p>
                <a:r>
                  <a:rPr lang="en-US" dirty="0"/>
                  <a:t>The symmetry breaking boundary condition is also natural in </a:t>
                </a:r>
                <a:r>
                  <a:rPr lang="en-US" dirty="0" err="1"/>
                  <a:t>AdS</a:t>
                </a:r>
                <a:r>
                  <a:rPr lang="en-US" dirty="0"/>
                  <a:t>. One-point functions are constant in </a:t>
                </a:r>
                <a:r>
                  <a:rPr lang="en-US" dirty="0" err="1"/>
                  <a:t>AdS</a:t>
                </a:r>
                <a:r>
                  <a:rPr lang="en-US" dirty="0"/>
                  <a:t>, so it should correspond to expanding around a vacuum with non-zero constant </a:t>
                </a:r>
                <a:r>
                  <a:rPr lang="en-US" dirty="0" err="1"/>
                  <a:t>vev</a:t>
                </a:r>
                <a:r>
                  <a:rPr lang="en-US" dirty="0"/>
                  <a:t> of </a:t>
                </a:r>
                <a14:m>
                  <m:oMath xmlns:m="http://schemas.openxmlformats.org/officeDocument/2006/math">
                    <m:r>
                      <a:rPr lang="en-US" i="1">
                        <a:latin typeface="Cambria Math" panose="02040503050406030204" pitchFamily="18" charset="0"/>
                        <a:ea typeface="Cambria Math" panose="02040503050406030204" pitchFamily="18" charset="0"/>
                      </a:rPr>
                      <m:t>𝜙</m:t>
                    </m:r>
                  </m:oMath>
                </a14:m>
                <a:r>
                  <a:rPr lang="en-US" baseline="30000" dirty="0" err="1"/>
                  <a:t>I</a:t>
                </a:r>
                <a:r>
                  <a:rPr lang="en-US" dirty="0"/>
                  <a:t> </a:t>
                </a:r>
              </a:p>
              <a:p>
                <a:r>
                  <a:rPr lang="en-US" dirty="0"/>
                  <a:t>This corresponds to expanding around the non-trivial minimum of the potential in </a:t>
                </a:r>
                <a:r>
                  <a:rPr lang="en-US" dirty="0" err="1"/>
                  <a:t>AdS</a:t>
                </a:r>
                <a:endParaRPr lang="en-US" dirty="0">
                  <a:solidFill>
                    <a:schemeClr val="accent6"/>
                  </a:solidFill>
                </a:endParaRPr>
              </a:p>
              <a:p>
                <a:pPr marL="0" indent="0">
                  <a:buNone/>
                </a:pPr>
                <a:r>
                  <a:rPr lang="en-US" dirty="0"/>
                  <a:t> </a:t>
                </a:r>
              </a:p>
              <a:p>
                <a:pPr marL="0" indent="0">
                  <a:buNone/>
                </a:pPr>
                <a:r>
                  <a:rPr lang="en-US" dirty="0"/>
                  <a:t>                                      </a:t>
                </a:r>
                <a:r>
                  <a:rPr lang="en-US" i="1" dirty="0"/>
                  <a:t> </a:t>
                </a:r>
                <a:r>
                  <a:rPr lang="en-US" dirty="0"/>
                  <a:t>            </a:t>
                </a:r>
              </a:p>
            </p:txBody>
          </p:sp>
        </mc:Choice>
        <mc:Fallback xmlns="">
          <p:sp>
            <p:nvSpPr>
              <p:cNvPr id="3" name="Content Placeholder 2">
                <a:extLst>
                  <a:ext uri="{FF2B5EF4-FFF2-40B4-BE49-F238E27FC236}">
                    <a16:creationId xmlns:a16="http://schemas.microsoft.com/office/drawing/2014/main" id="{008A620B-28BB-0B6F-29E9-9F6DA8DF4DDE}"/>
                  </a:ext>
                </a:extLst>
              </p:cNvPr>
              <p:cNvSpPr>
                <a:spLocks noGrp="1" noRot="1" noChangeAspect="1" noMove="1" noResize="1" noEditPoints="1" noAdjustHandles="1" noChangeArrowheads="1" noChangeShapeType="1" noTextEdit="1"/>
              </p:cNvSpPr>
              <p:nvPr>
                <p:ph idx="1"/>
              </p:nvPr>
            </p:nvSpPr>
            <p:spPr>
              <a:xfrm>
                <a:off x="296025" y="868217"/>
                <a:ext cx="11711248" cy="5735781"/>
              </a:xfrm>
              <a:blipFill>
                <a:blip r:embed="rId2"/>
                <a:stretch>
                  <a:fillRect l="-937" t="-1700"/>
                </a:stretch>
              </a:blipFill>
            </p:spPr>
            <p:txBody>
              <a:bodyPr/>
              <a:lstStyle/>
              <a:p>
                <a:r>
                  <a:rPr lang="en-US">
                    <a:noFill/>
                  </a:rPr>
                  <a:t> </a:t>
                </a:r>
              </a:p>
            </p:txBody>
          </p:sp>
        </mc:Fallback>
      </mc:AlternateContent>
      <p:pic>
        <p:nvPicPr>
          <p:cNvPr id="6" name="Content Placeholder 4" descr="A math equation with numbers&#10;&#10;AI-generated content may be incorrect.">
            <a:extLst>
              <a:ext uri="{FF2B5EF4-FFF2-40B4-BE49-F238E27FC236}">
                <a16:creationId xmlns:a16="http://schemas.microsoft.com/office/drawing/2014/main" id="{D2BF674C-8D72-9C67-46B7-B5ECB190A4E0}"/>
              </a:ext>
            </a:extLst>
          </p:cNvPr>
          <p:cNvPicPr>
            <a:picLocks noGrp="1" noChangeAspect="1"/>
          </p:cNvPicPr>
          <p:nvPr/>
        </p:nvPicPr>
        <p:blipFill>
          <a:blip r:embed="rId3"/>
          <a:stretch>
            <a:fillRect/>
          </a:stretch>
        </p:blipFill>
        <p:spPr>
          <a:xfrm>
            <a:off x="3783625" y="735918"/>
            <a:ext cx="5651759" cy="818018"/>
          </a:xfrm>
          <a:prstGeom prst="rect">
            <a:avLst/>
          </a:prstGeom>
        </p:spPr>
      </p:pic>
      <p:pic>
        <p:nvPicPr>
          <p:cNvPr id="18" name="Picture 17">
            <a:extLst>
              <a:ext uri="{FF2B5EF4-FFF2-40B4-BE49-F238E27FC236}">
                <a16:creationId xmlns:a16="http://schemas.microsoft.com/office/drawing/2014/main" id="{29B134D7-A523-20E1-1096-021B2872C257}"/>
              </a:ext>
            </a:extLst>
          </p:cNvPr>
          <p:cNvPicPr>
            <a:picLocks noChangeAspect="1"/>
          </p:cNvPicPr>
          <p:nvPr/>
        </p:nvPicPr>
        <p:blipFill>
          <a:blip r:embed="rId4"/>
          <a:stretch>
            <a:fillRect/>
          </a:stretch>
        </p:blipFill>
        <p:spPr>
          <a:xfrm>
            <a:off x="3256125" y="3914981"/>
            <a:ext cx="3689193" cy="2321010"/>
          </a:xfrm>
          <a:prstGeom prst="rect">
            <a:avLst/>
          </a:prstGeom>
        </p:spPr>
      </p:pic>
      <mc:AlternateContent xmlns:mc="http://schemas.openxmlformats.org/markup-compatibility/2006" xmlns:a14="http://schemas.microsoft.com/office/drawing/2010/main">
        <mc:Choice Requires="a14">
          <p:sp>
            <p:nvSpPr>
              <p:cNvPr id="19" name="TextBox 11">
                <a:extLst>
                  <a:ext uri="{FF2B5EF4-FFF2-40B4-BE49-F238E27FC236}">
                    <a16:creationId xmlns:a16="http://schemas.microsoft.com/office/drawing/2014/main" id="{A31218D3-0C66-089E-44E5-BCAAAA5BAA73}"/>
                  </a:ext>
                </a:extLst>
              </p:cNvPr>
              <p:cNvSpPr txBox="1"/>
              <p:nvPr/>
            </p:nvSpPr>
            <p:spPr>
              <a:xfrm>
                <a:off x="4755062" y="5107715"/>
                <a:ext cx="786753"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14:m>
                  <m:oMathPara xmlns:m="http://schemas.openxmlformats.org/officeDocument/2006/math">
                    <m:oMath>
                      <m:sSub>
                        <m:sSubPr>
                          <m:ctrlPr>
                            <a:rPr lang="en-US" sz="1400" i="1">
                              <a:latin typeface="Cambria Math" panose="02040503050406030204" pitchFamily="18" charset="0"/>
                              <a:ea typeface="Cambria Math" panose="02040503050406030204" pitchFamily="18" charset="0"/>
                            </a:rPr>
                          </m:ctrlPr>
                        </m:sSubPr>
                        <m:e>
                          <m:r>
                            <a:rPr lang="en-US" sz="1400" i="1">
                              <a:latin typeface="Cambria Math" panose="02040503050406030204" pitchFamily="18" charset="0"/>
                              <a:ea typeface="Cambria Math" panose="02040503050406030204" pitchFamily="18" charset="0"/>
                            </a:rPr>
                            <m:t>𝜙</m:t>
                          </m:r>
                        </m:e>
                        <m:sub>
                          <m:r>
                            <a:rPr lang="en-US" sz="1400" i="1">
                              <a:latin typeface="Cambria Math" panose="02040503050406030204" pitchFamily="18" charset="0"/>
                            </a:rPr>
                            <m:t>∗</m:t>
                          </m:r>
                        </m:sub>
                      </m:sSub>
                      <m:r>
                        <a:rPr lang="en-US" sz="1400" b="0" i="1" smtClean="0">
                          <a:latin typeface="Cambria Math" panose="02040503050406030204" pitchFamily="18" charset="0"/>
                        </a:rPr>
                        <m:t>=0. </m:t>
                      </m:r>
                    </m:oMath>
                  </m:oMathPara>
                </a14:m>
                <a:endParaRPr lang="en-US" sz="1400" dirty="0"/>
              </a:p>
            </p:txBody>
          </p:sp>
        </mc:Choice>
        <mc:Fallback xmlns="">
          <p:sp>
            <p:nvSpPr>
              <p:cNvPr id="19" name="TextBox 11">
                <a:extLst>
                  <a:ext uri="{FF2B5EF4-FFF2-40B4-BE49-F238E27FC236}">
                    <a16:creationId xmlns:a16="http://schemas.microsoft.com/office/drawing/2014/main" id="{A31218D3-0C66-089E-44E5-BCAAAA5BAA73}"/>
                  </a:ext>
                </a:extLst>
              </p:cNvPr>
              <p:cNvSpPr txBox="1">
                <a:spLocks noRot="1" noChangeAspect="1" noMove="1" noResize="1" noEditPoints="1" noAdjustHandles="1" noChangeArrowheads="1" noChangeShapeType="1" noTextEdit="1"/>
              </p:cNvSpPr>
              <p:nvPr/>
            </p:nvSpPr>
            <p:spPr>
              <a:xfrm>
                <a:off x="4755062" y="5107715"/>
                <a:ext cx="786753" cy="307777"/>
              </a:xfrm>
              <a:prstGeom prst="rect">
                <a:avLst/>
              </a:prstGeom>
              <a:blipFill>
                <a:blip r:embed="rId5"/>
                <a:stretch>
                  <a:fillRect b="-8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1">
                <a:extLst>
                  <a:ext uri="{FF2B5EF4-FFF2-40B4-BE49-F238E27FC236}">
                    <a16:creationId xmlns:a16="http://schemas.microsoft.com/office/drawing/2014/main" id="{A31218D3-0C66-089E-44E5-BCAAAA5BAA73}"/>
                  </a:ext>
                </a:extLst>
              </p:cNvPr>
              <p:cNvSpPr txBox="1"/>
              <p:nvPr/>
            </p:nvSpPr>
            <p:spPr>
              <a:xfrm>
                <a:off x="3783625" y="4857659"/>
                <a:ext cx="2698683"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14:m>
                  <m:oMathPara xmlns:m="http://schemas.openxmlformats.org/officeDocument/2006/math">
                    <m:oMath>
                      <m:r>
                        <a:rPr lang="en-US" sz="1400" i="1" smtClean="0">
                          <a:latin typeface="Cambria Math" panose="02040503050406030204" pitchFamily="18" charset="0"/>
                        </a:rPr>
                        <m:t>𝑂</m:t>
                      </m:r>
                      <m:r>
                        <a:rPr lang="en-US" sz="1400" b="0" i="1" smtClean="0">
                          <a:latin typeface="Cambria Math" panose="02040503050406030204" pitchFamily="18" charset="0"/>
                        </a:rPr>
                        <m:t>𝑟𝑑𝑖𝑛𝑎𝑟𝑦</m:t>
                      </m:r>
                      <m:r>
                        <a:rPr lang="en-US" sz="1400" b="0" i="1" smtClean="0">
                          <a:latin typeface="Cambria Math" panose="02040503050406030204" pitchFamily="18" charset="0"/>
                        </a:rPr>
                        <m:t>/</m:t>
                      </m:r>
                      <m:r>
                        <a:rPr lang="en-US" sz="1400" b="0" i="1" smtClean="0">
                          <a:latin typeface="Cambria Math" panose="02040503050406030204" pitchFamily="18" charset="0"/>
                        </a:rPr>
                        <m:t>𝑆𝑝𝑒𝑐𝑖𝑎𝑙</m:t>
                      </m:r>
                    </m:oMath>
                  </m:oMathPara>
                </a14:m>
                <a:endParaRPr lang="en-US" sz="1400" dirty="0"/>
              </a:p>
            </p:txBody>
          </p:sp>
        </mc:Choice>
        <mc:Fallback xmlns="">
          <p:sp>
            <p:nvSpPr>
              <p:cNvPr id="20" name="TextBox 11">
                <a:extLst>
                  <a:ext uri="{FF2B5EF4-FFF2-40B4-BE49-F238E27FC236}">
                    <a16:creationId xmlns:a16="http://schemas.microsoft.com/office/drawing/2014/main" id="{A31218D3-0C66-089E-44E5-BCAAAA5BAA73}"/>
                  </a:ext>
                </a:extLst>
              </p:cNvPr>
              <p:cNvSpPr txBox="1">
                <a:spLocks noRot="1" noChangeAspect="1" noMove="1" noResize="1" noEditPoints="1" noAdjustHandles="1" noChangeArrowheads="1" noChangeShapeType="1" noTextEdit="1"/>
              </p:cNvSpPr>
              <p:nvPr/>
            </p:nvSpPr>
            <p:spPr>
              <a:xfrm>
                <a:off x="3783625" y="4857659"/>
                <a:ext cx="2698683" cy="307777"/>
              </a:xfrm>
              <a:prstGeom prst="rect">
                <a:avLst/>
              </a:prstGeom>
              <a:blipFill>
                <a:blip r:embed="rId6"/>
                <a:stretch>
                  <a:fillRect b="-8000"/>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1" name="TextBox 13">
                <a:extLst>
                  <a:ext uri="{FF2B5EF4-FFF2-40B4-BE49-F238E27FC236}">
                    <a16:creationId xmlns:a16="http://schemas.microsoft.com/office/drawing/2014/main" id="{F400A4E8-81EF-90A9-AAF7-ED24F7B035D7}"/>
                  </a:ext>
                </a:extLst>
              </p:cNvPr>
              <p:cNvSpPr txBox="1"/>
              <p:nvPr/>
            </p:nvSpPr>
            <p:spPr>
              <a:xfrm>
                <a:off x="5546220" y="5989783"/>
                <a:ext cx="1872176" cy="7288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14:m>
                  <m:oMathPara xmlns:m="http://schemas.openxmlformats.org/officeDocument/2006/math">
                    <m:oMath>
                      <m:sSubSup>
                        <m:sSubSupPr>
                          <m:ctrlPr>
                            <a:rPr lang="en-US" sz="1400" i="1" smtClean="0">
                              <a:latin typeface="Cambria Math" panose="02040503050406030204" pitchFamily="18" charset="0"/>
                              <a:ea typeface="Cambria Math" panose="02040503050406030204" pitchFamily="18" charset="0"/>
                            </a:rPr>
                          </m:ctrlPr>
                        </m:sSubSupPr>
                        <m:e>
                          <m:r>
                            <a:rPr lang="en-US" sz="1400" i="1" smtClean="0">
                              <a:latin typeface="Cambria Math" panose="02040503050406030204" pitchFamily="18" charset="0"/>
                              <a:ea typeface="Cambria Math" panose="02040503050406030204" pitchFamily="18" charset="0"/>
                            </a:rPr>
                            <m:t>𝜙</m:t>
                          </m:r>
                        </m:e>
                        <m:sub>
                          <m:r>
                            <a:rPr lang="en-US" sz="1400" b="0" i="1" smtClean="0">
                              <a:latin typeface="Cambria Math" panose="02040503050406030204" pitchFamily="18" charset="0"/>
                            </a:rPr>
                            <m:t>∗</m:t>
                          </m:r>
                        </m:sub>
                        <m:sup>
                          <m:r>
                            <a:rPr lang="en-US" sz="1400" b="0" i="1" smtClean="0">
                              <a:latin typeface="Cambria Math" panose="02040503050406030204" pitchFamily="18" charset="0"/>
                            </a:rPr>
                            <m:t>𝑁</m:t>
                          </m:r>
                        </m:sup>
                      </m:sSubSup>
                      <m:r>
                        <a:rPr lang="en-US" sz="1400" b="0" i="1" smtClean="0">
                          <a:latin typeface="Cambria Math" panose="02040503050406030204" pitchFamily="18" charset="0"/>
                        </a:rPr>
                        <m:t>=</m:t>
                      </m:r>
                      <m:rad>
                        <m:radPr>
                          <m:degHide m:val="on"/>
                          <m:ctrlPr>
                            <a:rPr lang="en-US" sz="1400" b="0" i="1" smtClean="0">
                              <a:latin typeface="Cambria Math" panose="02040503050406030204" pitchFamily="18" charset="0"/>
                            </a:rPr>
                          </m:ctrlPr>
                        </m:radPr>
                        <m:deg/>
                        <m:e>
                          <m:box>
                            <m:boxPr>
                              <m:ctrlPr>
                                <a:rPr lang="en-US" sz="1400" b="0" i="1" smtClean="0">
                                  <a:latin typeface="Cambria Math" panose="02040503050406030204" pitchFamily="18" charset="0"/>
                                </a:rPr>
                              </m:ctrlPr>
                            </m:boxPr>
                            <m:e>
                              <m:f>
                                <m:fPr>
                                  <m:ctrlPr>
                                    <a:rPr lang="en-US" sz="1400" b="0" i="1" smtClean="0">
                                      <a:latin typeface="Cambria Math" panose="02040503050406030204" pitchFamily="18" charset="0"/>
                                    </a:rPr>
                                  </m:ctrlPr>
                                </m:fPr>
                                <m:num>
                                  <m:r>
                                    <a:rPr lang="en-US" sz="1400" b="0" i="1" smtClean="0">
                                      <a:latin typeface="Cambria Math" panose="02040503050406030204" pitchFamily="18" charset="0"/>
                                    </a:rPr>
                                    <m:t>𝑑</m:t>
                                  </m:r>
                                  <m:r>
                                    <a:rPr lang="en-US" sz="1400" b="0" i="1" smtClean="0">
                                      <a:latin typeface="Cambria Math" panose="02040503050406030204" pitchFamily="18" charset="0"/>
                                    </a:rPr>
                                    <m:t>(</m:t>
                                  </m:r>
                                  <m:r>
                                    <a:rPr lang="en-US" sz="1400" b="0" i="1" smtClean="0">
                                      <a:latin typeface="Cambria Math" panose="02040503050406030204" pitchFamily="18" charset="0"/>
                                    </a:rPr>
                                    <m:t>𝑑</m:t>
                                  </m:r>
                                  <m:r>
                                    <a:rPr lang="en-US" sz="1400" b="0" i="1" smtClean="0">
                                      <a:latin typeface="Cambria Math" panose="02040503050406030204" pitchFamily="18" charset="0"/>
                                    </a:rPr>
                                    <m:t>−2)</m:t>
                                  </m:r>
                                </m:num>
                                <m:den>
                                  <m:r>
                                    <a:rPr lang="en-US" sz="1400" b="0" i="1" smtClean="0">
                                      <a:latin typeface="Cambria Math" panose="02040503050406030204" pitchFamily="18" charset="0"/>
                                    </a:rPr>
                                    <m:t>4</m:t>
                                  </m:r>
                                  <m:r>
                                    <a:rPr lang="en-US" sz="1400" b="0" i="1" smtClean="0">
                                      <a:latin typeface="Cambria Math" panose="02040503050406030204" pitchFamily="18" charset="0"/>
                                      <a:ea typeface="Cambria Math" panose="02040503050406030204" pitchFamily="18" charset="0"/>
                                    </a:rPr>
                                    <m:t>𝜆</m:t>
                                  </m:r>
                                </m:den>
                              </m:f>
                            </m:e>
                          </m:box>
                        </m:e>
                      </m:rad>
                    </m:oMath>
                  </m:oMathPara>
                </a14:m>
                <a:endParaRPr lang="en-US" sz="1400" dirty="0"/>
              </a:p>
            </p:txBody>
          </p:sp>
        </mc:Choice>
        <mc:Fallback>
          <p:sp>
            <p:nvSpPr>
              <p:cNvPr id="21" name="TextBox 13">
                <a:extLst>
                  <a:ext uri="{FF2B5EF4-FFF2-40B4-BE49-F238E27FC236}">
                    <a16:creationId xmlns:a16="http://schemas.microsoft.com/office/drawing/2014/main" id="{F400A4E8-81EF-90A9-AAF7-ED24F7B035D7}"/>
                  </a:ext>
                </a:extLst>
              </p:cNvPr>
              <p:cNvSpPr txBox="1">
                <a:spLocks noRot="1" noChangeAspect="1" noMove="1" noResize="1" noEditPoints="1" noAdjustHandles="1" noChangeArrowheads="1" noChangeShapeType="1" noTextEdit="1"/>
              </p:cNvSpPr>
              <p:nvPr/>
            </p:nvSpPr>
            <p:spPr>
              <a:xfrm>
                <a:off x="5546220" y="5989783"/>
                <a:ext cx="1872176" cy="728854"/>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2" name="TextBox 13">
                <a:extLst>
                  <a:ext uri="{FF2B5EF4-FFF2-40B4-BE49-F238E27FC236}">
                    <a16:creationId xmlns:a16="http://schemas.microsoft.com/office/drawing/2014/main" id="{A0F06278-529A-41C2-DF8C-9D5C2B31F77E}"/>
                  </a:ext>
                </a:extLst>
              </p:cNvPr>
              <p:cNvSpPr txBox="1"/>
              <p:nvPr/>
            </p:nvSpPr>
            <p:spPr>
              <a:xfrm>
                <a:off x="6152709" y="5739727"/>
                <a:ext cx="2373417"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14:m>
                  <m:oMathPara xmlns:m="http://schemas.openxmlformats.org/officeDocument/2006/math">
                    <m:oMath>
                      <m:r>
                        <a:rPr lang="en-US" sz="1400" i="1" smtClean="0">
                          <a:latin typeface="Cambria Math" panose="02040503050406030204" pitchFamily="18" charset="0"/>
                        </a:rPr>
                        <m:t>𝑁</m:t>
                      </m:r>
                      <m:r>
                        <a:rPr lang="en-US" sz="1400" b="0" i="1" smtClean="0">
                          <a:latin typeface="Cambria Math" panose="02040503050406030204" pitchFamily="18" charset="0"/>
                        </a:rPr>
                        <m:t>𝑜𝑟𝑚𝑎𝑙</m:t>
                      </m:r>
                      <m:r>
                        <a:rPr lang="en-US" sz="1400" b="0" i="1" smtClean="0">
                          <a:latin typeface="Cambria Math" panose="02040503050406030204" pitchFamily="18" charset="0"/>
                        </a:rPr>
                        <m:t>/</m:t>
                      </m:r>
                      <m:r>
                        <a:rPr lang="en-US" sz="1400" b="0" i="1" smtClean="0">
                          <a:latin typeface="Cambria Math" panose="02040503050406030204" pitchFamily="18" charset="0"/>
                        </a:rPr>
                        <m:t>𝐸𝑥𝑡𝑟𝑎𝑜𝑟𝑑𝑖𝑛𝑎𝑟𝑦</m:t>
                      </m:r>
                    </m:oMath>
                  </m:oMathPara>
                </a14:m>
                <a:endParaRPr lang="en-US" sz="1400" dirty="0"/>
              </a:p>
            </p:txBody>
          </p:sp>
        </mc:Choice>
        <mc:Fallback>
          <p:sp>
            <p:nvSpPr>
              <p:cNvPr id="22" name="TextBox 13">
                <a:extLst>
                  <a:ext uri="{FF2B5EF4-FFF2-40B4-BE49-F238E27FC236}">
                    <a16:creationId xmlns:a16="http://schemas.microsoft.com/office/drawing/2014/main" id="{A0F06278-529A-41C2-DF8C-9D5C2B31F77E}"/>
                  </a:ext>
                </a:extLst>
              </p:cNvPr>
              <p:cNvSpPr txBox="1">
                <a:spLocks noRot="1" noChangeAspect="1" noMove="1" noResize="1" noEditPoints="1" noAdjustHandles="1" noChangeArrowheads="1" noChangeShapeType="1" noTextEdit="1"/>
              </p:cNvSpPr>
              <p:nvPr/>
            </p:nvSpPr>
            <p:spPr>
              <a:xfrm>
                <a:off x="6152709" y="5739727"/>
                <a:ext cx="2373417" cy="307777"/>
              </a:xfrm>
              <a:prstGeom prst="rect">
                <a:avLst/>
              </a:prstGeom>
              <a:blipFill>
                <a:blip r:embed="rId8"/>
                <a:stretch>
                  <a:fillRect b="-8000"/>
                </a:stretch>
              </a:blipFill>
            </p:spPr>
            <p:txBody>
              <a:bodyPr/>
              <a:lstStyle/>
              <a:p>
                <a:r>
                  <a:rPr lang="en-US">
                    <a:noFill/>
                  </a:rPr>
                  <a:t> </a:t>
                </a:r>
              </a:p>
            </p:txBody>
          </p:sp>
        </mc:Fallback>
      </mc:AlternateContent>
    </p:spTree>
    <p:extLst>
      <p:ext uri="{BB962C8B-B14F-4D97-AF65-F5344CB8AC3E}">
        <p14:creationId xmlns:p14="http://schemas.microsoft.com/office/powerpoint/2010/main" val="18589682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CF2676-4FAD-C08F-6BFD-23F79DA0620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BC7A3AB-71A0-BB63-E93F-DED9D040C2C9}"/>
              </a:ext>
            </a:extLst>
          </p:cNvPr>
          <p:cNvSpPr>
            <a:spLocks noGrp="1"/>
          </p:cNvSpPr>
          <p:nvPr>
            <p:ph type="title"/>
          </p:nvPr>
        </p:nvSpPr>
        <p:spPr>
          <a:xfrm>
            <a:off x="296025" y="-234089"/>
            <a:ext cx="10515600" cy="1325563"/>
          </a:xfrm>
        </p:spPr>
        <p:txBody>
          <a:bodyPr>
            <a:normAutofit/>
          </a:bodyPr>
          <a:lstStyle/>
          <a:p>
            <a:r>
              <a:rPr lang="en-US" sz="4000" b="1" dirty="0">
                <a:solidFill>
                  <a:schemeClr val="accent2">
                    <a:lumMod val="75000"/>
                  </a:schemeClr>
                </a:solidFill>
              </a:rPr>
              <a:t>The O(N) breaking “Normal” BCFT </a:t>
            </a:r>
            <a:endParaRPr lang="en-US" sz="4000"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6B300A0-5CAA-B346-82CD-B90002D4A37F}"/>
                  </a:ext>
                </a:extLst>
              </p:cNvPr>
              <p:cNvSpPr>
                <a:spLocks noGrp="1"/>
              </p:cNvSpPr>
              <p:nvPr>
                <p:ph idx="1"/>
              </p:nvPr>
            </p:nvSpPr>
            <p:spPr>
              <a:xfrm>
                <a:off x="296025" y="868217"/>
                <a:ext cx="11711248" cy="5735781"/>
              </a:xfrm>
            </p:spPr>
            <p:txBody>
              <a:bodyPr>
                <a:noAutofit/>
              </a:bodyPr>
              <a:lstStyle/>
              <a:p>
                <a:r>
                  <a:rPr lang="en-US" dirty="0"/>
                  <a:t>Expand the </a:t>
                </a:r>
                <a:r>
                  <a:rPr lang="en-US" dirty="0" err="1"/>
                  <a:t>AdS</a:t>
                </a:r>
                <a:r>
                  <a:rPr lang="en-US" dirty="0"/>
                  <a:t> action around the classical </a:t>
                </a:r>
                <a:r>
                  <a:rPr lang="en-US" dirty="0" err="1"/>
                  <a:t>vev</a:t>
                </a:r>
                <a:r>
                  <a:rPr lang="en-US" dirty="0"/>
                  <a:t> </a:t>
                </a:r>
              </a:p>
              <a:p>
                <a:pPr marL="0" indent="0">
                  <a:buNone/>
                </a:pPr>
                <a:endParaRPr lang="en-US" dirty="0"/>
              </a:p>
              <a:p>
                <a:endParaRPr lang="en-US" dirty="0"/>
              </a:p>
              <a:p>
                <a:endParaRPr lang="en-US" dirty="0"/>
              </a:p>
              <a:p>
                <a:pPr marL="0" indent="0">
                  <a:buNone/>
                </a:pPr>
                <a:endParaRPr lang="en-US" dirty="0"/>
              </a:p>
              <a:p>
                <a:r>
                  <a:rPr lang="en-US" dirty="0"/>
                  <a:t>The N-1 massless fields are dual to protected operators with                       (“</a:t>
                </a:r>
                <a:r>
                  <a:rPr lang="en-US" i="1" dirty="0"/>
                  <a:t>tilt</a:t>
                </a:r>
                <a:r>
                  <a:rPr lang="en-US" dirty="0"/>
                  <a:t>” operators)</a:t>
                </a:r>
              </a:p>
              <a:p>
                <a:r>
                  <a:rPr lang="en-US" dirty="0"/>
                  <a:t>The fluctuation in the N</a:t>
                </a:r>
                <a:r>
                  <a:rPr lang="en-US" baseline="-25000" dirty="0"/>
                  <a:t>th</a:t>
                </a:r>
                <a:r>
                  <a:rPr lang="en-US" dirty="0"/>
                  <a:t> direction is a massive field corresponding to a boundary dimension                        . Including quantum corrections, this should give scaling dimension 4-</a:t>
                </a:r>
                <a14:m>
                  <m:oMath xmlns:m="http://schemas.openxmlformats.org/officeDocument/2006/math">
                    <m:r>
                      <a:rPr lang="en-US" i="1" smtClean="0">
                        <a:latin typeface="Cambria Math" panose="02040503050406030204" pitchFamily="18" charset="0"/>
                        <a:ea typeface="Cambria Math" panose="02040503050406030204" pitchFamily="18" charset="0"/>
                      </a:rPr>
                      <m:t>𝜖</m:t>
                    </m:r>
                  </m:oMath>
                </a14:m>
                <a:r>
                  <a:rPr lang="en-US" dirty="0"/>
                  <a:t> = d , corresponding to the so-called </a:t>
                </a:r>
                <a:r>
                  <a:rPr lang="en-US" i="1" dirty="0"/>
                  <a:t>displacement</a:t>
                </a:r>
                <a:r>
                  <a:rPr lang="en-US" dirty="0"/>
                  <a:t> operator (any BCFT has a protected displacement operator of dimension d, describing transverse deformations of the boundary)</a:t>
                </a:r>
              </a:p>
              <a:p>
                <a:pPr marL="0" indent="0">
                  <a:buNone/>
                </a:pPr>
                <a:r>
                  <a:rPr lang="en-US" dirty="0"/>
                  <a:t> </a:t>
                </a:r>
              </a:p>
              <a:p>
                <a:pPr marL="0" indent="0">
                  <a:buNone/>
                </a:pPr>
                <a:r>
                  <a:rPr lang="en-US" dirty="0"/>
                  <a:t>                                      </a:t>
                </a:r>
                <a:r>
                  <a:rPr lang="en-US" i="1" dirty="0"/>
                  <a:t> </a:t>
                </a:r>
                <a:r>
                  <a:rPr lang="en-US" dirty="0"/>
                  <a:t>            </a:t>
                </a:r>
              </a:p>
            </p:txBody>
          </p:sp>
        </mc:Choice>
        <mc:Fallback xmlns="">
          <p:sp>
            <p:nvSpPr>
              <p:cNvPr id="3" name="Content Placeholder 2">
                <a:extLst>
                  <a:ext uri="{FF2B5EF4-FFF2-40B4-BE49-F238E27FC236}">
                    <a16:creationId xmlns:a16="http://schemas.microsoft.com/office/drawing/2014/main" id="{96B300A0-5CAA-B346-82CD-B90002D4A37F}"/>
                  </a:ext>
                </a:extLst>
              </p:cNvPr>
              <p:cNvSpPr>
                <a:spLocks noGrp="1" noRot="1" noChangeAspect="1" noMove="1" noResize="1" noEditPoints="1" noAdjustHandles="1" noChangeArrowheads="1" noChangeShapeType="1" noTextEdit="1"/>
              </p:cNvSpPr>
              <p:nvPr>
                <p:ph idx="1"/>
              </p:nvPr>
            </p:nvSpPr>
            <p:spPr>
              <a:xfrm>
                <a:off x="296025" y="868217"/>
                <a:ext cx="11711248" cy="5735781"/>
              </a:xfrm>
              <a:blipFill>
                <a:blip r:embed="rId2"/>
                <a:stretch>
                  <a:fillRect l="-937" t="-1700" r="-1458"/>
                </a:stretch>
              </a:blipFill>
            </p:spPr>
            <p:txBody>
              <a:bodyPr/>
              <a:lstStyle/>
              <a:p>
                <a:r>
                  <a:rPr lang="en-US">
                    <a:noFill/>
                  </a:rPr>
                  <a:t> </a:t>
                </a:r>
              </a:p>
            </p:txBody>
          </p:sp>
        </mc:Fallback>
      </mc:AlternateContent>
      <p:pic>
        <p:nvPicPr>
          <p:cNvPr id="5" name="Picture 4">
            <a:extLst>
              <a:ext uri="{FF2B5EF4-FFF2-40B4-BE49-F238E27FC236}">
                <a16:creationId xmlns:a16="http://schemas.microsoft.com/office/drawing/2014/main" id="{DE4C0D69-B700-3EBD-9153-6771414068E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2734" y="866664"/>
            <a:ext cx="1813717" cy="449619"/>
          </a:xfrm>
          <a:prstGeom prst="rect">
            <a:avLst/>
          </a:prstGeom>
        </p:spPr>
      </p:pic>
      <p:pic>
        <p:nvPicPr>
          <p:cNvPr id="7" name="Picture 6" descr="A group of math equations&#10;&#10;AI-generated content may be incorrect.">
            <a:extLst>
              <a:ext uri="{FF2B5EF4-FFF2-40B4-BE49-F238E27FC236}">
                <a16:creationId xmlns:a16="http://schemas.microsoft.com/office/drawing/2014/main" id="{627D1360-4285-F8E8-A19E-A5898162BD07}"/>
              </a:ext>
            </a:extLst>
          </p:cNvPr>
          <p:cNvPicPr>
            <a:picLocks noChangeAspect="1"/>
          </p:cNvPicPr>
          <p:nvPr/>
        </p:nvPicPr>
        <p:blipFill>
          <a:blip r:embed="rId4"/>
          <a:stretch>
            <a:fillRect/>
          </a:stretch>
        </p:blipFill>
        <p:spPr>
          <a:xfrm>
            <a:off x="1432299" y="1560728"/>
            <a:ext cx="8021855" cy="1524672"/>
          </a:xfrm>
          <a:prstGeom prst="rect">
            <a:avLst/>
          </a:prstGeom>
        </p:spPr>
      </p:pic>
      <p:pic>
        <p:nvPicPr>
          <p:cNvPr id="9" name="Picture 8">
            <a:extLst>
              <a:ext uri="{FF2B5EF4-FFF2-40B4-BE49-F238E27FC236}">
                <a16:creationId xmlns:a16="http://schemas.microsoft.com/office/drawing/2014/main" id="{C1120380-3812-A5F9-07AD-AAFFCB186BC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735127" y="2473672"/>
            <a:ext cx="1877293" cy="368374"/>
          </a:xfrm>
          <a:prstGeom prst="rect">
            <a:avLst/>
          </a:prstGeom>
        </p:spPr>
      </p:pic>
      <p:pic>
        <p:nvPicPr>
          <p:cNvPr id="11" name="Picture 10">
            <a:extLst>
              <a:ext uri="{FF2B5EF4-FFF2-40B4-BE49-F238E27FC236}">
                <a16:creationId xmlns:a16="http://schemas.microsoft.com/office/drawing/2014/main" id="{2EDFEB36-E3C4-57A8-1C5C-7F151C42D8C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580587" y="3367328"/>
            <a:ext cx="1417443" cy="441998"/>
          </a:xfrm>
          <a:prstGeom prst="rect">
            <a:avLst/>
          </a:prstGeom>
        </p:spPr>
      </p:pic>
      <p:pic>
        <p:nvPicPr>
          <p:cNvPr id="13" name="Picture 12">
            <a:extLst>
              <a:ext uri="{FF2B5EF4-FFF2-40B4-BE49-F238E27FC236}">
                <a16:creationId xmlns:a16="http://schemas.microsoft.com/office/drawing/2014/main" id="{89F0B072-FC99-336B-2A1F-137CAA54990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658675" y="4734942"/>
            <a:ext cx="1895150" cy="477769"/>
          </a:xfrm>
          <a:prstGeom prst="rect">
            <a:avLst/>
          </a:prstGeom>
        </p:spPr>
      </p:pic>
    </p:spTree>
    <p:extLst>
      <p:ext uri="{BB962C8B-B14F-4D97-AF65-F5344CB8AC3E}">
        <p14:creationId xmlns:p14="http://schemas.microsoft.com/office/powerpoint/2010/main" val="25003089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005D85-84B9-12A4-41E7-7CEAE12CDF2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4A51B1A-CDED-D7CF-3722-372CEDE8893C}"/>
              </a:ext>
            </a:extLst>
          </p:cNvPr>
          <p:cNvSpPr>
            <a:spLocks noGrp="1"/>
          </p:cNvSpPr>
          <p:nvPr>
            <p:ph type="title"/>
          </p:nvPr>
        </p:nvSpPr>
        <p:spPr>
          <a:xfrm>
            <a:off x="296025" y="-234089"/>
            <a:ext cx="11452630" cy="1325563"/>
          </a:xfrm>
        </p:spPr>
        <p:txBody>
          <a:bodyPr>
            <a:normAutofit/>
          </a:bodyPr>
          <a:lstStyle/>
          <a:p>
            <a:r>
              <a:rPr lang="en-US" sz="4000" b="1" dirty="0">
                <a:solidFill>
                  <a:schemeClr val="accent2">
                    <a:lumMod val="75000"/>
                  </a:schemeClr>
                </a:solidFill>
              </a:rPr>
              <a:t>Free Energy of “normal” BCFT: Tree level and one-loop </a:t>
            </a:r>
            <a:endParaRPr lang="en-US" sz="4000" dirty="0"/>
          </a:p>
        </p:txBody>
      </p:sp>
      <p:sp>
        <p:nvSpPr>
          <p:cNvPr id="3" name="Content Placeholder 2">
            <a:extLst>
              <a:ext uri="{FF2B5EF4-FFF2-40B4-BE49-F238E27FC236}">
                <a16:creationId xmlns:a16="http://schemas.microsoft.com/office/drawing/2014/main" id="{0EAFB127-CB06-2392-2F8F-2096FA47FED7}"/>
              </a:ext>
            </a:extLst>
          </p:cNvPr>
          <p:cNvSpPr>
            <a:spLocks noGrp="1"/>
          </p:cNvSpPr>
          <p:nvPr>
            <p:ph idx="1"/>
          </p:nvPr>
        </p:nvSpPr>
        <p:spPr>
          <a:xfrm>
            <a:off x="296025" y="868217"/>
            <a:ext cx="11746818" cy="5851828"/>
          </a:xfrm>
        </p:spPr>
        <p:txBody>
          <a:bodyPr>
            <a:noAutofit/>
          </a:bodyPr>
          <a:lstStyle/>
          <a:p>
            <a:r>
              <a:rPr lang="en-US" dirty="0"/>
              <a:t>There is a tree-level contribution from classical action</a:t>
            </a:r>
          </a:p>
          <a:p>
            <a:pPr marL="0" indent="0">
              <a:buNone/>
            </a:pPr>
            <a:endParaRPr lang="en-US" dirty="0"/>
          </a:p>
          <a:p>
            <a:pPr marL="0" indent="0">
              <a:buNone/>
            </a:pPr>
            <a:endParaRPr lang="en-US" dirty="0"/>
          </a:p>
          <a:p>
            <a:r>
              <a:rPr lang="en-US" dirty="0"/>
              <a:t>At one-loop </a:t>
            </a:r>
          </a:p>
          <a:p>
            <a:pPr marL="0" indent="0">
              <a:buNone/>
            </a:pPr>
            <a:endParaRPr lang="en-US" dirty="0"/>
          </a:p>
          <a:p>
            <a:pPr marL="0" indent="0">
              <a:buNone/>
            </a:pPr>
            <a:endParaRPr lang="en-US" dirty="0"/>
          </a:p>
          <a:p>
            <a:r>
              <a:rPr lang="en-US" dirty="0"/>
              <a:t> The one-loop determinants can be computed explicitly as  </a:t>
            </a:r>
            <a:r>
              <a:rPr lang="en-US" sz="1800" dirty="0">
                <a:solidFill>
                  <a:schemeClr val="accent6"/>
                </a:solidFill>
              </a:rPr>
              <a:t>…SG, </a:t>
            </a:r>
            <a:r>
              <a:rPr lang="en-US" sz="1800" dirty="0" err="1">
                <a:solidFill>
                  <a:schemeClr val="accent6"/>
                </a:solidFill>
              </a:rPr>
              <a:t>Khanchandani</a:t>
            </a:r>
            <a:r>
              <a:rPr lang="en-US" sz="1800" dirty="0">
                <a:solidFill>
                  <a:schemeClr val="accent6"/>
                </a:solidFill>
              </a:rPr>
              <a:t>… </a:t>
            </a:r>
          </a:p>
          <a:p>
            <a:pPr marL="0" indent="0">
              <a:buNone/>
            </a:pPr>
            <a:r>
              <a:rPr lang="en-US" dirty="0"/>
              <a:t> </a:t>
            </a:r>
          </a:p>
          <a:p>
            <a:pPr marL="0" indent="0">
              <a:buNone/>
            </a:pPr>
            <a:r>
              <a:rPr lang="en-US" dirty="0"/>
              <a:t>                                      </a:t>
            </a:r>
            <a:r>
              <a:rPr lang="en-US" i="1" dirty="0"/>
              <a:t> </a:t>
            </a:r>
            <a:r>
              <a:rPr lang="en-US" dirty="0"/>
              <a:t>            </a:t>
            </a:r>
          </a:p>
        </p:txBody>
      </p:sp>
      <p:pic>
        <p:nvPicPr>
          <p:cNvPr id="6" name="Picture 5">
            <a:extLst>
              <a:ext uri="{FF2B5EF4-FFF2-40B4-BE49-F238E27FC236}">
                <a16:creationId xmlns:a16="http://schemas.microsoft.com/office/drawing/2014/main" id="{1E68B599-801C-B291-4344-F2936BF59A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86907" y="1324046"/>
            <a:ext cx="3497883" cy="762066"/>
          </a:xfrm>
          <a:prstGeom prst="rect">
            <a:avLst/>
          </a:prstGeom>
        </p:spPr>
      </p:pic>
      <p:pic>
        <p:nvPicPr>
          <p:cNvPr id="10" name="Picture 9">
            <a:extLst>
              <a:ext uri="{FF2B5EF4-FFF2-40B4-BE49-F238E27FC236}">
                <a16:creationId xmlns:a16="http://schemas.microsoft.com/office/drawing/2014/main" id="{C0E8F369-7661-D26C-2B31-26AB5EC8039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02910" y="2628615"/>
            <a:ext cx="4381880" cy="571550"/>
          </a:xfrm>
          <a:prstGeom prst="rect">
            <a:avLst/>
          </a:prstGeom>
        </p:spPr>
      </p:pic>
      <p:pic>
        <p:nvPicPr>
          <p:cNvPr id="14" name="Picture 13">
            <a:extLst>
              <a:ext uri="{FF2B5EF4-FFF2-40B4-BE49-F238E27FC236}">
                <a16:creationId xmlns:a16="http://schemas.microsoft.com/office/drawing/2014/main" id="{C765968F-ADEB-F22E-EC0E-E61FCE579AC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52581" y="4704488"/>
            <a:ext cx="7209145" cy="937341"/>
          </a:xfrm>
          <a:prstGeom prst="rect">
            <a:avLst/>
          </a:prstGeom>
        </p:spPr>
      </p:pic>
      <p:pic>
        <p:nvPicPr>
          <p:cNvPr id="16" name="Picture 15">
            <a:extLst>
              <a:ext uri="{FF2B5EF4-FFF2-40B4-BE49-F238E27FC236}">
                <a16:creationId xmlns:a16="http://schemas.microsoft.com/office/drawing/2014/main" id="{FF840085-385E-542E-66B5-1FA28227E83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13461" y="5874152"/>
            <a:ext cx="9876376" cy="845893"/>
          </a:xfrm>
          <a:prstGeom prst="rect">
            <a:avLst/>
          </a:prstGeom>
        </p:spPr>
      </p:pic>
      <p:pic>
        <p:nvPicPr>
          <p:cNvPr id="19" name="Picture 18">
            <a:extLst>
              <a:ext uri="{FF2B5EF4-FFF2-40B4-BE49-F238E27FC236}">
                <a16:creationId xmlns:a16="http://schemas.microsoft.com/office/drawing/2014/main" id="{5FC7BFE0-701D-76E6-C3E6-1D4AC79BB91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143982" y="3212594"/>
            <a:ext cx="4718294" cy="627161"/>
          </a:xfrm>
          <a:prstGeom prst="rect">
            <a:avLst/>
          </a:prstGeom>
        </p:spPr>
      </p:pic>
    </p:spTree>
    <p:extLst>
      <p:ext uri="{BB962C8B-B14F-4D97-AF65-F5344CB8AC3E}">
        <p14:creationId xmlns:p14="http://schemas.microsoft.com/office/powerpoint/2010/main" val="30731730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3AE252-CF91-58CB-1C83-5559846683D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B9153FE-EBF6-5570-DC36-8E1822EF1BB4}"/>
              </a:ext>
            </a:extLst>
          </p:cNvPr>
          <p:cNvSpPr>
            <a:spLocks noGrp="1"/>
          </p:cNvSpPr>
          <p:nvPr>
            <p:ph type="title"/>
          </p:nvPr>
        </p:nvSpPr>
        <p:spPr>
          <a:xfrm>
            <a:off x="296025" y="-234089"/>
            <a:ext cx="10515600" cy="1325563"/>
          </a:xfrm>
        </p:spPr>
        <p:txBody>
          <a:bodyPr>
            <a:normAutofit/>
          </a:bodyPr>
          <a:lstStyle/>
          <a:p>
            <a:r>
              <a:rPr lang="en-US" sz="4000" b="1" dirty="0">
                <a:solidFill>
                  <a:schemeClr val="accent2">
                    <a:lumMod val="75000"/>
                  </a:schemeClr>
                </a:solidFill>
              </a:rPr>
              <a:t>“Normal” Free Energy: Two loops         </a:t>
            </a:r>
            <a:r>
              <a:rPr lang="en-US" sz="2000" b="1" dirty="0">
                <a:solidFill>
                  <a:schemeClr val="accent6"/>
                </a:solidFill>
              </a:rPr>
              <a:t>SG, Sun ‘25</a:t>
            </a:r>
            <a:endParaRPr lang="en-US" sz="2000" dirty="0">
              <a:solidFill>
                <a:schemeClr val="accent6"/>
              </a:solidFill>
            </a:endParaRP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3C6689F-BB19-101F-241A-032030E8CE42}"/>
                  </a:ext>
                </a:extLst>
              </p:cNvPr>
              <p:cNvSpPr>
                <a:spLocks noGrp="1"/>
              </p:cNvSpPr>
              <p:nvPr>
                <p:ph idx="1"/>
              </p:nvPr>
            </p:nvSpPr>
            <p:spPr>
              <a:xfrm>
                <a:off x="296025" y="832286"/>
                <a:ext cx="11711248" cy="5735781"/>
              </a:xfrm>
            </p:spPr>
            <p:txBody>
              <a:bodyPr>
                <a:noAutofit/>
              </a:bodyPr>
              <a:lstStyle/>
              <a:p>
                <a:r>
                  <a:rPr lang="en-US" dirty="0"/>
                  <a:t>At two-loops, we need to compute the diagrams </a:t>
                </a:r>
              </a:p>
              <a:p>
                <a:pPr marL="0" indent="0">
                  <a:buNone/>
                </a:pPr>
                <a:endParaRPr lang="en-US" dirty="0"/>
              </a:p>
              <a:p>
                <a:pPr marL="0" indent="0">
                  <a:buNone/>
                </a:pPr>
                <a:endParaRPr lang="en-US" dirty="0"/>
              </a:p>
              <a:p>
                <a:r>
                  <a:rPr lang="en-US" dirty="0"/>
                  <a:t>Each line corresponds to </a:t>
                </a:r>
                <a:r>
                  <a:rPr lang="en-US" dirty="0" err="1"/>
                  <a:t>AdS</a:t>
                </a:r>
                <a:r>
                  <a:rPr lang="en-US" dirty="0"/>
                  <a:t> propagator for </a:t>
                </a:r>
                <a14:m>
                  <m:oMath xmlns:m="http://schemas.openxmlformats.org/officeDocument/2006/math">
                    <m:r>
                      <a:rPr lang="en-US" i="1">
                        <a:latin typeface="Cambria Math" panose="02040503050406030204" pitchFamily="18" charset="0"/>
                        <a:ea typeface="Cambria Math" panose="02040503050406030204" pitchFamily="18" charset="0"/>
                      </a:rPr>
                      <m:t>𝜙</m:t>
                    </m:r>
                  </m:oMath>
                </a14:m>
                <a:r>
                  <a:rPr lang="en-US" baseline="30000" dirty="0"/>
                  <a:t>a</a:t>
                </a:r>
                <a:r>
                  <a:rPr lang="en-US" dirty="0"/>
                  <a:t> or </a:t>
                </a:r>
                <a:r>
                  <a:rPr lang="en-US" dirty="0">
                    <a:latin typeface="Symbol" panose="05050102010706020507" pitchFamily="18" charset="2"/>
                  </a:rPr>
                  <a:t>c</a:t>
                </a:r>
              </a:p>
              <a:p>
                <a:pPr marL="0" indent="0">
                  <a:buNone/>
                </a:pPr>
                <a:endParaRPr lang="en-US" dirty="0"/>
              </a:p>
              <a:p>
                <a:pPr marL="0" indent="0">
                  <a:buNone/>
                </a:pPr>
                <a:r>
                  <a:rPr lang="en-US" dirty="0"/>
                  <a:t> </a:t>
                </a:r>
              </a:p>
              <a:p>
                <a:pPr marL="0" indent="0">
                  <a:buNone/>
                </a:pPr>
                <a:r>
                  <a:rPr lang="en-US" sz="2200" dirty="0"/>
                  <a:t>At coincident points</a:t>
                </a:r>
              </a:p>
              <a:p>
                <a:endParaRPr lang="en-US" dirty="0"/>
              </a:p>
              <a:p>
                <a:r>
                  <a:rPr lang="en-US" dirty="0"/>
                  <a:t>First two diagrams give</a:t>
                </a:r>
              </a:p>
              <a:p>
                <a:endParaRPr lang="en-US" dirty="0"/>
              </a:p>
              <a:p>
                <a:pPr marL="0" indent="0">
                  <a:buNone/>
                </a:pPr>
                <a:r>
                  <a:rPr lang="en-US" dirty="0"/>
                  <a:t>                                      </a:t>
                </a:r>
                <a:r>
                  <a:rPr lang="en-US" i="1" dirty="0"/>
                  <a:t> </a:t>
                </a:r>
                <a:r>
                  <a:rPr lang="en-US" dirty="0"/>
                  <a:t>            </a:t>
                </a:r>
              </a:p>
            </p:txBody>
          </p:sp>
        </mc:Choice>
        <mc:Fallback xmlns="">
          <p:sp>
            <p:nvSpPr>
              <p:cNvPr id="3" name="Content Placeholder 2">
                <a:extLst>
                  <a:ext uri="{FF2B5EF4-FFF2-40B4-BE49-F238E27FC236}">
                    <a16:creationId xmlns:a16="http://schemas.microsoft.com/office/drawing/2014/main" id="{E3C6689F-BB19-101F-241A-032030E8CE42}"/>
                  </a:ext>
                </a:extLst>
              </p:cNvPr>
              <p:cNvSpPr>
                <a:spLocks noGrp="1" noRot="1" noChangeAspect="1" noMove="1" noResize="1" noEditPoints="1" noAdjustHandles="1" noChangeArrowheads="1" noChangeShapeType="1" noTextEdit="1"/>
              </p:cNvSpPr>
              <p:nvPr>
                <p:ph idx="1"/>
              </p:nvPr>
            </p:nvSpPr>
            <p:spPr>
              <a:xfrm>
                <a:off x="296025" y="832286"/>
                <a:ext cx="11711248" cy="5735781"/>
              </a:xfrm>
              <a:blipFill>
                <a:blip r:embed="rId2"/>
                <a:stretch>
                  <a:fillRect l="-937" t="-1809"/>
                </a:stretch>
              </a:blipFill>
            </p:spPr>
            <p:txBody>
              <a:bodyPr/>
              <a:lstStyle/>
              <a:p>
                <a:r>
                  <a:rPr lang="en-US">
                    <a:noFill/>
                  </a:rPr>
                  <a:t> </a:t>
                </a:r>
              </a:p>
            </p:txBody>
          </p:sp>
        </mc:Fallback>
      </mc:AlternateContent>
      <p:pic>
        <p:nvPicPr>
          <p:cNvPr id="4" name="Picture 3" descr="A black circle with black dots&#10;&#10;AI-generated content may be incorrect.">
            <a:extLst>
              <a:ext uri="{FF2B5EF4-FFF2-40B4-BE49-F238E27FC236}">
                <a16:creationId xmlns:a16="http://schemas.microsoft.com/office/drawing/2014/main" id="{7E965BC8-35F7-90E8-0B1A-EDCF4DFEAEB8}"/>
              </a:ext>
            </a:extLst>
          </p:cNvPr>
          <p:cNvPicPr>
            <a:picLocks noChangeAspect="1"/>
          </p:cNvPicPr>
          <p:nvPr/>
        </p:nvPicPr>
        <p:blipFill>
          <a:blip r:embed="rId3"/>
          <a:stretch>
            <a:fillRect/>
          </a:stretch>
        </p:blipFill>
        <p:spPr>
          <a:xfrm>
            <a:off x="2847754" y="1422168"/>
            <a:ext cx="6607790" cy="854739"/>
          </a:xfrm>
          <a:prstGeom prst="rect">
            <a:avLst/>
          </a:prstGeom>
        </p:spPr>
      </p:pic>
      <p:pic>
        <p:nvPicPr>
          <p:cNvPr id="7" name="Picture 6">
            <a:extLst>
              <a:ext uri="{FF2B5EF4-FFF2-40B4-BE49-F238E27FC236}">
                <a16:creationId xmlns:a16="http://schemas.microsoft.com/office/drawing/2014/main" id="{20E7FBD7-0BC5-9BF7-8635-D6A42FAAAA4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9296" y="2876903"/>
            <a:ext cx="7132938" cy="762066"/>
          </a:xfrm>
          <a:prstGeom prst="rect">
            <a:avLst/>
          </a:prstGeom>
        </p:spPr>
      </p:pic>
      <p:pic>
        <p:nvPicPr>
          <p:cNvPr id="9" name="Picture 8">
            <a:extLst>
              <a:ext uri="{FF2B5EF4-FFF2-40B4-BE49-F238E27FC236}">
                <a16:creationId xmlns:a16="http://schemas.microsoft.com/office/drawing/2014/main" id="{95FE63D3-4FE8-C3BE-1DAB-95100CD094B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98661" y="3021042"/>
            <a:ext cx="1722269" cy="358171"/>
          </a:xfrm>
          <a:prstGeom prst="rect">
            <a:avLst/>
          </a:prstGeom>
        </p:spPr>
      </p:pic>
      <p:pic>
        <p:nvPicPr>
          <p:cNvPr id="12" name="Picture 11">
            <a:extLst>
              <a:ext uri="{FF2B5EF4-FFF2-40B4-BE49-F238E27FC236}">
                <a16:creationId xmlns:a16="http://schemas.microsoft.com/office/drawing/2014/main" id="{0CF21FAC-7AF2-1751-9A35-D33E594072A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459057" y="3384816"/>
            <a:ext cx="3436918" cy="434378"/>
          </a:xfrm>
          <a:prstGeom prst="rect">
            <a:avLst/>
          </a:prstGeom>
        </p:spPr>
      </p:pic>
      <p:pic>
        <p:nvPicPr>
          <p:cNvPr id="15" name="Picture 14">
            <a:extLst>
              <a:ext uri="{FF2B5EF4-FFF2-40B4-BE49-F238E27FC236}">
                <a16:creationId xmlns:a16="http://schemas.microsoft.com/office/drawing/2014/main" id="{E98B6F39-A17F-0094-74E7-6F5AA4F589F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847754" y="3607454"/>
            <a:ext cx="3528366" cy="899238"/>
          </a:xfrm>
          <a:prstGeom prst="rect">
            <a:avLst/>
          </a:prstGeom>
        </p:spPr>
      </p:pic>
      <p:pic>
        <p:nvPicPr>
          <p:cNvPr id="18" name="Picture 17">
            <a:extLst>
              <a:ext uri="{FF2B5EF4-FFF2-40B4-BE49-F238E27FC236}">
                <a16:creationId xmlns:a16="http://schemas.microsoft.com/office/drawing/2014/main" id="{EF37D2AB-8613-8900-9571-E89F035A626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366033" y="5355096"/>
            <a:ext cx="8573243" cy="670618"/>
          </a:xfrm>
          <a:prstGeom prst="rect">
            <a:avLst/>
          </a:prstGeom>
        </p:spPr>
      </p:pic>
      <p:pic>
        <p:nvPicPr>
          <p:cNvPr id="20" name="Picture 19">
            <a:extLst>
              <a:ext uri="{FF2B5EF4-FFF2-40B4-BE49-F238E27FC236}">
                <a16:creationId xmlns:a16="http://schemas.microsoft.com/office/drawing/2014/main" id="{3053B69A-DF17-AE96-BC62-D0F14293C442}"/>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408500" y="6126417"/>
            <a:ext cx="5654530" cy="731583"/>
          </a:xfrm>
          <a:prstGeom prst="rect">
            <a:avLst/>
          </a:prstGeom>
        </p:spPr>
      </p:pic>
    </p:spTree>
    <p:extLst>
      <p:ext uri="{BB962C8B-B14F-4D97-AF65-F5344CB8AC3E}">
        <p14:creationId xmlns:p14="http://schemas.microsoft.com/office/powerpoint/2010/main" val="34990430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614963-954E-9384-6F1D-5E334E706CD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0EAF6B2-426F-FD7F-1CCD-9E782E4DB393}"/>
              </a:ext>
            </a:extLst>
          </p:cNvPr>
          <p:cNvSpPr>
            <a:spLocks noGrp="1"/>
          </p:cNvSpPr>
          <p:nvPr>
            <p:ph type="title"/>
          </p:nvPr>
        </p:nvSpPr>
        <p:spPr>
          <a:xfrm>
            <a:off x="296025" y="-234089"/>
            <a:ext cx="10515600" cy="1325563"/>
          </a:xfrm>
        </p:spPr>
        <p:txBody>
          <a:bodyPr>
            <a:normAutofit/>
          </a:bodyPr>
          <a:lstStyle/>
          <a:p>
            <a:r>
              <a:rPr lang="en-US" sz="4000" b="1" dirty="0">
                <a:solidFill>
                  <a:schemeClr val="accent2">
                    <a:lumMod val="75000"/>
                  </a:schemeClr>
                </a:solidFill>
              </a:rPr>
              <a:t>“Normal” Free Energy: Two loops         </a:t>
            </a:r>
            <a:r>
              <a:rPr lang="en-US" sz="2000" b="1" dirty="0">
                <a:solidFill>
                  <a:schemeClr val="accent6"/>
                </a:solidFill>
              </a:rPr>
              <a:t>SG, Sun ‘25</a:t>
            </a:r>
            <a:endParaRPr lang="en-US" sz="2000" dirty="0">
              <a:solidFill>
                <a:schemeClr val="accent6"/>
              </a:solidFill>
            </a:endParaRP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A75A7AA6-6F68-ECF3-6937-C9AA375B20A3}"/>
                  </a:ext>
                </a:extLst>
              </p:cNvPr>
              <p:cNvSpPr>
                <a:spLocks noGrp="1"/>
              </p:cNvSpPr>
              <p:nvPr>
                <p:ph idx="1"/>
              </p:nvPr>
            </p:nvSpPr>
            <p:spPr>
              <a:xfrm>
                <a:off x="296025" y="832286"/>
                <a:ext cx="11711248" cy="5735781"/>
              </a:xfrm>
            </p:spPr>
            <p:txBody>
              <a:bodyPr>
                <a:noAutofit/>
              </a:bodyPr>
              <a:lstStyle/>
              <a:p>
                <a:r>
                  <a:rPr lang="en-US" dirty="0"/>
                  <a:t>At two-loops, need to compute the diagrams </a:t>
                </a:r>
              </a:p>
              <a:p>
                <a:pPr marL="0" indent="0">
                  <a:buNone/>
                </a:pPr>
                <a:endParaRPr lang="en-US" dirty="0"/>
              </a:p>
              <a:p>
                <a:pPr marL="0" indent="0">
                  <a:buNone/>
                </a:pPr>
                <a:endParaRPr lang="en-US" dirty="0"/>
              </a:p>
              <a:p>
                <a:r>
                  <a:rPr lang="en-US" dirty="0"/>
                  <a:t>The third diagram is harder </a:t>
                </a:r>
              </a:p>
              <a:p>
                <a:endParaRPr lang="en-US" dirty="0"/>
              </a:p>
              <a:p>
                <a:endParaRPr lang="en-US" dirty="0"/>
              </a:p>
              <a:p>
                <a:pPr marL="0" indent="0">
                  <a:buNone/>
                </a:pPr>
                <a:endParaRPr lang="en-US" dirty="0"/>
              </a:p>
              <a:p>
                <a:r>
                  <a:rPr lang="en-US" dirty="0"/>
                  <a:t>Its </a:t>
                </a:r>
                <a14:m>
                  <m:oMath xmlns:m="http://schemas.openxmlformats.org/officeDocument/2006/math">
                    <m:r>
                      <a:rPr lang="en-US" i="1">
                        <a:latin typeface="Cambria Math" panose="02040503050406030204" pitchFamily="18" charset="0"/>
                        <a:ea typeface="Cambria Math" panose="02040503050406030204" pitchFamily="18" charset="0"/>
                      </a:rPr>
                      <m:t>𝜖</m:t>
                    </m:r>
                  </m:oMath>
                </a14:m>
                <a:r>
                  <a:rPr lang="en-US" dirty="0"/>
                  <a:t>-expansion near d=4 can be computed by a suitable “subtraction method”                          </a:t>
                </a:r>
              </a:p>
              <a:p>
                <a:pPr marL="0" indent="0">
                  <a:buNone/>
                </a:pPr>
                <a:r>
                  <a:rPr lang="en-US" dirty="0"/>
                  <a:t>                                                   where          is chosen so that its integral can be computed analytically for general d, and the difference is evaluated directly in d=4</a:t>
                </a:r>
              </a:p>
              <a:p>
                <a:endParaRPr lang="en-US" dirty="0"/>
              </a:p>
              <a:p>
                <a:pPr marL="0" indent="0">
                  <a:buNone/>
                </a:pPr>
                <a:r>
                  <a:rPr lang="en-US" dirty="0"/>
                  <a:t>                                      </a:t>
                </a:r>
                <a:r>
                  <a:rPr lang="en-US" i="1" dirty="0"/>
                  <a:t> </a:t>
                </a:r>
                <a:r>
                  <a:rPr lang="en-US" dirty="0"/>
                  <a:t>            </a:t>
                </a:r>
              </a:p>
            </p:txBody>
          </p:sp>
        </mc:Choice>
        <mc:Fallback xmlns="">
          <p:sp>
            <p:nvSpPr>
              <p:cNvPr id="3" name="Content Placeholder 2">
                <a:extLst>
                  <a:ext uri="{FF2B5EF4-FFF2-40B4-BE49-F238E27FC236}">
                    <a16:creationId xmlns:a16="http://schemas.microsoft.com/office/drawing/2014/main" id="{A75A7AA6-6F68-ECF3-6937-C9AA375B20A3}"/>
                  </a:ext>
                </a:extLst>
              </p:cNvPr>
              <p:cNvSpPr>
                <a:spLocks noGrp="1" noRot="1" noChangeAspect="1" noMove="1" noResize="1" noEditPoints="1" noAdjustHandles="1" noChangeArrowheads="1" noChangeShapeType="1" noTextEdit="1"/>
              </p:cNvSpPr>
              <p:nvPr>
                <p:ph idx="1"/>
              </p:nvPr>
            </p:nvSpPr>
            <p:spPr>
              <a:xfrm>
                <a:off x="296025" y="832286"/>
                <a:ext cx="11711248" cy="5735781"/>
              </a:xfrm>
              <a:blipFill>
                <a:blip r:embed="rId2"/>
                <a:stretch>
                  <a:fillRect l="-1093" t="-1809" r="-18688"/>
                </a:stretch>
              </a:blipFill>
            </p:spPr>
            <p:txBody>
              <a:bodyPr/>
              <a:lstStyle/>
              <a:p>
                <a:r>
                  <a:rPr lang="en-US">
                    <a:noFill/>
                  </a:rPr>
                  <a:t> </a:t>
                </a:r>
              </a:p>
            </p:txBody>
          </p:sp>
        </mc:Fallback>
      </mc:AlternateContent>
      <p:pic>
        <p:nvPicPr>
          <p:cNvPr id="4" name="Picture 3" descr="A black circle with black dots&#10;&#10;AI-generated content may be incorrect.">
            <a:extLst>
              <a:ext uri="{FF2B5EF4-FFF2-40B4-BE49-F238E27FC236}">
                <a16:creationId xmlns:a16="http://schemas.microsoft.com/office/drawing/2014/main" id="{7AF0E2CB-B461-A81A-CC7F-217307A6B5CC}"/>
              </a:ext>
            </a:extLst>
          </p:cNvPr>
          <p:cNvPicPr>
            <a:picLocks noChangeAspect="1"/>
          </p:cNvPicPr>
          <p:nvPr/>
        </p:nvPicPr>
        <p:blipFill>
          <a:blip r:embed="rId3"/>
          <a:stretch>
            <a:fillRect/>
          </a:stretch>
        </p:blipFill>
        <p:spPr>
          <a:xfrm>
            <a:off x="2847754" y="1422168"/>
            <a:ext cx="6607790" cy="854739"/>
          </a:xfrm>
          <a:prstGeom prst="rect">
            <a:avLst/>
          </a:prstGeom>
        </p:spPr>
      </p:pic>
      <p:pic>
        <p:nvPicPr>
          <p:cNvPr id="13" name="Picture 12">
            <a:extLst>
              <a:ext uri="{FF2B5EF4-FFF2-40B4-BE49-F238E27FC236}">
                <a16:creationId xmlns:a16="http://schemas.microsoft.com/office/drawing/2014/main" id="{4A64ADD9-F0C3-213C-0BCD-F17034BA8A3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6025" y="2840121"/>
            <a:ext cx="8197312" cy="1481180"/>
          </a:xfrm>
          <a:prstGeom prst="rect">
            <a:avLst/>
          </a:prstGeom>
        </p:spPr>
      </p:pic>
      <p:pic>
        <p:nvPicPr>
          <p:cNvPr id="16" name="Picture 15">
            <a:extLst>
              <a:ext uri="{FF2B5EF4-FFF2-40B4-BE49-F238E27FC236}">
                <a16:creationId xmlns:a16="http://schemas.microsoft.com/office/drawing/2014/main" id="{07FAB911-5AF1-4180-1FCF-12218ADEA80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48337" y="3747149"/>
            <a:ext cx="5643663" cy="450225"/>
          </a:xfrm>
          <a:prstGeom prst="rect">
            <a:avLst/>
          </a:prstGeom>
        </p:spPr>
      </p:pic>
      <p:pic>
        <p:nvPicPr>
          <p:cNvPr id="19" name="Picture 18">
            <a:extLst>
              <a:ext uri="{FF2B5EF4-FFF2-40B4-BE49-F238E27FC236}">
                <a16:creationId xmlns:a16="http://schemas.microsoft.com/office/drawing/2014/main" id="{4F9925CA-95FF-4945-331B-0058A47F493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9259" y="4899755"/>
            <a:ext cx="3734124" cy="464860"/>
          </a:xfrm>
          <a:prstGeom prst="rect">
            <a:avLst/>
          </a:prstGeom>
        </p:spPr>
      </p:pic>
      <p:pic>
        <p:nvPicPr>
          <p:cNvPr id="22" name="Picture 21">
            <a:extLst>
              <a:ext uri="{FF2B5EF4-FFF2-40B4-BE49-F238E27FC236}">
                <a16:creationId xmlns:a16="http://schemas.microsoft.com/office/drawing/2014/main" id="{6D75A13E-9606-443B-6584-6DA1D94AAE5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526755" y="4914996"/>
            <a:ext cx="624894" cy="434378"/>
          </a:xfrm>
          <a:prstGeom prst="rect">
            <a:avLst/>
          </a:prstGeom>
        </p:spPr>
      </p:pic>
    </p:spTree>
    <p:extLst>
      <p:ext uri="{BB962C8B-B14F-4D97-AF65-F5344CB8AC3E}">
        <p14:creationId xmlns:p14="http://schemas.microsoft.com/office/powerpoint/2010/main" val="33667037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91047E-16A6-A58E-001C-229F73B6845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C53D7C9-D2E3-4FBE-82A7-2F8A11A381C5}"/>
              </a:ext>
            </a:extLst>
          </p:cNvPr>
          <p:cNvSpPr>
            <a:spLocks noGrp="1"/>
          </p:cNvSpPr>
          <p:nvPr>
            <p:ph type="title"/>
          </p:nvPr>
        </p:nvSpPr>
        <p:spPr>
          <a:xfrm>
            <a:off x="296025" y="-234089"/>
            <a:ext cx="10515600" cy="1325563"/>
          </a:xfrm>
        </p:spPr>
        <p:txBody>
          <a:bodyPr>
            <a:normAutofit/>
          </a:bodyPr>
          <a:lstStyle/>
          <a:p>
            <a:r>
              <a:rPr lang="en-US" sz="4000" b="1" dirty="0">
                <a:solidFill>
                  <a:schemeClr val="accent2">
                    <a:lumMod val="75000"/>
                  </a:schemeClr>
                </a:solidFill>
              </a:rPr>
              <a:t>“Normal” Free Energy: Final result </a:t>
            </a:r>
            <a:endParaRPr lang="en-US" sz="2000" dirty="0">
              <a:solidFill>
                <a:schemeClr val="accent6"/>
              </a:solidFill>
            </a:endParaRP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2CFF7D4-F0FF-7502-772F-514F91D40598}"/>
                  </a:ext>
                </a:extLst>
              </p:cNvPr>
              <p:cNvSpPr>
                <a:spLocks noGrp="1"/>
              </p:cNvSpPr>
              <p:nvPr>
                <p:ph idx="1"/>
              </p:nvPr>
            </p:nvSpPr>
            <p:spPr>
              <a:xfrm>
                <a:off x="296025" y="832286"/>
                <a:ext cx="11711248" cy="5735781"/>
              </a:xfrm>
            </p:spPr>
            <p:txBody>
              <a:bodyPr>
                <a:noAutofit/>
              </a:bodyPr>
              <a:lstStyle/>
              <a:p>
                <a:r>
                  <a:rPr lang="en-US" dirty="0"/>
                  <a:t>Putting everything together, and expressing bare coupling in terms of renormalized one</a:t>
                </a:r>
              </a:p>
              <a:p>
                <a:pPr marL="0" indent="0">
                  <a:buNone/>
                </a:pPr>
                <a:endParaRPr lang="en-US" dirty="0"/>
              </a:p>
              <a:p>
                <a:pPr marL="0" indent="0">
                  <a:buNone/>
                </a:pPr>
                <a:r>
                  <a:rPr lang="en-US" dirty="0"/>
                  <a:t>we find that all 1/</a:t>
                </a:r>
                <a14:m>
                  <m:oMath xmlns:m="http://schemas.openxmlformats.org/officeDocument/2006/math">
                    <m:r>
                      <a:rPr lang="en-US" i="1">
                        <a:latin typeface="Cambria Math" panose="02040503050406030204" pitchFamily="18" charset="0"/>
                        <a:ea typeface="Cambria Math" panose="02040503050406030204" pitchFamily="18" charset="0"/>
                      </a:rPr>
                      <m:t>𝜖</m:t>
                    </m:r>
                  </m:oMath>
                </a14:m>
                <a:r>
                  <a:rPr lang="en-US" dirty="0"/>
                  <a:t> UV poles cancel as expected (non-trivial consistency check) </a:t>
                </a:r>
              </a:p>
              <a:p>
                <a:r>
                  <a:rPr lang="en-US" dirty="0"/>
                  <a:t>Going to the fixed point , and subtracting half of the sphere free energy, the final result for the      function at the normal fixed point is </a:t>
                </a:r>
              </a:p>
              <a:p>
                <a:endParaRPr lang="en-US" dirty="0"/>
              </a:p>
              <a:p>
                <a:endParaRPr lang="en-US" dirty="0"/>
              </a:p>
              <a:p>
                <a:endParaRPr lang="en-US" dirty="0"/>
              </a:p>
              <a:p>
                <a:endParaRPr lang="en-US" dirty="0"/>
              </a:p>
              <a:p>
                <a:pPr marL="0" indent="0">
                  <a:buNone/>
                </a:pPr>
                <a:endParaRPr lang="en-US" dirty="0"/>
              </a:p>
              <a:p>
                <a:endParaRPr lang="en-US" dirty="0"/>
              </a:p>
              <a:p>
                <a:pPr marL="0" indent="0">
                  <a:buNone/>
                </a:pPr>
                <a:endParaRPr lang="en-US" dirty="0"/>
              </a:p>
              <a:p>
                <a:pPr marL="0" indent="0">
                  <a:buNone/>
                </a:pPr>
                <a:r>
                  <a:rPr lang="en-US" dirty="0"/>
                  <a:t>                                      </a:t>
                </a:r>
                <a:r>
                  <a:rPr lang="en-US" i="1" dirty="0"/>
                  <a:t> </a:t>
                </a:r>
                <a:r>
                  <a:rPr lang="en-US" dirty="0"/>
                  <a:t>            </a:t>
                </a:r>
              </a:p>
            </p:txBody>
          </p:sp>
        </mc:Choice>
        <mc:Fallback xmlns="">
          <p:sp>
            <p:nvSpPr>
              <p:cNvPr id="3" name="Content Placeholder 2">
                <a:extLst>
                  <a:ext uri="{FF2B5EF4-FFF2-40B4-BE49-F238E27FC236}">
                    <a16:creationId xmlns:a16="http://schemas.microsoft.com/office/drawing/2014/main" id="{F2CFF7D4-F0FF-7502-772F-514F91D40598}"/>
                  </a:ext>
                </a:extLst>
              </p:cNvPr>
              <p:cNvSpPr>
                <a:spLocks noGrp="1" noRot="1" noChangeAspect="1" noMove="1" noResize="1" noEditPoints="1" noAdjustHandles="1" noChangeArrowheads="1" noChangeShapeType="1" noTextEdit="1"/>
              </p:cNvSpPr>
              <p:nvPr>
                <p:ph idx="1"/>
              </p:nvPr>
            </p:nvSpPr>
            <p:spPr>
              <a:xfrm>
                <a:off x="296025" y="832286"/>
                <a:ext cx="11711248" cy="5735781"/>
              </a:xfrm>
              <a:blipFill>
                <a:blip r:embed="rId2"/>
                <a:stretch>
                  <a:fillRect l="-1093" t="-1809"/>
                </a:stretch>
              </a:blipFill>
            </p:spPr>
            <p:txBody>
              <a:bodyPr/>
              <a:lstStyle/>
              <a:p>
                <a:r>
                  <a:rPr lang="en-US">
                    <a:noFill/>
                  </a:rPr>
                  <a:t> </a:t>
                </a:r>
              </a:p>
            </p:txBody>
          </p:sp>
        </mc:Fallback>
      </mc:AlternateContent>
      <p:pic>
        <p:nvPicPr>
          <p:cNvPr id="7" name="Picture 6">
            <a:extLst>
              <a:ext uri="{FF2B5EF4-FFF2-40B4-BE49-F238E27FC236}">
                <a16:creationId xmlns:a16="http://schemas.microsoft.com/office/drawing/2014/main" id="{62452D25-904C-D27D-BA75-348201F1144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16595" y="1350270"/>
            <a:ext cx="5105842" cy="701101"/>
          </a:xfrm>
          <a:prstGeom prst="rect">
            <a:avLst/>
          </a:prstGeom>
        </p:spPr>
      </p:pic>
      <p:pic>
        <p:nvPicPr>
          <p:cNvPr id="10" name="Picture 9">
            <a:extLst>
              <a:ext uri="{FF2B5EF4-FFF2-40B4-BE49-F238E27FC236}">
                <a16:creationId xmlns:a16="http://schemas.microsoft.com/office/drawing/2014/main" id="{DA9546B6-1BED-087C-DB13-BF9BF9F5CDB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79649" y="3219216"/>
            <a:ext cx="205758" cy="297206"/>
          </a:xfrm>
          <a:prstGeom prst="rect">
            <a:avLst/>
          </a:prstGeom>
        </p:spPr>
      </p:pic>
      <p:pic>
        <p:nvPicPr>
          <p:cNvPr id="12" name="Picture 11">
            <a:extLst>
              <a:ext uri="{FF2B5EF4-FFF2-40B4-BE49-F238E27FC236}">
                <a16:creationId xmlns:a16="http://schemas.microsoft.com/office/drawing/2014/main" id="{7920498C-AD59-D6A9-414F-1E5B267E48C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65880" y="3998839"/>
            <a:ext cx="8672312" cy="1508891"/>
          </a:xfrm>
          <a:prstGeom prst="rect">
            <a:avLst/>
          </a:prstGeom>
        </p:spPr>
      </p:pic>
    </p:spTree>
    <p:extLst>
      <p:ext uri="{BB962C8B-B14F-4D97-AF65-F5344CB8AC3E}">
        <p14:creationId xmlns:p14="http://schemas.microsoft.com/office/powerpoint/2010/main" val="950734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7571" y="-132489"/>
            <a:ext cx="10515600" cy="1325563"/>
          </a:xfrm>
        </p:spPr>
        <p:txBody>
          <a:bodyPr>
            <a:normAutofit/>
          </a:bodyPr>
          <a:lstStyle/>
          <a:p>
            <a:r>
              <a:rPr lang="en-US" sz="4000" b="1" dirty="0">
                <a:solidFill>
                  <a:schemeClr val="accent2">
                    <a:lumMod val="75000"/>
                  </a:schemeClr>
                </a:solidFill>
              </a:rPr>
              <a:t>Conformal boundaries and defects in CFT </a:t>
            </a:r>
            <a:endParaRPr lang="en-US" sz="4000" dirty="0"/>
          </a:p>
        </p:txBody>
      </p:sp>
      <p:sp>
        <p:nvSpPr>
          <p:cNvPr id="3" name="Content Placeholder 2"/>
          <p:cNvSpPr>
            <a:spLocks noGrp="1"/>
          </p:cNvSpPr>
          <p:nvPr>
            <p:ph idx="1"/>
          </p:nvPr>
        </p:nvSpPr>
        <p:spPr>
          <a:xfrm>
            <a:off x="460500" y="1287418"/>
            <a:ext cx="11416936" cy="4846320"/>
          </a:xfrm>
        </p:spPr>
        <p:txBody>
          <a:bodyPr>
            <a:noAutofit/>
          </a:bodyPr>
          <a:lstStyle/>
          <a:p>
            <a:r>
              <a:rPr lang="en-US" dirty="0"/>
              <a:t>In the case of a CFT, special role is played by </a:t>
            </a:r>
            <a:r>
              <a:rPr lang="en-US" i="1" dirty="0"/>
              <a:t>conformal defects</a:t>
            </a:r>
            <a:r>
              <a:rPr lang="en-US" dirty="0"/>
              <a:t>: they preserve a conformal subgroup of the conformal symmetry of the theory. </a:t>
            </a:r>
          </a:p>
          <a:p>
            <a:r>
              <a:rPr lang="en-US" dirty="0"/>
              <a:t>A p-dimensional conformal defect in </a:t>
            </a:r>
            <a:r>
              <a:rPr lang="en-US" dirty="0" err="1"/>
              <a:t>CFT</a:t>
            </a:r>
            <a:r>
              <a:rPr lang="en-US" baseline="-25000" dirty="0" err="1"/>
              <a:t>d</a:t>
            </a:r>
            <a:r>
              <a:rPr lang="en-US" dirty="0"/>
              <a:t> preserves SO(p+1,1)       SO(d+1,1)</a:t>
            </a:r>
          </a:p>
          <a:p>
            <a:r>
              <a:rPr lang="en-US" dirty="0"/>
              <a:t>Some examples in familiar CFTs include</a:t>
            </a:r>
          </a:p>
          <a:p>
            <a:pPr lvl="1"/>
            <a:r>
              <a:rPr lang="en-US" b="1" i="1" dirty="0"/>
              <a:t>Boundaries </a:t>
            </a:r>
            <a:r>
              <a:rPr lang="en-US" dirty="0"/>
              <a:t>(or interfaces) in various critical systems </a:t>
            </a:r>
          </a:p>
          <a:p>
            <a:pPr lvl="1"/>
            <a:r>
              <a:rPr lang="en-US" dirty="0"/>
              <a:t>Several types of conformal defects in O(N) or Gross-Neveu models </a:t>
            </a:r>
          </a:p>
          <a:p>
            <a:pPr marL="457200" lvl="1" indent="0">
              <a:buNone/>
            </a:pPr>
            <a:r>
              <a:rPr lang="en-US" dirty="0"/>
              <a:t>   (E.g.: </a:t>
            </a:r>
            <a:r>
              <a:rPr lang="en-US" dirty="0" err="1"/>
              <a:t>Monodromy</a:t>
            </a:r>
            <a:r>
              <a:rPr lang="en-US" dirty="0"/>
              <a:t> defects, “pinning-field” line defects, spin impurities, surface  defects...)</a:t>
            </a:r>
          </a:p>
          <a:p>
            <a:pPr lvl="1"/>
            <a:r>
              <a:rPr lang="en-US" dirty="0"/>
              <a:t>Wilson lines in conformal gauge theories (</a:t>
            </a:r>
            <a:r>
              <a:rPr lang="en-US" i="1" dirty="0"/>
              <a:t>N=4</a:t>
            </a:r>
            <a:r>
              <a:rPr lang="en-US" dirty="0"/>
              <a:t> SYM, ABJM, critical QED</a:t>
            </a:r>
            <a:r>
              <a:rPr lang="en-US" baseline="-25000" dirty="0"/>
              <a:t>3</a:t>
            </a:r>
            <a:r>
              <a:rPr lang="en-US" dirty="0"/>
              <a:t>…)</a:t>
            </a:r>
          </a:p>
          <a:p>
            <a:pPr marL="0" indent="0">
              <a:buNone/>
            </a:pPr>
            <a:endParaRPr lang="en-US" dirty="0"/>
          </a:p>
        </p:txBody>
      </p:sp>
      <p:pic>
        <p:nvPicPr>
          <p:cNvPr id="4" name="Picture 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9875896" y="2283329"/>
            <a:ext cx="304843" cy="257211"/>
          </a:xfrm>
          <a:prstGeom prst="rect">
            <a:avLst/>
          </a:prstGeom>
        </p:spPr>
      </p:pic>
    </p:spTree>
    <p:extLst>
      <p:ext uri="{BB962C8B-B14F-4D97-AF65-F5344CB8AC3E}">
        <p14:creationId xmlns:p14="http://schemas.microsoft.com/office/powerpoint/2010/main" val="113779449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C1CCF2-9F36-84F9-06C2-6DD9FE75D94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48DA758-D109-DE3D-885E-56044A02CECC}"/>
              </a:ext>
            </a:extLst>
          </p:cNvPr>
          <p:cNvSpPr>
            <a:spLocks noGrp="1"/>
          </p:cNvSpPr>
          <p:nvPr>
            <p:ph type="title"/>
          </p:nvPr>
        </p:nvSpPr>
        <p:spPr>
          <a:xfrm>
            <a:off x="296025" y="-234089"/>
            <a:ext cx="10515600" cy="1325563"/>
          </a:xfrm>
        </p:spPr>
        <p:txBody>
          <a:bodyPr>
            <a:normAutofit/>
          </a:bodyPr>
          <a:lstStyle/>
          <a:p>
            <a:r>
              <a:rPr lang="en-US" sz="4000" b="1" dirty="0">
                <a:solidFill>
                  <a:schemeClr val="accent2">
                    <a:lumMod val="75000"/>
                  </a:schemeClr>
                </a:solidFill>
              </a:rPr>
              <a:t>Pade estimate for 3d Ising boundary central charge  </a:t>
            </a:r>
            <a:endParaRPr lang="en-US" sz="2000" dirty="0">
              <a:solidFill>
                <a:schemeClr val="accent6"/>
              </a:solidFill>
            </a:endParaRP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D4814066-F2E2-D011-D6F1-6E4669E5ECD7}"/>
                  </a:ext>
                </a:extLst>
              </p:cNvPr>
              <p:cNvSpPr>
                <a:spLocks noGrp="1"/>
              </p:cNvSpPr>
              <p:nvPr>
                <p:ph idx="1"/>
              </p:nvPr>
            </p:nvSpPr>
            <p:spPr>
              <a:xfrm>
                <a:off x="296025" y="712213"/>
                <a:ext cx="11702011" cy="5937969"/>
              </a:xfrm>
            </p:spPr>
            <p:txBody>
              <a:bodyPr>
                <a:noAutofit/>
              </a:bodyPr>
              <a:lstStyle/>
              <a:p>
                <a:endParaRPr lang="en-US" dirty="0"/>
              </a:p>
              <a:p>
                <a:r>
                  <a:rPr lang="en-US" dirty="0"/>
                  <a:t>For N=1 (Ising), we find </a:t>
                </a:r>
              </a:p>
              <a:p>
                <a:r>
                  <a:rPr lang="en-US" dirty="0"/>
                  <a:t>In d=2, the normal fixed point should correspond to the fixed spin boundary condition in the 2d Ising BCFT, for which</a:t>
                </a:r>
              </a:p>
              <a:p>
                <a:r>
                  <a:rPr lang="en-US" dirty="0"/>
                  <a:t>We can do a “two-sided” Pade extrapolation using this d=2 boundary condition and the result in d=4-</a:t>
                </a:r>
                <a14:m>
                  <m:oMath xmlns:m="http://schemas.openxmlformats.org/officeDocument/2006/math">
                    <m:r>
                      <a:rPr lang="en-US" i="1">
                        <a:latin typeface="Cambria Math" panose="02040503050406030204" pitchFamily="18" charset="0"/>
                        <a:ea typeface="Cambria Math" panose="02040503050406030204" pitchFamily="18" charset="0"/>
                      </a:rPr>
                      <m:t>𝜖</m:t>
                    </m:r>
                  </m:oMath>
                </a14:m>
                <a:endParaRPr lang="en-US" dirty="0"/>
              </a:p>
              <a:p>
                <a:r>
                  <a:rPr lang="en-US" dirty="0"/>
                  <a:t>After averaging the available Pade approximants, we find </a:t>
                </a:r>
              </a:p>
              <a:p>
                <a:pPr marL="0" indent="0">
                  <a:buNone/>
                </a:pPr>
                <a:endParaRPr lang="en-US" dirty="0"/>
              </a:p>
              <a:p>
                <a:pPr marL="0" indent="0">
                  <a:buNone/>
                </a:pPr>
                <a:endParaRPr lang="en-US" dirty="0"/>
              </a:p>
              <a:p>
                <a:r>
                  <a:rPr lang="en-US" dirty="0"/>
                  <a:t>Agrees very well with the fuzzy sphere result                   </a:t>
                </a:r>
              </a:p>
              <a:p>
                <a:pPr marL="0" indent="0">
                  <a:buNone/>
                </a:pPr>
                <a:r>
                  <a:rPr lang="en-US" sz="1800" dirty="0">
                    <a:solidFill>
                      <a:schemeClr val="accent6"/>
                    </a:solidFill>
                  </a:rPr>
                  <a:t>              </a:t>
                </a:r>
              </a:p>
              <a:p>
                <a:pPr marL="0" indent="0">
                  <a:buNone/>
                </a:pPr>
                <a:r>
                  <a:rPr lang="en-US" sz="1800" dirty="0">
                    <a:solidFill>
                      <a:schemeClr val="accent6"/>
                    </a:solidFill>
                  </a:rPr>
                  <a:t>                                                                                                                             Zhou, Zou ‘24</a:t>
                </a:r>
              </a:p>
              <a:p>
                <a:pPr marL="0" indent="0">
                  <a:buNone/>
                </a:pPr>
                <a:endParaRPr lang="en-US" dirty="0"/>
              </a:p>
              <a:p>
                <a:pPr marL="0" indent="0">
                  <a:buNone/>
                </a:pPr>
                <a:endParaRPr lang="en-US" dirty="0"/>
              </a:p>
              <a:p>
                <a:endParaRPr lang="en-US" dirty="0"/>
              </a:p>
              <a:p>
                <a:pPr marL="0" indent="0">
                  <a:buNone/>
                </a:pPr>
                <a:endParaRPr lang="en-US" dirty="0"/>
              </a:p>
              <a:p>
                <a:pPr marL="0" indent="0">
                  <a:buNone/>
                </a:pPr>
                <a:r>
                  <a:rPr lang="en-US" dirty="0"/>
                  <a:t>                                      </a:t>
                </a:r>
                <a:r>
                  <a:rPr lang="en-US" i="1" dirty="0"/>
                  <a:t> </a:t>
                </a:r>
                <a:r>
                  <a:rPr lang="en-US" dirty="0"/>
                  <a:t>            </a:t>
                </a:r>
              </a:p>
            </p:txBody>
          </p:sp>
        </mc:Choice>
        <mc:Fallback xmlns="">
          <p:sp>
            <p:nvSpPr>
              <p:cNvPr id="3" name="Content Placeholder 2">
                <a:extLst>
                  <a:ext uri="{FF2B5EF4-FFF2-40B4-BE49-F238E27FC236}">
                    <a16:creationId xmlns:a16="http://schemas.microsoft.com/office/drawing/2014/main" id="{D4814066-F2E2-D011-D6F1-6E4669E5ECD7}"/>
                  </a:ext>
                </a:extLst>
              </p:cNvPr>
              <p:cNvSpPr>
                <a:spLocks noGrp="1" noRot="1" noChangeAspect="1" noMove="1" noResize="1" noEditPoints="1" noAdjustHandles="1" noChangeArrowheads="1" noChangeShapeType="1" noTextEdit="1"/>
              </p:cNvSpPr>
              <p:nvPr>
                <p:ph idx="1"/>
              </p:nvPr>
            </p:nvSpPr>
            <p:spPr>
              <a:xfrm>
                <a:off x="296025" y="712213"/>
                <a:ext cx="11702011" cy="5937969"/>
              </a:xfrm>
              <a:blipFill>
                <a:blip r:embed="rId2"/>
                <a:stretch>
                  <a:fillRect l="-938"/>
                </a:stretch>
              </a:blipFill>
            </p:spPr>
            <p:txBody>
              <a:bodyPr/>
              <a:lstStyle/>
              <a:p>
                <a:r>
                  <a:rPr lang="en-US">
                    <a:noFill/>
                  </a:rPr>
                  <a:t> </a:t>
                </a:r>
              </a:p>
            </p:txBody>
          </p:sp>
        </mc:Fallback>
      </mc:AlternateContent>
      <p:pic>
        <p:nvPicPr>
          <p:cNvPr id="5" name="Picture 4">
            <a:extLst>
              <a:ext uri="{FF2B5EF4-FFF2-40B4-BE49-F238E27FC236}">
                <a16:creationId xmlns:a16="http://schemas.microsoft.com/office/drawing/2014/main" id="{793A4C2C-74EF-252A-B178-CBC9186B60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41975" y="1225578"/>
            <a:ext cx="4351397" cy="396274"/>
          </a:xfrm>
          <a:prstGeom prst="rect">
            <a:avLst/>
          </a:prstGeom>
        </p:spPr>
      </p:pic>
      <p:pic>
        <p:nvPicPr>
          <p:cNvPr id="8" name="Picture 7">
            <a:extLst>
              <a:ext uri="{FF2B5EF4-FFF2-40B4-BE49-F238E27FC236}">
                <a16:creationId xmlns:a16="http://schemas.microsoft.com/office/drawing/2014/main" id="{BBB74EC2-4A6E-5973-F73F-AACF961863D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11635" y="2062422"/>
            <a:ext cx="3302779" cy="621529"/>
          </a:xfrm>
          <a:prstGeom prst="rect">
            <a:avLst/>
          </a:prstGeom>
        </p:spPr>
      </p:pic>
      <p:pic>
        <p:nvPicPr>
          <p:cNvPr id="11" name="Picture 10">
            <a:extLst>
              <a:ext uri="{FF2B5EF4-FFF2-40B4-BE49-F238E27FC236}">
                <a16:creationId xmlns:a16="http://schemas.microsoft.com/office/drawing/2014/main" id="{44B870CB-FA8B-4668-E693-4B022071883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04136" y="4173081"/>
            <a:ext cx="2137437" cy="493985"/>
          </a:xfrm>
          <a:prstGeom prst="rect">
            <a:avLst/>
          </a:prstGeom>
        </p:spPr>
      </p:pic>
      <p:pic>
        <p:nvPicPr>
          <p:cNvPr id="9" name="Picture 8">
            <a:extLst>
              <a:ext uri="{FF2B5EF4-FFF2-40B4-BE49-F238E27FC236}">
                <a16:creationId xmlns:a16="http://schemas.microsoft.com/office/drawing/2014/main" id="{3BBA4B66-16FA-D3C0-839E-B7E8991CD87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294909" y="5779243"/>
            <a:ext cx="2492846" cy="566833"/>
          </a:xfrm>
          <a:prstGeom prst="rect">
            <a:avLst/>
          </a:prstGeom>
        </p:spPr>
      </p:pic>
      <p:pic>
        <p:nvPicPr>
          <p:cNvPr id="12" name="Picture 11">
            <a:extLst>
              <a:ext uri="{FF2B5EF4-FFF2-40B4-BE49-F238E27FC236}">
                <a16:creationId xmlns:a16="http://schemas.microsoft.com/office/drawing/2014/main" id="{F73350A1-A9B5-4CED-8E17-8AE7A0EB8C9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622122" y="4186766"/>
            <a:ext cx="754445" cy="388654"/>
          </a:xfrm>
          <a:prstGeom prst="rect">
            <a:avLst/>
          </a:prstGeom>
        </p:spPr>
      </p:pic>
      <p:pic>
        <p:nvPicPr>
          <p:cNvPr id="15" name="Picture 14">
            <a:extLst>
              <a:ext uri="{FF2B5EF4-FFF2-40B4-BE49-F238E27FC236}">
                <a16:creationId xmlns:a16="http://schemas.microsoft.com/office/drawing/2014/main" id="{55D1028C-130C-4CB2-7E79-52742A6DAAF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396844" y="5887384"/>
            <a:ext cx="1745131" cy="350550"/>
          </a:xfrm>
          <a:prstGeom prst="rect">
            <a:avLst/>
          </a:prstGeom>
        </p:spPr>
      </p:pic>
    </p:spTree>
    <p:extLst>
      <p:ext uri="{BB962C8B-B14F-4D97-AF65-F5344CB8AC3E}">
        <p14:creationId xmlns:p14="http://schemas.microsoft.com/office/powerpoint/2010/main" val="42679286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BCD3B7-7C8A-DFDC-DECD-66FD80E0A0B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3A5415F-48EE-94CE-788B-D2FC66608D94}"/>
              </a:ext>
            </a:extLst>
          </p:cNvPr>
          <p:cNvSpPr>
            <a:spLocks noGrp="1"/>
          </p:cNvSpPr>
          <p:nvPr>
            <p:ph type="title"/>
          </p:nvPr>
        </p:nvSpPr>
        <p:spPr>
          <a:xfrm>
            <a:off x="296025" y="-234089"/>
            <a:ext cx="10515600" cy="1325563"/>
          </a:xfrm>
        </p:spPr>
        <p:txBody>
          <a:bodyPr>
            <a:normAutofit/>
          </a:bodyPr>
          <a:lstStyle/>
          <a:p>
            <a:r>
              <a:rPr lang="en-US" sz="4000" b="1" dirty="0">
                <a:solidFill>
                  <a:schemeClr val="accent2">
                    <a:lumMod val="75000"/>
                  </a:schemeClr>
                </a:solidFill>
              </a:rPr>
              <a:t>Estimates for O(2) and O(3) models</a:t>
            </a:r>
            <a:endParaRPr lang="en-US" sz="2000" dirty="0">
              <a:solidFill>
                <a:schemeClr val="accent6"/>
              </a:solidFill>
            </a:endParaRPr>
          </a:p>
        </p:txBody>
      </p:sp>
      <p:sp>
        <p:nvSpPr>
          <p:cNvPr id="3" name="Content Placeholder 2">
            <a:extLst>
              <a:ext uri="{FF2B5EF4-FFF2-40B4-BE49-F238E27FC236}">
                <a16:creationId xmlns:a16="http://schemas.microsoft.com/office/drawing/2014/main" id="{D4750C74-E5D8-71B4-4344-CA5FC23AF914}"/>
              </a:ext>
            </a:extLst>
          </p:cNvPr>
          <p:cNvSpPr>
            <a:spLocks noGrp="1"/>
          </p:cNvSpPr>
          <p:nvPr>
            <p:ph idx="1"/>
          </p:nvPr>
        </p:nvSpPr>
        <p:spPr>
          <a:xfrm>
            <a:off x="296025" y="712213"/>
            <a:ext cx="11702011" cy="5937969"/>
          </a:xfrm>
        </p:spPr>
        <p:txBody>
          <a:bodyPr>
            <a:noAutofit/>
          </a:bodyPr>
          <a:lstStyle/>
          <a:p>
            <a:r>
              <a:rPr lang="en-US" dirty="0"/>
              <a:t>For N=2 and N=3, by a standard (one-sided) Pade extrapolation, we get </a:t>
            </a:r>
          </a:p>
          <a:p>
            <a:pPr marL="0" indent="0">
              <a:buNone/>
            </a:pPr>
            <a:endParaRPr lang="en-US" dirty="0"/>
          </a:p>
          <a:p>
            <a:pPr marL="0" indent="0">
              <a:buNone/>
            </a:pPr>
            <a:endParaRPr lang="en-US" dirty="0"/>
          </a:p>
          <a:p>
            <a:r>
              <a:rPr lang="en-US" dirty="0"/>
              <a:t>Recent fuzzy sphere results were given in </a:t>
            </a:r>
            <a:r>
              <a:rPr lang="en-US" sz="2000" dirty="0">
                <a:solidFill>
                  <a:schemeClr val="accent6"/>
                </a:solidFill>
              </a:rPr>
              <a:t>Feng, Wang ’26</a:t>
            </a:r>
          </a:p>
          <a:p>
            <a:pPr marL="0" indent="0">
              <a:buNone/>
            </a:pPr>
            <a:r>
              <a:rPr lang="en-US" sz="2000" dirty="0">
                <a:solidFill>
                  <a:schemeClr val="accent6"/>
                </a:solidFill>
              </a:rPr>
              <a:t>  </a:t>
            </a:r>
          </a:p>
          <a:p>
            <a:pPr marL="0" indent="0">
              <a:buNone/>
            </a:pPr>
            <a:endParaRPr lang="en-US" dirty="0"/>
          </a:p>
          <a:p>
            <a:endParaRPr lang="en-US" dirty="0"/>
          </a:p>
          <a:p>
            <a:r>
              <a:rPr lang="en-US" dirty="0"/>
              <a:t>Epsilon-expansion is much better than extrapolation of large </a:t>
            </a:r>
            <a:r>
              <a:rPr lang="en-US" i="1" dirty="0"/>
              <a:t>N</a:t>
            </a:r>
            <a:r>
              <a:rPr lang="en-US" dirty="0"/>
              <a:t> expansion </a:t>
            </a:r>
          </a:p>
          <a:p>
            <a:pPr marL="0" indent="0">
              <a:buNone/>
            </a:pPr>
            <a:r>
              <a:rPr lang="en-US" dirty="0"/>
              <a:t>                                                                                  </a:t>
            </a:r>
            <a:r>
              <a:rPr lang="en-US" sz="1800" dirty="0">
                <a:solidFill>
                  <a:schemeClr val="accent6"/>
                </a:solidFill>
              </a:rPr>
              <a:t>Krishnan, </a:t>
            </a:r>
            <a:r>
              <a:rPr lang="en-US" sz="1800" dirty="0" err="1">
                <a:solidFill>
                  <a:schemeClr val="accent6"/>
                </a:solidFill>
              </a:rPr>
              <a:t>Metlitski</a:t>
            </a:r>
            <a:r>
              <a:rPr lang="en-US" sz="1800" dirty="0">
                <a:solidFill>
                  <a:schemeClr val="accent6"/>
                </a:solidFill>
              </a:rPr>
              <a:t> </a:t>
            </a:r>
            <a:endParaRPr lang="en-US" dirty="0"/>
          </a:p>
          <a:p>
            <a:endParaRPr lang="en-US" dirty="0"/>
          </a:p>
          <a:p>
            <a:pPr marL="0" indent="0">
              <a:buNone/>
            </a:pPr>
            <a:endParaRPr lang="en-US" dirty="0"/>
          </a:p>
          <a:p>
            <a:endParaRPr lang="en-US" dirty="0"/>
          </a:p>
          <a:p>
            <a:pPr marL="0" indent="0">
              <a:buNone/>
            </a:pPr>
            <a:endParaRPr lang="en-US" dirty="0"/>
          </a:p>
          <a:p>
            <a:pPr marL="0" indent="0">
              <a:buNone/>
            </a:pPr>
            <a:r>
              <a:rPr lang="en-US" dirty="0"/>
              <a:t>                                      </a:t>
            </a:r>
            <a:r>
              <a:rPr lang="en-US" i="1" dirty="0"/>
              <a:t> </a:t>
            </a:r>
            <a:r>
              <a:rPr lang="en-US" dirty="0"/>
              <a:t>            </a:t>
            </a:r>
          </a:p>
        </p:txBody>
      </p:sp>
      <p:pic>
        <p:nvPicPr>
          <p:cNvPr id="16" name="Picture 15">
            <a:extLst>
              <a:ext uri="{FF2B5EF4-FFF2-40B4-BE49-F238E27FC236}">
                <a16:creationId xmlns:a16="http://schemas.microsoft.com/office/drawing/2014/main" id="{6D3B0B79-D5E5-66F1-6AB7-99BB8B2FAE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20353" y="4736716"/>
            <a:ext cx="3589331" cy="464860"/>
          </a:xfrm>
          <a:prstGeom prst="rect">
            <a:avLst/>
          </a:prstGeom>
        </p:spPr>
      </p:pic>
      <p:pic>
        <p:nvPicPr>
          <p:cNvPr id="6" name="Picture 5">
            <a:extLst>
              <a:ext uri="{FF2B5EF4-FFF2-40B4-BE49-F238E27FC236}">
                <a16:creationId xmlns:a16="http://schemas.microsoft.com/office/drawing/2014/main" id="{C098E426-259A-1C7D-F1F4-FD7A499749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64035" y="1415703"/>
            <a:ext cx="4869602" cy="563929"/>
          </a:xfrm>
          <a:prstGeom prst="rect">
            <a:avLst/>
          </a:prstGeom>
        </p:spPr>
      </p:pic>
      <p:pic>
        <p:nvPicPr>
          <p:cNvPr id="9" name="Picture 8">
            <a:extLst>
              <a:ext uri="{FF2B5EF4-FFF2-40B4-BE49-F238E27FC236}">
                <a16:creationId xmlns:a16="http://schemas.microsoft.com/office/drawing/2014/main" id="{876D232C-1F5C-A5E0-B73C-25F39270A45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11537" y="3032725"/>
            <a:ext cx="5974598" cy="609653"/>
          </a:xfrm>
          <a:prstGeom prst="rect">
            <a:avLst/>
          </a:prstGeom>
        </p:spPr>
      </p:pic>
      <p:pic>
        <p:nvPicPr>
          <p:cNvPr id="12" name="Picture 11">
            <a:extLst>
              <a:ext uri="{FF2B5EF4-FFF2-40B4-BE49-F238E27FC236}">
                <a16:creationId xmlns:a16="http://schemas.microsoft.com/office/drawing/2014/main" id="{F64BBE5A-B8E7-E78E-8B2F-3C047F7F902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99979" y="5442297"/>
            <a:ext cx="7392041" cy="640135"/>
          </a:xfrm>
          <a:prstGeom prst="rect">
            <a:avLst/>
          </a:prstGeom>
        </p:spPr>
      </p:pic>
      <p:pic>
        <p:nvPicPr>
          <p:cNvPr id="15" name="Picture 14">
            <a:extLst>
              <a:ext uri="{FF2B5EF4-FFF2-40B4-BE49-F238E27FC236}">
                <a16:creationId xmlns:a16="http://schemas.microsoft.com/office/drawing/2014/main" id="{2C779623-4D15-8F19-76E6-635705E6043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098580" y="1530012"/>
            <a:ext cx="845893" cy="335309"/>
          </a:xfrm>
          <a:prstGeom prst="rect">
            <a:avLst/>
          </a:prstGeom>
        </p:spPr>
      </p:pic>
      <p:pic>
        <p:nvPicPr>
          <p:cNvPr id="19" name="Picture 18">
            <a:extLst>
              <a:ext uri="{FF2B5EF4-FFF2-40B4-BE49-F238E27FC236}">
                <a16:creationId xmlns:a16="http://schemas.microsoft.com/office/drawing/2014/main" id="{3E9C9485-0A76-E84B-083B-F717920A4F8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49207" y="3158465"/>
            <a:ext cx="1737511" cy="358171"/>
          </a:xfrm>
          <a:prstGeom prst="rect">
            <a:avLst/>
          </a:prstGeom>
        </p:spPr>
      </p:pic>
      <p:pic>
        <p:nvPicPr>
          <p:cNvPr id="21" name="Picture 20">
            <a:extLst>
              <a:ext uri="{FF2B5EF4-FFF2-40B4-BE49-F238E27FC236}">
                <a16:creationId xmlns:a16="http://schemas.microsoft.com/office/drawing/2014/main" id="{309935CC-3905-B31D-D52B-049B8A21941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32619" y="5571847"/>
            <a:ext cx="1165961" cy="381033"/>
          </a:xfrm>
          <a:prstGeom prst="rect">
            <a:avLst/>
          </a:prstGeom>
        </p:spPr>
      </p:pic>
    </p:spTree>
    <p:extLst>
      <p:ext uri="{BB962C8B-B14F-4D97-AF65-F5344CB8AC3E}">
        <p14:creationId xmlns:p14="http://schemas.microsoft.com/office/powerpoint/2010/main" val="266317065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2A3BF5-2144-9253-F092-31D73CDC3979}"/>
            </a:ext>
          </a:extLst>
        </p:cNvPr>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A1DE46E5-5C15-2982-498B-15C52B94DDE8}"/>
                  </a:ext>
                </a:extLst>
              </p:cNvPr>
              <p:cNvSpPr>
                <a:spLocks noGrp="1"/>
              </p:cNvSpPr>
              <p:nvPr>
                <p:ph type="title"/>
              </p:nvPr>
            </p:nvSpPr>
            <p:spPr>
              <a:xfrm>
                <a:off x="296025" y="-234089"/>
                <a:ext cx="10515600" cy="1325563"/>
              </a:xfrm>
            </p:spPr>
            <p:txBody>
              <a:bodyPr>
                <a:normAutofit/>
              </a:bodyPr>
              <a:lstStyle/>
              <a:p>
                <a:r>
                  <a:rPr lang="en-US" sz="4000" b="1" dirty="0">
                    <a:solidFill>
                      <a:schemeClr val="accent2">
                        <a:lumMod val="75000"/>
                      </a:schemeClr>
                    </a:solidFill>
                  </a:rPr>
                  <a:t>One-point function of </a:t>
                </a:r>
                <a14:m>
                  <m:oMath xmlns:m="http://schemas.openxmlformats.org/officeDocument/2006/math">
                    <m:r>
                      <a:rPr lang="en-US" sz="4000" i="1">
                        <a:solidFill>
                          <a:schemeClr val="accent2">
                            <a:lumMod val="75000"/>
                          </a:schemeClr>
                        </a:solidFill>
                        <a:latin typeface="Cambria Math" panose="02040503050406030204" pitchFamily="18" charset="0"/>
                        <a:ea typeface="Cambria Math" panose="02040503050406030204" pitchFamily="18" charset="0"/>
                      </a:rPr>
                      <m:t>𝜙</m:t>
                    </m:r>
                  </m:oMath>
                </a14:m>
                <a:r>
                  <a:rPr lang="en-US" sz="4000" b="1" baseline="30000" dirty="0" err="1">
                    <a:solidFill>
                      <a:schemeClr val="accent2">
                        <a:lumMod val="75000"/>
                      </a:schemeClr>
                    </a:solidFill>
                  </a:rPr>
                  <a:t>N</a:t>
                </a:r>
                <a:endParaRPr lang="en-US" sz="2000" baseline="30000" dirty="0">
                  <a:solidFill>
                    <a:schemeClr val="accent6"/>
                  </a:solidFill>
                </a:endParaRPr>
              </a:p>
            </p:txBody>
          </p:sp>
        </mc:Choice>
        <mc:Fallback xmlns="">
          <p:sp>
            <p:nvSpPr>
              <p:cNvPr id="2" name="Title 1">
                <a:extLst>
                  <a:ext uri="{FF2B5EF4-FFF2-40B4-BE49-F238E27FC236}">
                    <a16:creationId xmlns:a16="http://schemas.microsoft.com/office/drawing/2014/main" id="{A1DE46E5-5C15-2982-498B-15C52B94DDE8}"/>
                  </a:ext>
                </a:extLst>
              </p:cNvPr>
              <p:cNvSpPr>
                <a:spLocks noGrp="1" noRot="1" noChangeAspect="1" noMove="1" noResize="1" noEditPoints="1" noAdjustHandles="1" noChangeArrowheads="1" noChangeShapeType="1" noTextEdit="1"/>
              </p:cNvSpPr>
              <p:nvPr>
                <p:ph type="title"/>
              </p:nvPr>
            </p:nvSpPr>
            <p:spPr>
              <a:xfrm>
                <a:off x="296025" y="-234089"/>
                <a:ext cx="10515600" cy="1325563"/>
              </a:xfrm>
              <a:blipFill>
                <a:blip r:embed="rId2"/>
                <a:stretch>
                  <a:fillRect l="-2087"/>
                </a:stretch>
              </a:blipFill>
            </p:spPr>
            <p:txBody>
              <a:bodyPr/>
              <a:lstStyle/>
              <a:p>
                <a:r>
                  <a:rPr lang="en-US">
                    <a:noFill/>
                  </a:rPr>
                  <a:t> </a:t>
                </a:r>
              </a:p>
            </p:txBody>
          </p:sp>
        </mc:Fallback>
      </mc:AlternateContent>
      <p:sp>
        <p:nvSpPr>
          <p:cNvPr id="3" name="Content Placeholder 2">
            <a:extLst>
              <a:ext uri="{FF2B5EF4-FFF2-40B4-BE49-F238E27FC236}">
                <a16:creationId xmlns:a16="http://schemas.microsoft.com/office/drawing/2014/main" id="{D57AEB78-AA0C-48BB-72FC-EA7741296DC7}"/>
              </a:ext>
            </a:extLst>
          </p:cNvPr>
          <p:cNvSpPr>
            <a:spLocks noGrp="1"/>
          </p:cNvSpPr>
          <p:nvPr>
            <p:ph idx="1"/>
          </p:nvPr>
        </p:nvSpPr>
        <p:spPr>
          <a:xfrm>
            <a:off x="296025" y="735754"/>
            <a:ext cx="11702011" cy="5937969"/>
          </a:xfrm>
        </p:spPr>
        <p:txBody>
          <a:bodyPr>
            <a:noAutofit/>
          </a:bodyPr>
          <a:lstStyle/>
          <a:p>
            <a:r>
              <a:rPr lang="en-US" dirty="0"/>
              <a:t>We can also compute the one-point function                               to one-loop </a:t>
            </a:r>
          </a:p>
          <a:p>
            <a:endParaRPr lang="en-US" dirty="0"/>
          </a:p>
          <a:p>
            <a:pPr marL="0" indent="0">
              <a:buNone/>
            </a:pPr>
            <a:endParaRPr lang="en-US" dirty="0"/>
          </a:p>
          <a:p>
            <a:r>
              <a:rPr lang="en-US" dirty="0"/>
              <a:t>After suitable normalization so that in flat space                              , we find </a:t>
            </a:r>
          </a:p>
          <a:p>
            <a:endParaRPr lang="en-US" dirty="0"/>
          </a:p>
          <a:p>
            <a:endParaRPr lang="en-US" dirty="0"/>
          </a:p>
          <a:p>
            <a:r>
              <a:rPr lang="en-US" dirty="0"/>
              <a:t>Our Pade </a:t>
            </a:r>
            <a:r>
              <a:rPr lang="en-US" dirty="0" err="1"/>
              <a:t>resummation</a:t>
            </a:r>
            <a:r>
              <a:rPr lang="en-US" dirty="0"/>
              <a:t> compared to available results: </a:t>
            </a:r>
          </a:p>
          <a:p>
            <a:endParaRPr lang="en-US" dirty="0"/>
          </a:p>
          <a:p>
            <a:endParaRPr lang="en-US" dirty="0"/>
          </a:p>
          <a:p>
            <a:endParaRPr lang="en-US" dirty="0"/>
          </a:p>
          <a:p>
            <a:pPr marL="0" indent="0">
              <a:buNone/>
            </a:pPr>
            <a:endParaRPr lang="en-US" dirty="0"/>
          </a:p>
          <a:p>
            <a:pPr marL="0" indent="0">
              <a:buNone/>
            </a:pPr>
            <a:endParaRPr lang="en-US" dirty="0"/>
          </a:p>
          <a:p>
            <a:endParaRPr lang="en-US" dirty="0"/>
          </a:p>
          <a:p>
            <a:pPr marL="0" indent="0">
              <a:buNone/>
            </a:pPr>
            <a:endParaRPr lang="en-US" dirty="0"/>
          </a:p>
          <a:p>
            <a:pPr marL="0" indent="0">
              <a:buNone/>
            </a:pPr>
            <a:r>
              <a:rPr lang="en-US" dirty="0"/>
              <a:t>                                      </a:t>
            </a:r>
            <a:r>
              <a:rPr lang="en-US" i="1" dirty="0"/>
              <a:t> </a:t>
            </a:r>
            <a:r>
              <a:rPr lang="en-US" dirty="0"/>
              <a:t>            </a:t>
            </a:r>
          </a:p>
        </p:txBody>
      </p:sp>
      <p:pic>
        <p:nvPicPr>
          <p:cNvPr id="6" name="Picture 5">
            <a:extLst>
              <a:ext uri="{FF2B5EF4-FFF2-40B4-BE49-F238E27FC236}">
                <a16:creationId xmlns:a16="http://schemas.microsoft.com/office/drawing/2014/main" id="{5D51FADA-1EB2-97C1-2975-0D3E2B8D9A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49540" y="722649"/>
            <a:ext cx="2270957" cy="441998"/>
          </a:xfrm>
          <a:prstGeom prst="rect">
            <a:avLst/>
          </a:prstGeom>
        </p:spPr>
      </p:pic>
      <p:pic>
        <p:nvPicPr>
          <p:cNvPr id="9" name="Picture 8">
            <a:extLst>
              <a:ext uri="{FF2B5EF4-FFF2-40B4-BE49-F238E27FC236}">
                <a16:creationId xmlns:a16="http://schemas.microsoft.com/office/drawing/2014/main" id="{F1EB4084-DCFC-D993-9647-58E00CED754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90633" y="1284443"/>
            <a:ext cx="7285351" cy="853514"/>
          </a:xfrm>
          <a:prstGeom prst="rect">
            <a:avLst/>
          </a:prstGeom>
        </p:spPr>
      </p:pic>
      <p:pic>
        <p:nvPicPr>
          <p:cNvPr id="12" name="Picture 11">
            <a:extLst>
              <a:ext uri="{FF2B5EF4-FFF2-40B4-BE49-F238E27FC236}">
                <a16:creationId xmlns:a16="http://schemas.microsoft.com/office/drawing/2014/main" id="{D23E8DA1-75BF-2E4D-7CD6-02BF8A6378D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97495" y="1473790"/>
            <a:ext cx="837042" cy="544582"/>
          </a:xfrm>
          <a:prstGeom prst="rect">
            <a:avLst/>
          </a:prstGeom>
        </p:spPr>
      </p:pic>
      <p:pic>
        <p:nvPicPr>
          <p:cNvPr id="15" name="Picture 14">
            <a:extLst>
              <a:ext uri="{FF2B5EF4-FFF2-40B4-BE49-F238E27FC236}">
                <a16:creationId xmlns:a16="http://schemas.microsoft.com/office/drawing/2014/main" id="{1719DE73-E103-12BB-D2D3-06F125ECE01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734959" y="2784115"/>
            <a:ext cx="5601185" cy="876376"/>
          </a:xfrm>
          <a:prstGeom prst="rect">
            <a:avLst/>
          </a:prstGeom>
        </p:spPr>
      </p:pic>
      <p:pic>
        <p:nvPicPr>
          <p:cNvPr id="19" name="Picture 18">
            <a:extLst>
              <a:ext uri="{FF2B5EF4-FFF2-40B4-BE49-F238E27FC236}">
                <a16:creationId xmlns:a16="http://schemas.microsoft.com/office/drawing/2014/main" id="{4AC5C600-3A99-657D-5DFA-5245DE72EAC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090633" y="2997493"/>
            <a:ext cx="556308" cy="449619"/>
          </a:xfrm>
          <a:prstGeom prst="rect">
            <a:avLst/>
          </a:prstGeom>
        </p:spPr>
      </p:pic>
      <p:pic>
        <p:nvPicPr>
          <p:cNvPr id="23" name="Picture 22">
            <a:extLst>
              <a:ext uri="{FF2B5EF4-FFF2-40B4-BE49-F238E27FC236}">
                <a16:creationId xmlns:a16="http://schemas.microsoft.com/office/drawing/2014/main" id="{512FBCA9-8730-5E76-A69E-A4BF15FB6B2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671623" y="2213364"/>
            <a:ext cx="2248095" cy="495343"/>
          </a:xfrm>
          <a:prstGeom prst="rect">
            <a:avLst/>
          </a:prstGeom>
        </p:spPr>
      </p:pic>
      <p:pic>
        <p:nvPicPr>
          <p:cNvPr id="5" name="Picture 4">
            <a:extLst>
              <a:ext uri="{FF2B5EF4-FFF2-40B4-BE49-F238E27FC236}">
                <a16:creationId xmlns:a16="http://schemas.microsoft.com/office/drawing/2014/main" id="{D5A55015-775B-DA47-994E-CC9C6E65B39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92687" y="4520027"/>
            <a:ext cx="11908686" cy="1325563"/>
          </a:xfrm>
          <a:prstGeom prst="rect">
            <a:avLst/>
          </a:prstGeom>
        </p:spPr>
      </p:pic>
      <p:pic>
        <p:nvPicPr>
          <p:cNvPr id="11" name="Picture 10">
            <a:extLst>
              <a:ext uri="{FF2B5EF4-FFF2-40B4-BE49-F238E27FC236}">
                <a16:creationId xmlns:a16="http://schemas.microsoft.com/office/drawing/2014/main" id="{639FC454-C6AD-EF42-EC62-6AC06355299C}"/>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457440" y="4955867"/>
            <a:ext cx="2540595" cy="140434"/>
          </a:xfrm>
          <a:prstGeom prst="rect">
            <a:avLst/>
          </a:prstGeom>
        </p:spPr>
      </p:pic>
    </p:spTree>
    <p:extLst>
      <p:ext uri="{BB962C8B-B14F-4D97-AF65-F5344CB8AC3E}">
        <p14:creationId xmlns:p14="http://schemas.microsoft.com/office/powerpoint/2010/main" val="278489505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DEDDB0-7069-3ADC-CB42-F5F256BD642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1F92A31-DC84-3AD6-4B9E-57EF593B9823}"/>
              </a:ext>
            </a:extLst>
          </p:cNvPr>
          <p:cNvSpPr>
            <a:spLocks noGrp="1"/>
          </p:cNvSpPr>
          <p:nvPr>
            <p:ph type="title"/>
          </p:nvPr>
        </p:nvSpPr>
        <p:spPr>
          <a:xfrm>
            <a:off x="296025" y="-234089"/>
            <a:ext cx="10515600" cy="1325563"/>
          </a:xfrm>
        </p:spPr>
        <p:txBody>
          <a:bodyPr>
            <a:normAutofit/>
          </a:bodyPr>
          <a:lstStyle/>
          <a:p>
            <a:r>
              <a:rPr lang="en-US" sz="4000" b="1" dirty="0">
                <a:solidFill>
                  <a:schemeClr val="accent2">
                    <a:lumMod val="75000"/>
                  </a:schemeClr>
                </a:solidFill>
              </a:rPr>
              <a:t>Free Energy of the “Ordinary” BCFT</a:t>
            </a:r>
            <a:endParaRPr lang="en-US" sz="2000" dirty="0">
              <a:solidFill>
                <a:schemeClr val="accent6"/>
              </a:solidFill>
            </a:endParaRPr>
          </a:p>
        </p:txBody>
      </p:sp>
      <p:sp>
        <p:nvSpPr>
          <p:cNvPr id="3" name="Content Placeholder 2">
            <a:extLst>
              <a:ext uri="{FF2B5EF4-FFF2-40B4-BE49-F238E27FC236}">
                <a16:creationId xmlns:a16="http://schemas.microsoft.com/office/drawing/2014/main" id="{A28A8955-F7E3-B265-0AEC-199E25C704E8}"/>
              </a:ext>
            </a:extLst>
          </p:cNvPr>
          <p:cNvSpPr>
            <a:spLocks noGrp="1"/>
          </p:cNvSpPr>
          <p:nvPr>
            <p:ph idx="1"/>
          </p:nvPr>
        </p:nvSpPr>
        <p:spPr>
          <a:xfrm>
            <a:off x="296025" y="832286"/>
            <a:ext cx="11711248" cy="5735781"/>
          </a:xfrm>
        </p:spPr>
        <p:txBody>
          <a:bodyPr>
            <a:noAutofit/>
          </a:bodyPr>
          <a:lstStyle/>
          <a:p>
            <a:r>
              <a:rPr lang="en-US" dirty="0"/>
              <a:t>In this case, we have standard perturbation theory with Dirichlet boundary conditions. Propagators are simpler </a:t>
            </a:r>
          </a:p>
          <a:p>
            <a:endParaRPr lang="en-US" dirty="0"/>
          </a:p>
          <a:p>
            <a:endParaRPr lang="en-US" dirty="0"/>
          </a:p>
          <a:p>
            <a:r>
              <a:rPr lang="en-US" dirty="0"/>
              <a:t>We computed the free energy to 4-loop order </a:t>
            </a:r>
          </a:p>
          <a:p>
            <a:pPr marL="0" indent="0">
              <a:buNone/>
            </a:pPr>
            <a:r>
              <a:rPr lang="en-US" dirty="0"/>
              <a:t>  </a:t>
            </a:r>
          </a:p>
          <a:p>
            <a:pPr marL="0" indent="0">
              <a:buNone/>
            </a:pPr>
            <a:r>
              <a:rPr lang="en-US" dirty="0"/>
              <a:t>                                                                                                                   </a:t>
            </a:r>
            <a:r>
              <a:rPr lang="en-US" sz="1800" dirty="0">
                <a:solidFill>
                  <a:schemeClr val="accent6"/>
                </a:solidFill>
              </a:rPr>
              <a:t>SG, </a:t>
            </a:r>
            <a:r>
              <a:rPr lang="en-US" sz="1800" dirty="0" err="1">
                <a:solidFill>
                  <a:schemeClr val="accent6"/>
                </a:solidFill>
              </a:rPr>
              <a:t>Khanchandani</a:t>
            </a:r>
            <a:r>
              <a:rPr lang="en-US" sz="1800" dirty="0">
                <a:solidFill>
                  <a:schemeClr val="accent6"/>
                </a:solidFill>
              </a:rPr>
              <a:t> ‘20</a:t>
            </a:r>
          </a:p>
          <a:p>
            <a:pPr marL="0" indent="0">
              <a:buNone/>
            </a:pPr>
            <a:endParaRPr lang="en-US" dirty="0"/>
          </a:p>
          <a:p>
            <a:pPr marL="0" indent="0">
              <a:buNone/>
            </a:pPr>
            <a:r>
              <a:rPr lang="en-US" dirty="0"/>
              <a:t>                                      </a:t>
            </a:r>
            <a:r>
              <a:rPr lang="en-US" i="1" dirty="0"/>
              <a:t> </a:t>
            </a:r>
            <a:r>
              <a:rPr lang="en-US" dirty="0"/>
              <a:t>            </a:t>
            </a:r>
          </a:p>
          <a:p>
            <a:pPr marL="0" indent="0">
              <a:buNone/>
            </a:pPr>
            <a:endParaRPr lang="en-US" dirty="0"/>
          </a:p>
          <a:p>
            <a:pPr marL="0" indent="0">
              <a:buNone/>
            </a:pPr>
            <a:r>
              <a:rPr lang="en-US" dirty="0"/>
              <a:t>                                                                                                                            </a:t>
            </a:r>
            <a:r>
              <a:rPr lang="en-US" sz="1800" dirty="0">
                <a:solidFill>
                  <a:schemeClr val="accent6"/>
                </a:solidFill>
              </a:rPr>
              <a:t>SG, Sun ’25</a:t>
            </a:r>
            <a:endParaRPr lang="en-US" sz="1800" dirty="0"/>
          </a:p>
        </p:txBody>
      </p:sp>
      <p:pic>
        <p:nvPicPr>
          <p:cNvPr id="6" name="Picture 5">
            <a:extLst>
              <a:ext uri="{FF2B5EF4-FFF2-40B4-BE49-F238E27FC236}">
                <a16:creationId xmlns:a16="http://schemas.microsoft.com/office/drawing/2014/main" id="{35F98714-B5E4-3B54-3ADE-76DD13F1EE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39776" y="1685368"/>
            <a:ext cx="9312447" cy="944962"/>
          </a:xfrm>
          <a:prstGeom prst="rect">
            <a:avLst/>
          </a:prstGeom>
        </p:spPr>
      </p:pic>
      <p:pic>
        <p:nvPicPr>
          <p:cNvPr id="10" name="Picture 9">
            <a:extLst>
              <a:ext uri="{FF2B5EF4-FFF2-40B4-BE49-F238E27FC236}">
                <a16:creationId xmlns:a16="http://schemas.microsoft.com/office/drawing/2014/main" id="{276D9B68-62D1-2F44-C30A-A2C262E971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0814" y="3429000"/>
            <a:ext cx="7948349" cy="1021168"/>
          </a:xfrm>
          <a:prstGeom prst="rect">
            <a:avLst/>
          </a:prstGeom>
        </p:spPr>
      </p:pic>
      <p:pic>
        <p:nvPicPr>
          <p:cNvPr id="13" name="Picture 12">
            <a:extLst>
              <a:ext uri="{FF2B5EF4-FFF2-40B4-BE49-F238E27FC236}">
                <a16:creationId xmlns:a16="http://schemas.microsoft.com/office/drawing/2014/main" id="{C29A98B6-2EC0-C669-34BE-50E0C1DBEDF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6025" y="5028694"/>
            <a:ext cx="9640135" cy="1539373"/>
          </a:xfrm>
          <a:prstGeom prst="rect">
            <a:avLst/>
          </a:prstGeom>
        </p:spPr>
      </p:pic>
    </p:spTree>
    <p:extLst>
      <p:ext uri="{BB962C8B-B14F-4D97-AF65-F5344CB8AC3E}">
        <p14:creationId xmlns:p14="http://schemas.microsoft.com/office/powerpoint/2010/main" val="426497230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4BDC44-0370-39BC-E4A0-E2BFC3F28A5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E714974-D9C8-A21D-54A2-2C20B205F8CF}"/>
              </a:ext>
            </a:extLst>
          </p:cNvPr>
          <p:cNvSpPr>
            <a:spLocks noGrp="1"/>
          </p:cNvSpPr>
          <p:nvPr>
            <p:ph type="title"/>
          </p:nvPr>
        </p:nvSpPr>
        <p:spPr>
          <a:xfrm>
            <a:off x="296025" y="-234089"/>
            <a:ext cx="11415684" cy="1325563"/>
          </a:xfrm>
        </p:spPr>
        <p:txBody>
          <a:bodyPr>
            <a:normAutofit/>
          </a:bodyPr>
          <a:lstStyle/>
          <a:p>
            <a:r>
              <a:rPr lang="en-US" sz="4000" b="1" dirty="0">
                <a:solidFill>
                  <a:schemeClr val="accent2">
                    <a:lumMod val="75000"/>
                  </a:schemeClr>
                </a:solidFill>
              </a:rPr>
              <a:t>Free energy: final result </a:t>
            </a:r>
            <a:endParaRPr lang="en-US" sz="2000" baseline="30000" dirty="0">
              <a:solidFill>
                <a:schemeClr val="accent6"/>
              </a:solidFill>
            </a:endParaRPr>
          </a:p>
        </p:txBody>
      </p:sp>
      <p:sp>
        <p:nvSpPr>
          <p:cNvPr id="3" name="Content Placeholder 2">
            <a:extLst>
              <a:ext uri="{FF2B5EF4-FFF2-40B4-BE49-F238E27FC236}">
                <a16:creationId xmlns:a16="http://schemas.microsoft.com/office/drawing/2014/main" id="{60A87668-BD2A-16B9-1167-15854A837068}"/>
              </a:ext>
            </a:extLst>
          </p:cNvPr>
          <p:cNvSpPr>
            <a:spLocks noGrp="1"/>
          </p:cNvSpPr>
          <p:nvPr>
            <p:ph idx="1"/>
          </p:nvPr>
        </p:nvSpPr>
        <p:spPr>
          <a:xfrm>
            <a:off x="235758" y="712214"/>
            <a:ext cx="11720484" cy="5993386"/>
          </a:xfrm>
        </p:spPr>
        <p:txBody>
          <a:bodyPr>
            <a:noAutofit/>
          </a:bodyPr>
          <a:lstStyle/>
          <a:p>
            <a:endParaRPr lang="en-US" dirty="0"/>
          </a:p>
          <a:p>
            <a:endParaRPr lang="en-US" dirty="0"/>
          </a:p>
          <a:p>
            <a:endParaRPr lang="en-US" dirty="0"/>
          </a:p>
          <a:p>
            <a:r>
              <a:rPr lang="en-US" dirty="0"/>
              <a:t>Putting together all diagrams and going to the fixed point of the beta function, we find the final result for                                   </a:t>
            </a:r>
            <a:r>
              <a:rPr lang="en-US" i="1" dirty="0"/>
              <a:t> </a:t>
            </a:r>
            <a:r>
              <a:rPr lang="en-US" dirty="0"/>
              <a:t>            </a:t>
            </a:r>
          </a:p>
        </p:txBody>
      </p:sp>
      <p:pic>
        <p:nvPicPr>
          <p:cNvPr id="4" name="Picture 3">
            <a:extLst>
              <a:ext uri="{FF2B5EF4-FFF2-40B4-BE49-F238E27FC236}">
                <a16:creationId xmlns:a16="http://schemas.microsoft.com/office/drawing/2014/main" id="{5A36F4F9-91CE-A757-D551-90CF2B97F23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48946" y="58676"/>
            <a:ext cx="6443054" cy="827774"/>
          </a:xfrm>
          <a:prstGeom prst="rect">
            <a:avLst/>
          </a:prstGeom>
        </p:spPr>
      </p:pic>
      <p:pic>
        <p:nvPicPr>
          <p:cNvPr id="10" name="Picture 9">
            <a:extLst>
              <a:ext uri="{FF2B5EF4-FFF2-40B4-BE49-F238E27FC236}">
                <a16:creationId xmlns:a16="http://schemas.microsoft.com/office/drawing/2014/main" id="{2AB32F04-1055-A57A-6233-19C0E5AE6D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32873" y="846670"/>
            <a:ext cx="8683636" cy="1386636"/>
          </a:xfrm>
          <a:prstGeom prst="rect">
            <a:avLst/>
          </a:prstGeom>
        </p:spPr>
      </p:pic>
      <p:pic>
        <p:nvPicPr>
          <p:cNvPr id="13" name="Picture 12">
            <a:extLst>
              <a:ext uri="{FF2B5EF4-FFF2-40B4-BE49-F238E27FC236}">
                <a16:creationId xmlns:a16="http://schemas.microsoft.com/office/drawing/2014/main" id="{7D72F219-AAC9-21C9-5DCD-52E5349BB2F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86251" y="2672123"/>
            <a:ext cx="5273179" cy="450473"/>
          </a:xfrm>
          <a:prstGeom prst="rect">
            <a:avLst/>
          </a:prstGeom>
        </p:spPr>
      </p:pic>
      <p:pic>
        <p:nvPicPr>
          <p:cNvPr id="14" name="Content Placeholder 4" descr="A math equations with numbers&#10;&#10;AI-generated content may be incorrect.">
            <a:extLst>
              <a:ext uri="{FF2B5EF4-FFF2-40B4-BE49-F238E27FC236}">
                <a16:creationId xmlns:a16="http://schemas.microsoft.com/office/drawing/2014/main" id="{2B27D21E-0BDE-BF40-C73C-DFEFB96FEB03}"/>
              </a:ext>
            </a:extLst>
          </p:cNvPr>
          <p:cNvPicPr>
            <a:picLocks noGrp="1" noChangeAspect="1"/>
          </p:cNvPicPr>
          <p:nvPr/>
        </p:nvPicPr>
        <p:blipFill>
          <a:blip r:embed="rId5"/>
          <a:stretch>
            <a:fillRect/>
          </a:stretch>
        </p:blipFill>
        <p:spPr>
          <a:xfrm>
            <a:off x="604104" y="3708907"/>
            <a:ext cx="10730024" cy="2553362"/>
          </a:xfrm>
          <a:prstGeom prst="rect">
            <a:avLst/>
          </a:prstGeom>
        </p:spPr>
      </p:pic>
      <p:pic>
        <p:nvPicPr>
          <p:cNvPr id="16" name="Picture 15">
            <a:extLst>
              <a:ext uri="{FF2B5EF4-FFF2-40B4-BE49-F238E27FC236}">
                <a16:creationId xmlns:a16="http://schemas.microsoft.com/office/drawing/2014/main" id="{A8EFA797-EDAD-5A37-ABF1-C1652114C35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602196" y="4370746"/>
            <a:ext cx="762066" cy="388654"/>
          </a:xfrm>
          <a:prstGeom prst="rect">
            <a:avLst/>
          </a:prstGeom>
        </p:spPr>
      </p:pic>
    </p:spTree>
    <p:extLst>
      <p:ext uri="{BB962C8B-B14F-4D97-AF65-F5344CB8AC3E}">
        <p14:creationId xmlns:p14="http://schemas.microsoft.com/office/powerpoint/2010/main" val="335135366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DD2CE1-CE39-20FB-CE5C-D0E57945AB4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D077E44-C677-4281-34BE-C7708F8989C3}"/>
              </a:ext>
            </a:extLst>
          </p:cNvPr>
          <p:cNvSpPr>
            <a:spLocks noGrp="1"/>
          </p:cNvSpPr>
          <p:nvPr>
            <p:ph type="title"/>
          </p:nvPr>
        </p:nvSpPr>
        <p:spPr>
          <a:xfrm>
            <a:off x="296025" y="-234089"/>
            <a:ext cx="11415684" cy="1325563"/>
          </a:xfrm>
        </p:spPr>
        <p:txBody>
          <a:bodyPr>
            <a:normAutofit/>
          </a:bodyPr>
          <a:lstStyle/>
          <a:p>
            <a:r>
              <a:rPr lang="en-US" sz="4000" b="1" dirty="0">
                <a:solidFill>
                  <a:schemeClr val="accent2">
                    <a:lumMod val="75000"/>
                  </a:schemeClr>
                </a:solidFill>
              </a:rPr>
              <a:t>Pade estimates</a:t>
            </a:r>
            <a:endParaRPr lang="en-US" sz="2000" baseline="30000" dirty="0">
              <a:solidFill>
                <a:schemeClr val="accent6"/>
              </a:solidFill>
            </a:endParaRP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00CEF2C-D007-33BE-417F-BE10FC9E7D07}"/>
                  </a:ext>
                </a:extLst>
              </p:cNvPr>
              <p:cNvSpPr>
                <a:spLocks noGrp="1"/>
              </p:cNvSpPr>
              <p:nvPr>
                <p:ph idx="1"/>
              </p:nvPr>
            </p:nvSpPr>
            <p:spPr>
              <a:xfrm>
                <a:off x="235758" y="675268"/>
                <a:ext cx="11720484" cy="5993386"/>
              </a:xfrm>
            </p:spPr>
            <p:txBody>
              <a:bodyPr>
                <a:noAutofit/>
              </a:bodyPr>
              <a:lstStyle/>
              <a:p>
                <a:pPr marL="0" indent="0">
                  <a:buNone/>
                </a:pPr>
                <a:endParaRPr lang="en-US" dirty="0"/>
              </a:p>
              <a:p>
                <a:pPr marL="342900" indent="-342900"/>
                <a:r>
                  <a:rPr lang="en-US" dirty="0"/>
                  <a:t>We can try “two-sided” Pade using that for the  ordinary boundary condition of 2d Ising, g=1, i.e. </a:t>
                </a:r>
                <a14:m>
                  <m:oMath xmlns:m="http://schemas.openxmlformats.org/officeDocument/2006/math">
                    <m:acc>
                      <m:accPr>
                        <m:chr m:val="̃"/>
                        <m:ctrlPr>
                          <a:rPr lang="en-US" i="1">
                            <a:latin typeface="Cambria Math" panose="02040503050406030204" pitchFamily="18" charset="0"/>
                          </a:rPr>
                        </m:ctrlPr>
                      </m:accPr>
                      <m:e>
                        <m:r>
                          <a:rPr lang="en-US" i="1">
                            <a:latin typeface="Cambria Math" panose="02040503050406030204" pitchFamily="18" charset="0"/>
                          </a:rPr>
                          <m:t>𝑠</m:t>
                        </m:r>
                      </m:e>
                    </m:acc>
                  </m:oMath>
                </a14:m>
                <a:r>
                  <a:rPr lang="en-US" dirty="0"/>
                  <a:t> = log(g)=0 </a:t>
                </a:r>
              </a:p>
              <a:p>
                <a:pPr marL="342900" indent="-342900"/>
                <a:r>
                  <a:rPr lang="en-US" dirty="0"/>
                  <a:t>Pade is challenging in this case (gives poles), basically because all terms in the </a:t>
                </a:r>
                <a14:m>
                  <m:oMath xmlns:m="http://schemas.openxmlformats.org/officeDocument/2006/math">
                    <m:r>
                      <a:rPr lang="en-US" i="1">
                        <a:latin typeface="Cambria Math" panose="02040503050406030204" pitchFamily="18" charset="0"/>
                        <a:ea typeface="Cambria Math" panose="02040503050406030204" pitchFamily="18" charset="0"/>
                      </a:rPr>
                      <m:t>𝜖</m:t>
                    </m:r>
                  </m:oMath>
                </a14:m>
                <a:r>
                  <a:rPr lang="en-US" dirty="0"/>
                  <a:t>-expansion are negative</a:t>
                </a:r>
              </a:p>
              <a:p>
                <a:pPr marL="342900" indent="-342900"/>
                <a:r>
                  <a:rPr lang="en-US" dirty="0"/>
                  <a:t>A two-sided [0,4] Pade of Exp[</a:t>
                </a:r>
                <a14:m>
                  <m:oMath xmlns:m="http://schemas.openxmlformats.org/officeDocument/2006/math">
                    <m:acc>
                      <m:accPr>
                        <m:chr m:val="̃"/>
                        <m:ctrlPr>
                          <a:rPr lang="en-US" i="1">
                            <a:latin typeface="Cambria Math" panose="02040503050406030204" pitchFamily="18" charset="0"/>
                          </a:rPr>
                        </m:ctrlPr>
                      </m:accPr>
                      <m:e>
                        <m:r>
                          <a:rPr lang="en-US" i="1">
                            <a:latin typeface="Cambria Math" panose="02040503050406030204" pitchFamily="18" charset="0"/>
                          </a:rPr>
                          <m:t>𝑠</m:t>
                        </m:r>
                      </m:e>
                    </m:acc>
                  </m:oMath>
                </a14:m>
                <a:r>
                  <a:rPr lang="en-US" dirty="0"/>
                  <a:t>] works and gives  </a:t>
                </a:r>
                <a14:m>
                  <m:oMath xmlns:m="http://schemas.openxmlformats.org/officeDocument/2006/math">
                    <m:r>
                      <m:rPr>
                        <m:sty m:val="p"/>
                      </m:rPr>
                      <a:rPr lang="en-US">
                        <a:latin typeface="Cambria Math" panose="02040503050406030204" pitchFamily="18" charset="0"/>
                        <a:ea typeface="Cambria Math" panose="02040503050406030204" pitchFamily="18" charset="0"/>
                      </a:rPr>
                      <m:t>c</m:t>
                    </m:r>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 </m:t>
                    </m:r>
                  </m:oMath>
                </a14:m>
                <a:r>
                  <a:rPr lang="en-US" dirty="0"/>
                  <a:t>−0.0273.</a:t>
                </a:r>
              </a:p>
              <a:p>
                <a:pPr marL="342900" indent="-342900"/>
                <a:r>
                  <a:rPr lang="en-US" dirty="0"/>
                  <a:t>The fuzzy sphere result is                                      </a:t>
                </a:r>
                <a:r>
                  <a:rPr lang="en-US" sz="1800" dirty="0">
                    <a:solidFill>
                      <a:schemeClr val="accent6"/>
                    </a:solidFill>
                  </a:rPr>
                  <a:t>Zhou, Zou ‘24</a:t>
                </a:r>
                <a:r>
                  <a:rPr lang="en-US" sz="1800" dirty="0">
                    <a:solidFill>
                      <a:schemeClr val="accent4"/>
                    </a:solidFill>
                  </a:rPr>
                  <a:t> </a:t>
                </a:r>
              </a:p>
              <a:p>
                <a:pPr marL="342900" indent="-342900"/>
                <a:r>
                  <a:rPr lang="en-US" dirty="0"/>
                  <a:t>Available large N prediction is further away                                    </a:t>
                </a:r>
                <a:r>
                  <a:rPr lang="en-US" sz="1800" dirty="0">
                    <a:solidFill>
                      <a:schemeClr val="accent6"/>
                    </a:solidFill>
                  </a:rPr>
                  <a:t>Krishnan, </a:t>
                </a:r>
                <a:r>
                  <a:rPr lang="en-US" sz="1800" dirty="0" err="1">
                    <a:solidFill>
                      <a:schemeClr val="accent6"/>
                    </a:solidFill>
                  </a:rPr>
                  <a:t>Metlitski</a:t>
                </a:r>
                <a:r>
                  <a:rPr lang="en-US" sz="1800" dirty="0">
                    <a:solidFill>
                      <a:schemeClr val="accent6"/>
                    </a:solidFill>
                  </a:rPr>
                  <a:t> ’24</a:t>
                </a:r>
              </a:p>
              <a:p>
                <a:pPr marL="342900" indent="-342900"/>
                <a:r>
                  <a:rPr lang="en-US" dirty="0"/>
                  <a:t>For O(2) and O(3), we can also compare to the recent fuzzy sphere results</a:t>
                </a:r>
              </a:p>
              <a:p>
                <a:pPr marL="0" indent="0">
                  <a:buNone/>
                </a:pPr>
                <a:endParaRPr lang="en-US" sz="2200" dirty="0">
                  <a:solidFill>
                    <a:schemeClr val="accent6"/>
                  </a:solidFill>
                </a:endParaRPr>
              </a:p>
              <a:p>
                <a:pPr marL="0" indent="0">
                  <a:buNone/>
                </a:pPr>
                <a:r>
                  <a:rPr lang="en-US" sz="2200" dirty="0"/>
                  <a:t>                               Pade:</a:t>
                </a:r>
                <a:r>
                  <a:rPr lang="en-US" sz="2200" dirty="0">
                    <a:solidFill>
                      <a:schemeClr val="accent6"/>
                    </a:solidFill>
                  </a:rPr>
                  <a:t> </a:t>
                </a:r>
              </a:p>
              <a:p>
                <a:pPr marL="0" indent="0">
                  <a:buNone/>
                </a:pPr>
                <a:endParaRPr lang="en-US" sz="2200" dirty="0">
                  <a:solidFill>
                    <a:schemeClr val="accent6"/>
                  </a:solidFill>
                </a:endParaRPr>
              </a:p>
              <a:p>
                <a:pPr marL="0" indent="0">
                  <a:buNone/>
                </a:pPr>
                <a:r>
                  <a:rPr lang="en-US" sz="2200" dirty="0">
                    <a:solidFill>
                      <a:schemeClr val="accent6"/>
                    </a:solidFill>
                  </a:rPr>
                  <a:t>                </a:t>
                </a:r>
                <a:r>
                  <a:rPr lang="en-US" sz="2200" dirty="0"/>
                  <a:t>Fuzzy sphere:                                                                                                        </a:t>
                </a:r>
                <a:r>
                  <a:rPr lang="en-US" sz="2000" dirty="0">
                    <a:solidFill>
                      <a:schemeClr val="accent6"/>
                    </a:solidFill>
                  </a:rPr>
                  <a:t>Feng, Wang ‘26</a:t>
                </a:r>
              </a:p>
            </p:txBody>
          </p:sp>
        </mc:Choice>
        <mc:Fallback xmlns="">
          <p:sp>
            <p:nvSpPr>
              <p:cNvPr id="3" name="Content Placeholder 2">
                <a:extLst>
                  <a:ext uri="{FF2B5EF4-FFF2-40B4-BE49-F238E27FC236}">
                    <a16:creationId xmlns:a16="http://schemas.microsoft.com/office/drawing/2014/main" id="{500CEF2C-D007-33BE-417F-BE10FC9E7D07}"/>
                  </a:ext>
                </a:extLst>
              </p:cNvPr>
              <p:cNvSpPr>
                <a:spLocks noGrp="1" noRot="1" noChangeAspect="1" noMove="1" noResize="1" noEditPoints="1" noAdjustHandles="1" noChangeArrowheads="1" noChangeShapeType="1" noTextEdit="1"/>
              </p:cNvSpPr>
              <p:nvPr>
                <p:ph idx="1"/>
              </p:nvPr>
            </p:nvSpPr>
            <p:spPr>
              <a:xfrm>
                <a:off x="235758" y="675268"/>
                <a:ext cx="11720484" cy="5993386"/>
              </a:xfrm>
              <a:blipFill>
                <a:blip r:embed="rId2"/>
                <a:stretch>
                  <a:fillRect l="-937" r="-1561" b="-2543"/>
                </a:stretch>
              </a:blipFill>
            </p:spPr>
            <p:txBody>
              <a:bodyPr/>
              <a:lstStyle/>
              <a:p>
                <a:r>
                  <a:rPr lang="en-US">
                    <a:noFill/>
                  </a:rPr>
                  <a:t> </a:t>
                </a:r>
              </a:p>
            </p:txBody>
          </p:sp>
        </mc:Fallback>
      </mc:AlternateContent>
      <p:pic>
        <p:nvPicPr>
          <p:cNvPr id="5" name="Content Placeholder 3">
            <a:extLst>
              <a:ext uri="{FF2B5EF4-FFF2-40B4-BE49-F238E27FC236}">
                <a16:creationId xmlns:a16="http://schemas.microsoft.com/office/drawing/2014/main" id="{3520D0DF-1284-4298-3119-76851D11ACF4}"/>
              </a:ext>
            </a:extLst>
          </p:cNvPr>
          <p:cNvPicPr>
            <a:picLocks noGrp="1" noChangeAspect="1"/>
          </p:cNvPicPr>
          <p:nvPr/>
        </p:nvPicPr>
        <p:blipFill>
          <a:blip r:embed="rId3"/>
          <a:stretch>
            <a:fillRect/>
          </a:stretch>
        </p:blipFill>
        <p:spPr>
          <a:xfrm>
            <a:off x="1665083" y="653147"/>
            <a:ext cx="9120913" cy="614362"/>
          </a:xfrm>
          <a:prstGeom prst="rect">
            <a:avLst/>
          </a:prstGeom>
        </p:spPr>
      </p:pic>
      <p:pic>
        <p:nvPicPr>
          <p:cNvPr id="6" name="Picture 5">
            <a:extLst>
              <a:ext uri="{FF2B5EF4-FFF2-40B4-BE49-F238E27FC236}">
                <a16:creationId xmlns:a16="http://schemas.microsoft.com/office/drawing/2014/main" id="{9A886A4D-A626-BDD3-4EE1-4F5A5EDC0CA6}"/>
              </a:ext>
            </a:extLst>
          </p:cNvPr>
          <p:cNvPicPr>
            <a:picLocks noChangeAspect="1"/>
          </p:cNvPicPr>
          <p:nvPr/>
        </p:nvPicPr>
        <p:blipFill>
          <a:blip r:embed="rId4"/>
          <a:stretch>
            <a:fillRect/>
          </a:stretch>
        </p:blipFill>
        <p:spPr>
          <a:xfrm>
            <a:off x="4482542" y="3459082"/>
            <a:ext cx="2543427" cy="420981"/>
          </a:xfrm>
          <a:prstGeom prst="rect">
            <a:avLst/>
          </a:prstGeom>
        </p:spPr>
      </p:pic>
      <p:pic>
        <p:nvPicPr>
          <p:cNvPr id="8" name="Picture 7">
            <a:extLst>
              <a:ext uri="{FF2B5EF4-FFF2-40B4-BE49-F238E27FC236}">
                <a16:creationId xmlns:a16="http://schemas.microsoft.com/office/drawing/2014/main" id="{267676DD-2658-A4B0-475F-4364C9DDF04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24369" y="4083198"/>
            <a:ext cx="2773920" cy="335309"/>
          </a:xfrm>
          <a:prstGeom prst="rect">
            <a:avLst/>
          </a:prstGeom>
        </p:spPr>
      </p:pic>
      <p:pic>
        <p:nvPicPr>
          <p:cNvPr id="7" name="Picture 6">
            <a:extLst>
              <a:ext uri="{FF2B5EF4-FFF2-40B4-BE49-F238E27FC236}">
                <a16:creationId xmlns:a16="http://schemas.microsoft.com/office/drawing/2014/main" id="{CC62B9B2-A636-A40F-E0AC-079E3043281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993744" y="5393444"/>
            <a:ext cx="5151566" cy="480102"/>
          </a:xfrm>
          <a:prstGeom prst="rect">
            <a:avLst/>
          </a:prstGeom>
        </p:spPr>
      </p:pic>
      <p:pic>
        <p:nvPicPr>
          <p:cNvPr id="10" name="Picture 9">
            <a:extLst>
              <a:ext uri="{FF2B5EF4-FFF2-40B4-BE49-F238E27FC236}">
                <a16:creationId xmlns:a16="http://schemas.microsoft.com/office/drawing/2014/main" id="{A1CBC855-BFD6-4C4D-9981-BD0D15AC53D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993744" y="6328224"/>
            <a:ext cx="6050804" cy="441998"/>
          </a:xfrm>
          <a:prstGeom prst="rect">
            <a:avLst/>
          </a:prstGeom>
        </p:spPr>
      </p:pic>
    </p:spTree>
    <p:extLst>
      <p:ext uri="{BB962C8B-B14F-4D97-AF65-F5344CB8AC3E}">
        <p14:creationId xmlns:p14="http://schemas.microsoft.com/office/powerpoint/2010/main" val="420906114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139808-65C4-E70C-B737-7FC38F92D9F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2855335-969E-0668-4153-AC84B381045E}"/>
              </a:ext>
            </a:extLst>
          </p:cNvPr>
          <p:cNvSpPr>
            <a:spLocks noGrp="1"/>
          </p:cNvSpPr>
          <p:nvPr>
            <p:ph type="title"/>
          </p:nvPr>
        </p:nvSpPr>
        <p:spPr>
          <a:xfrm>
            <a:off x="296025" y="-234089"/>
            <a:ext cx="11415684" cy="1325563"/>
          </a:xfrm>
        </p:spPr>
        <p:txBody>
          <a:bodyPr>
            <a:normAutofit/>
          </a:bodyPr>
          <a:lstStyle/>
          <a:p>
            <a:r>
              <a:rPr lang="en-US" sz="4000" b="1" dirty="0">
                <a:solidFill>
                  <a:schemeClr val="accent2">
                    <a:lumMod val="75000"/>
                  </a:schemeClr>
                </a:solidFill>
              </a:rPr>
              <a:t>Large N approach </a:t>
            </a:r>
            <a:endParaRPr lang="en-US" sz="2000" baseline="30000" dirty="0">
              <a:solidFill>
                <a:schemeClr val="accent6"/>
              </a:solidFill>
            </a:endParaRP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40A9277-7B19-F0E9-4B8F-4AC9860E145D}"/>
                  </a:ext>
                </a:extLst>
              </p:cNvPr>
              <p:cNvSpPr>
                <a:spLocks noGrp="1"/>
              </p:cNvSpPr>
              <p:nvPr>
                <p:ph idx="1"/>
              </p:nvPr>
            </p:nvSpPr>
            <p:spPr>
              <a:xfrm>
                <a:off x="296025" y="529010"/>
                <a:ext cx="11855723" cy="5993386"/>
              </a:xfrm>
            </p:spPr>
            <p:txBody>
              <a:bodyPr>
                <a:noAutofit/>
              </a:bodyPr>
              <a:lstStyle/>
              <a:p>
                <a:pPr marL="0" indent="0">
                  <a:buNone/>
                </a:pPr>
                <a:endParaRPr lang="en-US" dirty="0"/>
              </a:p>
              <a:p>
                <a:pPr marL="342900" indent="-342900"/>
                <a:r>
                  <a:rPr lang="en-US" dirty="0"/>
                  <a:t>Even though the large N expansion typically does not give good estimates in the interesting small N cases, it provides many non-trivial cross-checks of the </a:t>
                </a:r>
                <a14:m>
                  <m:oMath xmlns:m="http://schemas.openxmlformats.org/officeDocument/2006/math">
                    <m:r>
                      <a:rPr lang="en-US" i="1">
                        <a:latin typeface="Cambria Math" panose="02040503050406030204" pitchFamily="18" charset="0"/>
                        <a:ea typeface="Cambria Math" panose="02040503050406030204" pitchFamily="18" charset="0"/>
                      </a:rPr>
                      <m:t>𝜖</m:t>
                    </m:r>
                  </m:oMath>
                </a14:m>
                <a:r>
                  <a:rPr lang="en-US" dirty="0"/>
                  <a:t>-expansion. </a:t>
                </a:r>
              </a:p>
              <a:p>
                <a:pPr marL="342900" indent="-342900"/>
                <a:r>
                  <a:rPr lang="en-US" dirty="0"/>
                  <a:t>Large N expansion can be developed for generic </a:t>
                </a:r>
                <a:r>
                  <a:rPr lang="en-US" i="1" dirty="0"/>
                  <a:t>d</a:t>
                </a:r>
                <a:r>
                  <a:rPr lang="en-US" dirty="0"/>
                  <a:t> by introducing a Hubbard-</a:t>
                </a:r>
                <a:r>
                  <a:rPr lang="en-US" dirty="0" err="1"/>
                  <a:t>Stratonovich</a:t>
                </a:r>
                <a:r>
                  <a:rPr lang="en-US" dirty="0"/>
                  <a:t> auxiliary field. This works the same way in a space with boundary. In the IR limit, the large N expansion of the fixed points can be developed from the action  </a:t>
                </a:r>
              </a:p>
              <a:p>
                <a:pPr marL="0" indent="0">
                  <a:buNone/>
                </a:pPr>
                <a:endParaRPr lang="en-US" sz="1800" dirty="0">
                  <a:solidFill>
                    <a:schemeClr val="accent6"/>
                  </a:solidFill>
                </a:endParaRPr>
              </a:p>
              <a:p>
                <a:pPr marL="0" indent="0">
                  <a:buNone/>
                </a:pPr>
                <a:endParaRPr lang="en-US" sz="1800" dirty="0">
                  <a:solidFill>
                    <a:schemeClr val="accent6"/>
                  </a:solidFill>
                </a:endParaRPr>
              </a:p>
              <a:p>
                <a:pPr marL="0" indent="0">
                  <a:buNone/>
                </a:pPr>
                <a:endParaRPr lang="en-US" sz="1800" dirty="0">
                  <a:solidFill>
                    <a:schemeClr val="accent6"/>
                  </a:solidFill>
                </a:endParaRPr>
              </a:p>
              <a:p>
                <a:pPr marL="342900" indent="-342900"/>
                <a:r>
                  <a:rPr lang="en-US" dirty="0"/>
                  <a:t>Then we can map this action to </a:t>
                </a:r>
                <a:r>
                  <a:rPr lang="en-US" dirty="0" err="1"/>
                  <a:t>AdS</a:t>
                </a:r>
                <a:r>
                  <a:rPr lang="en-US" dirty="0"/>
                  <a:t>  </a:t>
                </a:r>
              </a:p>
            </p:txBody>
          </p:sp>
        </mc:Choice>
        <mc:Fallback xmlns="">
          <p:sp>
            <p:nvSpPr>
              <p:cNvPr id="3" name="Content Placeholder 2">
                <a:extLst>
                  <a:ext uri="{FF2B5EF4-FFF2-40B4-BE49-F238E27FC236}">
                    <a16:creationId xmlns:a16="http://schemas.microsoft.com/office/drawing/2014/main" id="{940A9277-7B19-F0E9-4B8F-4AC9860E145D}"/>
                  </a:ext>
                </a:extLst>
              </p:cNvPr>
              <p:cNvSpPr>
                <a:spLocks noGrp="1" noRot="1" noChangeAspect="1" noMove="1" noResize="1" noEditPoints="1" noAdjustHandles="1" noChangeArrowheads="1" noChangeShapeType="1" noTextEdit="1"/>
              </p:cNvSpPr>
              <p:nvPr>
                <p:ph idx="1"/>
              </p:nvPr>
            </p:nvSpPr>
            <p:spPr>
              <a:xfrm>
                <a:off x="296025" y="529010"/>
                <a:ext cx="11855723" cy="5993386"/>
              </a:xfrm>
              <a:blipFill>
                <a:blip r:embed="rId2"/>
                <a:stretch>
                  <a:fillRect l="-926"/>
                </a:stretch>
              </a:blipFill>
            </p:spPr>
            <p:txBody>
              <a:bodyPr/>
              <a:lstStyle/>
              <a:p>
                <a:r>
                  <a:rPr lang="en-US">
                    <a:noFill/>
                  </a:rPr>
                  <a:t> </a:t>
                </a:r>
              </a:p>
            </p:txBody>
          </p:sp>
        </mc:Fallback>
      </mc:AlternateContent>
      <p:pic>
        <p:nvPicPr>
          <p:cNvPr id="8" name="Picture 7">
            <a:extLst>
              <a:ext uri="{FF2B5EF4-FFF2-40B4-BE49-F238E27FC236}">
                <a16:creationId xmlns:a16="http://schemas.microsoft.com/office/drawing/2014/main" id="{58BBA32C-DB3B-48AF-4ED2-65C32885CA4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11569" y="4054048"/>
            <a:ext cx="4488569" cy="708721"/>
          </a:xfrm>
          <a:prstGeom prst="rect">
            <a:avLst/>
          </a:prstGeom>
        </p:spPr>
      </p:pic>
      <p:pic>
        <p:nvPicPr>
          <p:cNvPr id="9" name="Picture 8" descr="A math equation with numbers&#10;&#10;AI-generated content may be incorrect.">
            <a:extLst>
              <a:ext uri="{FF2B5EF4-FFF2-40B4-BE49-F238E27FC236}">
                <a16:creationId xmlns:a16="http://schemas.microsoft.com/office/drawing/2014/main" id="{7A207E16-E362-E387-94A3-A9AFFE0F3489}"/>
              </a:ext>
            </a:extLst>
          </p:cNvPr>
          <p:cNvPicPr>
            <a:picLocks noChangeAspect="1"/>
          </p:cNvPicPr>
          <p:nvPr/>
        </p:nvPicPr>
        <p:blipFill>
          <a:blip r:embed="rId4"/>
          <a:stretch>
            <a:fillRect/>
          </a:stretch>
        </p:blipFill>
        <p:spPr>
          <a:xfrm>
            <a:off x="3445364" y="5707347"/>
            <a:ext cx="5301272" cy="720217"/>
          </a:xfrm>
          <a:prstGeom prst="rect">
            <a:avLst/>
          </a:prstGeom>
        </p:spPr>
      </p:pic>
    </p:spTree>
    <p:extLst>
      <p:ext uri="{BB962C8B-B14F-4D97-AF65-F5344CB8AC3E}">
        <p14:creationId xmlns:p14="http://schemas.microsoft.com/office/powerpoint/2010/main" val="195474127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551CFB-D4FA-F61C-8085-61C72BFEDB8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63E95F4-642F-73BE-0608-4467B001C76D}"/>
              </a:ext>
            </a:extLst>
          </p:cNvPr>
          <p:cNvSpPr>
            <a:spLocks noGrp="1"/>
          </p:cNvSpPr>
          <p:nvPr>
            <p:ph type="title"/>
          </p:nvPr>
        </p:nvSpPr>
        <p:spPr>
          <a:xfrm>
            <a:off x="296025" y="-234089"/>
            <a:ext cx="11415684" cy="1325563"/>
          </a:xfrm>
        </p:spPr>
        <p:txBody>
          <a:bodyPr>
            <a:normAutofit/>
          </a:bodyPr>
          <a:lstStyle/>
          <a:p>
            <a:r>
              <a:rPr lang="en-US" sz="4000" b="1" dirty="0">
                <a:solidFill>
                  <a:schemeClr val="accent2">
                    <a:lumMod val="75000"/>
                  </a:schemeClr>
                </a:solidFill>
              </a:rPr>
              <a:t>Large N free energy </a:t>
            </a:r>
            <a:endParaRPr lang="en-US" sz="2000" baseline="30000" dirty="0">
              <a:solidFill>
                <a:schemeClr val="accent6"/>
              </a:solidFill>
            </a:endParaRPr>
          </a:p>
        </p:txBody>
      </p:sp>
      <p:sp>
        <p:nvSpPr>
          <p:cNvPr id="3" name="Content Placeholder 2">
            <a:extLst>
              <a:ext uri="{FF2B5EF4-FFF2-40B4-BE49-F238E27FC236}">
                <a16:creationId xmlns:a16="http://schemas.microsoft.com/office/drawing/2014/main" id="{90F0A52E-FC2D-25EC-1FE1-1D603FA3E5C1}"/>
              </a:ext>
            </a:extLst>
          </p:cNvPr>
          <p:cNvSpPr>
            <a:spLocks noGrp="1"/>
          </p:cNvSpPr>
          <p:nvPr>
            <p:ph idx="1"/>
          </p:nvPr>
        </p:nvSpPr>
        <p:spPr>
          <a:xfrm>
            <a:off x="189127" y="290423"/>
            <a:ext cx="11882799" cy="6396703"/>
          </a:xfrm>
        </p:spPr>
        <p:txBody>
          <a:bodyPr>
            <a:noAutofit/>
          </a:bodyPr>
          <a:lstStyle/>
          <a:p>
            <a:pPr marL="0" indent="0">
              <a:buNone/>
            </a:pPr>
            <a:endParaRPr lang="en-US" sz="1800" dirty="0">
              <a:solidFill>
                <a:schemeClr val="accent6"/>
              </a:solidFill>
            </a:endParaRPr>
          </a:p>
          <a:p>
            <a:pPr marL="342900" indent="-342900"/>
            <a:r>
              <a:rPr lang="en-US" dirty="0"/>
              <a:t>To compute the free energy at large N:</a:t>
            </a:r>
          </a:p>
          <a:p>
            <a:pPr marL="800100" lvl="1" indent="-342900"/>
            <a:r>
              <a:rPr lang="en-US" sz="2500" dirty="0"/>
              <a:t>Integrate out the scalars, identify saddle point                   of the auxiliary field </a:t>
            </a:r>
          </a:p>
          <a:p>
            <a:pPr marL="800100" lvl="1" indent="-342900"/>
            <a:r>
              <a:rPr lang="en-US" sz="2500" dirty="0"/>
              <a:t>Compute the path integral over the quantum fluctuations of        around saddle point</a:t>
            </a:r>
            <a:r>
              <a:rPr lang="en-US" dirty="0"/>
              <a:t> </a:t>
            </a:r>
          </a:p>
          <a:p>
            <a:pPr marL="342900" indent="-342900"/>
            <a:r>
              <a:rPr lang="en-US" dirty="0"/>
              <a:t>This gives the expansion</a:t>
            </a:r>
          </a:p>
          <a:p>
            <a:pPr marL="342900" indent="-342900"/>
            <a:endParaRPr lang="en-US" dirty="0"/>
          </a:p>
          <a:p>
            <a:pPr marL="342900" indent="-342900"/>
            <a:endParaRPr lang="en-US" dirty="0"/>
          </a:p>
          <a:p>
            <a:pPr marL="342900" indent="-342900"/>
            <a:r>
              <a:rPr lang="en-US" dirty="0"/>
              <a:t>The leading term can be computed easily using well-known results for one-loop determinants of free massive scalars in </a:t>
            </a:r>
            <a:r>
              <a:rPr lang="en-US" dirty="0" err="1"/>
              <a:t>AdS</a:t>
            </a:r>
            <a:endParaRPr lang="en-US" dirty="0"/>
          </a:p>
          <a:p>
            <a:pPr marL="342900" indent="-342900"/>
            <a:r>
              <a:rPr lang="en-US" dirty="0"/>
              <a:t>For the term of order N</a:t>
            </a:r>
            <a:r>
              <a:rPr lang="en-US" baseline="30000" dirty="0"/>
              <a:t>0</a:t>
            </a:r>
            <a:r>
              <a:rPr lang="en-US" dirty="0"/>
              <a:t>, one has to compute the determinant of the non-local quadratic operator for the     fluctuations. This requires more work, but it can be done using techniques from harmonic analysis in </a:t>
            </a:r>
            <a:r>
              <a:rPr lang="en-US" dirty="0" err="1"/>
              <a:t>AdS</a:t>
            </a:r>
            <a:r>
              <a:rPr lang="en-US" dirty="0"/>
              <a:t>. In the end one finds analytic expressions for          in arbitrary d.                                      </a:t>
            </a:r>
            <a:r>
              <a:rPr lang="en-US" sz="2000" dirty="0" err="1">
                <a:solidFill>
                  <a:schemeClr val="accent6"/>
                </a:solidFill>
              </a:rPr>
              <a:t>Diatlyk</a:t>
            </a:r>
            <a:r>
              <a:rPr lang="en-US" sz="2000" dirty="0">
                <a:solidFill>
                  <a:schemeClr val="accent6"/>
                </a:solidFill>
              </a:rPr>
              <a:t>, SG, Sun ‘26</a:t>
            </a:r>
            <a:r>
              <a:rPr lang="en-US" dirty="0">
                <a:latin typeface="Symbol" panose="05050102010706020507" pitchFamily="18" charset="2"/>
              </a:rPr>
              <a:t> </a:t>
            </a:r>
          </a:p>
        </p:txBody>
      </p:sp>
      <p:pic>
        <p:nvPicPr>
          <p:cNvPr id="7" name="Picture 6">
            <a:extLst>
              <a:ext uri="{FF2B5EF4-FFF2-40B4-BE49-F238E27FC236}">
                <a16:creationId xmlns:a16="http://schemas.microsoft.com/office/drawing/2014/main" id="{3F0EAB0D-80C8-3B5F-BC1D-758C4E6DA7B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22387" y="1091474"/>
            <a:ext cx="944962" cy="388654"/>
          </a:xfrm>
          <a:prstGeom prst="rect">
            <a:avLst/>
          </a:prstGeom>
        </p:spPr>
      </p:pic>
      <p:pic>
        <p:nvPicPr>
          <p:cNvPr id="9" name="Picture 8">
            <a:extLst>
              <a:ext uri="{FF2B5EF4-FFF2-40B4-BE49-F238E27FC236}">
                <a16:creationId xmlns:a16="http://schemas.microsoft.com/office/drawing/2014/main" id="{E487BBA3-16DC-FF61-DADA-772DCB548AC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03648" y="1580594"/>
            <a:ext cx="312447" cy="259102"/>
          </a:xfrm>
          <a:prstGeom prst="rect">
            <a:avLst/>
          </a:prstGeom>
        </p:spPr>
      </p:pic>
      <p:pic>
        <p:nvPicPr>
          <p:cNvPr id="13" name="Picture 12">
            <a:extLst>
              <a:ext uri="{FF2B5EF4-FFF2-40B4-BE49-F238E27FC236}">
                <a16:creationId xmlns:a16="http://schemas.microsoft.com/office/drawing/2014/main" id="{BEA3CC21-CCC2-DF78-0B16-C5F144EB017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60896" y="2535739"/>
            <a:ext cx="4446409" cy="660450"/>
          </a:xfrm>
          <a:prstGeom prst="rect">
            <a:avLst/>
          </a:prstGeom>
        </p:spPr>
      </p:pic>
      <p:pic>
        <p:nvPicPr>
          <p:cNvPr id="15" name="Picture 14">
            <a:extLst>
              <a:ext uri="{FF2B5EF4-FFF2-40B4-BE49-F238E27FC236}">
                <a16:creationId xmlns:a16="http://schemas.microsoft.com/office/drawing/2014/main" id="{6D73895E-22BA-CC23-B2ED-9CED9FDE1A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10156" y="4873493"/>
            <a:ext cx="312447" cy="259102"/>
          </a:xfrm>
          <a:prstGeom prst="rect">
            <a:avLst/>
          </a:prstGeom>
        </p:spPr>
      </p:pic>
      <p:pic>
        <p:nvPicPr>
          <p:cNvPr id="21" name="Picture 20">
            <a:extLst>
              <a:ext uri="{FF2B5EF4-FFF2-40B4-BE49-F238E27FC236}">
                <a16:creationId xmlns:a16="http://schemas.microsoft.com/office/drawing/2014/main" id="{46E59E70-3264-7483-AE40-6E141EC2EE1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66295" y="5578514"/>
            <a:ext cx="487722" cy="411516"/>
          </a:xfrm>
          <a:prstGeom prst="rect">
            <a:avLst/>
          </a:prstGeom>
        </p:spPr>
      </p:pic>
    </p:spTree>
    <p:extLst>
      <p:ext uri="{BB962C8B-B14F-4D97-AF65-F5344CB8AC3E}">
        <p14:creationId xmlns:p14="http://schemas.microsoft.com/office/powerpoint/2010/main" val="393650435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3EA38F-F58C-CFF8-2C97-770A5409B44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C79976F-0837-48A5-2F72-85062C34D07A}"/>
              </a:ext>
            </a:extLst>
          </p:cNvPr>
          <p:cNvSpPr>
            <a:spLocks noGrp="1"/>
          </p:cNvSpPr>
          <p:nvPr>
            <p:ph type="title"/>
          </p:nvPr>
        </p:nvSpPr>
        <p:spPr>
          <a:xfrm>
            <a:off x="296025" y="-234089"/>
            <a:ext cx="11415684" cy="1325563"/>
          </a:xfrm>
        </p:spPr>
        <p:txBody>
          <a:bodyPr>
            <a:normAutofit/>
          </a:bodyPr>
          <a:lstStyle/>
          <a:p>
            <a:r>
              <a:rPr lang="en-US" sz="4000" b="1" dirty="0">
                <a:solidFill>
                  <a:schemeClr val="accent2">
                    <a:lumMod val="75000"/>
                  </a:schemeClr>
                </a:solidFill>
              </a:rPr>
              <a:t>Large N check of the </a:t>
            </a:r>
            <a:r>
              <a:rPr lang="en-US" sz="4000" b="1" dirty="0">
                <a:solidFill>
                  <a:schemeClr val="accent2">
                    <a:lumMod val="75000"/>
                  </a:schemeClr>
                </a:solidFill>
                <a:latin typeface="Symbol" panose="05050102010706020507" pitchFamily="18" charset="2"/>
              </a:rPr>
              <a:t>e</a:t>
            </a:r>
            <a:r>
              <a:rPr lang="en-US" sz="4000" b="1" dirty="0">
                <a:solidFill>
                  <a:schemeClr val="accent2">
                    <a:lumMod val="75000"/>
                  </a:schemeClr>
                </a:solidFill>
              </a:rPr>
              <a:t>-expansion result</a:t>
            </a:r>
            <a:endParaRPr lang="en-US" sz="2000" baseline="30000" dirty="0">
              <a:solidFill>
                <a:schemeClr val="accent6"/>
              </a:solidFill>
            </a:endParaRP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415F676-6F92-2FD2-08A3-C05C128C0094}"/>
                  </a:ext>
                </a:extLst>
              </p:cNvPr>
              <p:cNvSpPr>
                <a:spLocks noGrp="1"/>
              </p:cNvSpPr>
              <p:nvPr>
                <p:ph idx="1"/>
              </p:nvPr>
            </p:nvSpPr>
            <p:spPr>
              <a:xfrm>
                <a:off x="296025" y="142641"/>
                <a:ext cx="11882799" cy="6396703"/>
              </a:xfrm>
            </p:spPr>
            <p:txBody>
              <a:bodyPr>
                <a:noAutofit/>
              </a:bodyPr>
              <a:lstStyle/>
              <a:p>
                <a:pPr marL="0" indent="0">
                  <a:buNone/>
                </a:pPr>
                <a:endParaRPr lang="en-US" sz="1800" dirty="0">
                  <a:solidFill>
                    <a:schemeClr val="accent6"/>
                  </a:solidFill>
                </a:endParaRPr>
              </a:p>
              <a:p>
                <a:pPr marL="0" indent="0">
                  <a:buNone/>
                </a:pPr>
                <a:endParaRPr lang="en-US" dirty="0">
                  <a:latin typeface="Symbol" panose="05050102010706020507" pitchFamily="18" charset="2"/>
                </a:endParaRPr>
              </a:p>
              <a:p>
                <a:r>
                  <a:rPr lang="en-US" dirty="0"/>
                  <a:t>We can use the large N expansion to get a non-trivial check of our free energy result at the ordinary fixed point (similar check can be done for the normal fixed point). Expanding the </a:t>
                </a:r>
                <a14:m>
                  <m:oMath xmlns:m="http://schemas.openxmlformats.org/officeDocument/2006/math">
                    <m:r>
                      <a:rPr lang="en-US" i="1">
                        <a:latin typeface="Cambria Math" panose="02040503050406030204" pitchFamily="18" charset="0"/>
                        <a:ea typeface="Cambria Math" panose="02040503050406030204" pitchFamily="18" charset="0"/>
                      </a:rPr>
                      <m:t>𝜖</m:t>
                    </m:r>
                  </m:oMath>
                </a14:m>
                <a:r>
                  <a:rPr lang="en-US" dirty="0"/>
                  <a:t>-expansion result at large N gives </a:t>
                </a:r>
              </a:p>
              <a:p>
                <a:endParaRPr lang="en-US" dirty="0">
                  <a:latin typeface="Symbol" panose="05050102010706020507" pitchFamily="18" charset="2"/>
                </a:endParaRPr>
              </a:p>
              <a:p>
                <a:endParaRPr lang="en-US" dirty="0">
                  <a:latin typeface="Symbol" panose="05050102010706020507" pitchFamily="18" charset="2"/>
                </a:endParaRPr>
              </a:p>
              <a:p>
                <a:endParaRPr lang="en-US" dirty="0">
                  <a:latin typeface="Symbol" panose="05050102010706020507" pitchFamily="18" charset="2"/>
                </a:endParaRPr>
              </a:p>
              <a:p>
                <a:pPr marL="0" indent="0">
                  <a:buNone/>
                </a:pPr>
                <a:endParaRPr lang="en-US" dirty="0">
                  <a:latin typeface="Symbol" panose="05050102010706020507" pitchFamily="18" charset="2"/>
                </a:endParaRPr>
              </a:p>
              <a:p>
                <a:r>
                  <a:rPr lang="en-US" dirty="0"/>
                  <a:t>The term of order N should match the result of the free scalar determinant                                                            evaluated at the large N saddle point for </a:t>
                </a:r>
                <a:r>
                  <a:rPr lang="en-US" dirty="0">
                    <a:latin typeface="Symbol" panose="05050102010706020507" pitchFamily="18" charset="2"/>
                  </a:rPr>
                  <a:t>s</a:t>
                </a:r>
                <a:r>
                  <a:rPr lang="en-US" dirty="0"/>
                  <a:t>. This indeed works.     </a:t>
                </a:r>
              </a:p>
              <a:p>
                <a:r>
                  <a:rPr lang="en-US" dirty="0"/>
                  <a:t>The N</a:t>
                </a:r>
                <a:r>
                  <a:rPr lang="en-US" baseline="30000" dirty="0"/>
                  <a:t>0</a:t>
                </a:r>
                <a:r>
                  <a:rPr lang="en-US" dirty="0"/>
                  <a:t> can be seen to agree with the result of the determinant of the fluctuation of the      field. Strong consistency check of the </a:t>
                </a:r>
                <a14:m>
                  <m:oMath xmlns:m="http://schemas.openxmlformats.org/officeDocument/2006/math">
                    <m:r>
                      <a:rPr lang="en-US" i="1">
                        <a:latin typeface="Cambria Math" panose="02040503050406030204" pitchFamily="18" charset="0"/>
                        <a:ea typeface="Cambria Math" panose="02040503050406030204" pitchFamily="18" charset="0"/>
                      </a:rPr>
                      <m:t>𝜖</m:t>
                    </m:r>
                  </m:oMath>
                </a14:m>
                <a:r>
                  <a:rPr lang="en-US" dirty="0"/>
                  <a:t>-expansion calculation. </a:t>
                </a:r>
                <a:endParaRPr lang="en-US" dirty="0">
                  <a:latin typeface="Symbol" panose="05050102010706020507" pitchFamily="18" charset="2"/>
                </a:endParaRPr>
              </a:p>
            </p:txBody>
          </p:sp>
        </mc:Choice>
        <mc:Fallback xmlns="">
          <p:sp>
            <p:nvSpPr>
              <p:cNvPr id="3" name="Content Placeholder 2">
                <a:extLst>
                  <a:ext uri="{FF2B5EF4-FFF2-40B4-BE49-F238E27FC236}">
                    <a16:creationId xmlns:a16="http://schemas.microsoft.com/office/drawing/2014/main" id="{F415F676-6F92-2FD2-08A3-C05C128C0094}"/>
                  </a:ext>
                </a:extLst>
              </p:cNvPr>
              <p:cNvSpPr>
                <a:spLocks noGrp="1" noRot="1" noChangeAspect="1" noMove="1" noResize="1" noEditPoints="1" noAdjustHandles="1" noChangeArrowheads="1" noChangeShapeType="1" noTextEdit="1"/>
              </p:cNvSpPr>
              <p:nvPr>
                <p:ph idx="1"/>
              </p:nvPr>
            </p:nvSpPr>
            <p:spPr>
              <a:xfrm>
                <a:off x="296025" y="142641"/>
                <a:ext cx="11882799" cy="6396703"/>
              </a:xfrm>
              <a:blipFill>
                <a:blip r:embed="rId2"/>
                <a:stretch>
                  <a:fillRect l="-924" r="-29964" b="-1905"/>
                </a:stretch>
              </a:blipFill>
            </p:spPr>
            <p:txBody>
              <a:bodyPr/>
              <a:lstStyle/>
              <a:p>
                <a:r>
                  <a:rPr lang="en-US">
                    <a:noFill/>
                  </a:rPr>
                  <a:t> </a:t>
                </a:r>
              </a:p>
            </p:txBody>
          </p:sp>
        </mc:Fallback>
      </mc:AlternateContent>
      <p:pic>
        <p:nvPicPr>
          <p:cNvPr id="5" name="Picture 4" descr="A math equations with numbers&#10;&#10;AI-generated content may be incorrect.">
            <a:extLst>
              <a:ext uri="{FF2B5EF4-FFF2-40B4-BE49-F238E27FC236}">
                <a16:creationId xmlns:a16="http://schemas.microsoft.com/office/drawing/2014/main" id="{A04779CB-FDC5-7B1A-AAD6-9DBF5CEADE8E}"/>
              </a:ext>
            </a:extLst>
          </p:cNvPr>
          <p:cNvPicPr>
            <a:picLocks noChangeAspect="1"/>
          </p:cNvPicPr>
          <p:nvPr/>
        </p:nvPicPr>
        <p:blipFill>
          <a:blip r:embed="rId3"/>
          <a:stretch>
            <a:fillRect/>
          </a:stretch>
        </p:blipFill>
        <p:spPr>
          <a:xfrm>
            <a:off x="2982252" y="2332262"/>
            <a:ext cx="5744958" cy="2017460"/>
          </a:xfrm>
          <a:prstGeom prst="rect">
            <a:avLst/>
          </a:prstGeom>
        </p:spPr>
      </p:pic>
      <p:pic>
        <p:nvPicPr>
          <p:cNvPr id="4" name="Picture 3">
            <a:extLst>
              <a:ext uri="{FF2B5EF4-FFF2-40B4-BE49-F238E27FC236}">
                <a16:creationId xmlns:a16="http://schemas.microsoft.com/office/drawing/2014/main" id="{FCD81DF4-7A43-9799-8A51-7DDDB00064A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14048" y="5709384"/>
            <a:ext cx="312447" cy="259102"/>
          </a:xfrm>
          <a:prstGeom prst="rect">
            <a:avLst/>
          </a:prstGeom>
        </p:spPr>
      </p:pic>
    </p:spTree>
    <p:extLst>
      <p:ext uri="{BB962C8B-B14F-4D97-AF65-F5344CB8AC3E}">
        <p14:creationId xmlns:p14="http://schemas.microsoft.com/office/powerpoint/2010/main" val="357834918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440A82-807D-4D4A-405F-E8BE9026C0E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A0BBBCB-DD23-007F-1C16-180B7CF4B9A9}"/>
              </a:ext>
            </a:extLst>
          </p:cNvPr>
          <p:cNvSpPr>
            <a:spLocks noGrp="1"/>
          </p:cNvSpPr>
          <p:nvPr>
            <p:ph type="title"/>
          </p:nvPr>
        </p:nvSpPr>
        <p:spPr>
          <a:xfrm>
            <a:off x="296025" y="-234089"/>
            <a:ext cx="11415684" cy="1325563"/>
          </a:xfrm>
        </p:spPr>
        <p:txBody>
          <a:bodyPr>
            <a:normAutofit/>
          </a:bodyPr>
          <a:lstStyle/>
          <a:p>
            <a:r>
              <a:rPr lang="en-US" sz="4000" b="1" dirty="0">
                <a:solidFill>
                  <a:schemeClr val="accent2">
                    <a:lumMod val="75000"/>
                  </a:schemeClr>
                </a:solidFill>
              </a:rPr>
              <a:t>Gross-Neveu-Yukawa </a:t>
            </a:r>
            <a:endParaRPr lang="en-US" sz="2000" baseline="30000" dirty="0">
              <a:solidFill>
                <a:schemeClr val="accent6"/>
              </a:solidFill>
            </a:endParaRP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2E868B44-466A-DD63-3325-AFC75272523F}"/>
                  </a:ext>
                </a:extLst>
              </p:cNvPr>
              <p:cNvSpPr>
                <a:spLocks noGrp="1"/>
              </p:cNvSpPr>
              <p:nvPr>
                <p:ph idx="1"/>
              </p:nvPr>
            </p:nvSpPr>
            <p:spPr>
              <a:xfrm>
                <a:off x="235758" y="767632"/>
                <a:ext cx="11720484" cy="5993386"/>
              </a:xfrm>
            </p:spPr>
            <p:txBody>
              <a:bodyPr>
                <a:noAutofit/>
              </a:bodyPr>
              <a:lstStyle/>
              <a:p>
                <a:r>
                  <a:rPr lang="en-US" dirty="0"/>
                  <a:t>Another well-known model is the so-called Gross-Neveu-Yukawa theory, with N Dirac fermions and one real scalar </a:t>
                </a:r>
                <a:endParaRPr lang="en-US" sz="2400" dirty="0"/>
              </a:p>
              <a:p>
                <a:endParaRPr lang="en-US" sz="2400" dirty="0">
                  <a:latin typeface="Symbol" panose="05050102010706020507" pitchFamily="18" charset="2"/>
                </a:endParaRPr>
              </a:p>
              <a:p>
                <a:endParaRPr lang="en-US" sz="2400" dirty="0">
                  <a:latin typeface="Symbol" panose="05050102010706020507" pitchFamily="18" charset="2"/>
                </a:endParaRPr>
              </a:p>
              <a:p>
                <a:endParaRPr lang="en-US" sz="2400" dirty="0">
                  <a:latin typeface="Symbol" panose="05050102010706020507" pitchFamily="18" charset="2"/>
                </a:endParaRPr>
              </a:p>
              <a:p>
                <a:endParaRPr lang="en-US" sz="2500" dirty="0">
                  <a:latin typeface="Symbol" panose="05050102010706020507" pitchFamily="18" charset="2"/>
                </a:endParaRPr>
              </a:p>
              <a:p>
                <a:pPr marL="342900" indent="-342900"/>
                <a:r>
                  <a:rPr lang="en-US" dirty="0"/>
                  <a:t>In d=4-</a:t>
                </a:r>
                <a14:m>
                  <m:oMath xmlns:m="http://schemas.openxmlformats.org/officeDocument/2006/math">
                    <m:r>
                      <a:rPr lang="en-US" i="1">
                        <a:latin typeface="Cambria Math" panose="02040503050406030204" pitchFamily="18" charset="0"/>
                        <a:ea typeface="Cambria Math" panose="02040503050406030204" pitchFamily="18" charset="0"/>
                      </a:rPr>
                      <m:t>𝜖</m:t>
                    </m:r>
                  </m:oMath>
                </a14:m>
                <a:r>
                  <a:rPr lang="en-US" dirty="0"/>
                  <a:t>, it has weakly coupled Wilson-Fisher fixed points, with the critical coupling given to leading order by (higher-orders known up to 5 loops)</a:t>
                </a:r>
              </a:p>
            </p:txBody>
          </p:sp>
        </mc:Choice>
        <mc:Fallback xmlns="">
          <p:sp>
            <p:nvSpPr>
              <p:cNvPr id="3" name="Content Placeholder 2">
                <a:extLst>
                  <a:ext uri="{FF2B5EF4-FFF2-40B4-BE49-F238E27FC236}">
                    <a16:creationId xmlns:a16="http://schemas.microsoft.com/office/drawing/2014/main" id="{2E868B44-466A-DD63-3325-AFC75272523F}"/>
                  </a:ext>
                </a:extLst>
              </p:cNvPr>
              <p:cNvSpPr>
                <a:spLocks noGrp="1" noRot="1" noChangeAspect="1" noMove="1" noResize="1" noEditPoints="1" noAdjustHandles="1" noChangeArrowheads="1" noChangeShapeType="1" noTextEdit="1"/>
              </p:cNvSpPr>
              <p:nvPr>
                <p:ph idx="1"/>
              </p:nvPr>
            </p:nvSpPr>
            <p:spPr>
              <a:xfrm>
                <a:off x="235758" y="767632"/>
                <a:ext cx="11720484" cy="5993386"/>
              </a:xfrm>
              <a:blipFill>
                <a:blip r:embed="rId2"/>
                <a:stretch>
                  <a:fillRect l="-937" t="-1729" r="-104"/>
                </a:stretch>
              </a:blipFill>
            </p:spPr>
            <p:txBody>
              <a:bodyPr/>
              <a:lstStyle/>
              <a:p>
                <a:r>
                  <a:rPr lang="en-US">
                    <a:noFill/>
                  </a:rPr>
                  <a:t> </a:t>
                </a:r>
              </a:p>
            </p:txBody>
          </p:sp>
        </mc:Fallback>
      </mc:AlternateContent>
      <p:pic>
        <p:nvPicPr>
          <p:cNvPr id="5" name="Picture 4">
            <a:extLst>
              <a:ext uri="{FF2B5EF4-FFF2-40B4-BE49-F238E27FC236}">
                <a16:creationId xmlns:a16="http://schemas.microsoft.com/office/drawing/2014/main" id="{73B91FB1-9E8E-45BA-89EE-1867CF050B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87649" y="2005874"/>
            <a:ext cx="5829038" cy="848162"/>
          </a:xfrm>
          <a:prstGeom prst="rect">
            <a:avLst/>
          </a:prstGeom>
        </p:spPr>
      </p:pic>
      <p:pic>
        <p:nvPicPr>
          <p:cNvPr id="7" name="Picture 6">
            <a:extLst>
              <a:ext uri="{FF2B5EF4-FFF2-40B4-BE49-F238E27FC236}">
                <a16:creationId xmlns:a16="http://schemas.microsoft.com/office/drawing/2014/main" id="{62512BE7-D9C8-333B-8543-00F1A5D9BE5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37436" y="4832322"/>
            <a:ext cx="1676545" cy="624894"/>
          </a:xfrm>
          <a:prstGeom prst="rect">
            <a:avLst/>
          </a:prstGeom>
        </p:spPr>
      </p:pic>
      <p:pic>
        <p:nvPicPr>
          <p:cNvPr id="12" name="Picture 11">
            <a:extLst>
              <a:ext uri="{FF2B5EF4-FFF2-40B4-BE49-F238E27FC236}">
                <a16:creationId xmlns:a16="http://schemas.microsoft.com/office/drawing/2014/main" id="{055A1724-1462-BF3B-D3E7-59E8182C393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94106" y="4984722"/>
            <a:ext cx="4465707" cy="602032"/>
          </a:xfrm>
          <a:prstGeom prst="rect">
            <a:avLst/>
          </a:prstGeom>
        </p:spPr>
      </p:pic>
    </p:spTree>
    <p:extLst>
      <p:ext uri="{BB962C8B-B14F-4D97-AF65-F5344CB8AC3E}">
        <p14:creationId xmlns:p14="http://schemas.microsoft.com/office/powerpoint/2010/main" val="40289978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357A79-D055-5A53-76E8-C1A847652AC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9836176-0D44-571D-FCDD-C0E9E86953B9}"/>
              </a:ext>
            </a:extLst>
          </p:cNvPr>
          <p:cNvSpPr>
            <a:spLocks noGrp="1"/>
          </p:cNvSpPr>
          <p:nvPr>
            <p:ph type="title"/>
          </p:nvPr>
        </p:nvSpPr>
        <p:spPr>
          <a:xfrm>
            <a:off x="472440" y="0"/>
            <a:ext cx="10515600" cy="1325563"/>
          </a:xfrm>
        </p:spPr>
        <p:txBody>
          <a:bodyPr>
            <a:normAutofit/>
          </a:bodyPr>
          <a:lstStyle/>
          <a:p>
            <a:r>
              <a:rPr lang="en-US" sz="4000" b="1" dirty="0">
                <a:solidFill>
                  <a:schemeClr val="accent2">
                    <a:lumMod val="75000"/>
                  </a:schemeClr>
                </a:solidFill>
              </a:rPr>
              <a:t>BCFT </a:t>
            </a:r>
            <a:endParaRPr lang="en-US" sz="4000" dirty="0"/>
          </a:p>
        </p:txBody>
      </p:sp>
      <p:sp>
        <p:nvSpPr>
          <p:cNvPr id="3" name="Content Placeholder 2">
            <a:extLst>
              <a:ext uri="{FF2B5EF4-FFF2-40B4-BE49-F238E27FC236}">
                <a16:creationId xmlns:a16="http://schemas.microsoft.com/office/drawing/2014/main" id="{D8E30C95-3EE6-95B9-DBEF-4DD305B112B0}"/>
              </a:ext>
            </a:extLst>
          </p:cNvPr>
          <p:cNvSpPr>
            <a:spLocks noGrp="1"/>
          </p:cNvSpPr>
          <p:nvPr>
            <p:ph idx="1"/>
          </p:nvPr>
        </p:nvSpPr>
        <p:spPr>
          <a:xfrm>
            <a:off x="614515" y="1507808"/>
            <a:ext cx="11360726" cy="5576483"/>
          </a:xfrm>
        </p:spPr>
        <p:txBody>
          <a:bodyPr>
            <a:noAutofit/>
          </a:bodyPr>
          <a:lstStyle/>
          <a:p>
            <a:r>
              <a:rPr lang="en-US" dirty="0"/>
              <a:t>Consider a CFT in the presence of a boundary. For instance, take flat half-space R</a:t>
            </a:r>
            <a:r>
              <a:rPr lang="en-US" baseline="30000" dirty="0"/>
              <a:t>d-1</a:t>
            </a:r>
            <a:r>
              <a:rPr lang="en-US" dirty="0"/>
              <a:t> x R</a:t>
            </a:r>
            <a:r>
              <a:rPr lang="en-US" baseline="-25000" dirty="0"/>
              <a:t>+</a:t>
            </a:r>
            <a:r>
              <a:rPr lang="en-US" dirty="0"/>
              <a:t>, with coordinates (</a:t>
            </a:r>
            <a:r>
              <a:rPr lang="en-US" dirty="0" err="1"/>
              <a:t>z,</a:t>
            </a:r>
            <a:r>
              <a:rPr lang="en-US" b="1" dirty="0" err="1"/>
              <a:t>x</a:t>
            </a:r>
            <a:r>
              <a:rPr lang="en-US" dirty="0"/>
              <a:t>), z≥0. Boundary at z=0. </a:t>
            </a:r>
          </a:p>
          <a:p>
            <a:r>
              <a:rPr lang="en-US" dirty="0"/>
              <a:t>Such CFTs often admit a variety of conformal boundary conditions, such that the conformal group SO(d+1,1) of the CFT is broken to a subgroup SO(d,1) (the conformal transformations at the boundary). </a:t>
            </a:r>
          </a:p>
          <a:p>
            <a:r>
              <a:rPr lang="en-US" dirty="0"/>
              <a:t>Each conformal boundary condition corresponds to a different BCFT</a:t>
            </a:r>
          </a:p>
          <a:p>
            <a:r>
              <a:rPr lang="en-US" dirty="0"/>
              <a:t>Such BCFT have a rich structure and are of interest both for intrinsic theoretical reasons and for practical applications (critical phenomena in the presence of boundaries)</a:t>
            </a:r>
            <a:endParaRPr lang="en-US" i="1" baseline="30000" dirty="0"/>
          </a:p>
          <a:p>
            <a:pPr marL="0" indent="0">
              <a:buNone/>
            </a:pPr>
            <a:endParaRPr lang="en-US" dirty="0"/>
          </a:p>
        </p:txBody>
      </p:sp>
    </p:spTree>
    <p:extLst>
      <p:ext uri="{BB962C8B-B14F-4D97-AF65-F5344CB8AC3E}">
        <p14:creationId xmlns:p14="http://schemas.microsoft.com/office/powerpoint/2010/main" val="49125796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A3382C-7F24-F097-A94A-03A2590BBC8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3F90FC3-A635-BD88-9DFB-498326AF16B8}"/>
              </a:ext>
            </a:extLst>
          </p:cNvPr>
          <p:cNvSpPr>
            <a:spLocks noGrp="1"/>
          </p:cNvSpPr>
          <p:nvPr>
            <p:ph type="title"/>
          </p:nvPr>
        </p:nvSpPr>
        <p:spPr>
          <a:xfrm>
            <a:off x="296025" y="-234089"/>
            <a:ext cx="11415684" cy="1325563"/>
          </a:xfrm>
        </p:spPr>
        <p:txBody>
          <a:bodyPr>
            <a:normAutofit/>
          </a:bodyPr>
          <a:lstStyle/>
          <a:p>
            <a:r>
              <a:rPr lang="en-US" sz="4000" b="1" dirty="0">
                <a:solidFill>
                  <a:schemeClr val="accent2">
                    <a:lumMod val="75000"/>
                  </a:schemeClr>
                </a:solidFill>
              </a:rPr>
              <a:t>3d GNY CFTs</a:t>
            </a:r>
            <a:endParaRPr lang="en-US" sz="2000" baseline="30000" dirty="0">
              <a:solidFill>
                <a:schemeClr val="accent6"/>
              </a:solidFill>
            </a:endParaRP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D0208435-886B-3F86-D774-D76A050DB402}"/>
                  </a:ext>
                </a:extLst>
              </p:cNvPr>
              <p:cNvSpPr>
                <a:spLocks noGrp="1"/>
              </p:cNvSpPr>
              <p:nvPr>
                <p:ph idx="1"/>
              </p:nvPr>
            </p:nvSpPr>
            <p:spPr>
              <a:xfrm>
                <a:off x="235758" y="980068"/>
                <a:ext cx="11956242" cy="5993386"/>
              </a:xfrm>
            </p:spPr>
            <p:txBody>
              <a:bodyPr>
                <a:noAutofit/>
              </a:bodyPr>
              <a:lstStyle/>
              <a:p>
                <a:r>
                  <a:rPr lang="en-US" dirty="0"/>
                  <a:t>The continuation of these fixed points to </a:t>
                </a:r>
                <a14:m>
                  <m:oMath xmlns:m="http://schemas.openxmlformats.org/officeDocument/2006/math">
                    <m:r>
                      <a:rPr lang="en-US" i="1" smtClean="0">
                        <a:latin typeface="Cambria Math" panose="02040503050406030204" pitchFamily="18" charset="0"/>
                        <a:ea typeface="Cambria Math" panose="02040503050406030204" pitchFamily="18" charset="0"/>
                      </a:rPr>
                      <m:t>𝜖</m:t>
                    </m:r>
                    <m:r>
                      <a:rPr lang="en-US" b="0" i="1" smtClean="0">
                        <a:latin typeface="Cambria Math" panose="02040503050406030204" pitchFamily="18" charset="0"/>
                        <a:ea typeface="Cambria Math" panose="02040503050406030204" pitchFamily="18" charset="0"/>
                      </a:rPr>
                      <m:t>=1 </m:t>
                    </m:r>
                  </m:oMath>
                </a14:m>
                <a:r>
                  <a:rPr lang="en-US" dirty="0"/>
                  <a:t>(d=3) is expected to describe interesting 3d CFTs with fermions</a:t>
                </a:r>
              </a:p>
              <a:p>
                <a:r>
                  <a:rPr lang="en-US" dirty="0"/>
                  <a:t>A particularly interesting example: formally setting N=1/4, one gets a 3d theory with a single Majorana fermion and a single real scalar. The corresponding fixed point and CFT data exhibit “emergent”              supersymmetry </a:t>
                </a:r>
              </a:p>
              <a:p>
                <a:pPr marL="0" indent="0">
                  <a:buNone/>
                </a:pPr>
                <a:r>
                  <a:rPr lang="en-US" dirty="0"/>
                  <a:t>   </a:t>
                </a:r>
                <a:r>
                  <a:rPr lang="en-US" sz="2000" dirty="0">
                    <a:solidFill>
                      <a:schemeClr val="accent6"/>
                    </a:solidFill>
                  </a:rPr>
                  <a:t>Thomas ’05; Lee ’07; Grover et al ’14; Fei, SG, Klebanov, Tarnopolsky ‘16</a:t>
                </a:r>
              </a:p>
              <a:p>
                <a:r>
                  <a:rPr lang="en-US" dirty="0"/>
                  <a:t>We may refer to this SCFT at N=1/4 as the 3d super-Ising model </a:t>
                </a:r>
              </a:p>
              <a:p>
                <a:r>
                  <a:rPr lang="en-US" dirty="0"/>
                  <a:t>When continued down to d=2, it corresponds to the well-known supersymmetric formulation of the </a:t>
                </a:r>
                <a:r>
                  <a:rPr lang="en-US" dirty="0" err="1"/>
                  <a:t>tricritical</a:t>
                </a:r>
                <a:r>
                  <a:rPr lang="en-US" dirty="0"/>
                  <a:t> Ising CFT </a:t>
                </a:r>
              </a:p>
              <a:p>
                <a:pPr marL="0" indent="0">
                  <a:buNone/>
                </a:pPr>
                <a:r>
                  <a:rPr lang="en-US" dirty="0"/>
                  <a:t>   </a:t>
                </a:r>
                <a:r>
                  <a:rPr lang="en-US" sz="2000" dirty="0">
                    <a:solidFill>
                      <a:schemeClr val="accent6"/>
                    </a:solidFill>
                  </a:rPr>
                  <a:t>Friedan, Qiu, Shenker ‘85</a:t>
                </a:r>
              </a:p>
              <a:p>
                <a:pPr marL="0" indent="0">
                  <a:buNone/>
                </a:pPr>
                <a:r>
                  <a:rPr lang="en-US" sz="2000" dirty="0">
                    <a:solidFill>
                      <a:schemeClr val="accent6"/>
                    </a:solidFill>
                    <a:latin typeface="Symbol" panose="05050102010706020507" pitchFamily="18" charset="2"/>
                  </a:rPr>
                  <a:t>   </a:t>
                </a:r>
              </a:p>
            </p:txBody>
          </p:sp>
        </mc:Choice>
        <mc:Fallback xmlns="">
          <p:sp>
            <p:nvSpPr>
              <p:cNvPr id="3" name="Content Placeholder 2">
                <a:extLst>
                  <a:ext uri="{FF2B5EF4-FFF2-40B4-BE49-F238E27FC236}">
                    <a16:creationId xmlns:a16="http://schemas.microsoft.com/office/drawing/2014/main" id="{D0208435-886B-3F86-D774-D76A050DB402}"/>
                  </a:ext>
                </a:extLst>
              </p:cNvPr>
              <p:cNvSpPr>
                <a:spLocks noGrp="1" noRot="1" noChangeAspect="1" noMove="1" noResize="1" noEditPoints="1" noAdjustHandles="1" noChangeArrowheads="1" noChangeShapeType="1" noTextEdit="1"/>
              </p:cNvSpPr>
              <p:nvPr>
                <p:ph idx="1"/>
              </p:nvPr>
            </p:nvSpPr>
            <p:spPr>
              <a:xfrm>
                <a:off x="235758" y="980068"/>
                <a:ext cx="11956242" cy="5993386"/>
              </a:xfrm>
              <a:blipFill>
                <a:blip r:embed="rId2"/>
                <a:stretch>
                  <a:fillRect l="-918" t="-1729" r="-816"/>
                </a:stretch>
              </a:blipFill>
            </p:spPr>
            <p:txBody>
              <a:bodyPr/>
              <a:lstStyle/>
              <a:p>
                <a:r>
                  <a:rPr lang="en-US">
                    <a:noFill/>
                  </a:rPr>
                  <a:t> </a:t>
                </a:r>
              </a:p>
            </p:txBody>
          </p:sp>
        </mc:Fallback>
      </mc:AlternateContent>
      <p:pic>
        <p:nvPicPr>
          <p:cNvPr id="6" name="Picture 5">
            <a:extLst>
              <a:ext uri="{FF2B5EF4-FFF2-40B4-BE49-F238E27FC236}">
                <a16:creationId xmlns:a16="http://schemas.microsoft.com/office/drawing/2014/main" id="{F8C2C63B-B9DA-36C7-A358-BB21D430C6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08666" y="2708566"/>
            <a:ext cx="784928" cy="365792"/>
          </a:xfrm>
          <a:prstGeom prst="rect">
            <a:avLst/>
          </a:prstGeom>
        </p:spPr>
      </p:pic>
    </p:spTree>
    <p:extLst>
      <p:ext uri="{BB962C8B-B14F-4D97-AF65-F5344CB8AC3E}">
        <p14:creationId xmlns:p14="http://schemas.microsoft.com/office/powerpoint/2010/main" val="95279402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DD4D64-A713-65E8-2C64-EEA06E9FB13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5EB2C93-6FB7-ABA5-D402-7BBE078DA9C5}"/>
              </a:ext>
            </a:extLst>
          </p:cNvPr>
          <p:cNvSpPr>
            <a:spLocks noGrp="1"/>
          </p:cNvSpPr>
          <p:nvPr>
            <p:ph type="title"/>
          </p:nvPr>
        </p:nvSpPr>
        <p:spPr>
          <a:xfrm>
            <a:off x="296025" y="-234089"/>
            <a:ext cx="11415684" cy="1325563"/>
          </a:xfrm>
        </p:spPr>
        <p:txBody>
          <a:bodyPr>
            <a:normAutofit/>
          </a:bodyPr>
          <a:lstStyle/>
          <a:p>
            <a:r>
              <a:rPr lang="en-US" sz="4000" b="1" dirty="0">
                <a:solidFill>
                  <a:schemeClr val="accent2">
                    <a:lumMod val="75000"/>
                  </a:schemeClr>
                </a:solidFill>
              </a:rPr>
              <a:t>Gross-Neveu-Yukawa vs. Gross-Neveu </a:t>
            </a:r>
            <a:endParaRPr lang="en-US" sz="2000" baseline="30000" dirty="0">
              <a:solidFill>
                <a:schemeClr val="accent6"/>
              </a:solidFill>
            </a:endParaRP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DD307A04-B393-E231-F12E-A7BD302AA6B9}"/>
                  </a:ext>
                </a:extLst>
              </p:cNvPr>
              <p:cNvSpPr>
                <a:spLocks noGrp="1"/>
              </p:cNvSpPr>
              <p:nvPr>
                <p:ph idx="1"/>
              </p:nvPr>
            </p:nvSpPr>
            <p:spPr>
              <a:xfrm>
                <a:off x="235758" y="767632"/>
                <a:ext cx="11720484" cy="5993386"/>
              </a:xfrm>
            </p:spPr>
            <p:txBody>
              <a:bodyPr>
                <a:noAutofit/>
              </a:bodyPr>
              <a:lstStyle/>
              <a:p>
                <a:r>
                  <a:rPr lang="en-US" dirty="0"/>
                  <a:t>The IR fixed points of the GNY model provide a “UV completion” of the UV fixed points of the Gross-Neveu model at large N                </a:t>
                </a:r>
                <a:r>
                  <a:rPr lang="en-US" sz="2000" dirty="0">
                    <a:solidFill>
                      <a:schemeClr val="accent6"/>
                    </a:solidFill>
                  </a:rPr>
                  <a:t>Zinn-Justin ‘91</a:t>
                </a:r>
              </a:p>
              <a:p>
                <a:endParaRPr lang="en-US" sz="2400" dirty="0">
                  <a:latin typeface="Symbol" panose="05050102010706020507" pitchFamily="18" charset="2"/>
                </a:endParaRPr>
              </a:p>
              <a:p>
                <a:endParaRPr lang="en-US" sz="2400" dirty="0">
                  <a:latin typeface="Symbol" panose="05050102010706020507" pitchFamily="18" charset="2"/>
                </a:endParaRPr>
              </a:p>
              <a:p>
                <a:pPr marL="0" indent="0">
                  <a:buNone/>
                </a:pPr>
                <a:endParaRPr lang="en-US" sz="2500" dirty="0">
                  <a:latin typeface="Symbol" panose="05050102010706020507" pitchFamily="18" charset="2"/>
                </a:endParaRPr>
              </a:p>
              <a:p>
                <a:pPr marL="342900" indent="-342900"/>
                <a:r>
                  <a:rPr lang="en-US" dirty="0"/>
                  <a:t>The large N expansion of the GN model can be developed in 2&lt;d&lt;4 using a Hubbard-</a:t>
                </a:r>
                <a:r>
                  <a:rPr lang="en-US" dirty="0" err="1"/>
                  <a:t>Stratonovich</a:t>
                </a:r>
                <a:r>
                  <a:rPr lang="en-US" dirty="0"/>
                  <a:t> transformation, and one finds UV fixed points that can be studied in the 1/N expansion in 2&lt;d&lt;4 using the action </a:t>
                </a:r>
              </a:p>
              <a:p>
                <a:pPr marL="0" indent="0">
                  <a:buNone/>
                </a:pPr>
                <a:endParaRPr lang="en-US" dirty="0"/>
              </a:p>
              <a:p>
                <a:pPr marL="0" indent="0">
                  <a:buNone/>
                </a:pPr>
                <a:endParaRPr lang="en-US" dirty="0"/>
              </a:p>
              <a:p>
                <a:pPr marL="0" indent="0">
                  <a:buNone/>
                </a:pPr>
                <a:endParaRPr lang="en-US" dirty="0"/>
              </a:p>
              <a:p>
                <a:pPr marL="342900" indent="-342900"/>
                <a:r>
                  <a:rPr lang="en-US" dirty="0"/>
                  <a:t>All results for CFT data agree with the fixed points of the GNY model in the overlapping regime. Gives useful cross-checks of the </a:t>
                </a:r>
                <a14:m>
                  <m:oMath xmlns:m="http://schemas.openxmlformats.org/officeDocument/2006/math">
                    <m:r>
                      <a:rPr lang="en-US" i="1">
                        <a:latin typeface="Cambria Math" panose="02040503050406030204" pitchFamily="18" charset="0"/>
                        <a:ea typeface="Cambria Math" panose="02040503050406030204" pitchFamily="18" charset="0"/>
                      </a:rPr>
                      <m:t>𝜖</m:t>
                    </m:r>
                  </m:oMath>
                </a14:m>
                <a:r>
                  <a:rPr lang="en-US" dirty="0"/>
                  <a:t>–expansion results.</a:t>
                </a:r>
              </a:p>
            </p:txBody>
          </p:sp>
        </mc:Choice>
        <mc:Fallback xmlns="">
          <p:sp>
            <p:nvSpPr>
              <p:cNvPr id="3" name="Content Placeholder 2">
                <a:extLst>
                  <a:ext uri="{FF2B5EF4-FFF2-40B4-BE49-F238E27FC236}">
                    <a16:creationId xmlns:a16="http://schemas.microsoft.com/office/drawing/2014/main" id="{DD307A04-B393-E231-F12E-A7BD302AA6B9}"/>
                  </a:ext>
                </a:extLst>
              </p:cNvPr>
              <p:cNvSpPr>
                <a:spLocks noGrp="1" noRot="1" noChangeAspect="1" noMove="1" noResize="1" noEditPoints="1" noAdjustHandles="1" noChangeArrowheads="1" noChangeShapeType="1" noTextEdit="1"/>
              </p:cNvSpPr>
              <p:nvPr>
                <p:ph idx="1"/>
              </p:nvPr>
            </p:nvSpPr>
            <p:spPr>
              <a:xfrm>
                <a:off x="235758" y="767632"/>
                <a:ext cx="11720484" cy="5993386"/>
              </a:xfrm>
              <a:blipFill>
                <a:blip r:embed="rId2"/>
                <a:stretch>
                  <a:fillRect l="-937" t="-1729" r="-937" b="-2238"/>
                </a:stretch>
              </a:blipFill>
            </p:spPr>
            <p:txBody>
              <a:bodyPr/>
              <a:lstStyle/>
              <a:p>
                <a:r>
                  <a:rPr lang="en-US">
                    <a:noFill/>
                  </a:rPr>
                  <a:t> </a:t>
                </a:r>
              </a:p>
            </p:txBody>
          </p:sp>
        </mc:Fallback>
      </mc:AlternateContent>
      <p:pic>
        <p:nvPicPr>
          <p:cNvPr id="9" name="Picture 8">
            <a:extLst>
              <a:ext uri="{FF2B5EF4-FFF2-40B4-BE49-F238E27FC236}">
                <a16:creationId xmlns:a16="http://schemas.microsoft.com/office/drawing/2014/main" id="{C211B236-BC22-323B-9E34-77D909F445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83291" y="1763070"/>
            <a:ext cx="5441152" cy="937341"/>
          </a:xfrm>
          <a:prstGeom prst="rect">
            <a:avLst/>
          </a:prstGeom>
        </p:spPr>
      </p:pic>
      <p:pic>
        <p:nvPicPr>
          <p:cNvPr id="11" name="Picture 10">
            <a:extLst>
              <a:ext uri="{FF2B5EF4-FFF2-40B4-BE49-F238E27FC236}">
                <a16:creationId xmlns:a16="http://schemas.microsoft.com/office/drawing/2014/main" id="{D46B5F92-D2AE-7AF9-FD3A-0D4EA1C95E9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16538" y="4536064"/>
            <a:ext cx="4492990" cy="777334"/>
          </a:xfrm>
          <a:prstGeom prst="rect">
            <a:avLst/>
          </a:prstGeom>
        </p:spPr>
      </p:pic>
    </p:spTree>
    <p:extLst>
      <p:ext uri="{BB962C8B-B14F-4D97-AF65-F5344CB8AC3E}">
        <p14:creationId xmlns:p14="http://schemas.microsoft.com/office/powerpoint/2010/main" val="129675361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6BD84D-D9EB-59A6-5E34-A05EBC94465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4972A6D-EC9D-8099-0596-11156BBCBA8B}"/>
              </a:ext>
            </a:extLst>
          </p:cNvPr>
          <p:cNvSpPr>
            <a:spLocks noGrp="1"/>
          </p:cNvSpPr>
          <p:nvPr>
            <p:ph type="title"/>
          </p:nvPr>
        </p:nvSpPr>
        <p:spPr>
          <a:xfrm>
            <a:off x="296025" y="-234089"/>
            <a:ext cx="11415684" cy="1325563"/>
          </a:xfrm>
        </p:spPr>
        <p:txBody>
          <a:bodyPr>
            <a:normAutofit/>
          </a:bodyPr>
          <a:lstStyle/>
          <a:p>
            <a:r>
              <a:rPr lang="en-US" sz="4000" b="1" dirty="0">
                <a:solidFill>
                  <a:schemeClr val="accent2">
                    <a:lumMod val="75000"/>
                  </a:schemeClr>
                </a:solidFill>
              </a:rPr>
              <a:t>Gross-Neveu-Yukawa BCFT from </a:t>
            </a:r>
            <a:r>
              <a:rPr lang="en-US" sz="4000" b="1" dirty="0" err="1">
                <a:solidFill>
                  <a:schemeClr val="accent2">
                    <a:lumMod val="75000"/>
                  </a:schemeClr>
                </a:solidFill>
              </a:rPr>
              <a:t>AdS</a:t>
            </a:r>
            <a:endParaRPr lang="en-US" sz="2000" baseline="30000" dirty="0">
              <a:solidFill>
                <a:schemeClr val="accent6"/>
              </a:solidFill>
            </a:endParaRPr>
          </a:p>
        </p:txBody>
      </p:sp>
      <p:sp>
        <p:nvSpPr>
          <p:cNvPr id="3" name="Content Placeholder 2">
            <a:extLst>
              <a:ext uri="{FF2B5EF4-FFF2-40B4-BE49-F238E27FC236}">
                <a16:creationId xmlns:a16="http://schemas.microsoft.com/office/drawing/2014/main" id="{7089776E-D593-E3D8-9F3F-C456C6DAB245}"/>
              </a:ext>
            </a:extLst>
          </p:cNvPr>
          <p:cNvSpPr>
            <a:spLocks noGrp="1"/>
          </p:cNvSpPr>
          <p:nvPr>
            <p:ph idx="1"/>
          </p:nvPr>
        </p:nvSpPr>
        <p:spPr>
          <a:xfrm>
            <a:off x="235758" y="767632"/>
            <a:ext cx="11720484" cy="5993386"/>
          </a:xfrm>
        </p:spPr>
        <p:txBody>
          <a:bodyPr>
            <a:noAutofit/>
          </a:bodyPr>
          <a:lstStyle/>
          <a:p>
            <a:r>
              <a:rPr lang="en-US" dirty="0"/>
              <a:t>To study the GNY mode with a boundary, we can map it to </a:t>
            </a:r>
            <a:r>
              <a:rPr lang="en-US" dirty="0" err="1"/>
              <a:t>AdS</a:t>
            </a:r>
            <a:endParaRPr lang="en-US" dirty="0"/>
          </a:p>
          <a:p>
            <a:endParaRPr lang="en-US" sz="2000" dirty="0">
              <a:solidFill>
                <a:schemeClr val="accent6"/>
              </a:solidFill>
            </a:endParaRPr>
          </a:p>
          <a:p>
            <a:endParaRPr lang="en-US" sz="2000" dirty="0">
              <a:solidFill>
                <a:schemeClr val="accent6"/>
              </a:solidFill>
            </a:endParaRPr>
          </a:p>
          <a:p>
            <a:endParaRPr lang="en-US" sz="2000" dirty="0">
              <a:solidFill>
                <a:schemeClr val="accent6"/>
              </a:solidFill>
            </a:endParaRPr>
          </a:p>
          <a:p>
            <a:endParaRPr lang="en-US" sz="2000" dirty="0">
              <a:solidFill>
                <a:schemeClr val="accent6"/>
              </a:solidFill>
            </a:endParaRPr>
          </a:p>
          <a:p>
            <a:r>
              <a:rPr lang="en-US" dirty="0"/>
              <a:t>For the fermions, one imposes (one of) the boundary conditions </a:t>
            </a:r>
          </a:p>
          <a:p>
            <a:endParaRPr lang="en-US" dirty="0"/>
          </a:p>
          <a:p>
            <a:endParaRPr lang="en-US" dirty="0"/>
          </a:p>
          <a:p>
            <a:r>
              <a:rPr lang="en-US" dirty="0"/>
              <a:t>There are three possible boundary universality classes, depending on the boundary conditions for the scalar field, like in the O(N) model. </a:t>
            </a:r>
          </a:p>
          <a:p>
            <a:r>
              <a:rPr lang="en-US" dirty="0"/>
              <a:t>Two simple possibilities are to impose Dirichlet and Neumann boundary conditions. These are analogs of the “Ordinary” and “Special” boundary universality classes. </a:t>
            </a:r>
          </a:p>
          <a:p>
            <a:endParaRPr lang="en-US" sz="2400" dirty="0">
              <a:latin typeface="Symbol" panose="05050102010706020507" pitchFamily="18" charset="2"/>
            </a:endParaRPr>
          </a:p>
          <a:p>
            <a:endParaRPr lang="en-US" sz="2400" dirty="0">
              <a:latin typeface="Symbol" panose="05050102010706020507" pitchFamily="18" charset="2"/>
            </a:endParaRPr>
          </a:p>
          <a:p>
            <a:endParaRPr lang="en-US" sz="2400" dirty="0">
              <a:latin typeface="Symbol" panose="05050102010706020507" pitchFamily="18" charset="2"/>
            </a:endParaRPr>
          </a:p>
          <a:p>
            <a:pPr marL="0" indent="0">
              <a:buNone/>
            </a:pPr>
            <a:endParaRPr lang="en-US" sz="2500" dirty="0">
              <a:latin typeface="Symbol" panose="05050102010706020507" pitchFamily="18" charset="2"/>
            </a:endParaRPr>
          </a:p>
        </p:txBody>
      </p:sp>
      <p:pic>
        <p:nvPicPr>
          <p:cNvPr id="5" name="Picture 4">
            <a:extLst>
              <a:ext uri="{FF2B5EF4-FFF2-40B4-BE49-F238E27FC236}">
                <a16:creationId xmlns:a16="http://schemas.microsoft.com/office/drawing/2014/main" id="{A1A255D5-881E-EE4E-ECC8-8152CDB235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94869" y="1405388"/>
            <a:ext cx="8466554" cy="906859"/>
          </a:xfrm>
          <a:prstGeom prst="rect">
            <a:avLst/>
          </a:prstGeom>
        </p:spPr>
      </p:pic>
      <p:pic>
        <p:nvPicPr>
          <p:cNvPr id="7" name="Picture 6">
            <a:extLst>
              <a:ext uri="{FF2B5EF4-FFF2-40B4-BE49-F238E27FC236}">
                <a16:creationId xmlns:a16="http://schemas.microsoft.com/office/drawing/2014/main" id="{0ED63F3D-4CE9-A6F8-9E67-4075C18B2B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06792" y="3575696"/>
            <a:ext cx="3627434" cy="350550"/>
          </a:xfrm>
          <a:prstGeom prst="rect">
            <a:avLst/>
          </a:prstGeom>
        </p:spPr>
      </p:pic>
    </p:spTree>
    <p:extLst>
      <p:ext uri="{BB962C8B-B14F-4D97-AF65-F5344CB8AC3E}">
        <p14:creationId xmlns:p14="http://schemas.microsoft.com/office/powerpoint/2010/main" val="97733053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E78E6A-0625-A15C-ED90-F94172A8FBF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F2494E8-A9F4-00A6-F223-B5211896992F}"/>
              </a:ext>
            </a:extLst>
          </p:cNvPr>
          <p:cNvSpPr>
            <a:spLocks noGrp="1"/>
          </p:cNvSpPr>
          <p:nvPr>
            <p:ph type="title"/>
          </p:nvPr>
        </p:nvSpPr>
        <p:spPr>
          <a:xfrm>
            <a:off x="296025" y="-234089"/>
            <a:ext cx="11415684" cy="1325563"/>
          </a:xfrm>
        </p:spPr>
        <p:txBody>
          <a:bodyPr>
            <a:normAutofit/>
          </a:bodyPr>
          <a:lstStyle/>
          <a:p>
            <a:r>
              <a:rPr lang="en-US" sz="4000" b="1" dirty="0">
                <a:solidFill>
                  <a:schemeClr val="accent2">
                    <a:lumMod val="75000"/>
                  </a:schemeClr>
                </a:solidFill>
              </a:rPr>
              <a:t>Gross-Neveu-Yukawa BCFT from </a:t>
            </a:r>
            <a:r>
              <a:rPr lang="en-US" sz="4000" b="1" dirty="0" err="1">
                <a:solidFill>
                  <a:schemeClr val="accent2">
                    <a:lumMod val="75000"/>
                  </a:schemeClr>
                </a:solidFill>
              </a:rPr>
              <a:t>AdS</a:t>
            </a:r>
            <a:endParaRPr lang="en-US" sz="2000" baseline="30000" dirty="0">
              <a:solidFill>
                <a:schemeClr val="accent6"/>
              </a:solidFill>
            </a:endParaRP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0D91C3DC-6773-97C9-3384-6D79FA2079D4}"/>
                  </a:ext>
                </a:extLst>
              </p:cNvPr>
              <p:cNvSpPr>
                <a:spLocks noGrp="1"/>
              </p:cNvSpPr>
              <p:nvPr>
                <p:ph idx="1"/>
              </p:nvPr>
            </p:nvSpPr>
            <p:spPr>
              <a:xfrm>
                <a:off x="235758" y="767632"/>
                <a:ext cx="11720484" cy="5993386"/>
              </a:xfrm>
            </p:spPr>
            <p:txBody>
              <a:bodyPr>
                <a:noAutofit/>
              </a:bodyPr>
              <a:lstStyle/>
              <a:p>
                <a:endParaRPr lang="en-US" dirty="0"/>
              </a:p>
              <a:p>
                <a:endParaRPr lang="en-US" dirty="0"/>
              </a:p>
              <a:p>
                <a:r>
                  <a:rPr lang="en-US" dirty="0"/>
                  <a:t>Like for the O(N) model, the other possibility is to impose boundary conditions such that the scalar has a non-zero one-point function, which in </a:t>
                </a:r>
                <a:r>
                  <a:rPr lang="en-US" dirty="0" err="1"/>
                  <a:t>AdS</a:t>
                </a:r>
                <a:r>
                  <a:rPr lang="en-US" dirty="0"/>
                  <a:t> corresponds to expanding around the non-zero classical value at the critical point of the potential </a:t>
                </a:r>
                <a:endParaRPr lang="en-US" sz="2000" dirty="0">
                  <a:solidFill>
                    <a:schemeClr val="accent6"/>
                  </a:solidFill>
                </a:endParaRPr>
              </a:p>
              <a:p>
                <a:endParaRPr lang="en-US" sz="2000" dirty="0">
                  <a:solidFill>
                    <a:schemeClr val="accent6"/>
                  </a:solidFill>
                </a:endParaRPr>
              </a:p>
              <a:p>
                <a:pPr marL="0" indent="0">
                  <a:buNone/>
                </a:pPr>
                <a:endParaRPr lang="en-US" dirty="0"/>
              </a:p>
              <a:p>
                <a:r>
                  <a:rPr lang="en-US" dirty="0"/>
                  <a:t>Perturbation theory around this boundary condition defines the “normal” universality class of the GNY model</a:t>
                </a:r>
              </a:p>
              <a:p>
                <a:r>
                  <a:rPr lang="en-US" dirty="0"/>
                  <a:t>The free energy for ordinary and special </a:t>
                </a:r>
                <a:r>
                  <a:rPr lang="en-US" dirty="0" err="1"/>
                  <a:t>b.c.</a:t>
                </a:r>
                <a:r>
                  <a:rPr lang="en-US" dirty="0"/>
                  <a:t> was computed to order </a:t>
                </a:r>
                <a14:m>
                  <m:oMath xmlns:m="http://schemas.openxmlformats.org/officeDocument/2006/math">
                    <m:r>
                      <a:rPr lang="en-US" i="1">
                        <a:latin typeface="Cambria Math" panose="02040503050406030204" pitchFamily="18" charset="0"/>
                        <a:ea typeface="Cambria Math" panose="02040503050406030204" pitchFamily="18" charset="0"/>
                      </a:rPr>
                      <m:t>𝜖</m:t>
                    </m:r>
                  </m:oMath>
                </a14:m>
                <a:r>
                  <a:rPr lang="en-US" dirty="0"/>
                  <a:t> in </a:t>
                </a:r>
                <a:r>
                  <a:rPr lang="en-US" sz="2000" dirty="0">
                    <a:solidFill>
                      <a:schemeClr val="accent6"/>
                    </a:solidFill>
                  </a:rPr>
                  <a:t>SG, </a:t>
                </a:r>
                <a:r>
                  <a:rPr lang="en-US" sz="2000" dirty="0" err="1">
                    <a:solidFill>
                      <a:schemeClr val="accent6"/>
                    </a:solidFill>
                  </a:rPr>
                  <a:t>Helfenberger</a:t>
                </a:r>
                <a:r>
                  <a:rPr lang="en-US" sz="2000" dirty="0">
                    <a:solidFill>
                      <a:schemeClr val="accent6"/>
                    </a:solidFill>
                  </a:rPr>
                  <a:t>, </a:t>
                </a:r>
                <a:r>
                  <a:rPr lang="en-US" sz="2000" dirty="0" err="1">
                    <a:solidFill>
                      <a:schemeClr val="accent6"/>
                    </a:solidFill>
                  </a:rPr>
                  <a:t>Khanchandani</a:t>
                </a:r>
                <a:r>
                  <a:rPr lang="en-US" sz="2000" dirty="0">
                    <a:solidFill>
                      <a:schemeClr val="accent6"/>
                    </a:solidFill>
                  </a:rPr>
                  <a:t> ‘21</a:t>
                </a:r>
                <a:r>
                  <a:rPr lang="en-US" dirty="0"/>
                  <a:t>, and for the normal </a:t>
                </a:r>
                <a:r>
                  <a:rPr lang="en-US" dirty="0" err="1"/>
                  <a:t>b.c.</a:t>
                </a:r>
                <a:r>
                  <a:rPr lang="en-US" dirty="0"/>
                  <a:t> we recently computed it to the same order in </a:t>
                </a:r>
                <a:r>
                  <a:rPr lang="en-US" sz="2000" dirty="0" err="1">
                    <a:solidFill>
                      <a:schemeClr val="accent6"/>
                    </a:solidFill>
                  </a:rPr>
                  <a:t>Diatlyk</a:t>
                </a:r>
                <a:r>
                  <a:rPr lang="en-US" sz="2000" dirty="0">
                    <a:solidFill>
                      <a:schemeClr val="accent6"/>
                    </a:solidFill>
                  </a:rPr>
                  <a:t>, SG, Sun ‘26</a:t>
                </a:r>
                <a:r>
                  <a:rPr lang="en-US" dirty="0"/>
                  <a:t>.  </a:t>
                </a:r>
              </a:p>
              <a:p>
                <a:endParaRPr lang="en-US" sz="2400" dirty="0">
                  <a:latin typeface="Symbol" panose="05050102010706020507" pitchFamily="18" charset="2"/>
                </a:endParaRPr>
              </a:p>
              <a:p>
                <a:endParaRPr lang="en-US" sz="2400" dirty="0">
                  <a:latin typeface="Symbol" panose="05050102010706020507" pitchFamily="18" charset="2"/>
                </a:endParaRPr>
              </a:p>
              <a:p>
                <a:endParaRPr lang="en-US" sz="2400" dirty="0">
                  <a:latin typeface="Symbol" panose="05050102010706020507" pitchFamily="18" charset="2"/>
                </a:endParaRPr>
              </a:p>
              <a:p>
                <a:pPr marL="0" indent="0">
                  <a:buNone/>
                </a:pPr>
                <a:endParaRPr lang="en-US" sz="2500" dirty="0">
                  <a:latin typeface="Symbol" panose="05050102010706020507" pitchFamily="18" charset="2"/>
                </a:endParaRPr>
              </a:p>
            </p:txBody>
          </p:sp>
        </mc:Choice>
        <mc:Fallback xmlns="">
          <p:sp>
            <p:nvSpPr>
              <p:cNvPr id="3" name="Content Placeholder 2">
                <a:extLst>
                  <a:ext uri="{FF2B5EF4-FFF2-40B4-BE49-F238E27FC236}">
                    <a16:creationId xmlns:a16="http://schemas.microsoft.com/office/drawing/2014/main" id="{0D91C3DC-6773-97C9-3384-6D79FA2079D4}"/>
                  </a:ext>
                </a:extLst>
              </p:cNvPr>
              <p:cNvSpPr>
                <a:spLocks noGrp="1" noRot="1" noChangeAspect="1" noMove="1" noResize="1" noEditPoints="1" noAdjustHandles="1" noChangeArrowheads="1" noChangeShapeType="1" noTextEdit="1"/>
              </p:cNvSpPr>
              <p:nvPr>
                <p:ph idx="1"/>
              </p:nvPr>
            </p:nvSpPr>
            <p:spPr>
              <a:xfrm>
                <a:off x="235758" y="767632"/>
                <a:ext cx="11720484" cy="5993386"/>
              </a:xfrm>
              <a:blipFill>
                <a:blip r:embed="rId2"/>
                <a:stretch>
                  <a:fillRect l="-937" r="-1769"/>
                </a:stretch>
              </a:blipFill>
            </p:spPr>
            <p:txBody>
              <a:bodyPr/>
              <a:lstStyle/>
              <a:p>
                <a:r>
                  <a:rPr lang="en-US">
                    <a:noFill/>
                  </a:rPr>
                  <a:t> </a:t>
                </a:r>
              </a:p>
            </p:txBody>
          </p:sp>
        </mc:Fallback>
      </mc:AlternateContent>
      <p:pic>
        <p:nvPicPr>
          <p:cNvPr id="5" name="Picture 4">
            <a:extLst>
              <a:ext uri="{FF2B5EF4-FFF2-40B4-BE49-F238E27FC236}">
                <a16:creationId xmlns:a16="http://schemas.microsoft.com/office/drawing/2014/main" id="{80C08EB8-E668-4392-3F6E-DB39898A80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62723" y="695045"/>
            <a:ext cx="8466554" cy="906859"/>
          </a:xfrm>
          <a:prstGeom prst="rect">
            <a:avLst/>
          </a:prstGeom>
        </p:spPr>
      </p:pic>
      <p:pic>
        <p:nvPicPr>
          <p:cNvPr id="6" name="Picture 5">
            <a:extLst>
              <a:ext uri="{FF2B5EF4-FFF2-40B4-BE49-F238E27FC236}">
                <a16:creationId xmlns:a16="http://schemas.microsoft.com/office/drawing/2014/main" id="{A9889924-F8E0-E9AB-A284-61F65819242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27707" y="3360430"/>
            <a:ext cx="2080440" cy="807790"/>
          </a:xfrm>
          <a:prstGeom prst="rect">
            <a:avLst/>
          </a:prstGeom>
        </p:spPr>
      </p:pic>
    </p:spTree>
    <p:extLst>
      <p:ext uri="{BB962C8B-B14F-4D97-AF65-F5344CB8AC3E}">
        <p14:creationId xmlns:p14="http://schemas.microsoft.com/office/powerpoint/2010/main" val="10293573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45C792-2238-C6AF-B321-8870FC93075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F0D247D-6093-3456-F4FA-0BC7EBE27EFE}"/>
              </a:ext>
            </a:extLst>
          </p:cNvPr>
          <p:cNvSpPr>
            <a:spLocks noGrp="1"/>
          </p:cNvSpPr>
          <p:nvPr>
            <p:ph type="title"/>
          </p:nvPr>
        </p:nvSpPr>
        <p:spPr>
          <a:xfrm>
            <a:off x="296025" y="-234089"/>
            <a:ext cx="11415684" cy="1325563"/>
          </a:xfrm>
        </p:spPr>
        <p:txBody>
          <a:bodyPr>
            <a:normAutofit/>
          </a:bodyPr>
          <a:lstStyle/>
          <a:p>
            <a:r>
              <a:rPr lang="en-US" sz="4000" b="1" dirty="0">
                <a:solidFill>
                  <a:schemeClr val="accent2">
                    <a:lumMod val="75000"/>
                  </a:schemeClr>
                </a:solidFill>
              </a:rPr>
              <a:t>Free energy of the “normal” BCFT in GNY</a:t>
            </a:r>
            <a:endParaRPr lang="en-US" sz="2000" baseline="30000" dirty="0">
              <a:solidFill>
                <a:schemeClr val="accent6"/>
              </a:solidFill>
            </a:endParaRPr>
          </a:p>
        </p:txBody>
      </p:sp>
      <p:sp>
        <p:nvSpPr>
          <p:cNvPr id="3" name="Content Placeholder 2">
            <a:extLst>
              <a:ext uri="{FF2B5EF4-FFF2-40B4-BE49-F238E27FC236}">
                <a16:creationId xmlns:a16="http://schemas.microsoft.com/office/drawing/2014/main" id="{9AEB21AC-4D10-6C09-E1A8-83C3AF20DCE2}"/>
              </a:ext>
            </a:extLst>
          </p:cNvPr>
          <p:cNvSpPr>
            <a:spLocks noGrp="1"/>
          </p:cNvSpPr>
          <p:nvPr>
            <p:ph idx="1"/>
          </p:nvPr>
        </p:nvSpPr>
        <p:spPr>
          <a:xfrm>
            <a:off x="235758" y="767632"/>
            <a:ext cx="11720484" cy="5993386"/>
          </a:xfrm>
        </p:spPr>
        <p:txBody>
          <a:bodyPr>
            <a:noAutofit/>
          </a:bodyPr>
          <a:lstStyle/>
          <a:p>
            <a:r>
              <a:rPr lang="en-US" dirty="0"/>
              <a:t>Expanding around the non-trivial expectation value of the scalar, one obtains the action</a:t>
            </a:r>
            <a:endParaRPr lang="en-US" sz="2000" dirty="0">
              <a:solidFill>
                <a:schemeClr val="accent6"/>
              </a:solidFill>
            </a:endParaRPr>
          </a:p>
          <a:p>
            <a:pPr marL="0" indent="0">
              <a:buNone/>
            </a:pPr>
            <a:endParaRPr lang="en-US" dirty="0"/>
          </a:p>
          <a:p>
            <a:pPr marL="0" indent="0">
              <a:buNone/>
            </a:pPr>
            <a:endParaRPr lang="en-US" dirty="0"/>
          </a:p>
          <a:p>
            <a:pPr marL="0" indent="0">
              <a:buNone/>
            </a:pPr>
            <a:endParaRPr lang="en-US" dirty="0"/>
          </a:p>
          <a:p>
            <a:r>
              <a:rPr lang="en-US" dirty="0"/>
              <a:t>This should be supplemented by curvature </a:t>
            </a:r>
            <a:r>
              <a:rPr lang="en-US" dirty="0" err="1"/>
              <a:t>counterterms</a:t>
            </a:r>
            <a:r>
              <a:rPr lang="en-US" dirty="0"/>
              <a:t>, which play an important role in the renormalization (they are essential to get agreement with large N results) </a:t>
            </a:r>
          </a:p>
          <a:p>
            <a:r>
              <a:rPr lang="en-US" dirty="0"/>
              <a:t>Diagrams to be evaluated </a:t>
            </a:r>
          </a:p>
          <a:p>
            <a:endParaRPr lang="en-US" sz="2400" dirty="0">
              <a:latin typeface="Symbol" panose="05050102010706020507" pitchFamily="18" charset="2"/>
            </a:endParaRPr>
          </a:p>
          <a:p>
            <a:endParaRPr lang="en-US" sz="2400" dirty="0">
              <a:latin typeface="Symbol" panose="05050102010706020507" pitchFamily="18" charset="2"/>
            </a:endParaRPr>
          </a:p>
          <a:p>
            <a:endParaRPr lang="en-US" sz="2400" dirty="0">
              <a:latin typeface="Symbol" panose="05050102010706020507" pitchFamily="18" charset="2"/>
            </a:endParaRPr>
          </a:p>
          <a:p>
            <a:pPr marL="0" indent="0">
              <a:buNone/>
            </a:pPr>
            <a:endParaRPr lang="en-US" sz="2500" dirty="0">
              <a:latin typeface="Symbol" panose="05050102010706020507" pitchFamily="18" charset="2"/>
            </a:endParaRPr>
          </a:p>
        </p:txBody>
      </p:sp>
      <p:pic>
        <p:nvPicPr>
          <p:cNvPr id="7" name="Picture 6">
            <a:extLst>
              <a:ext uri="{FF2B5EF4-FFF2-40B4-BE49-F238E27FC236}">
                <a16:creationId xmlns:a16="http://schemas.microsoft.com/office/drawing/2014/main" id="{C3BBD7C0-DADB-E5EE-6F17-61CD5DA2B43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59660" y="1274256"/>
            <a:ext cx="8740897" cy="1767993"/>
          </a:xfrm>
          <a:prstGeom prst="rect">
            <a:avLst/>
          </a:prstGeom>
        </p:spPr>
      </p:pic>
      <p:pic>
        <p:nvPicPr>
          <p:cNvPr id="9" name="Picture 8">
            <a:extLst>
              <a:ext uri="{FF2B5EF4-FFF2-40B4-BE49-F238E27FC236}">
                <a16:creationId xmlns:a16="http://schemas.microsoft.com/office/drawing/2014/main" id="{4B01C600-CC33-550D-74C4-8F8C82D9ED0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10909" y="4349791"/>
            <a:ext cx="5070764" cy="2411227"/>
          </a:xfrm>
          <a:prstGeom prst="rect">
            <a:avLst/>
          </a:prstGeom>
        </p:spPr>
      </p:pic>
    </p:spTree>
    <p:extLst>
      <p:ext uri="{BB962C8B-B14F-4D97-AF65-F5344CB8AC3E}">
        <p14:creationId xmlns:p14="http://schemas.microsoft.com/office/powerpoint/2010/main" val="142498544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F2634A-F6AF-A701-5F44-18514484E68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C2D45A8-3E60-2143-B944-887A80F06C94}"/>
              </a:ext>
            </a:extLst>
          </p:cNvPr>
          <p:cNvSpPr>
            <a:spLocks noGrp="1"/>
          </p:cNvSpPr>
          <p:nvPr>
            <p:ph type="title"/>
          </p:nvPr>
        </p:nvSpPr>
        <p:spPr>
          <a:xfrm>
            <a:off x="296025" y="-234089"/>
            <a:ext cx="11415684" cy="1325563"/>
          </a:xfrm>
        </p:spPr>
        <p:txBody>
          <a:bodyPr>
            <a:normAutofit/>
          </a:bodyPr>
          <a:lstStyle/>
          <a:p>
            <a:r>
              <a:rPr lang="en-US" sz="4000" b="1" dirty="0">
                <a:solidFill>
                  <a:schemeClr val="accent2">
                    <a:lumMod val="75000"/>
                  </a:schemeClr>
                </a:solidFill>
              </a:rPr>
              <a:t>Results</a:t>
            </a:r>
            <a:endParaRPr lang="en-US" sz="2000" baseline="30000" dirty="0">
              <a:solidFill>
                <a:schemeClr val="accent6"/>
              </a:solidFill>
            </a:endParaRPr>
          </a:p>
        </p:txBody>
      </p:sp>
      <p:sp>
        <p:nvSpPr>
          <p:cNvPr id="3" name="Content Placeholder 2">
            <a:extLst>
              <a:ext uri="{FF2B5EF4-FFF2-40B4-BE49-F238E27FC236}">
                <a16:creationId xmlns:a16="http://schemas.microsoft.com/office/drawing/2014/main" id="{98C0F88B-5121-CE6B-B486-A2287AC2FAE0}"/>
              </a:ext>
            </a:extLst>
          </p:cNvPr>
          <p:cNvSpPr>
            <a:spLocks noGrp="1"/>
          </p:cNvSpPr>
          <p:nvPr>
            <p:ph idx="1"/>
          </p:nvPr>
        </p:nvSpPr>
        <p:spPr>
          <a:xfrm>
            <a:off x="235758" y="767632"/>
            <a:ext cx="11720484" cy="5993386"/>
          </a:xfrm>
        </p:spPr>
        <p:txBody>
          <a:bodyPr>
            <a:noAutofit/>
          </a:bodyPr>
          <a:lstStyle/>
          <a:p>
            <a:r>
              <a:rPr lang="en-US" dirty="0"/>
              <a:t>The results for general N are explicit but rather lengthy. For the special case N=1/4, which should describe the super-Ising CFT, the final result for the quantity                                                                   is given by</a:t>
            </a:r>
            <a:endParaRPr lang="en-US" sz="2000" dirty="0">
              <a:solidFill>
                <a:schemeClr val="accent6"/>
              </a:solidFill>
            </a:endParaRPr>
          </a:p>
          <a:p>
            <a:pPr marL="0" indent="0">
              <a:buNone/>
            </a:pPr>
            <a:endParaRPr lang="en-US" dirty="0"/>
          </a:p>
          <a:p>
            <a:pPr marL="0" indent="0">
              <a:buNone/>
            </a:pPr>
            <a:endParaRPr lang="en-US" dirty="0"/>
          </a:p>
          <a:p>
            <a:r>
              <a:rPr lang="en-US" dirty="0"/>
              <a:t>As for the O(N) model, we can do a “two-sided” Pade by identifying the corresponding boundary state in the </a:t>
            </a:r>
            <a:r>
              <a:rPr lang="en-US" dirty="0" err="1"/>
              <a:t>tricritical</a:t>
            </a:r>
            <a:r>
              <a:rPr lang="en-US" dirty="0"/>
              <a:t> Ising BFCT in 2d, which has the g-function given by </a:t>
            </a:r>
          </a:p>
          <a:p>
            <a:r>
              <a:rPr lang="en-US" dirty="0"/>
              <a:t>From such a two-sided Pade, we get the prediction for the 3d boundary central charge </a:t>
            </a:r>
          </a:p>
          <a:p>
            <a:endParaRPr lang="en-US" dirty="0"/>
          </a:p>
          <a:p>
            <a:endParaRPr lang="en-US" dirty="0"/>
          </a:p>
          <a:p>
            <a:pPr marL="0" indent="0">
              <a:buNone/>
            </a:pPr>
            <a:endParaRPr lang="en-US" sz="2400" dirty="0">
              <a:latin typeface="Symbol" panose="05050102010706020507" pitchFamily="18" charset="2"/>
            </a:endParaRPr>
          </a:p>
          <a:p>
            <a:endParaRPr lang="en-US" sz="2400" dirty="0">
              <a:latin typeface="Symbol" panose="05050102010706020507" pitchFamily="18" charset="2"/>
            </a:endParaRPr>
          </a:p>
          <a:p>
            <a:endParaRPr lang="en-US" sz="2400" dirty="0">
              <a:latin typeface="Symbol" panose="05050102010706020507" pitchFamily="18" charset="2"/>
            </a:endParaRPr>
          </a:p>
          <a:p>
            <a:pPr marL="0" indent="0">
              <a:buNone/>
            </a:pPr>
            <a:endParaRPr lang="en-US" sz="2500" dirty="0">
              <a:latin typeface="Symbol" panose="05050102010706020507" pitchFamily="18" charset="2"/>
            </a:endParaRPr>
          </a:p>
        </p:txBody>
      </p:sp>
      <p:pic>
        <p:nvPicPr>
          <p:cNvPr id="6" name="Picture 5">
            <a:extLst>
              <a:ext uri="{FF2B5EF4-FFF2-40B4-BE49-F238E27FC236}">
                <a16:creationId xmlns:a16="http://schemas.microsoft.com/office/drawing/2014/main" id="{D26C3BFE-4842-47C5-2CC5-ABEB8AB4AF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81596" y="1584804"/>
            <a:ext cx="5273179" cy="450473"/>
          </a:xfrm>
          <a:prstGeom prst="rect">
            <a:avLst/>
          </a:prstGeom>
        </p:spPr>
      </p:pic>
      <p:pic>
        <p:nvPicPr>
          <p:cNvPr id="10" name="Picture 9">
            <a:extLst>
              <a:ext uri="{FF2B5EF4-FFF2-40B4-BE49-F238E27FC236}">
                <a16:creationId xmlns:a16="http://schemas.microsoft.com/office/drawing/2014/main" id="{6772E807-7C6F-9B1D-6846-1792AF1C19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92513" y="2187029"/>
            <a:ext cx="3886537" cy="662997"/>
          </a:xfrm>
          <a:prstGeom prst="rect">
            <a:avLst/>
          </a:prstGeom>
        </p:spPr>
      </p:pic>
      <p:pic>
        <p:nvPicPr>
          <p:cNvPr id="14" name="Picture 13">
            <a:extLst>
              <a:ext uri="{FF2B5EF4-FFF2-40B4-BE49-F238E27FC236}">
                <a16:creationId xmlns:a16="http://schemas.microsoft.com/office/drawing/2014/main" id="{0C4451E9-9380-1498-2BEA-44EA7591359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26532" y="3851747"/>
            <a:ext cx="3657917" cy="487722"/>
          </a:xfrm>
          <a:prstGeom prst="rect">
            <a:avLst/>
          </a:prstGeom>
        </p:spPr>
      </p:pic>
      <p:pic>
        <p:nvPicPr>
          <p:cNvPr id="16" name="Picture 15">
            <a:extLst>
              <a:ext uri="{FF2B5EF4-FFF2-40B4-BE49-F238E27FC236}">
                <a16:creationId xmlns:a16="http://schemas.microsoft.com/office/drawing/2014/main" id="{BB4AABBD-7927-0ACD-D54A-5633665CC51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26532" y="5427371"/>
            <a:ext cx="4848253" cy="713262"/>
          </a:xfrm>
          <a:prstGeom prst="rect">
            <a:avLst/>
          </a:prstGeom>
        </p:spPr>
      </p:pic>
    </p:spTree>
    <p:extLst>
      <p:ext uri="{BB962C8B-B14F-4D97-AF65-F5344CB8AC3E}">
        <p14:creationId xmlns:p14="http://schemas.microsoft.com/office/powerpoint/2010/main" val="414998133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F7D163-277D-3672-6B46-794B21F4713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1BBC48B-B020-E815-FE50-5EFC67FCD72C}"/>
              </a:ext>
            </a:extLst>
          </p:cNvPr>
          <p:cNvSpPr>
            <a:spLocks noGrp="1"/>
          </p:cNvSpPr>
          <p:nvPr>
            <p:ph type="title"/>
          </p:nvPr>
        </p:nvSpPr>
        <p:spPr>
          <a:xfrm>
            <a:off x="296025" y="-234089"/>
            <a:ext cx="11415684" cy="1325563"/>
          </a:xfrm>
        </p:spPr>
        <p:txBody>
          <a:bodyPr>
            <a:normAutofit/>
          </a:bodyPr>
          <a:lstStyle/>
          <a:p>
            <a:r>
              <a:rPr lang="en-US" sz="4000" b="1" dirty="0">
                <a:solidFill>
                  <a:schemeClr val="accent2">
                    <a:lumMod val="75000"/>
                  </a:schemeClr>
                </a:solidFill>
              </a:rPr>
              <a:t>Results</a:t>
            </a:r>
            <a:endParaRPr lang="en-US" sz="2000" baseline="30000" dirty="0">
              <a:solidFill>
                <a:schemeClr val="accent6"/>
              </a:solidFill>
            </a:endParaRPr>
          </a:p>
        </p:txBody>
      </p:sp>
      <p:sp>
        <p:nvSpPr>
          <p:cNvPr id="3" name="Content Placeholder 2">
            <a:extLst>
              <a:ext uri="{FF2B5EF4-FFF2-40B4-BE49-F238E27FC236}">
                <a16:creationId xmlns:a16="http://schemas.microsoft.com/office/drawing/2014/main" id="{70085F46-5614-B367-03A1-52666AA2A31C}"/>
              </a:ext>
            </a:extLst>
          </p:cNvPr>
          <p:cNvSpPr>
            <a:spLocks noGrp="1"/>
          </p:cNvSpPr>
          <p:nvPr>
            <p:ph idx="1"/>
          </p:nvPr>
        </p:nvSpPr>
        <p:spPr>
          <a:xfrm>
            <a:off x="235758" y="1091474"/>
            <a:ext cx="11720484" cy="5993386"/>
          </a:xfrm>
        </p:spPr>
        <p:txBody>
          <a:bodyPr>
            <a:noAutofit/>
          </a:bodyPr>
          <a:lstStyle/>
          <a:p>
            <a:r>
              <a:rPr lang="en-US" dirty="0"/>
              <a:t>In a similar way, we can get an estimate for the “ordinary” boundary universality class (identifying the corresponding boundary state in 2d and doing a two-sided Pade). We get the estimate </a:t>
            </a:r>
            <a:endParaRPr lang="en-US" sz="2000" dirty="0">
              <a:solidFill>
                <a:schemeClr val="accent6"/>
              </a:solidFill>
            </a:endParaRPr>
          </a:p>
          <a:p>
            <a:pPr marL="0" indent="0">
              <a:buNone/>
            </a:pPr>
            <a:endParaRPr lang="en-US" dirty="0"/>
          </a:p>
          <a:p>
            <a:pPr marL="0" indent="0">
              <a:buNone/>
            </a:pPr>
            <a:endParaRPr lang="en-US" dirty="0"/>
          </a:p>
          <a:p>
            <a:pPr marL="0" indent="0">
              <a:buNone/>
            </a:pPr>
            <a:endParaRPr lang="en-US" dirty="0"/>
          </a:p>
          <a:p>
            <a:r>
              <a:rPr lang="en-US" dirty="0"/>
              <a:t>It would be interesting to compare these results to predictions from fuzzy sphere, which are currently unavailable (fermionic CFTs without boundary were studied using fuzzy sphere method in </a:t>
            </a:r>
            <a:r>
              <a:rPr lang="en-US" sz="2000" dirty="0">
                <a:solidFill>
                  <a:schemeClr val="accent6"/>
                </a:solidFill>
              </a:rPr>
              <a:t>Zhou, Gaiotto, He ‘25</a:t>
            </a:r>
            <a:r>
              <a:rPr lang="en-US" dirty="0"/>
              <a:t>)</a:t>
            </a:r>
          </a:p>
          <a:p>
            <a:endParaRPr lang="en-US" dirty="0"/>
          </a:p>
          <a:p>
            <a:endParaRPr lang="en-US" dirty="0"/>
          </a:p>
          <a:p>
            <a:pPr marL="0" indent="0">
              <a:buNone/>
            </a:pPr>
            <a:endParaRPr lang="en-US" sz="2400" dirty="0">
              <a:latin typeface="Symbol" panose="05050102010706020507" pitchFamily="18" charset="2"/>
            </a:endParaRPr>
          </a:p>
          <a:p>
            <a:endParaRPr lang="en-US" sz="2400" dirty="0">
              <a:latin typeface="Symbol" panose="05050102010706020507" pitchFamily="18" charset="2"/>
            </a:endParaRPr>
          </a:p>
          <a:p>
            <a:endParaRPr lang="en-US" sz="2400" dirty="0">
              <a:latin typeface="Symbol" panose="05050102010706020507" pitchFamily="18" charset="2"/>
            </a:endParaRPr>
          </a:p>
          <a:p>
            <a:pPr marL="0" indent="0">
              <a:buNone/>
            </a:pPr>
            <a:endParaRPr lang="en-US" sz="2500" dirty="0">
              <a:latin typeface="Symbol" panose="05050102010706020507" pitchFamily="18" charset="2"/>
            </a:endParaRPr>
          </a:p>
        </p:txBody>
      </p:sp>
      <p:pic>
        <p:nvPicPr>
          <p:cNvPr id="5" name="Picture 4">
            <a:extLst>
              <a:ext uri="{FF2B5EF4-FFF2-40B4-BE49-F238E27FC236}">
                <a16:creationId xmlns:a16="http://schemas.microsoft.com/office/drawing/2014/main" id="{E2C16268-9D82-6BB2-D413-FCDD877F7AE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77533" y="2714084"/>
            <a:ext cx="4605885" cy="569067"/>
          </a:xfrm>
          <a:prstGeom prst="rect">
            <a:avLst/>
          </a:prstGeom>
        </p:spPr>
      </p:pic>
    </p:spTree>
    <p:extLst>
      <p:ext uri="{BB962C8B-B14F-4D97-AF65-F5344CB8AC3E}">
        <p14:creationId xmlns:p14="http://schemas.microsoft.com/office/powerpoint/2010/main" val="67901957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A24259-F1C3-BB19-660D-CBB9DEFFDFB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24F14D3-3DAB-16FF-E440-CF58717C0D14}"/>
              </a:ext>
            </a:extLst>
          </p:cNvPr>
          <p:cNvSpPr>
            <a:spLocks noGrp="1"/>
          </p:cNvSpPr>
          <p:nvPr>
            <p:ph type="title"/>
          </p:nvPr>
        </p:nvSpPr>
        <p:spPr>
          <a:xfrm>
            <a:off x="296025" y="-234089"/>
            <a:ext cx="11415684" cy="1325563"/>
          </a:xfrm>
        </p:spPr>
        <p:txBody>
          <a:bodyPr>
            <a:normAutofit/>
          </a:bodyPr>
          <a:lstStyle/>
          <a:p>
            <a:r>
              <a:rPr lang="en-US" sz="4000" b="1" dirty="0">
                <a:solidFill>
                  <a:schemeClr val="accent2">
                    <a:lumMod val="75000"/>
                  </a:schemeClr>
                </a:solidFill>
              </a:rPr>
              <a:t>Conclusion</a:t>
            </a:r>
            <a:endParaRPr lang="en-US" sz="2000" baseline="30000" dirty="0">
              <a:solidFill>
                <a:schemeClr val="accent6"/>
              </a:solidFill>
            </a:endParaRP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9464D1C-6868-5D7E-F627-5FF81294CF7E}"/>
                  </a:ext>
                </a:extLst>
              </p:cNvPr>
              <p:cNvSpPr>
                <a:spLocks noGrp="1"/>
              </p:cNvSpPr>
              <p:nvPr>
                <p:ph idx="1"/>
              </p:nvPr>
            </p:nvSpPr>
            <p:spPr>
              <a:xfrm>
                <a:off x="235757" y="296577"/>
                <a:ext cx="11836169" cy="6436732"/>
              </a:xfrm>
            </p:spPr>
            <p:txBody>
              <a:bodyPr>
                <a:noAutofit/>
              </a:bodyPr>
              <a:lstStyle/>
              <a:p>
                <a:pPr marL="0" indent="0">
                  <a:buNone/>
                </a:pPr>
                <a:endParaRPr lang="en-US" dirty="0"/>
              </a:p>
              <a:p>
                <a:pPr marL="342900" indent="-342900"/>
                <a:r>
                  <a:rPr lang="en-US" dirty="0"/>
                  <a:t>Placing a CFT in </a:t>
                </a:r>
                <a:r>
                  <a:rPr lang="en-US" dirty="0" err="1"/>
                  <a:t>AdS</a:t>
                </a:r>
                <a:r>
                  <a:rPr lang="en-US" dirty="0"/>
                  <a:t> gives a natural way to study BCFT observables</a:t>
                </a:r>
              </a:p>
              <a:p>
                <a:pPr marL="342900" indent="-342900"/>
                <a:r>
                  <a:rPr lang="en-US" dirty="0"/>
                  <a:t>We computed the free energy for the “normal” and “ordinary” boundary universality classes of the O(N) model to high loop order in AdS</a:t>
                </a:r>
                <a:r>
                  <a:rPr lang="en-US" baseline="-25000" dirty="0"/>
                  <a:t>4-</a:t>
                </a:r>
                <a:r>
                  <a:rPr lang="en-US" baseline="-25000" dirty="0">
                    <a:latin typeface="Symbol" panose="05050102010706020507" pitchFamily="18" charset="2"/>
                  </a:rPr>
                  <a:t>e </a:t>
                </a:r>
                <a:r>
                  <a:rPr lang="en-US" dirty="0"/>
                  <a:t>, and obtained estimates for the boundary central charge in the 3d BCFT </a:t>
                </a:r>
                <a:endParaRPr lang="en-US" baseline="-25000" dirty="0">
                  <a:latin typeface="Symbol" panose="05050102010706020507" pitchFamily="18" charset="2"/>
                </a:endParaRPr>
              </a:p>
              <a:p>
                <a:pPr marL="800100" lvl="1" indent="-342900"/>
                <a:r>
                  <a:rPr lang="en-US" sz="2500" dirty="0"/>
                  <a:t>For the “normal” universality class, very good agreement with fuzzy sphere result</a:t>
                </a:r>
              </a:p>
              <a:p>
                <a:pPr marL="800100" lvl="1" indent="-342900"/>
                <a:r>
                  <a:rPr lang="en-US" sz="2500" dirty="0"/>
                  <a:t>For the “ordinary” universality class, some tension with fuzzy sphere result</a:t>
                </a:r>
              </a:p>
              <a:p>
                <a:pPr marL="342900" indent="-342900"/>
                <a:r>
                  <a:rPr lang="en-US" dirty="0"/>
                  <a:t>We performed a similar analysis for the GNY model with a boundary. Obtained predictions for the boundary central charge of 3d super-Ising</a:t>
                </a:r>
                <a:endParaRPr lang="en-US" dirty="0">
                  <a:latin typeface="+mj-lt"/>
                </a:endParaRPr>
              </a:p>
              <a:p>
                <a:pPr marL="342900" indent="-342900"/>
                <a:r>
                  <a:rPr lang="en-US" dirty="0"/>
                  <a:t>Other natural applications</a:t>
                </a:r>
              </a:p>
              <a:p>
                <a:pPr marL="800100" lvl="1" indent="-342900"/>
                <a:r>
                  <a:rPr lang="en-US" dirty="0"/>
                  <a:t>Conformal gauge theories: e.g. critical QED with </a:t>
                </a:r>
                <a:r>
                  <a:rPr lang="en-US" dirty="0" err="1"/>
                  <a:t>N</a:t>
                </a:r>
                <a:r>
                  <a:rPr lang="en-US" baseline="-25000" dirty="0" err="1"/>
                  <a:t>f</a:t>
                </a:r>
                <a:r>
                  <a:rPr lang="en-US" dirty="0"/>
                  <a:t> fermion/scalar flavors in d=4-</a:t>
                </a:r>
                <a14:m>
                  <m:oMath xmlns:m="http://schemas.openxmlformats.org/officeDocument/2006/math">
                    <m:r>
                      <a:rPr lang="en-US" i="1">
                        <a:latin typeface="Cambria Math" panose="02040503050406030204" pitchFamily="18" charset="0"/>
                        <a:ea typeface="Cambria Math" panose="02040503050406030204" pitchFamily="18" charset="0"/>
                      </a:rPr>
                      <m:t>𝜖</m:t>
                    </m:r>
                    <m:r>
                      <a:rPr lang="en-US" b="0" i="1" smtClean="0">
                        <a:latin typeface="Cambria Math" panose="02040503050406030204" pitchFamily="18" charset="0"/>
                        <a:ea typeface="Cambria Math" panose="02040503050406030204" pitchFamily="18" charset="0"/>
                      </a:rPr>
                      <m:t>.</m:t>
                    </m:r>
                  </m:oMath>
                </a14:m>
                <a:r>
                  <a:rPr lang="en-US" dirty="0">
                    <a:solidFill>
                      <a:schemeClr val="accent6"/>
                    </a:solidFill>
                  </a:rPr>
                  <a:t> </a:t>
                </a:r>
                <a:r>
                  <a:rPr lang="en-US" sz="2000" dirty="0">
                    <a:solidFill>
                      <a:schemeClr val="accent6"/>
                    </a:solidFill>
                  </a:rPr>
                  <a:t>       SG, F. de Cesare, to appear</a:t>
                </a:r>
              </a:p>
              <a:p>
                <a:pPr marL="800100" lvl="1" indent="-342900"/>
                <a:r>
                  <a:rPr lang="en-US" dirty="0"/>
                  <a:t>Chern-Simons theory with fundamental fermions/scalars in AdS</a:t>
                </a:r>
                <a:r>
                  <a:rPr lang="en-US" baseline="-25000" dirty="0"/>
                  <a:t>3</a:t>
                </a:r>
                <a:r>
                  <a:rPr lang="en-US" dirty="0"/>
                  <a:t> . Explore the 3d Bose/Fermi duality in the presence of a boundary. Higher-spin holographic dual of vector model BCFTs? </a:t>
                </a:r>
              </a:p>
            </p:txBody>
          </p:sp>
        </mc:Choice>
        <mc:Fallback xmlns="">
          <p:sp>
            <p:nvSpPr>
              <p:cNvPr id="3" name="Content Placeholder 2">
                <a:extLst>
                  <a:ext uri="{FF2B5EF4-FFF2-40B4-BE49-F238E27FC236}">
                    <a16:creationId xmlns:a16="http://schemas.microsoft.com/office/drawing/2014/main" id="{69464D1C-6868-5D7E-F627-5FF81294CF7E}"/>
                  </a:ext>
                </a:extLst>
              </p:cNvPr>
              <p:cNvSpPr>
                <a:spLocks noGrp="1" noRot="1" noChangeAspect="1" noMove="1" noResize="1" noEditPoints="1" noAdjustHandles="1" noChangeArrowheads="1" noChangeShapeType="1" noTextEdit="1"/>
              </p:cNvSpPr>
              <p:nvPr>
                <p:ph idx="1"/>
              </p:nvPr>
            </p:nvSpPr>
            <p:spPr>
              <a:xfrm>
                <a:off x="235757" y="296577"/>
                <a:ext cx="11836169" cy="6436732"/>
              </a:xfrm>
              <a:blipFill>
                <a:blip r:embed="rId2"/>
                <a:stretch>
                  <a:fillRect l="-927" r="-1649"/>
                </a:stretch>
              </a:blipFill>
            </p:spPr>
            <p:txBody>
              <a:bodyPr/>
              <a:lstStyle/>
              <a:p>
                <a:r>
                  <a:rPr lang="en-US">
                    <a:noFill/>
                  </a:rPr>
                  <a:t> </a:t>
                </a:r>
              </a:p>
            </p:txBody>
          </p:sp>
        </mc:Fallback>
      </mc:AlternateContent>
    </p:spTree>
    <p:extLst>
      <p:ext uri="{BB962C8B-B14F-4D97-AF65-F5344CB8AC3E}">
        <p14:creationId xmlns:p14="http://schemas.microsoft.com/office/powerpoint/2010/main" val="407173117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379" y="2864796"/>
            <a:ext cx="10515600" cy="1325563"/>
          </a:xfrm>
        </p:spPr>
        <p:txBody>
          <a:bodyPr/>
          <a:lstStyle/>
          <a:p>
            <a:r>
              <a:rPr lang="en-US" dirty="0"/>
              <a:t>                               </a:t>
            </a:r>
            <a:r>
              <a:rPr lang="en-US" b="1" i="1" dirty="0">
                <a:latin typeface="Times New Roman" panose="02020603050405020304" pitchFamily="18" charset="0"/>
                <a:cs typeface="Times New Roman" panose="02020603050405020304" pitchFamily="18" charset="0"/>
              </a:rPr>
              <a:t>Thank You!</a:t>
            </a:r>
          </a:p>
        </p:txBody>
      </p:sp>
    </p:spTree>
    <p:extLst>
      <p:ext uri="{BB962C8B-B14F-4D97-AF65-F5344CB8AC3E}">
        <p14:creationId xmlns:p14="http://schemas.microsoft.com/office/powerpoint/2010/main" val="42799967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561B3F-9C9A-A038-1B4F-F4E5E31EA7A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D55524C-B45A-6554-880E-38C67A8FD964}"/>
              </a:ext>
            </a:extLst>
          </p:cNvPr>
          <p:cNvSpPr>
            <a:spLocks noGrp="1"/>
          </p:cNvSpPr>
          <p:nvPr>
            <p:ph type="title"/>
          </p:nvPr>
        </p:nvSpPr>
        <p:spPr>
          <a:xfrm>
            <a:off x="472440" y="0"/>
            <a:ext cx="10515600" cy="1325563"/>
          </a:xfrm>
        </p:spPr>
        <p:txBody>
          <a:bodyPr>
            <a:normAutofit/>
          </a:bodyPr>
          <a:lstStyle/>
          <a:p>
            <a:r>
              <a:rPr lang="en-US" sz="4000" b="1" dirty="0">
                <a:solidFill>
                  <a:schemeClr val="accent2">
                    <a:lumMod val="75000"/>
                  </a:schemeClr>
                </a:solidFill>
              </a:rPr>
              <a:t>BCFT correlation functions</a:t>
            </a:r>
            <a:endParaRPr lang="en-US" sz="4000" dirty="0"/>
          </a:p>
        </p:txBody>
      </p:sp>
      <p:sp>
        <p:nvSpPr>
          <p:cNvPr id="3" name="Content Placeholder 2">
            <a:extLst>
              <a:ext uri="{FF2B5EF4-FFF2-40B4-BE49-F238E27FC236}">
                <a16:creationId xmlns:a16="http://schemas.microsoft.com/office/drawing/2014/main" id="{95B79367-C80F-996A-56C8-F18D31F965CB}"/>
              </a:ext>
            </a:extLst>
          </p:cNvPr>
          <p:cNvSpPr>
            <a:spLocks noGrp="1"/>
          </p:cNvSpPr>
          <p:nvPr>
            <p:ph idx="1"/>
          </p:nvPr>
        </p:nvSpPr>
        <p:spPr>
          <a:xfrm>
            <a:off x="596042" y="1055226"/>
            <a:ext cx="11360726" cy="5576483"/>
          </a:xfrm>
        </p:spPr>
        <p:txBody>
          <a:bodyPr>
            <a:noAutofit/>
          </a:bodyPr>
          <a:lstStyle/>
          <a:p>
            <a:r>
              <a:rPr lang="en-US" dirty="0"/>
              <a:t>The BCFT is characterized by a spectrum of scaling dimensions for bulk operators (same as the CFT with no boundary) and for boundary operators (new data in the presence of the boundary), as well as their correlation functions</a:t>
            </a:r>
          </a:p>
          <a:p>
            <a:r>
              <a:rPr lang="en-US" dirty="0"/>
              <a:t>The reduced conformal symmetry SO(d,1) allows for a richer structure of the correlation functions</a:t>
            </a:r>
          </a:p>
          <a:p>
            <a:r>
              <a:rPr lang="en-US" dirty="0"/>
              <a:t>One-point functions of bulk scalar operators are non-zero, and two-point functions are non-trivial functions of a conformal cross ratio </a:t>
            </a:r>
          </a:p>
          <a:p>
            <a:pPr marL="0" indent="0">
              <a:buNone/>
            </a:pPr>
            <a:endParaRPr lang="en-US" dirty="0"/>
          </a:p>
          <a:p>
            <a:pPr marL="0" indent="0">
              <a:buNone/>
            </a:pPr>
            <a:endParaRPr lang="en-US" dirty="0"/>
          </a:p>
          <a:p>
            <a:pPr marL="0" indent="0">
              <a:buNone/>
            </a:pPr>
            <a:endParaRPr lang="en-US" dirty="0"/>
          </a:p>
        </p:txBody>
      </p:sp>
      <p:pic>
        <p:nvPicPr>
          <p:cNvPr id="7" name="Picture 6">
            <a:extLst>
              <a:ext uri="{FF2B5EF4-FFF2-40B4-BE49-F238E27FC236}">
                <a16:creationId xmlns:a16="http://schemas.microsoft.com/office/drawing/2014/main" id="{30955927-AA66-000B-0AB0-CED565463FD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42772" y="4574131"/>
            <a:ext cx="7574936" cy="2057578"/>
          </a:xfrm>
          <a:prstGeom prst="rect">
            <a:avLst/>
          </a:prstGeom>
        </p:spPr>
      </p:pic>
    </p:spTree>
    <p:extLst>
      <p:ext uri="{BB962C8B-B14F-4D97-AF65-F5344CB8AC3E}">
        <p14:creationId xmlns:p14="http://schemas.microsoft.com/office/powerpoint/2010/main" val="26718301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2440" y="0"/>
            <a:ext cx="10515600" cy="1325563"/>
          </a:xfrm>
        </p:spPr>
        <p:txBody>
          <a:bodyPr>
            <a:normAutofit/>
          </a:bodyPr>
          <a:lstStyle/>
          <a:p>
            <a:r>
              <a:rPr lang="en-US" sz="4000" b="1" dirty="0">
                <a:solidFill>
                  <a:schemeClr val="accent2">
                    <a:lumMod val="75000"/>
                  </a:schemeClr>
                </a:solidFill>
              </a:rPr>
              <a:t>CFT in </a:t>
            </a:r>
            <a:r>
              <a:rPr lang="en-US" sz="4000" b="1" dirty="0" err="1">
                <a:solidFill>
                  <a:schemeClr val="accent2">
                    <a:lumMod val="75000"/>
                  </a:schemeClr>
                </a:solidFill>
              </a:rPr>
              <a:t>AdS</a:t>
            </a:r>
            <a:r>
              <a:rPr lang="en-US" sz="4000" b="1" dirty="0">
                <a:solidFill>
                  <a:schemeClr val="accent2">
                    <a:lumMod val="75000"/>
                  </a:schemeClr>
                </a:solidFill>
              </a:rPr>
              <a:t>  =  BCFT </a:t>
            </a:r>
            <a:endParaRPr lang="en-US" sz="4000" dirty="0"/>
          </a:p>
        </p:txBody>
      </p:sp>
      <p:sp>
        <p:nvSpPr>
          <p:cNvPr id="3" name="Content Placeholder 2"/>
          <p:cNvSpPr>
            <a:spLocks noGrp="1"/>
          </p:cNvSpPr>
          <p:nvPr>
            <p:ph idx="1"/>
          </p:nvPr>
        </p:nvSpPr>
        <p:spPr>
          <a:xfrm>
            <a:off x="605278" y="999808"/>
            <a:ext cx="11360726" cy="5576483"/>
          </a:xfrm>
        </p:spPr>
        <p:txBody>
          <a:bodyPr>
            <a:noAutofit/>
          </a:bodyPr>
          <a:lstStyle/>
          <a:p>
            <a:r>
              <a:rPr lang="en-US" dirty="0"/>
              <a:t>Let us consider a BCFT in flat half-space R</a:t>
            </a:r>
            <a:r>
              <a:rPr lang="en-US" baseline="30000" dirty="0"/>
              <a:t>d-1</a:t>
            </a:r>
            <a:r>
              <a:rPr lang="en-US" dirty="0"/>
              <a:t> x R</a:t>
            </a:r>
            <a:r>
              <a:rPr lang="en-US" baseline="-25000" dirty="0"/>
              <a:t>+</a:t>
            </a:r>
            <a:r>
              <a:rPr lang="en-US" dirty="0"/>
              <a:t>, with coordinates (</a:t>
            </a:r>
            <a:r>
              <a:rPr lang="en-US" dirty="0" err="1"/>
              <a:t>z,</a:t>
            </a:r>
            <a:r>
              <a:rPr lang="en-US" b="1" dirty="0" err="1"/>
              <a:t>x</a:t>
            </a:r>
            <a:r>
              <a:rPr lang="en-US" dirty="0"/>
              <a:t>), z≥0</a:t>
            </a:r>
          </a:p>
          <a:p>
            <a:r>
              <a:rPr lang="en-US" dirty="0"/>
              <a:t>The main observation is that, by a Weyl transformation, we can map the problem to hyperbolic space, or Euclidean </a:t>
            </a:r>
            <a:r>
              <a:rPr lang="en-US" dirty="0" err="1"/>
              <a:t>AdS</a:t>
            </a:r>
            <a:r>
              <a:rPr lang="en-US" baseline="-25000" dirty="0" err="1"/>
              <a:t>d</a:t>
            </a:r>
            <a:r>
              <a:rPr lang="en-US" baseline="-25000" dirty="0"/>
              <a:t> </a:t>
            </a:r>
          </a:p>
          <a:p>
            <a:endParaRPr lang="en-US" i="1" baseline="-25000" dirty="0"/>
          </a:p>
          <a:p>
            <a:endParaRPr lang="en-US" i="1" baseline="30000" dirty="0"/>
          </a:p>
          <a:p>
            <a:pPr marL="0" indent="0">
              <a:buNone/>
            </a:pPr>
            <a:endParaRPr lang="en-US" i="1" baseline="30000" dirty="0"/>
          </a:p>
          <a:p>
            <a:r>
              <a:rPr lang="en-US" dirty="0"/>
              <a:t>Operators in the flat space and </a:t>
            </a:r>
            <a:r>
              <a:rPr lang="en-US" dirty="0" err="1"/>
              <a:t>AdS</a:t>
            </a:r>
            <a:r>
              <a:rPr lang="en-US" dirty="0"/>
              <a:t> picture are related according to the Weyl transformation</a:t>
            </a:r>
          </a:p>
          <a:p>
            <a:endParaRPr lang="en-US" i="1" baseline="30000" dirty="0"/>
          </a:p>
          <a:p>
            <a:endParaRPr lang="en-US" i="1" baseline="30000" dirty="0"/>
          </a:p>
          <a:p>
            <a:pPr marL="0" indent="0">
              <a:buNone/>
            </a:pPr>
            <a:endParaRPr lang="en-US" i="1" baseline="30000" dirty="0"/>
          </a:p>
          <a:p>
            <a:r>
              <a:rPr lang="en-US" dirty="0"/>
              <a:t>Correlation functions transform accordingly</a:t>
            </a:r>
          </a:p>
          <a:p>
            <a:pPr marL="0" indent="0">
              <a:buNone/>
            </a:pPr>
            <a:endParaRPr lang="en-US" dirty="0"/>
          </a:p>
          <a:p>
            <a:pPr marL="0" indent="0">
              <a:buNone/>
            </a:pPr>
            <a:endParaRPr lang="en-US" dirty="0"/>
          </a:p>
          <a:p>
            <a:pPr marL="457200" lvl="1" indent="0">
              <a:buNone/>
            </a:pPr>
            <a:endParaRPr lang="en-US" dirty="0"/>
          </a:p>
          <a:p>
            <a:pPr marL="0" indent="0">
              <a:buNone/>
            </a:pPr>
            <a:endParaRPr lang="en-US" dirty="0"/>
          </a:p>
        </p:txBody>
      </p:sp>
      <p:pic>
        <p:nvPicPr>
          <p:cNvPr id="15" name="Picture 14">
            <a:extLst>
              <a:ext uri="{FF2B5EF4-FFF2-40B4-BE49-F238E27FC236}">
                <a16:creationId xmlns:a16="http://schemas.microsoft.com/office/drawing/2014/main" id="{01C3E881-728F-C015-B932-2EDC4545005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90764" y="2671817"/>
            <a:ext cx="6005080" cy="784928"/>
          </a:xfrm>
          <a:prstGeom prst="rect">
            <a:avLst/>
          </a:prstGeom>
        </p:spPr>
      </p:pic>
      <p:pic>
        <p:nvPicPr>
          <p:cNvPr id="5" name="Picture 4">
            <a:extLst>
              <a:ext uri="{FF2B5EF4-FFF2-40B4-BE49-F238E27FC236}">
                <a16:creationId xmlns:a16="http://schemas.microsoft.com/office/drawing/2014/main" id="{4EDBCE2D-5848-50AC-902E-5562703EAC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38874" y="4524845"/>
            <a:ext cx="2804403" cy="556308"/>
          </a:xfrm>
          <a:prstGeom prst="rect">
            <a:avLst/>
          </a:prstGeom>
        </p:spPr>
      </p:pic>
    </p:spTree>
    <p:extLst>
      <p:ext uri="{BB962C8B-B14F-4D97-AF65-F5344CB8AC3E}">
        <p14:creationId xmlns:p14="http://schemas.microsoft.com/office/powerpoint/2010/main" val="7028951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A74EA0-F686-74E1-4E46-433561009A6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39D3FB9-3DDB-ED72-302E-EF3BC60C4F16}"/>
              </a:ext>
            </a:extLst>
          </p:cNvPr>
          <p:cNvSpPr>
            <a:spLocks noGrp="1"/>
          </p:cNvSpPr>
          <p:nvPr>
            <p:ph type="title"/>
          </p:nvPr>
        </p:nvSpPr>
        <p:spPr>
          <a:xfrm>
            <a:off x="324658" y="-138545"/>
            <a:ext cx="10515600" cy="1325563"/>
          </a:xfrm>
        </p:spPr>
        <p:txBody>
          <a:bodyPr>
            <a:normAutofit/>
          </a:bodyPr>
          <a:lstStyle/>
          <a:p>
            <a:r>
              <a:rPr lang="en-US" sz="4000" b="1" dirty="0">
                <a:solidFill>
                  <a:schemeClr val="accent2">
                    <a:lumMod val="75000"/>
                  </a:schemeClr>
                </a:solidFill>
              </a:rPr>
              <a:t>CFT in </a:t>
            </a:r>
            <a:r>
              <a:rPr lang="en-US" sz="4000" b="1" dirty="0" err="1">
                <a:solidFill>
                  <a:schemeClr val="accent2">
                    <a:lumMod val="75000"/>
                  </a:schemeClr>
                </a:solidFill>
              </a:rPr>
              <a:t>AdS</a:t>
            </a:r>
            <a:r>
              <a:rPr lang="en-US" sz="4000" b="1" dirty="0">
                <a:solidFill>
                  <a:schemeClr val="accent2">
                    <a:lumMod val="75000"/>
                  </a:schemeClr>
                </a:solidFill>
              </a:rPr>
              <a:t>  =  BCFT</a:t>
            </a:r>
            <a:endParaRPr lang="en-US" sz="4000" dirty="0"/>
          </a:p>
        </p:txBody>
      </p:sp>
      <p:sp>
        <p:nvSpPr>
          <p:cNvPr id="3" name="Content Placeholder 2">
            <a:extLst>
              <a:ext uri="{FF2B5EF4-FFF2-40B4-BE49-F238E27FC236}">
                <a16:creationId xmlns:a16="http://schemas.microsoft.com/office/drawing/2014/main" id="{445F18A8-582B-6B66-4637-06725F03014C}"/>
              </a:ext>
            </a:extLst>
          </p:cNvPr>
          <p:cNvSpPr>
            <a:spLocks noGrp="1"/>
          </p:cNvSpPr>
          <p:nvPr>
            <p:ph idx="1"/>
          </p:nvPr>
        </p:nvSpPr>
        <p:spPr>
          <a:xfrm>
            <a:off x="461818" y="960582"/>
            <a:ext cx="11257743" cy="5772727"/>
          </a:xfrm>
        </p:spPr>
        <p:txBody>
          <a:bodyPr>
            <a:noAutofit/>
          </a:bodyPr>
          <a:lstStyle/>
          <a:p>
            <a:r>
              <a:rPr lang="en-US" dirty="0"/>
              <a:t>The SO(d,1) symmetry of the BCFT is manifest in the </a:t>
            </a:r>
            <a:r>
              <a:rPr lang="en-US" dirty="0" err="1"/>
              <a:t>AdS</a:t>
            </a:r>
            <a:r>
              <a:rPr lang="en-US" dirty="0"/>
              <a:t> approach</a:t>
            </a:r>
          </a:p>
          <a:p>
            <a:r>
              <a:rPr lang="en-US" dirty="0"/>
              <a:t>Correlation functions take simple form due to maximal symmetry</a:t>
            </a:r>
          </a:p>
          <a:p>
            <a:pPr lvl="1"/>
            <a:r>
              <a:rPr lang="en-US" dirty="0"/>
              <a:t>One-point functions are constant </a:t>
            </a:r>
          </a:p>
          <a:p>
            <a:pPr lvl="1"/>
            <a:r>
              <a:rPr lang="en-US" dirty="0"/>
              <a:t>Two-point functions are function of the geodesic distance in </a:t>
            </a:r>
            <a:r>
              <a:rPr lang="en-US" dirty="0" err="1"/>
              <a:t>AdS</a:t>
            </a:r>
            <a:r>
              <a:rPr lang="en-US" dirty="0"/>
              <a:t> (which is simply related to the conformal cross ratio usually defined in BCFT)</a:t>
            </a:r>
          </a:p>
          <a:p>
            <a:r>
              <a:rPr lang="en-US" dirty="0"/>
              <a:t>Thus, placing a CFT in </a:t>
            </a:r>
            <a:r>
              <a:rPr lang="en-US" dirty="0" err="1"/>
              <a:t>AdS</a:t>
            </a:r>
            <a:r>
              <a:rPr lang="en-US" dirty="0"/>
              <a:t> gives a natural approach to study the BCFT</a:t>
            </a:r>
          </a:p>
          <a:p>
            <a:pPr marL="0" indent="0">
              <a:buNone/>
            </a:pPr>
            <a:r>
              <a:rPr lang="en-US" sz="1800" dirty="0">
                <a:solidFill>
                  <a:schemeClr val="accent6"/>
                </a:solidFill>
              </a:rPr>
              <a:t>      Paulos, </a:t>
            </a:r>
            <a:r>
              <a:rPr lang="en-US" sz="1800" dirty="0" err="1">
                <a:solidFill>
                  <a:schemeClr val="accent6"/>
                </a:solidFill>
              </a:rPr>
              <a:t>Penedones</a:t>
            </a:r>
            <a:r>
              <a:rPr lang="en-US" sz="1800" dirty="0">
                <a:solidFill>
                  <a:schemeClr val="accent6"/>
                </a:solidFill>
              </a:rPr>
              <a:t>, Toledo, van Rees, Vieira ’16</a:t>
            </a:r>
          </a:p>
          <a:p>
            <a:pPr marL="0" indent="0">
              <a:buNone/>
            </a:pPr>
            <a:r>
              <a:rPr lang="en-US" sz="1800" dirty="0">
                <a:solidFill>
                  <a:schemeClr val="accent6"/>
                </a:solidFill>
              </a:rPr>
              <a:t>      Carmi, Di Pietro, Komatsu ‘18     SG, </a:t>
            </a:r>
            <a:r>
              <a:rPr lang="en-US" sz="1800" dirty="0" err="1">
                <a:solidFill>
                  <a:schemeClr val="accent6"/>
                </a:solidFill>
              </a:rPr>
              <a:t>Khanchandani</a:t>
            </a:r>
            <a:r>
              <a:rPr lang="en-US" sz="1800" dirty="0">
                <a:solidFill>
                  <a:schemeClr val="accent6"/>
                </a:solidFill>
              </a:rPr>
              <a:t> ‘20 …</a:t>
            </a:r>
          </a:p>
          <a:p>
            <a:r>
              <a:rPr lang="en-US" dirty="0"/>
              <a:t>Note that in the </a:t>
            </a:r>
            <a:r>
              <a:rPr lang="en-US" dirty="0" err="1"/>
              <a:t>AdS</a:t>
            </a:r>
            <a:r>
              <a:rPr lang="en-US" dirty="0"/>
              <a:t> formulation, the SO(d,1) symmetry persists even away from fixed points. Important for perturbative calculations</a:t>
            </a:r>
          </a:p>
          <a:p>
            <a:r>
              <a:rPr lang="en-US" dirty="0"/>
              <a:t>The </a:t>
            </a:r>
            <a:r>
              <a:rPr lang="en-US" dirty="0" err="1"/>
              <a:t>AdS</a:t>
            </a:r>
            <a:r>
              <a:rPr lang="en-US" dirty="0"/>
              <a:t> approach is especially useful to compute quantities like the </a:t>
            </a:r>
            <a:r>
              <a:rPr lang="en-US" i="1" dirty="0"/>
              <a:t>boundary central charge</a:t>
            </a:r>
            <a:r>
              <a:rPr lang="en-US" dirty="0"/>
              <a:t>, which as we will see can be obtained from the free energy </a:t>
            </a:r>
            <a:r>
              <a:rPr lang="en-US" i="1" dirty="0" err="1"/>
              <a:t>F</a:t>
            </a:r>
            <a:r>
              <a:rPr lang="en-US" i="1" baseline="-25000" dirty="0" err="1"/>
              <a:t>AdS</a:t>
            </a:r>
            <a:r>
              <a:rPr lang="en-US" baseline="-25000" dirty="0"/>
              <a:t> </a:t>
            </a:r>
            <a:r>
              <a:rPr lang="en-US" dirty="0"/>
              <a:t>of the CFT in </a:t>
            </a:r>
            <a:r>
              <a:rPr lang="en-US" dirty="0" err="1"/>
              <a:t>AdS</a:t>
            </a:r>
            <a:r>
              <a:rPr lang="en-US" dirty="0"/>
              <a:t> with a spherical boundary</a:t>
            </a:r>
          </a:p>
          <a:p>
            <a:pPr marL="0" indent="0">
              <a:buNone/>
            </a:pPr>
            <a:endParaRPr lang="en-US" dirty="0"/>
          </a:p>
        </p:txBody>
      </p:sp>
    </p:spTree>
    <p:extLst>
      <p:ext uri="{BB962C8B-B14F-4D97-AF65-F5344CB8AC3E}">
        <p14:creationId xmlns:p14="http://schemas.microsoft.com/office/powerpoint/2010/main" val="12990868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B0800F-B0E6-9536-90E0-06A95A52D77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EF8005E-03B7-5D53-2922-B0731A7F4734}"/>
              </a:ext>
            </a:extLst>
          </p:cNvPr>
          <p:cNvSpPr>
            <a:spLocks noGrp="1"/>
          </p:cNvSpPr>
          <p:nvPr>
            <p:ph type="title"/>
          </p:nvPr>
        </p:nvSpPr>
        <p:spPr>
          <a:xfrm>
            <a:off x="233363" y="-147782"/>
            <a:ext cx="10515600" cy="1325563"/>
          </a:xfrm>
        </p:spPr>
        <p:txBody>
          <a:bodyPr>
            <a:normAutofit/>
          </a:bodyPr>
          <a:lstStyle/>
          <a:p>
            <a:r>
              <a:rPr lang="en-US" sz="4000" b="1" dirty="0" err="1">
                <a:solidFill>
                  <a:schemeClr val="accent2">
                    <a:lumMod val="75000"/>
                  </a:schemeClr>
                </a:solidFill>
              </a:rPr>
              <a:t>AdS</a:t>
            </a:r>
            <a:r>
              <a:rPr lang="en-US" sz="4000" b="1" dirty="0">
                <a:solidFill>
                  <a:schemeClr val="accent2">
                    <a:lumMod val="75000"/>
                  </a:schemeClr>
                </a:solidFill>
              </a:rPr>
              <a:t> approach to other defects</a:t>
            </a:r>
            <a:endParaRPr lang="en-US" sz="4000" dirty="0"/>
          </a:p>
        </p:txBody>
      </p:sp>
      <p:sp>
        <p:nvSpPr>
          <p:cNvPr id="3" name="Content Placeholder 2">
            <a:extLst>
              <a:ext uri="{FF2B5EF4-FFF2-40B4-BE49-F238E27FC236}">
                <a16:creationId xmlns:a16="http://schemas.microsoft.com/office/drawing/2014/main" id="{9E1C9E74-E587-534B-DE66-22BDFFB89113}"/>
              </a:ext>
            </a:extLst>
          </p:cNvPr>
          <p:cNvSpPr>
            <a:spLocks noGrp="1"/>
          </p:cNvSpPr>
          <p:nvPr>
            <p:ph idx="1"/>
          </p:nvPr>
        </p:nvSpPr>
        <p:spPr>
          <a:xfrm>
            <a:off x="352367" y="849745"/>
            <a:ext cx="11516360" cy="5809673"/>
          </a:xfrm>
        </p:spPr>
        <p:txBody>
          <a:bodyPr>
            <a:noAutofit/>
          </a:bodyPr>
          <a:lstStyle/>
          <a:p>
            <a:r>
              <a:rPr lang="en-US" dirty="0"/>
              <a:t>A similar </a:t>
            </a:r>
            <a:r>
              <a:rPr lang="en-US" dirty="0" err="1"/>
              <a:t>AdS</a:t>
            </a:r>
            <a:r>
              <a:rPr lang="en-US" dirty="0"/>
              <a:t> approach can be used to study various kinds of defect CFTs. Starting with a </a:t>
            </a:r>
            <a:r>
              <a:rPr lang="en-US" dirty="0" err="1"/>
              <a:t>CFT</a:t>
            </a:r>
            <a:r>
              <a:rPr lang="en-US" baseline="-25000" dirty="0" err="1"/>
              <a:t>d</a:t>
            </a:r>
            <a:r>
              <a:rPr lang="en-US" dirty="0"/>
              <a:t> with a p-dimensional defect, one can map to                AdS</a:t>
            </a:r>
            <a:r>
              <a:rPr lang="en-US" baseline="-25000" dirty="0"/>
              <a:t>p+1 </a:t>
            </a:r>
            <a:r>
              <a:rPr lang="en-US" dirty="0"/>
              <a:t>x S</a:t>
            </a:r>
            <a:r>
              <a:rPr lang="en-US" baseline="30000" dirty="0"/>
              <a:t>d-p-1</a:t>
            </a:r>
            <a:r>
              <a:rPr lang="en-US" dirty="0"/>
              <a:t>. Defect then lies at the boundary of AdS</a:t>
            </a:r>
            <a:r>
              <a:rPr lang="en-US" baseline="-25000" dirty="0"/>
              <a:t>p+1</a:t>
            </a:r>
            <a:r>
              <a:rPr lang="en-US" dirty="0"/>
              <a:t>. </a:t>
            </a:r>
            <a:endParaRPr lang="en-US" baseline="30000" dirty="0"/>
          </a:p>
          <a:p>
            <a:pPr marL="0" indent="0">
              <a:buNone/>
            </a:pPr>
            <a:endParaRPr lang="en-US" baseline="30000" dirty="0"/>
          </a:p>
          <a:p>
            <a:r>
              <a:rPr lang="en-US" dirty="0"/>
              <a:t>Examples</a:t>
            </a:r>
          </a:p>
          <a:p>
            <a:pPr lvl="1"/>
            <a:r>
              <a:rPr lang="en-US" dirty="0" err="1"/>
              <a:t>Monodromy</a:t>
            </a:r>
            <a:r>
              <a:rPr lang="en-US" dirty="0"/>
              <a:t> defects from AdS</a:t>
            </a:r>
            <a:r>
              <a:rPr lang="en-US" baseline="-25000" dirty="0"/>
              <a:t>d-1</a:t>
            </a:r>
            <a:r>
              <a:rPr lang="en-US" dirty="0"/>
              <a:t> x S</a:t>
            </a:r>
            <a:r>
              <a:rPr lang="en-US" baseline="30000" dirty="0"/>
              <a:t>1</a:t>
            </a:r>
            <a:r>
              <a:rPr lang="en-US" dirty="0"/>
              <a:t>          </a:t>
            </a:r>
            <a:r>
              <a:rPr lang="en-US" sz="1800" dirty="0">
                <a:solidFill>
                  <a:schemeClr val="accent6"/>
                </a:solidFill>
              </a:rPr>
              <a:t>SG, </a:t>
            </a:r>
            <a:r>
              <a:rPr lang="en-US" sz="1800" dirty="0" err="1">
                <a:solidFill>
                  <a:schemeClr val="accent6"/>
                </a:solidFill>
              </a:rPr>
              <a:t>Helfenberger</a:t>
            </a:r>
            <a:r>
              <a:rPr lang="en-US" sz="1800" dirty="0">
                <a:solidFill>
                  <a:schemeClr val="accent6"/>
                </a:solidFill>
              </a:rPr>
              <a:t>, Ji, </a:t>
            </a:r>
            <a:r>
              <a:rPr lang="en-US" sz="1800" dirty="0" err="1">
                <a:solidFill>
                  <a:schemeClr val="accent6"/>
                </a:solidFill>
              </a:rPr>
              <a:t>Khanchandani</a:t>
            </a:r>
            <a:r>
              <a:rPr lang="en-US" sz="1800" dirty="0">
                <a:solidFill>
                  <a:schemeClr val="accent6"/>
                </a:solidFill>
              </a:rPr>
              <a:t> ’21</a:t>
            </a:r>
          </a:p>
          <a:p>
            <a:pPr lvl="1"/>
            <a:r>
              <a:rPr lang="en-US" dirty="0"/>
              <a:t>Line defects from AdS</a:t>
            </a:r>
            <a:r>
              <a:rPr lang="en-US" baseline="-25000" dirty="0"/>
              <a:t>2</a:t>
            </a:r>
            <a:r>
              <a:rPr lang="en-US" dirty="0"/>
              <a:t> x S</a:t>
            </a:r>
            <a:r>
              <a:rPr lang="en-US" baseline="30000" dirty="0"/>
              <a:t>d-2    </a:t>
            </a:r>
          </a:p>
          <a:p>
            <a:pPr marL="457200" lvl="1" indent="0">
              <a:buNone/>
            </a:pPr>
            <a:r>
              <a:rPr lang="en-US" sz="1800" baseline="30000" dirty="0">
                <a:solidFill>
                  <a:schemeClr val="accent6"/>
                </a:solidFill>
              </a:rPr>
              <a:t>      </a:t>
            </a:r>
            <a:r>
              <a:rPr lang="en-US" sz="1800" dirty="0">
                <a:solidFill>
                  <a:schemeClr val="accent6"/>
                </a:solidFill>
              </a:rPr>
              <a:t>Kapustin ‘05; Cuomo, </a:t>
            </a:r>
            <a:r>
              <a:rPr lang="en-US" sz="1800" dirty="0" err="1">
                <a:solidFill>
                  <a:schemeClr val="accent6"/>
                </a:solidFill>
              </a:rPr>
              <a:t>Komargodski</a:t>
            </a:r>
            <a:r>
              <a:rPr lang="en-US" sz="1800" dirty="0">
                <a:solidFill>
                  <a:schemeClr val="accent6"/>
                </a:solidFill>
              </a:rPr>
              <a:t>, Mezei ’21; SG, </a:t>
            </a:r>
            <a:r>
              <a:rPr lang="en-US" sz="1800" dirty="0" err="1">
                <a:solidFill>
                  <a:schemeClr val="accent6"/>
                </a:solidFill>
              </a:rPr>
              <a:t>Helfenberger</a:t>
            </a:r>
            <a:r>
              <a:rPr lang="en-US" sz="1800" dirty="0">
                <a:solidFill>
                  <a:schemeClr val="accent6"/>
                </a:solidFill>
              </a:rPr>
              <a:t>, </a:t>
            </a:r>
            <a:r>
              <a:rPr lang="en-US" sz="1800" dirty="0" err="1">
                <a:solidFill>
                  <a:schemeClr val="accent6"/>
                </a:solidFill>
              </a:rPr>
              <a:t>Khanchandani</a:t>
            </a:r>
            <a:r>
              <a:rPr lang="en-US" sz="1800" dirty="0">
                <a:solidFill>
                  <a:schemeClr val="accent6"/>
                </a:solidFill>
              </a:rPr>
              <a:t> ’21</a:t>
            </a:r>
          </a:p>
          <a:p>
            <a:pPr lvl="1"/>
            <a:r>
              <a:rPr lang="en-US" dirty="0"/>
              <a:t>Surface defects from AdS</a:t>
            </a:r>
            <a:r>
              <a:rPr lang="en-US" baseline="-25000" dirty="0"/>
              <a:t>3</a:t>
            </a:r>
            <a:r>
              <a:rPr lang="en-US" dirty="0"/>
              <a:t> x S</a:t>
            </a:r>
            <a:r>
              <a:rPr lang="en-US" baseline="30000" dirty="0"/>
              <a:t>d-3                  </a:t>
            </a:r>
            <a:r>
              <a:rPr lang="en-US" sz="1800" dirty="0">
                <a:solidFill>
                  <a:schemeClr val="accent6"/>
                </a:solidFill>
              </a:rPr>
              <a:t>SG, Liu ‘23</a:t>
            </a:r>
            <a:endParaRPr lang="en-US" sz="1800" baseline="30000" dirty="0">
              <a:solidFill>
                <a:schemeClr val="accent6"/>
              </a:solidFill>
            </a:endParaRPr>
          </a:p>
          <a:p>
            <a:pPr lvl="1"/>
            <a:r>
              <a:rPr lang="en-US" dirty="0"/>
              <a:t>RG interfaces  </a:t>
            </a:r>
            <a:r>
              <a:rPr lang="en-US" sz="1800" dirty="0">
                <a:solidFill>
                  <a:schemeClr val="accent6"/>
                </a:solidFill>
              </a:rPr>
              <a:t>SG, </a:t>
            </a:r>
            <a:r>
              <a:rPr lang="en-US" sz="1800" dirty="0" err="1">
                <a:solidFill>
                  <a:schemeClr val="accent6"/>
                </a:solidFill>
              </a:rPr>
              <a:t>Helfenberger</a:t>
            </a:r>
            <a:r>
              <a:rPr lang="en-US" sz="1800" dirty="0">
                <a:solidFill>
                  <a:schemeClr val="accent6"/>
                </a:solidFill>
              </a:rPr>
              <a:t>, </a:t>
            </a:r>
            <a:r>
              <a:rPr lang="en-US" sz="1800" dirty="0" err="1">
                <a:solidFill>
                  <a:schemeClr val="accent6"/>
                </a:solidFill>
              </a:rPr>
              <a:t>Khanchandani</a:t>
            </a:r>
            <a:r>
              <a:rPr lang="en-US" sz="1800" dirty="0">
                <a:solidFill>
                  <a:schemeClr val="accent6"/>
                </a:solidFill>
              </a:rPr>
              <a:t> ‘24</a:t>
            </a:r>
            <a:endParaRPr lang="en-US" dirty="0"/>
          </a:p>
          <a:p>
            <a:endParaRPr lang="en-US" dirty="0"/>
          </a:p>
          <a:p>
            <a:r>
              <a:rPr lang="en-US" dirty="0"/>
              <a:t>Note: we are </a:t>
            </a:r>
            <a:r>
              <a:rPr lang="en-US" i="1" dirty="0"/>
              <a:t>not</a:t>
            </a:r>
            <a:r>
              <a:rPr lang="en-US" dirty="0"/>
              <a:t> doing holography this way. It is just a conformal map of the CFT to </a:t>
            </a:r>
            <a:r>
              <a:rPr lang="en-US" dirty="0" err="1"/>
              <a:t>AdS</a:t>
            </a:r>
            <a:r>
              <a:rPr lang="en-US" dirty="0"/>
              <a:t>. Still, various techniques developed in the context of </a:t>
            </a:r>
            <a:r>
              <a:rPr lang="en-US" dirty="0" err="1"/>
              <a:t>AdS</a:t>
            </a:r>
            <a:r>
              <a:rPr lang="en-US" dirty="0"/>
              <a:t>/CFT can often be “recycled” and adapted to this class of problems</a:t>
            </a:r>
          </a:p>
        </p:txBody>
      </p:sp>
    </p:spTree>
    <p:extLst>
      <p:ext uri="{BB962C8B-B14F-4D97-AF65-F5344CB8AC3E}">
        <p14:creationId xmlns:p14="http://schemas.microsoft.com/office/powerpoint/2010/main" val="10743979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16DE63-B88D-F68C-F879-74282B9F717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07873E1-E2A1-9BC5-E54F-331E97BDAE97}"/>
              </a:ext>
            </a:extLst>
          </p:cNvPr>
          <p:cNvSpPr>
            <a:spLocks noGrp="1"/>
          </p:cNvSpPr>
          <p:nvPr>
            <p:ph type="title"/>
          </p:nvPr>
        </p:nvSpPr>
        <p:spPr>
          <a:xfrm>
            <a:off x="233363" y="-147782"/>
            <a:ext cx="10515600" cy="1325563"/>
          </a:xfrm>
        </p:spPr>
        <p:txBody>
          <a:bodyPr>
            <a:normAutofit/>
          </a:bodyPr>
          <a:lstStyle/>
          <a:p>
            <a:r>
              <a:rPr lang="en-US" sz="4000" b="1" dirty="0">
                <a:solidFill>
                  <a:schemeClr val="accent2">
                    <a:lumMod val="75000"/>
                  </a:schemeClr>
                </a:solidFill>
              </a:rPr>
              <a:t>Example: free scalar BCFT</a:t>
            </a:r>
            <a:endParaRPr lang="en-US" sz="4000" dirty="0"/>
          </a:p>
        </p:txBody>
      </p:sp>
      <p:sp>
        <p:nvSpPr>
          <p:cNvPr id="3" name="Content Placeholder 2">
            <a:extLst>
              <a:ext uri="{FF2B5EF4-FFF2-40B4-BE49-F238E27FC236}">
                <a16:creationId xmlns:a16="http://schemas.microsoft.com/office/drawing/2014/main" id="{372FFB4A-030D-3F3D-6B7C-91A00164B753}"/>
              </a:ext>
            </a:extLst>
          </p:cNvPr>
          <p:cNvSpPr>
            <a:spLocks noGrp="1"/>
          </p:cNvSpPr>
          <p:nvPr>
            <p:ph idx="1"/>
          </p:nvPr>
        </p:nvSpPr>
        <p:spPr>
          <a:xfrm>
            <a:off x="323273" y="1108365"/>
            <a:ext cx="11313160" cy="5920508"/>
          </a:xfrm>
        </p:spPr>
        <p:txBody>
          <a:bodyPr>
            <a:noAutofit/>
          </a:bodyPr>
          <a:lstStyle/>
          <a:p>
            <a:r>
              <a:rPr lang="en-US" dirty="0"/>
              <a:t>As a simple example, consider a free massless scalar on half space </a:t>
            </a:r>
          </a:p>
          <a:p>
            <a:endParaRPr lang="en-US" baseline="30000" dirty="0"/>
          </a:p>
          <a:p>
            <a:endParaRPr lang="en-US" baseline="30000" dirty="0"/>
          </a:p>
          <a:p>
            <a:endParaRPr lang="en-US" baseline="30000" dirty="0"/>
          </a:p>
          <a:p>
            <a:pPr marL="0" indent="0">
              <a:buNone/>
            </a:pPr>
            <a:endParaRPr lang="en-US" baseline="30000" dirty="0"/>
          </a:p>
          <a:p>
            <a:r>
              <a:rPr lang="en-US" dirty="0"/>
              <a:t>This defines two possible BCFTs, corresponding to the two conformally invariant boundary conditions</a:t>
            </a:r>
          </a:p>
          <a:p>
            <a:pPr lvl="1"/>
            <a:r>
              <a:rPr lang="en-US" sz="2600" b="1" dirty="0"/>
              <a:t>Neumann</a:t>
            </a:r>
            <a:r>
              <a:rPr lang="en-US" sz="2600" dirty="0"/>
              <a:t>             Boundary scalar operator has dimension d/2-1</a:t>
            </a:r>
          </a:p>
          <a:p>
            <a:pPr lvl="1"/>
            <a:r>
              <a:rPr lang="en-US" sz="2600" b="1" dirty="0"/>
              <a:t>Dirichlet </a:t>
            </a:r>
            <a:r>
              <a:rPr lang="en-US" sz="2600" dirty="0"/>
              <a:t>               Boundary scalar operator has dimension d/2</a:t>
            </a:r>
          </a:p>
          <a:p>
            <a:pPr marL="457200" lvl="1" indent="0">
              <a:buNone/>
            </a:pPr>
            <a:endParaRPr lang="en-US" sz="1800" dirty="0">
              <a:solidFill>
                <a:schemeClr val="accent6"/>
              </a:solidFill>
            </a:endParaRPr>
          </a:p>
          <a:p>
            <a:r>
              <a:rPr lang="en-US" dirty="0"/>
              <a:t>The Neumann and Dirichlet BCFTs are connected by an RG flow                              Neumann--&gt;Dirichlet triggered by a boundary mass term </a:t>
            </a:r>
          </a:p>
        </p:txBody>
      </p:sp>
      <p:pic>
        <p:nvPicPr>
          <p:cNvPr id="5" name="Picture 4">
            <a:extLst>
              <a:ext uri="{FF2B5EF4-FFF2-40B4-BE49-F238E27FC236}">
                <a16:creationId xmlns:a16="http://schemas.microsoft.com/office/drawing/2014/main" id="{4BDE6197-FBC4-7708-7338-B56052EECC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37527" y="1662838"/>
            <a:ext cx="4465670" cy="1095948"/>
          </a:xfrm>
          <a:prstGeom prst="rect">
            <a:avLst/>
          </a:prstGeom>
        </p:spPr>
      </p:pic>
    </p:spTree>
    <p:extLst>
      <p:ext uri="{BB962C8B-B14F-4D97-AF65-F5344CB8AC3E}">
        <p14:creationId xmlns:p14="http://schemas.microsoft.com/office/powerpoint/2010/main" val="34508042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30113</TotalTime>
  <Words>4197</Words>
  <Application>Microsoft Office PowerPoint</Application>
  <PresentationFormat>Widescreen</PresentationFormat>
  <Paragraphs>511</Paragraphs>
  <Slides>48</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48</vt:i4>
      </vt:variant>
    </vt:vector>
  </HeadingPairs>
  <TitlesOfParts>
    <vt:vector size="56" baseType="lpstr">
      <vt:lpstr>Arial</vt:lpstr>
      <vt:lpstr>Calibri</vt:lpstr>
      <vt:lpstr>Calibri Light</vt:lpstr>
      <vt:lpstr>Cambria Math</vt:lpstr>
      <vt:lpstr>Symbol</vt:lpstr>
      <vt:lpstr>Times New Roman</vt:lpstr>
      <vt:lpstr>Wingdings</vt:lpstr>
      <vt:lpstr>Office Theme</vt:lpstr>
      <vt:lpstr>CFT in AdS and Boundary Criticality</vt:lpstr>
      <vt:lpstr>Defects in QFT</vt:lpstr>
      <vt:lpstr>Conformal boundaries and defects in CFT </vt:lpstr>
      <vt:lpstr>BCFT </vt:lpstr>
      <vt:lpstr>BCFT correlation functions</vt:lpstr>
      <vt:lpstr>CFT in AdS  =  BCFT </vt:lpstr>
      <vt:lpstr>CFT in AdS  =  BCFT</vt:lpstr>
      <vt:lpstr>AdS approach to other defects</vt:lpstr>
      <vt:lpstr>Example: free scalar BCFT</vt:lpstr>
      <vt:lpstr>Free conformal scalar in AdS</vt:lpstr>
      <vt:lpstr>Boundary central charge for 3d BCFT </vt:lpstr>
      <vt:lpstr>Boundary central charge from free energy </vt:lpstr>
      <vt:lpstr>Dimensional continuation of the free energy</vt:lpstr>
      <vt:lpstr>Dimensional continuation of the AdS free energy</vt:lpstr>
      <vt:lpstr>Example: Neumann-Dirichlet flow for free scalar</vt:lpstr>
      <vt:lpstr>A better quantity</vt:lpstr>
      <vt:lpstr>PowerPoint Presentation</vt:lpstr>
      <vt:lpstr>O(N) model with a boundary </vt:lpstr>
      <vt:lpstr>O(N) model with a boundary </vt:lpstr>
      <vt:lpstr>O(N) model with a boundary </vt:lpstr>
      <vt:lpstr>Available methods</vt:lpstr>
      <vt:lpstr>Wilson-Fisher BCFT in AdS</vt:lpstr>
      <vt:lpstr>Wilson-Fisher BCFT in AdS</vt:lpstr>
      <vt:lpstr>Wilson-Fisher BCFT in AdS</vt:lpstr>
      <vt:lpstr>The O(N) breaking “Normal” BCFT </vt:lpstr>
      <vt:lpstr>Free Energy of “normal” BCFT: Tree level and one-loop </vt:lpstr>
      <vt:lpstr>“Normal” Free Energy: Two loops         SG, Sun ‘25</vt:lpstr>
      <vt:lpstr>“Normal” Free Energy: Two loops         SG, Sun ‘25</vt:lpstr>
      <vt:lpstr>“Normal” Free Energy: Final result </vt:lpstr>
      <vt:lpstr>Pade estimate for 3d Ising boundary central charge  </vt:lpstr>
      <vt:lpstr>Estimates for O(2) and O(3) models</vt:lpstr>
      <vt:lpstr>One-point function of ϕN</vt:lpstr>
      <vt:lpstr>Free Energy of the “Ordinary” BCFT</vt:lpstr>
      <vt:lpstr>Free energy: final result </vt:lpstr>
      <vt:lpstr>Pade estimates</vt:lpstr>
      <vt:lpstr>Large N approach </vt:lpstr>
      <vt:lpstr>Large N free energy </vt:lpstr>
      <vt:lpstr>Large N check of the e-expansion result</vt:lpstr>
      <vt:lpstr>Gross-Neveu-Yukawa </vt:lpstr>
      <vt:lpstr>3d GNY CFTs</vt:lpstr>
      <vt:lpstr>Gross-Neveu-Yukawa vs. Gross-Neveu </vt:lpstr>
      <vt:lpstr>Gross-Neveu-Yukawa BCFT from AdS</vt:lpstr>
      <vt:lpstr>Gross-Neveu-Yukawa BCFT from AdS</vt:lpstr>
      <vt:lpstr>Free energy of the “normal” BCFT in GNY</vt:lpstr>
      <vt:lpstr>Results</vt:lpstr>
      <vt:lpstr>Results</vt:lpstr>
      <vt:lpstr>Conclusion</vt:lpstr>
      <vt:lpstr>                               Thank You!</vt:lpstr>
    </vt:vector>
  </TitlesOfParts>
  <Company>Princeton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Half-BPS Wilson line  and defect 1d CFT</dc:title>
  <dc:creator>Simone Giombi</dc:creator>
  <cp:lastModifiedBy>Simone Giombi</cp:lastModifiedBy>
  <cp:revision>1160</cp:revision>
  <dcterms:created xsi:type="dcterms:W3CDTF">2018-08-22T12:19:15Z</dcterms:created>
  <dcterms:modified xsi:type="dcterms:W3CDTF">2026-07-03T07:33:59Z</dcterms:modified>
</cp:coreProperties>
</file>