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 id="2147483702" r:id="rId2"/>
  </p:sldMasterIdLst>
  <p:notesMasterIdLst>
    <p:notesMasterId r:id="rId31"/>
  </p:notesMasterIdLst>
  <p:sldIdLst>
    <p:sldId id="2147482241" r:id="rId3"/>
    <p:sldId id="1925" r:id="rId4"/>
    <p:sldId id="2147482271" r:id="rId5"/>
    <p:sldId id="2147482272" r:id="rId6"/>
    <p:sldId id="2147482300" r:id="rId7"/>
    <p:sldId id="2147482269" r:id="rId8"/>
    <p:sldId id="2147482287" r:id="rId9"/>
    <p:sldId id="2147482273" r:id="rId10"/>
    <p:sldId id="2147482274" r:id="rId11"/>
    <p:sldId id="2147482299" r:id="rId12"/>
    <p:sldId id="2147482286" r:id="rId13"/>
    <p:sldId id="2147482297" r:id="rId14"/>
    <p:sldId id="2147482309" r:id="rId15"/>
    <p:sldId id="2147482268" r:id="rId16"/>
    <p:sldId id="2147482291" r:id="rId17"/>
    <p:sldId id="2147482292" r:id="rId18"/>
    <p:sldId id="2147482307" r:id="rId19"/>
    <p:sldId id="2147482310" r:id="rId20"/>
    <p:sldId id="2147482294" r:id="rId21"/>
    <p:sldId id="2147482311" r:id="rId22"/>
    <p:sldId id="2147482295" r:id="rId23"/>
    <p:sldId id="2147482298" r:id="rId24"/>
    <p:sldId id="2147482288" r:id="rId25"/>
    <p:sldId id="2147482302" r:id="rId26"/>
    <p:sldId id="2147482303" r:id="rId27"/>
    <p:sldId id="2147482306" r:id="rId28"/>
    <p:sldId id="2147482305" r:id="rId29"/>
    <p:sldId id="2147482304" r:id="rId30"/>
  </p:sldIdLst>
  <p:sldSz cx="12192000"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UdMO" lastIdx="1" clrIdx="0">
    <p:extLst>
      <p:ext uri="{19B8F6BF-5375-455C-9EA6-DF929625EA0E}">
        <p15:presenceInfo xmlns:p15="http://schemas.microsoft.com/office/powerpoint/2012/main" userId="Utente di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4C9F"/>
    <a:srgbClr val="004AFF"/>
    <a:srgbClr val="4470A7"/>
    <a:srgbClr val="323F24"/>
    <a:srgbClr val="1C313A"/>
    <a:srgbClr val="B4B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p:restoredTop sz="93347"/>
  </p:normalViewPr>
  <p:slideViewPr>
    <p:cSldViewPr snapToGrid="0" snapToObjects="1">
      <p:cViewPr varScale="1">
        <p:scale>
          <a:sx n="115" d="100"/>
          <a:sy n="115" d="100"/>
        </p:scale>
        <p:origin x="288" y="208"/>
      </p:cViewPr>
      <p:guideLst/>
    </p:cSldViewPr>
  </p:slideViewPr>
  <p:outlineViewPr>
    <p:cViewPr>
      <p:scale>
        <a:sx n="33" d="100"/>
        <a:sy n="33" d="100"/>
      </p:scale>
      <p:origin x="0" y="-439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2BAD5F4C-A139-7E40-960E-05E94CBA483F}" type="datetimeFigureOut">
              <a:rPr lang="it-IT" smtClean="0"/>
              <a:t>13/03/26</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B0F83B3-0C21-BA46-891E-E923391B397A}" type="slidenum">
              <a:rPr lang="it-IT" smtClean="0"/>
              <a:t>‹N°›</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F83B3-0C21-BA46-891E-E923391B397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9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B0F83B3-0C21-BA46-891E-E923391B397A}" type="slidenum">
              <a:rPr lang="it-IT" smtClean="0"/>
              <a:t>2</a:t>
            </a:fld>
            <a:endParaRPr lang="it-IT" dirty="0"/>
          </a:p>
        </p:txBody>
      </p:sp>
    </p:spTree>
    <p:extLst>
      <p:ext uri="{BB962C8B-B14F-4D97-AF65-F5344CB8AC3E}">
        <p14:creationId xmlns:p14="http://schemas.microsoft.com/office/powerpoint/2010/main" val="121889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projectescape.eu/" TargetMode="External"/><Relationship Id="rId7" Type="http://schemas.openxmlformats.org/officeDocument/2006/relationships/hyperlink" Target="https://twitter.com/ESCAPE_EU" TargetMode="External"/><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s://www.linkedin.com/company/projectescape/" TargetMode="Externa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773A-B3B6-2816-9E1D-82B9AB1CA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A35E80E-954D-3210-6DD0-DA5E04D34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FE143C8-0C67-8EB9-3363-90281EC447EF}"/>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CEC4E38D-8D70-0B4F-0B7E-6B8B680DEDA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1BB11D0-D0C6-5C9D-FA6A-F28F9647DC80}"/>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8645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149E-D289-1092-338B-5E17CC16BEB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4F988AE-93C6-3EA8-4875-64CD94D3A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D6A13F9-3F0D-57CA-3AB1-74E16F54131E}"/>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80FCDF22-5156-894B-55E9-EB5FDE656B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C17744D-0EE6-9BEE-469F-42DE310499B5}"/>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13182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359D0-6380-6307-5C53-D64B56B439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9C07BF8-9986-822E-DFE2-DEE551BE3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9B991A-BB26-538F-1723-4E7A616EBEBC}"/>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0D80BE10-AEAA-14BB-DD6D-B550A6D5A36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B8AEAC-5D91-3BE8-8923-D8E6509F3B5F}"/>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75241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102777B-9037-D988-3EE8-F9C178E7695D}"/>
              </a:ext>
            </a:extLst>
          </p:cNvPr>
          <p:cNvSpPr>
            <a:spLocks noGrp="1"/>
          </p:cNvSpPr>
          <p:nvPr>
            <p:ph type="title"/>
          </p:nvPr>
        </p:nvSpPr>
        <p:spPr>
          <a:xfrm>
            <a:off x="3154017" y="1546846"/>
            <a:ext cx="8631300" cy="2375798"/>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Fare clic per modificare lo stile del titolo dello schema</a:t>
            </a:r>
            <a:endParaRPr lang="en-US" dirty="0"/>
          </a:p>
        </p:txBody>
      </p:sp>
      <p:sp>
        <p:nvSpPr>
          <p:cNvPr id="7" name="Sottotitolo 2">
            <a:extLst>
              <a:ext uri="{FF2B5EF4-FFF2-40B4-BE49-F238E27FC236}">
                <a16:creationId xmlns:a16="http://schemas.microsoft.com/office/drawing/2014/main" id="{B3A0DD78-5233-64B4-7C82-DFA9E070E63B}"/>
              </a:ext>
            </a:extLst>
          </p:cNvPr>
          <p:cNvSpPr>
            <a:spLocks noGrp="1"/>
          </p:cNvSpPr>
          <p:nvPr>
            <p:ph type="subTitle" idx="1"/>
          </p:nvPr>
        </p:nvSpPr>
        <p:spPr>
          <a:xfrm>
            <a:off x="3154017" y="4225786"/>
            <a:ext cx="8631300" cy="1655762"/>
          </a:xfrm>
        </p:spPr>
        <p:txBody>
          <a:bodyPr/>
          <a:lstStyle>
            <a:lvl1pPr marL="0" indent="0" algn="ctr">
              <a:buNone/>
              <a:defRPr>
                <a:solidFill>
                  <a:schemeClr val="bg2"/>
                </a:solidFill>
              </a:defRPr>
            </a:lvl1pPr>
          </a:lstStyle>
          <a:p>
            <a:endParaRPr lang="it-IT" dirty="0"/>
          </a:p>
        </p:txBody>
      </p:sp>
    </p:spTree>
    <p:extLst>
      <p:ext uri="{BB962C8B-B14F-4D97-AF65-F5344CB8AC3E}">
        <p14:creationId xmlns:p14="http://schemas.microsoft.com/office/powerpoint/2010/main" val="408229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faul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A3CAAE91-AD50-3142-95A3-D1DA430F14DC}" type="datetime1">
              <a:rPr lang="it-IT" smtClean="0"/>
              <a:t>13/03/26</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1103476"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7" name="Title Placeholder 1">
            <a:extLst>
              <a:ext uri="{FF2B5EF4-FFF2-40B4-BE49-F238E27FC236}">
                <a16:creationId xmlns:a16="http://schemas.microsoft.com/office/drawing/2014/main" id="{0DAF8BF3-9D15-8AC2-75DB-445D4D28935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9" name="Text Placeholder 2">
            <a:extLst>
              <a:ext uri="{FF2B5EF4-FFF2-40B4-BE49-F238E27FC236}">
                <a16:creationId xmlns:a16="http://schemas.microsoft.com/office/drawing/2014/main" id="{1BE3AA2B-D62C-F2E1-9FB3-3B6628AA2A46}"/>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44221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g titl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232AD14-A39A-854A-B341-6BFF3DBF3CAC}" type="datetime1">
              <a:rPr lang="it-IT" smtClean="0"/>
              <a:t>13/03/26</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14" name="Title Placeholder 1">
            <a:extLst>
              <a:ext uri="{FF2B5EF4-FFF2-40B4-BE49-F238E27FC236}">
                <a16:creationId xmlns:a16="http://schemas.microsoft.com/office/drawing/2014/main" id="{A52C9722-CD2F-5460-7F63-985EF7B9D852}"/>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5" name="Text Placeholder 2">
            <a:extLst>
              <a:ext uri="{FF2B5EF4-FFF2-40B4-BE49-F238E27FC236}">
                <a16:creationId xmlns:a16="http://schemas.microsoft.com/office/drawing/2014/main" id="{B046E36B-7653-58BE-84BF-AE7D0DF8C785}"/>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54798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8" name="Title Placeholder 1">
            <a:extLst>
              <a:ext uri="{FF2B5EF4-FFF2-40B4-BE49-F238E27FC236}">
                <a16:creationId xmlns:a16="http://schemas.microsoft.com/office/drawing/2014/main" id="{C3A45D85-78FF-138D-1C33-CC7DD95591E9}"/>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3" name="Date Placeholder 3">
            <a:extLst>
              <a:ext uri="{FF2B5EF4-FFF2-40B4-BE49-F238E27FC236}">
                <a16:creationId xmlns:a16="http://schemas.microsoft.com/office/drawing/2014/main" id="{C3577AB8-D9BF-79B7-E1BB-979E55F8E1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0EDCDC3-25EE-BE46-AC08-86028A4F2311}" type="datetime1">
              <a:rPr lang="it-IT" smtClean="0"/>
              <a:t>13/03/26</a:t>
            </a:fld>
            <a:endParaRPr lang="it-IT"/>
          </a:p>
        </p:txBody>
      </p:sp>
      <p:sp>
        <p:nvSpPr>
          <p:cNvPr id="15" name="Slide Number Placeholder 5">
            <a:extLst>
              <a:ext uri="{FF2B5EF4-FFF2-40B4-BE49-F238E27FC236}">
                <a16:creationId xmlns:a16="http://schemas.microsoft.com/office/drawing/2014/main" id="{CD58B1A9-C6B1-9D0A-DF7C-6B5CD7C64A6A}"/>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165343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E990A91-401C-5553-98D3-8EB1CB88F58C}"/>
              </a:ext>
            </a:extLst>
          </p:cNvPr>
          <p:cNvSpPr>
            <a:spLocks noGrp="1"/>
          </p:cNvSpPr>
          <p:nvPr>
            <p:ph type="title"/>
          </p:nvPr>
        </p:nvSpPr>
        <p:spPr>
          <a:xfrm>
            <a:off x="1103476" y="3071018"/>
            <a:ext cx="10069029" cy="1325563"/>
          </a:xfrm>
          <a:prstGeom prst="rect">
            <a:avLst/>
          </a:prstGeom>
        </p:spPr>
        <p:txBody>
          <a:bodyPr vert="horz" lIns="91440" tIns="45720" rIns="91440" bIns="45720" rtlCol="0" anchor="ctr">
            <a:normAutofit/>
          </a:bodyPr>
          <a:lstStyle>
            <a:lvl1pPr>
              <a:defRPr sz="4400">
                <a:solidFill>
                  <a:schemeClr val="bg1"/>
                </a:solidFill>
              </a:defRPr>
            </a:lvl1pPr>
          </a:lstStyle>
          <a:p>
            <a:r>
              <a:rPr lang="it-IT" dirty="0"/>
              <a:t>Fare clic per modificare lo stile del titolo dello schema</a:t>
            </a:r>
            <a:endParaRPr lang="en-US" dirty="0"/>
          </a:p>
        </p:txBody>
      </p:sp>
      <p:sp>
        <p:nvSpPr>
          <p:cNvPr id="9" name="Date Placeholder 3">
            <a:extLst>
              <a:ext uri="{FF2B5EF4-FFF2-40B4-BE49-F238E27FC236}">
                <a16:creationId xmlns:a16="http://schemas.microsoft.com/office/drawing/2014/main" id="{0274B401-D738-C446-A481-C2BCA4E44F3E}"/>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397D8953-4F4B-4C47-B689-1894E46BB86F}" type="datetime1">
              <a:rPr lang="it-IT" smtClean="0"/>
              <a:t>13/03/26</a:t>
            </a:fld>
            <a:endParaRPr lang="it-IT"/>
          </a:p>
        </p:txBody>
      </p:sp>
      <p:sp>
        <p:nvSpPr>
          <p:cNvPr id="13" name="Slide Number Placeholder 5">
            <a:extLst>
              <a:ext uri="{FF2B5EF4-FFF2-40B4-BE49-F238E27FC236}">
                <a16:creationId xmlns:a16="http://schemas.microsoft.com/office/drawing/2014/main" id="{AA370FB9-7947-EAE2-00D9-705D207254DD}"/>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pic>
        <p:nvPicPr>
          <p:cNvPr id="2" name="Immagine 1">
            <a:extLst>
              <a:ext uri="{FF2B5EF4-FFF2-40B4-BE49-F238E27FC236}">
                <a16:creationId xmlns:a16="http://schemas.microsoft.com/office/drawing/2014/main" id="{22A25D9A-0EFB-E6A3-6484-EF8F51E70F28}"/>
              </a:ext>
            </a:extLst>
          </p:cNvPr>
          <p:cNvPicPr>
            <a:picLocks noChangeAspect="1"/>
          </p:cNvPicPr>
          <p:nvPr userDrawn="1"/>
        </p:nvPicPr>
        <p:blipFill>
          <a:blip r:embed="rId3"/>
          <a:stretch>
            <a:fillRect/>
          </a:stretch>
        </p:blipFill>
        <p:spPr>
          <a:xfrm>
            <a:off x="3334027" y="6392392"/>
            <a:ext cx="432904" cy="324678"/>
          </a:xfrm>
          <a:prstGeom prst="rect">
            <a:avLst/>
          </a:prstGeom>
        </p:spPr>
      </p:pic>
      <p:sp>
        <p:nvSpPr>
          <p:cNvPr id="3" name="CasellaDiTesto 2">
            <a:extLst>
              <a:ext uri="{FF2B5EF4-FFF2-40B4-BE49-F238E27FC236}">
                <a16:creationId xmlns:a16="http://schemas.microsoft.com/office/drawing/2014/main" id="{4D74A8BA-B393-4273-2E34-637A73D93042}"/>
              </a:ext>
            </a:extLst>
          </p:cNvPr>
          <p:cNvSpPr txBox="1"/>
          <p:nvPr userDrawn="1"/>
        </p:nvSpPr>
        <p:spPr>
          <a:xfrm>
            <a:off x="3925957" y="6392392"/>
            <a:ext cx="5426765" cy="338554"/>
          </a:xfrm>
          <a:prstGeom prst="rect">
            <a:avLst/>
          </a:prstGeom>
          <a:noFill/>
        </p:spPr>
        <p:txBody>
          <a:bodyPr wrap="square" rtlCol="0">
            <a:spAutoFit/>
          </a:bodyPr>
          <a:lstStyle/>
          <a:p>
            <a:r>
              <a:rPr lang="it-IT" sz="800" b="0" i="0" u="none" strike="noStrike" kern="1200">
                <a:solidFill>
                  <a:schemeClr val="bg1"/>
                </a:solidFill>
                <a:effectLst/>
                <a:latin typeface="+mn-lt"/>
                <a:ea typeface="+mn-ea"/>
                <a:cs typeface="+mn-cs"/>
              </a:rPr>
              <a:t>ESCAPE - The </a:t>
            </a:r>
            <a:r>
              <a:rPr lang="it-IT" sz="800" b="0" i="0" u="none" strike="noStrike" kern="1200" err="1">
                <a:solidFill>
                  <a:schemeClr val="bg1"/>
                </a:solidFill>
                <a:effectLst/>
                <a:latin typeface="+mn-lt"/>
                <a:ea typeface="+mn-ea"/>
                <a:cs typeface="+mn-cs"/>
              </a:rPr>
              <a:t>European</a:t>
            </a:r>
            <a:r>
              <a:rPr lang="it-IT" sz="800" b="0" i="0" u="none" strike="noStrike" kern="1200">
                <a:solidFill>
                  <a:schemeClr val="bg1"/>
                </a:solidFill>
                <a:effectLst/>
                <a:latin typeface="+mn-lt"/>
                <a:ea typeface="+mn-ea"/>
                <a:cs typeface="+mn-cs"/>
              </a:rPr>
              <a:t> Science Cluster of </a:t>
            </a:r>
            <a:r>
              <a:rPr lang="it-IT" sz="800" b="0" i="0" u="none" strike="noStrike" kern="1200" err="1">
                <a:solidFill>
                  <a:schemeClr val="bg1"/>
                </a:solidFill>
                <a:effectLst/>
                <a:latin typeface="+mn-lt"/>
                <a:ea typeface="+mn-ea"/>
                <a:cs typeface="+mn-cs"/>
              </a:rPr>
              <a:t>Astronomy</a:t>
            </a:r>
            <a:r>
              <a:rPr lang="it-IT" sz="800" b="0" i="0" u="none" strike="noStrike" kern="1200">
                <a:solidFill>
                  <a:schemeClr val="bg1"/>
                </a:solidFill>
                <a:effectLst/>
                <a:latin typeface="+mn-lt"/>
                <a:ea typeface="+mn-ea"/>
                <a:cs typeface="+mn-cs"/>
              </a:rPr>
              <a:t> &amp; </a:t>
            </a:r>
            <a:r>
              <a:rPr lang="it-IT" sz="800" b="0" i="0" u="none" strike="noStrike" kern="1200" err="1">
                <a:solidFill>
                  <a:schemeClr val="bg1"/>
                </a:solidFill>
                <a:effectLst/>
                <a:latin typeface="+mn-lt"/>
                <a:ea typeface="+mn-ea"/>
                <a:cs typeface="+mn-cs"/>
              </a:rPr>
              <a:t>Particle</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Physics</a:t>
            </a:r>
            <a:r>
              <a:rPr lang="it-IT" sz="800" b="0" i="0" u="none" strike="noStrike" kern="1200">
                <a:solidFill>
                  <a:schemeClr val="bg1"/>
                </a:solidFill>
                <a:effectLst/>
                <a:latin typeface="+mn-lt"/>
                <a:ea typeface="+mn-ea"/>
                <a:cs typeface="+mn-cs"/>
              </a:rPr>
              <a:t> ESFRI </a:t>
            </a:r>
            <a:r>
              <a:rPr lang="it-IT" sz="800" b="0" i="0" u="none" strike="noStrike" kern="1200" err="1">
                <a:solidFill>
                  <a:schemeClr val="bg1"/>
                </a:solidFill>
                <a:effectLst/>
                <a:latin typeface="+mn-lt"/>
                <a:ea typeface="+mn-ea"/>
                <a:cs typeface="+mn-cs"/>
              </a:rPr>
              <a:t>Research</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Infrastructures</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has</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received</a:t>
            </a:r>
            <a:r>
              <a:rPr lang="it-IT" sz="800" b="0" i="0" u="none" strike="noStrike" kern="1200">
                <a:solidFill>
                  <a:schemeClr val="bg1"/>
                </a:solidFill>
                <a:effectLst/>
                <a:latin typeface="+mn-lt"/>
                <a:ea typeface="+mn-ea"/>
                <a:cs typeface="+mn-cs"/>
              </a:rPr>
              <a:t> funding from the </a:t>
            </a:r>
            <a:r>
              <a:rPr lang="it-IT" sz="800" b="0" i="0" u="none" strike="noStrike" kern="1200" err="1">
                <a:solidFill>
                  <a:schemeClr val="bg1"/>
                </a:solidFill>
                <a:effectLst/>
                <a:latin typeface="+mn-lt"/>
                <a:ea typeface="+mn-ea"/>
                <a:cs typeface="+mn-cs"/>
              </a:rPr>
              <a:t>European</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Union’s</a:t>
            </a:r>
            <a:r>
              <a:rPr lang="it-IT" sz="800" b="0" i="0" u="none" strike="noStrike" kern="1200">
                <a:solidFill>
                  <a:schemeClr val="bg1"/>
                </a:solidFill>
                <a:effectLst/>
                <a:latin typeface="+mn-lt"/>
                <a:ea typeface="+mn-ea"/>
                <a:cs typeface="+mn-cs"/>
              </a:rPr>
              <a:t> Horizon 2020 </a:t>
            </a:r>
            <a:r>
              <a:rPr lang="it-IT" sz="800" b="0" i="0" u="none" strike="noStrike" kern="1200" err="1">
                <a:solidFill>
                  <a:schemeClr val="bg1"/>
                </a:solidFill>
                <a:effectLst/>
                <a:latin typeface="+mn-lt"/>
                <a:ea typeface="+mn-ea"/>
                <a:cs typeface="+mn-cs"/>
              </a:rPr>
              <a:t>research</a:t>
            </a:r>
            <a:r>
              <a:rPr lang="it-IT" sz="800" b="0" i="0" u="none" strike="noStrike" kern="1200">
                <a:solidFill>
                  <a:schemeClr val="bg1"/>
                </a:solidFill>
                <a:effectLst/>
                <a:latin typeface="+mn-lt"/>
                <a:ea typeface="+mn-ea"/>
                <a:cs typeface="+mn-cs"/>
              </a:rPr>
              <a:t> and </a:t>
            </a:r>
            <a:r>
              <a:rPr lang="it-IT" sz="800" b="0" i="0" u="none" strike="noStrike" kern="1200" err="1">
                <a:solidFill>
                  <a:schemeClr val="bg1"/>
                </a:solidFill>
                <a:effectLst/>
                <a:latin typeface="+mn-lt"/>
                <a:ea typeface="+mn-ea"/>
                <a:cs typeface="+mn-cs"/>
              </a:rPr>
              <a:t>innovation</a:t>
            </a:r>
            <a:r>
              <a:rPr lang="it-IT" sz="800" b="0" i="0" u="none" strike="noStrike" kern="1200">
                <a:solidFill>
                  <a:schemeClr val="bg1"/>
                </a:solidFill>
                <a:effectLst/>
                <a:latin typeface="+mn-lt"/>
                <a:ea typeface="+mn-ea"/>
                <a:cs typeface="+mn-cs"/>
              </a:rPr>
              <a:t> </a:t>
            </a:r>
            <a:r>
              <a:rPr lang="it-IT" sz="800" b="0" i="0" u="none" strike="noStrike" kern="1200" err="1">
                <a:solidFill>
                  <a:schemeClr val="bg1"/>
                </a:solidFill>
                <a:effectLst/>
                <a:latin typeface="+mn-lt"/>
                <a:ea typeface="+mn-ea"/>
                <a:cs typeface="+mn-cs"/>
              </a:rPr>
              <a:t>programme</a:t>
            </a:r>
            <a:r>
              <a:rPr lang="it-IT" sz="800" b="0" i="0" u="none" strike="noStrike" kern="1200">
                <a:solidFill>
                  <a:schemeClr val="bg1"/>
                </a:solidFill>
                <a:effectLst/>
                <a:latin typeface="+mn-lt"/>
                <a:ea typeface="+mn-ea"/>
                <a:cs typeface="+mn-cs"/>
              </a:rPr>
              <a:t> under Grant Agreement no. 824064.</a:t>
            </a:r>
            <a:endParaRPr lang="it-IT" sz="800">
              <a:solidFill>
                <a:schemeClr val="bg1"/>
              </a:solidFill>
            </a:endParaRPr>
          </a:p>
        </p:txBody>
      </p:sp>
    </p:spTree>
    <p:extLst>
      <p:ext uri="{BB962C8B-B14F-4D97-AF65-F5344CB8AC3E}">
        <p14:creationId xmlns:p14="http://schemas.microsoft.com/office/powerpoint/2010/main" val="415847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146C0-8E19-B5D7-5C0A-317F4860E2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76ECB076-05B0-BA42-B610-86994D31C585}" type="datetime1">
              <a:rPr lang="it-IT" smtClean="0"/>
              <a:t>13/03/26</a:t>
            </a:fld>
            <a:endParaRPr lang="it-IT"/>
          </a:p>
        </p:txBody>
      </p:sp>
      <p:sp>
        <p:nvSpPr>
          <p:cNvPr id="9" name="Slide Number Placeholder 5">
            <a:extLst>
              <a:ext uri="{FF2B5EF4-FFF2-40B4-BE49-F238E27FC236}">
                <a16:creationId xmlns:a16="http://schemas.microsoft.com/office/drawing/2014/main" id="{FABFFD2B-3453-662E-AA31-BB4028FFC9DB}"/>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096007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A5B6858-CC58-6942-8196-19807DFEA063}"/>
              </a:ext>
            </a:extLst>
          </p:cNvPr>
          <p:cNvSpPr>
            <a:spLocks noGrp="1"/>
          </p:cNvSpPr>
          <p:nvPr>
            <p:ph idx="1" hasCustomPrompt="1"/>
          </p:nvPr>
        </p:nvSpPr>
        <p:spPr>
          <a:xfrm>
            <a:off x="838200" y="1762539"/>
            <a:ext cx="5098774"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Text Placeholder 2">
            <a:extLst>
              <a:ext uri="{FF2B5EF4-FFF2-40B4-BE49-F238E27FC236}">
                <a16:creationId xmlns:a16="http://schemas.microsoft.com/office/drawing/2014/main" id="{22F7F928-25B3-CA40-8763-7CAAF6E01988}"/>
              </a:ext>
            </a:extLst>
          </p:cNvPr>
          <p:cNvSpPr>
            <a:spLocks noGrp="1"/>
          </p:cNvSpPr>
          <p:nvPr>
            <p:ph idx="13" hasCustomPrompt="1"/>
          </p:nvPr>
        </p:nvSpPr>
        <p:spPr>
          <a:xfrm>
            <a:off x="6102410" y="1762539"/>
            <a:ext cx="5240327"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a:solidFill>
                  <a:schemeClr val="bg1"/>
                </a:solidFill>
                <a:latin typeface="Akzidenz-Grotesk BQ" pitchFamily="2" charset="77"/>
              </a:rPr>
              <a:t>Title Here</a:t>
            </a:r>
            <a:endParaRPr lang="en-US" sz="1800" b="0" i="0">
              <a:solidFill>
                <a:schemeClr val="bg1"/>
              </a:solidFill>
              <a:latin typeface="Akzidenz-Grotesk BQ" pitchFamily="2" charset="77"/>
            </a:endParaRPr>
          </a:p>
        </p:txBody>
      </p:sp>
      <p:sp>
        <p:nvSpPr>
          <p:cNvPr id="12" name="Title Placeholder 1">
            <a:extLst>
              <a:ext uri="{FF2B5EF4-FFF2-40B4-BE49-F238E27FC236}">
                <a16:creationId xmlns:a16="http://schemas.microsoft.com/office/drawing/2014/main" id="{18535BA5-EC5A-D6AF-53F5-C484BE48D7C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7" name="Date Placeholder 3">
            <a:extLst>
              <a:ext uri="{FF2B5EF4-FFF2-40B4-BE49-F238E27FC236}">
                <a16:creationId xmlns:a16="http://schemas.microsoft.com/office/drawing/2014/main" id="{C21AC948-E48B-18C6-5197-BFB01AEE12E4}"/>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F850563A-E7D3-334C-BB19-8F031D22DAC6}" type="datetime1">
              <a:rPr lang="it-IT" smtClean="0"/>
              <a:t>13/03/26</a:t>
            </a:fld>
            <a:endParaRPr lang="it-IT"/>
          </a:p>
        </p:txBody>
      </p:sp>
      <p:sp>
        <p:nvSpPr>
          <p:cNvPr id="19" name="Slide Number Placeholder 5">
            <a:extLst>
              <a:ext uri="{FF2B5EF4-FFF2-40B4-BE49-F238E27FC236}">
                <a16:creationId xmlns:a16="http://schemas.microsoft.com/office/drawing/2014/main" id="{7958AAF7-040D-AC87-0DDC-342CB739E6D1}"/>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92536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8C8DAB5-C62A-8A6D-E217-C607A332ADB1}"/>
              </a:ext>
            </a:extLst>
          </p:cNvPr>
          <p:cNvSpPr>
            <a:spLocks noGrp="1"/>
          </p:cNvSpPr>
          <p:nvPr>
            <p:ph type="title" hasCustomPrompt="1"/>
          </p:nvPr>
        </p:nvSpPr>
        <p:spPr>
          <a:xfrm>
            <a:off x="1103476" y="3071018"/>
            <a:ext cx="10069029" cy="1325563"/>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THANKS!</a:t>
            </a:r>
            <a:endParaRPr lang="en-US" dirty="0"/>
          </a:p>
        </p:txBody>
      </p:sp>
      <p:pic>
        <p:nvPicPr>
          <p:cNvPr id="7" name="Immagine 6">
            <a:hlinkClick r:id="rId3"/>
            <a:extLst>
              <a:ext uri="{FF2B5EF4-FFF2-40B4-BE49-F238E27FC236}">
                <a16:creationId xmlns:a16="http://schemas.microsoft.com/office/drawing/2014/main" id="{7FFFF345-651B-39A9-FCDC-CFFE71A42BC6}"/>
              </a:ext>
            </a:extLst>
          </p:cNvPr>
          <p:cNvPicPr>
            <a:picLocks noChangeAspect="1"/>
          </p:cNvPicPr>
          <p:nvPr userDrawn="1"/>
        </p:nvPicPr>
        <p:blipFill>
          <a:blip r:embed="rId4"/>
          <a:stretch>
            <a:fillRect/>
          </a:stretch>
        </p:blipFill>
        <p:spPr>
          <a:xfrm>
            <a:off x="387627" y="6404665"/>
            <a:ext cx="2590800" cy="330200"/>
          </a:xfrm>
          <a:prstGeom prst="rect">
            <a:avLst/>
          </a:prstGeom>
        </p:spPr>
      </p:pic>
      <p:pic>
        <p:nvPicPr>
          <p:cNvPr id="9" name="Immagine 8">
            <a:hlinkClick r:id="rId5"/>
            <a:extLst>
              <a:ext uri="{FF2B5EF4-FFF2-40B4-BE49-F238E27FC236}">
                <a16:creationId xmlns:a16="http://schemas.microsoft.com/office/drawing/2014/main" id="{03E62B1B-1F45-2B70-3F12-44DAFA3B3679}"/>
              </a:ext>
            </a:extLst>
          </p:cNvPr>
          <p:cNvPicPr>
            <a:picLocks noChangeAspect="1"/>
          </p:cNvPicPr>
          <p:nvPr userDrawn="1"/>
        </p:nvPicPr>
        <p:blipFill>
          <a:blip r:embed="rId6"/>
          <a:stretch>
            <a:fillRect/>
          </a:stretch>
        </p:blipFill>
        <p:spPr>
          <a:xfrm>
            <a:off x="8070573" y="6411015"/>
            <a:ext cx="3733800" cy="317500"/>
          </a:xfrm>
          <a:prstGeom prst="rect">
            <a:avLst/>
          </a:prstGeom>
        </p:spPr>
      </p:pic>
      <p:pic>
        <p:nvPicPr>
          <p:cNvPr id="11" name="Immagine 10">
            <a:hlinkClick r:id="rId7"/>
            <a:extLst>
              <a:ext uri="{FF2B5EF4-FFF2-40B4-BE49-F238E27FC236}">
                <a16:creationId xmlns:a16="http://schemas.microsoft.com/office/drawing/2014/main" id="{3C8796AB-9E83-EBFD-CEE6-976E1F8198DE}"/>
              </a:ext>
            </a:extLst>
          </p:cNvPr>
          <p:cNvPicPr>
            <a:picLocks noChangeAspect="1"/>
          </p:cNvPicPr>
          <p:nvPr userDrawn="1"/>
        </p:nvPicPr>
        <p:blipFill>
          <a:blip r:embed="rId8"/>
          <a:stretch>
            <a:fillRect/>
          </a:stretch>
        </p:blipFill>
        <p:spPr>
          <a:xfrm>
            <a:off x="4298950" y="6499363"/>
            <a:ext cx="2451100" cy="292100"/>
          </a:xfrm>
          <a:prstGeom prst="rect">
            <a:avLst/>
          </a:prstGeom>
        </p:spPr>
      </p:pic>
    </p:spTree>
    <p:extLst>
      <p:ext uri="{BB962C8B-B14F-4D97-AF65-F5344CB8AC3E}">
        <p14:creationId xmlns:p14="http://schemas.microsoft.com/office/powerpoint/2010/main" val="44280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06A5-7A55-C40A-C47A-C18B7C0EE1D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DFB5609-28D9-B8C6-6CE1-D9D326439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2036CB6-3C06-3DB5-1CB8-BA899E81669E}"/>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48E7AF93-FF60-A934-2A82-2229D4F062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6A3DB9D-3519-552E-BB14-3ABA7CCDFCBA}"/>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3451928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444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51EF-D0EA-47B8-E80F-E0BD9C934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DBDE50F-BEB7-E7C8-0FE0-0677CC0F7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44E3F9-1328-80BE-F55B-BE64F6E86A42}"/>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BDD3CF4A-3F0C-3C18-279C-50A5FE39BB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60E24B-C27A-7D21-65D5-7F9D7BE50042}"/>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8359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722F-6F76-8C4A-FE45-01686E995D0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86EDB1-74F8-11AF-C7F1-A91DDFBE81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8C46A07-7570-8E27-6295-C3D3500E6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BC8C321-81A8-EA7C-4E9F-C037549FCEC8}"/>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6" name="Footer Placeholder 5">
            <a:extLst>
              <a:ext uri="{FF2B5EF4-FFF2-40B4-BE49-F238E27FC236}">
                <a16:creationId xmlns:a16="http://schemas.microsoft.com/office/drawing/2014/main" id="{C036F9E9-E47C-DA57-40C8-C29669F0FCB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9F107E9-CDEA-4587-3DFE-2DA848F726A2}"/>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15512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3293-7322-98BC-8970-7B821E370CC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2BD69B2-A25D-1817-0BC6-3AA2C0CCE1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A1C3A-D0D9-988D-C063-1F98C0330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3FF3C81-4F09-8953-F326-8BAE8FB5D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A1D54-B6C7-96BF-1CDA-2334EAE16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547C08F-F212-EB20-52D3-989706DBEA85}"/>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8" name="Footer Placeholder 7">
            <a:extLst>
              <a:ext uri="{FF2B5EF4-FFF2-40B4-BE49-F238E27FC236}">
                <a16:creationId xmlns:a16="http://schemas.microsoft.com/office/drawing/2014/main" id="{7CB0C5BB-8608-3F74-D428-827587FBBAF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4D2BF0C-4163-6A07-0CEC-D188AA7EF406}"/>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278098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3A99-559E-FC01-D33B-947B20ED216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1A72EA4-E5C0-E903-C05F-3702DFAAB1FD}"/>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4" name="Footer Placeholder 3">
            <a:extLst>
              <a:ext uri="{FF2B5EF4-FFF2-40B4-BE49-F238E27FC236}">
                <a16:creationId xmlns:a16="http://schemas.microsoft.com/office/drawing/2014/main" id="{D0CF6C05-3D23-BA8D-7E9D-37F76C56E4F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29A9DE2-F287-379B-7388-C325611618DD}"/>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414194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C74C5-0021-66F5-6D8E-F712CB350085}"/>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3" name="Footer Placeholder 2">
            <a:extLst>
              <a:ext uri="{FF2B5EF4-FFF2-40B4-BE49-F238E27FC236}">
                <a16:creationId xmlns:a16="http://schemas.microsoft.com/office/drawing/2014/main" id="{5F58412B-F840-F5A6-5C70-DFF7F6A6A18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C77C21A-F6DD-C534-8351-DF2932580BBB}"/>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394325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8CE-3CAF-0389-18F5-3A86468A0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77BB412-21E3-4BFD-C1B5-EE769FDCC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CF4D94E-A660-95F0-A6AA-410D9E7D3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E27D8-0946-ADDF-C6FF-BC06BFC2FA42}"/>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6" name="Footer Placeholder 5">
            <a:extLst>
              <a:ext uri="{FF2B5EF4-FFF2-40B4-BE49-F238E27FC236}">
                <a16:creationId xmlns:a16="http://schemas.microsoft.com/office/drawing/2014/main" id="{F2FE5B23-2C65-E428-3569-54B4C4D2040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3B7F20-FE2A-50A1-5C01-6E93A134D477}"/>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75701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5907-5051-F6F9-8264-C9EA751D7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C978D22-58D7-4BB2-238D-BAD867788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CB80431-9AAA-E41D-7D07-4FCA6338D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E445F-1A5B-3DB0-A8D4-8DF209850FE3}"/>
              </a:ext>
            </a:extLst>
          </p:cNvPr>
          <p:cNvSpPr>
            <a:spLocks noGrp="1"/>
          </p:cNvSpPr>
          <p:nvPr>
            <p:ph type="dt" sz="half" idx="10"/>
          </p:nvPr>
        </p:nvSpPr>
        <p:spPr/>
        <p:txBody>
          <a:bodyPr/>
          <a:lstStyle/>
          <a:p>
            <a:fld id="{E4BD69F2-FE75-4E53-8560-6A3CB4257524}" type="datetimeFigureOut">
              <a:rPr lang="en-IE" smtClean="0"/>
              <a:t>13/03/2026</a:t>
            </a:fld>
            <a:endParaRPr lang="en-IE"/>
          </a:p>
        </p:txBody>
      </p:sp>
      <p:sp>
        <p:nvSpPr>
          <p:cNvPr id="6" name="Footer Placeholder 5">
            <a:extLst>
              <a:ext uri="{FF2B5EF4-FFF2-40B4-BE49-F238E27FC236}">
                <a16:creationId xmlns:a16="http://schemas.microsoft.com/office/drawing/2014/main" id="{85E856A1-6974-0460-7AA4-5E78570B02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E1CE99C-7464-B7B8-578C-ED5CEF32FD56}"/>
              </a:ext>
            </a:extLst>
          </p:cNvPr>
          <p:cNvSpPr>
            <a:spLocks noGrp="1"/>
          </p:cNvSpPr>
          <p:nvPr>
            <p:ph type="sldNum" sz="quarter" idx="12"/>
          </p:nvPr>
        </p:nvSpPr>
        <p:spPr/>
        <p:txBody>
          <a:bodyPr/>
          <a:lstStyle/>
          <a:p>
            <a:fld id="{B7380988-A3B6-4558-9C78-5EA33C057EE4}" type="slidenum">
              <a:rPr lang="en-IE" smtClean="0"/>
              <a:t>‹N°›</a:t>
            </a:fld>
            <a:endParaRPr lang="en-IE"/>
          </a:p>
        </p:txBody>
      </p:sp>
    </p:spTree>
    <p:extLst>
      <p:ext uri="{BB962C8B-B14F-4D97-AF65-F5344CB8AC3E}">
        <p14:creationId xmlns:p14="http://schemas.microsoft.com/office/powerpoint/2010/main" val="372740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A8178-2AA6-85A6-0AE9-D3F22C526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9A19CD9-92F6-F79C-07F7-C13B90EE9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91F34F-BC90-115F-8330-DA83C13A9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D69F2-FE75-4E53-8560-6A3CB4257524}" type="datetimeFigureOut">
              <a:rPr lang="en-IE" smtClean="0"/>
              <a:t>13/03/2026</a:t>
            </a:fld>
            <a:endParaRPr lang="en-IE"/>
          </a:p>
        </p:txBody>
      </p:sp>
      <p:sp>
        <p:nvSpPr>
          <p:cNvPr id="5" name="Footer Placeholder 4">
            <a:extLst>
              <a:ext uri="{FF2B5EF4-FFF2-40B4-BE49-F238E27FC236}">
                <a16:creationId xmlns:a16="http://schemas.microsoft.com/office/drawing/2014/main" id="{9893EB19-76F6-AD70-406D-AF4A988BB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93CC75B-2222-3621-3CF7-9897B5BA0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80988-A3B6-4558-9C78-5EA33C057EE4}" type="slidenum">
              <a:rPr lang="en-IE" smtClean="0"/>
              <a:t>‹N°›</a:t>
            </a:fld>
            <a:endParaRPr lang="en-IE"/>
          </a:p>
        </p:txBody>
      </p:sp>
    </p:spTree>
    <p:extLst>
      <p:ext uri="{BB962C8B-B14F-4D97-AF65-F5344CB8AC3E}">
        <p14:creationId xmlns:p14="http://schemas.microsoft.com/office/powerpoint/2010/main" val="32804596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10916137" y="6477264"/>
            <a:ext cx="988450" cy="318524"/>
          </a:xfrm>
          <a:prstGeom prst="rect">
            <a:avLst/>
          </a:prstGeom>
        </p:spPr>
        <p:txBody>
          <a:bodyPr vert="horz" lIns="91440" tIns="45720" rIns="91440" bIns="45720" rtlCol="0" anchor="ctr"/>
          <a:lstStyle>
            <a:lvl1pPr algn="r">
              <a:defRPr sz="1200">
                <a:solidFill>
                  <a:schemeClr val="bg1"/>
                </a:solidFill>
              </a:defRPr>
            </a:lvl1pPr>
          </a:lstStyle>
          <a:p>
            <a:fld id="{01B19144-8E75-194A-858E-64FC43EC01A1}" type="datetime1">
              <a:rPr lang="it-IT" smtClean="0"/>
              <a:t>13/03/26</a:t>
            </a:fld>
            <a:endParaRPr lang="it-IT"/>
          </a:p>
        </p:txBody>
      </p:sp>
      <p:sp>
        <p:nvSpPr>
          <p:cNvPr id="5" name="Footer Placeholder 4"/>
          <p:cNvSpPr>
            <a:spLocks noGrp="1"/>
          </p:cNvSpPr>
          <p:nvPr>
            <p:ph type="ftr" sz="quarter" idx="3"/>
          </p:nvPr>
        </p:nvSpPr>
        <p:spPr>
          <a:xfrm>
            <a:off x="3204672" y="6476234"/>
            <a:ext cx="7777373" cy="297875"/>
          </a:xfrm>
          <a:prstGeom prst="rect">
            <a:avLst/>
          </a:prstGeom>
        </p:spPr>
        <p:txBody>
          <a:bodyPr vert="horz" lIns="91440" tIns="45720" rIns="91440" bIns="45720" rtlCol="0" anchor="ctr"/>
          <a:lstStyle>
            <a:lvl1pPr algn="ctr">
              <a:defRPr sz="1200">
                <a:solidFill>
                  <a:schemeClr val="bg1"/>
                </a:solidFill>
              </a:defRPr>
            </a:lvl1pPr>
          </a:lstStyle>
          <a:p>
            <a:endParaRPr lang="it-IT"/>
          </a:p>
        </p:txBody>
      </p:sp>
      <p:sp>
        <p:nvSpPr>
          <p:cNvPr id="6" name="Slide Number Placeholder 5"/>
          <p:cNvSpPr>
            <a:spLocks noGrp="1"/>
          </p:cNvSpPr>
          <p:nvPr>
            <p:ph type="sldNum" sz="quarter" idx="4"/>
          </p:nvPr>
        </p:nvSpPr>
        <p:spPr>
          <a:xfrm>
            <a:off x="293616" y="6476232"/>
            <a:ext cx="1051176" cy="297875"/>
          </a:xfrm>
          <a:prstGeom prst="rect">
            <a:avLst/>
          </a:prstGeom>
        </p:spPr>
        <p:txBody>
          <a:bodyPr vert="horz" lIns="91440" tIns="45720" rIns="91440" bIns="45720" rtlCol="0" anchor="ctr"/>
          <a:lstStyle>
            <a:lvl1pPr algn="l">
              <a:defRPr sz="1200">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126510212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p:txStyles>
    <p:title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hyperlink" Target="https://landscape2024.esfri.eu/" TargetMode="Externa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projectescape.eu/"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clusters.eu/" TargetMode="External"/><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landscape2024.esfri.eu/"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1552070" y="2780017"/>
            <a:ext cx="9396663" cy="3534830"/>
          </a:xfrm>
        </p:spPr>
        <p:txBody>
          <a:bodyPr>
            <a:noAutofit/>
          </a:bodyPr>
          <a:lstStyle/>
          <a:p>
            <a:br>
              <a:rPr lang="en-GB" sz="3200" b="1" dirty="0">
                <a:solidFill>
                  <a:srgbClr val="FFC000"/>
                </a:solidFill>
              </a:rPr>
            </a:br>
            <a:r>
              <a:rPr lang="en-GB" sz="3200" b="1" i="1" dirty="0">
                <a:solidFill>
                  <a:srgbClr val="FFC000"/>
                </a:solidFill>
              </a:rPr>
              <a:t>Working on the INFRADEV proposal</a:t>
            </a:r>
            <a:br>
              <a:rPr lang="en-GB" sz="3200" b="1" i="1" dirty="0">
                <a:solidFill>
                  <a:srgbClr val="FFC000"/>
                </a:solidFill>
              </a:rPr>
            </a:br>
            <a:r>
              <a:rPr lang="en-GB" sz="3200" b="1" i="1" dirty="0">
                <a:solidFill>
                  <a:srgbClr val="FFC000"/>
                </a:solidFill>
              </a:rPr>
              <a:t>Strategy Board (extended)</a:t>
            </a:r>
            <a:br>
              <a:rPr lang="en-GB" sz="3200" b="1" i="1" dirty="0">
                <a:solidFill>
                  <a:srgbClr val="FFC000"/>
                </a:solidFill>
              </a:rPr>
            </a:br>
            <a:br>
              <a:rPr lang="en-GB" sz="3200" b="1" dirty="0">
                <a:solidFill>
                  <a:srgbClr val="FFC000"/>
                </a:solidFill>
              </a:rPr>
            </a:br>
            <a:endParaRPr lang="en-GB" sz="2800" b="1" dirty="0">
              <a:solidFill>
                <a:srgbClr val="FFC000"/>
              </a:solidFill>
            </a:endParaRP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667000" y="5943028"/>
            <a:ext cx="6858000" cy="743639"/>
          </a:xfrm>
        </p:spPr>
        <p:txBody>
          <a:bodyPr>
            <a:noAutofit/>
          </a:bodyPr>
          <a:lstStyle/>
          <a:p>
            <a:pPr>
              <a:lnSpc>
                <a:spcPct val="100000"/>
              </a:lnSpc>
              <a:spcBef>
                <a:spcPts val="0"/>
              </a:spcBef>
            </a:pPr>
            <a:r>
              <a:rPr lang="it-IT" sz="1400" dirty="0"/>
              <a:t>Giovanni Lamanna</a:t>
            </a:r>
          </a:p>
          <a:p>
            <a:pPr>
              <a:lnSpc>
                <a:spcPct val="100000"/>
              </a:lnSpc>
              <a:spcBef>
                <a:spcPts val="0"/>
              </a:spcBef>
            </a:pPr>
            <a:r>
              <a:rPr lang="en-GB" sz="1400" i="1" dirty="0">
                <a:cs typeface="Avenir Heavy"/>
              </a:rPr>
              <a:t>ESCAPE Director       </a:t>
            </a:r>
            <a:endParaRPr lang="it-IT" sz="1400" dirty="0"/>
          </a:p>
          <a:p>
            <a:r>
              <a:rPr lang="en-GB" sz="1400" dirty="0"/>
              <a:t> 3/3/2026</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90C812-543D-A88C-F297-682FD0CA88AC}"/>
              </a:ext>
            </a:extLst>
          </p:cNvPr>
          <p:cNvSpPr/>
          <p:nvPr/>
        </p:nvSpPr>
        <p:spPr>
          <a:xfrm>
            <a:off x="576943" y="620485"/>
            <a:ext cx="11244943" cy="30753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B284D466-D81D-676E-F7F0-56726AA2568A}"/>
              </a:ext>
            </a:extLst>
          </p:cNvPr>
          <p:cNvSpPr txBox="1"/>
          <p:nvPr/>
        </p:nvSpPr>
        <p:spPr>
          <a:xfrm>
            <a:off x="6475383" y="178588"/>
            <a:ext cx="515056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Times New Roman" panose="02020603050405020304" pitchFamily="18" charset="0"/>
              </a:rPr>
              <a:t>From ESCAPE to “ESCAPE enhance”</a:t>
            </a:r>
            <a:endParaRPr kumimoji="0" lang="fr-FR" sz="20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3CC34C8-D162-524F-B342-80035FD55021}"/>
              </a:ext>
            </a:extLst>
          </p:cNvPr>
          <p:cNvSpPr txBox="1"/>
          <p:nvPr/>
        </p:nvSpPr>
        <p:spPr>
          <a:xfrm>
            <a:off x="9425411" y="4759413"/>
            <a:ext cx="2516218"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è"/>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LEAPS++</a:t>
            </a:r>
          </a:p>
          <a:p>
            <a:pPr marR="0" lvl="0" algn="l" defTabSz="914400" rtl="0" eaLnBrk="1" fontAlgn="auto" latinLnBrk="0" hangingPunct="1">
              <a:lnSpc>
                <a:spcPct val="100000"/>
              </a:lnSpc>
              <a:spcBef>
                <a:spcPts val="0"/>
              </a:spcBef>
              <a:spcAft>
                <a:spcPts val="0"/>
              </a:spcAft>
              <a:buClrTx/>
              <a:buSzTx/>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(should be concerned)</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012A404-17E1-0990-0C05-F5B50B0C28BF}"/>
              </a:ext>
            </a:extLst>
          </p:cNvPr>
          <p:cNvSpPr/>
          <p:nvPr/>
        </p:nvSpPr>
        <p:spPr>
          <a:xfrm>
            <a:off x="5930824" y="3811213"/>
            <a:ext cx="3494587" cy="2392334"/>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7E131243-D3DB-BA54-F4DE-FE8167DA66CF}"/>
              </a:ext>
            </a:extLst>
          </p:cNvPr>
          <p:cNvSpPr txBox="1"/>
          <p:nvPr/>
        </p:nvSpPr>
        <p:spPr>
          <a:xfrm>
            <a:off x="664029" y="4212771"/>
            <a:ext cx="4957319"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GL</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discussed</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the coordination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between</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two</a:t>
            </a: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proposals</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(ESCAPE &amp; LEAPS) in </a:t>
            </a:r>
            <a:r>
              <a:rPr kumimoji="0" lang="fr-FR" sz="1800" b="0" i="0" u="sng" strike="noStrike" kern="1200" cap="none" spc="0" normalizeH="0" baseline="0" noProof="0" err="1">
                <a:ln>
                  <a:noFill/>
                </a:ln>
                <a:solidFill>
                  <a:prstClr val="black"/>
                </a:solidFill>
                <a:effectLst/>
                <a:uLnTx/>
                <a:uFillTx/>
                <a:latin typeface="Calibri" panose="020F0502020204030204"/>
                <a:ea typeface="+mn-ea"/>
                <a:cs typeface="+mn-cs"/>
              </a:rPr>
              <a:t>October</a:t>
            </a:r>
            <a:r>
              <a:rPr kumimoji="0" lang="fr-FR" sz="1800" b="0" i="0" u="sng" strike="noStrike" kern="1200" cap="none" spc="0" normalizeH="0" baseline="0" noProof="0">
                <a:ln>
                  <a:noFill/>
                </a:ln>
                <a:solidFill>
                  <a:prstClr val="black"/>
                </a:solidFill>
                <a:effectLst/>
                <a:uLnTx/>
                <a:uFillTx/>
                <a:latin typeface="Calibri" panose="020F0502020204030204"/>
                <a:ea typeface="+mn-ea"/>
                <a:cs typeface="+mn-cs"/>
              </a:rPr>
              <a:t> 2025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with</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Jakub </a:t>
            </a:r>
            <a:r>
              <a:rPr kumimoji="0" lang="fr-FR" sz="1800" b="1" i="0" u="none" strike="noStrike" kern="1200" cap="none" spc="0" normalizeH="0" baseline="0" noProof="0" err="1">
                <a:ln>
                  <a:noFill/>
                </a:ln>
                <a:solidFill>
                  <a:prstClr val="black"/>
                </a:solidFill>
                <a:effectLst/>
                <a:uLnTx/>
                <a:uFillTx/>
                <a:latin typeface="Calibri" panose="020F0502020204030204"/>
                <a:ea typeface="+mn-ea"/>
                <a:cs typeface="+mn-cs"/>
              </a:rPr>
              <a:t>Szlachetko</a:t>
            </a: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(LEAPS).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He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is</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looking</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into</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it</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these</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days</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within</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the LEAPS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strategy</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err="1">
                <a:ln>
                  <a:noFill/>
                </a:ln>
                <a:solidFill>
                  <a:prstClr val="black"/>
                </a:solidFill>
                <a:effectLst/>
                <a:uLnTx/>
                <a:uFillTx/>
                <a:latin typeface="Calibri" panose="020F0502020204030204"/>
                <a:ea typeface="+mn-ea"/>
                <a:cs typeface="+mn-cs"/>
              </a:rPr>
              <a:t>board</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13" name="Graphique 12">
            <a:extLst>
              <a:ext uri="{FF2B5EF4-FFF2-40B4-BE49-F238E27FC236}">
                <a16:creationId xmlns:a16="http://schemas.microsoft.com/office/drawing/2014/main" id="{6C108548-593C-E68F-B285-06C91A544C3A}"/>
              </a:ext>
            </a:extLst>
          </p:cNvPr>
          <p:cNvPicPr>
            <a:picLocks noChangeAspect="1"/>
          </p:cNvPicPr>
          <p:nvPr/>
        </p:nvPicPr>
        <p:blipFill>
          <a:blip r:embed="rId2">
            <a:extLst>
              <a:ext uri="{96DAC541-7B7A-43D3-8B79-37D633B846F1}">
                <asvg:svgBlip xmlns:asvg="http://schemas.microsoft.com/office/drawing/2016/SVG/main" r:embed="rId3"/>
              </a:ext>
            </a:extLst>
          </a:blip>
          <a:srcRect t="8022" b="10507"/>
          <a:stretch>
            <a:fillRect/>
          </a:stretch>
        </p:blipFill>
        <p:spPr>
          <a:xfrm>
            <a:off x="6442574" y="783771"/>
            <a:ext cx="4639803" cy="2695254"/>
          </a:xfrm>
          <a:prstGeom prst="rect">
            <a:avLst/>
          </a:prstGeom>
        </p:spPr>
      </p:pic>
      <p:pic>
        <p:nvPicPr>
          <p:cNvPr id="15" name="Graphique 14">
            <a:extLst>
              <a:ext uri="{FF2B5EF4-FFF2-40B4-BE49-F238E27FC236}">
                <a16:creationId xmlns:a16="http://schemas.microsoft.com/office/drawing/2014/main" id="{AB99560F-340A-4C84-4180-A1C88180F352}"/>
              </a:ext>
            </a:extLst>
          </p:cNvPr>
          <p:cNvPicPr>
            <a:picLocks noChangeAspect="1"/>
          </p:cNvPicPr>
          <p:nvPr/>
        </p:nvPicPr>
        <p:blipFill>
          <a:blip r:embed="rId4">
            <a:extLst>
              <a:ext uri="{96DAC541-7B7A-43D3-8B79-37D633B846F1}">
                <asvg:svgBlip xmlns:asvg="http://schemas.microsoft.com/office/drawing/2016/SVG/main" r:embed="rId5"/>
              </a:ext>
            </a:extLst>
          </a:blip>
          <a:srcRect t="7316" b="6334"/>
          <a:stretch>
            <a:fillRect/>
          </a:stretch>
        </p:blipFill>
        <p:spPr>
          <a:xfrm>
            <a:off x="1177887" y="654453"/>
            <a:ext cx="4752937" cy="2953890"/>
          </a:xfrm>
          <a:prstGeom prst="rect">
            <a:avLst/>
          </a:prstGeom>
        </p:spPr>
      </p:pic>
      <p:pic>
        <p:nvPicPr>
          <p:cNvPr id="17" name="Graphique 16">
            <a:extLst>
              <a:ext uri="{FF2B5EF4-FFF2-40B4-BE49-F238E27FC236}">
                <a16:creationId xmlns:a16="http://schemas.microsoft.com/office/drawing/2014/main" id="{90633383-7025-98AA-3BD5-7BD208BDD858}"/>
              </a:ext>
            </a:extLst>
          </p:cNvPr>
          <p:cNvPicPr>
            <a:picLocks noChangeAspect="1"/>
          </p:cNvPicPr>
          <p:nvPr/>
        </p:nvPicPr>
        <p:blipFill>
          <a:blip r:embed="rId6">
            <a:extLst>
              <a:ext uri="{96DAC541-7B7A-43D3-8B79-37D633B846F1}">
                <asvg:svgBlip xmlns:asvg="http://schemas.microsoft.com/office/drawing/2016/SVG/main" r:embed="rId7"/>
              </a:ext>
            </a:extLst>
          </a:blip>
          <a:srcRect t="4832" b="5172"/>
          <a:stretch>
            <a:fillRect/>
          </a:stretch>
        </p:blipFill>
        <p:spPr>
          <a:xfrm>
            <a:off x="6011835" y="3890736"/>
            <a:ext cx="3258838" cy="2233287"/>
          </a:xfrm>
          <a:prstGeom prst="rect">
            <a:avLst/>
          </a:prstGeom>
        </p:spPr>
      </p:pic>
      <p:sp>
        <p:nvSpPr>
          <p:cNvPr id="19" name="ZoneTexte 18">
            <a:extLst>
              <a:ext uri="{FF2B5EF4-FFF2-40B4-BE49-F238E27FC236}">
                <a16:creationId xmlns:a16="http://schemas.microsoft.com/office/drawing/2014/main" id="{FF4FC7C4-FE69-149E-F5E1-2F0FFEC6682B}"/>
              </a:ext>
            </a:extLst>
          </p:cNvPr>
          <p:cNvSpPr txBox="1"/>
          <p:nvPr/>
        </p:nvSpPr>
        <p:spPr>
          <a:xfrm>
            <a:off x="5295204" y="6302366"/>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0000FF"/>
                </a:solidFill>
                <a:effectLst/>
                <a:uLnTx/>
                <a:uFillTx/>
                <a:latin typeface="Calibri" panose="020F0502020204030204"/>
                <a:ea typeface="Times New Roman" panose="02020603050405020304" pitchFamily="18" charset="0"/>
                <a:cs typeface="+mn-cs"/>
                <a:hlinkClick r:id="rId8"/>
              </a:rPr>
              <a:t>https://landscape2024.esfri.eu/</a:t>
            </a:r>
            <a:r>
              <a:rPr kumimoji="0" lang="en-GB"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44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AFDA-321C-E6C2-00A7-495BE1DCBC6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BE37121-A9B1-32CD-A205-74FFAC9116D5}"/>
              </a:ext>
            </a:extLst>
          </p:cNvPr>
          <p:cNvSpPr txBox="1"/>
          <p:nvPr/>
        </p:nvSpPr>
        <p:spPr>
          <a:xfrm>
            <a:off x="654716" y="1048700"/>
            <a:ext cx="10722429" cy="2818528"/>
          </a:xfrm>
          <a:prstGeom prst="rect">
            <a:avLst/>
          </a:prstGeom>
          <a:noFill/>
        </p:spPr>
        <p:txBody>
          <a:bodyPr wrap="square">
            <a:spAutoFit/>
          </a:bodyPr>
          <a:lstStyle/>
          <a:p>
            <a:pPr algn="r">
              <a:lnSpc>
                <a:spcPct val="115000"/>
              </a:lnSpc>
              <a:spcAft>
                <a:spcPts val="1000"/>
              </a:spcAft>
              <a:buNone/>
            </a:pPr>
            <a:r>
              <a:rPr lang="en-GB" sz="2400" b="1" u="sng" dirty="0">
                <a:solidFill>
                  <a:srgbClr val="044C9F"/>
                </a:solidFill>
                <a:effectLst/>
                <a:ea typeface="Times New Roman" panose="02020603050405020304" pitchFamily="18" charset="0"/>
                <a:cs typeface="Times New Roman" panose="02020603050405020304" pitchFamily="18" charset="0"/>
              </a:rPr>
              <a:t>Expected Outcome</a:t>
            </a:r>
            <a:r>
              <a:rPr lang="en-GB" sz="2400" b="1" dirty="0">
                <a:solidFill>
                  <a:srgbClr val="044C9F"/>
                </a:solidFill>
                <a:effectLst/>
                <a:ea typeface="Times New Roman" panose="02020603050405020304" pitchFamily="18" charset="0"/>
                <a:cs typeface="Times New Roman" panose="02020603050405020304" pitchFamily="18" charset="0"/>
              </a:rPr>
              <a:t>: </a:t>
            </a:r>
            <a:endParaRPr lang="fr-FR" sz="2400" b="1" dirty="0">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b="1" dirty="0">
                <a:solidFill>
                  <a:srgbClr val="000000"/>
                </a:solidFill>
                <a:effectLst/>
                <a:ea typeface="Times New Roman" panose="02020603050405020304" pitchFamily="18" charset="0"/>
                <a:cs typeface="Times New Roman" panose="02020603050405020304" pitchFamily="18" charset="0"/>
              </a:rPr>
              <a:t>Policy</a:t>
            </a:r>
            <a:r>
              <a:rPr lang="en-GB" sz="1800" dirty="0">
                <a:solidFill>
                  <a:srgbClr val="000000"/>
                </a:solidFill>
                <a:effectLst/>
                <a:ea typeface="Times New Roman" panose="02020603050405020304" pitchFamily="18" charset="0"/>
                <a:cs typeface="Times New Roman" panose="02020603050405020304" pitchFamily="18" charset="0"/>
              </a:rPr>
              <a:t> contribution, </a:t>
            </a:r>
            <a:r>
              <a:rPr lang="en-GB" sz="1800" b="1" dirty="0">
                <a:solidFill>
                  <a:srgbClr val="000000"/>
                </a:solidFill>
                <a:effectLst/>
                <a:ea typeface="Times New Roman" panose="02020603050405020304" pitchFamily="18" charset="0"/>
                <a:cs typeface="Times New Roman" panose="02020603050405020304" pitchFamily="18" charset="0"/>
              </a:rPr>
              <a:t>impact</a:t>
            </a:r>
            <a:r>
              <a:rPr lang="en-GB" sz="1800" dirty="0">
                <a:solidFill>
                  <a:srgbClr val="000000"/>
                </a:solidFill>
                <a:effectLst/>
                <a:ea typeface="Times New Roman" panose="02020603050405020304" pitchFamily="18" charset="0"/>
                <a:cs typeface="Times New Roman" panose="02020603050405020304" pitchFamily="18" charset="0"/>
              </a:rPr>
              <a:t> and </a:t>
            </a:r>
            <a:r>
              <a:rPr lang="en-GB" sz="1800" b="1" dirty="0">
                <a:solidFill>
                  <a:srgbClr val="000000"/>
                </a:solidFill>
                <a:effectLst/>
                <a:ea typeface="Times New Roman" panose="02020603050405020304" pitchFamily="18" charset="0"/>
                <a:cs typeface="Times New Roman" panose="02020603050405020304" pitchFamily="18" charset="0"/>
              </a:rPr>
              <a:t>visibility</a:t>
            </a:r>
            <a:r>
              <a:rPr lang="en-GB" sz="1800" dirty="0">
                <a:solidFill>
                  <a:srgbClr val="000000"/>
                </a:solidFill>
                <a:effectLst/>
                <a:ea typeface="Times New Roman" panose="02020603050405020304" pitchFamily="18" charset="0"/>
                <a:cs typeface="Times New Roman" panose="02020603050405020304" pitchFamily="18" charset="0"/>
              </a:rPr>
              <a:t> of research infrastructures of European interest, by large thematic domain, </a:t>
            </a:r>
            <a:r>
              <a:rPr lang="en-GB" sz="1800" b="1" dirty="0">
                <a:solidFill>
                  <a:srgbClr val="000000"/>
                </a:solidFill>
                <a:effectLst/>
                <a:ea typeface="Times New Roman" panose="02020603050405020304" pitchFamily="18" charset="0"/>
                <a:cs typeface="Times New Roman" panose="02020603050405020304" pitchFamily="18" charset="0"/>
              </a:rPr>
              <a:t>to relevant EU policy and priority initiatives</a:t>
            </a:r>
            <a:r>
              <a:rPr lang="en-GB" sz="1800" dirty="0">
                <a:solidFill>
                  <a:srgbClr val="000000"/>
                </a:solidFill>
                <a:effectLst/>
                <a:ea typeface="Times New Roman" panose="02020603050405020304" pitchFamily="18" charset="0"/>
                <a:cs typeface="Times New Roman" panose="02020603050405020304" pitchFamily="18" charset="0"/>
              </a:rPr>
              <a:t>, including beyond research, at national, regional, European and global level.</a:t>
            </a:r>
          </a:p>
          <a:p>
            <a:pPr lvl="0" algn="just">
              <a:lnSpc>
                <a:spcPct val="115000"/>
              </a:lnSpc>
              <a:spcAft>
                <a:spcPts val="1000"/>
              </a:spcAft>
            </a:pPr>
            <a:r>
              <a:rPr lang="fr-FR" sz="1600" dirty="0">
                <a:solidFill>
                  <a:srgbClr val="C00000"/>
                </a:solidFill>
                <a:effectLst/>
                <a:ea typeface="Times New Roman" panose="02020603050405020304" pitchFamily="18" charset="0"/>
                <a:cs typeface="Times New Roman" panose="02020603050405020304" pitchFamily="18" charset="0"/>
              </a:rPr>
              <a:t>Listing the EU </a:t>
            </a:r>
            <a:r>
              <a:rPr lang="fr-FR" sz="1600" dirty="0" err="1">
                <a:solidFill>
                  <a:srgbClr val="C00000"/>
                </a:solidFill>
                <a:effectLst/>
                <a:ea typeface="Times New Roman" panose="02020603050405020304" pitchFamily="18" charset="0"/>
                <a:cs typeface="Times New Roman" panose="02020603050405020304" pitchFamily="18" charset="0"/>
              </a:rPr>
              <a:t>policy</a:t>
            </a:r>
            <a:r>
              <a:rPr lang="fr-FR" sz="1600" dirty="0">
                <a:solidFill>
                  <a:srgbClr val="C00000"/>
                </a:solidFill>
                <a:effectLst/>
                <a:ea typeface="Times New Roman" panose="02020603050405020304" pitchFamily="18" charset="0"/>
                <a:cs typeface="Times New Roman" panose="02020603050405020304" pitchFamily="18" charset="0"/>
              </a:rPr>
              <a:t> and </a:t>
            </a:r>
            <a:r>
              <a:rPr lang="fr-FR" sz="1600" dirty="0" err="1">
                <a:solidFill>
                  <a:srgbClr val="C00000"/>
                </a:solidFill>
                <a:effectLst/>
                <a:ea typeface="Times New Roman" panose="02020603050405020304" pitchFamily="18" charset="0"/>
                <a:cs typeface="Times New Roman" panose="02020603050405020304" pitchFamily="18" charset="0"/>
              </a:rPr>
              <a:t>priority</a:t>
            </a:r>
            <a:r>
              <a:rPr lang="fr-FR" sz="1600" dirty="0">
                <a:solidFill>
                  <a:srgbClr val="C00000"/>
                </a:solidFill>
                <a:effectLst/>
                <a:ea typeface="Times New Roman" panose="02020603050405020304" pitchFamily="18" charset="0"/>
                <a:cs typeface="Times New Roman" panose="02020603050405020304" pitchFamily="18" charset="0"/>
              </a:rPr>
              <a:t> initiatives: …</a:t>
            </a:r>
          </a:p>
          <a:p>
            <a:pPr lvl="0" algn="just">
              <a:lnSpc>
                <a:spcPct val="115000"/>
              </a:lnSpc>
              <a:spcAft>
                <a:spcPts val="1000"/>
              </a:spcAft>
            </a:pPr>
            <a:r>
              <a:rPr lang="fr-FR" sz="1600" dirty="0">
                <a:solidFill>
                  <a:srgbClr val="C00000"/>
                </a:solidFill>
                <a:ea typeface="Times New Roman" panose="02020603050405020304" pitchFamily="18" charset="0"/>
                <a:cs typeface="Times New Roman" panose="02020603050405020304" pitchFamily="18" charset="0"/>
              </a:rPr>
              <a:t>Point out the </a:t>
            </a:r>
            <a:r>
              <a:rPr lang="fr-FR" sz="1600" dirty="0" err="1">
                <a:solidFill>
                  <a:srgbClr val="C00000"/>
                </a:solidFill>
                <a:ea typeface="Times New Roman" panose="02020603050405020304" pitchFamily="18" charset="0"/>
                <a:cs typeface="Times New Roman" panose="02020603050405020304" pitchFamily="18" charset="0"/>
              </a:rPr>
              <a:t>RIs</a:t>
            </a:r>
            <a:r>
              <a:rPr lang="fr-FR" sz="1600" dirty="0">
                <a:solidFill>
                  <a:srgbClr val="C00000"/>
                </a:solidFill>
                <a:ea typeface="Times New Roman" panose="02020603050405020304" pitchFamily="18" charset="0"/>
                <a:cs typeface="Times New Roman" panose="02020603050405020304" pitchFamily="18" charset="0"/>
              </a:rPr>
              <a:t>’ contributions on </a:t>
            </a:r>
            <a:r>
              <a:rPr lang="fr-FR" sz="1600" dirty="0" err="1">
                <a:solidFill>
                  <a:srgbClr val="C00000"/>
                </a:solidFill>
                <a:ea typeface="Times New Roman" panose="02020603050405020304" pitchFamily="18" charset="0"/>
                <a:cs typeface="Times New Roman" panose="02020603050405020304" pitchFamily="18" charset="0"/>
              </a:rPr>
              <a:t>them</a:t>
            </a:r>
            <a:r>
              <a:rPr lang="fr-FR" sz="1600" dirty="0">
                <a:solidFill>
                  <a:srgbClr val="C00000"/>
                </a:solidFill>
                <a:ea typeface="Times New Roman" panose="02020603050405020304" pitchFamily="18" charset="0"/>
                <a:cs typeface="Times New Roman" panose="02020603050405020304" pitchFamily="18" charset="0"/>
              </a:rPr>
              <a:t>: …</a:t>
            </a:r>
          </a:p>
          <a:p>
            <a:pPr lvl="0" algn="just">
              <a:lnSpc>
                <a:spcPct val="115000"/>
              </a:lnSpc>
              <a:spcAft>
                <a:spcPts val="1000"/>
              </a:spcAft>
            </a:pPr>
            <a:r>
              <a:rPr lang="fr-FR" sz="1600" dirty="0">
                <a:solidFill>
                  <a:srgbClr val="C00000"/>
                </a:solidFill>
                <a:ea typeface="Times New Roman" panose="02020603050405020304" pitchFamily="18" charset="0"/>
                <a:cs typeface="Times New Roman" panose="02020603050405020304" pitchFamily="18" charset="0"/>
              </a:rPr>
              <a:t>Combine </a:t>
            </a:r>
            <a:r>
              <a:rPr lang="fr-FR" sz="1600" dirty="0" err="1">
                <a:solidFill>
                  <a:srgbClr val="C00000"/>
                </a:solidFill>
                <a:ea typeface="Times New Roman" panose="02020603050405020304" pitchFamily="18" charset="0"/>
                <a:cs typeface="Times New Roman" panose="02020603050405020304" pitchFamily="18" charset="0"/>
              </a:rPr>
              <a:t>with</a:t>
            </a:r>
            <a:r>
              <a:rPr lang="fr-FR" sz="1600" dirty="0">
                <a:solidFill>
                  <a:srgbClr val="C00000"/>
                </a:solidFill>
                <a:effectLst/>
                <a:ea typeface="Times New Roman" panose="02020603050405020304" pitchFamily="18" charset="0"/>
                <a:cs typeface="Times New Roman" panose="02020603050405020304" pitchFamily="18" charset="0"/>
              </a:rPr>
              <a:t> </a:t>
            </a:r>
            <a:r>
              <a:rPr lang="fr-FR" sz="1600" dirty="0" err="1">
                <a:solidFill>
                  <a:srgbClr val="C00000"/>
                </a:solidFill>
                <a:effectLst/>
                <a:ea typeface="Times New Roman" panose="02020603050405020304" pitchFamily="18" charset="0"/>
                <a:cs typeface="Times New Roman" panose="02020603050405020304" pitchFamily="18" charset="0"/>
              </a:rPr>
              <a:t>community-based</a:t>
            </a:r>
            <a:r>
              <a:rPr lang="fr-FR" sz="1600" dirty="0">
                <a:solidFill>
                  <a:srgbClr val="C00000"/>
                </a:solidFill>
                <a:effectLst/>
                <a:ea typeface="Times New Roman" panose="02020603050405020304" pitchFamily="18" charset="0"/>
                <a:cs typeface="Times New Roman" panose="02020603050405020304" pitchFamily="18" charset="0"/>
              </a:rPr>
              <a:t> </a:t>
            </a:r>
            <a:r>
              <a:rPr lang="fr-FR" sz="1600" dirty="0" err="1">
                <a:solidFill>
                  <a:srgbClr val="C00000"/>
                </a:solidFill>
                <a:effectLst/>
                <a:ea typeface="Times New Roman" panose="02020603050405020304" pitchFamily="18" charset="0"/>
                <a:cs typeface="Times New Roman" panose="02020603050405020304" pitchFamily="18" charset="0"/>
              </a:rPr>
              <a:t>interests</a:t>
            </a:r>
            <a:r>
              <a:rPr lang="fr-FR" sz="1600" dirty="0">
                <a:solidFill>
                  <a:srgbClr val="C00000"/>
                </a:solidFill>
                <a:effectLst/>
                <a:ea typeface="Times New Roman" panose="02020603050405020304" pitchFamily="18" charset="0"/>
                <a:cs typeface="Times New Roman" panose="02020603050405020304" pitchFamily="18" charset="0"/>
              </a:rPr>
              <a:t> and expectations: …</a:t>
            </a:r>
          </a:p>
        </p:txBody>
      </p:sp>
      <p:sp>
        <p:nvSpPr>
          <p:cNvPr id="2" name="Titolo 4">
            <a:extLst>
              <a:ext uri="{FF2B5EF4-FFF2-40B4-BE49-F238E27FC236}">
                <a16:creationId xmlns:a16="http://schemas.microsoft.com/office/drawing/2014/main" id="{5623247D-58EA-43BD-A7FC-A5C75A2AB374}"/>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117370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71ECC25-C54D-D9BD-E511-48136CE22A2A}"/>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CA99CC5-532C-C0F3-5A23-162B8AE33375}"/>
              </a:ext>
            </a:extLst>
          </p:cNvPr>
          <p:cNvSpPr/>
          <p:nvPr/>
        </p:nvSpPr>
        <p:spPr>
          <a:xfrm>
            <a:off x="4060371" y="1153886"/>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5ABC03D-DA8B-7516-5FF0-B284E59F435B}"/>
              </a:ext>
            </a:extLst>
          </p:cNvPr>
          <p:cNvSpPr/>
          <p:nvPr/>
        </p:nvSpPr>
        <p:spPr>
          <a:xfrm>
            <a:off x="4038600" y="1807031"/>
            <a:ext cx="1850572" cy="3592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3D85644-9F06-C19D-E278-9E718C21EFE7}"/>
              </a:ext>
            </a:extLst>
          </p:cNvPr>
          <p:cNvSpPr/>
          <p:nvPr/>
        </p:nvSpPr>
        <p:spPr>
          <a:xfrm>
            <a:off x="4049488" y="1426028"/>
            <a:ext cx="1850572" cy="38100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BC94EB5-4941-85B7-6462-C6917B595C79}"/>
              </a:ext>
            </a:extLst>
          </p:cNvPr>
          <p:cNvSpPr/>
          <p:nvPr/>
        </p:nvSpPr>
        <p:spPr>
          <a:xfrm>
            <a:off x="4027714" y="2590801"/>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E378B13-13B1-DDE7-5031-77F13BE7BBFB}"/>
              </a:ext>
            </a:extLst>
          </p:cNvPr>
          <p:cNvSpPr/>
          <p:nvPr/>
        </p:nvSpPr>
        <p:spPr>
          <a:xfrm>
            <a:off x="4027715" y="2895600"/>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1473997-710D-2D9A-B565-AC2560722DB1}"/>
              </a:ext>
            </a:extLst>
          </p:cNvPr>
          <p:cNvSpPr/>
          <p:nvPr/>
        </p:nvSpPr>
        <p:spPr>
          <a:xfrm>
            <a:off x="4027710" y="3189519"/>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8CAC690-924D-77F3-9AAD-BAC6B4E47095}"/>
              </a:ext>
            </a:extLst>
          </p:cNvPr>
          <p:cNvSpPr/>
          <p:nvPr/>
        </p:nvSpPr>
        <p:spPr>
          <a:xfrm>
            <a:off x="4005943" y="4942112"/>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6187C9C-6760-0A61-5FB0-90DB13CAC07D}"/>
              </a:ext>
            </a:extLst>
          </p:cNvPr>
          <p:cNvSpPr/>
          <p:nvPr/>
        </p:nvSpPr>
        <p:spPr>
          <a:xfrm>
            <a:off x="9644743" y="6030684"/>
            <a:ext cx="1850572" cy="3918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BEC729F-4421-7266-0C9E-540DA1D3D6C3}"/>
              </a:ext>
            </a:extLst>
          </p:cNvPr>
          <p:cNvSpPr/>
          <p:nvPr/>
        </p:nvSpPr>
        <p:spPr>
          <a:xfrm>
            <a:off x="9644743" y="2590800"/>
            <a:ext cx="1850572" cy="2503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446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92220-8AC1-4918-72AD-8AF792B2936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F759178-D3BD-96CB-688C-70CF24083200}"/>
              </a:ext>
            </a:extLst>
          </p:cNvPr>
          <p:cNvSpPr txBox="1"/>
          <p:nvPr/>
        </p:nvSpPr>
        <p:spPr>
          <a:xfrm>
            <a:off x="654716" y="1048700"/>
            <a:ext cx="10722429" cy="4760599"/>
          </a:xfrm>
          <a:prstGeom prst="rect">
            <a:avLst/>
          </a:prstGeom>
          <a:noFill/>
        </p:spPr>
        <p:txBody>
          <a:bodyPr wrap="square">
            <a:spAutoFit/>
          </a:bodyPr>
          <a:lstStyle/>
          <a:p>
            <a:pPr algn="r">
              <a:lnSpc>
                <a:spcPct val="115000"/>
              </a:lnSpc>
              <a:spcAft>
                <a:spcPts val="1000"/>
              </a:spcAft>
              <a:buNone/>
            </a:pPr>
            <a:r>
              <a:rPr lang="en-GB" sz="2400" b="1" u="sng">
                <a:solidFill>
                  <a:srgbClr val="044C9F"/>
                </a:solidFill>
                <a:effectLst/>
                <a:ea typeface="Times New Roman" panose="02020603050405020304" pitchFamily="18" charset="0"/>
                <a:cs typeface="Times New Roman" panose="02020603050405020304" pitchFamily="18" charset="0"/>
              </a:rPr>
              <a:t>Expected Outcome</a:t>
            </a:r>
            <a:r>
              <a:rPr lang="en-GB" sz="2400" b="1">
                <a:solidFill>
                  <a:srgbClr val="044C9F"/>
                </a:solidFill>
                <a:effectLst/>
                <a:ea typeface="Times New Roman" panose="02020603050405020304" pitchFamily="18" charset="0"/>
                <a:cs typeface="Times New Roman" panose="02020603050405020304" pitchFamily="18" charset="0"/>
              </a:rPr>
              <a:t>: </a:t>
            </a:r>
            <a:endParaRPr lang="fr-FR" sz="2400" b="1">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b="1">
                <a:solidFill>
                  <a:srgbClr val="000000"/>
                </a:solidFill>
                <a:effectLst/>
                <a:ea typeface="Times New Roman" panose="02020603050405020304" pitchFamily="18" charset="0"/>
                <a:cs typeface="Times New Roman" panose="02020603050405020304" pitchFamily="18" charset="0"/>
              </a:rPr>
              <a:t>Policy</a:t>
            </a:r>
            <a:r>
              <a:rPr lang="en-GB" sz="1800">
                <a:solidFill>
                  <a:srgbClr val="000000"/>
                </a:solidFill>
                <a:effectLst/>
                <a:ea typeface="Times New Roman" panose="02020603050405020304" pitchFamily="18" charset="0"/>
                <a:cs typeface="Times New Roman" panose="02020603050405020304" pitchFamily="18" charset="0"/>
              </a:rPr>
              <a:t> contribution, </a:t>
            </a:r>
            <a:r>
              <a:rPr lang="en-GB" sz="1800" b="1">
                <a:solidFill>
                  <a:srgbClr val="000000"/>
                </a:solidFill>
                <a:effectLst/>
                <a:ea typeface="Times New Roman" panose="02020603050405020304" pitchFamily="18" charset="0"/>
                <a:cs typeface="Times New Roman" panose="02020603050405020304" pitchFamily="18" charset="0"/>
              </a:rPr>
              <a:t>impact</a:t>
            </a:r>
            <a:r>
              <a:rPr lang="en-GB" sz="1800">
                <a:solidFill>
                  <a:srgbClr val="000000"/>
                </a:solidFill>
                <a:effectLst/>
                <a:ea typeface="Times New Roman" panose="02020603050405020304" pitchFamily="18" charset="0"/>
                <a:cs typeface="Times New Roman" panose="02020603050405020304" pitchFamily="18" charset="0"/>
              </a:rPr>
              <a:t> and </a:t>
            </a:r>
            <a:r>
              <a:rPr lang="en-GB" sz="1800" b="1">
                <a:solidFill>
                  <a:srgbClr val="000000"/>
                </a:solidFill>
                <a:effectLst/>
                <a:ea typeface="Times New Roman" panose="02020603050405020304" pitchFamily="18" charset="0"/>
                <a:cs typeface="Times New Roman" panose="02020603050405020304" pitchFamily="18" charset="0"/>
              </a:rPr>
              <a:t>visibility</a:t>
            </a:r>
            <a:r>
              <a:rPr lang="en-GB" sz="1800">
                <a:solidFill>
                  <a:srgbClr val="000000"/>
                </a:solidFill>
                <a:effectLst/>
                <a:ea typeface="Times New Roman" panose="02020603050405020304" pitchFamily="18" charset="0"/>
                <a:cs typeface="Times New Roman" panose="02020603050405020304" pitchFamily="18" charset="0"/>
              </a:rPr>
              <a:t> of research infrastructures of European interest, by large thematic domain, </a:t>
            </a:r>
            <a:r>
              <a:rPr lang="en-GB" sz="1800" b="1">
                <a:solidFill>
                  <a:srgbClr val="000000"/>
                </a:solidFill>
                <a:effectLst/>
                <a:ea typeface="Times New Roman" panose="02020603050405020304" pitchFamily="18" charset="0"/>
                <a:cs typeface="Times New Roman" panose="02020603050405020304" pitchFamily="18" charset="0"/>
              </a:rPr>
              <a:t>to relevant EU policy and priority initiatives</a:t>
            </a:r>
            <a:r>
              <a:rPr lang="en-GB" sz="1800">
                <a:solidFill>
                  <a:srgbClr val="000000"/>
                </a:solidFill>
                <a:effectLst/>
                <a:ea typeface="Times New Roman" panose="02020603050405020304" pitchFamily="18" charset="0"/>
                <a:cs typeface="Times New Roman" panose="02020603050405020304" pitchFamily="18" charset="0"/>
              </a:rPr>
              <a:t>, including beyond research, at national, regional, European and global level.</a:t>
            </a:r>
          </a:p>
          <a:p>
            <a:pPr lvl="0" algn="just">
              <a:lnSpc>
                <a:spcPct val="115000"/>
              </a:lnSpc>
              <a:spcAft>
                <a:spcPts val="1000"/>
              </a:spcAft>
            </a:pPr>
            <a:r>
              <a:rPr lang="fr-FR" sz="1600">
                <a:solidFill>
                  <a:srgbClr val="C00000"/>
                </a:solidFill>
                <a:effectLst/>
                <a:ea typeface="Times New Roman" panose="02020603050405020304" pitchFamily="18" charset="0"/>
                <a:cs typeface="Times New Roman" panose="02020603050405020304" pitchFamily="18" charset="0"/>
              </a:rPr>
              <a:t>Listing the EU </a:t>
            </a:r>
            <a:r>
              <a:rPr lang="fr-FR" sz="1600" err="1">
                <a:solidFill>
                  <a:srgbClr val="C00000"/>
                </a:solidFill>
                <a:effectLst/>
                <a:ea typeface="Times New Roman" panose="02020603050405020304" pitchFamily="18" charset="0"/>
                <a:cs typeface="Times New Roman" panose="02020603050405020304" pitchFamily="18" charset="0"/>
              </a:rPr>
              <a:t>policy</a:t>
            </a:r>
            <a:r>
              <a:rPr lang="fr-FR" sz="1600">
                <a:solidFill>
                  <a:srgbClr val="C00000"/>
                </a:solidFill>
                <a:effectLst/>
                <a:ea typeface="Times New Roman" panose="02020603050405020304" pitchFamily="18" charset="0"/>
                <a:cs typeface="Times New Roman" panose="02020603050405020304" pitchFamily="18" charset="0"/>
              </a:rPr>
              <a:t> and </a:t>
            </a:r>
            <a:r>
              <a:rPr lang="fr-FR" sz="1600" err="1">
                <a:solidFill>
                  <a:srgbClr val="C00000"/>
                </a:solidFill>
                <a:effectLst/>
                <a:ea typeface="Times New Roman" panose="02020603050405020304" pitchFamily="18" charset="0"/>
                <a:cs typeface="Times New Roman" panose="02020603050405020304" pitchFamily="18" charset="0"/>
              </a:rPr>
              <a:t>priority</a:t>
            </a:r>
            <a:r>
              <a:rPr lang="fr-FR" sz="1600">
                <a:solidFill>
                  <a:srgbClr val="C00000"/>
                </a:solidFill>
                <a:effectLst/>
                <a:ea typeface="Times New Roman" panose="02020603050405020304" pitchFamily="18" charset="0"/>
                <a:cs typeface="Times New Roman" panose="02020603050405020304" pitchFamily="18" charset="0"/>
              </a:rPr>
              <a:t> initiatives: …</a:t>
            </a:r>
          </a:p>
          <a:p>
            <a:pPr lvl="0" algn="just">
              <a:lnSpc>
                <a:spcPct val="115000"/>
              </a:lnSpc>
              <a:spcAft>
                <a:spcPts val="1000"/>
              </a:spcAft>
            </a:pPr>
            <a:r>
              <a:rPr lang="fr-FR" sz="1600">
                <a:solidFill>
                  <a:srgbClr val="C00000"/>
                </a:solidFill>
                <a:ea typeface="Times New Roman" panose="02020603050405020304" pitchFamily="18" charset="0"/>
                <a:cs typeface="Times New Roman" panose="02020603050405020304" pitchFamily="18" charset="0"/>
              </a:rPr>
              <a:t>Point out the Ris’ contributions on </a:t>
            </a:r>
            <a:r>
              <a:rPr lang="fr-FR" sz="1600" err="1">
                <a:solidFill>
                  <a:srgbClr val="C00000"/>
                </a:solidFill>
                <a:ea typeface="Times New Roman" panose="02020603050405020304" pitchFamily="18" charset="0"/>
                <a:cs typeface="Times New Roman" panose="02020603050405020304" pitchFamily="18" charset="0"/>
              </a:rPr>
              <a:t>them</a:t>
            </a:r>
            <a:r>
              <a:rPr lang="fr-FR" sz="1600">
                <a:solidFill>
                  <a:srgbClr val="C00000"/>
                </a:solidFill>
                <a:ea typeface="Times New Roman" panose="02020603050405020304" pitchFamily="18" charset="0"/>
                <a:cs typeface="Times New Roman" panose="02020603050405020304" pitchFamily="18" charset="0"/>
              </a:rPr>
              <a:t>: …</a:t>
            </a:r>
          </a:p>
          <a:p>
            <a:pPr lvl="0" algn="just">
              <a:lnSpc>
                <a:spcPct val="115000"/>
              </a:lnSpc>
              <a:spcAft>
                <a:spcPts val="1000"/>
              </a:spcAft>
            </a:pPr>
            <a:r>
              <a:rPr lang="fr-FR" sz="1600">
                <a:solidFill>
                  <a:srgbClr val="C00000"/>
                </a:solidFill>
                <a:ea typeface="Times New Roman" panose="02020603050405020304" pitchFamily="18" charset="0"/>
                <a:cs typeface="Times New Roman" panose="02020603050405020304" pitchFamily="18" charset="0"/>
              </a:rPr>
              <a:t>Combine </a:t>
            </a:r>
            <a:r>
              <a:rPr lang="fr-FR" sz="1600" err="1">
                <a:solidFill>
                  <a:srgbClr val="C00000"/>
                </a:solidFill>
                <a:ea typeface="Times New Roman" panose="02020603050405020304" pitchFamily="18" charset="0"/>
                <a:cs typeface="Times New Roman" panose="02020603050405020304" pitchFamily="18" charset="0"/>
              </a:rPr>
              <a:t>with</a:t>
            </a:r>
            <a:r>
              <a:rPr lang="fr-FR" sz="1600">
                <a:solidFill>
                  <a:srgbClr val="C00000"/>
                </a:solidFill>
                <a:effectLst/>
                <a:ea typeface="Times New Roman" panose="02020603050405020304" pitchFamily="18" charset="0"/>
                <a:cs typeface="Times New Roman" panose="02020603050405020304" pitchFamily="18" charset="0"/>
              </a:rPr>
              <a:t> </a:t>
            </a:r>
            <a:r>
              <a:rPr lang="fr-FR" sz="1600" err="1">
                <a:solidFill>
                  <a:srgbClr val="C00000"/>
                </a:solidFill>
                <a:effectLst/>
                <a:ea typeface="Times New Roman" panose="02020603050405020304" pitchFamily="18" charset="0"/>
                <a:cs typeface="Times New Roman" panose="02020603050405020304" pitchFamily="18" charset="0"/>
              </a:rPr>
              <a:t>community-based</a:t>
            </a:r>
            <a:r>
              <a:rPr lang="fr-FR" sz="1600">
                <a:solidFill>
                  <a:srgbClr val="C00000"/>
                </a:solidFill>
                <a:effectLst/>
                <a:ea typeface="Times New Roman" panose="02020603050405020304" pitchFamily="18" charset="0"/>
                <a:cs typeface="Times New Roman" panose="02020603050405020304" pitchFamily="18" charset="0"/>
              </a:rPr>
              <a:t> </a:t>
            </a:r>
            <a:r>
              <a:rPr lang="fr-FR" sz="1600" err="1">
                <a:solidFill>
                  <a:srgbClr val="C00000"/>
                </a:solidFill>
                <a:effectLst/>
                <a:ea typeface="Times New Roman" panose="02020603050405020304" pitchFamily="18" charset="0"/>
                <a:cs typeface="Times New Roman" panose="02020603050405020304" pitchFamily="18" charset="0"/>
              </a:rPr>
              <a:t>interests</a:t>
            </a:r>
            <a:r>
              <a:rPr lang="fr-FR" sz="1600">
                <a:solidFill>
                  <a:srgbClr val="C00000"/>
                </a:solidFill>
                <a:effectLst/>
                <a:ea typeface="Times New Roman" panose="02020603050405020304" pitchFamily="18" charset="0"/>
                <a:cs typeface="Times New Roman" panose="02020603050405020304" pitchFamily="18" charset="0"/>
              </a:rPr>
              <a:t> and expectations: …</a:t>
            </a:r>
          </a:p>
          <a:p>
            <a:pPr lvl="0" algn="just">
              <a:lnSpc>
                <a:spcPct val="115000"/>
              </a:lnSpc>
              <a:spcAft>
                <a:spcPts val="1000"/>
              </a:spcAft>
            </a:pPr>
            <a:endParaRPr lang="fr-FR" sz="180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2"/>
            </a:pPr>
            <a:r>
              <a:rPr lang="en-GB" sz="1800" b="1">
                <a:solidFill>
                  <a:srgbClr val="000000"/>
                </a:solidFill>
                <a:effectLst/>
                <a:ea typeface="Times New Roman" panose="02020603050405020304" pitchFamily="18" charset="0"/>
                <a:cs typeface="Times New Roman" panose="02020603050405020304" pitchFamily="18" charset="0"/>
              </a:rPr>
              <a:t>Improved coordination, </a:t>
            </a:r>
            <a:r>
              <a:rPr lang="en-GB" sz="1800">
                <a:solidFill>
                  <a:srgbClr val="000000"/>
                </a:solidFill>
                <a:effectLst/>
                <a:ea typeface="Times New Roman" panose="02020603050405020304" pitchFamily="18" charset="0"/>
                <a:cs typeface="Times New Roman" panose="02020603050405020304" pitchFamily="18" charset="0"/>
              </a:rPr>
              <a:t>complementarities, and where applicable, interoperability, harmonisation, integration and synergies among research infrastructures within large thematic domains and, where relevant, across domains.</a:t>
            </a:r>
          </a:p>
          <a:p>
            <a:pPr lvl="0" algn="just">
              <a:lnSpc>
                <a:spcPct val="115000"/>
              </a:lnSpc>
              <a:spcAft>
                <a:spcPts val="1000"/>
              </a:spcAft>
            </a:pPr>
            <a:r>
              <a:rPr lang="en-GB" sz="1600">
                <a:solidFill>
                  <a:srgbClr val="C00000"/>
                </a:solidFill>
                <a:ea typeface="Times New Roman" panose="02020603050405020304" pitchFamily="18" charset="0"/>
                <a:cs typeface="Times New Roman" panose="02020603050405020304" pitchFamily="18" charset="0"/>
              </a:rPr>
              <a:t>Cross-fertilisation or complementarities. Overlapping is not required, but coordination is a must.</a:t>
            </a:r>
            <a:endParaRPr lang="fr-FR" sz="1600">
              <a:solidFill>
                <a:srgbClr val="C00000"/>
              </a:solidFill>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620C10FF-D4FE-074B-8803-481164F8E135}"/>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130748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E6A12F-3D3F-D9FD-859C-CE27317F5037}"/>
              </a:ext>
            </a:extLst>
          </p:cNvPr>
          <p:cNvSpPr txBox="1"/>
          <p:nvPr/>
        </p:nvSpPr>
        <p:spPr>
          <a:xfrm>
            <a:off x="1029288" y="271465"/>
            <a:ext cx="10722429" cy="6096862"/>
          </a:xfrm>
          <a:prstGeom prst="rect">
            <a:avLst/>
          </a:prstGeom>
          <a:noFill/>
        </p:spPr>
        <p:txBody>
          <a:bodyPr wrap="square">
            <a:spAutoFit/>
          </a:bodyPr>
          <a:lstStyle/>
          <a:p>
            <a:pPr algn="r">
              <a:lnSpc>
                <a:spcPct val="115000"/>
              </a:lnSpc>
              <a:spcAft>
                <a:spcPts val="1000"/>
              </a:spcAft>
              <a:buNone/>
            </a:pPr>
            <a:endParaRPr lang="en-GB" sz="2400" b="1" u="sng" dirty="0">
              <a:solidFill>
                <a:srgbClr val="044C9F"/>
              </a:solidFill>
              <a:effectLst/>
              <a:ea typeface="Times New Roman" panose="02020603050405020304" pitchFamily="18" charset="0"/>
              <a:cs typeface="Times New Roman" panose="02020603050405020304" pitchFamily="18" charset="0"/>
            </a:endParaRPr>
          </a:p>
          <a:p>
            <a:pPr algn="r">
              <a:lnSpc>
                <a:spcPct val="115000"/>
              </a:lnSpc>
              <a:spcAft>
                <a:spcPts val="1000"/>
              </a:spcAft>
              <a:buNone/>
            </a:pPr>
            <a:r>
              <a:rPr lang="en-GB" sz="2400" b="1" u="sng" dirty="0">
                <a:solidFill>
                  <a:srgbClr val="044C9F"/>
                </a:solidFill>
                <a:effectLst/>
                <a:ea typeface="Times New Roman" panose="02020603050405020304" pitchFamily="18" charset="0"/>
                <a:cs typeface="Times New Roman" panose="02020603050405020304" pitchFamily="18" charset="0"/>
              </a:rPr>
              <a:t>Expected Outcome</a:t>
            </a:r>
            <a:r>
              <a:rPr lang="en-GB" sz="2400" b="1" dirty="0">
                <a:solidFill>
                  <a:srgbClr val="044C9F"/>
                </a:solidFill>
                <a:effectLst/>
                <a:ea typeface="Times New Roman" panose="02020603050405020304" pitchFamily="18" charset="0"/>
                <a:cs typeface="Times New Roman" panose="02020603050405020304" pitchFamily="18" charset="0"/>
              </a:rPr>
              <a:t>: </a:t>
            </a:r>
            <a:endParaRPr lang="fr-FR" sz="2400" b="1" dirty="0">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3"/>
            </a:pPr>
            <a:r>
              <a:rPr lang="en-GB" sz="1800" b="1" dirty="0">
                <a:solidFill>
                  <a:srgbClr val="000000"/>
                </a:solidFill>
                <a:effectLst/>
                <a:ea typeface="Times New Roman" panose="02020603050405020304" pitchFamily="18" charset="0"/>
                <a:cs typeface="Times New Roman" panose="02020603050405020304" pitchFamily="18" charset="0"/>
              </a:rPr>
              <a:t>A European portfolio of R&amp;I services of European interest</a:t>
            </a:r>
            <a:r>
              <a:rPr lang="en-GB" sz="1800" dirty="0">
                <a:solidFill>
                  <a:srgbClr val="000000"/>
                </a:solidFill>
                <a:effectLst/>
                <a:ea typeface="Times New Roman" panose="02020603050405020304" pitchFamily="18" charset="0"/>
                <a:cs typeface="Times New Roman" panose="02020603050405020304" pitchFamily="18" charset="0"/>
              </a:rPr>
              <a:t>, supported by a common front page and </a:t>
            </a:r>
            <a:r>
              <a:rPr lang="en-GB" sz="1800" b="1" dirty="0">
                <a:solidFill>
                  <a:srgbClr val="000000"/>
                </a:solidFill>
                <a:effectLst/>
                <a:ea typeface="Times New Roman" panose="02020603050405020304" pitchFamily="18" charset="0"/>
                <a:cs typeface="Times New Roman" panose="02020603050405020304" pitchFamily="18" charset="0"/>
              </a:rPr>
              <a:t>few single-entry point access portals</a:t>
            </a:r>
            <a:r>
              <a:rPr lang="en-GB" sz="1800" dirty="0">
                <a:solidFill>
                  <a:srgbClr val="000000"/>
                </a:solidFill>
                <a:effectLst/>
                <a:ea typeface="Times New Roman" panose="02020603050405020304" pitchFamily="18" charset="0"/>
                <a:cs typeface="Times New Roman" panose="02020603050405020304" pitchFamily="18" charset="0"/>
              </a:rPr>
              <a:t>, integrated or interoperable catalogues of R&amp;I services and converging access conditions and selection procedures, strengthening the European landscape of ESFRI-prioritised infrastructures and other world-class research infrastructures by large thematic domains.</a:t>
            </a:r>
          </a:p>
          <a:p>
            <a:pPr lvl="0" algn="just">
              <a:lnSpc>
                <a:spcPct val="115000"/>
              </a:lnSpc>
              <a:spcAft>
                <a:spcPts val="1000"/>
              </a:spcAft>
            </a:pPr>
            <a:r>
              <a:rPr lang="en-GB" sz="1600" dirty="0">
                <a:solidFill>
                  <a:srgbClr val="C00000"/>
                </a:solidFill>
                <a:ea typeface="Times New Roman" panose="02020603050405020304" pitchFamily="18" charset="0"/>
                <a:cs typeface="Times New Roman" panose="02020603050405020304" pitchFamily="18" charset="0"/>
              </a:rPr>
              <a:t>This is almost a survey and a compilation of a “directory of skills and services”. Strategically, the technology platforms (cooperating with industries) will position us on TIs future funding. Data access services (such as ACME and other Astro-services legacy) would fit in. Competence Centres can be part of it. Innovation initiatives on nuclear physics (Spiral2-FAIR-CERN), environment (KM3NET), HEP/CERN transversal actions for society and multi-domain could be linked to therein; technology programmes (ESO et al.), physics for health, digital twin capacity, GEANT, CORSIKA and other simulators, RTA, green computing, HPC through multi-language code programming. It would be very large in size, but definitely relevant.</a:t>
            </a:r>
            <a:endParaRPr lang="fr-FR" sz="1800" dirty="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startAt="4"/>
            </a:pPr>
            <a:r>
              <a:rPr lang="en-GB" sz="1800" b="1" dirty="0">
                <a:solidFill>
                  <a:srgbClr val="000000"/>
                </a:solidFill>
                <a:effectLst/>
                <a:ea typeface="Times New Roman" panose="02020603050405020304" pitchFamily="18" charset="0"/>
                <a:cs typeface="Times New Roman" panose="02020603050405020304" pitchFamily="18" charset="0"/>
              </a:rPr>
              <a:t>Increased awareness, findability and accessibility </a:t>
            </a:r>
            <a:r>
              <a:rPr lang="en-GB" sz="1800" dirty="0">
                <a:solidFill>
                  <a:srgbClr val="000000"/>
                </a:solidFill>
                <a:effectLst/>
                <a:ea typeface="Times New Roman" panose="02020603050405020304" pitchFamily="18" charset="0"/>
                <a:cs typeface="Times New Roman" panose="02020603050405020304" pitchFamily="18" charset="0"/>
              </a:rPr>
              <a:t>of research infrastructures for European researchers and innovators; simplified and adapted access pathways for new needs or new communities of users (e.g. where relevant, multidisciplinary R&amp;I, EU collaborative research projects, EU operational or deployment programmes, public authorities, and industry, including SMEs, </a:t>
            </a:r>
            <a:r>
              <a:rPr lang="en-GB" sz="1800" dirty="0" err="1">
                <a:solidFill>
                  <a:srgbClr val="000000"/>
                </a:solidFill>
                <a:effectLst/>
                <a:ea typeface="Times New Roman" panose="02020603050405020304" pitchFamily="18" charset="0"/>
                <a:cs typeface="Times New Roman" panose="02020603050405020304" pitchFamily="18" charset="0"/>
              </a:rPr>
              <a:t>startups</a:t>
            </a:r>
            <a:r>
              <a:rPr lang="en-GB" sz="1800" dirty="0">
                <a:solidFill>
                  <a:srgbClr val="000000"/>
                </a:solidFill>
                <a:effectLst/>
                <a:ea typeface="Times New Roman" panose="02020603050405020304" pitchFamily="18" charset="0"/>
                <a:cs typeface="Times New Roman" panose="02020603050405020304" pitchFamily="18" charset="0"/>
              </a:rPr>
              <a:t> and scaleups). </a:t>
            </a:r>
          </a:p>
          <a:p>
            <a:pPr lvl="0" algn="just">
              <a:lnSpc>
                <a:spcPct val="115000"/>
              </a:lnSpc>
              <a:spcAft>
                <a:spcPts val="1000"/>
              </a:spcAft>
            </a:pPr>
            <a:r>
              <a:rPr lang="en-GB" sz="1600" dirty="0">
                <a:solidFill>
                  <a:srgbClr val="C00000"/>
                </a:solidFill>
                <a:ea typeface="Times New Roman" panose="02020603050405020304" pitchFamily="18" charset="0"/>
                <a:cs typeface="Times New Roman" panose="02020603050405020304" pitchFamily="18" charset="0"/>
              </a:rPr>
              <a:t>Based on the point above, one needs to make the access oriented to a virtual cooperative space (VCS) for external inquiring.</a:t>
            </a:r>
            <a:endParaRPr lang="fr-FR" sz="1600" dirty="0">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A65FAC83-EBC7-BAA5-477C-6DB24AD64FDF}"/>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416198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F0AB0EC7-021A-30CC-4689-46E66A0D89D7}"/>
              </a:ext>
            </a:extLst>
          </p:cNvPr>
          <p:cNvGraphicFramePr>
            <a:graphicFrameLocks noGrp="1"/>
          </p:cNvGraphicFramePr>
          <p:nvPr/>
        </p:nvGraphicFramePr>
        <p:xfrm>
          <a:off x="1480456" y="1377705"/>
          <a:ext cx="8472579" cy="2367280"/>
        </p:xfrm>
        <a:graphic>
          <a:graphicData uri="http://schemas.openxmlformats.org/drawingml/2006/table">
            <a:tbl>
              <a:tblPr firstRow="1" bandRow="1">
                <a:tableStyleId>{7DF18680-E054-41AD-8BC1-D1AEF772440D}</a:tableStyleId>
              </a:tblPr>
              <a:tblGrid>
                <a:gridCol w="2289493">
                  <a:extLst>
                    <a:ext uri="{9D8B030D-6E8A-4147-A177-3AD203B41FA5}">
                      <a16:colId xmlns:a16="http://schemas.microsoft.com/office/drawing/2014/main" val="620907636"/>
                    </a:ext>
                  </a:extLst>
                </a:gridCol>
                <a:gridCol w="1524000">
                  <a:extLst>
                    <a:ext uri="{9D8B030D-6E8A-4147-A177-3AD203B41FA5}">
                      <a16:colId xmlns:a16="http://schemas.microsoft.com/office/drawing/2014/main" val="3100651676"/>
                    </a:ext>
                  </a:extLst>
                </a:gridCol>
                <a:gridCol w="1524000">
                  <a:extLst>
                    <a:ext uri="{9D8B030D-6E8A-4147-A177-3AD203B41FA5}">
                      <a16:colId xmlns:a16="http://schemas.microsoft.com/office/drawing/2014/main" val="1138221461"/>
                    </a:ext>
                  </a:extLst>
                </a:gridCol>
                <a:gridCol w="1534886">
                  <a:extLst>
                    <a:ext uri="{9D8B030D-6E8A-4147-A177-3AD203B41FA5}">
                      <a16:colId xmlns:a16="http://schemas.microsoft.com/office/drawing/2014/main" val="4164263771"/>
                    </a:ext>
                  </a:extLst>
                </a:gridCol>
                <a:gridCol w="1600200">
                  <a:extLst>
                    <a:ext uri="{9D8B030D-6E8A-4147-A177-3AD203B41FA5}">
                      <a16:colId xmlns:a16="http://schemas.microsoft.com/office/drawing/2014/main" val="2629558526"/>
                    </a:ext>
                  </a:extLst>
                </a:gridCol>
              </a:tblGrid>
              <a:tr h="171315">
                <a:tc>
                  <a:txBody>
                    <a:bodyPr/>
                    <a:lstStyle/>
                    <a:p>
                      <a:pPr algn="ctr"/>
                      <a:r>
                        <a:rPr lang="fr-FR" sz="1400"/>
                        <a:t>EXPECTED OUTCOME</a:t>
                      </a:r>
                      <a:endParaRPr lang="fr-FR" sz="1400">
                        <a:latin typeface="+mn-lt"/>
                      </a:endParaRPr>
                    </a:p>
                  </a:txBody>
                  <a:tcPr/>
                </a:tc>
                <a:tc>
                  <a:txBody>
                    <a:bodyPr/>
                    <a:lstStyle/>
                    <a:p>
                      <a:pPr algn="ctr"/>
                      <a:r>
                        <a:rPr lang="fr-FR" sz="1400"/>
                        <a:t>WP1</a:t>
                      </a:r>
                      <a:endParaRPr lang="fr-FR" sz="1400">
                        <a:latin typeface="+mn-lt"/>
                      </a:endParaRPr>
                    </a:p>
                  </a:txBody>
                  <a:tcPr/>
                </a:tc>
                <a:tc>
                  <a:txBody>
                    <a:bodyPr/>
                    <a:lstStyle/>
                    <a:p>
                      <a:pPr algn="ctr"/>
                      <a:r>
                        <a:rPr lang="fr-FR" sz="1400"/>
                        <a:t>WP2</a:t>
                      </a:r>
                      <a:endParaRPr lang="fr-FR" sz="1400">
                        <a:latin typeface="+mn-lt"/>
                      </a:endParaRPr>
                    </a:p>
                  </a:txBody>
                  <a:tcPr/>
                </a:tc>
                <a:tc>
                  <a:txBody>
                    <a:bodyPr/>
                    <a:lstStyle/>
                    <a:p>
                      <a:pPr algn="ctr"/>
                      <a:r>
                        <a:rPr lang="fr-FR" sz="1400"/>
                        <a:t>WP3</a:t>
                      </a:r>
                      <a:endParaRPr lang="fr-FR" sz="1400">
                        <a:latin typeface="+mn-lt"/>
                      </a:endParaRPr>
                    </a:p>
                  </a:txBody>
                  <a:tcPr/>
                </a:tc>
                <a:tc>
                  <a:txBody>
                    <a:bodyPr/>
                    <a:lstStyle/>
                    <a:p>
                      <a:pPr algn="ctr"/>
                      <a:r>
                        <a:rPr lang="fr-FR" sz="1400"/>
                        <a:t>WP4</a:t>
                      </a:r>
                      <a:endParaRPr lang="fr-FR" sz="1400">
                        <a:latin typeface="+mn-lt"/>
                      </a:endParaRPr>
                    </a:p>
                  </a:txBody>
                  <a:tcPr/>
                </a:tc>
                <a:extLst>
                  <a:ext uri="{0D108BD9-81ED-4DB2-BD59-A6C34878D82A}">
                    <a16:rowId xmlns:a16="http://schemas.microsoft.com/office/drawing/2014/main" val="873025956"/>
                  </a:ext>
                </a:extLst>
              </a:tr>
              <a:tr h="370840">
                <a:tc>
                  <a:txBody>
                    <a:bodyPr/>
                    <a:lstStyle/>
                    <a:p>
                      <a:r>
                        <a:rPr lang="en-GB" sz="1400" b="1" noProof="0"/>
                        <a:t>1. Policy</a:t>
                      </a:r>
                      <a:endParaRPr lang="en-GB" sz="1400" b="1" noProof="0">
                        <a:latin typeface="+mn-lt"/>
                      </a:endParaRPr>
                    </a:p>
                  </a:txBody>
                  <a:tcPr/>
                </a:tc>
                <a:tc>
                  <a:txBody>
                    <a:bodyPr/>
                    <a:lstStyle/>
                    <a:p>
                      <a:pPr algn="ct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2613541325"/>
                  </a:ext>
                </a:extLst>
              </a:tr>
              <a:tr h="370840">
                <a:tc>
                  <a:txBody>
                    <a:bodyPr/>
                    <a:lstStyle/>
                    <a:p>
                      <a:r>
                        <a:rPr lang="en-GB" sz="1400" b="1" noProof="0"/>
                        <a:t>2. Improved Coordination</a:t>
                      </a:r>
                      <a:endParaRPr lang="en-GB" sz="1400" b="1" noProof="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2209372343"/>
                  </a:ext>
                </a:extLst>
              </a:tr>
              <a:tr h="370840">
                <a:tc>
                  <a:txBody>
                    <a:bodyPr/>
                    <a:lstStyle/>
                    <a:p>
                      <a:r>
                        <a:rPr lang="en-GB" sz="1400" b="1" noProof="0"/>
                        <a:t>3 </a:t>
                      </a:r>
                      <a:r>
                        <a:rPr lang="en-GB" sz="1400" b="1" noProof="0">
                          <a:solidFill>
                            <a:srgbClr val="000000"/>
                          </a:solidFill>
                          <a:effectLst/>
                        </a:rPr>
                        <a:t>P</a:t>
                      </a:r>
                      <a:r>
                        <a:rPr lang="en-GB" sz="1400" b="1" err="1">
                          <a:solidFill>
                            <a:srgbClr val="000000"/>
                          </a:solidFill>
                          <a:effectLst/>
                        </a:rPr>
                        <a:t>ortfolio</a:t>
                      </a:r>
                      <a:r>
                        <a:rPr lang="en-GB" sz="1400" b="1">
                          <a:solidFill>
                            <a:srgbClr val="000000"/>
                          </a:solidFill>
                          <a:effectLst/>
                        </a:rPr>
                        <a:t> of R&amp;I services </a:t>
                      </a:r>
                      <a:endParaRPr lang="en-GB" sz="1400" b="1" noProof="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X</a:t>
                      </a: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3712663814"/>
                  </a:ext>
                </a:extLst>
              </a:tr>
              <a:tr h="370840">
                <a:tc>
                  <a:txBody>
                    <a:bodyPr/>
                    <a:lstStyle/>
                    <a:p>
                      <a:r>
                        <a:rPr lang="en-GB" sz="1400" b="1" noProof="0"/>
                        <a:t>4 Ris’ awareness and access</a:t>
                      </a:r>
                      <a:endParaRPr lang="en-GB" sz="1400" b="1" noProof="0">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r>
                        <a:rPr lang="fr-FR" sz="1600" b="1"/>
                        <a:t>X</a:t>
                      </a:r>
                      <a:endParaRPr lang="fr-FR" sz="1600" b="1">
                        <a:latin typeface="+mn-lt"/>
                      </a:endParaRPr>
                    </a:p>
                  </a:txBody>
                  <a:tcPr/>
                </a:tc>
                <a:tc>
                  <a:txBody>
                    <a:bodyPr/>
                    <a:lstStyle/>
                    <a:p>
                      <a:pPr algn="ctr"/>
                      <a:endParaRPr lang="fr-FR" sz="1600" b="1">
                        <a:latin typeface="+mn-lt"/>
                      </a:endParaRPr>
                    </a:p>
                  </a:txBody>
                  <a:tcPr/>
                </a:tc>
                <a:extLst>
                  <a:ext uri="{0D108BD9-81ED-4DB2-BD59-A6C34878D82A}">
                    <a16:rowId xmlns:a16="http://schemas.microsoft.com/office/drawing/2014/main" val="1463984060"/>
                  </a:ext>
                </a:extLst>
              </a:tr>
              <a:tr h="370840">
                <a:tc>
                  <a:txBody>
                    <a:bodyPr/>
                    <a:lstStyle/>
                    <a:p>
                      <a:r>
                        <a:rPr lang="en-GB" sz="1400" b="1" noProof="0"/>
                        <a:t>Project management and communication</a:t>
                      </a:r>
                      <a:endParaRPr lang="en-GB" sz="1400" b="1" noProof="0">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algn="ctr"/>
                      <a:endParaRPr lang="fr-FR" sz="1600" b="1">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t>X</a:t>
                      </a:r>
                    </a:p>
                    <a:p>
                      <a:pPr algn="ctr"/>
                      <a:endParaRPr lang="fr-FR" sz="1600" b="1">
                        <a:latin typeface="+mn-lt"/>
                      </a:endParaRPr>
                    </a:p>
                  </a:txBody>
                  <a:tcPr/>
                </a:tc>
                <a:extLst>
                  <a:ext uri="{0D108BD9-81ED-4DB2-BD59-A6C34878D82A}">
                    <a16:rowId xmlns:a16="http://schemas.microsoft.com/office/drawing/2014/main" val="4221973221"/>
                  </a:ext>
                </a:extLst>
              </a:tr>
            </a:tbl>
          </a:graphicData>
        </a:graphic>
      </p:graphicFrame>
      <p:sp>
        <p:nvSpPr>
          <p:cNvPr id="4" name="ZoneTexte 3">
            <a:extLst>
              <a:ext uri="{FF2B5EF4-FFF2-40B4-BE49-F238E27FC236}">
                <a16:creationId xmlns:a16="http://schemas.microsoft.com/office/drawing/2014/main" id="{13B24A2C-7957-670F-4367-AACACCA5FFA1}"/>
              </a:ext>
            </a:extLst>
          </p:cNvPr>
          <p:cNvSpPr txBox="1"/>
          <p:nvPr/>
        </p:nvSpPr>
        <p:spPr>
          <a:xfrm>
            <a:off x="4147457" y="174562"/>
            <a:ext cx="6096000" cy="523220"/>
          </a:xfrm>
          <a:prstGeom prst="rect">
            <a:avLst/>
          </a:prstGeom>
          <a:noFill/>
        </p:spPr>
        <p:txBody>
          <a:bodyPr wrap="square">
            <a:spAutoFit/>
          </a:bodyPr>
          <a:lstStyle/>
          <a:p>
            <a:r>
              <a:rPr lang="en-GB" sz="2800" b="1">
                <a:solidFill>
                  <a:srgbClr val="002060"/>
                </a:solidFill>
                <a:effectLst/>
                <a:ea typeface="Times New Roman" panose="02020603050405020304" pitchFamily="18" charset="0"/>
                <a:cs typeface="Times New Roman" panose="02020603050405020304" pitchFamily="18" charset="0"/>
              </a:rPr>
              <a:t>“ESCAPE enhance”</a:t>
            </a:r>
            <a:endParaRPr lang="fr-FR" sz="2800"/>
          </a:p>
        </p:txBody>
      </p:sp>
      <p:sp>
        <p:nvSpPr>
          <p:cNvPr id="2" name="ZoneTexte 1">
            <a:extLst>
              <a:ext uri="{FF2B5EF4-FFF2-40B4-BE49-F238E27FC236}">
                <a16:creationId xmlns:a16="http://schemas.microsoft.com/office/drawing/2014/main" id="{7E229BDA-78B7-644C-A101-EAFA60034EA7}"/>
              </a:ext>
            </a:extLst>
          </p:cNvPr>
          <p:cNvSpPr txBox="1"/>
          <p:nvPr/>
        </p:nvSpPr>
        <p:spPr>
          <a:xfrm>
            <a:off x="419562" y="4161165"/>
            <a:ext cx="10928826" cy="1754326"/>
          </a:xfrm>
          <a:prstGeom prst="rect">
            <a:avLst/>
          </a:prstGeom>
          <a:noFill/>
        </p:spPr>
        <p:txBody>
          <a:bodyPr wrap="none" rtlCol="0">
            <a:spAutoFit/>
          </a:bodyPr>
          <a:lstStyle/>
          <a:p>
            <a:r>
              <a:rPr lang="en-GB" dirty="0">
                <a:solidFill>
                  <a:srgbClr val="002060"/>
                </a:solidFill>
              </a:rPr>
              <a:t>« ESCAPE </a:t>
            </a:r>
            <a:r>
              <a:rPr lang="en-GB" noProof="1">
                <a:solidFill>
                  <a:srgbClr val="002060"/>
                </a:solidFill>
              </a:rPr>
              <a:t>enhance</a:t>
            </a:r>
            <a:r>
              <a:rPr lang="en-GB" dirty="0">
                <a:solidFill>
                  <a:srgbClr val="002060"/>
                </a:solidFill>
              </a:rPr>
              <a:t> » aims at being either :</a:t>
            </a:r>
          </a:p>
          <a:p>
            <a:r>
              <a:rPr lang="en-GB" dirty="0">
                <a:solidFill>
                  <a:srgbClr val="002060"/>
                </a:solidFill>
              </a:rPr>
              <a:t> - the Astro-Particle-Nuclear agreed programme for a larger PSE proposal, including ”Analytical Physics RIs’ cluster” </a:t>
            </a:r>
          </a:p>
          <a:p>
            <a:r>
              <a:rPr lang="en-GB" dirty="0">
                <a:solidFill>
                  <a:srgbClr val="002060"/>
                </a:solidFill>
              </a:rPr>
              <a:t>  (LEAPS and LENS ??) (that is our hope), </a:t>
            </a:r>
          </a:p>
          <a:p>
            <a:r>
              <a:rPr lang="en-GB" dirty="0">
                <a:solidFill>
                  <a:srgbClr val="002060"/>
                </a:solidFill>
              </a:rPr>
              <a:t>or:</a:t>
            </a:r>
          </a:p>
          <a:p>
            <a:r>
              <a:rPr lang="en-GB" dirty="0">
                <a:solidFill>
                  <a:srgbClr val="002060"/>
                </a:solidFill>
              </a:rPr>
              <a:t>- an individual proposal by itself (in such a case with a budget pro-rated to the number of ESFRIs and other RIs ?!)  </a:t>
            </a:r>
          </a:p>
          <a:p>
            <a:r>
              <a:rPr lang="en-GB" dirty="0">
                <a:solidFill>
                  <a:srgbClr val="002060"/>
                </a:solidFill>
              </a:rPr>
              <a:t>  and well-established bridges with a LEAPS/LENS’s one. </a:t>
            </a:r>
          </a:p>
        </p:txBody>
      </p:sp>
    </p:spTree>
    <p:extLst>
      <p:ext uri="{BB962C8B-B14F-4D97-AF65-F5344CB8AC3E}">
        <p14:creationId xmlns:p14="http://schemas.microsoft.com/office/powerpoint/2010/main" val="87058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2971A3D-6C0D-85C7-9BD4-2815D179BEE2}"/>
              </a:ext>
            </a:extLst>
          </p:cNvPr>
          <p:cNvGrpSpPr/>
          <p:nvPr/>
        </p:nvGrpSpPr>
        <p:grpSpPr>
          <a:xfrm>
            <a:off x="3011368" y="247426"/>
            <a:ext cx="1172584" cy="688489"/>
            <a:chOff x="1736333" y="1160980"/>
            <a:chExt cx="1017081" cy="461665"/>
          </a:xfrm>
        </p:grpSpPr>
        <p:sp>
          <p:nvSpPr>
            <p:cNvPr id="3" name="Rectangle 2">
              <a:extLst>
                <a:ext uri="{FF2B5EF4-FFF2-40B4-BE49-F238E27FC236}">
                  <a16:creationId xmlns:a16="http://schemas.microsoft.com/office/drawing/2014/main" id="{DE4BE980-F820-25B9-5BF8-A06EE4A405A6}"/>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AB43A349-1B3C-8FB1-A8DB-352E59CD2932}"/>
                </a:ext>
              </a:extLst>
            </p:cNvPr>
            <p:cNvSpPr txBox="1"/>
            <p:nvPr/>
          </p:nvSpPr>
          <p:spPr>
            <a:xfrm>
              <a:off x="1736333" y="1160980"/>
              <a:ext cx="1017081" cy="461665"/>
            </a:xfrm>
            <a:prstGeom prst="rect">
              <a:avLst/>
            </a:prstGeom>
            <a:noFill/>
          </p:spPr>
          <p:txBody>
            <a:bodyPr wrap="square" rtlCol="0">
              <a:spAutoFit/>
            </a:bodyPr>
            <a:lstStyle/>
            <a:p>
              <a:r>
                <a:rPr lang="fr-FR" sz="2400"/>
                <a:t>WP1</a:t>
              </a:r>
            </a:p>
          </p:txBody>
        </p:sp>
      </p:grpSp>
      <p:sp>
        <p:nvSpPr>
          <p:cNvPr id="6" name="ZoneTexte 5">
            <a:extLst>
              <a:ext uri="{FF2B5EF4-FFF2-40B4-BE49-F238E27FC236}">
                <a16:creationId xmlns:a16="http://schemas.microsoft.com/office/drawing/2014/main" id="{77F43BC0-F2BD-895C-6088-A7ED3522D59A}"/>
              </a:ext>
            </a:extLst>
          </p:cNvPr>
          <p:cNvSpPr txBox="1"/>
          <p:nvPr/>
        </p:nvSpPr>
        <p:spPr>
          <a:xfrm>
            <a:off x="804443" y="1585663"/>
            <a:ext cx="11073578" cy="3539430"/>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Establishing a coordination structure of ESCAPE </a:t>
            </a:r>
          </a:p>
          <a:p>
            <a:pPr lvl="2" algn="just"/>
            <a:r>
              <a:rPr lang="en-GB" sz="1600" dirty="0">
                <a:solidFill>
                  <a:srgbClr val="002060"/>
                </a:solidFill>
                <a:ea typeface="Times New Roman" panose="02020603050405020304" pitchFamily="18" charset="0"/>
                <a:cs typeface="Times New Roman" panose="02020603050405020304" pitchFamily="18" charset="0"/>
              </a:rPr>
              <a:t>- Expanding</a:t>
            </a:r>
            <a:r>
              <a:rPr lang="en-GB" sz="1600" dirty="0">
                <a:solidFill>
                  <a:srgbClr val="002060"/>
                </a:solidFill>
                <a:effectLst/>
                <a:ea typeface="Times New Roman" panose="02020603050405020304" pitchFamily="18" charset="0"/>
                <a:cs typeface="Times New Roman" panose="02020603050405020304" pitchFamily="18" charset="0"/>
              </a:rPr>
              <a:t> </a:t>
            </a:r>
            <a:r>
              <a:rPr lang="en-GB" sz="1600" dirty="0">
                <a:solidFill>
                  <a:srgbClr val="002060"/>
                </a:solidFill>
                <a:ea typeface="Times New Roman" panose="02020603050405020304" pitchFamily="18" charset="0"/>
                <a:cs typeface="Times New Roman" panose="02020603050405020304" pitchFamily="18" charset="0"/>
              </a:rPr>
              <a:t>the Science Cluster’s</a:t>
            </a:r>
            <a:r>
              <a:rPr lang="en-GB" sz="1600" dirty="0">
                <a:solidFill>
                  <a:srgbClr val="002060"/>
                </a:solidFill>
                <a:effectLst/>
                <a:ea typeface="Times New Roman" panose="02020603050405020304" pitchFamily="18" charset="0"/>
                <a:cs typeface="Times New Roman" panose="02020603050405020304" pitchFamily="18" charset="0"/>
              </a:rPr>
              <a:t> programme and scope (as well as memberships).</a:t>
            </a:r>
          </a:p>
          <a:p>
            <a:pPr lvl="2" algn="just"/>
            <a:r>
              <a:rPr lang="en-GB" sz="1600" dirty="0">
                <a:solidFill>
                  <a:srgbClr val="002060"/>
                </a:solidFill>
                <a:ea typeface="Times New Roman" panose="02020603050405020304" pitchFamily="18" charset="0"/>
                <a:cs typeface="Times New Roman" panose="02020603050405020304" pitchFamily="18" charset="0"/>
              </a:rPr>
              <a:t>- E</a:t>
            </a:r>
            <a:r>
              <a:rPr lang="en-GB" sz="1600" dirty="0">
                <a:solidFill>
                  <a:srgbClr val="002060"/>
                </a:solidFill>
                <a:effectLst/>
                <a:ea typeface="Times New Roman" panose="02020603050405020304" pitchFamily="18" charset="0"/>
                <a:cs typeface="Times New Roman" panose="02020603050405020304" pitchFamily="18" charset="0"/>
              </a:rPr>
              <a:t>stablishing political and technical arms, strengthening synergies (in view of INFRA-SERV-2027 calls).</a:t>
            </a:r>
          </a:p>
          <a:p>
            <a:pPr lvl="2" algn="just"/>
            <a:r>
              <a:rPr lang="en-GB" sz="1600" dirty="0">
                <a:solidFill>
                  <a:srgbClr val="002060"/>
                </a:solidFill>
                <a:ea typeface="Times New Roman" panose="02020603050405020304" pitchFamily="18" charset="0"/>
                <a:cs typeface="Times New Roman" panose="02020603050405020304" pitchFamily="18" charset="0"/>
              </a:rPr>
              <a:t>- Coordinating with “Analytical Physics RIs” cluster.</a:t>
            </a:r>
          </a:p>
          <a:p>
            <a:pPr lvl="2" algn="just"/>
            <a:r>
              <a:rPr lang="en-GB" sz="1600" dirty="0">
                <a:solidFill>
                  <a:srgbClr val="002060"/>
                </a:solidFill>
                <a:ea typeface="Times New Roman" panose="02020603050405020304" pitchFamily="18" charset="0"/>
                <a:cs typeface="Times New Roman" panose="02020603050405020304" pitchFamily="18" charset="0"/>
              </a:rPr>
              <a:t>- Enhance the ESCAPE Community-based Competence Centre (CCC) fields.</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2.1 – Strengthening/improving coordination and enhancing representativeness of ASTROPHYSICS ESFRIs  </a:t>
            </a:r>
          </a:p>
          <a:p>
            <a:pPr algn="just"/>
            <a:r>
              <a:rPr lang="en-GB" sz="1600" b="1" dirty="0">
                <a:solidFill>
                  <a:srgbClr val="002060"/>
                </a:solidFill>
                <a:ea typeface="Times New Roman" panose="02020603050405020304" pitchFamily="18" charset="0"/>
                <a:cs typeface="Times New Roman" panose="02020603050405020304" pitchFamily="18" charset="0"/>
              </a:rPr>
              <a:t>TASK 2.2 – Strengthening/improving coordination and enhancing representativeness of HEP/ECFA ESFRIs  </a:t>
            </a:r>
          </a:p>
          <a:p>
            <a:pPr algn="just"/>
            <a:r>
              <a:rPr lang="en-GB" sz="1600" b="1" dirty="0">
                <a:solidFill>
                  <a:srgbClr val="002060"/>
                </a:solidFill>
                <a:ea typeface="Times New Roman" panose="02020603050405020304" pitchFamily="18" charset="0"/>
                <a:cs typeface="Times New Roman" panose="02020603050405020304" pitchFamily="18" charset="0"/>
              </a:rPr>
              <a:t>TASK 2.3 – Strengthening/improving coordination and enhancing representativeness of ASTROPARTICLE/APPEC ESFRIs</a:t>
            </a:r>
          </a:p>
          <a:p>
            <a:pPr algn="just"/>
            <a:r>
              <a:rPr lang="en-GB" sz="1600" b="1" dirty="0">
                <a:solidFill>
                  <a:srgbClr val="002060"/>
                </a:solidFill>
                <a:ea typeface="Times New Roman" panose="02020603050405020304" pitchFamily="18" charset="0"/>
                <a:cs typeface="Times New Roman" panose="02020603050405020304" pitchFamily="18" charset="0"/>
              </a:rPr>
              <a:t>TASK 2.4 – Strengthening/improving coordination and enhancing representativeness of SPACE probes/ESFRIs  </a:t>
            </a:r>
          </a:p>
          <a:p>
            <a:pPr algn="just"/>
            <a:r>
              <a:rPr lang="en-GB" sz="1600" b="1" dirty="0">
                <a:solidFill>
                  <a:srgbClr val="002060"/>
                </a:solidFill>
                <a:ea typeface="Times New Roman" panose="02020603050405020304" pitchFamily="18" charset="0"/>
                <a:cs typeface="Times New Roman" panose="02020603050405020304" pitchFamily="18" charset="0"/>
              </a:rPr>
              <a:t>TASK 2.5 – Strengthening/improving coordination and enhancing representativeness of Nuclear Physics/</a:t>
            </a:r>
            <a:r>
              <a:rPr lang="en-GB" sz="1600" b="1" dirty="0" err="1">
                <a:solidFill>
                  <a:srgbClr val="002060"/>
                </a:solidFill>
                <a:ea typeface="Times New Roman" panose="02020603050405020304" pitchFamily="18" charset="0"/>
                <a:cs typeface="Times New Roman" panose="02020603050405020304" pitchFamily="18" charset="0"/>
              </a:rPr>
              <a:t>NuPPEC</a:t>
            </a:r>
            <a:r>
              <a:rPr lang="en-GB" sz="1600" b="1" dirty="0">
                <a:solidFill>
                  <a:srgbClr val="002060"/>
                </a:solidFill>
                <a:ea typeface="Times New Roman" panose="02020603050405020304" pitchFamily="18" charset="0"/>
                <a:cs typeface="Times New Roman" panose="02020603050405020304" pitchFamily="18" charset="0"/>
              </a:rPr>
              <a:t> ESFRIs</a:t>
            </a: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3 – Harmonising, integrating and interoperating research infrastructures</a:t>
            </a:r>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D492D9C1-9630-8A99-1EFC-F4CA607B104E}"/>
              </a:ext>
            </a:extLst>
          </p:cNvPr>
          <p:cNvSpPr txBox="1"/>
          <p:nvPr/>
        </p:nvSpPr>
        <p:spPr>
          <a:xfrm>
            <a:off x="3946477" y="288000"/>
            <a:ext cx="4836773" cy="369332"/>
          </a:xfrm>
          <a:prstGeom prst="rect">
            <a:avLst/>
          </a:prstGeom>
          <a:noFill/>
        </p:spPr>
        <p:txBody>
          <a:bodyPr wrap="none" rtlCol="0">
            <a:spAutoFit/>
          </a:bodyPr>
          <a:lstStyle/>
          <a:p>
            <a:r>
              <a:rPr lang="fr-FR" b="1" u="sng"/>
              <a:t>POLICY AND COORDINATION</a:t>
            </a:r>
            <a:r>
              <a:rPr lang="fr-FR" b="1"/>
              <a:t>   (</a:t>
            </a:r>
            <a:r>
              <a:rPr lang="fr-FR" b="1" err="1"/>
              <a:t>Outcome</a:t>
            </a:r>
            <a:r>
              <a:rPr lang="fr-FR" b="1"/>
              <a:t>  1 &amp; 2) </a:t>
            </a:r>
          </a:p>
        </p:txBody>
      </p:sp>
      <p:sp>
        <p:nvSpPr>
          <p:cNvPr id="8" name="ZoneTexte 7">
            <a:extLst>
              <a:ext uri="{FF2B5EF4-FFF2-40B4-BE49-F238E27FC236}">
                <a16:creationId xmlns:a16="http://schemas.microsoft.com/office/drawing/2014/main" id="{30BFEFCF-6FA2-B663-F25A-5375F3BB9929}"/>
              </a:ext>
            </a:extLst>
          </p:cNvPr>
          <p:cNvSpPr txBox="1"/>
          <p:nvPr/>
        </p:nvSpPr>
        <p:spPr>
          <a:xfrm>
            <a:off x="880643" y="4878167"/>
            <a:ext cx="7500257" cy="1077218"/>
          </a:xfrm>
          <a:prstGeom prst="rect">
            <a:avLst/>
          </a:prstGeom>
          <a:noFill/>
        </p:spPr>
        <p:txBody>
          <a:bodyPr wrap="square">
            <a:spAutoFit/>
          </a:bodyPr>
          <a:lstStyle/>
          <a:p>
            <a:pPr lvl="2" algn="just"/>
            <a:r>
              <a:rPr lang="en-GB" sz="1600" dirty="0">
                <a:solidFill>
                  <a:srgbClr val="002060"/>
                </a:solidFill>
                <a:ea typeface="Times New Roman" panose="02020603050405020304" pitchFamily="18" charset="0"/>
                <a:cs typeface="Times New Roman" panose="02020603050405020304" pitchFamily="18" charset="0"/>
              </a:rPr>
              <a:t>- Activities from WP2-TASK3.1 and TASK3.2</a:t>
            </a:r>
          </a:p>
          <a:p>
            <a:pPr lvl="2" algn="just"/>
            <a:r>
              <a:rPr lang="en-GB" sz="1600" dirty="0">
                <a:solidFill>
                  <a:srgbClr val="002060"/>
                </a:solidFill>
                <a:ea typeface="Times New Roman" panose="02020603050405020304" pitchFamily="18" charset="0"/>
                <a:cs typeface="Times New Roman" panose="02020603050405020304" pitchFamily="18" charset="0"/>
              </a:rPr>
              <a:t>- Industrial-Liaison optimisation and Technical Infrastructures (TIs) promotion </a:t>
            </a:r>
          </a:p>
          <a:p>
            <a:pPr lvl="2" algn="just"/>
            <a:r>
              <a:rPr lang="en-GB" sz="1600" dirty="0">
                <a:solidFill>
                  <a:srgbClr val="002060"/>
                </a:solidFill>
                <a:ea typeface="Times New Roman" panose="02020603050405020304" pitchFamily="18" charset="0"/>
                <a:cs typeface="Times New Roman" panose="02020603050405020304" pitchFamily="18" charset="0"/>
              </a:rPr>
              <a:t>- Transdisciplinary from Physics-to-health/environment/energy</a:t>
            </a:r>
          </a:p>
          <a:p>
            <a:pPr lvl="2" algn="just"/>
            <a:r>
              <a:rPr lang="en-GB" sz="1600" dirty="0">
                <a:solidFill>
                  <a:srgbClr val="002060"/>
                </a:solidFill>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484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3C6B-BE8A-0E37-46CB-BCE732722025}"/>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718384B3-2C5B-E2A2-4207-B768CD43642B}"/>
              </a:ext>
            </a:extLst>
          </p:cNvPr>
          <p:cNvGrpSpPr/>
          <p:nvPr/>
        </p:nvGrpSpPr>
        <p:grpSpPr>
          <a:xfrm>
            <a:off x="3121537" y="247425"/>
            <a:ext cx="1172584" cy="550791"/>
            <a:chOff x="1736333" y="1160980"/>
            <a:chExt cx="1017081" cy="369332"/>
          </a:xfrm>
        </p:grpSpPr>
        <p:sp>
          <p:nvSpPr>
            <p:cNvPr id="3" name="Rectangle 2">
              <a:extLst>
                <a:ext uri="{FF2B5EF4-FFF2-40B4-BE49-F238E27FC236}">
                  <a16:creationId xmlns:a16="http://schemas.microsoft.com/office/drawing/2014/main" id="{A055013F-C031-04AC-F6E0-89687AFDC003}"/>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A2ECE7A1-AB1A-E0E6-BA4E-69854AFC5F63}"/>
                </a:ext>
              </a:extLst>
            </p:cNvPr>
            <p:cNvSpPr txBox="1"/>
            <p:nvPr/>
          </p:nvSpPr>
          <p:spPr>
            <a:xfrm>
              <a:off x="1736333" y="1160980"/>
              <a:ext cx="1017081" cy="309569"/>
            </a:xfrm>
            <a:prstGeom prst="rect">
              <a:avLst/>
            </a:prstGeom>
            <a:noFill/>
          </p:spPr>
          <p:txBody>
            <a:bodyPr wrap="square" rtlCol="0">
              <a:spAutoFit/>
            </a:bodyPr>
            <a:lstStyle/>
            <a:p>
              <a:r>
                <a:rPr lang="fr-FR" sz="2400"/>
                <a:t>WP2</a:t>
              </a:r>
            </a:p>
          </p:txBody>
        </p:sp>
      </p:grpSp>
      <p:sp>
        <p:nvSpPr>
          <p:cNvPr id="6" name="ZoneTexte 5">
            <a:extLst>
              <a:ext uri="{FF2B5EF4-FFF2-40B4-BE49-F238E27FC236}">
                <a16:creationId xmlns:a16="http://schemas.microsoft.com/office/drawing/2014/main" id="{904B0887-ABB6-2810-A7F6-BF882BFAF9BF}"/>
              </a:ext>
            </a:extLst>
          </p:cNvPr>
          <p:cNvSpPr txBox="1"/>
          <p:nvPr/>
        </p:nvSpPr>
        <p:spPr>
          <a:xfrm>
            <a:off x="1443209" y="944406"/>
            <a:ext cx="10875487" cy="2308324"/>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Front page architectural conception, design, deployment and operation</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2 – </a:t>
            </a:r>
            <a:r>
              <a:rPr lang="en-GB" sz="1600" b="1" dirty="0">
                <a:solidFill>
                  <a:srgbClr val="C00000"/>
                </a:solidFill>
                <a:effectLst/>
                <a:ea typeface="Times New Roman" panose="02020603050405020304" pitchFamily="18" charset="0"/>
                <a:cs typeface="Times New Roman" panose="02020603050405020304" pitchFamily="18" charset="0"/>
              </a:rPr>
              <a:t>CORE</a:t>
            </a:r>
            <a:r>
              <a:rPr lang="en-GB" sz="1600" b="1" dirty="0">
                <a:solidFill>
                  <a:srgbClr val="002060"/>
                </a:solidFill>
                <a:effectLst/>
                <a:ea typeface="Times New Roman" panose="02020603050405020304" pitchFamily="18" charset="0"/>
                <a:cs typeface="Times New Roman" panose="02020603050405020304" pitchFamily="18" charset="0"/>
              </a:rPr>
              <a:t> </a:t>
            </a:r>
            <a:r>
              <a:rPr lang="en-GB" sz="1600" b="1" dirty="0">
                <a:solidFill>
                  <a:srgbClr val="C00000"/>
                </a:solidFill>
                <a:ea typeface="Times New Roman" panose="02020603050405020304" pitchFamily="18" charset="0"/>
                <a:cs typeface="Times New Roman" panose="02020603050405020304" pitchFamily="18" charset="0"/>
              </a:rPr>
              <a:t>s</a:t>
            </a:r>
            <a:r>
              <a:rPr lang="en-GB" sz="1600" b="1" dirty="0">
                <a:solidFill>
                  <a:srgbClr val="C00000"/>
                </a:solidFill>
                <a:effectLst/>
                <a:ea typeface="Times New Roman" panose="02020603050405020304" pitchFamily="18" charset="0"/>
                <a:cs typeface="Times New Roman" panose="02020603050405020304" pitchFamily="18" charset="0"/>
              </a:rPr>
              <a:t>cientif</a:t>
            </a:r>
            <a:r>
              <a:rPr lang="en-GB" sz="1600" b="1" dirty="0">
                <a:solidFill>
                  <a:srgbClr val="C00000"/>
                </a:solidFill>
                <a:ea typeface="Times New Roman" panose="02020603050405020304" pitchFamily="18" charset="0"/>
                <a:cs typeface="Times New Roman" panose="02020603050405020304" pitchFamily="18" charset="0"/>
              </a:rPr>
              <a:t>ic /data </a:t>
            </a:r>
            <a:r>
              <a:rPr lang="en-GB" sz="1600" b="1" dirty="0">
                <a:solidFill>
                  <a:srgbClr val="002060"/>
                </a:solidFill>
                <a:ea typeface="Times New Roman" panose="02020603050405020304" pitchFamily="18" charset="0"/>
                <a:cs typeface="Times New Roman" panose="02020603050405020304" pitchFamily="18" charset="0"/>
              </a:rPr>
              <a:t>research services and their access/selection procedures </a:t>
            </a:r>
            <a:r>
              <a:rPr lang="en-GB" sz="1600" dirty="0">
                <a:solidFill>
                  <a:srgbClr val="002060"/>
                </a:solidFill>
                <a:ea typeface="Times New Roman" panose="02020603050405020304" pitchFamily="18" charset="0"/>
                <a:cs typeface="Times New Roman" panose="02020603050405020304" pitchFamily="18" charset="0"/>
              </a:rPr>
              <a:t>(survey, critical analysis and selection)</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3.1 – Technological innovation services and their access/selection procedures </a:t>
            </a:r>
            <a:r>
              <a:rPr lang="en-GB" sz="1600" dirty="0">
                <a:solidFill>
                  <a:srgbClr val="002060"/>
                </a:solidFill>
                <a:ea typeface="Times New Roman" panose="02020603050405020304" pitchFamily="18" charset="0"/>
                <a:cs typeface="Times New Roman" panose="02020603050405020304" pitchFamily="18" charset="0"/>
              </a:rPr>
              <a:t>(survey, critical analysis and selection)</a:t>
            </a:r>
          </a:p>
          <a:p>
            <a:pPr algn="just"/>
            <a:r>
              <a:rPr lang="en-GB" sz="1600" dirty="0">
                <a:solidFill>
                  <a:srgbClr val="002060"/>
                </a:solidFill>
                <a:ea typeface="Times New Roman" panose="02020603050405020304" pitchFamily="18" charset="0"/>
                <a:cs typeface="Times New Roman" panose="02020603050405020304" pitchFamily="18" charset="0"/>
              </a:rPr>
              <a:t>                  -&gt; in coherence with WP1-TASK 3 output </a:t>
            </a:r>
            <a:r>
              <a:rPr lang="en-GB" sz="1600" i="1" dirty="0">
                <a:solidFill>
                  <a:srgbClr val="002060"/>
                </a:solidFill>
                <a:ea typeface="Times New Roman" panose="02020603050405020304" pitchFamily="18" charset="0"/>
                <a:cs typeface="Times New Roman" panose="02020603050405020304" pitchFamily="18" charset="0"/>
              </a:rPr>
              <a:t>(Harmonising, integrating and interoperating research infrastructures) </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183534C4-CF12-5AAD-96C8-1A85C0C7BEEE}"/>
              </a:ext>
            </a:extLst>
          </p:cNvPr>
          <p:cNvSpPr txBox="1"/>
          <p:nvPr/>
        </p:nvSpPr>
        <p:spPr>
          <a:xfrm>
            <a:off x="4056646" y="288000"/>
            <a:ext cx="4021870" cy="369332"/>
          </a:xfrm>
          <a:prstGeom prst="rect">
            <a:avLst/>
          </a:prstGeom>
          <a:noFill/>
        </p:spPr>
        <p:txBody>
          <a:bodyPr wrap="none" rtlCol="0">
            <a:spAutoFit/>
          </a:bodyPr>
          <a:lstStyle/>
          <a:p>
            <a:r>
              <a:rPr lang="fr-FR" b="1" u="sng"/>
              <a:t>R&amp;I SERVICES’ CATALOGUE </a:t>
            </a:r>
            <a:r>
              <a:rPr lang="fr-FR" b="1"/>
              <a:t>(</a:t>
            </a:r>
            <a:r>
              <a:rPr lang="fr-FR" b="1" err="1"/>
              <a:t>Outcome</a:t>
            </a:r>
            <a:r>
              <a:rPr lang="fr-FR" b="1"/>
              <a:t> 3) </a:t>
            </a:r>
          </a:p>
        </p:txBody>
      </p:sp>
      <p:sp>
        <p:nvSpPr>
          <p:cNvPr id="8" name="ZoneTexte 7">
            <a:extLst>
              <a:ext uri="{FF2B5EF4-FFF2-40B4-BE49-F238E27FC236}">
                <a16:creationId xmlns:a16="http://schemas.microsoft.com/office/drawing/2014/main" id="{0099B33C-8706-0329-59ED-277DE6820072}"/>
              </a:ext>
            </a:extLst>
          </p:cNvPr>
          <p:cNvSpPr txBox="1"/>
          <p:nvPr/>
        </p:nvSpPr>
        <p:spPr>
          <a:xfrm>
            <a:off x="1353998" y="2493522"/>
            <a:ext cx="10748791" cy="4047262"/>
          </a:xfrm>
          <a:prstGeom prst="rect">
            <a:avLst/>
          </a:prstGeom>
          <a:noFill/>
        </p:spPr>
        <p:txBody>
          <a:bodyPr wrap="square">
            <a:spAutoFit/>
          </a:bodyPr>
          <a:lstStyle/>
          <a:p>
            <a:pPr algn="just"/>
            <a:r>
              <a:rPr lang="en-GB" sz="1600" b="1" noProof="1">
                <a:solidFill>
                  <a:srgbClr val="002060"/>
                </a:solidFill>
                <a:ea typeface="Times New Roman" panose="02020603050405020304" pitchFamily="18" charset="0"/>
                <a:cs typeface="Times New Roman" panose="02020603050405020304" pitchFamily="18" charset="0"/>
              </a:rPr>
              <a:t>TASK 3.2 – Deploying “pilot” federated activities aligned with EU priorities and strategy </a:t>
            </a:r>
            <a:endParaRPr lang="en-GB" sz="1600" noProof="1">
              <a:solidFill>
                <a:srgbClr val="002060"/>
              </a:solidFill>
              <a:ea typeface="Times New Roman" panose="02020603050405020304" pitchFamily="18" charset="0"/>
              <a:cs typeface="Times New Roman" panose="02020603050405020304" pitchFamily="18" charset="0"/>
            </a:endParaRPr>
          </a:p>
          <a:p>
            <a:pPr lvl="2" algn="just"/>
            <a:r>
              <a:rPr lang="en-GB" sz="1500" noProof="1">
                <a:solidFill>
                  <a:srgbClr val="C00000"/>
                </a:solidFill>
                <a:ea typeface="Times New Roman" panose="02020603050405020304" pitchFamily="18" charset="0"/>
                <a:cs typeface="Times New Roman" panose="02020603050405020304" pitchFamily="18" charset="0"/>
              </a:rPr>
              <a:t>1)  CORE activities [… also in view of INFRA-SERV] (carefully seeing the INFRA-TECH)</a:t>
            </a:r>
          </a:p>
          <a:p>
            <a:pPr lvl="2" algn="just"/>
            <a:r>
              <a:rPr lang="en-GB" sz="1500" noProof="1">
                <a:solidFill>
                  <a:srgbClr val="C00000"/>
                </a:solidFill>
                <a:cs typeface="Times New Roman" panose="02020603050405020304" pitchFamily="18" charset="0"/>
              </a:rPr>
              <a:t>[…]</a:t>
            </a:r>
          </a:p>
          <a:p>
            <a:pPr lvl="2" algn="just"/>
            <a:r>
              <a:rPr lang="en-GB" sz="1500" noProof="1">
                <a:solidFill>
                  <a:srgbClr val="C00000"/>
                </a:solidFill>
                <a:ea typeface="Times New Roman" panose="02020603050405020304" pitchFamily="18" charset="0"/>
                <a:cs typeface="Times New Roman" panose="02020603050405020304" pitchFamily="18" charset="0"/>
              </a:rPr>
              <a:t>2) </a:t>
            </a:r>
            <a:r>
              <a:rPr lang="en-GB" sz="1500" noProof="1">
                <a:solidFill>
                  <a:srgbClr val="002060"/>
                </a:solidFill>
                <a:ea typeface="Times New Roman" panose="02020603050405020304" pitchFamily="18" charset="0"/>
                <a:cs typeface="Times New Roman" panose="02020603050405020304" pitchFamily="18" charset="0"/>
              </a:rPr>
              <a:t>Data-research and open science (new dev. and leveraging </a:t>
            </a:r>
            <a:r>
              <a:rPr lang="en-GB" sz="1500" noProof="1">
                <a:solidFill>
                  <a:srgbClr val="C00000"/>
                </a:solidFill>
                <a:ea typeface="Times New Roman" panose="02020603050405020304" pitchFamily="18" charset="0"/>
                <a:cs typeface="Times New Roman" panose="02020603050405020304" pitchFamily="18" charset="0"/>
              </a:rPr>
              <a:t>the current ESCAPE programme as well as OSCARS</a:t>
            </a:r>
            <a:r>
              <a:rPr lang="en-GB" sz="1500" noProof="1">
                <a:solidFill>
                  <a:srgbClr val="002060"/>
                </a:solidFill>
                <a:ea typeface="Times New Roman" panose="02020603050405020304" pitchFamily="18" charset="0"/>
                <a:cs typeface="Times New Roman" panose="02020603050405020304" pitchFamily="18" charset="0"/>
              </a:rPr>
              <a:t>)</a:t>
            </a:r>
          </a:p>
          <a:p>
            <a:pPr lvl="2" algn="just"/>
            <a:r>
              <a:rPr lang="en-GB" sz="1500" noProof="1">
                <a:solidFill>
                  <a:srgbClr val="002060"/>
                </a:solidFill>
                <a:ea typeface="Times New Roman" panose="02020603050405020304" pitchFamily="18" charset="0"/>
                <a:cs typeface="Times New Roman" panose="02020603050405020304" pitchFamily="18" charset="0"/>
              </a:rPr>
              <a:t>3) Digital twin (Monte Carlo generator and hybrid computational optimisation) (</a:t>
            </a:r>
            <a:r>
              <a:rPr lang="en-GB" sz="1500" i="1" noProof="1">
                <a:solidFill>
                  <a:srgbClr val="C00000"/>
                </a:solidFill>
                <a:ea typeface="Times New Roman" panose="02020603050405020304" pitchFamily="18" charset="0"/>
                <a:cs typeface="Times New Roman" panose="02020603050405020304" pitchFamily="18" charset="0"/>
              </a:rPr>
              <a:t>to be linked to related EC actions</a:t>
            </a:r>
            <a:r>
              <a:rPr lang="en-GB" sz="1500" noProof="1">
                <a:solidFill>
                  <a:srgbClr val="002060"/>
                </a:solidFill>
                <a:ea typeface="Times New Roman" panose="02020603050405020304" pitchFamily="18" charset="0"/>
                <a:cs typeface="Times New Roman" panose="02020603050405020304" pitchFamily="18" charset="0"/>
              </a:rPr>
              <a:t>)</a:t>
            </a:r>
          </a:p>
          <a:p>
            <a:pPr lvl="2" algn="just"/>
            <a:r>
              <a:rPr lang="en-GB" sz="1500" noProof="1">
                <a:solidFill>
                  <a:srgbClr val="002060"/>
                </a:solidFill>
                <a:ea typeface="Times New Roman" panose="02020603050405020304" pitchFamily="18" charset="0"/>
                <a:cs typeface="Times New Roman" panose="02020603050405020304" pitchFamily="18" charset="0"/>
              </a:rPr>
              <a:t>4) New electronics for observatory, sensors and detectors (It may be advantageous to prioritise semiconductors)</a:t>
            </a:r>
          </a:p>
          <a:p>
            <a:pPr lvl="2" algn="just"/>
            <a:r>
              <a:rPr lang="en-GB" sz="1500" noProof="1">
                <a:solidFill>
                  <a:srgbClr val="002060"/>
                </a:solidFill>
                <a:ea typeface="Times New Roman" panose="02020603050405020304" pitchFamily="18" charset="0"/>
                <a:cs typeface="Times New Roman" panose="02020603050405020304" pitchFamily="18" charset="0"/>
              </a:rPr>
              <a:t>5) Vacuum and cryogenics </a:t>
            </a:r>
            <a:r>
              <a:rPr lang="en-GB" sz="1500" noProof="1">
                <a:solidFill>
                  <a:srgbClr val="C00000"/>
                </a:solidFill>
                <a:ea typeface="Times New Roman" panose="02020603050405020304" pitchFamily="18" charset="0"/>
                <a:cs typeface="Times New Roman" panose="02020603050405020304" pitchFamily="18" charset="0"/>
              </a:rPr>
              <a:t>(SERVICES and not dev. “ tbd !)</a:t>
            </a:r>
          </a:p>
          <a:p>
            <a:pPr lvl="2" algn="just"/>
            <a:r>
              <a:rPr lang="en-GB" sz="1500" noProof="1">
                <a:solidFill>
                  <a:srgbClr val="002060"/>
                </a:solidFill>
                <a:ea typeface="Times New Roman" panose="02020603050405020304" pitchFamily="18" charset="0"/>
                <a:cs typeface="Times New Roman" panose="02020603050405020304" pitchFamily="18" charset="0"/>
              </a:rPr>
              <a:t>6) Quantum technology for time synchronisation, computation and cybersecurity</a:t>
            </a:r>
          </a:p>
          <a:p>
            <a:pPr lvl="2" algn="just"/>
            <a:r>
              <a:rPr lang="en-GB" sz="1500" noProof="1">
                <a:solidFill>
                  <a:srgbClr val="002060"/>
                </a:solidFill>
                <a:cs typeface="Times New Roman" panose="02020603050405020304" pitchFamily="18" charset="0"/>
              </a:rPr>
              <a:t>According to a matrix approach where all of the above pilot activities follow a few strategic pathways:    </a:t>
            </a:r>
          </a:p>
          <a:p>
            <a:pPr marL="1200150" lvl="2" indent="-285750" algn="just">
              <a:buFont typeface="Wingdings" pitchFamily="2" charset="2"/>
              <a:buChar char="Ø"/>
            </a:pPr>
            <a:r>
              <a:rPr lang="en-GB" sz="1500" noProof="1">
                <a:cs typeface="Times New Roman" panose="02020603050405020304" pitchFamily="18" charset="0"/>
              </a:rPr>
              <a:t>    Delivering s</a:t>
            </a:r>
            <a:r>
              <a:rPr lang="en-GB" sz="1500" noProof="1"/>
              <a:t>ervices/technologies for reducing the environmental and climate footprint</a:t>
            </a:r>
          </a:p>
          <a:p>
            <a:pPr marL="1200150" lvl="2" indent="-285750" algn="just">
              <a:buFont typeface="Wingdings" pitchFamily="2" charset="2"/>
              <a:buChar char="Ø"/>
            </a:pPr>
            <a:r>
              <a:rPr lang="en-GB" sz="1500" noProof="1">
                <a:cs typeface="Times New Roman" panose="02020603050405020304" pitchFamily="18" charset="0"/>
              </a:rPr>
              <a:t>    </a:t>
            </a:r>
            <a:r>
              <a:rPr lang="en-GB" sz="1500" noProof="1"/>
              <a:t>Enhancing HPC in Europe</a:t>
            </a:r>
          </a:p>
          <a:p>
            <a:pPr marL="1200150" lvl="2" indent="-285750" algn="just">
              <a:buFont typeface="Wingdings" pitchFamily="2" charset="2"/>
              <a:buChar char="Ø"/>
            </a:pPr>
            <a:r>
              <a:rPr lang="en-GB" sz="1500" noProof="1"/>
              <a:t>    Supporting science for AI</a:t>
            </a:r>
          </a:p>
          <a:p>
            <a:pPr marL="1200150" lvl="2" indent="-285750" algn="just">
              <a:buFont typeface="Wingdings" pitchFamily="2" charset="2"/>
              <a:buChar char="Ø"/>
            </a:pPr>
            <a:r>
              <a:rPr lang="en-GB" sz="1500" noProof="1"/>
              <a:t>    Mentoring the Digital transition</a:t>
            </a:r>
          </a:p>
          <a:p>
            <a:pPr marL="1200150" lvl="2" indent="-285750" algn="just">
              <a:buFont typeface="Wingdings" pitchFamily="2" charset="2"/>
              <a:buChar char="Ø"/>
            </a:pPr>
            <a:r>
              <a:rPr lang="en-GB" sz="1500" noProof="1"/>
              <a:t>    New adoptions and therefore potential new competitive markets (for semiconductor, photonics, vacuum, new  </a:t>
            </a:r>
          </a:p>
          <a:p>
            <a:pPr lvl="2" algn="just"/>
            <a:r>
              <a:rPr lang="en-GB" sz="1500" noProof="1"/>
              <a:t>           materials…)</a:t>
            </a:r>
          </a:p>
          <a:p>
            <a:pPr marL="1200150" lvl="2" indent="-285750" algn="just">
              <a:buFont typeface="Wingdings" pitchFamily="2" charset="2"/>
              <a:buChar char="Ø"/>
            </a:pPr>
            <a:r>
              <a:rPr lang="en-GB" sz="1500" noProof="1"/>
              <a:t>   Linking to EOSC  (from open science to data sovereignty) </a:t>
            </a:r>
          </a:p>
          <a:p>
            <a:pPr marL="1200150" lvl="2" indent="-285750" algn="just">
              <a:buFont typeface="Wingdings" pitchFamily="2" charset="2"/>
              <a:buChar char="Ø"/>
            </a:pPr>
            <a:endParaRPr lang="en-GB" sz="1600" noProof="1">
              <a:solidFill>
                <a:srgbClr val="00206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69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B307-F6C9-727A-132C-9A4280807F98}"/>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F913FCAB-0823-6EB3-D4F1-8544A37853D6}"/>
              </a:ext>
            </a:extLst>
          </p:cNvPr>
          <p:cNvGrpSpPr/>
          <p:nvPr/>
        </p:nvGrpSpPr>
        <p:grpSpPr>
          <a:xfrm>
            <a:off x="3121537" y="247425"/>
            <a:ext cx="1172584" cy="550791"/>
            <a:chOff x="1736333" y="1160980"/>
            <a:chExt cx="1017081" cy="369332"/>
          </a:xfrm>
        </p:grpSpPr>
        <p:sp>
          <p:nvSpPr>
            <p:cNvPr id="3" name="Rectangle 2">
              <a:extLst>
                <a:ext uri="{FF2B5EF4-FFF2-40B4-BE49-F238E27FC236}">
                  <a16:creationId xmlns:a16="http://schemas.microsoft.com/office/drawing/2014/main" id="{4AEFF067-9164-DF20-8264-5E46E09BA2AB}"/>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FADDFE33-3586-2C08-7DA2-061DFAB936C3}"/>
                </a:ext>
              </a:extLst>
            </p:cNvPr>
            <p:cNvSpPr txBox="1"/>
            <p:nvPr/>
          </p:nvSpPr>
          <p:spPr>
            <a:xfrm>
              <a:off x="1736333" y="1160980"/>
              <a:ext cx="1017081" cy="309569"/>
            </a:xfrm>
            <a:prstGeom prst="rect">
              <a:avLst/>
            </a:prstGeom>
            <a:noFill/>
          </p:spPr>
          <p:txBody>
            <a:bodyPr wrap="square" rtlCol="0">
              <a:spAutoFit/>
            </a:bodyPr>
            <a:lstStyle/>
            <a:p>
              <a:r>
                <a:rPr lang="fr-FR" sz="2400"/>
                <a:t>WP2</a:t>
              </a:r>
            </a:p>
          </p:txBody>
        </p:sp>
      </p:grpSp>
      <p:sp>
        <p:nvSpPr>
          <p:cNvPr id="6" name="ZoneTexte 5">
            <a:extLst>
              <a:ext uri="{FF2B5EF4-FFF2-40B4-BE49-F238E27FC236}">
                <a16:creationId xmlns:a16="http://schemas.microsoft.com/office/drawing/2014/main" id="{FA6612EA-2ADA-387D-4C6F-EA455FCD07F6}"/>
              </a:ext>
            </a:extLst>
          </p:cNvPr>
          <p:cNvSpPr txBox="1"/>
          <p:nvPr/>
        </p:nvSpPr>
        <p:spPr>
          <a:xfrm>
            <a:off x="1443209" y="944406"/>
            <a:ext cx="10875487" cy="2308324"/>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Front page architectural conception, design, deployment and operation</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2 – </a:t>
            </a:r>
            <a:r>
              <a:rPr lang="en-GB" sz="1600" b="1" dirty="0">
                <a:solidFill>
                  <a:srgbClr val="C00000"/>
                </a:solidFill>
                <a:effectLst/>
                <a:ea typeface="Times New Roman" panose="02020603050405020304" pitchFamily="18" charset="0"/>
                <a:cs typeface="Times New Roman" panose="02020603050405020304" pitchFamily="18" charset="0"/>
              </a:rPr>
              <a:t>CORE</a:t>
            </a:r>
            <a:r>
              <a:rPr lang="en-GB" sz="1600" b="1" dirty="0">
                <a:solidFill>
                  <a:srgbClr val="002060"/>
                </a:solidFill>
                <a:effectLst/>
                <a:ea typeface="Times New Roman" panose="02020603050405020304" pitchFamily="18" charset="0"/>
                <a:cs typeface="Times New Roman" panose="02020603050405020304" pitchFamily="18" charset="0"/>
              </a:rPr>
              <a:t> </a:t>
            </a:r>
            <a:r>
              <a:rPr lang="en-GB" sz="1600" b="1" dirty="0">
                <a:solidFill>
                  <a:srgbClr val="C00000"/>
                </a:solidFill>
                <a:ea typeface="Times New Roman" panose="02020603050405020304" pitchFamily="18" charset="0"/>
                <a:cs typeface="Times New Roman" panose="02020603050405020304" pitchFamily="18" charset="0"/>
              </a:rPr>
              <a:t>s</a:t>
            </a:r>
            <a:r>
              <a:rPr lang="en-GB" sz="1600" b="1" dirty="0">
                <a:solidFill>
                  <a:srgbClr val="C00000"/>
                </a:solidFill>
                <a:effectLst/>
                <a:ea typeface="Times New Roman" panose="02020603050405020304" pitchFamily="18" charset="0"/>
                <a:cs typeface="Times New Roman" panose="02020603050405020304" pitchFamily="18" charset="0"/>
              </a:rPr>
              <a:t>cientif</a:t>
            </a:r>
            <a:r>
              <a:rPr lang="en-GB" sz="1600" b="1" dirty="0">
                <a:solidFill>
                  <a:srgbClr val="C00000"/>
                </a:solidFill>
                <a:ea typeface="Times New Roman" panose="02020603050405020304" pitchFamily="18" charset="0"/>
                <a:cs typeface="Times New Roman" panose="02020603050405020304" pitchFamily="18" charset="0"/>
              </a:rPr>
              <a:t>ic /data </a:t>
            </a:r>
            <a:r>
              <a:rPr lang="en-GB" sz="1600" b="1" dirty="0">
                <a:solidFill>
                  <a:srgbClr val="002060"/>
                </a:solidFill>
                <a:ea typeface="Times New Roman" panose="02020603050405020304" pitchFamily="18" charset="0"/>
                <a:cs typeface="Times New Roman" panose="02020603050405020304" pitchFamily="18" charset="0"/>
              </a:rPr>
              <a:t>research services and their access/selection procedures </a:t>
            </a:r>
            <a:r>
              <a:rPr lang="en-GB" sz="1600" dirty="0">
                <a:solidFill>
                  <a:srgbClr val="002060"/>
                </a:solidFill>
                <a:ea typeface="Times New Roman" panose="02020603050405020304" pitchFamily="18" charset="0"/>
                <a:cs typeface="Times New Roman" panose="02020603050405020304" pitchFamily="18" charset="0"/>
              </a:rPr>
              <a:t>(survey, critical analysis and selection)</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3.1 – Technological innovation services and their access/selection procedures </a:t>
            </a:r>
            <a:r>
              <a:rPr lang="en-GB" sz="1600" dirty="0">
                <a:solidFill>
                  <a:srgbClr val="002060"/>
                </a:solidFill>
                <a:ea typeface="Times New Roman" panose="02020603050405020304" pitchFamily="18" charset="0"/>
                <a:cs typeface="Times New Roman" panose="02020603050405020304" pitchFamily="18" charset="0"/>
              </a:rPr>
              <a:t>(survey, critical analysis and selection)</a:t>
            </a:r>
          </a:p>
          <a:p>
            <a:pPr algn="just"/>
            <a:r>
              <a:rPr lang="en-GB" sz="1600" dirty="0">
                <a:solidFill>
                  <a:srgbClr val="002060"/>
                </a:solidFill>
                <a:ea typeface="Times New Roman" panose="02020603050405020304" pitchFamily="18" charset="0"/>
                <a:cs typeface="Times New Roman" panose="02020603050405020304" pitchFamily="18" charset="0"/>
              </a:rPr>
              <a:t>                  -&gt; in coherence with WP1-TASK 3 output </a:t>
            </a:r>
            <a:r>
              <a:rPr lang="en-GB" sz="1600" i="1" dirty="0">
                <a:solidFill>
                  <a:srgbClr val="002060"/>
                </a:solidFill>
                <a:ea typeface="Times New Roman" panose="02020603050405020304" pitchFamily="18" charset="0"/>
                <a:cs typeface="Times New Roman" panose="02020603050405020304" pitchFamily="18" charset="0"/>
              </a:rPr>
              <a:t>(Harmonising, integrating and interoperating research infrastructures) </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F0C311A5-105B-DD72-CD91-CE63F378BF4C}"/>
              </a:ext>
            </a:extLst>
          </p:cNvPr>
          <p:cNvSpPr txBox="1"/>
          <p:nvPr/>
        </p:nvSpPr>
        <p:spPr>
          <a:xfrm>
            <a:off x="4056646" y="288000"/>
            <a:ext cx="4021870" cy="369332"/>
          </a:xfrm>
          <a:prstGeom prst="rect">
            <a:avLst/>
          </a:prstGeom>
          <a:noFill/>
        </p:spPr>
        <p:txBody>
          <a:bodyPr wrap="none" rtlCol="0">
            <a:spAutoFit/>
          </a:bodyPr>
          <a:lstStyle/>
          <a:p>
            <a:r>
              <a:rPr lang="fr-FR" b="1" u="sng"/>
              <a:t>R&amp;I SERVICES’ CATALOGUE </a:t>
            </a:r>
            <a:r>
              <a:rPr lang="fr-FR" b="1"/>
              <a:t>(</a:t>
            </a:r>
            <a:r>
              <a:rPr lang="fr-FR" b="1" err="1"/>
              <a:t>Outcome</a:t>
            </a:r>
            <a:r>
              <a:rPr lang="fr-FR" b="1"/>
              <a:t> 3) </a:t>
            </a:r>
          </a:p>
        </p:txBody>
      </p:sp>
      <p:sp>
        <p:nvSpPr>
          <p:cNvPr id="8" name="ZoneTexte 7">
            <a:extLst>
              <a:ext uri="{FF2B5EF4-FFF2-40B4-BE49-F238E27FC236}">
                <a16:creationId xmlns:a16="http://schemas.microsoft.com/office/drawing/2014/main" id="{E279203A-26CB-D97D-A124-CB9078EF26A9}"/>
              </a:ext>
            </a:extLst>
          </p:cNvPr>
          <p:cNvSpPr txBox="1"/>
          <p:nvPr/>
        </p:nvSpPr>
        <p:spPr>
          <a:xfrm>
            <a:off x="1353998" y="2493522"/>
            <a:ext cx="10748791" cy="4047262"/>
          </a:xfrm>
          <a:prstGeom prst="rect">
            <a:avLst/>
          </a:prstGeom>
          <a:noFill/>
        </p:spPr>
        <p:txBody>
          <a:bodyPr wrap="square">
            <a:spAutoFit/>
          </a:bodyPr>
          <a:lstStyle/>
          <a:p>
            <a:pPr algn="just"/>
            <a:r>
              <a:rPr lang="en-GB" sz="1600" b="1" noProof="1">
                <a:solidFill>
                  <a:srgbClr val="002060"/>
                </a:solidFill>
                <a:ea typeface="Times New Roman" panose="02020603050405020304" pitchFamily="18" charset="0"/>
                <a:cs typeface="Times New Roman" panose="02020603050405020304" pitchFamily="18" charset="0"/>
              </a:rPr>
              <a:t>TASK 3.2 – Deploying “pilot” federated activities aligned with EU priorities and strategy </a:t>
            </a:r>
            <a:endParaRPr lang="en-GB" sz="1600" noProof="1">
              <a:solidFill>
                <a:srgbClr val="002060"/>
              </a:solidFill>
              <a:ea typeface="Times New Roman" panose="02020603050405020304" pitchFamily="18" charset="0"/>
              <a:cs typeface="Times New Roman" panose="02020603050405020304" pitchFamily="18" charset="0"/>
            </a:endParaRPr>
          </a:p>
          <a:p>
            <a:pPr lvl="2" algn="just"/>
            <a:r>
              <a:rPr lang="en-GB" sz="1500" noProof="1">
                <a:solidFill>
                  <a:srgbClr val="C00000"/>
                </a:solidFill>
                <a:ea typeface="Times New Roman" panose="02020603050405020304" pitchFamily="18" charset="0"/>
                <a:cs typeface="Times New Roman" panose="02020603050405020304" pitchFamily="18" charset="0"/>
              </a:rPr>
              <a:t>1)  CORE activities [… also in view of INFRA-SERV] (carefully seeing the INFRA-TECH)</a:t>
            </a:r>
          </a:p>
          <a:p>
            <a:pPr lvl="2" algn="just"/>
            <a:r>
              <a:rPr lang="en-GB" sz="1500" noProof="1">
                <a:solidFill>
                  <a:srgbClr val="C00000"/>
                </a:solidFill>
                <a:cs typeface="Times New Roman" panose="02020603050405020304" pitchFamily="18" charset="0"/>
              </a:rPr>
              <a:t>[…]</a:t>
            </a:r>
          </a:p>
          <a:p>
            <a:pPr lvl="2" algn="just"/>
            <a:r>
              <a:rPr lang="en-GB" sz="1500" noProof="1">
                <a:solidFill>
                  <a:srgbClr val="C00000"/>
                </a:solidFill>
                <a:ea typeface="Times New Roman" panose="02020603050405020304" pitchFamily="18" charset="0"/>
                <a:cs typeface="Times New Roman" panose="02020603050405020304" pitchFamily="18" charset="0"/>
              </a:rPr>
              <a:t>2) </a:t>
            </a:r>
            <a:r>
              <a:rPr lang="en-GB" sz="1500" noProof="1">
                <a:solidFill>
                  <a:srgbClr val="002060"/>
                </a:solidFill>
                <a:ea typeface="Times New Roman" panose="02020603050405020304" pitchFamily="18" charset="0"/>
                <a:cs typeface="Times New Roman" panose="02020603050405020304" pitchFamily="18" charset="0"/>
              </a:rPr>
              <a:t>Data-research and open science (new dev. and leveraging </a:t>
            </a:r>
            <a:r>
              <a:rPr lang="en-GB" sz="1500" noProof="1">
                <a:solidFill>
                  <a:srgbClr val="C00000"/>
                </a:solidFill>
                <a:ea typeface="Times New Roman" panose="02020603050405020304" pitchFamily="18" charset="0"/>
                <a:cs typeface="Times New Roman" panose="02020603050405020304" pitchFamily="18" charset="0"/>
              </a:rPr>
              <a:t>the current ESCAPE programme as well as OSCARS</a:t>
            </a:r>
            <a:r>
              <a:rPr lang="en-GB" sz="1500" noProof="1">
                <a:solidFill>
                  <a:srgbClr val="002060"/>
                </a:solidFill>
                <a:ea typeface="Times New Roman" panose="02020603050405020304" pitchFamily="18" charset="0"/>
                <a:cs typeface="Times New Roman" panose="02020603050405020304" pitchFamily="18" charset="0"/>
              </a:rPr>
              <a:t>)</a:t>
            </a:r>
          </a:p>
          <a:p>
            <a:pPr lvl="2" algn="just"/>
            <a:r>
              <a:rPr lang="en-GB" sz="1500" noProof="1">
                <a:solidFill>
                  <a:srgbClr val="002060"/>
                </a:solidFill>
                <a:ea typeface="Times New Roman" panose="02020603050405020304" pitchFamily="18" charset="0"/>
                <a:cs typeface="Times New Roman" panose="02020603050405020304" pitchFamily="18" charset="0"/>
              </a:rPr>
              <a:t>3) Digital twin (Monte Carlo generator and hybrid computational optimisation) (</a:t>
            </a:r>
            <a:r>
              <a:rPr lang="en-GB" sz="1500" i="1" noProof="1">
                <a:solidFill>
                  <a:srgbClr val="C00000"/>
                </a:solidFill>
                <a:ea typeface="Times New Roman" panose="02020603050405020304" pitchFamily="18" charset="0"/>
                <a:cs typeface="Times New Roman" panose="02020603050405020304" pitchFamily="18" charset="0"/>
              </a:rPr>
              <a:t>to be linked to related EC actions</a:t>
            </a:r>
            <a:r>
              <a:rPr lang="en-GB" sz="1500" noProof="1">
                <a:solidFill>
                  <a:srgbClr val="002060"/>
                </a:solidFill>
                <a:ea typeface="Times New Roman" panose="02020603050405020304" pitchFamily="18" charset="0"/>
                <a:cs typeface="Times New Roman" panose="02020603050405020304" pitchFamily="18" charset="0"/>
              </a:rPr>
              <a:t>)</a:t>
            </a:r>
          </a:p>
          <a:p>
            <a:pPr lvl="2" algn="just"/>
            <a:r>
              <a:rPr lang="en-GB" sz="1500" noProof="1">
                <a:solidFill>
                  <a:srgbClr val="002060"/>
                </a:solidFill>
                <a:ea typeface="Times New Roman" panose="02020603050405020304" pitchFamily="18" charset="0"/>
                <a:cs typeface="Times New Roman" panose="02020603050405020304" pitchFamily="18" charset="0"/>
              </a:rPr>
              <a:t>4) New electronics for observatory, sensors and detectors (It may be advantageous to prioritise semiconductors)</a:t>
            </a:r>
          </a:p>
          <a:p>
            <a:pPr lvl="2" algn="just"/>
            <a:r>
              <a:rPr lang="en-GB" sz="1500" noProof="1">
                <a:solidFill>
                  <a:srgbClr val="002060"/>
                </a:solidFill>
                <a:ea typeface="Times New Roman" panose="02020603050405020304" pitchFamily="18" charset="0"/>
                <a:cs typeface="Times New Roman" panose="02020603050405020304" pitchFamily="18" charset="0"/>
              </a:rPr>
              <a:t>5) Vacuum and cryogenics </a:t>
            </a:r>
            <a:r>
              <a:rPr lang="en-GB" sz="1500" noProof="1">
                <a:solidFill>
                  <a:srgbClr val="C00000"/>
                </a:solidFill>
                <a:ea typeface="Times New Roman" panose="02020603050405020304" pitchFamily="18" charset="0"/>
                <a:cs typeface="Times New Roman" panose="02020603050405020304" pitchFamily="18" charset="0"/>
              </a:rPr>
              <a:t>(SERVICES and not dev. “ tbd !)</a:t>
            </a:r>
          </a:p>
          <a:p>
            <a:pPr lvl="2" algn="just"/>
            <a:r>
              <a:rPr lang="en-GB" sz="1500" noProof="1">
                <a:solidFill>
                  <a:srgbClr val="002060"/>
                </a:solidFill>
                <a:ea typeface="Times New Roman" panose="02020603050405020304" pitchFamily="18" charset="0"/>
                <a:cs typeface="Times New Roman" panose="02020603050405020304" pitchFamily="18" charset="0"/>
              </a:rPr>
              <a:t>6) Quantum technology for time synchronisation, computation and cybersecurity</a:t>
            </a:r>
          </a:p>
          <a:p>
            <a:pPr lvl="2" algn="just"/>
            <a:r>
              <a:rPr lang="en-GB" sz="1500" noProof="1">
                <a:solidFill>
                  <a:srgbClr val="002060"/>
                </a:solidFill>
                <a:cs typeface="Times New Roman" panose="02020603050405020304" pitchFamily="18" charset="0"/>
              </a:rPr>
              <a:t>According to a matrix approach where all of the above pilot activities follow a few strategic pathways:    </a:t>
            </a:r>
          </a:p>
          <a:p>
            <a:pPr marL="1200150" lvl="2" indent="-285750" algn="just">
              <a:buFont typeface="Wingdings" pitchFamily="2" charset="2"/>
              <a:buChar char="Ø"/>
            </a:pPr>
            <a:r>
              <a:rPr lang="en-GB" sz="1500" noProof="1">
                <a:cs typeface="Times New Roman" panose="02020603050405020304" pitchFamily="18" charset="0"/>
              </a:rPr>
              <a:t>    Delivering s</a:t>
            </a:r>
            <a:r>
              <a:rPr lang="en-GB" sz="1500" noProof="1"/>
              <a:t>ervices/technologies for reducing the environmental and climate footprint</a:t>
            </a:r>
          </a:p>
          <a:p>
            <a:pPr marL="1200150" lvl="2" indent="-285750" algn="just">
              <a:buFont typeface="Wingdings" pitchFamily="2" charset="2"/>
              <a:buChar char="Ø"/>
            </a:pPr>
            <a:r>
              <a:rPr lang="en-GB" sz="1500" noProof="1">
                <a:cs typeface="Times New Roman" panose="02020603050405020304" pitchFamily="18" charset="0"/>
              </a:rPr>
              <a:t>    </a:t>
            </a:r>
            <a:r>
              <a:rPr lang="en-GB" sz="1500" noProof="1"/>
              <a:t>Enhancing HPC in Europe</a:t>
            </a:r>
          </a:p>
          <a:p>
            <a:pPr marL="1200150" lvl="2" indent="-285750" algn="just">
              <a:buFont typeface="Wingdings" pitchFamily="2" charset="2"/>
              <a:buChar char="Ø"/>
            </a:pPr>
            <a:r>
              <a:rPr lang="en-GB" sz="1500" noProof="1"/>
              <a:t>    Supporting science for AI</a:t>
            </a:r>
          </a:p>
          <a:p>
            <a:pPr marL="1200150" lvl="2" indent="-285750" algn="just">
              <a:buFont typeface="Wingdings" pitchFamily="2" charset="2"/>
              <a:buChar char="Ø"/>
            </a:pPr>
            <a:r>
              <a:rPr lang="en-GB" sz="1500" noProof="1"/>
              <a:t>    Mentoring the Digital transition</a:t>
            </a:r>
          </a:p>
          <a:p>
            <a:pPr marL="1200150" lvl="2" indent="-285750" algn="just">
              <a:buFont typeface="Wingdings" pitchFamily="2" charset="2"/>
              <a:buChar char="Ø"/>
            </a:pPr>
            <a:r>
              <a:rPr lang="en-GB" sz="1500" noProof="1"/>
              <a:t>    New adoptions and therefore potential new competitive markets (for semiconductor, photonics, vacuum, new  </a:t>
            </a:r>
          </a:p>
          <a:p>
            <a:pPr lvl="2" algn="just"/>
            <a:r>
              <a:rPr lang="en-GB" sz="1500" noProof="1"/>
              <a:t>           materials…)</a:t>
            </a:r>
          </a:p>
          <a:p>
            <a:pPr marL="1200150" lvl="2" indent="-285750" algn="just">
              <a:buFont typeface="Wingdings" pitchFamily="2" charset="2"/>
              <a:buChar char="Ø"/>
            </a:pPr>
            <a:r>
              <a:rPr lang="en-GB" sz="1500" noProof="1"/>
              <a:t>   Linking to EOSC  (from open science to data sovereignty) </a:t>
            </a:r>
          </a:p>
          <a:p>
            <a:pPr marL="1200150" lvl="2" indent="-285750" algn="just">
              <a:buFont typeface="Wingdings" pitchFamily="2" charset="2"/>
              <a:buChar char="Ø"/>
            </a:pPr>
            <a:endParaRPr lang="en-GB" sz="1600" noProof="1">
              <a:solidFill>
                <a:srgbClr val="002060"/>
              </a:solidFill>
              <a:ea typeface="Times New Roman" panose="02020603050405020304" pitchFamily="18" charset="0"/>
              <a:cs typeface="Times New Roman" panose="02020603050405020304" pitchFamily="18" charset="0"/>
            </a:endParaRPr>
          </a:p>
        </p:txBody>
      </p:sp>
      <p:sp>
        <p:nvSpPr>
          <p:cNvPr id="5" name="Accolade ouvrante 4">
            <a:extLst>
              <a:ext uri="{FF2B5EF4-FFF2-40B4-BE49-F238E27FC236}">
                <a16:creationId xmlns:a16="http://schemas.microsoft.com/office/drawing/2014/main" id="{8289790A-EFEF-AE06-F77F-E8638C44346B}"/>
              </a:ext>
            </a:extLst>
          </p:cNvPr>
          <p:cNvSpPr/>
          <p:nvPr/>
        </p:nvSpPr>
        <p:spPr>
          <a:xfrm>
            <a:off x="785664" y="944406"/>
            <a:ext cx="774136" cy="5043799"/>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highlight>
                <a:srgbClr val="800000"/>
              </a:highlight>
            </a:endParaRPr>
          </a:p>
        </p:txBody>
      </p:sp>
      <p:sp>
        <p:nvSpPr>
          <p:cNvPr id="9" name="ZoneTexte 8">
            <a:extLst>
              <a:ext uri="{FF2B5EF4-FFF2-40B4-BE49-F238E27FC236}">
                <a16:creationId xmlns:a16="http://schemas.microsoft.com/office/drawing/2014/main" id="{EA9F6BEF-855A-A1C7-217D-F6504133E034}"/>
              </a:ext>
            </a:extLst>
          </p:cNvPr>
          <p:cNvSpPr txBox="1"/>
          <p:nvPr/>
        </p:nvSpPr>
        <p:spPr>
          <a:xfrm rot="16200000">
            <a:off x="-1467627" y="3274576"/>
            <a:ext cx="4031874" cy="707886"/>
          </a:xfrm>
          <a:prstGeom prst="rect">
            <a:avLst/>
          </a:prstGeom>
          <a:noFill/>
        </p:spPr>
        <p:txBody>
          <a:bodyPr wrap="square">
            <a:spAutoFit/>
          </a:bodyPr>
          <a:lstStyle/>
          <a:p>
            <a:pPr algn="ctr"/>
            <a:r>
              <a:rPr lang="en-GB" sz="2000" b="1" dirty="0">
                <a:solidFill>
                  <a:srgbClr val="C00000"/>
                </a:solidFill>
                <a:effectLst/>
                <a:ea typeface="Times New Roman" panose="02020603050405020304" pitchFamily="18" charset="0"/>
                <a:cs typeface="Times New Roman" panose="02020603050405020304" pitchFamily="18" charset="0"/>
              </a:rPr>
              <a:t>To be optimized in view of HORIZON-INFRA-2027-01-SERV-02</a:t>
            </a:r>
            <a:endParaRPr lang="fr-FR" sz="2000" b="1" dirty="0">
              <a:solidFill>
                <a:srgbClr val="C00000"/>
              </a:solidFill>
            </a:endParaRPr>
          </a:p>
        </p:txBody>
      </p:sp>
    </p:spTree>
    <p:extLst>
      <p:ext uri="{BB962C8B-B14F-4D97-AF65-F5344CB8AC3E}">
        <p14:creationId xmlns:p14="http://schemas.microsoft.com/office/powerpoint/2010/main" val="261497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FB48D-2E54-40D8-F29B-75FA2A8687B9}"/>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8269A572-D0FB-498A-47D5-042CA979C683}"/>
              </a:ext>
            </a:extLst>
          </p:cNvPr>
          <p:cNvGrpSpPr/>
          <p:nvPr/>
        </p:nvGrpSpPr>
        <p:grpSpPr>
          <a:xfrm>
            <a:off x="3022385" y="247425"/>
            <a:ext cx="1172584" cy="550791"/>
            <a:chOff x="1736333" y="1160980"/>
            <a:chExt cx="1017081" cy="369332"/>
          </a:xfrm>
        </p:grpSpPr>
        <p:sp>
          <p:nvSpPr>
            <p:cNvPr id="3" name="Rectangle 2">
              <a:extLst>
                <a:ext uri="{FF2B5EF4-FFF2-40B4-BE49-F238E27FC236}">
                  <a16:creationId xmlns:a16="http://schemas.microsoft.com/office/drawing/2014/main" id="{016E9FFC-44AC-D5DC-077D-C7F8B9209171}"/>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9810F8C2-CC18-B927-85DE-F1A7F0DC65BF}"/>
                </a:ext>
              </a:extLst>
            </p:cNvPr>
            <p:cNvSpPr txBox="1"/>
            <p:nvPr/>
          </p:nvSpPr>
          <p:spPr>
            <a:xfrm>
              <a:off x="1736333" y="1160980"/>
              <a:ext cx="1017081" cy="309569"/>
            </a:xfrm>
            <a:prstGeom prst="rect">
              <a:avLst/>
            </a:prstGeom>
            <a:noFill/>
          </p:spPr>
          <p:txBody>
            <a:bodyPr wrap="square" rtlCol="0">
              <a:spAutoFit/>
            </a:bodyPr>
            <a:lstStyle/>
            <a:p>
              <a:r>
                <a:rPr lang="fr-FR" sz="2400"/>
                <a:t>WP3</a:t>
              </a:r>
            </a:p>
          </p:txBody>
        </p:sp>
      </p:grpSp>
      <p:sp>
        <p:nvSpPr>
          <p:cNvPr id="6" name="ZoneTexte 5">
            <a:extLst>
              <a:ext uri="{FF2B5EF4-FFF2-40B4-BE49-F238E27FC236}">
                <a16:creationId xmlns:a16="http://schemas.microsoft.com/office/drawing/2014/main" id="{005D14EB-43CE-8744-9AC3-CE27A191C7D9}"/>
              </a:ext>
            </a:extLst>
          </p:cNvPr>
          <p:cNvSpPr txBox="1"/>
          <p:nvPr/>
        </p:nvSpPr>
        <p:spPr>
          <a:xfrm>
            <a:off x="1118422" y="1475493"/>
            <a:ext cx="10625559" cy="4770537"/>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Definition of user profile access requirements </a:t>
            </a:r>
            <a:r>
              <a:rPr lang="en-GB" sz="1600" dirty="0">
                <a:solidFill>
                  <a:srgbClr val="002060"/>
                </a:solidFill>
                <a:effectLst/>
                <a:ea typeface="Times New Roman" panose="02020603050405020304" pitchFamily="18" charset="0"/>
                <a:cs typeface="Times New Roman" panose="02020603050405020304" pitchFamily="18" charset="0"/>
              </a:rPr>
              <a:t>(surveying, analysing and documenting) </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2 – Simplifying and adopting access policy</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a:t>
            </a:r>
            <a:r>
              <a:rPr lang="en-GB" sz="1600" b="1" dirty="0">
                <a:solidFill>
                  <a:srgbClr val="002060"/>
                </a:solidFill>
                <a:ea typeface="Times New Roman" panose="02020603050405020304" pitchFamily="18" charset="0"/>
                <a:cs typeface="Times New Roman" panose="02020603050405020304" pitchFamily="18" charset="0"/>
              </a:rPr>
              <a:t>3</a:t>
            </a:r>
            <a:r>
              <a:rPr lang="en-GB" sz="1600" b="1" dirty="0">
                <a:solidFill>
                  <a:srgbClr val="002060"/>
                </a:solidFill>
                <a:effectLst/>
                <a:ea typeface="Times New Roman" panose="02020603050405020304" pitchFamily="18" charset="0"/>
                <a:cs typeface="Times New Roman" panose="02020603050405020304" pitchFamily="18" charset="0"/>
              </a:rPr>
              <a:t> – ESCAPE for JENA</a:t>
            </a:r>
            <a:r>
              <a:rPr lang="en-GB" sz="1600" b="1" dirty="0">
                <a:solidFill>
                  <a:srgbClr val="002060"/>
                </a:solidFill>
                <a:ea typeface="Times New Roman" panose="02020603050405020304" pitchFamily="18" charset="0"/>
                <a:cs typeface="Times New Roman" panose="02020603050405020304" pitchFamily="18" charset="0"/>
              </a:rPr>
              <a:t>++ assessment of working </a:t>
            </a:r>
            <a:r>
              <a:rPr lang="en-GB" sz="1600" b="1" dirty="0">
                <a:solidFill>
                  <a:srgbClr val="002060"/>
                </a:solidFill>
                <a:effectLst/>
                <a:ea typeface="Times New Roman" panose="02020603050405020304" pitchFamily="18" charset="0"/>
                <a:cs typeface="Times New Roman" panose="02020603050405020304" pitchFamily="18" charset="0"/>
              </a:rPr>
              <a:t>groups </a:t>
            </a:r>
            <a:r>
              <a:rPr lang="en-GB" sz="1600" b="1" dirty="0">
                <a:solidFill>
                  <a:srgbClr val="C00000"/>
                </a:solidFill>
                <a:effectLst/>
                <a:ea typeface="Times New Roman" panose="02020603050405020304" pitchFamily="18" charset="0"/>
                <a:cs typeface="Times New Roman" panose="02020603050405020304" pitchFamily="18" charset="0"/>
              </a:rPr>
              <a:t>(or EoI) </a:t>
            </a:r>
            <a:r>
              <a:rPr lang="en-GB" sz="1600" b="1" dirty="0">
                <a:solidFill>
                  <a:srgbClr val="002060"/>
                </a:solidFill>
                <a:effectLst/>
                <a:ea typeface="Times New Roman" panose="02020603050405020304" pitchFamily="18" charset="0"/>
                <a:cs typeface="Times New Roman" panose="02020603050405020304" pitchFamily="18" charset="0"/>
              </a:rPr>
              <a:t>, </a:t>
            </a:r>
            <a:r>
              <a:rPr lang="en-GB" sz="1600" b="1" dirty="0">
                <a:solidFill>
                  <a:srgbClr val="002060"/>
                </a:solidFill>
                <a:ea typeface="Times New Roman" panose="02020603050405020304" pitchFamily="18" charset="0"/>
                <a:cs typeface="Times New Roman" panose="02020603050405020304" pitchFamily="18" charset="0"/>
              </a:rPr>
              <a:t>elaborating </a:t>
            </a:r>
            <a:r>
              <a:rPr lang="en-GB" sz="1600" b="1" dirty="0">
                <a:solidFill>
                  <a:srgbClr val="002060"/>
                </a:solidFill>
                <a:effectLst/>
                <a:ea typeface="Times New Roman" panose="02020603050405020304" pitchFamily="18" charset="0"/>
                <a:cs typeface="Times New Roman" panose="02020603050405020304" pitchFamily="18" charset="0"/>
              </a:rPr>
              <a:t>cross-fertilisation roadmaps for:</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Researchers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Public authorities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Industry</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SMEs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Startups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TI</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4 - Deploy relevant thematic “technical forums” and “training schemes” </a:t>
            </a:r>
            <a:r>
              <a:rPr lang="en-GB" sz="1600" dirty="0">
                <a:solidFill>
                  <a:srgbClr val="002060"/>
                </a:solidFill>
                <a:ea typeface="Times New Roman" panose="02020603050405020304" pitchFamily="18" charset="0"/>
                <a:cs typeface="Times New Roman" panose="02020603050405020304" pitchFamily="18" charset="0"/>
              </a:rPr>
              <a:t>(for cross-fertilisation purpose and strengthening cluster’s identity and offer)</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6379CA3C-344B-A63C-6F5F-39D89A406791}"/>
              </a:ext>
            </a:extLst>
          </p:cNvPr>
          <p:cNvSpPr txBox="1"/>
          <p:nvPr/>
        </p:nvSpPr>
        <p:spPr>
          <a:xfrm>
            <a:off x="3957494" y="288000"/>
            <a:ext cx="4507003" cy="369332"/>
          </a:xfrm>
          <a:prstGeom prst="rect">
            <a:avLst/>
          </a:prstGeom>
          <a:noFill/>
        </p:spPr>
        <p:txBody>
          <a:bodyPr wrap="none" rtlCol="0">
            <a:spAutoFit/>
          </a:bodyPr>
          <a:lstStyle/>
          <a:p>
            <a:r>
              <a:rPr lang="fr-FR" b="1" u="sng"/>
              <a:t>VIRTUAL COOPERATIVE SPACE </a:t>
            </a:r>
            <a:r>
              <a:rPr lang="fr-FR" b="1"/>
              <a:t>(</a:t>
            </a:r>
            <a:r>
              <a:rPr lang="fr-FR" b="1" err="1"/>
              <a:t>Outcome</a:t>
            </a:r>
            <a:r>
              <a:rPr lang="fr-FR" b="1"/>
              <a:t> 4) </a:t>
            </a:r>
          </a:p>
        </p:txBody>
      </p:sp>
    </p:spTree>
    <p:extLst>
      <p:ext uri="{BB962C8B-B14F-4D97-AF65-F5344CB8AC3E}">
        <p14:creationId xmlns:p14="http://schemas.microsoft.com/office/powerpoint/2010/main" val="243285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F52F05A-827E-694D-A219-CFF2C16E8C44}"/>
              </a:ext>
            </a:extLst>
          </p:cNvPr>
          <p:cNvSpPr>
            <a:spLocks noGrp="1"/>
          </p:cNvSpPr>
          <p:nvPr>
            <p:ph type="sldNum" sz="quarter" idx="12"/>
          </p:nvPr>
        </p:nvSpPr>
        <p:spPr>
          <a:xfrm>
            <a:off x="279660" y="6392392"/>
            <a:ext cx="981973" cy="337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pied de page 2">
            <a:extLst>
              <a:ext uri="{FF2B5EF4-FFF2-40B4-BE49-F238E27FC236}">
                <a16:creationId xmlns:a16="http://schemas.microsoft.com/office/drawing/2014/main" id="{23CC6443-0043-1446-A4F7-9BACCCB4516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Giovanni Lamanna</a:t>
            </a:r>
          </a:p>
        </p:txBody>
      </p:sp>
      <p:sp>
        <p:nvSpPr>
          <p:cNvPr id="9" name="Espace réservé de la date 1">
            <a:extLst>
              <a:ext uri="{FF2B5EF4-FFF2-40B4-BE49-F238E27FC236}">
                <a16:creationId xmlns:a16="http://schemas.microsoft.com/office/drawing/2014/main" id="{7EB0091A-B398-D751-18DC-A1F0DF62B69D}"/>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24/2/2026</a:t>
            </a:r>
          </a:p>
        </p:txBody>
      </p:sp>
      <p:pic>
        <p:nvPicPr>
          <p:cNvPr id="8" name="Image 7">
            <a:extLst>
              <a:ext uri="{FF2B5EF4-FFF2-40B4-BE49-F238E27FC236}">
                <a16:creationId xmlns:a16="http://schemas.microsoft.com/office/drawing/2014/main" id="{7FA13A0D-A8AA-A401-CD88-21F976EE4C8E}"/>
              </a:ext>
            </a:extLst>
          </p:cNvPr>
          <p:cNvPicPr>
            <a:picLocks noChangeAspect="1"/>
          </p:cNvPicPr>
          <p:nvPr/>
        </p:nvPicPr>
        <p:blipFill rotWithShape="1">
          <a:blip r:embed="rId3"/>
          <a:srcRect l="15188" t="219" r="11463" b="7361"/>
          <a:stretch/>
        </p:blipFill>
        <p:spPr>
          <a:xfrm>
            <a:off x="0" y="0"/>
            <a:ext cx="8229600" cy="5832762"/>
          </a:xfrm>
          <a:prstGeom prst="rect">
            <a:avLst/>
          </a:prstGeom>
        </p:spPr>
      </p:pic>
      <p:pic>
        <p:nvPicPr>
          <p:cNvPr id="2" name="Picture 6">
            <a:extLst>
              <a:ext uri="{FF2B5EF4-FFF2-40B4-BE49-F238E27FC236}">
                <a16:creationId xmlns:a16="http://schemas.microsoft.com/office/drawing/2014/main" id="{AE66570D-C332-FA1C-65DF-A45130340F79}"/>
              </a:ext>
            </a:extLst>
          </p:cNvPr>
          <p:cNvPicPr>
            <a:picLocks noChangeAspect="1"/>
          </p:cNvPicPr>
          <p:nvPr/>
        </p:nvPicPr>
        <p:blipFill>
          <a:blip r:embed="rId4"/>
          <a:stretch>
            <a:fillRect/>
          </a:stretch>
        </p:blipFill>
        <p:spPr>
          <a:xfrm>
            <a:off x="8650014" y="1984730"/>
            <a:ext cx="3100030" cy="4440582"/>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628D7BBD-B60B-A690-1F11-099431160DF6}"/>
              </a:ext>
            </a:extLst>
          </p:cNvPr>
          <p:cNvSpPr txBox="1"/>
          <p:nvPr/>
        </p:nvSpPr>
        <p:spPr>
          <a:xfrm>
            <a:off x="8229600" y="896866"/>
            <a:ext cx="3731173" cy="959045"/>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Since February 2023, ESCAPE has a Collaboration Agreement signed by the Directors of all the partner RIs </a:t>
            </a:r>
          </a:p>
        </p:txBody>
      </p:sp>
      <p:sp>
        <p:nvSpPr>
          <p:cNvPr id="5" name="ZoneTexte 4">
            <a:extLst>
              <a:ext uri="{FF2B5EF4-FFF2-40B4-BE49-F238E27FC236}">
                <a16:creationId xmlns:a16="http://schemas.microsoft.com/office/drawing/2014/main" id="{BDF9F300-B265-1A22-FDFD-DEB7B86EE7A2}"/>
              </a:ext>
            </a:extLst>
          </p:cNvPr>
          <p:cNvSpPr txBox="1"/>
          <p:nvPr/>
        </p:nvSpPr>
        <p:spPr>
          <a:xfrm>
            <a:off x="441956" y="5807135"/>
            <a:ext cx="6098058" cy="369332"/>
          </a:xfrm>
          <a:prstGeom prst="rect">
            <a:avLst/>
          </a:prstGeom>
          <a:noFill/>
        </p:spPr>
        <p:txBody>
          <a:bodyPr wrap="square">
            <a:spAutoFit/>
          </a:bodyPr>
          <a:lstStyle/>
          <a:p>
            <a:r>
              <a:rPr lang="fr-FR" b="1" dirty="0">
                <a:latin typeface="Calibri" panose="020F0502020204030204" pitchFamily="34" charset="0"/>
                <a:cs typeface="Calibri" panose="020F0502020204030204" pitchFamily="34" charset="0"/>
                <a:hlinkClick r:id="rId5"/>
              </a:rPr>
              <a:t>https://projectescape.eu/</a:t>
            </a:r>
            <a:endParaRPr lang="fr-FR" b="1" dirty="0">
              <a:latin typeface="Calibri" panose="020F0502020204030204" pitchFamily="34" charset="0"/>
              <a:cs typeface="Calibri" panose="020F0502020204030204" pitchFamily="34" charset="0"/>
            </a:endParaRPr>
          </a:p>
        </p:txBody>
      </p:sp>
      <p:sp>
        <p:nvSpPr>
          <p:cNvPr id="6" name="Google Shape;69;g2bfaa112a08_0_1">
            <a:extLst>
              <a:ext uri="{FF2B5EF4-FFF2-40B4-BE49-F238E27FC236}">
                <a16:creationId xmlns:a16="http://schemas.microsoft.com/office/drawing/2014/main" id="{2BACDB1C-5AF1-1CA8-149E-C41B41E324AE}"/>
              </a:ext>
            </a:extLst>
          </p:cNvPr>
          <p:cNvSpPr txBox="1">
            <a:spLocks noGrp="1"/>
          </p:cNvSpPr>
          <p:nvPr>
            <p:ph type="title"/>
          </p:nvPr>
        </p:nvSpPr>
        <p:spPr>
          <a:xfrm>
            <a:off x="3690292" y="286588"/>
            <a:ext cx="8128200" cy="2922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lt1"/>
              </a:buClr>
              <a:buSzPct val="100000"/>
              <a:buFont typeface="Calibri"/>
              <a:buNone/>
            </a:pPr>
            <a:r>
              <a:rPr lang="en-GB" b="1" dirty="0">
                <a:latin typeface="+mn-lt"/>
              </a:rPr>
              <a:t>The ESCAPE Open Collaboration </a:t>
            </a:r>
            <a:endParaRPr b="1" dirty="0">
              <a:latin typeface="+mn-lt"/>
            </a:endParaRPr>
          </a:p>
        </p:txBody>
      </p:sp>
    </p:spTree>
    <p:extLst>
      <p:ext uri="{BB962C8B-B14F-4D97-AF65-F5344CB8AC3E}">
        <p14:creationId xmlns:p14="http://schemas.microsoft.com/office/powerpoint/2010/main" val="35122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830E4-8D0E-6E29-C721-4DC46EFEDD2C}"/>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B8FE0F97-A9F3-C46C-63B7-703B19A67435}"/>
              </a:ext>
            </a:extLst>
          </p:cNvPr>
          <p:cNvGrpSpPr/>
          <p:nvPr/>
        </p:nvGrpSpPr>
        <p:grpSpPr>
          <a:xfrm>
            <a:off x="3022385" y="247425"/>
            <a:ext cx="1172584" cy="550791"/>
            <a:chOff x="1736333" y="1160980"/>
            <a:chExt cx="1017081" cy="369332"/>
          </a:xfrm>
        </p:grpSpPr>
        <p:sp>
          <p:nvSpPr>
            <p:cNvPr id="3" name="Rectangle 2">
              <a:extLst>
                <a:ext uri="{FF2B5EF4-FFF2-40B4-BE49-F238E27FC236}">
                  <a16:creationId xmlns:a16="http://schemas.microsoft.com/office/drawing/2014/main" id="{4B100F66-D079-58F2-6B2B-D91E105111EF}"/>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A7146DBB-B65A-3494-1255-9DE6D251C61C}"/>
                </a:ext>
              </a:extLst>
            </p:cNvPr>
            <p:cNvSpPr txBox="1"/>
            <p:nvPr/>
          </p:nvSpPr>
          <p:spPr>
            <a:xfrm>
              <a:off x="1736333" y="1160980"/>
              <a:ext cx="1017081" cy="309569"/>
            </a:xfrm>
            <a:prstGeom prst="rect">
              <a:avLst/>
            </a:prstGeom>
            <a:noFill/>
          </p:spPr>
          <p:txBody>
            <a:bodyPr wrap="square" rtlCol="0">
              <a:spAutoFit/>
            </a:bodyPr>
            <a:lstStyle/>
            <a:p>
              <a:r>
                <a:rPr lang="fr-FR" sz="2400"/>
                <a:t>WP3</a:t>
              </a:r>
            </a:p>
          </p:txBody>
        </p:sp>
      </p:grpSp>
      <p:sp>
        <p:nvSpPr>
          <p:cNvPr id="6" name="ZoneTexte 5">
            <a:extLst>
              <a:ext uri="{FF2B5EF4-FFF2-40B4-BE49-F238E27FC236}">
                <a16:creationId xmlns:a16="http://schemas.microsoft.com/office/drawing/2014/main" id="{C6F19865-C002-3B7E-569A-8CB02657AABF}"/>
              </a:ext>
            </a:extLst>
          </p:cNvPr>
          <p:cNvSpPr txBox="1"/>
          <p:nvPr/>
        </p:nvSpPr>
        <p:spPr>
          <a:xfrm>
            <a:off x="1118422" y="1475493"/>
            <a:ext cx="10625559" cy="4770537"/>
          </a:xfrm>
          <a:prstGeom prst="rect">
            <a:avLst/>
          </a:prstGeom>
          <a:noFill/>
        </p:spPr>
        <p:txBody>
          <a:bodyPr wrap="square">
            <a:spAutoFit/>
          </a:bodyPr>
          <a:lstStyle/>
          <a:p>
            <a:pPr algn="just"/>
            <a:r>
              <a:rPr lang="en-GB" sz="1600" b="1" dirty="0">
                <a:solidFill>
                  <a:srgbClr val="002060"/>
                </a:solidFill>
                <a:effectLst/>
                <a:ea typeface="Times New Roman" panose="02020603050405020304" pitchFamily="18" charset="0"/>
                <a:cs typeface="Times New Roman" panose="02020603050405020304" pitchFamily="18" charset="0"/>
              </a:rPr>
              <a:t>TASK 1 – Definition of user profile access requirements </a:t>
            </a:r>
            <a:r>
              <a:rPr lang="en-GB" sz="1600" dirty="0">
                <a:solidFill>
                  <a:srgbClr val="002060"/>
                </a:solidFill>
                <a:effectLst/>
                <a:ea typeface="Times New Roman" panose="02020603050405020304" pitchFamily="18" charset="0"/>
                <a:cs typeface="Times New Roman" panose="02020603050405020304" pitchFamily="18" charset="0"/>
              </a:rPr>
              <a:t>(surveying, analysing and documenting) </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2 – Simplifying and adopting access policy</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ffectLst/>
                <a:ea typeface="Times New Roman" panose="02020603050405020304" pitchFamily="18" charset="0"/>
                <a:cs typeface="Times New Roman" panose="02020603050405020304" pitchFamily="18" charset="0"/>
              </a:rPr>
              <a:t>TASK </a:t>
            </a:r>
            <a:r>
              <a:rPr lang="en-GB" sz="1600" b="1" dirty="0">
                <a:solidFill>
                  <a:srgbClr val="002060"/>
                </a:solidFill>
                <a:ea typeface="Times New Roman" panose="02020603050405020304" pitchFamily="18" charset="0"/>
                <a:cs typeface="Times New Roman" panose="02020603050405020304" pitchFamily="18" charset="0"/>
              </a:rPr>
              <a:t>3</a:t>
            </a:r>
            <a:r>
              <a:rPr lang="en-GB" sz="1600" b="1" dirty="0">
                <a:solidFill>
                  <a:srgbClr val="002060"/>
                </a:solidFill>
                <a:effectLst/>
                <a:ea typeface="Times New Roman" panose="02020603050405020304" pitchFamily="18" charset="0"/>
                <a:cs typeface="Times New Roman" panose="02020603050405020304" pitchFamily="18" charset="0"/>
              </a:rPr>
              <a:t> – ESCAPE for JENA</a:t>
            </a:r>
            <a:r>
              <a:rPr lang="en-GB" sz="1600" b="1" dirty="0">
                <a:solidFill>
                  <a:srgbClr val="002060"/>
                </a:solidFill>
                <a:ea typeface="Times New Roman" panose="02020603050405020304" pitchFamily="18" charset="0"/>
                <a:cs typeface="Times New Roman" panose="02020603050405020304" pitchFamily="18" charset="0"/>
              </a:rPr>
              <a:t>++ assessment of working </a:t>
            </a:r>
            <a:r>
              <a:rPr lang="en-GB" sz="1600" b="1" dirty="0">
                <a:solidFill>
                  <a:srgbClr val="002060"/>
                </a:solidFill>
                <a:effectLst/>
                <a:ea typeface="Times New Roman" panose="02020603050405020304" pitchFamily="18" charset="0"/>
                <a:cs typeface="Times New Roman" panose="02020603050405020304" pitchFamily="18" charset="0"/>
              </a:rPr>
              <a:t>groups </a:t>
            </a:r>
            <a:r>
              <a:rPr lang="en-GB" sz="1600" b="1" dirty="0">
                <a:solidFill>
                  <a:srgbClr val="C00000"/>
                </a:solidFill>
                <a:effectLst/>
                <a:ea typeface="Times New Roman" panose="02020603050405020304" pitchFamily="18" charset="0"/>
                <a:cs typeface="Times New Roman" panose="02020603050405020304" pitchFamily="18" charset="0"/>
              </a:rPr>
              <a:t>(or EoI) </a:t>
            </a:r>
            <a:r>
              <a:rPr lang="en-GB" sz="1600" b="1" dirty="0">
                <a:solidFill>
                  <a:srgbClr val="002060"/>
                </a:solidFill>
                <a:effectLst/>
                <a:ea typeface="Times New Roman" panose="02020603050405020304" pitchFamily="18" charset="0"/>
                <a:cs typeface="Times New Roman" panose="02020603050405020304" pitchFamily="18" charset="0"/>
              </a:rPr>
              <a:t>, </a:t>
            </a:r>
            <a:r>
              <a:rPr lang="en-GB" sz="1600" b="1" dirty="0">
                <a:solidFill>
                  <a:srgbClr val="002060"/>
                </a:solidFill>
                <a:ea typeface="Times New Roman" panose="02020603050405020304" pitchFamily="18" charset="0"/>
                <a:cs typeface="Times New Roman" panose="02020603050405020304" pitchFamily="18" charset="0"/>
              </a:rPr>
              <a:t>elaborating </a:t>
            </a:r>
            <a:r>
              <a:rPr lang="en-GB" sz="1600" b="1" dirty="0">
                <a:solidFill>
                  <a:srgbClr val="002060"/>
                </a:solidFill>
                <a:effectLst/>
                <a:ea typeface="Times New Roman" panose="02020603050405020304" pitchFamily="18" charset="0"/>
                <a:cs typeface="Times New Roman" panose="02020603050405020304" pitchFamily="18" charset="0"/>
              </a:rPr>
              <a:t>cross-fertilisation roadmaps for:</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Researchers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Public authorities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Industry</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SMEs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Startups</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TI</a:t>
            </a:r>
          </a:p>
          <a:p>
            <a:pPr marL="1200150" lvl="2" indent="-285750" algn="just">
              <a:buFont typeface="Wingdings" pitchFamily="2" charset="2"/>
              <a:buChar char="Ø"/>
            </a:pPr>
            <a:r>
              <a:rPr lang="en-GB" sz="1600" dirty="0">
                <a:solidFill>
                  <a:srgbClr val="002060"/>
                </a:solidFill>
                <a:ea typeface="Times New Roman" panose="02020603050405020304" pitchFamily="18" charset="0"/>
                <a:cs typeface="Times New Roman" panose="02020603050405020304" pitchFamily="18" charset="0"/>
              </a:rPr>
              <a:t>…</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r>
              <a:rPr lang="en-GB" sz="1600" b="1" dirty="0">
                <a:solidFill>
                  <a:srgbClr val="002060"/>
                </a:solidFill>
                <a:ea typeface="Times New Roman" panose="02020603050405020304" pitchFamily="18" charset="0"/>
                <a:cs typeface="Times New Roman" panose="02020603050405020304" pitchFamily="18" charset="0"/>
              </a:rPr>
              <a:t>TASK 4 - Deploy relevant thematic “technical forums” and “training schemes” </a:t>
            </a:r>
            <a:r>
              <a:rPr lang="en-GB" sz="1600" dirty="0">
                <a:solidFill>
                  <a:srgbClr val="002060"/>
                </a:solidFill>
                <a:ea typeface="Times New Roman" panose="02020603050405020304" pitchFamily="18" charset="0"/>
                <a:cs typeface="Times New Roman" panose="02020603050405020304" pitchFamily="18" charset="0"/>
              </a:rPr>
              <a:t>(for cross-fertilisation purpose and strengthening cluster’s identity and offer)</a:t>
            </a:r>
          </a:p>
          <a:p>
            <a:pPr algn="just"/>
            <a:endParaRPr lang="en-GB" sz="1600"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a:p>
            <a:pPr algn="just"/>
            <a:endParaRPr lang="en-GB" sz="1600" b="1" dirty="0">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754118B4-3B8B-2765-30D6-DFFD178CC979}"/>
              </a:ext>
            </a:extLst>
          </p:cNvPr>
          <p:cNvSpPr txBox="1"/>
          <p:nvPr/>
        </p:nvSpPr>
        <p:spPr>
          <a:xfrm>
            <a:off x="3957494" y="288000"/>
            <a:ext cx="4507003" cy="369332"/>
          </a:xfrm>
          <a:prstGeom prst="rect">
            <a:avLst/>
          </a:prstGeom>
          <a:noFill/>
        </p:spPr>
        <p:txBody>
          <a:bodyPr wrap="none" rtlCol="0">
            <a:spAutoFit/>
          </a:bodyPr>
          <a:lstStyle/>
          <a:p>
            <a:r>
              <a:rPr lang="fr-FR" b="1" u="sng"/>
              <a:t>VIRTUAL COOPERATIVE SPACE </a:t>
            </a:r>
            <a:r>
              <a:rPr lang="fr-FR" b="1"/>
              <a:t>(</a:t>
            </a:r>
            <a:r>
              <a:rPr lang="fr-FR" b="1" err="1"/>
              <a:t>Outcome</a:t>
            </a:r>
            <a:r>
              <a:rPr lang="fr-FR" b="1"/>
              <a:t> 4) </a:t>
            </a:r>
          </a:p>
        </p:txBody>
      </p:sp>
      <p:sp>
        <p:nvSpPr>
          <p:cNvPr id="5" name="Accolade ouvrante 4">
            <a:extLst>
              <a:ext uri="{FF2B5EF4-FFF2-40B4-BE49-F238E27FC236}">
                <a16:creationId xmlns:a16="http://schemas.microsoft.com/office/drawing/2014/main" id="{72CD3654-FB81-402B-3278-AFF0CE895B94}"/>
              </a:ext>
            </a:extLst>
          </p:cNvPr>
          <p:cNvSpPr/>
          <p:nvPr/>
        </p:nvSpPr>
        <p:spPr>
          <a:xfrm>
            <a:off x="785664" y="944406"/>
            <a:ext cx="774136" cy="5043799"/>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highlight>
                <a:srgbClr val="800000"/>
              </a:highlight>
            </a:endParaRPr>
          </a:p>
        </p:txBody>
      </p:sp>
      <p:sp>
        <p:nvSpPr>
          <p:cNvPr id="8" name="ZoneTexte 7">
            <a:extLst>
              <a:ext uri="{FF2B5EF4-FFF2-40B4-BE49-F238E27FC236}">
                <a16:creationId xmlns:a16="http://schemas.microsoft.com/office/drawing/2014/main" id="{89804B00-E975-F49D-BD52-F1699549178E}"/>
              </a:ext>
            </a:extLst>
          </p:cNvPr>
          <p:cNvSpPr txBox="1"/>
          <p:nvPr/>
        </p:nvSpPr>
        <p:spPr>
          <a:xfrm rot="16200000">
            <a:off x="-1467627" y="3274576"/>
            <a:ext cx="4031874" cy="707886"/>
          </a:xfrm>
          <a:prstGeom prst="rect">
            <a:avLst/>
          </a:prstGeom>
          <a:noFill/>
          <a:ln>
            <a:solidFill>
              <a:schemeClr val="accent6">
                <a:lumMod val="75000"/>
              </a:schemeClr>
            </a:solidFill>
          </a:ln>
        </p:spPr>
        <p:txBody>
          <a:bodyPr wrap="square">
            <a:spAutoFit/>
          </a:bodyPr>
          <a:lstStyle/>
          <a:p>
            <a:pPr algn="ctr"/>
            <a:r>
              <a:rPr lang="en-GB" sz="2000" b="1" dirty="0">
                <a:solidFill>
                  <a:schemeClr val="accent6">
                    <a:lumMod val="75000"/>
                  </a:schemeClr>
                </a:solidFill>
                <a:ea typeface="Times New Roman" panose="02020603050405020304" pitchFamily="18" charset="0"/>
                <a:cs typeface="Times New Roman" panose="02020603050405020304" pitchFamily="18" charset="0"/>
              </a:rPr>
              <a:t>A test bench and an anticipation of H</a:t>
            </a:r>
            <a:r>
              <a:rPr lang="en-GB" sz="2000" b="1" dirty="0">
                <a:solidFill>
                  <a:schemeClr val="accent6">
                    <a:lumMod val="75000"/>
                  </a:schemeClr>
                </a:solidFill>
                <a:effectLst/>
                <a:ea typeface="Times New Roman" panose="02020603050405020304" pitchFamily="18" charset="0"/>
                <a:cs typeface="Times New Roman" panose="02020603050405020304" pitchFamily="18" charset="0"/>
              </a:rPr>
              <a:t>ORIZON-INFRA-2027-01-SERV-01</a:t>
            </a:r>
            <a:endParaRPr lang="fr-FR" sz="2000" b="1" dirty="0">
              <a:solidFill>
                <a:schemeClr val="accent6">
                  <a:lumMod val="75000"/>
                </a:schemeClr>
              </a:solidFill>
            </a:endParaRPr>
          </a:p>
        </p:txBody>
      </p:sp>
    </p:spTree>
    <p:extLst>
      <p:ext uri="{BB962C8B-B14F-4D97-AF65-F5344CB8AC3E}">
        <p14:creationId xmlns:p14="http://schemas.microsoft.com/office/powerpoint/2010/main" val="336086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6452-5898-D5F9-5E4A-546A50A997C6}"/>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794FC5ED-9423-1DCF-BDFB-985A0151EAEE}"/>
              </a:ext>
            </a:extLst>
          </p:cNvPr>
          <p:cNvGrpSpPr/>
          <p:nvPr/>
        </p:nvGrpSpPr>
        <p:grpSpPr>
          <a:xfrm>
            <a:off x="3022385" y="247425"/>
            <a:ext cx="1172584" cy="550791"/>
            <a:chOff x="1736333" y="1160980"/>
            <a:chExt cx="1017081" cy="369332"/>
          </a:xfrm>
        </p:grpSpPr>
        <p:sp>
          <p:nvSpPr>
            <p:cNvPr id="3" name="Rectangle 2">
              <a:extLst>
                <a:ext uri="{FF2B5EF4-FFF2-40B4-BE49-F238E27FC236}">
                  <a16:creationId xmlns:a16="http://schemas.microsoft.com/office/drawing/2014/main" id="{177F2F9C-213C-AB72-1C1B-1D580805715F}"/>
                </a:ext>
              </a:extLst>
            </p:cNvPr>
            <p:cNvSpPr/>
            <p:nvPr/>
          </p:nvSpPr>
          <p:spPr>
            <a:xfrm>
              <a:off x="1736333" y="1160980"/>
              <a:ext cx="624530" cy="3693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 name="ZoneTexte 3">
              <a:extLst>
                <a:ext uri="{FF2B5EF4-FFF2-40B4-BE49-F238E27FC236}">
                  <a16:creationId xmlns:a16="http://schemas.microsoft.com/office/drawing/2014/main" id="{8FB86C57-9348-5EE7-7499-6E2D14C981CD}"/>
                </a:ext>
              </a:extLst>
            </p:cNvPr>
            <p:cNvSpPr txBox="1"/>
            <p:nvPr/>
          </p:nvSpPr>
          <p:spPr>
            <a:xfrm>
              <a:off x="1736333" y="1160980"/>
              <a:ext cx="1017081" cy="309569"/>
            </a:xfrm>
            <a:prstGeom prst="rect">
              <a:avLst/>
            </a:prstGeom>
            <a:noFill/>
          </p:spPr>
          <p:txBody>
            <a:bodyPr wrap="square" rtlCol="0">
              <a:spAutoFit/>
            </a:bodyPr>
            <a:lstStyle/>
            <a:p>
              <a:r>
                <a:rPr lang="fr-FR" sz="2400"/>
                <a:t>WP4</a:t>
              </a:r>
            </a:p>
          </p:txBody>
        </p:sp>
      </p:grpSp>
      <p:sp>
        <p:nvSpPr>
          <p:cNvPr id="6" name="ZoneTexte 5">
            <a:extLst>
              <a:ext uri="{FF2B5EF4-FFF2-40B4-BE49-F238E27FC236}">
                <a16:creationId xmlns:a16="http://schemas.microsoft.com/office/drawing/2014/main" id="{3831CB7F-E584-E600-3270-F1506A89971B}"/>
              </a:ext>
            </a:extLst>
          </p:cNvPr>
          <p:cNvSpPr txBox="1"/>
          <p:nvPr/>
        </p:nvSpPr>
        <p:spPr>
          <a:xfrm>
            <a:off x="1035795" y="1872100"/>
            <a:ext cx="10399713" cy="1815882"/>
          </a:xfrm>
          <a:prstGeom prst="rect">
            <a:avLst/>
          </a:prstGeom>
          <a:noFill/>
        </p:spPr>
        <p:txBody>
          <a:bodyPr wrap="square">
            <a:spAutoFit/>
          </a:bodyPr>
          <a:lstStyle/>
          <a:p>
            <a:pPr algn="just"/>
            <a:r>
              <a:rPr lang="en-GB" sz="1600" b="1">
                <a:solidFill>
                  <a:srgbClr val="002060"/>
                </a:solidFill>
                <a:effectLst/>
                <a:ea typeface="Times New Roman" panose="02020603050405020304" pitchFamily="18" charset="0"/>
                <a:cs typeface="Times New Roman" panose="02020603050405020304" pitchFamily="18" charset="0"/>
              </a:rPr>
              <a:t>TASK 1 – Project coordination</a:t>
            </a:r>
            <a:r>
              <a:rPr lang="en-GB" sz="1600" b="1">
                <a:solidFill>
                  <a:srgbClr val="002060"/>
                </a:solidFill>
                <a:ea typeface="Times New Roman" panose="02020603050405020304" pitchFamily="18" charset="0"/>
                <a:cs typeface="Times New Roman" panose="02020603050405020304" pitchFamily="18" charset="0"/>
              </a:rPr>
              <a:t> </a:t>
            </a:r>
          </a:p>
          <a:p>
            <a:pPr algn="just"/>
            <a:endParaRPr lang="en-GB" sz="1600">
              <a:solidFill>
                <a:srgbClr val="002060"/>
              </a:solidFill>
              <a:ea typeface="Times New Roman" panose="02020603050405020304" pitchFamily="18" charset="0"/>
              <a:cs typeface="Times New Roman" panose="02020603050405020304" pitchFamily="18" charset="0"/>
            </a:endParaRPr>
          </a:p>
          <a:p>
            <a:pPr algn="just"/>
            <a:r>
              <a:rPr lang="en-GB" sz="1600" b="1">
                <a:solidFill>
                  <a:srgbClr val="002060"/>
                </a:solidFill>
                <a:effectLst/>
                <a:ea typeface="Times New Roman" panose="02020603050405020304" pitchFamily="18" charset="0"/>
                <a:cs typeface="Times New Roman" panose="02020603050405020304" pitchFamily="18" charset="0"/>
              </a:rPr>
              <a:t>TASK 2 – Retrieve indicators, produce impact assessment, and deploy validation mechanism </a:t>
            </a:r>
            <a:endParaRPr lang="en-GB" sz="1600">
              <a:solidFill>
                <a:srgbClr val="002060"/>
              </a:solidFill>
              <a:ea typeface="Times New Roman" panose="02020603050405020304" pitchFamily="18" charset="0"/>
              <a:cs typeface="Times New Roman" panose="02020603050405020304" pitchFamily="18" charset="0"/>
            </a:endParaRPr>
          </a:p>
          <a:p>
            <a:pPr algn="just"/>
            <a:endParaRPr lang="en-GB" sz="1600">
              <a:solidFill>
                <a:srgbClr val="002060"/>
              </a:solidFill>
              <a:ea typeface="Times New Roman" panose="02020603050405020304" pitchFamily="18" charset="0"/>
              <a:cs typeface="Times New Roman" panose="02020603050405020304" pitchFamily="18" charset="0"/>
            </a:endParaRPr>
          </a:p>
          <a:p>
            <a:pPr algn="just"/>
            <a:r>
              <a:rPr lang="en-GB" sz="1600" b="1">
                <a:solidFill>
                  <a:srgbClr val="002060"/>
                </a:solidFill>
                <a:ea typeface="Times New Roman" panose="02020603050405020304" pitchFamily="18" charset="0"/>
                <a:cs typeface="Times New Roman" panose="02020603050405020304" pitchFamily="18" charset="0"/>
              </a:rPr>
              <a:t>TASK 3 – Communication</a:t>
            </a:r>
            <a:endParaRPr lang="en-GB" sz="1600">
              <a:solidFill>
                <a:srgbClr val="002060"/>
              </a:solidFill>
              <a:ea typeface="Times New Roman" panose="02020603050405020304" pitchFamily="18" charset="0"/>
              <a:cs typeface="Times New Roman" panose="02020603050405020304" pitchFamily="18" charset="0"/>
            </a:endParaRPr>
          </a:p>
          <a:p>
            <a:pPr algn="just"/>
            <a:endParaRPr lang="en-GB" sz="1600" b="1">
              <a:solidFill>
                <a:srgbClr val="002060"/>
              </a:solidFill>
              <a:ea typeface="Times New Roman" panose="02020603050405020304" pitchFamily="18" charset="0"/>
              <a:cs typeface="Times New Roman" panose="02020603050405020304" pitchFamily="18" charset="0"/>
            </a:endParaRPr>
          </a:p>
          <a:p>
            <a:pPr algn="just"/>
            <a:endParaRPr lang="en-GB" sz="1600" b="1">
              <a:solidFill>
                <a:srgbClr val="002060"/>
              </a:solidFill>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3DA57511-CE49-D1EE-07A1-0CB60BCB5174}"/>
              </a:ext>
            </a:extLst>
          </p:cNvPr>
          <p:cNvSpPr txBox="1"/>
          <p:nvPr/>
        </p:nvSpPr>
        <p:spPr>
          <a:xfrm>
            <a:off x="3957494" y="288000"/>
            <a:ext cx="4073487" cy="369332"/>
          </a:xfrm>
          <a:prstGeom prst="rect">
            <a:avLst/>
          </a:prstGeom>
          <a:noFill/>
        </p:spPr>
        <p:txBody>
          <a:bodyPr wrap="none" rtlCol="0">
            <a:spAutoFit/>
          </a:bodyPr>
          <a:lstStyle/>
          <a:p>
            <a:r>
              <a:rPr lang="fr-FR" b="1" u="sng"/>
              <a:t>MANAGEMENT AND COMMUNICATION </a:t>
            </a:r>
            <a:r>
              <a:rPr lang="fr-FR" b="1"/>
              <a:t> </a:t>
            </a:r>
          </a:p>
        </p:txBody>
      </p:sp>
    </p:spTree>
    <p:extLst>
      <p:ext uri="{BB962C8B-B14F-4D97-AF65-F5344CB8AC3E}">
        <p14:creationId xmlns:p14="http://schemas.microsoft.com/office/powerpoint/2010/main" val="3680710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2275C5-86AB-E667-F8D7-5C7C06CEB3D4}"/>
              </a:ext>
            </a:extLst>
          </p:cNvPr>
          <p:cNvPicPr>
            <a:picLocks noChangeAspect="1"/>
          </p:cNvPicPr>
          <p:nvPr/>
        </p:nvPicPr>
        <p:blipFill>
          <a:blip r:embed="rId2"/>
          <a:stretch>
            <a:fillRect/>
          </a:stretch>
        </p:blipFill>
        <p:spPr>
          <a:xfrm>
            <a:off x="232465" y="1049471"/>
            <a:ext cx="11385499" cy="5427529"/>
          </a:xfrm>
          <a:prstGeom prst="rect">
            <a:avLst/>
          </a:prstGeom>
        </p:spPr>
      </p:pic>
    </p:spTree>
    <p:extLst>
      <p:ext uri="{BB962C8B-B14F-4D97-AF65-F5344CB8AC3E}">
        <p14:creationId xmlns:p14="http://schemas.microsoft.com/office/powerpoint/2010/main" val="374282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07D134-AC18-F321-79B5-B6E61AD1694E}"/>
              </a:ext>
            </a:extLst>
          </p:cNvPr>
          <p:cNvSpPr txBox="1"/>
          <p:nvPr/>
        </p:nvSpPr>
        <p:spPr>
          <a:xfrm>
            <a:off x="299357" y="1108901"/>
            <a:ext cx="11593286" cy="5035033"/>
          </a:xfrm>
          <a:prstGeom prst="rect">
            <a:avLst/>
          </a:prstGeom>
          <a:noFill/>
        </p:spPr>
        <p:txBody>
          <a:bodyPr wrap="square">
            <a:spAutoFit/>
          </a:bodyPr>
          <a:lstStyle/>
          <a:p>
            <a:pPr algn="r">
              <a:lnSpc>
                <a:spcPct val="115000"/>
              </a:lnSpc>
              <a:spcAft>
                <a:spcPts val="1000"/>
              </a:spcAft>
              <a:buNone/>
            </a:pPr>
            <a:r>
              <a:rPr lang="en-GB" sz="2000" b="1">
                <a:solidFill>
                  <a:srgbClr val="044C9F"/>
                </a:solidFill>
                <a:ea typeface="Times New Roman" panose="02020603050405020304" pitchFamily="18" charset="0"/>
                <a:cs typeface="Times New Roman" panose="02020603050405020304" pitchFamily="18" charset="0"/>
              </a:rPr>
              <a:t>P</a:t>
            </a:r>
            <a:r>
              <a:rPr lang="en-GB" sz="2000" b="1">
                <a:solidFill>
                  <a:srgbClr val="044C9F"/>
                </a:solidFill>
                <a:effectLst/>
                <a:ea typeface="Times New Roman" panose="02020603050405020304" pitchFamily="18" charset="0"/>
                <a:cs typeface="Times New Roman" panose="02020603050405020304" pitchFamily="18" charset="0"/>
              </a:rPr>
              <a:t>roposals should address all of the following aspects:</a:t>
            </a:r>
            <a:endParaRPr lang="fr-FR" sz="2000" b="1">
              <a:solidFill>
                <a:srgbClr val="044C9F"/>
              </a:solidFill>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600">
                <a:solidFill>
                  <a:srgbClr val="000000"/>
                </a:solidFill>
                <a:effectLst/>
                <a:ea typeface="Times New Roman" panose="02020603050405020304" pitchFamily="18" charset="0"/>
                <a:cs typeface="Times New Roman" panose="02020603050405020304" pitchFamily="18" charset="0"/>
              </a:rPr>
              <a:t>Strengthening the representation of the </a:t>
            </a:r>
            <a:r>
              <a:rPr lang="en-GB" sz="1600" b="1">
                <a:solidFill>
                  <a:srgbClr val="000000"/>
                </a:solidFill>
                <a:effectLst/>
                <a:ea typeface="Times New Roman" panose="02020603050405020304" pitchFamily="18" charset="0"/>
                <a:cs typeface="Times New Roman" panose="02020603050405020304" pitchFamily="18" charset="0"/>
              </a:rPr>
              <a:t>research infrastructures cluster, as a single or coordinated voice</a:t>
            </a:r>
            <a:r>
              <a:rPr lang="en-GB" sz="1600">
                <a:solidFill>
                  <a:srgbClr val="000000"/>
                </a:solidFill>
                <a:effectLst/>
                <a:ea typeface="Times New Roman" panose="02020603050405020304" pitchFamily="18" charset="0"/>
                <a:cs typeface="Times New Roman" panose="02020603050405020304" pitchFamily="18" charset="0"/>
              </a:rPr>
              <a:t>, in key EU policy developments and strategic initiatives and contribute to policies in their domain with a research infrastructure component. Coordination with cross-domains fora, such as the ERIC Forum and </a:t>
            </a:r>
            <a:r>
              <a:rPr lang="en-GB" sz="1600" err="1">
                <a:solidFill>
                  <a:srgbClr val="000000"/>
                </a:solidFill>
                <a:effectLst/>
                <a:ea typeface="Times New Roman" panose="02020603050405020304" pitchFamily="18" charset="0"/>
                <a:cs typeface="Times New Roman" panose="02020603050405020304" pitchFamily="18" charset="0"/>
              </a:rPr>
              <a:t>EIROforum</a:t>
            </a:r>
            <a:r>
              <a:rPr lang="en-GB" sz="1600">
                <a:solidFill>
                  <a:srgbClr val="000000"/>
                </a:solidFill>
                <a:effectLst/>
                <a:ea typeface="Times New Roman" panose="02020603050405020304" pitchFamily="18" charset="0"/>
                <a:cs typeface="Times New Roman" panose="02020603050405020304" pitchFamily="18" charset="0"/>
              </a:rPr>
              <a:t> should also be ensured.</a:t>
            </a:r>
            <a:endParaRPr lang="fr-FR" sz="160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600">
                <a:solidFill>
                  <a:srgbClr val="000000"/>
                </a:solidFill>
                <a:effectLst/>
                <a:ea typeface="Times New Roman" panose="02020603050405020304" pitchFamily="18" charset="0"/>
                <a:cs typeface="Times New Roman" panose="02020603050405020304" pitchFamily="18" charset="0"/>
              </a:rPr>
              <a:t>Strengthening coordination among research infrastructures to foster complementarities, interoperability, harmonisation, integration and synergies within the domain, and where relevant with other domains </a:t>
            </a:r>
            <a:r>
              <a:rPr lang="en-GB" sz="1600" b="1">
                <a:solidFill>
                  <a:srgbClr val="000000"/>
                </a:solidFill>
                <a:effectLst/>
                <a:ea typeface="Times New Roman" panose="02020603050405020304" pitchFamily="18" charset="0"/>
                <a:cs typeface="Times New Roman" panose="02020603050405020304" pitchFamily="18" charset="0"/>
              </a:rPr>
              <a:t>to address increasingly complex and multidisciplinary science and technology challenges.</a:t>
            </a:r>
            <a:endParaRPr lang="fr-FR" sz="1600" b="1">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600">
                <a:solidFill>
                  <a:srgbClr val="000000"/>
                </a:solidFill>
                <a:effectLst/>
                <a:ea typeface="Times New Roman" panose="02020603050405020304" pitchFamily="18" charset="0"/>
                <a:cs typeface="Times New Roman" panose="02020603050405020304" pitchFamily="18" charset="0"/>
              </a:rPr>
              <a:t>Developing, optimising and connecting</a:t>
            </a:r>
            <a:r>
              <a:rPr lang="en-GB" sz="1600" b="1">
                <a:solidFill>
                  <a:srgbClr val="000000"/>
                </a:solidFill>
                <a:effectLst/>
                <a:ea typeface="Times New Roman" panose="02020603050405020304" pitchFamily="18" charset="0"/>
                <a:cs typeface="Times New Roman" panose="02020603050405020304" pitchFamily="18" charset="0"/>
              </a:rPr>
              <a:t> catalogues </a:t>
            </a:r>
            <a:r>
              <a:rPr lang="en-GB" sz="1600">
                <a:solidFill>
                  <a:srgbClr val="000000"/>
                </a:solidFill>
                <a:effectLst/>
                <a:ea typeface="Times New Roman" panose="02020603050405020304" pitchFamily="18" charset="0"/>
                <a:cs typeface="Times New Roman" panose="02020603050405020304" pitchFamily="18" charset="0"/>
              </a:rPr>
              <a:t>of research infrastructures services of European interest. Attention is required to new users, notably researchers and innovators from widening countries and candidate countries, industry (including SMEs, startups and scaleups), early-stage career researchers, and non-expert users. </a:t>
            </a:r>
            <a:r>
              <a:rPr lang="en-GB" sz="1600" b="1">
                <a:solidFill>
                  <a:srgbClr val="000000"/>
                </a:solidFill>
                <a:effectLst/>
                <a:ea typeface="Times New Roman" panose="02020603050405020304" pitchFamily="18" charset="0"/>
                <a:cs typeface="Times New Roman" panose="02020603050405020304" pitchFamily="18" charset="0"/>
              </a:rPr>
              <a:t>Flexibility to address future needs should be considered.</a:t>
            </a:r>
            <a:endParaRPr lang="fr-FR" sz="1600" b="1">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600">
                <a:solidFill>
                  <a:srgbClr val="000000"/>
                </a:solidFill>
                <a:effectLst/>
                <a:ea typeface="Times New Roman" panose="02020603050405020304" pitchFamily="18" charset="0"/>
                <a:cs typeface="Times New Roman" panose="02020603050405020304" pitchFamily="18" charset="0"/>
              </a:rPr>
              <a:t>Developing and implementing </a:t>
            </a:r>
            <a:r>
              <a:rPr lang="en-GB" sz="1600" b="1">
                <a:solidFill>
                  <a:srgbClr val="000000"/>
                </a:solidFill>
                <a:effectLst/>
                <a:ea typeface="Times New Roman" panose="02020603050405020304" pitchFamily="18" charset="0"/>
                <a:cs typeface="Times New Roman" panose="02020603050405020304" pitchFamily="18" charset="0"/>
              </a:rPr>
              <a:t>intermediary services, user support, tools </a:t>
            </a:r>
            <a:r>
              <a:rPr lang="en-GB" sz="1600">
                <a:solidFill>
                  <a:srgbClr val="000000"/>
                </a:solidFill>
                <a:effectLst/>
                <a:ea typeface="Times New Roman" panose="02020603050405020304" pitchFamily="18" charset="0"/>
                <a:cs typeface="Times New Roman" panose="02020603050405020304" pitchFamily="18" charset="0"/>
              </a:rPr>
              <a:t>and notably AI assisted research infrastructure services navigation. When relevant, resulting data and digital services should be made accessible through EOSC.</a:t>
            </a:r>
            <a:endParaRPr lang="fr-FR" sz="1600">
              <a:effectLs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600" b="1">
                <a:solidFill>
                  <a:srgbClr val="000000"/>
                </a:solidFill>
                <a:effectLst/>
                <a:ea typeface="Times New Roman" panose="02020603050405020304" pitchFamily="18" charset="0"/>
                <a:cs typeface="Times New Roman" panose="02020603050405020304" pitchFamily="18" charset="0"/>
              </a:rPr>
              <a:t>Elaborating and promoting indicators </a:t>
            </a:r>
            <a:r>
              <a:rPr lang="en-GB" sz="1600">
                <a:solidFill>
                  <a:srgbClr val="000000"/>
                </a:solidFill>
                <a:effectLst/>
                <a:ea typeface="Times New Roman" panose="02020603050405020304" pitchFamily="18" charset="0"/>
                <a:cs typeface="Times New Roman" panose="02020603050405020304" pitchFamily="18" charset="0"/>
              </a:rPr>
              <a:t>flagging the strategic relevance of specific research infrastructures services to </a:t>
            </a:r>
            <a:r>
              <a:rPr lang="en-GB" sz="1600" b="1">
                <a:solidFill>
                  <a:srgbClr val="000000"/>
                </a:solidFill>
                <a:effectLst/>
                <a:ea typeface="Times New Roman" panose="02020603050405020304" pitchFamily="18" charset="0"/>
                <a:cs typeface="Times New Roman" panose="02020603050405020304" pitchFamily="18" charset="0"/>
              </a:rPr>
              <a:t>key EU R&amp;I priorities and initiatives</a:t>
            </a:r>
            <a:r>
              <a:rPr lang="en-GB" sz="1600">
                <a:solidFill>
                  <a:srgbClr val="000000"/>
                </a:solidFill>
                <a:effectLst/>
                <a:ea typeface="Times New Roman" panose="02020603050405020304" pitchFamily="18" charset="0"/>
                <a:cs typeface="Times New Roman" panose="02020603050405020304" pitchFamily="18" charset="0"/>
              </a:rPr>
              <a:t>, including through common or coordinated impact assessments, and possible validation mechanisms with these initiatives. </a:t>
            </a:r>
            <a:endParaRPr lang="fr-FR" sz="1600">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0189D98F-1F29-E562-872F-E5D12EF9B96B}"/>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dirty="0">
                <a:latin typeface="+mn-lt"/>
                <a:ea typeface="Times New Roman" panose="02020603050405020304" pitchFamily="18" charset="0"/>
              </a:rPr>
              <a:t>HORIZON-INFRA-2026-DEV-01-02 </a:t>
            </a:r>
            <a:endParaRPr kumimoji="0" lang="it-IT" sz="2800" b="1" i="0" strike="noStrike" kern="1200" cap="none" spc="0" normalizeH="0" baseline="0" noProof="0" dirty="0">
              <a:ln>
                <a:noFill/>
              </a:ln>
              <a:effectLst/>
              <a:uLnTx/>
              <a:uFillTx/>
              <a:latin typeface="+mn-lt"/>
              <a:ea typeface="+mj-ea"/>
              <a:cs typeface="+mj-cs"/>
            </a:endParaRPr>
          </a:p>
        </p:txBody>
      </p:sp>
    </p:spTree>
    <p:extLst>
      <p:ext uri="{BB962C8B-B14F-4D97-AF65-F5344CB8AC3E}">
        <p14:creationId xmlns:p14="http://schemas.microsoft.com/office/powerpoint/2010/main" val="51425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DD9AA0B-ADBB-C5DD-D613-B76E4E4E4F5E}"/>
              </a:ext>
            </a:extLst>
          </p:cNvPr>
          <p:cNvPicPr>
            <a:picLocks noChangeAspect="1"/>
          </p:cNvPicPr>
          <p:nvPr/>
        </p:nvPicPr>
        <p:blipFill>
          <a:blip r:embed="rId2"/>
          <a:srcRect t="44210"/>
          <a:stretch>
            <a:fillRect/>
          </a:stretch>
        </p:blipFill>
        <p:spPr>
          <a:xfrm>
            <a:off x="2009284" y="1981169"/>
            <a:ext cx="8111273" cy="2086750"/>
          </a:xfrm>
          <a:prstGeom prst="rect">
            <a:avLst/>
          </a:prstGeom>
          <a:ln>
            <a:noFill/>
          </a:ln>
        </p:spPr>
      </p:pic>
      <p:pic>
        <p:nvPicPr>
          <p:cNvPr id="3" name="Image 2">
            <a:extLst>
              <a:ext uri="{FF2B5EF4-FFF2-40B4-BE49-F238E27FC236}">
                <a16:creationId xmlns:a16="http://schemas.microsoft.com/office/drawing/2014/main" id="{C6F35CC5-96E0-D950-7BCF-79EA5C527DD4}"/>
              </a:ext>
            </a:extLst>
          </p:cNvPr>
          <p:cNvPicPr>
            <a:picLocks noChangeAspect="1"/>
          </p:cNvPicPr>
          <p:nvPr/>
        </p:nvPicPr>
        <p:blipFill>
          <a:blip r:embed="rId3"/>
          <a:srcRect b="45642"/>
          <a:stretch>
            <a:fillRect/>
          </a:stretch>
        </p:blipFill>
        <p:spPr>
          <a:xfrm>
            <a:off x="2071442" y="4067920"/>
            <a:ext cx="8049116" cy="1460522"/>
          </a:xfrm>
          <a:prstGeom prst="rect">
            <a:avLst/>
          </a:prstGeom>
        </p:spPr>
      </p:pic>
      <p:sp>
        <p:nvSpPr>
          <p:cNvPr id="4" name="Rectangle 3">
            <a:extLst>
              <a:ext uri="{FF2B5EF4-FFF2-40B4-BE49-F238E27FC236}">
                <a16:creationId xmlns:a16="http://schemas.microsoft.com/office/drawing/2014/main" id="{04160698-F442-5A99-ACD0-E44C1D5C7D1F}"/>
              </a:ext>
            </a:extLst>
          </p:cNvPr>
          <p:cNvSpPr/>
          <p:nvPr/>
        </p:nvSpPr>
        <p:spPr>
          <a:xfrm>
            <a:off x="2071442" y="1981169"/>
            <a:ext cx="8275057" cy="3728255"/>
          </a:xfrm>
          <a:prstGeom prst="rect">
            <a:avLst/>
          </a:prstGeom>
          <a:noFill/>
          <a:ln>
            <a:solidFill>
              <a:srgbClr val="044C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CBC5A33-6C98-F733-D566-9B6BE35E8531}"/>
              </a:ext>
            </a:extLst>
          </p:cNvPr>
          <p:cNvSpPr/>
          <p:nvPr/>
        </p:nvSpPr>
        <p:spPr>
          <a:xfrm>
            <a:off x="2165131" y="2154621"/>
            <a:ext cx="7955426" cy="33738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FA6D394-1600-32B9-0099-4F8E805FDA6B}"/>
              </a:ext>
            </a:extLst>
          </p:cNvPr>
          <p:cNvSpPr txBox="1"/>
          <p:nvPr/>
        </p:nvSpPr>
        <p:spPr>
          <a:xfrm>
            <a:off x="588579" y="2154621"/>
            <a:ext cx="1110625" cy="523220"/>
          </a:xfrm>
          <a:prstGeom prst="rect">
            <a:avLst/>
          </a:prstGeom>
          <a:noFill/>
        </p:spPr>
        <p:txBody>
          <a:bodyPr wrap="none" rtlCol="0">
            <a:spAutoFit/>
          </a:bodyPr>
          <a:lstStyle/>
          <a:p>
            <a:r>
              <a:rPr lang="fr-FR" sz="1400" b="1" dirty="0" err="1">
                <a:solidFill>
                  <a:srgbClr val="FF0000"/>
                </a:solidFill>
              </a:rPr>
              <a:t>Preparatory</a:t>
            </a:r>
            <a:r>
              <a:rPr lang="fr-FR" sz="1400" b="1" dirty="0">
                <a:solidFill>
                  <a:srgbClr val="FF0000"/>
                </a:solidFill>
              </a:rPr>
              <a:t> </a:t>
            </a:r>
          </a:p>
          <a:p>
            <a:r>
              <a:rPr lang="fr-FR" sz="1400" b="1" dirty="0">
                <a:solidFill>
                  <a:srgbClr val="FF0000"/>
                </a:solidFill>
              </a:rPr>
              <a:t>Phase </a:t>
            </a:r>
          </a:p>
        </p:txBody>
      </p:sp>
      <p:cxnSp>
        <p:nvCxnSpPr>
          <p:cNvPr id="8" name="Connecteur droit avec flèche 7">
            <a:extLst>
              <a:ext uri="{FF2B5EF4-FFF2-40B4-BE49-F238E27FC236}">
                <a16:creationId xmlns:a16="http://schemas.microsoft.com/office/drawing/2014/main" id="{F6F412FF-C27D-C00B-99AA-2EC9D7ECA9C8}"/>
              </a:ext>
            </a:extLst>
          </p:cNvPr>
          <p:cNvCxnSpPr/>
          <p:nvPr/>
        </p:nvCxnSpPr>
        <p:spPr>
          <a:xfrm>
            <a:off x="1566041" y="2564524"/>
            <a:ext cx="1734207" cy="378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olo 4">
            <a:extLst>
              <a:ext uri="{FF2B5EF4-FFF2-40B4-BE49-F238E27FC236}">
                <a16:creationId xmlns:a16="http://schemas.microsoft.com/office/drawing/2014/main" id="{B548D25B-AFD0-B03F-CD7E-5A8E1DCD8777}"/>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dirty="0">
                <a:latin typeface="+mn-lt"/>
                <a:ea typeface="Times New Roman" panose="02020603050405020304" pitchFamily="18" charset="0"/>
              </a:rPr>
              <a:t>HORIZON-INFRA-2026-DEV-01-02 </a:t>
            </a:r>
            <a:endParaRPr kumimoji="0" lang="it-IT" sz="2800" b="1" i="0" strike="noStrike" kern="1200" cap="none" spc="0" normalizeH="0" baseline="0" noProof="0" dirty="0">
              <a:ln>
                <a:noFill/>
              </a:ln>
              <a:effectLst/>
              <a:uLnTx/>
              <a:uFillTx/>
              <a:latin typeface="+mn-lt"/>
              <a:ea typeface="+mj-ea"/>
              <a:cs typeface="+mj-cs"/>
            </a:endParaRPr>
          </a:p>
        </p:txBody>
      </p:sp>
      <p:sp>
        <p:nvSpPr>
          <p:cNvPr id="7" name="ZoneTexte 6">
            <a:extLst>
              <a:ext uri="{FF2B5EF4-FFF2-40B4-BE49-F238E27FC236}">
                <a16:creationId xmlns:a16="http://schemas.microsoft.com/office/drawing/2014/main" id="{A5C4F11B-ED90-5DDA-3FED-0FFEF825F17E}"/>
              </a:ext>
            </a:extLst>
          </p:cNvPr>
          <p:cNvSpPr txBox="1"/>
          <p:nvPr/>
        </p:nvSpPr>
        <p:spPr>
          <a:xfrm>
            <a:off x="374426" y="4087482"/>
            <a:ext cx="1556260" cy="307777"/>
          </a:xfrm>
          <a:prstGeom prst="rect">
            <a:avLst/>
          </a:prstGeom>
          <a:noFill/>
        </p:spPr>
        <p:txBody>
          <a:bodyPr wrap="none" rtlCol="0">
            <a:spAutoFit/>
          </a:bodyPr>
          <a:lstStyle/>
          <a:p>
            <a:r>
              <a:rPr lang="fr-FR" sz="1400" b="1" dirty="0">
                <a:solidFill>
                  <a:srgbClr val="FF0000"/>
                </a:solidFill>
              </a:rPr>
              <a:t>Next clusters’ calls</a:t>
            </a:r>
          </a:p>
        </p:txBody>
      </p:sp>
      <p:cxnSp>
        <p:nvCxnSpPr>
          <p:cNvPr id="10" name="Connecteur droit avec flèche 9">
            <a:extLst>
              <a:ext uri="{FF2B5EF4-FFF2-40B4-BE49-F238E27FC236}">
                <a16:creationId xmlns:a16="http://schemas.microsoft.com/office/drawing/2014/main" id="{2D55B07C-8E15-CBB5-948E-11E3CAD2531A}"/>
              </a:ext>
            </a:extLst>
          </p:cNvPr>
          <p:cNvCxnSpPr>
            <a:cxnSpLocks/>
          </p:cNvCxnSpPr>
          <p:nvPr/>
        </p:nvCxnSpPr>
        <p:spPr>
          <a:xfrm flipV="1">
            <a:off x="1443789" y="3411085"/>
            <a:ext cx="721341" cy="6763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206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8B54462-1187-13AA-FFDF-3C7134B3A5A9}"/>
              </a:ext>
            </a:extLst>
          </p:cNvPr>
          <p:cNvPicPr>
            <a:picLocks noChangeAspect="1"/>
          </p:cNvPicPr>
          <p:nvPr/>
        </p:nvPicPr>
        <p:blipFill>
          <a:blip r:embed="rId2"/>
          <a:stretch>
            <a:fillRect/>
          </a:stretch>
        </p:blipFill>
        <p:spPr>
          <a:xfrm>
            <a:off x="433552" y="304800"/>
            <a:ext cx="5305096" cy="2494351"/>
          </a:xfrm>
          <a:prstGeom prst="rect">
            <a:avLst/>
          </a:prstGeom>
          <a:ln>
            <a:solidFill>
              <a:srgbClr val="FF0000"/>
            </a:solidFill>
          </a:ln>
        </p:spPr>
      </p:pic>
      <p:sp>
        <p:nvSpPr>
          <p:cNvPr id="6" name="ZoneTexte 5">
            <a:extLst>
              <a:ext uri="{FF2B5EF4-FFF2-40B4-BE49-F238E27FC236}">
                <a16:creationId xmlns:a16="http://schemas.microsoft.com/office/drawing/2014/main" id="{D9F43C90-5C61-BCCC-970C-FD23B0AAD911}"/>
              </a:ext>
            </a:extLst>
          </p:cNvPr>
          <p:cNvSpPr txBox="1"/>
          <p:nvPr/>
        </p:nvSpPr>
        <p:spPr>
          <a:xfrm>
            <a:off x="6779172" y="751344"/>
            <a:ext cx="5213131" cy="5262979"/>
          </a:xfrm>
          <a:prstGeom prst="rect">
            <a:avLst/>
          </a:prstGeom>
          <a:noFill/>
          <a:ln>
            <a:solidFill>
              <a:schemeClr val="tx1"/>
            </a:solidFill>
          </a:ln>
        </p:spPr>
        <p:txBody>
          <a:bodyPr wrap="square">
            <a:spAutoFit/>
          </a:bodyPr>
          <a:lstStyle/>
          <a:p>
            <a:r>
              <a:rPr lang="fr-FR" sz="1600" b="1">
                <a:effectLst/>
              </a:rPr>
              <a:t>01-01</a:t>
            </a:r>
            <a:r>
              <a:rPr lang="fr-FR" sz="1600">
                <a:effectLst/>
              </a:rPr>
              <a:t>: This topic </a:t>
            </a:r>
            <a:r>
              <a:rPr lang="fr-FR" sz="1600" err="1">
                <a:effectLst/>
              </a:rPr>
              <a:t>aims</a:t>
            </a:r>
            <a:r>
              <a:rPr lang="fr-FR" sz="1600">
                <a:effectLst/>
              </a:rPr>
              <a:t> at </a:t>
            </a:r>
            <a:r>
              <a:rPr lang="fr-FR" sz="1600" err="1">
                <a:effectLst/>
              </a:rPr>
              <a:t>testing</a:t>
            </a:r>
            <a:r>
              <a:rPr lang="fr-FR" sz="1600">
                <a:effectLst/>
              </a:rPr>
              <a:t> ‘</a:t>
            </a:r>
            <a:r>
              <a:rPr lang="fr-FR" sz="1600" err="1">
                <a:effectLst/>
              </a:rPr>
              <a:t>access</a:t>
            </a:r>
            <a:r>
              <a:rPr lang="fr-FR" sz="1600">
                <a:effectLst/>
              </a:rPr>
              <a:t> programme like’ </a:t>
            </a:r>
            <a:r>
              <a:rPr lang="fr-FR" sz="1600" err="1">
                <a:effectLst/>
              </a:rPr>
              <a:t>projects</a:t>
            </a:r>
            <a:r>
              <a:rPr lang="fr-FR" sz="1600">
                <a:effectLst/>
              </a:rPr>
              <a:t> </a:t>
            </a:r>
            <a:r>
              <a:rPr lang="fr-FR" sz="1600" err="1">
                <a:effectLst/>
              </a:rPr>
              <a:t>providing</a:t>
            </a:r>
            <a:r>
              <a:rPr lang="fr-FR" sz="1600">
                <a:effectLst/>
              </a:rPr>
              <a:t> trans-national </a:t>
            </a:r>
            <a:r>
              <a:rPr lang="fr-FR" sz="1600" err="1">
                <a:effectLst/>
              </a:rPr>
              <a:t>access</a:t>
            </a:r>
            <a:r>
              <a:rPr lang="fr-FR" sz="1600">
                <a:effectLst/>
              </a:rPr>
              <a:t> (on-site or </a:t>
            </a:r>
            <a:r>
              <a:rPr lang="fr-FR" sz="1600" err="1">
                <a:effectLst/>
              </a:rPr>
              <a:t>remote</a:t>
            </a:r>
            <a:r>
              <a:rPr lang="fr-FR" sz="1600">
                <a:effectLst/>
              </a:rPr>
              <a:t>) and/or </a:t>
            </a:r>
            <a:r>
              <a:rPr lang="fr-FR" sz="1600" err="1">
                <a:effectLst/>
              </a:rPr>
              <a:t>virtual</a:t>
            </a:r>
            <a:r>
              <a:rPr lang="fr-FR" sz="1600">
                <a:effectLst/>
              </a:rPr>
              <a:t> </a:t>
            </a:r>
            <a:r>
              <a:rPr lang="fr-FR" sz="1600" err="1">
                <a:effectLst/>
              </a:rPr>
              <a:t>access</a:t>
            </a:r>
            <a:r>
              <a:rPr lang="fr-FR" sz="1600">
                <a:effectLst/>
              </a:rPr>
              <a:t> to </a:t>
            </a:r>
            <a:r>
              <a:rPr lang="fr-FR" sz="1600" err="1">
                <a:effectLst/>
              </a:rPr>
              <a:t>integrated</a:t>
            </a:r>
            <a:r>
              <a:rPr lang="fr-FR" sz="1600">
                <a:effectLst/>
              </a:rPr>
              <a:t> and </a:t>
            </a:r>
            <a:r>
              <a:rPr lang="fr-FR" sz="1600" err="1">
                <a:effectLst/>
              </a:rPr>
              <a:t>customised</a:t>
            </a:r>
            <a:r>
              <a:rPr lang="fr-FR" sz="1600">
                <a:effectLst/>
              </a:rPr>
              <a:t> </a:t>
            </a:r>
            <a:r>
              <a:rPr lang="fr-FR" sz="1600" err="1">
                <a:effectLst/>
              </a:rPr>
              <a:t>research</a:t>
            </a:r>
            <a:r>
              <a:rPr lang="fr-FR" sz="1600">
                <a:effectLst/>
              </a:rPr>
              <a:t> infrastructure installations and services for excellent </a:t>
            </a:r>
            <a:r>
              <a:rPr lang="fr-FR" sz="1600" err="1">
                <a:effectLst/>
              </a:rPr>
              <a:t>research</a:t>
            </a:r>
            <a:r>
              <a:rPr lang="fr-FR" sz="1600">
                <a:effectLst/>
              </a:rPr>
              <a:t>, </a:t>
            </a:r>
            <a:r>
              <a:rPr lang="fr-FR" sz="1600" err="1">
                <a:effectLst/>
              </a:rPr>
              <a:t>from</a:t>
            </a:r>
            <a:r>
              <a:rPr lang="fr-FR" sz="1600">
                <a:effectLst/>
              </a:rPr>
              <a:t> </a:t>
            </a:r>
            <a:r>
              <a:rPr lang="fr-FR" sz="1600" err="1">
                <a:effectLst/>
              </a:rPr>
              <a:t>frontier</a:t>
            </a:r>
            <a:r>
              <a:rPr lang="fr-FR" sz="1600">
                <a:effectLst/>
              </a:rPr>
              <a:t> and </a:t>
            </a:r>
            <a:r>
              <a:rPr lang="fr-FR" sz="1600" err="1">
                <a:effectLst/>
              </a:rPr>
              <a:t>curiosity</a:t>
            </a:r>
            <a:r>
              <a:rPr lang="fr-FR" sz="1600">
                <a:effectLst/>
              </a:rPr>
              <a:t>- </a:t>
            </a:r>
            <a:r>
              <a:rPr lang="fr-FR" sz="1600" err="1">
                <a:effectLst/>
              </a:rPr>
              <a:t>driven</a:t>
            </a:r>
            <a:r>
              <a:rPr lang="fr-FR" sz="1600">
                <a:effectLst/>
              </a:rPr>
              <a:t> to </a:t>
            </a:r>
            <a:r>
              <a:rPr lang="fr-FR" sz="1600" err="1">
                <a:effectLst/>
              </a:rPr>
              <a:t>applied</a:t>
            </a:r>
            <a:r>
              <a:rPr lang="fr-FR" sz="1600">
                <a:effectLst/>
              </a:rPr>
              <a:t> </a:t>
            </a:r>
            <a:r>
              <a:rPr lang="fr-FR" sz="1600" err="1">
                <a:effectLst/>
              </a:rPr>
              <a:t>research</a:t>
            </a:r>
            <a:r>
              <a:rPr lang="fr-FR" sz="1600">
                <a:effectLst/>
              </a:rPr>
              <a:t>, </a:t>
            </a:r>
            <a:r>
              <a:rPr lang="fr-FR" sz="1600" err="1">
                <a:effectLst/>
              </a:rPr>
              <a:t>offered</a:t>
            </a:r>
            <a:r>
              <a:rPr lang="fr-FR" sz="1600">
                <a:effectLst/>
              </a:rPr>
              <a:t> by a </a:t>
            </a:r>
            <a:r>
              <a:rPr lang="fr-FR" sz="1600" err="1">
                <a:effectLst/>
              </a:rPr>
              <a:t>wide</a:t>
            </a:r>
            <a:r>
              <a:rPr lang="fr-FR" sz="1600">
                <a:effectLst/>
              </a:rPr>
              <a:t> range of </a:t>
            </a:r>
            <a:r>
              <a:rPr lang="fr-FR" sz="1600" err="1">
                <a:effectLst/>
              </a:rPr>
              <a:t>complementary</a:t>
            </a:r>
            <a:r>
              <a:rPr lang="fr-FR" sz="1600">
                <a:effectLst/>
              </a:rPr>
              <a:t> and </a:t>
            </a:r>
            <a:r>
              <a:rPr lang="fr-FR" sz="1600" err="1">
                <a:effectLst/>
              </a:rPr>
              <a:t>interdisciplinary</a:t>
            </a:r>
            <a:r>
              <a:rPr lang="fr-FR" sz="1600">
                <a:effectLst/>
              </a:rPr>
              <a:t> </a:t>
            </a:r>
            <a:r>
              <a:rPr lang="fr-FR" sz="1600" err="1">
                <a:effectLst/>
              </a:rPr>
              <a:t>research</a:t>
            </a:r>
            <a:r>
              <a:rPr lang="fr-FR" sz="1600">
                <a:effectLst/>
              </a:rPr>
              <a:t> infrastructures </a:t>
            </a:r>
            <a:r>
              <a:rPr lang="fr-FR" sz="1600" err="1">
                <a:effectLst/>
              </a:rPr>
              <a:t>with</a:t>
            </a:r>
            <a:r>
              <a:rPr lang="fr-FR" sz="1600">
                <a:effectLst/>
              </a:rPr>
              <a:t> </a:t>
            </a:r>
            <a:r>
              <a:rPr lang="fr-FR" sz="1600" err="1">
                <a:effectLst/>
              </a:rPr>
              <a:t>experience</a:t>
            </a:r>
            <a:r>
              <a:rPr lang="fr-FR" sz="1600">
                <a:effectLst/>
              </a:rPr>
              <a:t> in transnational </a:t>
            </a:r>
            <a:r>
              <a:rPr lang="fr-FR" sz="1600" err="1">
                <a:effectLst/>
              </a:rPr>
              <a:t>access</a:t>
            </a:r>
            <a:r>
              <a:rPr lang="fr-FR" sz="1600">
                <a:effectLst/>
              </a:rPr>
              <a:t>. </a:t>
            </a:r>
            <a:r>
              <a:rPr lang="fr-FR" sz="1600" err="1">
                <a:effectLst/>
              </a:rPr>
              <a:t>Proposals</a:t>
            </a:r>
            <a:r>
              <a:rPr lang="fr-FR" sz="1600">
                <a:effectLst/>
              </a:rPr>
              <a:t> are </a:t>
            </a:r>
            <a:r>
              <a:rPr lang="fr-FR" sz="1600" err="1">
                <a:effectLst/>
              </a:rPr>
              <a:t>expected</a:t>
            </a:r>
            <a:r>
              <a:rPr lang="fr-FR" sz="1600">
                <a:effectLst/>
              </a:rPr>
              <a:t> to </a:t>
            </a:r>
            <a:r>
              <a:rPr lang="fr-FR" sz="1600" err="1">
                <a:effectLst/>
              </a:rPr>
              <a:t>address</a:t>
            </a:r>
            <a:r>
              <a:rPr lang="fr-FR" sz="1600">
                <a:effectLst/>
              </a:rPr>
              <a:t> one of the </a:t>
            </a:r>
            <a:r>
              <a:rPr lang="fr-FR" sz="1600" err="1">
                <a:effectLst/>
              </a:rPr>
              <a:t>following</a:t>
            </a:r>
            <a:r>
              <a:rPr lang="fr-FR" sz="1600">
                <a:effectLst/>
              </a:rPr>
              <a:t> areas, </a:t>
            </a:r>
            <a:r>
              <a:rPr lang="fr-FR" sz="1600" err="1">
                <a:effectLst/>
              </a:rPr>
              <a:t>based</a:t>
            </a:r>
            <a:r>
              <a:rPr lang="fr-FR" sz="1600">
                <a:effectLst/>
              </a:rPr>
              <a:t> on ‘ESFRI </a:t>
            </a:r>
            <a:r>
              <a:rPr lang="fr-FR" sz="1600" err="1">
                <a:effectLst/>
              </a:rPr>
              <a:t>scientific</a:t>
            </a:r>
            <a:r>
              <a:rPr lang="fr-FR" sz="1600">
                <a:effectLst/>
              </a:rPr>
              <a:t> </a:t>
            </a:r>
            <a:r>
              <a:rPr lang="fr-FR" sz="1600" err="1">
                <a:effectLst/>
              </a:rPr>
              <a:t>domains</a:t>
            </a:r>
            <a:r>
              <a:rPr lang="fr-FR" sz="1600">
                <a:effectLst/>
              </a:rPr>
              <a:t>, and must </a:t>
            </a:r>
            <a:r>
              <a:rPr lang="fr-FR" sz="1600" err="1">
                <a:effectLst/>
              </a:rPr>
              <a:t>explicitly</a:t>
            </a:r>
            <a:r>
              <a:rPr lang="fr-FR" sz="1600">
                <a:effectLst/>
              </a:rPr>
              <a:t> state </a:t>
            </a:r>
            <a:r>
              <a:rPr lang="fr-FR" sz="1600" err="1">
                <a:effectLst/>
              </a:rPr>
              <a:t>which</a:t>
            </a:r>
            <a:r>
              <a:rPr lang="fr-FR" sz="1600">
                <a:effectLst/>
              </a:rPr>
              <a:t> area </a:t>
            </a:r>
            <a:r>
              <a:rPr lang="fr-FR" sz="1600" err="1">
                <a:effectLst/>
              </a:rPr>
              <a:t>they</a:t>
            </a:r>
            <a:r>
              <a:rPr lang="fr-FR" sz="1600">
                <a:effectLst/>
              </a:rPr>
              <a:t> </a:t>
            </a:r>
            <a:r>
              <a:rPr lang="fr-FR" sz="1600" err="1">
                <a:effectLst/>
              </a:rPr>
              <a:t>address</a:t>
            </a:r>
            <a:r>
              <a:rPr lang="fr-FR" sz="1600">
                <a:effectLst/>
              </a:rPr>
              <a:t>: </a:t>
            </a:r>
          </a:p>
          <a:p>
            <a:endParaRPr lang="fr-FR" sz="1600">
              <a:solidFill>
                <a:srgbClr val="FF0000"/>
              </a:solidFill>
              <a:effectLst/>
            </a:endParaRPr>
          </a:p>
          <a:p>
            <a:r>
              <a:rPr lang="fr-FR" sz="1600">
                <a:solidFill>
                  <a:srgbClr val="FF0000"/>
                </a:solidFill>
                <a:effectLst/>
              </a:rPr>
              <a:t>Area 1,</a:t>
            </a:r>
            <a:r>
              <a:rPr lang="fr-FR" sz="1600">
                <a:effectLst/>
              </a:rPr>
              <a:t> </a:t>
            </a:r>
            <a:r>
              <a:rPr lang="fr-FR" sz="1600" err="1">
                <a:effectLst/>
              </a:rPr>
              <a:t>covering</a:t>
            </a:r>
            <a:r>
              <a:rPr lang="fr-FR" sz="1600">
                <a:effectLst/>
              </a:rPr>
              <a:t>  </a:t>
            </a:r>
            <a:r>
              <a:rPr lang="fr-FR" sz="1600" b="1">
                <a:solidFill>
                  <a:srgbClr val="FF0000"/>
                </a:solidFill>
                <a:effectLst/>
              </a:rPr>
              <a:t>Physical Sciences and Engineering; Data, </a:t>
            </a:r>
            <a:r>
              <a:rPr lang="fr-FR" sz="1600" b="1" err="1">
                <a:solidFill>
                  <a:srgbClr val="FF0000"/>
                </a:solidFill>
                <a:effectLst/>
              </a:rPr>
              <a:t>Computing</a:t>
            </a:r>
            <a:r>
              <a:rPr lang="fr-FR" sz="1600" b="1">
                <a:solidFill>
                  <a:srgbClr val="FF0000"/>
                </a:solidFill>
                <a:effectLst/>
              </a:rPr>
              <a:t> and Digital </a:t>
            </a:r>
            <a:r>
              <a:rPr lang="fr-FR" sz="1600" b="1" err="1">
                <a:solidFill>
                  <a:srgbClr val="FF0000"/>
                </a:solidFill>
                <a:effectLst/>
              </a:rPr>
              <a:t>Research</a:t>
            </a:r>
            <a:r>
              <a:rPr lang="fr-FR" sz="1600" b="1">
                <a:solidFill>
                  <a:srgbClr val="FF0000"/>
                </a:solidFill>
                <a:effectLst/>
              </a:rPr>
              <a:t> Infrastructures </a:t>
            </a:r>
          </a:p>
          <a:p>
            <a:r>
              <a:rPr lang="fr-FR" sz="1600">
                <a:effectLst/>
              </a:rPr>
              <a:t>Area 2, </a:t>
            </a:r>
            <a:r>
              <a:rPr lang="fr-FR" sz="1600" err="1">
                <a:effectLst/>
              </a:rPr>
              <a:t>covering</a:t>
            </a:r>
            <a:r>
              <a:rPr lang="fr-FR" sz="1600">
                <a:effectLst/>
              </a:rPr>
              <a:t> </a:t>
            </a:r>
            <a:r>
              <a:rPr lang="fr-FR" sz="1600" err="1">
                <a:effectLst/>
              </a:rPr>
              <a:t>Health</a:t>
            </a:r>
            <a:r>
              <a:rPr lang="fr-FR" sz="1600">
                <a:effectLst/>
              </a:rPr>
              <a:t> &amp; Food; Social Sciences and </a:t>
            </a:r>
            <a:r>
              <a:rPr lang="fr-FR" sz="1600" err="1">
                <a:effectLst/>
              </a:rPr>
              <a:t>Humanities</a:t>
            </a:r>
            <a:r>
              <a:rPr lang="fr-FR" sz="1600">
                <a:effectLst/>
              </a:rPr>
              <a:t> </a:t>
            </a:r>
          </a:p>
          <a:p>
            <a:r>
              <a:rPr lang="fr-FR" sz="1600">
                <a:effectLst/>
              </a:rPr>
              <a:t>Area 3, </a:t>
            </a:r>
            <a:r>
              <a:rPr lang="fr-FR" sz="1600" err="1">
                <a:effectLst/>
              </a:rPr>
              <a:t>covering</a:t>
            </a:r>
            <a:r>
              <a:rPr lang="fr-FR" sz="1600">
                <a:effectLst/>
              </a:rPr>
              <a:t> </a:t>
            </a:r>
            <a:r>
              <a:rPr lang="fr-FR" sz="1600" err="1">
                <a:effectLst/>
              </a:rPr>
              <a:t>Environment</a:t>
            </a:r>
            <a:r>
              <a:rPr lang="fr-FR" sz="1600">
                <a:effectLst/>
              </a:rPr>
              <a:t>; Energy. </a:t>
            </a:r>
          </a:p>
          <a:p>
            <a:endParaRPr lang="fr-FR" sz="1600">
              <a:effectLst/>
            </a:endParaRPr>
          </a:p>
          <a:p>
            <a:r>
              <a:rPr lang="fr-FR" sz="1600" err="1">
                <a:effectLst/>
              </a:rPr>
              <a:t>Proposals</a:t>
            </a:r>
            <a:r>
              <a:rPr lang="fr-FR" sz="1600">
                <a:effectLst/>
              </a:rPr>
              <a:t> </a:t>
            </a:r>
            <a:r>
              <a:rPr lang="fr-FR" sz="1600" err="1">
                <a:effectLst/>
              </a:rPr>
              <a:t>should</a:t>
            </a:r>
            <a:r>
              <a:rPr lang="fr-FR" sz="1600">
                <a:effectLst/>
              </a:rPr>
              <a:t> </a:t>
            </a:r>
            <a:r>
              <a:rPr lang="fr-FR" sz="1600" err="1">
                <a:solidFill>
                  <a:srgbClr val="FF0000"/>
                </a:solidFill>
                <a:effectLst/>
              </a:rPr>
              <a:t>include</a:t>
            </a:r>
            <a:r>
              <a:rPr lang="fr-FR" sz="1600">
                <a:solidFill>
                  <a:srgbClr val="FF0000"/>
                </a:solidFill>
                <a:effectLst/>
              </a:rPr>
              <a:t> at least </a:t>
            </a:r>
            <a:r>
              <a:rPr lang="fr-FR" sz="1600" err="1">
                <a:solidFill>
                  <a:srgbClr val="FF0000"/>
                </a:solidFill>
                <a:effectLst/>
              </a:rPr>
              <a:t>two</a:t>
            </a:r>
            <a:r>
              <a:rPr lang="fr-FR" sz="1600">
                <a:solidFill>
                  <a:srgbClr val="FF0000"/>
                </a:solidFill>
                <a:effectLst/>
              </a:rPr>
              <a:t> </a:t>
            </a:r>
            <a:r>
              <a:rPr lang="fr-FR" sz="1600">
                <a:effectLst/>
              </a:rPr>
              <a:t>ESFRI Landmark and/or </a:t>
            </a:r>
            <a:r>
              <a:rPr lang="fr-FR" sz="1600" err="1">
                <a:effectLst/>
              </a:rPr>
              <a:t>European</a:t>
            </a:r>
            <a:r>
              <a:rPr lang="fr-FR" sz="1600">
                <a:effectLst/>
              </a:rPr>
              <a:t> </a:t>
            </a:r>
            <a:r>
              <a:rPr lang="fr-FR" sz="1600" err="1">
                <a:effectLst/>
              </a:rPr>
              <a:t>Research</a:t>
            </a:r>
            <a:r>
              <a:rPr lang="fr-FR" sz="1600">
                <a:effectLst/>
              </a:rPr>
              <a:t> Infrastructure Consortium (ERIC) as </a:t>
            </a:r>
            <a:r>
              <a:rPr lang="fr-FR" sz="1600" err="1">
                <a:effectLst/>
              </a:rPr>
              <a:t>beneficiary</a:t>
            </a:r>
            <a:r>
              <a:rPr lang="fr-FR" sz="1600">
                <a:effectLst/>
              </a:rPr>
              <a:t> </a:t>
            </a:r>
          </a:p>
          <a:p>
            <a:endParaRPr lang="fr-FR" sz="1600">
              <a:effectLst/>
            </a:endParaRPr>
          </a:p>
        </p:txBody>
      </p:sp>
      <p:cxnSp>
        <p:nvCxnSpPr>
          <p:cNvPr id="7" name="Connecteur droit avec flèche 6">
            <a:extLst>
              <a:ext uri="{FF2B5EF4-FFF2-40B4-BE49-F238E27FC236}">
                <a16:creationId xmlns:a16="http://schemas.microsoft.com/office/drawing/2014/main" id="{0092A868-3F98-303E-FD26-09BC7866CBE6}"/>
              </a:ext>
            </a:extLst>
          </p:cNvPr>
          <p:cNvCxnSpPr>
            <a:cxnSpLocks/>
          </p:cNvCxnSpPr>
          <p:nvPr/>
        </p:nvCxnSpPr>
        <p:spPr>
          <a:xfrm flipV="1">
            <a:off x="5407572" y="1045634"/>
            <a:ext cx="662152" cy="226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842502FE-A3EA-E721-AD63-F5ACE32A867F}"/>
              </a:ext>
            </a:extLst>
          </p:cNvPr>
          <p:cNvCxnSpPr>
            <a:cxnSpLocks/>
          </p:cNvCxnSpPr>
          <p:nvPr/>
        </p:nvCxnSpPr>
        <p:spPr>
          <a:xfrm>
            <a:off x="620109" y="2749999"/>
            <a:ext cx="0" cy="9496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BF6FDA8-B4FC-F91A-D6A7-F91E38260713}"/>
              </a:ext>
            </a:extLst>
          </p:cNvPr>
          <p:cNvSpPr txBox="1"/>
          <p:nvPr/>
        </p:nvSpPr>
        <p:spPr>
          <a:xfrm>
            <a:off x="439465" y="3794235"/>
            <a:ext cx="5819445" cy="1815882"/>
          </a:xfrm>
          <a:prstGeom prst="rect">
            <a:avLst/>
          </a:prstGeom>
          <a:noFill/>
          <a:ln>
            <a:solidFill>
              <a:schemeClr val="tx1"/>
            </a:solidFill>
          </a:ln>
        </p:spPr>
        <p:txBody>
          <a:bodyPr wrap="square">
            <a:spAutoFit/>
          </a:bodyPr>
          <a:lstStyle/>
          <a:p>
            <a:r>
              <a:rPr lang="fr-FR" sz="1600" b="1">
                <a:effectLst/>
              </a:rPr>
              <a:t>01-02: </a:t>
            </a:r>
            <a:r>
              <a:rPr lang="fr-FR" sz="1600">
                <a:effectLst/>
              </a:rPr>
              <a:t>This topic </a:t>
            </a:r>
            <a:r>
              <a:rPr lang="fr-FR" sz="1600" err="1">
                <a:effectLst/>
              </a:rPr>
              <a:t>aims</a:t>
            </a:r>
            <a:r>
              <a:rPr lang="fr-FR" sz="1600">
                <a:effectLst/>
              </a:rPr>
              <a:t> at </a:t>
            </a:r>
            <a:r>
              <a:rPr lang="fr-FR" sz="1600" err="1">
                <a:effectLst/>
              </a:rPr>
              <a:t>providing</a:t>
            </a:r>
            <a:r>
              <a:rPr lang="fr-FR" sz="1600">
                <a:effectLst/>
              </a:rPr>
              <a:t> trans-national </a:t>
            </a:r>
            <a:r>
              <a:rPr lang="fr-FR" sz="1600" err="1">
                <a:effectLst/>
              </a:rPr>
              <a:t>access</a:t>
            </a:r>
            <a:r>
              <a:rPr lang="fr-FR" sz="1600">
                <a:effectLst/>
              </a:rPr>
              <a:t> (on-site or </a:t>
            </a:r>
            <a:r>
              <a:rPr lang="fr-FR" sz="1600" err="1">
                <a:effectLst/>
              </a:rPr>
              <a:t>remote</a:t>
            </a:r>
            <a:r>
              <a:rPr lang="fr-FR" sz="1600">
                <a:effectLst/>
              </a:rPr>
              <a:t>) and/or </a:t>
            </a:r>
            <a:r>
              <a:rPr lang="fr-FR" sz="1600" err="1">
                <a:effectLst/>
              </a:rPr>
              <a:t>virtual</a:t>
            </a:r>
            <a:r>
              <a:rPr lang="fr-FR" sz="1600">
                <a:effectLst/>
              </a:rPr>
              <a:t> </a:t>
            </a:r>
            <a:r>
              <a:rPr lang="fr-FR" sz="1600" err="1">
                <a:effectLst/>
              </a:rPr>
              <a:t>access</a:t>
            </a:r>
            <a:r>
              <a:rPr lang="fr-FR" sz="1600">
                <a:effectLst/>
              </a:rPr>
              <a:t> to </a:t>
            </a:r>
            <a:r>
              <a:rPr lang="fr-FR" sz="1600" err="1">
                <a:effectLst/>
              </a:rPr>
              <a:t>integrated</a:t>
            </a:r>
            <a:r>
              <a:rPr lang="fr-FR" sz="1600">
                <a:effectLst/>
              </a:rPr>
              <a:t> and </a:t>
            </a:r>
            <a:r>
              <a:rPr lang="fr-FR" sz="1600" err="1">
                <a:effectLst/>
              </a:rPr>
              <a:t>customised</a:t>
            </a:r>
            <a:r>
              <a:rPr lang="fr-FR" sz="1600">
                <a:effectLst/>
              </a:rPr>
              <a:t> </a:t>
            </a:r>
            <a:r>
              <a:rPr lang="fr-FR" sz="1600" err="1">
                <a:effectLst/>
              </a:rPr>
              <a:t>research</a:t>
            </a:r>
            <a:r>
              <a:rPr lang="fr-FR" sz="1600">
                <a:effectLst/>
              </a:rPr>
              <a:t> infrastructure services … Access </a:t>
            </a:r>
            <a:r>
              <a:rPr lang="fr-FR" sz="1600" err="1">
                <a:effectLst/>
              </a:rPr>
              <a:t>also</a:t>
            </a:r>
            <a:r>
              <a:rPr lang="fr-FR" sz="1600">
                <a:effectLst/>
              </a:rPr>
              <a:t> </a:t>
            </a:r>
            <a:r>
              <a:rPr lang="fr-FR" sz="1600" err="1">
                <a:effectLst/>
              </a:rPr>
              <a:t>includes</a:t>
            </a:r>
            <a:r>
              <a:rPr lang="fr-FR" sz="1600">
                <a:effectLst/>
              </a:rPr>
              <a:t> ad hoc </a:t>
            </a:r>
            <a:r>
              <a:rPr lang="fr-FR" sz="1600" err="1">
                <a:effectLst/>
              </a:rPr>
              <a:t>users</a:t>
            </a:r>
            <a:r>
              <a:rPr lang="fr-FR" sz="1600">
                <a:effectLst/>
              </a:rPr>
              <a:t>’ training and </a:t>
            </a:r>
            <a:r>
              <a:rPr lang="fr-FR" sz="1600" err="1">
                <a:effectLst/>
              </a:rPr>
              <a:t>scientific</a:t>
            </a:r>
            <a:r>
              <a:rPr lang="fr-FR" sz="1600">
                <a:effectLst/>
              </a:rPr>
              <a:t> and </a:t>
            </a:r>
            <a:r>
              <a:rPr lang="fr-FR" sz="1600" err="1">
                <a:effectLst/>
              </a:rPr>
              <a:t>technical</a:t>
            </a:r>
            <a:r>
              <a:rPr lang="fr-FR" sz="1600">
                <a:effectLst/>
              </a:rPr>
              <a:t> support </a:t>
            </a:r>
          </a:p>
          <a:p>
            <a:endParaRPr lang="fr-FR" sz="1600">
              <a:effectLst/>
            </a:endParaRPr>
          </a:p>
          <a:p>
            <a:r>
              <a:rPr lang="fr-FR" sz="1600" err="1">
                <a:effectLst/>
              </a:rPr>
              <a:t>Proposals</a:t>
            </a:r>
            <a:r>
              <a:rPr lang="fr-FR" sz="1600">
                <a:effectLst/>
              </a:rPr>
              <a:t> </a:t>
            </a:r>
            <a:r>
              <a:rPr lang="fr-FR" sz="1600" err="1">
                <a:effectLst/>
              </a:rPr>
              <a:t>should</a:t>
            </a:r>
            <a:r>
              <a:rPr lang="fr-FR" sz="1600">
                <a:effectLst/>
              </a:rPr>
              <a:t> </a:t>
            </a:r>
            <a:r>
              <a:rPr lang="fr-FR" sz="1600" err="1">
                <a:effectLst/>
              </a:rPr>
              <a:t>include</a:t>
            </a:r>
            <a:r>
              <a:rPr lang="fr-FR" sz="1600">
                <a:effectLst/>
              </a:rPr>
              <a:t> </a:t>
            </a:r>
            <a:r>
              <a:rPr lang="fr-FR" sz="1600">
                <a:solidFill>
                  <a:srgbClr val="FF0000"/>
                </a:solidFill>
                <a:effectLst/>
              </a:rPr>
              <a:t>at least one</a:t>
            </a:r>
            <a:r>
              <a:rPr lang="fr-FR" sz="1600">
                <a:effectLst/>
              </a:rPr>
              <a:t> ESFRI Landmark or </a:t>
            </a:r>
            <a:r>
              <a:rPr lang="fr-FR" sz="1600" err="1">
                <a:effectLst/>
              </a:rPr>
              <a:t>European</a:t>
            </a:r>
            <a:r>
              <a:rPr lang="fr-FR" sz="1600">
                <a:effectLst/>
              </a:rPr>
              <a:t> </a:t>
            </a:r>
            <a:r>
              <a:rPr lang="fr-FR" sz="1600" err="1">
                <a:effectLst/>
              </a:rPr>
              <a:t>Research</a:t>
            </a:r>
            <a:r>
              <a:rPr lang="fr-FR" sz="1600">
                <a:effectLst/>
              </a:rPr>
              <a:t> Infrastructure Consortium (ERIC) as </a:t>
            </a:r>
            <a:r>
              <a:rPr lang="fr-FR" sz="1600" err="1">
                <a:effectLst/>
              </a:rPr>
              <a:t>beneficiary</a:t>
            </a:r>
            <a:r>
              <a:rPr lang="fr-FR" sz="1600">
                <a:effectLst/>
              </a:rPr>
              <a:t> </a:t>
            </a:r>
            <a:endParaRPr lang="fr-FR" sz="1600"/>
          </a:p>
        </p:txBody>
      </p:sp>
    </p:spTree>
    <p:extLst>
      <p:ext uri="{BB962C8B-B14F-4D97-AF65-F5344CB8AC3E}">
        <p14:creationId xmlns:p14="http://schemas.microsoft.com/office/powerpoint/2010/main" val="401388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F8E6D75-00AD-6FBA-09C2-A74AE025164B}"/>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HORIZON-INFRA-2027-01-SERV-01</a:t>
            </a:r>
            <a:endParaRPr lang="fr-FR" sz="2800" b="1" dirty="0">
              <a:solidFill>
                <a:srgbClr val="002060"/>
              </a:solidFill>
            </a:endParaRPr>
          </a:p>
        </p:txBody>
      </p:sp>
      <p:sp>
        <p:nvSpPr>
          <p:cNvPr id="4" name="ZoneTexte 3">
            <a:extLst>
              <a:ext uri="{FF2B5EF4-FFF2-40B4-BE49-F238E27FC236}">
                <a16:creationId xmlns:a16="http://schemas.microsoft.com/office/drawing/2014/main" id="{D4B7A7BE-79E2-6E29-A4DB-73EC15C8E74A}"/>
              </a:ext>
            </a:extLst>
          </p:cNvPr>
          <p:cNvSpPr txBox="1"/>
          <p:nvPr/>
        </p:nvSpPr>
        <p:spPr>
          <a:xfrm>
            <a:off x="1723696" y="637924"/>
            <a:ext cx="9869214" cy="5421099"/>
          </a:xfrm>
          <a:prstGeom prst="rect">
            <a:avLst/>
          </a:prstGeom>
          <a:noFill/>
        </p:spPr>
        <p:txBody>
          <a:bodyPr wrap="square">
            <a:spAutoFit/>
          </a:bodyPr>
          <a:lstStyle/>
          <a:p>
            <a:pPr algn="just">
              <a:lnSpc>
                <a:spcPct val="115000"/>
              </a:lnSpc>
              <a:spcAft>
                <a:spcPts val="1000"/>
              </a:spcAft>
            </a:pPr>
            <a:r>
              <a:rPr lang="en-GB" sz="1600" b="1" dirty="0">
                <a:solidFill>
                  <a:srgbClr val="002060"/>
                </a:solidFill>
                <a:effectLst/>
                <a:ea typeface="Times New Roman" panose="02020603050405020304" pitchFamily="18" charset="0"/>
                <a:cs typeface="Times New Roman" panose="02020603050405020304" pitchFamily="18" charset="0"/>
              </a:rPr>
              <a:t>NEXT PRIORITY FOR ESCAPE</a:t>
            </a:r>
          </a:p>
          <a:p>
            <a:pPr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Access includes ad hoc users’ training and scientific and technical support </a:t>
            </a:r>
            <a:r>
              <a:rPr lang="en-GB" sz="1400" dirty="0">
                <a:solidFill>
                  <a:srgbClr val="000000"/>
                </a:solidFill>
                <a:effectLst/>
                <a:ea typeface="Times New Roman" panose="02020603050405020304" pitchFamily="18" charset="0"/>
                <a:cs typeface="Times New Roman" panose="02020603050405020304" pitchFamily="18" charset="0"/>
              </a:rPr>
              <a:t>(see Specific Features for Research Infrastructures). Additional training courses, including skills for data stewardship, may also be supported. In addition, proposals should better exploit the training potential of successful transnational access user projects by inviting researchers, notably early-stage career researchers, or research infrastructure technicians from widening and candidate countries to team up with selected user groups. Proposals should reserve </a:t>
            </a:r>
            <a:r>
              <a:rPr lang="en-GB" sz="1400" b="1" dirty="0">
                <a:solidFill>
                  <a:srgbClr val="000000"/>
                </a:solidFill>
                <a:effectLst/>
                <a:ea typeface="Times New Roman" panose="02020603050405020304" pitchFamily="18" charset="0"/>
                <a:cs typeface="Times New Roman" panose="02020603050405020304" pitchFamily="18" charset="0"/>
              </a:rPr>
              <a:t>sufficient resources for this purpose and should proactively advertise these opportunities. </a:t>
            </a:r>
            <a:r>
              <a:rPr lang="en-GB" sz="1400" dirty="0">
                <a:solidFill>
                  <a:srgbClr val="000000"/>
                </a:solidFill>
                <a:effectLst/>
                <a:ea typeface="Times New Roman" panose="02020603050405020304" pitchFamily="18" charset="0"/>
                <a:cs typeface="Times New Roman" panose="02020603050405020304" pitchFamily="18" charset="0"/>
              </a:rPr>
              <a:t>(which should be arranged after the selection of user projects and have no impact on their evaluation).</a:t>
            </a:r>
            <a:endParaRPr lang="fr-FR" sz="140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b="1" dirty="0">
                <a:solidFill>
                  <a:srgbClr val="000000"/>
                </a:solidFill>
                <a:effectLst/>
                <a:ea typeface="Times New Roman" panose="02020603050405020304" pitchFamily="18" charset="0"/>
                <a:cs typeface="Times New Roman" panose="02020603050405020304" pitchFamily="18" charset="0"/>
              </a:rPr>
              <a:t>Access provision to existing services </a:t>
            </a:r>
            <a:r>
              <a:rPr lang="en-GB" sz="1400" dirty="0">
                <a:solidFill>
                  <a:srgbClr val="000000"/>
                </a:solidFill>
                <a:effectLst/>
                <a:ea typeface="Times New Roman" panose="02020603050405020304" pitchFamily="18" charset="0"/>
                <a:cs typeface="Times New Roman" panose="02020603050405020304" pitchFamily="18" charset="0"/>
              </a:rPr>
              <a:t>should be clear in the proposed activities and reflected in </a:t>
            </a:r>
            <a:r>
              <a:rPr lang="en-GB" sz="1400" b="1" dirty="0">
                <a:solidFill>
                  <a:srgbClr val="000000"/>
                </a:solidFill>
                <a:effectLst/>
                <a:ea typeface="Times New Roman" panose="02020603050405020304" pitchFamily="18" charset="0"/>
                <a:cs typeface="Times New Roman" panose="02020603050405020304" pitchFamily="18" charset="0"/>
              </a:rPr>
              <a:t>the allocated resources.</a:t>
            </a:r>
            <a:endParaRPr lang="fr-FR" sz="1400" b="1"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dirty="0">
                <a:solidFill>
                  <a:srgbClr val="000000"/>
                </a:solidFill>
                <a:effectLst/>
                <a:ea typeface="Times New Roman" panose="02020603050405020304" pitchFamily="18" charset="0"/>
                <a:cs typeface="Times New Roman" panose="02020603050405020304" pitchFamily="18" charset="0"/>
              </a:rPr>
              <a:t>The improvement and development of services can also be supported, provided that the resulting services are offered already under the actions </a:t>
            </a:r>
            <a:r>
              <a:rPr lang="en-GB" sz="1400" b="1" dirty="0">
                <a:solidFill>
                  <a:srgbClr val="000000"/>
                </a:solidFill>
                <a:effectLst/>
                <a:ea typeface="Times New Roman" panose="02020603050405020304" pitchFamily="18" charset="0"/>
                <a:cs typeface="Times New Roman" panose="02020603050405020304" pitchFamily="18" charset="0"/>
              </a:rPr>
              <a:t>(short-term R&amp;D) </a:t>
            </a:r>
            <a:r>
              <a:rPr lang="en-GB" sz="1400" dirty="0">
                <a:solidFill>
                  <a:srgbClr val="000000"/>
                </a:solidFill>
                <a:effectLst/>
                <a:ea typeface="Times New Roman" panose="02020603050405020304" pitchFamily="18" charset="0"/>
                <a:cs typeface="Times New Roman" panose="02020603050405020304" pitchFamily="18" charset="0"/>
              </a:rPr>
              <a:t>and that the </a:t>
            </a:r>
            <a:r>
              <a:rPr lang="en-GB" sz="1400" b="1" dirty="0">
                <a:solidFill>
                  <a:srgbClr val="000000"/>
                </a:solidFill>
                <a:effectLst/>
                <a:ea typeface="Times New Roman" panose="02020603050405020304" pitchFamily="18" charset="0"/>
                <a:cs typeface="Times New Roman" panose="02020603050405020304" pitchFamily="18" charset="0"/>
              </a:rPr>
              <a:t>long-term sustainability </a:t>
            </a:r>
            <a:r>
              <a:rPr lang="en-GB" sz="1400" dirty="0">
                <a:solidFill>
                  <a:srgbClr val="000000"/>
                </a:solidFill>
                <a:effectLst/>
                <a:ea typeface="Times New Roman" panose="02020603050405020304" pitchFamily="18" charset="0"/>
                <a:cs typeface="Times New Roman" panose="02020603050405020304" pitchFamily="18" charset="0"/>
              </a:rPr>
              <a:t>of such services is ensured.</a:t>
            </a:r>
            <a:endParaRPr lang="fr-FR" sz="140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dirty="0">
                <a:solidFill>
                  <a:srgbClr val="000000"/>
                </a:solidFill>
                <a:effectLst/>
                <a:ea typeface="Times New Roman" panose="02020603050405020304" pitchFamily="18" charset="0"/>
                <a:cs typeface="Times New Roman" panose="02020603050405020304" pitchFamily="18" charset="0"/>
              </a:rPr>
              <a:t>Data management (and related ethics issues), interoperability, as well as the </a:t>
            </a:r>
            <a:r>
              <a:rPr lang="en-GB" sz="1400" b="1" dirty="0">
                <a:solidFill>
                  <a:srgbClr val="000000"/>
                </a:solidFill>
                <a:effectLst/>
                <a:ea typeface="Times New Roman" panose="02020603050405020304" pitchFamily="18" charset="0"/>
                <a:cs typeface="Times New Roman" panose="02020603050405020304" pitchFamily="18" charset="0"/>
              </a:rPr>
              <a:t>connection of digital services (e.g. data services) to the European Open Science Cloud, </a:t>
            </a:r>
            <a:r>
              <a:rPr lang="en-GB" sz="1400" dirty="0">
                <a:solidFill>
                  <a:srgbClr val="000000"/>
                </a:solidFill>
                <a:effectLst/>
                <a:ea typeface="Times New Roman" panose="02020603050405020304" pitchFamily="18" charset="0"/>
                <a:cs typeface="Times New Roman" panose="02020603050405020304" pitchFamily="18" charset="0"/>
              </a:rPr>
              <a:t>should be addressed where relevant. Proposals should take </a:t>
            </a:r>
            <a:r>
              <a:rPr lang="en-GB" sz="1400" b="1" dirty="0">
                <a:solidFill>
                  <a:srgbClr val="000000"/>
                </a:solidFill>
                <a:effectLst/>
                <a:ea typeface="Times New Roman" panose="02020603050405020304" pitchFamily="18" charset="0"/>
                <a:cs typeface="Times New Roman" panose="02020603050405020304" pitchFamily="18" charset="0"/>
              </a:rPr>
              <a:t>due account of major European or international initiatives relevant in the domain. </a:t>
            </a:r>
            <a:r>
              <a:rPr lang="en-GB" sz="1400" dirty="0">
                <a:solidFill>
                  <a:srgbClr val="000000"/>
                </a:solidFill>
                <a:effectLst/>
                <a:ea typeface="Times New Roman" panose="02020603050405020304" pitchFamily="18" charset="0"/>
                <a:cs typeface="Times New Roman" panose="02020603050405020304" pitchFamily="18" charset="0"/>
              </a:rPr>
              <a:t>When appropriate, they should foster the use and deployment of (open) global standards.</a:t>
            </a:r>
            <a:endParaRPr lang="fr-FR" sz="140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GB" sz="1400" dirty="0">
                <a:solidFill>
                  <a:srgbClr val="000000"/>
                </a:solidFill>
                <a:effectLst/>
                <a:ea typeface="Times New Roman" panose="02020603050405020304" pitchFamily="18" charset="0"/>
                <a:cs typeface="Times New Roman" panose="02020603050405020304" pitchFamily="18" charset="0"/>
              </a:rPr>
              <a:t>Proposals should include an </a:t>
            </a:r>
            <a:r>
              <a:rPr lang="en-GB" sz="1400" b="1" dirty="0">
                <a:solidFill>
                  <a:srgbClr val="000000"/>
                </a:solidFill>
                <a:effectLst/>
                <a:ea typeface="Times New Roman" panose="02020603050405020304" pitchFamily="18" charset="0"/>
                <a:cs typeface="Times New Roman" panose="02020603050405020304" pitchFamily="18" charset="0"/>
              </a:rPr>
              <a:t>outreach and engagement plan to </a:t>
            </a:r>
            <a:r>
              <a:rPr lang="en-GB" sz="1400" dirty="0">
                <a:solidFill>
                  <a:srgbClr val="000000"/>
                </a:solidFill>
                <a:effectLst/>
                <a:ea typeface="Times New Roman" panose="02020603050405020304" pitchFamily="18" charset="0"/>
                <a:cs typeface="Times New Roman" panose="02020603050405020304" pitchFamily="18" charset="0"/>
              </a:rPr>
              <a:t>actively advertise their services to the research communities, notably from widening countries and candidate countries and to relevant industries, including SMEs and, if applicable, provide dedicated support for the development of research partnerships and collaborations with researchers from widening countries and candidate countries. Proposals are expected to exploit synergies and to ensure complementarity and coherence with other EU grants supporting access provision.</a:t>
            </a:r>
            <a:endParaRPr lang="fr-FR" sz="1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53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874A60-DDA6-EF66-9109-30957BFFA29F}"/>
              </a:ext>
            </a:extLst>
          </p:cNvPr>
          <p:cNvSpPr txBox="1"/>
          <p:nvPr/>
        </p:nvSpPr>
        <p:spPr>
          <a:xfrm>
            <a:off x="1860329" y="1336053"/>
            <a:ext cx="9312165" cy="1661993"/>
          </a:xfrm>
          <a:prstGeom prst="rect">
            <a:avLst/>
          </a:prstGeom>
          <a:noFill/>
        </p:spPr>
        <p:txBody>
          <a:bodyPr wrap="square">
            <a:spAutoFit/>
          </a:bodyPr>
          <a:lstStyle/>
          <a:p>
            <a:pPr marL="457200" indent="-457200" algn="just"/>
            <a:r>
              <a:rPr lang="en-GB" sz="1800" dirty="0">
                <a:solidFill>
                  <a:srgbClr val="000000"/>
                </a:solidFill>
                <a:effectLst/>
                <a:ea typeface="Times New Roman" panose="02020603050405020304" pitchFamily="18" charset="0"/>
              </a:rPr>
              <a:t>To ensure a holistic view from design to implementation of possible access schemes, proposals </a:t>
            </a:r>
            <a:endParaRPr lang="en-GB" dirty="0">
              <a:solidFill>
                <a:srgbClr val="000000"/>
              </a:solidFill>
              <a:ea typeface="Times New Roman" panose="02020603050405020304" pitchFamily="18" charset="0"/>
            </a:endParaRPr>
          </a:p>
          <a:p>
            <a:pPr marL="457200" indent="-457200" algn="just"/>
            <a:r>
              <a:rPr lang="en-GB" sz="1800" dirty="0">
                <a:solidFill>
                  <a:srgbClr val="000000"/>
                </a:solidFill>
                <a:effectLst/>
                <a:ea typeface="Times New Roman" panose="02020603050405020304" pitchFamily="18" charset="0"/>
              </a:rPr>
              <a:t>should ensure strong and continuous collaboration with the cross-domain preparatory action on </a:t>
            </a:r>
            <a:endParaRPr lang="en-GB" dirty="0">
              <a:solidFill>
                <a:srgbClr val="000000"/>
              </a:solidFill>
              <a:ea typeface="Times New Roman" panose="02020603050405020304" pitchFamily="18" charset="0"/>
            </a:endParaRPr>
          </a:p>
          <a:p>
            <a:pPr marL="457200" indent="-457200" algn="just"/>
            <a:r>
              <a:rPr lang="en-GB" sz="1800" dirty="0">
                <a:solidFill>
                  <a:srgbClr val="000000"/>
                </a:solidFill>
                <a:effectLst/>
                <a:ea typeface="Times New Roman" panose="02020603050405020304" pitchFamily="18" charset="0"/>
              </a:rPr>
              <a:t>access HORIZON-INFRA-2025-01-DEV-05, with the </a:t>
            </a:r>
            <a:r>
              <a:rPr lang="en-GB" sz="1800" b="1" dirty="0">
                <a:solidFill>
                  <a:srgbClr val="FF0000"/>
                </a:solidFill>
                <a:effectLst/>
                <a:ea typeface="Times New Roman" panose="02020603050405020304" pitchFamily="18" charset="0"/>
              </a:rPr>
              <a:t>pilots </a:t>
            </a:r>
            <a:r>
              <a:rPr lang="en-GB" sz="1800" dirty="0">
                <a:solidFill>
                  <a:srgbClr val="000000"/>
                </a:solidFill>
                <a:effectLst/>
                <a:ea typeface="Times New Roman" panose="02020603050405020304" pitchFamily="18" charset="0"/>
              </a:rPr>
              <a:t>under topic </a:t>
            </a:r>
            <a:r>
              <a:rPr lang="en-GB" sz="1800" dirty="0">
                <a:solidFill>
                  <a:srgbClr val="FF0000"/>
                </a:solidFill>
                <a:effectLst/>
                <a:ea typeface="Times New Roman" panose="02020603050405020304" pitchFamily="18" charset="0"/>
              </a:rPr>
              <a:t>HORIZON-INFRA-2026-</a:t>
            </a:r>
          </a:p>
          <a:p>
            <a:pPr marL="457200" indent="-457200" algn="just"/>
            <a:r>
              <a:rPr lang="en-GB" sz="1800" dirty="0">
                <a:solidFill>
                  <a:srgbClr val="FF0000"/>
                </a:solidFill>
                <a:effectLst/>
                <a:ea typeface="Times New Roman" panose="02020603050405020304" pitchFamily="18" charset="0"/>
              </a:rPr>
              <a:t>01-DEV-02</a:t>
            </a:r>
            <a:r>
              <a:rPr lang="en-GB" sz="1800" dirty="0">
                <a:solidFill>
                  <a:srgbClr val="000000"/>
                </a:solidFill>
                <a:effectLst/>
                <a:ea typeface="Times New Roman" panose="02020603050405020304" pitchFamily="18" charset="0"/>
              </a:rPr>
              <a:t>, e.g. making use of the catalogues of services, navigation tool and links to key EU </a:t>
            </a:r>
            <a:endParaRPr lang="en-GB" dirty="0">
              <a:solidFill>
                <a:srgbClr val="000000"/>
              </a:solidFill>
              <a:ea typeface="Times New Roman" panose="02020603050405020304" pitchFamily="18" charset="0"/>
            </a:endParaRPr>
          </a:p>
          <a:p>
            <a:pPr marL="457200" indent="-457200" algn="just"/>
            <a:r>
              <a:rPr lang="en-GB" sz="1800" dirty="0">
                <a:solidFill>
                  <a:srgbClr val="000000"/>
                </a:solidFill>
                <a:effectLst/>
                <a:ea typeface="Times New Roman" panose="02020603050405020304" pitchFamily="18" charset="0"/>
              </a:rPr>
              <a:t>initiatives, and with the actions supported under topic</a:t>
            </a:r>
            <a:r>
              <a:rPr lang="en-GB" sz="1800" dirty="0">
                <a:solidFill>
                  <a:srgbClr val="000000"/>
                </a:solidFill>
                <a:effectLst/>
                <a:ea typeface="Times New Roman" panose="02020603050405020304" pitchFamily="18" charset="0"/>
                <a:cs typeface="Times New Roman" panose="02020603050405020304" pitchFamily="18" charset="0"/>
              </a:rPr>
              <a:t> </a:t>
            </a:r>
            <a:r>
              <a:rPr lang="en-GB" sz="1800" dirty="0">
                <a:solidFill>
                  <a:srgbClr val="FF0000"/>
                </a:solidFill>
                <a:effectLst/>
                <a:ea typeface="Times New Roman" panose="02020603050405020304" pitchFamily="18" charset="0"/>
                <a:cs typeface="Times New Roman" panose="02020603050405020304" pitchFamily="18" charset="0"/>
              </a:rPr>
              <a:t>HORIZON-INFRA-2027-01-SERV-01</a:t>
            </a:r>
            <a:r>
              <a:rPr lang="en-GB" sz="1800" dirty="0">
                <a:solidFill>
                  <a:srgbClr val="000000"/>
                </a:solidFill>
                <a:effectLst/>
                <a:ea typeface="Times New Roman" panose="02020603050405020304" pitchFamily="18" charset="0"/>
                <a:cs typeface="Times New Roman" panose="02020603050405020304" pitchFamily="18" charset="0"/>
              </a:rPr>
              <a:t>.</a:t>
            </a:r>
            <a:r>
              <a:rPr lang="en-GB" sz="1800" dirty="0">
                <a:solidFill>
                  <a:srgbClr val="000000"/>
                </a:solidFill>
                <a:effectLst/>
                <a:ea typeface="Times New Roman" panose="02020603050405020304" pitchFamily="18" charset="0"/>
              </a:rPr>
              <a:t> </a:t>
            </a:r>
            <a:r>
              <a:rPr lang="en-GB" sz="1200" baseline="30000" dirty="0">
                <a:effectLst/>
                <a:ea typeface="Times New Roman" panose="02020603050405020304" pitchFamily="18" charset="0"/>
                <a:cs typeface="Times New Roman" panose="02020603050405020304" pitchFamily="18" charset="0"/>
              </a:rPr>
              <a:t>	</a:t>
            </a:r>
            <a:endParaRPr lang="fr-FR" sz="1200" dirty="0">
              <a:effectLst/>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FF78B5B-97E0-F988-9903-3FD4F725F341}"/>
              </a:ext>
            </a:extLst>
          </p:cNvPr>
          <p:cNvSpPr txBox="1"/>
          <p:nvPr/>
        </p:nvSpPr>
        <p:spPr>
          <a:xfrm>
            <a:off x="1860329" y="2998046"/>
            <a:ext cx="9312165" cy="2031325"/>
          </a:xfrm>
          <a:prstGeom prst="rect">
            <a:avLst/>
          </a:prstGeom>
          <a:noFill/>
        </p:spPr>
        <p:txBody>
          <a:bodyPr wrap="square">
            <a:spAutoFit/>
          </a:bodyPr>
          <a:lstStyle/>
          <a:p>
            <a:pPr>
              <a:spcAft>
                <a:spcPts val="1000"/>
              </a:spcAft>
            </a:pPr>
            <a:r>
              <a:rPr lang="en-GB" sz="1800" dirty="0">
                <a:solidFill>
                  <a:srgbClr val="000000"/>
                </a:solidFill>
                <a:effectLst/>
                <a:ea typeface="Times New Roman" panose="02020603050405020304" pitchFamily="18" charset="0"/>
                <a:cs typeface="Times New Roman" panose="02020603050405020304" pitchFamily="18" charset="0"/>
              </a:rPr>
              <a:t>This collaboration should </a:t>
            </a:r>
            <a:r>
              <a:rPr lang="en-GB" sz="1800" dirty="0">
                <a:solidFill>
                  <a:srgbClr val="FF0000"/>
                </a:solidFill>
                <a:effectLst/>
                <a:ea typeface="Times New Roman" panose="02020603050405020304" pitchFamily="18" charset="0"/>
                <a:cs typeface="Times New Roman" panose="02020603050405020304" pitchFamily="18" charset="0"/>
              </a:rPr>
              <a:t>ensure a common front page to all above actions</a:t>
            </a:r>
            <a:r>
              <a:rPr lang="en-GB" sz="1800" dirty="0">
                <a:solidFill>
                  <a:srgbClr val="000000"/>
                </a:solidFill>
                <a:effectLst/>
                <a:ea typeface="Times New Roman" panose="02020603050405020304" pitchFamily="18" charset="0"/>
                <a:cs typeface="Times New Roman" panose="02020603050405020304" pitchFamily="18" charset="0"/>
              </a:rPr>
              <a:t>, set up by one of the pilots, highlighting the common objectives of EU supported access, the main conditions and requirements, providing preliminary guidance on access opportunities and directing to the </a:t>
            </a:r>
            <a:r>
              <a:rPr lang="en-GB" sz="1800" dirty="0">
                <a:solidFill>
                  <a:srgbClr val="FF0000"/>
                </a:solidFill>
                <a:effectLst/>
                <a:ea typeface="Times New Roman" panose="02020603050405020304" pitchFamily="18" charset="0"/>
                <a:cs typeface="Times New Roman" panose="02020603050405020304" pitchFamily="18" charset="0"/>
              </a:rPr>
              <a:t>single-entry point portal of each pilot</a:t>
            </a:r>
            <a:r>
              <a:rPr lang="en-GB" sz="1800" dirty="0">
                <a:solidFill>
                  <a:srgbClr val="000000"/>
                </a:solidFill>
                <a:effectLst/>
                <a:ea typeface="Times New Roman" panose="02020603050405020304" pitchFamily="18" charset="0"/>
                <a:cs typeface="Times New Roman" panose="02020603050405020304" pitchFamily="18" charset="0"/>
              </a:rPr>
              <a:t>. The collaboration should also promote, the implementation of simplified access pathways, good practices on call conditions, converging access modalities and selection process, as well as effective governance of the set of projects acting as an access programme with appropriate advisory bodies.</a:t>
            </a:r>
            <a:endParaRPr lang="fr-FR" sz="1800" dirty="0">
              <a:effectLst/>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0F8E6D75-00AD-6FBA-09C2-A74AE025164B}"/>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HORIZON-INFRA-2027-01-SERV-02</a:t>
            </a:r>
            <a:endParaRPr lang="fr-FR" sz="2800" b="1" dirty="0">
              <a:solidFill>
                <a:srgbClr val="002060"/>
              </a:solidFill>
            </a:endParaRPr>
          </a:p>
        </p:txBody>
      </p:sp>
    </p:spTree>
    <p:extLst>
      <p:ext uri="{BB962C8B-B14F-4D97-AF65-F5344CB8AC3E}">
        <p14:creationId xmlns:p14="http://schemas.microsoft.com/office/powerpoint/2010/main" val="346439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6F246-FA60-989A-9FF4-563AE14B318D}"/>
              </a:ext>
            </a:extLst>
          </p:cNvPr>
          <p:cNvSpPr>
            <a:spLocks noChangeArrowheads="1"/>
          </p:cNvSpPr>
          <p:nvPr/>
        </p:nvSpPr>
        <p:spPr bwMode="auto">
          <a:xfrm>
            <a:off x="1399477" y="1462349"/>
            <a:ext cx="98632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altLang="fr-FR" sz="2000" b="0" i="0" u="none" strike="noStrike" cap="none" normalizeH="0" baseline="0" dirty="0" err="1">
                <a:ln>
                  <a:noFill/>
                </a:ln>
                <a:solidFill>
                  <a:srgbClr val="002060"/>
                </a:solidFill>
                <a:effectLst/>
                <a:latin typeface="+mn-lt"/>
              </a:rPr>
              <a:t>We</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need</a:t>
            </a:r>
            <a:r>
              <a:rPr kumimoji="0" lang="fr-FR" altLang="fr-FR" sz="2000" b="0" i="0" u="none" strike="noStrike" cap="none" normalizeH="0" baseline="0" dirty="0">
                <a:ln>
                  <a:noFill/>
                </a:ln>
                <a:solidFill>
                  <a:srgbClr val="002060"/>
                </a:solidFill>
                <a:effectLst/>
                <a:latin typeface="+mn-lt"/>
              </a:rPr>
              <a:t> to </a:t>
            </a:r>
            <a:r>
              <a:rPr kumimoji="0" lang="fr-FR" altLang="fr-FR" sz="2000" b="0" i="0" u="none" strike="noStrike" cap="none" normalizeH="0" baseline="0" dirty="0" err="1">
                <a:ln>
                  <a:noFill/>
                </a:ln>
                <a:solidFill>
                  <a:srgbClr val="002060"/>
                </a:solidFill>
                <a:effectLst/>
                <a:latin typeface="+mn-lt"/>
              </a:rPr>
              <a:t>collaborate</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effectively</a:t>
            </a:r>
            <a:r>
              <a:rPr kumimoji="0" lang="fr-FR" altLang="fr-FR" sz="2000" b="0" i="0" u="none" strike="noStrike" cap="none" normalizeH="0" baseline="0" dirty="0">
                <a:ln>
                  <a:noFill/>
                </a:ln>
                <a:solidFill>
                  <a:srgbClr val="002060"/>
                </a:solidFill>
                <a:effectLst/>
                <a:latin typeface="+mn-lt"/>
              </a:rPr>
              <a:t> and </a:t>
            </a:r>
            <a:r>
              <a:rPr kumimoji="0" lang="fr-FR" altLang="fr-FR" sz="2000" b="0" i="0" u="none" strike="noStrike" cap="none" normalizeH="0" baseline="0" dirty="0" err="1">
                <a:ln>
                  <a:noFill/>
                </a:ln>
                <a:solidFill>
                  <a:srgbClr val="002060"/>
                </a:solidFill>
                <a:effectLst/>
                <a:latin typeface="+mn-lt"/>
              </a:rPr>
              <a:t>reach</a:t>
            </a:r>
            <a:r>
              <a:rPr kumimoji="0" lang="fr-FR" altLang="fr-FR" sz="2000" b="0" i="0" u="none" strike="noStrike" cap="none" normalizeH="0" baseline="0" dirty="0">
                <a:ln>
                  <a:noFill/>
                </a:ln>
                <a:solidFill>
                  <a:srgbClr val="002060"/>
                </a:solidFill>
                <a:effectLst/>
                <a:latin typeface="+mn-lt"/>
              </a:rPr>
              <a:t> agreement </a:t>
            </a:r>
            <a:r>
              <a:rPr kumimoji="0" lang="fr-FR" altLang="fr-FR" sz="2000" b="0" i="0" u="none" strike="noStrike" cap="none" normalizeH="0" baseline="0" dirty="0" err="1">
                <a:ln>
                  <a:noFill/>
                </a:ln>
                <a:solidFill>
                  <a:srgbClr val="002060"/>
                </a:solidFill>
                <a:effectLst/>
                <a:latin typeface="+mn-lt"/>
              </a:rPr>
              <a:t>among</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ourselves</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quickly</a:t>
            </a:r>
            <a:r>
              <a:rPr kumimoji="0" lang="fr-FR" altLang="fr-FR" sz="2000" b="0" i="0" u="none" strike="noStrike" cap="none" normalizeH="0" baseline="0" dirty="0">
                <a:ln>
                  <a:noFill/>
                </a:ln>
                <a:solidFill>
                  <a:srgbClr val="002060"/>
                </a:solidFill>
                <a:effectLst/>
                <a:latin typeface="+mn-lt"/>
              </a:rPr>
              <a:t> in </a:t>
            </a:r>
            <a:r>
              <a:rPr kumimoji="0" lang="fr-FR" altLang="fr-FR" sz="2000" b="0" i="0" u="none" strike="noStrike" cap="none" normalizeH="0" baseline="0" dirty="0" err="1">
                <a:ln>
                  <a:noFill/>
                </a:ln>
                <a:solidFill>
                  <a:srgbClr val="002060"/>
                </a:solidFill>
                <a:effectLst/>
                <a:latin typeface="+mn-lt"/>
              </a:rPr>
              <a:t>order</a:t>
            </a:r>
            <a:r>
              <a:rPr kumimoji="0" lang="fr-FR" altLang="fr-FR" sz="2000" b="0" i="0" u="none" strike="noStrike" cap="none" normalizeH="0" baseline="0" dirty="0">
                <a:ln>
                  <a:noFill/>
                </a:ln>
                <a:solidFill>
                  <a:srgbClr val="002060"/>
                </a:solidFill>
                <a:effectLst/>
                <a:latin typeface="+mn-lt"/>
              </a:rPr>
              <a:t> to optimise all </a:t>
            </a:r>
            <a:r>
              <a:rPr kumimoji="0" lang="fr-FR" altLang="fr-FR" sz="2000" b="0" i="0" u="none" strike="noStrike" cap="none" normalizeH="0" baseline="0" dirty="0" err="1">
                <a:ln>
                  <a:noFill/>
                </a:ln>
                <a:solidFill>
                  <a:srgbClr val="002060"/>
                </a:solidFill>
                <a:effectLst/>
                <a:latin typeface="+mn-lt"/>
              </a:rPr>
              <a:t>these</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opportunities</a:t>
            </a:r>
            <a:r>
              <a:rPr kumimoji="0" lang="fr-FR" altLang="fr-FR" sz="2000" b="0" i="0" u="none" strike="noStrike" cap="none" normalizeH="0" baseline="0" dirty="0">
                <a:ln>
                  <a:noFill/>
                </a:ln>
                <a:solidFill>
                  <a:srgbClr val="002060"/>
                </a:solidFill>
                <a:effectLst/>
                <a:latin typeface="+mn-lt"/>
              </a:rPr>
              <a:t> in 2026 and 2027, as </a:t>
            </a:r>
            <a:r>
              <a:rPr kumimoji="0" lang="fr-FR" altLang="fr-FR" sz="2000" b="0" i="0" u="none" strike="noStrike" cap="none" normalizeH="0" baseline="0" dirty="0" err="1">
                <a:ln>
                  <a:noFill/>
                </a:ln>
                <a:solidFill>
                  <a:srgbClr val="002060"/>
                </a:solidFill>
                <a:effectLst/>
                <a:latin typeface="+mn-lt"/>
              </a:rPr>
              <a:t>well</a:t>
            </a:r>
            <a:r>
              <a:rPr kumimoji="0" lang="fr-FR" altLang="fr-FR" sz="2000" b="0" i="0" u="none" strike="noStrike" cap="none" normalizeH="0" baseline="0" dirty="0">
                <a:ln>
                  <a:noFill/>
                </a:ln>
                <a:solidFill>
                  <a:srgbClr val="002060"/>
                </a:solidFill>
                <a:effectLst/>
                <a:latin typeface="+mn-lt"/>
              </a:rPr>
              <a:t> as in FP10.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fr-FR" altLang="fr-FR" sz="2000" b="0" i="0" u="none" strike="noStrike" cap="none" normalizeH="0" baseline="0" dirty="0" err="1">
                <a:ln>
                  <a:noFill/>
                </a:ln>
                <a:solidFill>
                  <a:srgbClr val="002060"/>
                </a:solidFill>
                <a:effectLst/>
                <a:latin typeface="+mn-lt"/>
              </a:rPr>
              <a:t>We</a:t>
            </a:r>
            <a:r>
              <a:rPr kumimoji="0" lang="fr-FR" altLang="fr-FR" sz="2000" b="0" i="0" u="none" strike="noStrike" cap="none" normalizeH="0" baseline="0" dirty="0">
                <a:ln>
                  <a:noFill/>
                </a:ln>
                <a:solidFill>
                  <a:srgbClr val="002060"/>
                </a:solidFill>
                <a:effectLst/>
                <a:latin typeface="+mn-lt"/>
              </a:rPr>
              <a:t> are </a:t>
            </a:r>
            <a:r>
              <a:rPr kumimoji="0" lang="fr-FR" altLang="fr-FR" sz="2000" b="0" i="0" u="none" strike="noStrike" cap="none" normalizeH="0" baseline="0" dirty="0" err="1">
                <a:ln>
                  <a:noFill/>
                </a:ln>
                <a:solidFill>
                  <a:srgbClr val="002060"/>
                </a:solidFill>
                <a:effectLst/>
                <a:latin typeface="+mn-lt"/>
              </a:rPr>
              <a:t>called</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upon</a:t>
            </a:r>
            <a:r>
              <a:rPr kumimoji="0" lang="fr-FR" altLang="fr-FR" sz="2000" b="0" i="0" u="none" strike="noStrike" cap="none" normalizeH="0" baseline="0" dirty="0">
                <a:ln>
                  <a:noFill/>
                </a:ln>
                <a:solidFill>
                  <a:srgbClr val="002060"/>
                </a:solidFill>
                <a:effectLst/>
                <a:latin typeface="+mn-lt"/>
              </a:rPr>
              <a:t> to capitalise on </a:t>
            </a:r>
            <a:r>
              <a:rPr kumimoji="0" lang="fr-FR" altLang="fr-FR" sz="2000" b="0" i="0" u="none" strike="noStrike" cap="none" normalizeH="0" baseline="0" dirty="0" err="1">
                <a:ln>
                  <a:noFill/>
                </a:ln>
                <a:solidFill>
                  <a:srgbClr val="002060"/>
                </a:solidFill>
                <a:effectLst/>
                <a:latin typeface="+mn-lt"/>
              </a:rPr>
              <a:t>our</a:t>
            </a:r>
            <a:r>
              <a:rPr kumimoji="0" lang="fr-FR" altLang="fr-FR" sz="2000" b="0" i="0" u="none" strike="noStrike" cap="none" normalizeH="0" baseline="0" dirty="0">
                <a:ln>
                  <a:noFill/>
                </a:ln>
                <a:solidFill>
                  <a:srgbClr val="002060"/>
                </a:solidFill>
                <a:effectLst/>
                <a:latin typeface="+mn-lt"/>
              </a:rPr>
              <a:t> networks and collaborative </a:t>
            </a:r>
            <a:r>
              <a:rPr kumimoji="0" lang="fr-FR" altLang="fr-FR" sz="2000" b="0" i="0" u="none" strike="noStrike" cap="none" normalizeH="0" baseline="0" dirty="0" err="1">
                <a:ln>
                  <a:noFill/>
                </a:ln>
                <a:solidFill>
                  <a:srgbClr val="002060"/>
                </a:solidFill>
                <a:effectLst/>
                <a:latin typeface="+mn-lt"/>
              </a:rPr>
              <a:t>projects</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that</a:t>
            </a:r>
            <a:r>
              <a:rPr kumimoji="0" lang="fr-FR" altLang="fr-FR" sz="2000" b="0" i="0" u="none" strike="noStrike" cap="none" normalizeH="0" baseline="0" dirty="0">
                <a:ln>
                  <a:noFill/>
                </a:ln>
                <a:solidFill>
                  <a:srgbClr val="002060"/>
                </a:solidFill>
                <a:effectLst/>
                <a:latin typeface="+mn-lt"/>
              </a:rPr>
              <a:t> have </a:t>
            </a:r>
            <a:r>
              <a:rPr kumimoji="0" lang="fr-FR" altLang="fr-FR" sz="2000" b="0" i="0" u="none" strike="noStrike" cap="none" normalizeH="0" baseline="0" dirty="0" err="1">
                <a:ln>
                  <a:noFill/>
                </a:ln>
                <a:solidFill>
                  <a:srgbClr val="002060"/>
                </a:solidFill>
                <a:effectLst/>
                <a:latin typeface="+mn-lt"/>
              </a:rPr>
              <a:t>worked</a:t>
            </a:r>
            <a:r>
              <a:rPr kumimoji="0" lang="fr-FR" altLang="fr-FR" sz="2000" b="0" i="0" u="none" strike="noStrike" cap="none" normalizeH="0" baseline="0" dirty="0">
                <a:ln>
                  <a:noFill/>
                </a:ln>
                <a:solidFill>
                  <a:srgbClr val="002060"/>
                </a:solidFill>
                <a:effectLst/>
                <a:latin typeface="+mn-lt"/>
              </a:rPr>
              <a:t> in the </a:t>
            </a:r>
            <a:r>
              <a:rPr kumimoji="0" lang="fr-FR" altLang="fr-FR" sz="2000" b="0" i="0" u="none" strike="noStrike" cap="none" normalizeH="0" baseline="0" dirty="0" err="1">
                <a:ln>
                  <a:noFill/>
                </a:ln>
                <a:solidFill>
                  <a:srgbClr val="002060"/>
                </a:solidFill>
                <a:effectLst/>
                <a:latin typeface="+mn-lt"/>
              </a:rPr>
              <a:t>past</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while</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respecting</a:t>
            </a:r>
            <a:r>
              <a:rPr kumimoji="0" lang="fr-FR" altLang="fr-FR" sz="2000" b="0" i="0" u="none" strike="noStrike" cap="none" normalizeH="0" baseline="0" dirty="0">
                <a:ln>
                  <a:noFill/>
                </a:ln>
                <a:solidFill>
                  <a:srgbClr val="002060"/>
                </a:solidFill>
                <a:effectLst/>
                <a:latin typeface="+mn-lt"/>
              </a:rPr>
              <a:t> and </a:t>
            </a:r>
            <a:r>
              <a:rPr kumimoji="0" lang="fr-FR" altLang="fr-FR" sz="2000" b="0" i="0" u="none" strike="noStrike" cap="none" normalizeH="0" baseline="0" dirty="0" err="1">
                <a:ln>
                  <a:noFill/>
                </a:ln>
                <a:solidFill>
                  <a:srgbClr val="002060"/>
                </a:solidFill>
                <a:effectLst/>
                <a:latin typeface="+mn-lt"/>
              </a:rPr>
              <a:t>supporting</a:t>
            </a:r>
            <a:r>
              <a:rPr kumimoji="0" lang="fr-FR" altLang="fr-FR" sz="2000" b="0" i="0" u="none" strike="noStrike" cap="none" normalizeH="0" baseline="0" dirty="0">
                <a:ln>
                  <a:noFill/>
                </a:ln>
                <a:solidFill>
                  <a:srgbClr val="002060"/>
                </a:solidFill>
                <a:effectLst/>
                <a:latin typeface="+mn-lt"/>
              </a:rPr>
              <a:t> the ESCAPE cluster.</a:t>
            </a:r>
          </a:p>
          <a:p>
            <a:pPr marR="0" lvl="0" algn="l" defTabSz="914400" rtl="0" eaLnBrk="0" fontAlgn="base" latinLnBrk="0" hangingPunct="0">
              <a:lnSpc>
                <a:spcPct val="100000"/>
              </a:lnSpc>
              <a:spcBef>
                <a:spcPct val="0"/>
              </a:spcBef>
              <a:spcAft>
                <a:spcPct val="0"/>
              </a:spcAft>
              <a:buClrTx/>
              <a:buSzTx/>
              <a:tabLst/>
            </a:pPr>
            <a:endParaRPr kumimoji="0" lang="fr-FR" altLang="fr-FR" sz="2000" b="0" i="0" u="none" strike="noStrike" cap="none" normalizeH="0" baseline="0" dirty="0">
              <a:ln>
                <a:noFill/>
              </a:ln>
              <a:solidFill>
                <a:srgbClr val="002060"/>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r>
              <a:rPr lang="fr-FR" altLang="fr-FR" sz="2000" dirty="0">
                <a:solidFill>
                  <a:srgbClr val="002060"/>
                </a:solidFill>
                <a:latin typeface="+mn-lt"/>
              </a:rPr>
              <a:t>ESCAPE</a:t>
            </a:r>
            <a:r>
              <a:rPr kumimoji="0" lang="fr-FR" altLang="fr-FR" sz="2000" b="0" i="0" u="none" strike="noStrike" cap="none" normalizeH="0" baseline="0" dirty="0">
                <a:ln>
                  <a:noFill/>
                </a:ln>
                <a:solidFill>
                  <a:srgbClr val="002060"/>
                </a:solidFill>
                <a:effectLst/>
                <a:latin typeface="+mn-lt"/>
              </a:rPr>
              <a:t> like the </a:t>
            </a:r>
            <a:r>
              <a:rPr kumimoji="0" lang="fr-FR" altLang="fr-FR" sz="2000" b="0" i="0" u="none" strike="noStrike" cap="none" normalizeH="0" baseline="0" dirty="0" err="1">
                <a:ln>
                  <a:noFill/>
                </a:ln>
                <a:solidFill>
                  <a:srgbClr val="002060"/>
                </a:solidFill>
                <a:effectLst/>
                <a:latin typeface="+mn-lt"/>
              </a:rPr>
              <a:t>other</a:t>
            </a:r>
            <a:r>
              <a:rPr kumimoji="0" lang="fr-FR" altLang="fr-FR" sz="2000" b="0" i="0" u="none" strike="noStrike" cap="none" normalizeH="0" baseline="0" dirty="0">
                <a:ln>
                  <a:noFill/>
                </a:ln>
                <a:solidFill>
                  <a:srgbClr val="002060"/>
                </a:solidFill>
                <a:effectLst/>
                <a:latin typeface="+mn-lt"/>
              </a:rPr>
              <a:t> four clusters, </a:t>
            </a:r>
            <a:r>
              <a:rPr kumimoji="0" lang="fr-FR" altLang="fr-FR" sz="2000" b="0" i="0" u="none" strike="noStrike" cap="none" normalizeH="0" baseline="0" dirty="0" err="1">
                <a:ln>
                  <a:noFill/>
                </a:ln>
                <a:solidFill>
                  <a:srgbClr val="002060"/>
                </a:solidFill>
                <a:effectLst/>
                <a:latin typeface="+mn-lt"/>
              </a:rPr>
              <a:t>is</a:t>
            </a:r>
            <a:r>
              <a:rPr kumimoji="0" lang="fr-FR" altLang="fr-FR" sz="2000" b="0" i="0" u="none" strike="noStrike" cap="none" normalizeH="0" baseline="0" dirty="0">
                <a:ln>
                  <a:noFill/>
                </a:ln>
                <a:solidFill>
                  <a:srgbClr val="002060"/>
                </a:solidFill>
                <a:effectLst/>
                <a:latin typeface="+mn-lt"/>
              </a:rPr>
              <a:t> </a:t>
            </a:r>
            <a:r>
              <a:rPr kumimoji="0" lang="fr-FR" altLang="fr-FR" sz="2000" b="0" i="0" u="none" strike="noStrike" cap="none" normalizeH="0" baseline="0" dirty="0" err="1">
                <a:ln>
                  <a:noFill/>
                </a:ln>
                <a:solidFill>
                  <a:srgbClr val="002060"/>
                </a:solidFill>
                <a:effectLst/>
                <a:latin typeface="+mn-lt"/>
              </a:rPr>
              <a:t>recognised</a:t>
            </a:r>
            <a:r>
              <a:rPr kumimoji="0" lang="fr-FR" altLang="fr-FR" sz="2000" b="0" i="0" u="none" strike="noStrike" cap="none" normalizeH="0" baseline="0" dirty="0">
                <a:ln>
                  <a:noFill/>
                </a:ln>
                <a:solidFill>
                  <a:srgbClr val="002060"/>
                </a:solidFill>
                <a:effectLst/>
                <a:latin typeface="+mn-lt"/>
              </a:rPr>
              <a:t> in the EU and </a:t>
            </a:r>
            <a:r>
              <a:rPr kumimoji="0" lang="fr-FR" altLang="fr-FR" sz="2000" b="0" i="0" u="none" strike="noStrike" cap="none" normalizeH="0" baseline="0" dirty="0" err="1">
                <a:ln>
                  <a:noFill/>
                </a:ln>
                <a:solidFill>
                  <a:srgbClr val="002060"/>
                </a:solidFill>
                <a:effectLst/>
                <a:latin typeface="+mn-lt"/>
              </a:rPr>
              <a:t>considered</a:t>
            </a:r>
            <a:r>
              <a:rPr kumimoji="0" lang="fr-FR" altLang="fr-FR" sz="2000" b="0" i="0" u="none" strike="noStrike" cap="none" normalizeH="0" baseline="0" dirty="0">
                <a:ln>
                  <a:noFill/>
                </a:ln>
                <a:solidFill>
                  <a:srgbClr val="002060"/>
                </a:solidFill>
                <a:effectLst/>
                <a:latin typeface="+mn-lt"/>
              </a:rPr>
              <a:t> a </a:t>
            </a:r>
            <a:r>
              <a:rPr kumimoji="0" lang="fr-FR" altLang="fr-FR" sz="2000" b="0" i="0" u="none" strike="noStrike" cap="none" normalizeH="0" baseline="0" dirty="0" err="1">
                <a:ln>
                  <a:noFill/>
                </a:ln>
                <a:solidFill>
                  <a:srgbClr val="002060"/>
                </a:solidFill>
                <a:effectLst/>
                <a:latin typeface="+mn-lt"/>
              </a:rPr>
              <a:t>tool</a:t>
            </a:r>
            <a:r>
              <a:rPr kumimoji="0" lang="fr-FR" altLang="fr-FR" sz="2000" b="0" i="0" u="none" strike="noStrike" cap="none" normalizeH="0" baseline="0" dirty="0">
                <a:ln>
                  <a:noFill/>
                </a:ln>
                <a:solidFill>
                  <a:srgbClr val="002060"/>
                </a:solidFill>
                <a:effectLst/>
                <a:latin typeface="+mn-lt"/>
              </a:rPr>
              <a:t> for cross-fertilisation and </a:t>
            </a:r>
            <a:r>
              <a:rPr kumimoji="0" lang="fr-FR" altLang="fr-FR" sz="2000" b="0" i="0" u="none" strike="noStrike" cap="none" normalizeH="0" baseline="0" dirty="0" err="1">
                <a:ln>
                  <a:noFill/>
                </a:ln>
                <a:solidFill>
                  <a:srgbClr val="002060"/>
                </a:solidFill>
                <a:effectLst/>
                <a:latin typeface="+mn-lt"/>
              </a:rPr>
              <a:t>successful</a:t>
            </a:r>
            <a:r>
              <a:rPr kumimoji="0" lang="fr-FR" altLang="fr-FR" sz="2000" b="0" i="0" u="none" strike="noStrike" cap="none" normalizeH="0" baseline="0" dirty="0">
                <a:ln>
                  <a:noFill/>
                </a:ln>
                <a:solidFill>
                  <a:srgbClr val="002060"/>
                </a:solidFill>
                <a:effectLst/>
                <a:latin typeface="+mn-lt"/>
              </a:rPr>
              <a:t> coordination in the longer </a:t>
            </a:r>
            <a:r>
              <a:rPr kumimoji="0" lang="fr-FR" altLang="fr-FR" sz="2000" b="0" i="0" u="none" strike="noStrike" cap="none" normalizeH="0" baseline="0" dirty="0" err="1">
                <a:ln>
                  <a:noFill/>
                </a:ln>
                <a:solidFill>
                  <a:srgbClr val="002060"/>
                </a:solidFill>
                <a:effectLst/>
                <a:latin typeface="+mn-lt"/>
              </a:rPr>
              <a:t>term</a:t>
            </a:r>
            <a:r>
              <a:rPr kumimoji="0" lang="fr-FR" altLang="fr-FR" sz="2000" b="0" i="0" u="none" strike="noStrike" cap="none" normalizeH="0" baseline="0" dirty="0">
                <a:ln>
                  <a:noFill/>
                </a:ln>
                <a:solidFill>
                  <a:srgbClr val="002060"/>
                </a:solidFill>
                <a:effectLst/>
                <a:latin typeface="+mn-lt"/>
              </a:rPr>
              <a:t>.</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v"/>
              <a:tabLst/>
            </a:pPr>
            <a:endParaRPr lang="fr-FR" altLang="fr-FR" sz="2000" dirty="0">
              <a:solidFill>
                <a:srgbClr val="002060"/>
              </a:solidFill>
              <a:latin typeface="+mn-lt"/>
            </a:endParaRPr>
          </a:p>
          <a:p>
            <a:pPr marL="342900" lvl="0" indent="-342900">
              <a:buFont typeface="Wingdings" pitchFamily="2" charset="2"/>
              <a:buChar char="v"/>
            </a:pPr>
            <a:r>
              <a:rPr lang="fr-FR" altLang="fr-FR" sz="2000" dirty="0" err="1">
                <a:solidFill>
                  <a:srgbClr val="002060"/>
                </a:solidFill>
                <a:latin typeface="+mn-lt"/>
              </a:rPr>
              <a:t>RIs</a:t>
            </a:r>
            <a:r>
              <a:rPr lang="fr-FR" altLang="fr-FR" sz="2000" dirty="0">
                <a:solidFill>
                  <a:srgbClr val="002060"/>
                </a:solidFill>
                <a:latin typeface="+mn-lt"/>
              </a:rPr>
              <a:t> </a:t>
            </a:r>
            <a:r>
              <a:rPr lang="fr-FR" altLang="fr-FR" sz="2000" dirty="0" err="1">
                <a:solidFill>
                  <a:srgbClr val="002060"/>
                </a:solidFill>
                <a:latin typeface="+mn-lt"/>
              </a:rPr>
              <a:t>that</a:t>
            </a:r>
            <a:r>
              <a:rPr lang="fr-FR" altLang="fr-FR" sz="2000" dirty="0">
                <a:solidFill>
                  <a:srgbClr val="002060"/>
                </a:solidFill>
                <a:latin typeface="+mn-lt"/>
              </a:rPr>
              <a:t> </a:t>
            </a:r>
            <a:r>
              <a:rPr lang="fr-FR" altLang="fr-FR" sz="2000" dirty="0" err="1">
                <a:solidFill>
                  <a:srgbClr val="002060"/>
                </a:solidFill>
                <a:latin typeface="+mn-lt"/>
              </a:rPr>
              <a:t>agree</a:t>
            </a:r>
            <a:r>
              <a:rPr lang="fr-FR" altLang="fr-FR" sz="2000" dirty="0">
                <a:solidFill>
                  <a:srgbClr val="002060"/>
                </a:solidFill>
                <a:latin typeface="+mn-lt"/>
              </a:rPr>
              <a:t> </a:t>
            </a:r>
            <a:r>
              <a:rPr lang="fr-FR" altLang="fr-FR" sz="2000" dirty="0" err="1">
                <a:solidFill>
                  <a:srgbClr val="002060"/>
                </a:solidFill>
                <a:latin typeface="+mn-lt"/>
              </a:rPr>
              <a:t>with</a:t>
            </a:r>
            <a:r>
              <a:rPr lang="fr-FR" altLang="fr-FR" sz="2000" dirty="0">
                <a:solidFill>
                  <a:srgbClr val="002060"/>
                </a:solidFill>
                <a:latin typeface="+mn-lt"/>
              </a:rPr>
              <a:t> and support </a:t>
            </a:r>
            <a:r>
              <a:rPr lang="fr-FR" altLang="fr-FR" sz="2000" dirty="0" err="1">
                <a:solidFill>
                  <a:srgbClr val="002060"/>
                </a:solidFill>
                <a:latin typeface="+mn-lt"/>
              </a:rPr>
              <a:t>this</a:t>
            </a:r>
            <a:r>
              <a:rPr lang="fr-FR" altLang="fr-FR" sz="2000" dirty="0">
                <a:solidFill>
                  <a:srgbClr val="002060"/>
                </a:solidFill>
                <a:latin typeface="+mn-lt"/>
              </a:rPr>
              <a:t> </a:t>
            </a:r>
            <a:r>
              <a:rPr lang="fr-FR" altLang="fr-FR" sz="2000" dirty="0" err="1">
                <a:solidFill>
                  <a:srgbClr val="002060"/>
                </a:solidFill>
                <a:latin typeface="+mn-lt"/>
              </a:rPr>
              <a:t>analysis</a:t>
            </a:r>
            <a:r>
              <a:rPr lang="fr-FR" altLang="fr-FR" sz="2000" dirty="0">
                <a:solidFill>
                  <a:srgbClr val="002060"/>
                </a:solidFill>
                <a:latin typeface="+mn-lt"/>
              </a:rPr>
              <a:t> are </a:t>
            </a:r>
            <a:r>
              <a:rPr lang="fr-FR" altLang="fr-FR" sz="2000" dirty="0" err="1">
                <a:solidFill>
                  <a:srgbClr val="002060"/>
                </a:solidFill>
                <a:latin typeface="+mn-lt"/>
              </a:rPr>
              <a:t>invited</a:t>
            </a:r>
            <a:r>
              <a:rPr lang="fr-FR" altLang="fr-FR" sz="2000" dirty="0">
                <a:solidFill>
                  <a:srgbClr val="002060"/>
                </a:solidFill>
                <a:latin typeface="+mn-lt"/>
              </a:rPr>
              <a:t> to </a:t>
            </a:r>
            <a:r>
              <a:rPr lang="fr-FR" altLang="fr-FR" sz="2000" b="1" dirty="0">
                <a:solidFill>
                  <a:srgbClr val="002060"/>
                </a:solidFill>
                <a:latin typeface="+mn-lt"/>
              </a:rPr>
              <a:t>Rome </a:t>
            </a:r>
            <a:r>
              <a:rPr lang="fr-FR" altLang="fr-FR" sz="2000" dirty="0">
                <a:solidFill>
                  <a:srgbClr val="002060"/>
                </a:solidFill>
                <a:latin typeface="+mn-lt"/>
              </a:rPr>
              <a:t>(or online) </a:t>
            </a:r>
            <a:r>
              <a:rPr lang="fr-FR" altLang="fr-FR" sz="2000" b="1" dirty="0">
                <a:solidFill>
                  <a:srgbClr val="002060"/>
                </a:solidFill>
                <a:latin typeface="+mn-lt"/>
              </a:rPr>
              <a:t>on 3 March</a:t>
            </a:r>
            <a:r>
              <a:rPr lang="fr-FR" altLang="fr-FR" sz="2000" dirty="0">
                <a:solidFill>
                  <a:srgbClr val="002060"/>
                </a:solidFill>
                <a:latin typeface="+mn-lt"/>
              </a:rPr>
              <a:t> for a </a:t>
            </a:r>
            <a:r>
              <a:rPr lang="fr-FR" altLang="fr-FR" sz="2000" dirty="0" err="1">
                <a:solidFill>
                  <a:srgbClr val="002060"/>
                </a:solidFill>
                <a:latin typeface="+mn-lt"/>
              </a:rPr>
              <a:t>working</a:t>
            </a:r>
            <a:r>
              <a:rPr lang="fr-FR" altLang="fr-FR" sz="2000" dirty="0">
                <a:solidFill>
                  <a:srgbClr val="002060"/>
                </a:solidFill>
                <a:latin typeface="+mn-lt"/>
              </a:rPr>
              <a:t> </a:t>
            </a:r>
            <a:r>
              <a:rPr lang="fr-FR" altLang="fr-FR" sz="2000" dirty="0" err="1">
                <a:solidFill>
                  <a:srgbClr val="002060"/>
                </a:solidFill>
                <a:latin typeface="+mn-lt"/>
              </a:rPr>
              <a:t>day</a:t>
            </a:r>
            <a:r>
              <a:rPr lang="fr-FR" altLang="fr-FR" sz="2000" dirty="0">
                <a:solidFill>
                  <a:srgbClr val="002060"/>
                </a:solidFill>
                <a:latin typeface="+mn-lt"/>
              </a:rPr>
              <a:t> on the rationalisation of </a:t>
            </a:r>
            <a:r>
              <a:rPr lang="fr-FR" altLang="fr-FR" sz="2000" dirty="0" err="1">
                <a:solidFill>
                  <a:srgbClr val="002060"/>
                </a:solidFill>
                <a:latin typeface="+mn-lt"/>
              </a:rPr>
              <a:t>WPs</a:t>
            </a:r>
            <a:r>
              <a:rPr lang="fr-FR" altLang="fr-FR" sz="2000" dirty="0">
                <a:solidFill>
                  <a:srgbClr val="002060"/>
                </a:solidFill>
                <a:latin typeface="+mn-lt"/>
              </a:rPr>
              <a:t>, </a:t>
            </a:r>
            <a:r>
              <a:rPr lang="fr-FR" altLang="fr-FR" sz="2000" dirty="0" err="1">
                <a:solidFill>
                  <a:srgbClr val="002060"/>
                </a:solidFill>
                <a:latin typeface="+mn-lt"/>
              </a:rPr>
              <a:t>taking</a:t>
            </a:r>
            <a:r>
              <a:rPr lang="fr-FR" altLang="fr-FR" sz="2000" dirty="0">
                <a:solidFill>
                  <a:srgbClr val="002060"/>
                </a:solidFill>
                <a:latin typeface="+mn-lt"/>
              </a:rPr>
              <a:t> </a:t>
            </a:r>
            <a:r>
              <a:rPr lang="fr-FR" altLang="fr-FR" sz="2000" dirty="0" err="1">
                <a:solidFill>
                  <a:srgbClr val="002060"/>
                </a:solidFill>
                <a:latin typeface="+mn-lt"/>
              </a:rPr>
              <a:t>into</a:t>
            </a:r>
            <a:r>
              <a:rPr lang="fr-FR" altLang="fr-FR" sz="2000" dirty="0">
                <a:solidFill>
                  <a:srgbClr val="002060"/>
                </a:solidFill>
                <a:latin typeface="+mn-lt"/>
              </a:rPr>
              <a:t> </a:t>
            </a:r>
            <a:r>
              <a:rPr lang="fr-FR" altLang="fr-FR" sz="2000" dirty="0" err="1">
                <a:solidFill>
                  <a:srgbClr val="002060"/>
                </a:solidFill>
                <a:latin typeface="+mn-lt"/>
              </a:rPr>
              <a:t>account</a:t>
            </a:r>
            <a:r>
              <a:rPr lang="fr-FR" altLang="fr-FR" sz="2000" dirty="0">
                <a:solidFill>
                  <a:srgbClr val="002060"/>
                </a:solidFill>
                <a:latin typeface="+mn-lt"/>
              </a:rPr>
              <a:t> </a:t>
            </a:r>
            <a:r>
              <a:rPr lang="fr-FR" altLang="fr-FR" sz="2000" dirty="0" err="1">
                <a:solidFill>
                  <a:srgbClr val="002060"/>
                </a:solidFill>
                <a:latin typeface="+mn-lt"/>
              </a:rPr>
              <a:t>what</a:t>
            </a:r>
            <a:r>
              <a:rPr lang="fr-FR" altLang="fr-FR" sz="2000" dirty="0">
                <a:solidFill>
                  <a:srgbClr val="002060"/>
                </a:solidFill>
                <a:latin typeface="+mn-lt"/>
              </a:rPr>
              <a:t> has been </a:t>
            </a:r>
            <a:r>
              <a:rPr lang="fr-FR" altLang="fr-FR" sz="2000" dirty="0" err="1">
                <a:solidFill>
                  <a:srgbClr val="002060"/>
                </a:solidFill>
                <a:latin typeface="+mn-lt"/>
              </a:rPr>
              <a:t>proposed</a:t>
            </a:r>
            <a:r>
              <a:rPr lang="fr-FR" altLang="fr-FR" sz="2000" dirty="0">
                <a:solidFill>
                  <a:srgbClr val="002060"/>
                </a:solidFill>
                <a:latin typeface="+mn-lt"/>
              </a:rPr>
              <a:t> </a:t>
            </a:r>
            <a:r>
              <a:rPr lang="fr-FR" altLang="fr-FR" sz="2000" dirty="0" err="1">
                <a:solidFill>
                  <a:srgbClr val="002060"/>
                </a:solidFill>
                <a:latin typeface="+mn-lt"/>
              </a:rPr>
              <a:t>today</a:t>
            </a:r>
            <a:r>
              <a:rPr lang="fr-FR" altLang="fr-FR" sz="2000" dirty="0">
                <a:solidFill>
                  <a:srgbClr val="002060"/>
                </a:solidFill>
                <a:latin typeface="+mn-lt"/>
              </a:rPr>
              <a:t> and </a:t>
            </a:r>
            <a:r>
              <a:rPr lang="fr-FR" altLang="fr-FR" sz="2000" dirty="0" err="1">
                <a:solidFill>
                  <a:srgbClr val="002060"/>
                </a:solidFill>
                <a:latin typeface="+mn-lt"/>
              </a:rPr>
              <a:t>discussed</a:t>
            </a:r>
            <a:r>
              <a:rPr lang="fr-FR" altLang="fr-FR" sz="2000" dirty="0">
                <a:solidFill>
                  <a:srgbClr val="002060"/>
                </a:solidFill>
                <a:latin typeface="+mn-lt"/>
              </a:rPr>
              <a:t> </a:t>
            </a:r>
            <a:r>
              <a:rPr lang="fr-FR" altLang="fr-FR" sz="2000" dirty="0" err="1">
                <a:solidFill>
                  <a:srgbClr val="002060"/>
                </a:solidFill>
                <a:latin typeface="+mn-lt"/>
              </a:rPr>
              <a:t>so</a:t>
            </a:r>
            <a:r>
              <a:rPr lang="fr-FR" altLang="fr-FR" sz="2000" dirty="0">
                <a:solidFill>
                  <a:srgbClr val="002060"/>
                </a:solidFill>
                <a:latin typeface="+mn-lt"/>
              </a:rPr>
              <a:t> far.</a:t>
            </a:r>
            <a:endParaRPr kumimoji="0" lang="fr-FR" altLang="fr-FR" sz="2000" b="0" i="0" u="none" strike="noStrike" cap="none" normalizeH="0" baseline="0" dirty="0">
              <a:ln>
                <a:noFill/>
              </a:ln>
              <a:solidFill>
                <a:srgbClr val="002060"/>
              </a:solidFill>
              <a:effectLst/>
              <a:latin typeface="+mn-lt"/>
            </a:endParaRPr>
          </a:p>
        </p:txBody>
      </p:sp>
      <p:sp>
        <p:nvSpPr>
          <p:cNvPr id="3" name="ZoneTexte 2">
            <a:extLst>
              <a:ext uri="{FF2B5EF4-FFF2-40B4-BE49-F238E27FC236}">
                <a16:creationId xmlns:a16="http://schemas.microsoft.com/office/drawing/2014/main" id="{3078D85C-C872-C250-CCD2-249E6AA2DDB3}"/>
              </a:ext>
            </a:extLst>
          </p:cNvPr>
          <p:cNvSpPr txBox="1"/>
          <p:nvPr/>
        </p:nvSpPr>
        <p:spPr>
          <a:xfrm>
            <a:off x="6001406" y="114704"/>
            <a:ext cx="6096000" cy="523220"/>
          </a:xfrm>
          <a:prstGeom prst="rect">
            <a:avLst/>
          </a:prstGeom>
          <a:noFill/>
        </p:spPr>
        <p:txBody>
          <a:bodyPr wrap="square">
            <a:spAutoFit/>
          </a:bodyPr>
          <a:lstStyle/>
          <a:p>
            <a:pPr algn="r"/>
            <a:r>
              <a:rPr lang="en-GB" sz="2800" b="1" dirty="0">
                <a:solidFill>
                  <a:srgbClr val="002060"/>
                </a:solidFill>
                <a:effectLst/>
                <a:ea typeface="Times New Roman" panose="02020603050405020304" pitchFamily="18" charset="0"/>
                <a:cs typeface="Times New Roman" panose="02020603050405020304" pitchFamily="18" charset="0"/>
              </a:rPr>
              <a:t>ESCAPE phase II: conclusions</a:t>
            </a:r>
            <a:endParaRPr lang="fr-FR" sz="2800" b="1" dirty="0">
              <a:solidFill>
                <a:srgbClr val="002060"/>
              </a:solidFill>
            </a:endParaRPr>
          </a:p>
        </p:txBody>
      </p:sp>
    </p:spTree>
    <p:extLst>
      <p:ext uri="{BB962C8B-B14F-4D97-AF65-F5344CB8AC3E}">
        <p14:creationId xmlns:p14="http://schemas.microsoft.com/office/powerpoint/2010/main" val="324121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E3FBA-F6F7-58D9-C434-97578FC97019}"/>
              </a:ext>
            </a:extLst>
          </p:cNvPr>
          <p:cNvSpPr>
            <a:spLocks noGrp="1"/>
          </p:cNvSpPr>
          <p:nvPr>
            <p:ph type="title"/>
          </p:nvPr>
        </p:nvSpPr>
        <p:spPr>
          <a:xfrm>
            <a:off x="1835558" y="0"/>
            <a:ext cx="10069029" cy="804231"/>
          </a:xfrm>
        </p:spPr>
        <p:txBody>
          <a:bodyPr>
            <a:normAutofit/>
          </a:bodyPr>
          <a:lstStyle/>
          <a:p>
            <a:pPr algn="r"/>
            <a:r>
              <a:rPr lang="en-GB" sz="2800" b="1" noProof="1">
                <a:latin typeface="+mn-lt"/>
              </a:rPr>
              <a:t>2026 Horizon Europe calls preparation</a:t>
            </a:r>
          </a:p>
        </p:txBody>
      </p:sp>
      <p:sp>
        <p:nvSpPr>
          <p:cNvPr id="4" name="Espace réservé du numéro de diapositive 3">
            <a:extLst>
              <a:ext uri="{FF2B5EF4-FFF2-40B4-BE49-F238E27FC236}">
                <a16:creationId xmlns:a16="http://schemas.microsoft.com/office/drawing/2014/main" id="{0FADA7BC-8BCE-AB46-76A4-5E364D8FC0B0}"/>
              </a:ext>
            </a:extLst>
          </p:cNvPr>
          <p:cNvSpPr>
            <a:spLocks noGrp="1"/>
          </p:cNvSpPr>
          <p:nvPr>
            <p:ph type="sldNum" sz="quarter" idx="12"/>
          </p:nvPr>
        </p:nvSpPr>
        <p:spPr/>
        <p:txBody>
          <a:bodyPr/>
          <a:lstStyle/>
          <a:p>
            <a:fld id="{345175DA-277F-B548-B500-1BF71FE23091}" type="slidenum">
              <a:rPr lang="it-IT" smtClean="0"/>
              <a:pPr/>
              <a:t>3</a:t>
            </a:fld>
            <a:endParaRPr lang="it-IT" dirty="0"/>
          </a:p>
        </p:txBody>
      </p:sp>
      <p:pic>
        <p:nvPicPr>
          <p:cNvPr id="5" name="Image 4">
            <a:extLst>
              <a:ext uri="{FF2B5EF4-FFF2-40B4-BE49-F238E27FC236}">
                <a16:creationId xmlns:a16="http://schemas.microsoft.com/office/drawing/2014/main" id="{BCE73731-C549-99AB-B6CD-C7603018EE01}"/>
              </a:ext>
            </a:extLst>
          </p:cNvPr>
          <p:cNvPicPr>
            <a:picLocks noChangeAspect="1"/>
          </p:cNvPicPr>
          <p:nvPr/>
        </p:nvPicPr>
        <p:blipFill>
          <a:blip r:embed="rId2"/>
          <a:stretch>
            <a:fillRect/>
          </a:stretch>
        </p:blipFill>
        <p:spPr>
          <a:xfrm>
            <a:off x="7425369" y="804231"/>
            <a:ext cx="3359918" cy="925040"/>
          </a:xfrm>
          <a:prstGeom prst="rect">
            <a:avLst/>
          </a:prstGeom>
          <a:ln>
            <a:solidFill>
              <a:srgbClr val="7030A0"/>
            </a:solidFill>
          </a:ln>
        </p:spPr>
      </p:pic>
      <p:sp>
        <p:nvSpPr>
          <p:cNvPr id="6" name="Google Shape;162;p2">
            <a:extLst>
              <a:ext uri="{FF2B5EF4-FFF2-40B4-BE49-F238E27FC236}">
                <a16:creationId xmlns:a16="http://schemas.microsoft.com/office/drawing/2014/main" id="{442E6B8D-C51E-9F91-7772-3AC29223C8AC}"/>
              </a:ext>
            </a:extLst>
          </p:cNvPr>
          <p:cNvSpPr txBox="1"/>
          <p:nvPr/>
        </p:nvSpPr>
        <p:spPr>
          <a:xfrm>
            <a:off x="6313970" y="1770597"/>
            <a:ext cx="5432612"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D4F9D"/>
                </a:solidFill>
                <a:effectLst/>
                <a:uLnTx/>
                <a:uFillTx/>
                <a:latin typeface="Calibri"/>
                <a:ea typeface="Calibri"/>
                <a:cs typeface="Calibri"/>
                <a:sym typeface="Calibri"/>
                <a:hlinkClick r:id="rId3"/>
              </a:rPr>
              <a:t>https://science-clusters.eu/</a:t>
            </a:r>
            <a:endParaRPr kumimoji="0" sz="1400" b="0" i="0" u="none" strike="noStrike" kern="0" cap="none" spc="0" normalizeH="0" baseline="0" noProof="0" dirty="0">
              <a:ln>
                <a:noFill/>
              </a:ln>
              <a:solidFill>
                <a:srgbClr val="5D4F9D"/>
              </a:solidFill>
              <a:effectLst/>
              <a:uLnTx/>
              <a:uFillTx/>
              <a:latin typeface="Calibri"/>
              <a:ea typeface="Calibri"/>
              <a:cs typeface="Calibri"/>
              <a:sym typeface="Calibri"/>
            </a:endParaRPr>
          </a:p>
        </p:txBody>
      </p:sp>
      <p:sp>
        <p:nvSpPr>
          <p:cNvPr id="7" name="Google Shape;194;g31411b444e6_0_12">
            <a:extLst>
              <a:ext uri="{FF2B5EF4-FFF2-40B4-BE49-F238E27FC236}">
                <a16:creationId xmlns:a16="http://schemas.microsoft.com/office/drawing/2014/main" id="{999AFC5F-B418-2C2C-6905-B4BB4BFB0D5B}"/>
              </a:ext>
            </a:extLst>
          </p:cNvPr>
          <p:cNvSpPr txBox="1"/>
          <p:nvPr/>
        </p:nvSpPr>
        <p:spPr>
          <a:xfrm>
            <a:off x="1883626" y="700805"/>
            <a:ext cx="4910992" cy="1231066"/>
          </a:xfrm>
          <a:prstGeom prst="rect">
            <a:avLst/>
          </a:prstGeom>
          <a:solidFill>
            <a:schemeClr val="bg2"/>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Tx/>
              <a:buNone/>
              <a:tabLst/>
              <a:defRPr/>
            </a:pPr>
            <a:r>
              <a:rPr kumimoji="0" lang="en-GB" sz="1400" b="1" i="0" u="sng" strike="noStrike" kern="1200" cap="none" spc="0" normalizeH="0" baseline="0" noProof="0" dirty="0">
                <a:ln>
                  <a:noFill/>
                </a:ln>
                <a:solidFill>
                  <a:srgbClr val="002060"/>
                </a:solidFill>
                <a:effectLst/>
                <a:uLnTx/>
                <a:uFillTx/>
                <a:latin typeface="Calibri"/>
                <a:ea typeface="Calibri"/>
                <a:cs typeface="Calibri"/>
                <a:sym typeface="Calibri"/>
              </a:rPr>
              <a:t>The 5 Science Clusters are</a:t>
            </a:r>
            <a:r>
              <a:rPr kumimoji="0" lang="en-GB" sz="1400" b="1" i="0" u="none" strike="noStrike" kern="1200" cap="none" spc="0" normalizeH="0" baseline="0" noProof="0" dirty="0">
                <a:ln>
                  <a:noFill/>
                </a:ln>
                <a:solidFill>
                  <a:srgbClr val="002060"/>
                </a:solidFill>
                <a:effectLst/>
                <a:uLnTx/>
                <a:uFillTx/>
                <a:latin typeface="Calibri"/>
                <a:ea typeface="Calibri"/>
                <a:cs typeface="Calibri"/>
                <a:sym typeface="Calibri"/>
              </a:rPr>
              <a:t>:</a:t>
            </a:r>
            <a:endParaRPr kumimoji="0" sz="1400" b="1" i="0" u="none" strike="noStrike" kern="1200" cap="none" spc="0" normalizeH="0" baseline="0" noProof="0" dirty="0">
              <a:ln>
                <a:noFill/>
              </a:ln>
              <a:solidFill>
                <a:srgbClr val="7030A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1D1D1B"/>
              </a:buClr>
              <a:buSzPts val="2000"/>
              <a:buFont typeface="Courier New" panose="02070309020205020404" pitchFamily="49" charset="0"/>
              <a:buChar char="o"/>
              <a:tabLst/>
              <a:defRPr/>
            </a:pPr>
            <a:r>
              <a:rPr kumimoji="0" lang="en-GB" sz="1200" b="0" i="0" u="none" strike="noStrike" kern="1200" cap="none" spc="0" normalizeH="0" baseline="0" noProof="0" dirty="0">
                <a:ln>
                  <a:noFill/>
                </a:ln>
                <a:solidFill>
                  <a:srgbClr val="7030A0"/>
                </a:solidFill>
                <a:effectLst/>
                <a:uLnTx/>
                <a:uFillTx/>
                <a:latin typeface="Calibri"/>
                <a:ea typeface="Calibri"/>
                <a:cs typeface="Calibri"/>
                <a:sym typeface="Calibri"/>
              </a:rPr>
              <a:t>ENVRI - Environmental Science</a:t>
            </a:r>
            <a:endParaRPr kumimoji="0" sz="1200" b="0" i="0" u="none" strike="noStrike" kern="1200" cap="none" spc="0" normalizeH="0" baseline="0" noProof="0" dirty="0">
              <a:ln>
                <a:noFill/>
              </a:ln>
              <a:solidFill>
                <a:srgbClr val="7030A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1D1D1B"/>
              </a:buClr>
              <a:buSzPts val="2000"/>
              <a:buFont typeface="Courier New" panose="02070309020205020404" pitchFamily="49" charset="0"/>
              <a:buChar char="o"/>
              <a:tabLst/>
              <a:defRPr/>
            </a:pPr>
            <a:r>
              <a:rPr kumimoji="0" lang="en-GB" sz="1200" b="1" i="0" u="none" strike="noStrike" kern="1200" cap="none" spc="0" normalizeH="0" baseline="0" noProof="0" dirty="0">
                <a:ln>
                  <a:noFill/>
                </a:ln>
                <a:solidFill>
                  <a:srgbClr val="7030A0"/>
                </a:solidFill>
                <a:effectLst/>
                <a:uLnTx/>
                <a:uFillTx/>
                <a:latin typeface="Calibri"/>
                <a:ea typeface="Calibri"/>
                <a:cs typeface="Calibri"/>
                <a:sym typeface="Calibri"/>
              </a:rPr>
              <a:t>ESCAPE - Astronomy and Particle Physics</a:t>
            </a:r>
            <a:endParaRPr kumimoji="0" sz="1200" b="1" i="0" u="none" strike="noStrike" kern="1200" cap="none" spc="0" normalizeH="0" baseline="0" noProof="0" dirty="0">
              <a:ln>
                <a:noFill/>
              </a:ln>
              <a:solidFill>
                <a:srgbClr val="7030A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1D1D1B"/>
              </a:buClr>
              <a:buSzPts val="2000"/>
              <a:buFont typeface="Courier New" panose="02070309020205020404" pitchFamily="49" charset="0"/>
              <a:buChar char="o"/>
              <a:tabLst/>
              <a:defRPr/>
            </a:pPr>
            <a:r>
              <a:rPr kumimoji="0" lang="en-GB" sz="1200" b="0" i="0" u="none" strike="noStrike" kern="1200" cap="none" spc="0" normalizeH="0" baseline="0" noProof="0" dirty="0">
                <a:ln>
                  <a:noFill/>
                </a:ln>
                <a:solidFill>
                  <a:srgbClr val="7030A0"/>
                </a:solidFill>
                <a:effectLst/>
                <a:uLnTx/>
                <a:uFillTx/>
                <a:latin typeface="Calibri"/>
                <a:ea typeface="Calibri"/>
                <a:cs typeface="Calibri"/>
                <a:sym typeface="Calibri"/>
              </a:rPr>
              <a:t>LS RI - Life Science</a:t>
            </a:r>
            <a:endParaRPr kumimoji="0" sz="1200" b="0" i="0" u="none" strike="noStrike" kern="1200" cap="none" spc="0" normalizeH="0" baseline="0" noProof="0" dirty="0">
              <a:ln>
                <a:noFill/>
              </a:ln>
              <a:solidFill>
                <a:srgbClr val="7030A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1D1D1B"/>
              </a:buClr>
              <a:buSzPts val="2000"/>
              <a:buFont typeface="Courier New" panose="02070309020205020404" pitchFamily="49" charset="0"/>
              <a:buChar char="o"/>
              <a:tabLst/>
              <a:defRPr/>
            </a:pPr>
            <a:r>
              <a:rPr kumimoji="0" lang="en-GB" sz="1200" b="0" i="0" u="none" strike="noStrike" kern="1200" cap="none" spc="0" normalizeH="0" baseline="0" noProof="0" dirty="0" err="1">
                <a:ln>
                  <a:noFill/>
                </a:ln>
                <a:solidFill>
                  <a:srgbClr val="7030A0"/>
                </a:solidFill>
                <a:effectLst/>
                <a:uLnTx/>
                <a:uFillTx/>
                <a:latin typeface="Calibri"/>
                <a:ea typeface="Calibri"/>
                <a:cs typeface="Calibri"/>
                <a:sym typeface="Calibri"/>
              </a:rPr>
              <a:t>PaNOSC</a:t>
            </a:r>
            <a:r>
              <a:rPr kumimoji="0" lang="en-GB" sz="1200" b="0" i="0" u="none" strike="noStrike" kern="1200" cap="none" spc="0" normalizeH="0" baseline="0" noProof="0">
                <a:ln>
                  <a:noFill/>
                </a:ln>
                <a:solidFill>
                  <a:srgbClr val="7030A0"/>
                </a:solidFill>
                <a:effectLst/>
                <a:uLnTx/>
                <a:uFillTx/>
                <a:latin typeface="Calibri"/>
                <a:ea typeface="Calibri"/>
                <a:cs typeface="Calibri"/>
                <a:sym typeface="Calibri"/>
              </a:rPr>
              <a:t> - Photon and Neutron Science</a:t>
            </a:r>
            <a:endParaRPr kumimoji="0" sz="1200" b="0" i="0" u="none" strike="noStrike" kern="1200" cap="none" spc="0" normalizeH="0" baseline="0" noProof="0">
              <a:ln>
                <a:noFill/>
              </a:ln>
              <a:solidFill>
                <a:srgbClr val="7030A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1D1D1B"/>
              </a:buClr>
              <a:buSzPts val="2000"/>
              <a:buFont typeface="Courier New" panose="02070309020205020404" pitchFamily="49" charset="0"/>
              <a:buChar char="o"/>
              <a:tabLst/>
              <a:defRPr/>
            </a:pPr>
            <a:r>
              <a:rPr kumimoji="0" lang="en-GB" sz="1200" b="0" i="0" u="none" strike="noStrike" kern="1200" cap="none" spc="0" normalizeH="0" baseline="0" noProof="0">
                <a:ln>
                  <a:noFill/>
                </a:ln>
                <a:solidFill>
                  <a:srgbClr val="7030A0"/>
                </a:solidFill>
                <a:effectLst/>
                <a:uLnTx/>
                <a:uFillTx/>
                <a:latin typeface="Calibri"/>
                <a:ea typeface="Calibri"/>
                <a:cs typeface="Calibri"/>
                <a:sym typeface="Calibri"/>
              </a:rPr>
              <a:t>SSHOC - Social Sciences and Humanities</a:t>
            </a:r>
            <a:endParaRPr kumimoji="0" sz="1200" b="0" i="0" u="none" strike="noStrike" kern="1200" cap="none" spc="0" normalizeH="0" baseline="0" noProof="0">
              <a:ln>
                <a:noFill/>
              </a:ln>
              <a:solidFill>
                <a:srgbClr val="7030A0"/>
              </a:solidFill>
              <a:effectLst/>
              <a:uLnTx/>
              <a:uFillTx/>
              <a:latin typeface="Calibri"/>
              <a:ea typeface="Calibri"/>
              <a:cs typeface="Calibri"/>
              <a:sym typeface="Calibri"/>
            </a:endParaRPr>
          </a:p>
        </p:txBody>
      </p:sp>
      <p:sp>
        <p:nvSpPr>
          <p:cNvPr id="8" name="Espace réservé du contenu 4">
            <a:extLst>
              <a:ext uri="{FF2B5EF4-FFF2-40B4-BE49-F238E27FC236}">
                <a16:creationId xmlns:a16="http://schemas.microsoft.com/office/drawing/2014/main" id="{68D2EDBF-6F7F-FEE1-60EE-3698B719D2B5}"/>
              </a:ext>
            </a:extLst>
          </p:cNvPr>
          <p:cNvSpPr txBox="1">
            <a:spLocks/>
          </p:cNvSpPr>
          <p:nvPr/>
        </p:nvSpPr>
        <p:spPr bwMode="auto">
          <a:xfrm>
            <a:off x="413872" y="2236931"/>
            <a:ext cx="11476360" cy="4155461"/>
          </a:xfrm>
          <a:prstGeom prst="rect">
            <a:avLst/>
          </a:prstGeom>
        </p:spPr>
        <p:txBody>
          <a:bodyPr vertOverflow="overflow" horzOverflow="overflow" vert="horz" wrap="square" lIns="45716" tIns="45720" rIns="45716" bIns="45720" numCol="1" spcCol="0" rtlCol="0" fromWordArt="0" anchor="t" anchorCtr="0" forceAA="0" compatLnSpc="0">
            <a:noAutofit/>
          </a:bodyPr>
          <a:lstStyle>
            <a:lvl1pPr marL="228600" indent="-228600" algn="l" defTabSz="914400" rtl="0" eaLnBrk="1" latinLnBrk="0" hangingPunct="1">
              <a:lnSpc>
                <a:spcPct val="90000"/>
              </a:lnSpc>
              <a:spcBef>
                <a:spcPts val="1000"/>
              </a:spcBef>
              <a:buSzPct val="100000"/>
              <a:buFontTx/>
              <a:buBlip>
                <a:blip r:embed="rId4"/>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4"/>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4"/>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4"/>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4"/>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GB" sz="1400" dirty="0">
                <a:solidFill>
                  <a:srgbClr val="0032B1"/>
                </a:solidFill>
                <a:cs typeface="Calibri" panose="020F0502020204030204" pitchFamily="34" charset="0"/>
              </a:rPr>
              <a:t>During the last three years, some Science Clusters (SCLs) statements addressed to high-level stakeholders concerned the consolidation of the role of clusters in the Horizon Europe framework programme. SCLs to be seen as:</a:t>
            </a:r>
          </a:p>
          <a:p>
            <a:pPr lvl="1">
              <a:lnSpc>
                <a:spcPct val="100000"/>
              </a:lnSpc>
              <a:defRPr/>
            </a:pPr>
            <a:r>
              <a:rPr lang="en-GB" sz="1400" dirty="0">
                <a:solidFill>
                  <a:srgbClr val="0032B1"/>
                </a:solidFill>
                <a:cs typeface="Calibri" panose="020F0502020204030204" pitchFamily="34" charset="0"/>
              </a:rPr>
              <a:t>‘Facilitators, operators and aggregators’ of open/common data services for science and innovation.</a:t>
            </a:r>
          </a:p>
          <a:p>
            <a:pPr lvl="1">
              <a:lnSpc>
                <a:spcPct val="100000"/>
              </a:lnSpc>
              <a:defRPr/>
            </a:pPr>
            <a:r>
              <a:rPr lang="en-GB" sz="1400" dirty="0">
                <a:solidFill>
                  <a:srgbClr val="0032B1"/>
                </a:solidFill>
                <a:cs typeface="Calibri" panose="020F0502020204030204" pitchFamily="34" charset="0"/>
              </a:rPr>
              <a:t>Able to reach out more partners (ESFRI and world-class RIs), consolidate synergies, pool other services in a broader dimension and guarantee coordination among RIs on European policies, innovation/technology programmes and other (multidisciplinary) sectoral data spaces.</a:t>
            </a:r>
          </a:p>
          <a:p>
            <a:pPr marL="457200" lvl="1" indent="0">
              <a:lnSpc>
                <a:spcPct val="100000"/>
              </a:lnSpc>
              <a:buNone/>
              <a:defRPr/>
            </a:pPr>
            <a:endParaRPr lang="en-GB" sz="1400" dirty="0">
              <a:solidFill>
                <a:srgbClr val="0032B1"/>
              </a:solidFill>
              <a:cs typeface="Calibri" panose="020F0502020204030204" pitchFamily="34" charset="0"/>
            </a:endParaRPr>
          </a:p>
          <a:p>
            <a:pPr>
              <a:lnSpc>
                <a:spcPct val="100000"/>
              </a:lnSpc>
              <a:defRPr/>
            </a:pPr>
            <a:r>
              <a:rPr lang="en-GB" sz="1400" dirty="0">
                <a:solidFill>
                  <a:srgbClr val="0032B1"/>
                </a:solidFill>
                <a:cs typeface="Calibri" panose="020F0502020204030204" pitchFamily="34" charset="0"/>
              </a:rPr>
              <a:t>Consequently, the EC is providing two more opportunities in 2026:</a:t>
            </a:r>
          </a:p>
          <a:p>
            <a:pPr lvl="1">
              <a:lnSpc>
                <a:spcPct val="100000"/>
              </a:lnSpc>
              <a:defRPr/>
            </a:pPr>
            <a:r>
              <a:rPr lang="en-GB" sz="1400" b="1" dirty="0">
                <a:solidFill>
                  <a:srgbClr val="002060"/>
                </a:solidFill>
                <a:ea typeface="Times New Roman" panose="02020603050405020304" pitchFamily="18" charset="0"/>
              </a:rPr>
              <a:t>HORIZON-INFRA-2026-01-EOSC-01 </a:t>
            </a:r>
            <a:r>
              <a:rPr lang="en-GB" sz="1400" dirty="0">
                <a:solidFill>
                  <a:srgbClr val="002060"/>
                </a:solidFill>
                <a:ea typeface="Times New Roman" panose="02020603050405020304" pitchFamily="18" charset="0"/>
              </a:rPr>
              <a:t>that will bring the SCLs to “</a:t>
            </a:r>
            <a:r>
              <a:rPr lang="en-GB" sz="1400" b="1" dirty="0">
                <a:solidFill>
                  <a:srgbClr val="002060"/>
                </a:solidFill>
                <a:ea typeface="Times New Roman" panose="02020603050405020304" pitchFamily="18" charset="0"/>
              </a:rPr>
              <a:t>OSCARS 2</a:t>
            </a:r>
            <a:r>
              <a:rPr lang="en-GB" sz="1400" dirty="0">
                <a:solidFill>
                  <a:srgbClr val="002060"/>
                </a:solidFill>
                <a:ea typeface="Times New Roman" panose="02020603050405020304" pitchFamily="18" charset="0"/>
              </a:rPr>
              <a:t>”.</a:t>
            </a:r>
          </a:p>
          <a:p>
            <a:pPr lvl="1">
              <a:lnSpc>
                <a:spcPct val="100000"/>
              </a:lnSpc>
              <a:defRPr/>
            </a:pPr>
            <a:r>
              <a:rPr lang="en-GB" sz="1400" b="1" dirty="0">
                <a:solidFill>
                  <a:srgbClr val="002060"/>
                </a:solidFill>
                <a:ea typeface="Times New Roman" panose="02020603050405020304" pitchFamily="18" charset="0"/>
              </a:rPr>
              <a:t>HORIZON-INFRA-2026-DEV-01-02 </a:t>
            </a:r>
            <a:r>
              <a:rPr lang="en-GB" sz="1400" dirty="0">
                <a:solidFill>
                  <a:srgbClr val="002060"/>
                </a:solidFill>
                <a:ea typeface="Times New Roman" panose="02020603050405020304" pitchFamily="18" charset="0"/>
              </a:rPr>
              <a:t>allowing us to build a new phase of our collaboration : “</a:t>
            </a:r>
            <a:r>
              <a:rPr lang="en-GB" sz="1400" b="1" dirty="0">
                <a:solidFill>
                  <a:srgbClr val="002060"/>
                </a:solidFill>
                <a:ea typeface="Times New Roman" panose="02020603050405020304" pitchFamily="18" charset="0"/>
              </a:rPr>
              <a:t>ESCAPE enhance</a:t>
            </a:r>
            <a:r>
              <a:rPr lang="en-GB" sz="1400" dirty="0">
                <a:solidFill>
                  <a:srgbClr val="002060"/>
                </a:solidFill>
                <a:ea typeface="Times New Roman" panose="02020603050405020304" pitchFamily="18" charset="0"/>
              </a:rPr>
              <a:t>”.</a:t>
            </a:r>
            <a:endParaRPr lang="en-GB" sz="1400" dirty="0">
              <a:solidFill>
                <a:srgbClr val="0032B1"/>
              </a:solidFill>
              <a:cs typeface="Calibri" panose="020F0502020204030204" pitchFamily="34" charset="0"/>
            </a:endParaRPr>
          </a:p>
          <a:p>
            <a:pPr>
              <a:lnSpc>
                <a:spcPct val="100000"/>
              </a:lnSpc>
              <a:defRPr/>
            </a:pPr>
            <a:r>
              <a:rPr lang="en-GB" sz="1400" dirty="0">
                <a:solidFill>
                  <a:srgbClr val="0032B1"/>
                </a:solidFill>
                <a:cs typeface="Calibri" panose="020F0502020204030204" pitchFamily="34" charset="0"/>
              </a:rPr>
              <a:t>..and further in 2027:</a:t>
            </a:r>
          </a:p>
          <a:p>
            <a:pPr lvl="1">
              <a:lnSpc>
                <a:spcPct val="100000"/>
              </a:lnSpc>
              <a:defRPr/>
            </a:pPr>
            <a:r>
              <a:rPr lang="en-GB" sz="1400" dirty="0">
                <a:solidFill>
                  <a:srgbClr val="002060"/>
                </a:solidFill>
                <a:ea typeface="Times New Roman" panose="02020603050405020304" pitchFamily="18" charset="0"/>
              </a:rPr>
              <a:t>“</a:t>
            </a:r>
            <a:r>
              <a:rPr lang="en-GB" sz="1400" b="1" dirty="0">
                <a:solidFill>
                  <a:srgbClr val="002060"/>
                </a:solidFill>
                <a:ea typeface="Times New Roman" panose="02020603050405020304" pitchFamily="18" charset="0"/>
              </a:rPr>
              <a:t>OSCARS 2</a:t>
            </a:r>
            <a:r>
              <a:rPr lang="en-GB" sz="1400" dirty="0">
                <a:solidFill>
                  <a:srgbClr val="002060"/>
                </a:solidFill>
                <a:ea typeface="Times New Roman" panose="02020603050405020304" pitchFamily="18" charset="0"/>
              </a:rPr>
              <a:t>” supporting the evolution of the EOSC federation and its governance.</a:t>
            </a:r>
          </a:p>
          <a:p>
            <a:pPr lvl="1">
              <a:lnSpc>
                <a:spcPct val="100000"/>
              </a:lnSpc>
              <a:defRPr/>
            </a:pPr>
            <a:r>
              <a:rPr lang="en-GB" sz="1400" dirty="0">
                <a:solidFill>
                  <a:srgbClr val="002060"/>
                </a:solidFill>
                <a:ea typeface="Times New Roman" panose="02020603050405020304" pitchFamily="18" charset="0"/>
              </a:rPr>
              <a:t>“</a:t>
            </a:r>
            <a:r>
              <a:rPr lang="en-GB" sz="1400" b="1" dirty="0">
                <a:solidFill>
                  <a:srgbClr val="002060"/>
                </a:solidFill>
                <a:ea typeface="Times New Roman" panose="02020603050405020304" pitchFamily="18" charset="0"/>
              </a:rPr>
              <a:t>ESCAPE enhance</a:t>
            </a:r>
            <a:r>
              <a:rPr lang="en-GB" sz="1400" dirty="0">
                <a:solidFill>
                  <a:srgbClr val="002060"/>
                </a:solidFill>
                <a:ea typeface="Times New Roman" panose="02020603050405020304" pitchFamily="18" charset="0"/>
              </a:rPr>
              <a:t>” should strongly support and coordinate actions under </a:t>
            </a:r>
            <a:r>
              <a:rPr lang="en-GB" sz="1400" b="1" dirty="0">
                <a:solidFill>
                  <a:srgbClr val="002060"/>
                </a:solidFill>
                <a:ea typeface="Times New Roman" panose="02020603050405020304" pitchFamily="18" charset="0"/>
              </a:rPr>
              <a:t>HORIZON-INFRA-2027-SERV-01-01 </a:t>
            </a:r>
            <a:r>
              <a:rPr lang="en-GB" sz="1400" dirty="0">
                <a:solidFill>
                  <a:srgbClr val="002060"/>
                </a:solidFill>
                <a:ea typeface="Times New Roman" panose="02020603050405020304" pitchFamily="18" charset="0"/>
              </a:rPr>
              <a:t>and</a:t>
            </a:r>
            <a:r>
              <a:rPr lang="en-GB" sz="1400" b="1" dirty="0">
                <a:solidFill>
                  <a:srgbClr val="002060"/>
                </a:solidFill>
                <a:ea typeface="Times New Roman" panose="02020603050405020304" pitchFamily="18" charset="0"/>
              </a:rPr>
              <a:t> HORIZON-INFRA-2027-SERV-01-02</a:t>
            </a:r>
          </a:p>
          <a:p>
            <a:pPr>
              <a:lnSpc>
                <a:spcPct val="100000"/>
              </a:lnSpc>
              <a:defRPr/>
            </a:pPr>
            <a:r>
              <a:rPr lang="en-GB" sz="1400" dirty="0">
                <a:solidFill>
                  <a:srgbClr val="0032B1"/>
                </a:solidFill>
                <a:cs typeface="Calibri" panose="020F0502020204030204" pitchFamily="34" charset="0"/>
              </a:rPr>
              <a:t>Meetings with the EC are currently being planned to discuss the evolution of ESCAPE and other SCLs  (e.g. within </a:t>
            </a:r>
            <a:r>
              <a:rPr lang="en-GB" sz="1400" b="1" dirty="0">
                <a:solidFill>
                  <a:srgbClr val="0032B1"/>
                </a:solidFill>
                <a:cs typeface="Calibri" panose="020F0502020204030204" pitchFamily="34" charset="0"/>
              </a:rPr>
              <a:t>FP10)</a:t>
            </a:r>
            <a:r>
              <a:rPr lang="en-GB" sz="1400" dirty="0">
                <a:solidFill>
                  <a:srgbClr val="0032B1"/>
                </a:solidFill>
                <a:cs typeface="Calibri" panose="020F0502020204030204" pitchFamily="34" charset="0"/>
              </a:rPr>
              <a:t>. </a:t>
            </a:r>
          </a:p>
          <a:p>
            <a:pPr marL="457200" lvl="1" indent="0">
              <a:lnSpc>
                <a:spcPct val="100000"/>
              </a:lnSpc>
              <a:buNone/>
              <a:defRPr/>
            </a:pPr>
            <a:endParaRPr lang="en-GB" sz="1400" dirty="0">
              <a:solidFill>
                <a:srgbClr val="0032B1"/>
              </a:solidFill>
              <a:cs typeface="Calibri" panose="020F0502020204030204" pitchFamily="34" charset="0"/>
            </a:endParaRPr>
          </a:p>
          <a:p>
            <a:pPr marL="0" indent="0">
              <a:lnSpc>
                <a:spcPct val="100000"/>
              </a:lnSpc>
              <a:buFontTx/>
              <a:buNone/>
              <a:defRPr/>
            </a:pPr>
            <a:endParaRPr lang="en-GB" sz="1400" b="1" dirty="0">
              <a:solidFill>
                <a:srgbClr val="0032B1"/>
              </a:solidFill>
              <a:cs typeface="Calibri" panose="020F0502020204030204" pitchFamily="34" charset="0"/>
            </a:endParaRPr>
          </a:p>
        </p:txBody>
      </p:sp>
      <p:sp>
        <p:nvSpPr>
          <p:cNvPr id="9" name="Espace réservé du pied de page 2">
            <a:extLst>
              <a:ext uri="{FF2B5EF4-FFF2-40B4-BE49-F238E27FC236}">
                <a16:creationId xmlns:a16="http://schemas.microsoft.com/office/drawing/2014/main" id="{71AE54A4-1A3F-89D2-300A-40E58D258304}"/>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Calibri" panose="020F0502020204030204"/>
                <a:ea typeface="+mn-ea"/>
                <a:cs typeface="+mn-cs"/>
              </a:rPr>
              <a:t>Giovanni Lamanna</a:t>
            </a:r>
          </a:p>
        </p:txBody>
      </p:sp>
      <p:sp>
        <p:nvSpPr>
          <p:cNvPr id="10" name="Espace réservé de la date 1">
            <a:extLst>
              <a:ext uri="{FF2B5EF4-FFF2-40B4-BE49-F238E27FC236}">
                <a16:creationId xmlns:a16="http://schemas.microsoft.com/office/drawing/2014/main" id="{F0DE935D-BC58-D493-F17E-CD6CE50929DE}"/>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Calibri" panose="020F0502020204030204"/>
                <a:ea typeface="+mn-ea"/>
                <a:cs typeface="+mn-cs"/>
              </a:rPr>
              <a:t>24/2/2026</a:t>
            </a:r>
          </a:p>
        </p:txBody>
      </p:sp>
    </p:spTree>
    <p:extLst>
      <p:ext uri="{BB962C8B-B14F-4D97-AF65-F5344CB8AC3E}">
        <p14:creationId xmlns:p14="http://schemas.microsoft.com/office/powerpoint/2010/main" val="241008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542846C-CA0A-C248-6F8C-E8F4A05F5CAA}"/>
              </a:ext>
            </a:extLst>
          </p:cNvPr>
          <p:cNvSpPr>
            <a:spLocks noGrp="1"/>
          </p:cNvSpPr>
          <p:nvPr>
            <p:ph type="sldNum" sz="quarter" idx="12"/>
          </p:nvPr>
        </p:nvSpPr>
        <p:spPr/>
        <p:txBody>
          <a:bodyPr/>
          <a:lstStyle/>
          <a:p>
            <a:fld id="{345175DA-277F-B548-B500-1BF71FE23091}" type="slidenum">
              <a:rPr lang="it-IT" smtClean="0"/>
              <a:pPr/>
              <a:t>4</a:t>
            </a:fld>
            <a:endParaRPr lang="it-IT"/>
          </a:p>
        </p:txBody>
      </p:sp>
      <p:sp>
        <p:nvSpPr>
          <p:cNvPr id="4" name="Espace réservé du contenu 4">
            <a:extLst>
              <a:ext uri="{FF2B5EF4-FFF2-40B4-BE49-F238E27FC236}">
                <a16:creationId xmlns:a16="http://schemas.microsoft.com/office/drawing/2014/main" id="{EB261FE6-5EE0-9EF1-C722-DFEA42707106}"/>
              </a:ext>
            </a:extLst>
          </p:cNvPr>
          <p:cNvSpPr txBox="1">
            <a:spLocks/>
          </p:cNvSpPr>
          <p:nvPr/>
        </p:nvSpPr>
        <p:spPr bwMode="auto">
          <a:xfrm>
            <a:off x="537503" y="2619628"/>
            <a:ext cx="11116994" cy="3672888"/>
          </a:xfrm>
          <a:prstGeom prst="rect">
            <a:avLst/>
          </a:prstGeom>
        </p:spPr>
        <p:txBody>
          <a:bodyPr vertOverflow="overflow" horzOverflow="overflow" vert="horz" wrap="square" lIns="45716" tIns="45720" rIns="45716" bIns="45720" numCol="1" spcCol="0" rtlCol="0" fromWordArt="0" anchor="t" anchorCtr="0" forceAA="0" compatLnSpc="0">
            <a:normAutofit fontScale="92500" lnSpcReduction="20000"/>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900" b="1" dirty="0">
                <a:solidFill>
                  <a:srgbClr val="002060"/>
                </a:solidFill>
                <a:ea typeface="Times New Roman" panose="02020603050405020304" pitchFamily="18" charset="0"/>
              </a:rPr>
              <a:t>Individual meetings (September–December 2025) were proposed and </a:t>
            </a:r>
            <a:r>
              <a:rPr lang="en-US" sz="1900" b="1" dirty="0" err="1">
                <a:solidFill>
                  <a:srgbClr val="002060"/>
                </a:solidFill>
                <a:ea typeface="Times New Roman" panose="02020603050405020304" pitchFamily="18" charset="0"/>
              </a:rPr>
              <a:t>organised</a:t>
            </a:r>
            <a:r>
              <a:rPr lang="en-US" sz="1900" b="1" dirty="0">
                <a:solidFill>
                  <a:srgbClr val="002060"/>
                </a:solidFill>
                <a:ea typeface="Times New Roman" panose="02020603050405020304" pitchFamily="18" charset="0"/>
              </a:rPr>
              <a:t> between GL and each ESCAPE RI partner to gather interests and priorities. In addition, a questionnaire was sent to each ESCAPE member and your responses were </a:t>
            </a:r>
            <a:r>
              <a:rPr lang="en-US" sz="1900" b="1" dirty="0" err="1">
                <a:solidFill>
                  <a:srgbClr val="002060"/>
                </a:solidFill>
                <a:ea typeface="Times New Roman" panose="02020603050405020304" pitchFamily="18" charset="0"/>
              </a:rPr>
              <a:t>analysed</a:t>
            </a:r>
            <a:r>
              <a:rPr lang="en-US" sz="1900" b="1" dirty="0">
                <a:solidFill>
                  <a:srgbClr val="002060"/>
                </a:solidFill>
                <a:ea typeface="Times New Roman" panose="02020603050405020304" pitchFamily="18" charset="0"/>
              </a:rPr>
              <a:t>. </a:t>
            </a:r>
            <a:r>
              <a:rPr lang="en-US" sz="1900" dirty="0">
                <a:solidFill>
                  <a:srgbClr val="002060"/>
                </a:solidFill>
                <a:ea typeface="Times New Roman" panose="02020603050405020304" pitchFamily="18" charset="0"/>
              </a:rPr>
              <a:t>(Many thanks to all of you!)</a:t>
            </a:r>
          </a:p>
          <a:p>
            <a:pPr marL="0" indent="0">
              <a:lnSpc>
                <a:spcPct val="120000"/>
              </a:lnSpc>
              <a:buNone/>
            </a:pPr>
            <a:endParaRPr lang="en-US" sz="1900" dirty="0">
              <a:solidFill>
                <a:srgbClr val="002060"/>
              </a:solidFill>
              <a:ea typeface="Times New Roman" panose="02020603050405020304" pitchFamily="18" charset="0"/>
            </a:endParaRPr>
          </a:p>
          <a:p>
            <a:pPr>
              <a:defRPr/>
            </a:pPr>
            <a:r>
              <a:rPr lang="en-US" sz="1900" dirty="0">
                <a:solidFill>
                  <a:srgbClr val="002060"/>
                </a:solidFill>
              </a:rPr>
              <a:t>Meanwhile, </a:t>
            </a:r>
          </a:p>
          <a:p>
            <a:pPr lvl="1">
              <a:lnSpc>
                <a:spcPct val="110000"/>
              </a:lnSpc>
              <a:defRPr/>
            </a:pPr>
            <a:r>
              <a:rPr lang="en-US" sz="1900" dirty="0">
                <a:solidFill>
                  <a:srgbClr val="002060"/>
                </a:solidFill>
              </a:rPr>
              <a:t>OSCARS project is facing its mid-term review; EVERSE project </a:t>
            </a:r>
            <a:r>
              <a:rPr lang="en-GB" sz="1900" noProof="1">
                <a:solidFill>
                  <a:srgbClr val="002060"/>
                </a:solidFill>
              </a:rPr>
              <a:t>is exploring new steps.</a:t>
            </a:r>
          </a:p>
          <a:p>
            <a:pPr lvl="1">
              <a:lnSpc>
                <a:spcPct val="110000"/>
              </a:lnSpc>
              <a:defRPr/>
            </a:pPr>
            <a:r>
              <a:rPr lang="en-GB" sz="1900" noProof="1">
                <a:solidFill>
                  <a:srgbClr val="002060"/>
                </a:solidFill>
              </a:rPr>
              <a:t>The EOSC Federation is being developed, through the deployment of further Nodes and the discussion about a new governance by 2027, between partnership and joint undertaking. </a:t>
            </a:r>
          </a:p>
          <a:p>
            <a:pPr lvl="1">
              <a:lnSpc>
                <a:spcPct val="110000"/>
              </a:lnSpc>
              <a:defRPr/>
            </a:pPr>
            <a:r>
              <a:rPr lang="en-GB" sz="1900" noProof="1">
                <a:solidFill>
                  <a:srgbClr val="002060"/>
                </a:solidFill>
              </a:rPr>
              <a:t>Current and future INFRA-EOSC funding programmes will support the adoption of federation (we are now awaiting the ESCAPE node!).</a:t>
            </a:r>
          </a:p>
          <a:p>
            <a:pPr lvl="1">
              <a:lnSpc>
                <a:spcPct val="110000"/>
              </a:lnSpc>
              <a:defRPr/>
            </a:pPr>
            <a:r>
              <a:rPr lang="en-GB" sz="1900" noProof="1">
                <a:solidFill>
                  <a:srgbClr val="002060"/>
                </a:solidFill>
                <a:ea typeface="Times New Roman" panose="02020603050405020304" pitchFamily="18" charset="0"/>
              </a:rPr>
              <a:t>HORIZON-INFRA-2027-01-EOSC-01-cofund will explore the 50%-50% cofunding between EC and Member states (we need to follow up in every single member state for the benefit of our science).</a:t>
            </a:r>
            <a:endParaRPr lang="en-GB" sz="1900" noProof="1">
              <a:solidFill>
                <a:srgbClr val="002060"/>
              </a:solidFill>
            </a:endParaRPr>
          </a:p>
          <a:p>
            <a:pPr marL="0" indent="0">
              <a:buFontTx/>
              <a:buNone/>
              <a:defRPr/>
            </a:pPr>
            <a:endParaRPr lang="en-US" sz="1600" dirty="0">
              <a:solidFill>
                <a:srgbClr val="002060"/>
              </a:solidFill>
            </a:endParaRPr>
          </a:p>
        </p:txBody>
      </p:sp>
      <p:sp>
        <p:nvSpPr>
          <p:cNvPr id="5" name="Titre 1">
            <a:extLst>
              <a:ext uri="{FF2B5EF4-FFF2-40B4-BE49-F238E27FC236}">
                <a16:creationId xmlns:a16="http://schemas.microsoft.com/office/drawing/2014/main" id="{29EC2565-57DE-B05C-F590-2E94F91CC38C}"/>
              </a:ext>
            </a:extLst>
          </p:cNvPr>
          <p:cNvSpPr txBox="1">
            <a:spLocks/>
          </p:cNvSpPr>
          <p:nvPr/>
        </p:nvSpPr>
        <p:spPr bwMode="auto">
          <a:xfrm>
            <a:off x="1835558" y="99151"/>
            <a:ext cx="10069029" cy="804231"/>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algn="r"/>
            <a:r>
              <a:rPr lang="en-GB" sz="2800" b="1" noProof="1">
                <a:latin typeface="+mn-lt"/>
              </a:rPr>
              <a:t>2026 Horizon Europe calls preparation</a:t>
            </a:r>
          </a:p>
        </p:txBody>
      </p:sp>
      <p:sp>
        <p:nvSpPr>
          <p:cNvPr id="6" name="Espace réservé du pied de page 2">
            <a:extLst>
              <a:ext uri="{FF2B5EF4-FFF2-40B4-BE49-F238E27FC236}">
                <a16:creationId xmlns:a16="http://schemas.microsoft.com/office/drawing/2014/main" id="{4C28022D-BE72-7A06-26DF-B98EB2F3D43E}"/>
              </a:ext>
            </a:extLst>
          </p:cNvPr>
          <p:cNvSpPr txBox="1">
            <a:spLocks/>
          </p:cNvSpPr>
          <p:nvPr/>
        </p:nvSpPr>
        <p:spPr bwMode="auto">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Calibri" panose="020F0502020204030204"/>
                <a:ea typeface="+mn-ea"/>
                <a:cs typeface="+mn-cs"/>
              </a:rPr>
              <a:t>Giovanni Lamanna</a:t>
            </a:r>
          </a:p>
        </p:txBody>
      </p:sp>
      <p:sp>
        <p:nvSpPr>
          <p:cNvPr id="7" name="Espace réservé de la date 1">
            <a:extLst>
              <a:ext uri="{FF2B5EF4-FFF2-40B4-BE49-F238E27FC236}">
                <a16:creationId xmlns:a16="http://schemas.microsoft.com/office/drawing/2014/main" id="{DE64E2D0-AEA2-766E-E3DA-F16A37D8DFCD}"/>
              </a:ext>
            </a:extLst>
          </p:cNvPr>
          <p:cNvSpPr txBox="1">
            <a:spLocks/>
          </p:cNvSpPr>
          <p:nvPr/>
        </p:nvSpPr>
        <p:spPr bwMode="auto">
          <a:xfrm>
            <a:off x="10785287" y="6392392"/>
            <a:ext cx="1127053" cy="337898"/>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t-IT" sz="1200">
                <a:solidFill>
                  <a:prstClr val="white"/>
                </a:solidFill>
                <a:latin typeface="Calibri" panose="020F0502020204030204"/>
              </a:rPr>
              <a:t>24/2/2026</a:t>
            </a:r>
          </a:p>
        </p:txBody>
      </p:sp>
      <p:sp>
        <p:nvSpPr>
          <p:cNvPr id="8" name="Content Placeholder 4">
            <a:extLst>
              <a:ext uri="{FF2B5EF4-FFF2-40B4-BE49-F238E27FC236}">
                <a16:creationId xmlns:a16="http://schemas.microsoft.com/office/drawing/2014/main" id="{DD087CA3-1000-5FD1-69C5-DD325B3444ED}"/>
              </a:ext>
            </a:extLst>
          </p:cNvPr>
          <p:cNvSpPr txBox="1">
            <a:spLocks/>
          </p:cNvSpPr>
          <p:nvPr/>
        </p:nvSpPr>
        <p:spPr bwMode="auto">
          <a:xfrm>
            <a:off x="1864957" y="807106"/>
            <a:ext cx="10047383" cy="1366945"/>
          </a:xfrm>
          <a:prstGeom prst="rect">
            <a:avLst/>
          </a:prstGeom>
        </p:spPr>
        <p:txBody>
          <a:bodyPr>
            <a:normAutofit/>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400" b="1" i="1" u="sng" dirty="0">
                <a:solidFill>
                  <a:srgbClr val="0070C0"/>
                </a:solidFill>
                <a:effectLst/>
                <a:ea typeface="Times New Roman" panose="02020603050405020304" pitchFamily="18" charset="0"/>
              </a:rPr>
              <a:t>HORIZON-INFRA-2026-01-EOSC-01</a:t>
            </a:r>
            <a:r>
              <a:rPr lang="en-GB" sz="1400" b="1" i="1" dirty="0">
                <a:solidFill>
                  <a:srgbClr val="0070C0"/>
                </a:solidFill>
                <a:effectLst/>
                <a:ea typeface="Times New Roman" panose="02020603050405020304" pitchFamily="18" charset="0"/>
              </a:rPr>
              <a:t>: Uptake of FAIR data management practices and of EOSC by research communities and research infrastructures</a:t>
            </a:r>
            <a:r>
              <a:rPr lang="fr-FR" sz="1400" b="1" i="1" dirty="0">
                <a:solidFill>
                  <a:srgbClr val="0070C0"/>
                </a:solidFill>
                <a:ea typeface="Times New Roman" panose="02020603050405020304" pitchFamily="18" charset="0"/>
              </a:rPr>
              <a:t> </a:t>
            </a:r>
            <a:r>
              <a:rPr lang="en-GB" sz="1400" b="1" i="1" dirty="0">
                <a:solidFill>
                  <a:srgbClr val="0070C0"/>
                </a:solidFill>
                <a:effectLst/>
                <a:ea typeface="Times New Roman" panose="02020603050405020304" pitchFamily="18" charset="0"/>
              </a:rPr>
              <a:t>(40 </a:t>
            </a:r>
            <a:r>
              <a:rPr lang="en-GB" sz="1400" b="1" i="1" dirty="0" err="1">
                <a:solidFill>
                  <a:srgbClr val="0070C0"/>
                </a:solidFill>
                <a:effectLst/>
                <a:ea typeface="Times New Roman" panose="02020603050405020304" pitchFamily="18" charset="0"/>
              </a:rPr>
              <a:t>MEur</a:t>
            </a:r>
            <a:r>
              <a:rPr lang="en-GB" sz="1400" b="1" i="1" dirty="0">
                <a:solidFill>
                  <a:srgbClr val="0070C0"/>
                </a:solidFill>
                <a:effectLst/>
                <a:ea typeface="Times New Roman" panose="02020603050405020304" pitchFamily="18" charset="0"/>
              </a:rPr>
              <a:t>). </a:t>
            </a:r>
          </a:p>
          <a:p>
            <a:pPr marL="0" indent="0">
              <a:lnSpc>
                <a:spcPct val="120000"/>
              </a:lnSpc>
              <a:buNone/>
            </a:pPr>
            <a:r>
              <a:rPr lang="en-GB" sz="1400" b="1" i="1" u="sng" dirty="0">
                <a:solidFill>
                  <a:srgbClr val="0070C0"/>
                </a:solidFill>
                <a:ea typeface="Times New Roman" panose="02020603050405020304" pitchFamily="18" charset="0"/>
              </a:rPr>
              <a:t>HORIZON-INFRA-2026-DEV-01-02</a:t>
            </a:r>
            <a:r>
              <a:rPr lang="en-GB" sz="1400" b="1" i="1" dirty="0">
                <a:solidFill>
                  <a:srgbClr val="0070C0"/>
                </a:solidFill>
                <a:ea typeface="Times New Roman" panose="02020603050405020304" pitchFamily="18" charset="0"/>
              </a:rPr>
              <a:t>: Consolidation of the research infrastructure landscape – pilots for strategic coordination, synergies and simplified access pathways, by large thematic clusters of pan-European research infrastructures (8 </a:t>
            </a:r>
            <a:r>
              <a:rPr lang="en-GB" sz="1400" b="1" i="1" dirty="0" err="1">
                <a:solidFill>
                  <a:srgbClr val="0070C0"/>
                </a:solidFill>
                <a:ea typeface="Times New Roman" panose="02020603050405020304" pitchFamily="18" charset="0"/>
              </a:rPr>
              <a:t>MEur</a:t>
            </a:r>
            <a:r>
              <a:rPr lang="en-GB" sz="1400" b="1" i="1" dirty="0">
                <a:solidFill>
                  <a:srgbClr val="0070C0"/>
                </a:solidFill>
                <a:ea typeface="Times New Roman" panose="02020603050405020304" pitchFamily="18" charset="0"/>
              </a:rPr>
              <a:t> max per project).</a:t>
            </a:r>
            <a:endParaRPr lang="fr-FR" sz="1400" b="1" i="1" dirty="0">
              <a:solidFill>
                <a:srgbClr val="0070C0"/>
              </a:solidFill>
              <a:ea typeface="Times New Roman" panose="02020603050405020304" pitchFamily="18" charset="0"/>
            </a:endParaRPr>
          </a:p>
          <a:p>
            <a:pPr marL="0" indent="0">
              <a:lnSpc>
                <a:spcPct val="120000"/>
              </a:lnSpc>
              <a:buNone/>
            </a:pPr>
            <a:endParaRPr lang="en-GB" sz="1200" b="1" dirty="0">
              <a:solidFill>
                <a:srgbClr val="002060"/>
              </a:solidFill>
              <a:ea typeface="Times New Roman" panose="02020603050405020304" pitchFamily="18" charset="0"/>
            </a:endParaRPr>
          </a:p>
          <a:p>
            <a:pPr marL="0" indent="0">
              <a:lnSpc>
                <a:spcPct val="120000"/>
              </a:lnSpc>
              <a:buNone/>
            </a:pPr>
            <a:endParaRPr lang="fr-FR" sz="1200" b="1" dirty="0">
              <a:solidFill>
                <a:srgbClr val="002060"/>
              </a:solidFill>
              <a:effectLst/>
              <a:ea typeface="Times New Roman" panose="02020603050405020304" pitchFamily="18" charset="0"/>
            </a:endParaRPr>
          </a:p>
        </p:txBody>
      </p:sp>
      <p:sp>
        <p:nvSpPr>
          <p:cNvPr id="9" name="Espace réservé du contenu 4">
            <a:extLst>
              <a:ext uri="{FF2B5EF4-FFF2-40B4-BE49-F238E27FC236}">
                <a16:creationId xmlns:a16="http://schemas.microsoft.com/office/drawing/2014/main" id="{3FE211EE-C692-CD87-FF0C-2779A4337A12}"/>
              </a:ext>
            </a:extLst>
          </p:cNvPr>
          <p:cNvSpPr txBox="1">
            <a:spLocks/>
          </p:cNvSpPr>
          <p:nvPr/>
        </p:nvSpPr>
        <p:spPr bwMode="auto">
          <a:xfrm>
            <a:off x="537503" y="2167028"/>
            <a:ext cx="8943381" cy="1760465"/>
          </a:xfrm>
          <a:prstGeom prst="rect">
            <a:avLst/>
          </a:prstGeom>
        </p:spPr>
        <p:txBody>
          <a:bodyPr vertOverflow="overflow" horzOverflow="overflow" vert="horz" wrap="square" lIns="45716" tIns="45720" rIns="45716" bIns="45720" numCol="1" spcCol="0" rtlCol="0" fromWordArt="0" anchor="t" anchorCtr="0" forceAA="0" compatLnSpc="0">
            <a:normAutofit/>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002060"/>
                </a:solidFill>
                <a:cs typeface="Calibri" panose="020F0502020204030204" pitchFamily="34" charset="0"/>
              </a:rPr>
              <a:t>Both calls were presented in July 2025 during the last ESCAPE Strategy Board meeting</a:t>
            </a:r>
            <a:endParaRPr lang="en-US" sz="1800" dirty="0">
              <a:solidFill>
                <a:srgbClr val="002060"/>
              </a:solidFill>
              <a:ea typeface="Times New Roman" panose="02020603050405020304" pitchFamily="18" charset="0"/>
            </a:endParaRPr>
          </a:p>
          <a:p>
            <a:pPr marL="0" indent="0">
              <a:buFontTx/>
              <a:buNone/>
              <a:defRPr/>
            </a:pPr>
            <a:endParaRPr lang="en-US" sz="1600" dirty="0">
              <a:solidFill>
                <a:srgbClr val="002060"/>
              </a:solidFill>
            </a:endParaRPr>
          </a:p>
        </p:txBody>
      </p:sp>
    </p:spTree>
    <p:extLst>
      <p:ext uri="{BB962C8B-B14F-4D97-AF65-F5344CB8AC3E}">
        <p14:creationId xmlns:p14="http://schemas.microsoft.com/office/powerpoint/2010/main" val="151627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0CE1-655A-89B7-D590-B02683AA73E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AF934CE-96DC-A398-F486-B66A3DFFBE0C}"/>
              </a:ext>
            </a:extLst>
          </p:cNvPr>
          <p:cNvSpPr>
            <a:spLocks noGrp="1"/>
          </p:cNvSpPr>
          <p:nvPr>
            <p:ph type="sldNum" sz="quarter" idx="12"/>
          </p:nvPr>
        </p:nvSpPr>
        <p:spPr/>
        <p:txBody>
          <a:bodyPr/>
          <a:lstStyle/>
          <a:p>
            <a:fld id="{345175DA-277F-B548-B500-1BF71FE23091}" type="slidenum">
              <a:rPr lang="it-IT" smtClean="0"/>
              <a:pPr/>
              <a:t>5</a:t>
            </a:fld>
            <a:endParaRPr lang="it-IT"/>
          </a:p>
        </p:txBody>
      </p:sp>
      <p:sp>
        <p:nvSpPr>
          <p:cNvPr id="5" name="Titre 1">
            <a:extLst>
              <a:ext uri="{FF2B5EF4-FFF2-40B4-BE49-F238E27FC236}">
                <a16:creationId xmlns:a16="http://schemas.microsoft.com/office/drawing/2014/main" id="{A8758A7F-8528-CBDA-A377-C5BDC0BCD8E5}"/>
              </a:ext>
            </a:extLst>
          </p:cNvPr>
          <p:cNvSpPr txBox="1">
            <a:spLocks/>
          </p:cNvSpPr>
          <p:nvPr/>
        </p:nvSpPr>
        <p:spPr bwMode="auto">
          <a:xfrm>
            <a:off x="1843311" y="229886"/>
            <a:ext cx="10069029" cy="804231"/>
          </a:xfrm>
          <a:prstGeom prst="rect">
            <a:avLst/>
          </a:prstGeom>
        </p:spPr>
        <p:txBody>
          <a:bodyPr>
            <a:normAutofit/>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algn="r"/>
            <a:r>
              <a:rPr lang="en-GB" sz="2800" b="1" noProof="1">
                <a:latin typeface="+mn-lt"/>
              </a:rPr>
              <a:t>Results of the questionnaire</a:t>
            </a:r>
          </a:p>
        </p:txBody>
      </p:sp>
      <p:sp>
        <p:nvSpPr>
          <p:cNvPr id="6" name="Espace réservé du pied de page 2">
            <a:extLst>
              <a:ext uri="{FF2B5EF4-FFF2-40B4-BE49-F238E27FC236}">
                <a16:creationId xmlns:a16="http://schemas.microsoft.com/office/drawing/2014/main" id="{117933C0-83D0-6C1D-BAD3-B3E8A7C0DFEC}"/>
              </a:ext>
            </a:extLst>
          </p:cNvPr>
          <p:cNvSpPr txBox="1">
            <a:spLocks/>
          </p:cNvSpPr>
          <p:nvPr/>
        </p:nvSpPr>
        <p:spPr bwMode="auto">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Calibri" panose="020F0502020204030204"/>
                <a:ea typeface="+mn-ea"/>
                <a:cs typeface="+mn-cs"/>
              </a:rPr>
              <a:t>Giovanni Lamanna</a:t>
            </a:r>
          </a:p>
        </p:txBody>
      </p:sp>
      <p:sp>
        <p:nvSpPr>
          <p:cNvPr id="7" name="Espace réservé de la date 1">
            <a:extLst>
              <a:ext uri="{FF2B5EF4-FFF2-40B4-BE49-F238E27FC236}">
                <a16:creationId xmlns:a16="http://schemas.microsoft.com/office/drawing/2014/main" id="{88532EA1-A786-2860-7D66-99B7799165BE}"/>
              </a:ext>
            </a:extLst>
          </p:cNvPr>
          <p:cNvSpPr txBox="1">
            <a:spLocks/>
          </p:cNvSpPr>
          <p:nvPr/>
        </p:nvSpPr>
        <p:spPr bwMode="auto">
          <a:xfrm>
            <a:off x="10785287" y="6392392"/>
            <a:ext cx="1127053" cy="337898"/>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t-IT" sz="1200">
                <a:solidFill>
                  <a:prstClr val="white"/>
                </a:solidFill>
                <a:latin typeface="Calibri" panose="020F0502020204030204"/>
              </a:rPr>
              <a:t>24/2/2026</a:t>
            </a:r>
          </a:p>
        </p:txBody>
      </p:sp>
      <p:sp>
        <p:nvSpPr>
          <p:cNvPr id="9" name="Espace réservé du contenu 4">
            <a:extLst>
              <a:ext uri="{FF2B5EF4-FFF2-40B4-BE49-F238E27FC236}">
                <a16:creationId xmlns:a16="http://schemas.microsoft.com/office/drawing/2014/main" id="{16C79D08-2D1F-E5BF-2526-D7F0F59F45E1}"/>
              </a:ext>
            </a:extLst>
          </p:cNvPr>
          <p:cNvSpPr txBox="1">
            <a:spLocks/>
          </p:cNvSpPr>
          <p:nvPr/>
        </p:nvSpPr>
        <p:spPr bwMode="auto">
          <a:xfrm>
            <a:off x="442178" y="1508076"/>
            <a:ext cx="11184673" cy="5029200"/>
          </a:xfrm>
          <a:prstGeom prst="rect">
            <a:avLst/>
          </a:prstGeom>
        </p:spPr>
        <p:txBody>
          <a:bodyPr vertOverflow="overflow" horzOverflow="overflow" vert="horz" wrap="square" lIns="45716" tIns="45720" rIns="45716" bIns="45720" numCol="1" spcCol="0" rtlCol="0" fromWordArt="0" anchor="t" anchorCtr="0" forceAA="0" compatLnSpc="0">
            <a:normAutofit/>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cs typeface="Calibri" panose="020F0502020204030204" pitchFamily="34" charset="0"/>
              </a:rPr>
              <a:t>Main results / expectations from the questionnaires</a:t>
            </a:r>
          </a:p>
          <a:p>
            <a:r>
              <a:rPr lang="en-US" sz="1800" b="1" dirty="0">
                <a:solidFill>
                  <a:srgbClr val="002060"/>
                </a:solidFill>
                <a:cs typeface="Calibri" panose="020F0502020204030204" pitchFamily="34" charset="0"/>
              </a:rPr>
              <a:t>About ESCAPE, EOSC and OSCARS 2</a:t>
            </a:r>
          </a:p>
          <a:p>
            <a:pPr lvl="1"/>
            <a:r>
              <a:rPr lang="en-US" sz="1700" dirty="0">
                <a:solidFill>
                  <a:srgbClr val="002060"/>
                </a:solidFill>
                <a:ea typeface="Times New Roman" panose="02020603050405020304" pitchFamily="18" charset="0"/>
              </a:rPr>
              <a:t>Consolidation of the Community Competence Centre (CCC) as a tool for making </a:t>
            </a:r>
            <a:r>
              <a:rPr lang="en-US" sz="1700" dirty="0" err="1">
                <a:solidFill>
                  <a:srgbClr val="002060"/>
                </a:solidFill>
                <a:ea typeface="Times New Roman" panose="02020603050405020304" pitchFamily="18" charset="0"/>
              </a:rPr>
              <a:t>cross-fertilisation</a:t>
            </a:r>
            <a:r>
              <a:rPr lang="en-US" sz="1700" dirty="0">
                <a:solidFill>
                  <a:srgbClr val="002060"/>
                </a:solidFill>
                <a:ea typeface="Times New Roman" panose="02020603050405020304" pitchFamily="18" charset="0"/>
              </a:rPr>
              <a:t> within ESCAPE sustainable and strengthening the specific role of an RI as a technical contributor; willingness to play a role in a distributed configuration. ESCAPE as a central gateway to research standards for nuclear, astrophysics and particle physics individually.</a:t>
            </a:r>
          </a:p>
          <a:p>
            <a:pPr lvl="1"/>
            <a:r>
              <a:rPr lang="en-US" sz="1700" dirty="0">
                <a:solidFill>
                  <a:srgbClr val="002060"/>
                </a:solidFill>
                <a:ea typeface="Times New Roman" panose="02020603050405020304" pitchFamily="18" charset="0"/>
              </a:rPr>
              <a:t>Community underrepresented in EOSC. We need to leverage the first group of EOSC national nodes + the CERN node and move towards a possible implementation or evolution of the existing one towards an ESCAPE node (with some RIs to start with); remain united to support the “physics of the two infinities” by leveraging our networks; further </a:t>
            </a:r>
            <a:r>
              <a:rPr lang="en-US" sz="1700" dirty="0" err="1">
                <a:solidFill>
                  <a:srgbClr val="002060"/>
                </a:solidFill>
                <a:ea typeface="Times New Roman" panose="02020603050405020304" pitchFamily="18" charset="0"/>
              </a:rPr>
              <a:t>characterise</a:t>
            </a:r>
            <a:r>
              <a:rPr lang="en-US" sz="1700" dirty="0">
                <a:solidFill>
                  <a:srgbClr val="002060"/>
                </a:solidFill>
                <a:ea typeface="Times New Roman" panose="02020603050405020304" pitchFamily="18" charset="0"/>
              </a:rPr>
              <a:t> VREs and manage them; engage with Member States that are considering co-funding EOSC in the future.</a:t>
            </a:r>
          </a:p>
          <a:p>
            <a:r>
              <a:rPr lang="en-US" sz="1800" b="1" dirty="0">
                <a:solidFill>
                  <a:srgbClr val="002060"/>
                </a:solidFill>
                <a:ea typeface="Times New Roman" panose="02020603050405020304" pitchFamily="18" charset="0"/>
              </a:rPr>
              <a:t>About “ESCAPE enhance”</a:t>
            </a:r>
          </a:p>
          <a:p>
            <a:pPr lvl="1"/>
            <a:r>
              <a:rPr lang="en-US" sz="1700" dirty="0">
                <a:solidFill>
                  <a:srgbClr val="002060"/>
                </a:solidFill>
              </a:rPr>
              <a:t>The RIs are interested in participating in coordination missions to extend the ESCAPE </a:t>
            </a:r>
            <a:r>
              <a:rPr lang="en-US" sz="1700" dirty="0" err="1">
                <a:solidFill>
                  <a:srgbClr val="002060"/>
                </a:solidFill>
              </a:rPr>
              <a:t>programme</a:t>
            </a:r>
            <a:r>
              <a:rPr lang="en-US" sz="1700" dirty="0">
                <a:solidFill>
                  <a:srgbClr val="002060"/>
                </a:solidFill>
              </a:rPr>
              <a:t>. Data services remain fundamental. The central gateway is considered necessary. </a:t>
            </a:r>
            <a:r>
              <a:rPr lang="en-US" sz="1700" dirty="0" err="1">
                <a:solidFill>
                  <a:srgbClr val="002060"/>
                </a:solidFill>
              </a:rPr>
              <a:t>Prioritise</a:t>
            </a:r>
            <a:r>
              <a:rPr lang="en-US" sz="1700" dirty="0">
                <a:solidFill>
                  <a:srgbClr val="002060"/>
                </a:solidFill>
              </a:rPr>
              <a:t> user access for standards and science, as well as services for innovation, research and development, and training; finally, support shared technological developments.</a:t>
            </a:r>
          </a:p>
          <a:p>
            <a:pPr lvl="1"/>
            <a:r>
              <a:rPr lang="fr-FR" sz="1700" dirty="0">
                <a:solidFill>
                  <a:srgbClr val="002060"/>
                </a:solidFill>
              </a:rPr>
              <a:t>Broad </a:t>
            </a:r>
            <a:r>
              <a:rPr lang="fr-FR" sz="1700" dirty="0" err="1">
                <a:solidFill>
                  <a:srgbClr val="002060"/>
                </a:solidFill>
              </a:rPr>
              <a:t>inclusivity</a:t>
            </a:r>
            <a:r>
              <a:rPr lang="fr-FR" sz="1700" dirty="0">
                <a:solidFill>
                  <a:srgbClr val="002060"/>
                </a:solidFill>
              </a:rPr>
              <a:t> in the longer </a:t>
            </a:r>
            <a:r>
              <a:rPr lang="fr-FR" sz="1700" dirty="0" err="1">
                <a:solidFill>
                  <a:srgbClr val="002060"/>
                </a:solidFill>
              </a:rPr>
              <a:t>term</a:t>
            </a:r>
            <a:r>
              <a:rPr lang="fr-FR" sz="1700" dirty="0">
                <a:solidFill>
                  <a:srgbClr val="002060"/>
                </a:solidFill>
              </a:rPr>
              <a:t>; </a:t>
            </a:r>
            <a:r>
              <a:rPr lang="fr-FR" sz="1700" dirty="0" err="1">
                <a:solidFill>
                  <a:srgbClr val="002060"/>
                </a:solidFill>
              </a:rPr>
              <a:t>strategic</a:t>
            </a:r>
            <a:r>
              <a:rPr lang="fr-FR" sz="1700" dirty="0">
                <a:solidFill>
                  <a:srgbClr val="002060"/>
                </a:solidFill>
              </a:rPr>
              <a:t> for INFRA-SERV-2027 and FP10; </a:t>
            </a:r>
            <a:r>
              <a:rPr lang="fr-FR" sz="1700" dirty="0" err="1">
                <a:solidFill>
                  <a:srgbClr val="002060"/>
                </a:solidFill>
              </a:rPr>
              <a:t>consideration</a:t>
            </a:r>
            <a:r>
              <a:rPr lang="fr-FR" sz="1700" dirty="0">
                <a:solidFill>
                  <a:srgbClr val="002060"/>
                </a:solidFill>
              </a:rPr>
              <a:t> of the </a:t>
            </a:r>
            <a:r>
              <a:rPr lang="fr-FR" sz="1700" dirty="0" err="1">
                <a:solidFill>
                  <a:srgbClr val="002060"/>
                </a:solidFill>
              </a:rPr>
              <a:t>weight</a:t>
            </a:r>
            <a:r>
              <a:rPr lang="fr-FR" sz="1700" dirty="0">
                <a:solidFill>
                  <a:srgbClr val="002060"/>
                </a:solidFill>
              </a:rPr>
              <a:t> and </a:t>
            </a:r>
            <a:r>
              <a:rPr lang="fr-FR" sz="1700" dirty="0" err="1">
                <a:solidFill>
                  <a:srgbClr val="002060"/>
                </a:solidFill>
              </a:rPr>
              <a:t>specific</a:t>
            </a:r>
            <a:r>
              <a:rPr lang="fr-FR" sz="1700" dirty="0">
                <a:solidFill>
                  <a:srgbClr val="002060"/>
                </a:solidFill>
              </a:rPr>
              <a:t> </a:t>
            </a:r>
            <a:r>
              <a:rPr lang="fr-FR" sz="1700" dirty="0" err="1">
                <a:solidFill>
                  <a:srgbClr val="002060"/>
                </a:solidFill>
              </a:rPr>
              <a:t>needs</a:t>
            </a:r>
            <a:r>
              <a:rPr lang="fr-FR" sz="1700" dirty="0">
                <a:solidFill>
                  <a:srgbClr val="002060"/>
                </a:solidFill>
              </a:rPr>
              <a:t> of </a:t>
            </a:r>
            <a:r>
              <a:rPr lang="fr-FR" sz="1700" dirty="0" err="1">
                <a:solidFill>
                  <a:srgbClr val="002060"/>
                </a:solidFill>
              </a:rPr>
              <a:t>nuclear</a:t>
            </a:r>
            <a:r>
              <a:rPr lang="fr-FR" sz="1700" dirty="0">
                <a:solidFill>
                  <a:srgbClr val="002060"/>
                </a:solidFill>
              </a:rPr>
              <a:t>, </a:t>
            </a:r>
            <a:r>
              <a:rPr lang="fr-FR" sz="1700" dirty="0" err="1">
                <a:solidFill>
                  <a:srgbClr val="002060"/>
                </a:solidFill>
              </a:rPr>
              <a:t>astronomy</a:t>
            </a:r>
            <a:r>
              <a:rPr lang="fr-FR" sz="1700" dirty="0">
                <a:solidFill>
                  <a:srgbClr val="002060"/>
                </a:solidFill>
              </a:rPr>
              <a:t> and high-</a:t>
            </a:r>
            <a:r>
              <a:rPr lang="fr-FR" sz="1700" dirty="0" err="1">
                <a:solidFill>
                  <a:srgbClr val="002060"/>
                </a:solidFill>
              </a:rPr>
              <a:t>energy</a:t>
            </a:r>
            <a:r>
              <a:rPr lang="fr-FR" sz="1700" dirty="0">
                <a:solidFill>
                  <a:srgbClr val="002060"/>
                </a:solidFill>
              </a:rPr>
              <a:t> </a:t>
            </a:r>
            <a:r>
              <a:rPr lang="fr-FR" sz="1700" dirty="0" err="1">
                <a:solidFill>
                  <a:srgbClr val="002060"/>
                </a:solidFill>
              </a:rPr>
              <a:t>physics</a:t>
            </a:r>
            <a:r>
              <a:rPr lang="fr-FR" sz="1700" dirty="0">
                <a:solidFill>
                  <a:srgbClr val="002060"/>
                </a:solidFill>
              </a:rPr>
              <a:t>, and </a:t>
            </a:r>
            <a:r>
              <a:rPr lang="fr-FR" sz="1700" dirty="0" err="1">
                <a:solidFill>
                  <a:srgbClr val="002060"/>
                </a:solidFill>
              </a:rPr>
              <a:t>general</a:t>
            </a:r>
            <a:r>
              <a:rPr lang="fr-FR" sz="1700" dirty="0">
                <a:solidFill>
                  <a:srgbClr val="002060"/>
                </a:solidFill>
              </a:rPr>
              <a:t> trust in the ESCAPE collaboration for </a:t>
            </a:r>
            <a:r>
              <a:rPr lang="fr-FR" sz="1700" dirty="0" err="1">
                <a:solidFill>
                  <a:srgbClr val="002060"/>
                </a:solidFill>
              </a:rPr>
              <a:t>such</a:t>
            </a:r>
            <a:r>
              <a:rPr lang="fr-FR" sz="1700" dirty="0">
                <a:solidFill>
                  <a:srgbClr val="002060"/>
                </a:solidFill>
              </a:rPr>
              <a:t> an </a:t>
            </a:r>
            <a:r>
              <a:rPr lang="fr-FR" sz="1700" dirty="0" err="1">
                <a:solidFill>
                  <a:srgbClr val="002060"/>
                </a:solidFill>
              </a:rPr>
              <a:t>ambitious</a:t>
            </a:r>
            <a:r>
              <a:rPr lang="fr-FR" sz="1700" dirty="0">
                <a:solidFill>
                  <a:srgbClr val="002060"/>
                </a:solidFill>
              </a:rPr>
              <a:t> </a:t>
            </a:r>
            <a:r>
              <a:rPr lang="fr-FR" sz="1700" dirty="0" err="1">
                <a:solidFill>
                  <a:srgbClr val="002060"/>
                </a:solidFill>
              </a:rPr>
              <a:t>path</a:t>
            </a:r>
            <a:r>
              <a:rPr lang="fr-FR" sz="1700" dirty="0">
                <a:solidFill>
                  <a:srgbClr val="002060"/>
                </a:solidFill>
              </a:rPr>
              <a:t>.</a:t>
            </a:r>
            <a:endParaRPr lang="en-US" sz="1700" dirty="0">
              <a:solidFill>
                <a:srgbClr val="002060"/>
              </a:solidFill>
              <a:ea typeface="Times New Roman" panose="02020603050405020304" pitchFamily="18" charset="0"/>
            </a:endParaRPr>
          </a:p>
          <a:p>
            <a:pPr marL="0" indent="0">
              <a:buFontTx/>
              <a:buNone/>
              <a:defRPr/>
            </a:pPr>
            <a:endParaRPr lang="en-US" sz="1600" dirty="0">
              <a:solidFill>
                <a:srgbClr val="002060"/>
              </a:solidFill>
            </a:endParaRPr>
          </a:p>
        </p:txBody>
      </p:sp>
    </p:spTree>
    <p:extLst>
      <p:ext uri="{BB962C8B-B14F-4D97-AF65-F5344CB8AC3E}">
        <p14:creationId xmlns:p14="http://schemas.microsoft.com/office/powerpoint/2010/main" val="329588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6A1C-8161-405C-52A5-AD0E2E6FFED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DA10AB-9096-ABCA-3FE7-B3CD1BEF80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4">
            <a:extLst>
              <a:ext uri="{FF2B5EF4-FFF2-40B4-BE49-F238E27FC236}">
                <a16:creationId xmlns:a16="http://schemas.microsoft.com/office/drawing/2014/main" id="{0994C176-DAE8-D8D1-B6FC-A17688650014}"/>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44C9F"/>
                </a:solidFill>
                <a:effectLst/>
                <a:uLnTx/>
                <a:uFillTx/>
                <a:latin typeface="Calibri" panose="020F0502020204030204"/>
                <a:ea typeface="+mj-ea"/>
                <a:cs typeface="+mj-cs"/>
              </a:rPr>
              <a:t>Preparing the Horizon-Europe 2026 calls</a:t>
            </a:r>
            <a:endParaRPr kumimoji="0" lang="it-IT" sz="3200" b="1" i="0" u="none" strike="noStrike" kern="1200" cap="none" spc="0" normalizeH="0" baseline="0" noProof="0" dirty="0">
              <a:ln>
                <a:noFill/>
              </a:ln>
              <a:solidFill>
                <a:srgbClr val="044C9F"/>
              </a:solidFill>
              <a:effectLst/>
              <a:uLnTx/>
              <a:uFillTx/>
              <a:latin typeface="Calibri" panose="020F0502020204030204"/>
              <a:ea typeface="+mj-ea"/>
              <a:cs typeface="+mj-cs"/>
            </a:endParaRPr>
          </a:p>
        </p:txBody>
      </p:sp>
      <p:sp>
        <p:nvSpPr>
          <p:cNvPr id="5" name="Content Placeholder 4">
            <a:extLst>
              <a:ext uri="{FF2B5EF4-FFF2-40B4-BE49-F238E27FC236}">
                <a16:creationId xmlns:a16="http://schemas.microsoft.com/office/drawing/2014/main" id="{A09BD5A2-18EF-C37C-B005-A0C02A314F87}"/>
              </a:ext>
            </a:extLst>
          </p:cNvPr>
          <p:cNvSpPr txBox="1">
            <a:spLocks/>
          </p:cNvSpPr>
          <p:nvPr/>
        </p:nvSpPr>
        <p:spPr>
          <a:xfrm>
            <a:off x="792754" y="1586256"/>
            <a:ext cx="10312140" cy="1366945"/>
          </a:xfrm>
          <a:prstGeom prst="rect">
            <a:avLst/>
          </a:prstGeom>
        </p:spPr>
        <p:txBody>
          <a:bodyPr>
            <a:normAutofit/>
          </a:bodyPr>
          <a:lstStyle>
            <a:lvl1pPr marL="228600" indent="-228600" algn="l" defTabSz="914400" rtl="0" eaLnBrk="1" latinLnBrk="0" hangingPunct="1">
              <a:lnSpc>
                <a:spcPct val="90000"/>
              </a:lnSpc>
              <a:spcBef>
                <a:spcPts val="1000"/>
              </a:spcBef>
              <a:buSzPct val="100000"/>
              <a:buFontTx/>
              <a:buBlip>
                <a:blip r:embed="rId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Pct val="100000"/>
              <a:buFontTx/>
              <a:buNone/>
              <a:tabLst/>
              <a:defRPr/>
            </a:pP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2) </a:t>
            </a:r>
            <a:r>
              <a:rPr kumimoji="0" lang="en-GB" sz="1800" b="1" i="0" u="sng"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HORIZON-INFRA-2026-DEV-01-02</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 Consolidation of the research infrastructure landscape – </a:t>
            </a:r>
            <a:r>
              <a:rPr kumimoji="0" lang="en-GB" sz="1800" b="1" i="0"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mn-cs"/>
              </a:rPr>
              <a:t>pilots</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 for strategic coordination, synergies and simplified access pathways, by </a:t>
            </a:r>
            <a:r>
              <a:rPr kumimoji="0" lang="en-GB" sz="1800" b="1" i="0" u="none" strike="noStrike" kern="1200" cap="none" spc="0" normalizeH="0" baseline="0" noProof="0">
                <a:ln>
                  <a:noFill/>
                </a:ln>
                <a:solidFill>
                  <a:srgbClr val="FF0000"/>
                </a:solidFill>
                <a:effectLst/>
                <a:uLnTx/>
                <a:uFillTx/>
                <a:latin typeface="Calibri" panose="020F0502020204030204"/>
                <a:ea typeface="Times New Roman" panose="02020603050405020304" pitchFamily="18" charset="0"/>
                <a:cs typeface="+mn-cs"/>
              </a:rPr>
              <a:t>large thematic clusters </a:t>
            </a:r>
            <a:r>
              <a:rPr kumimoji="0" lang="en-GB"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rPr>
              <a:t>of pan-European research infrastructures (8 MEur).</a:t>
            </a:r>
            <a:endParaRPr kumimoji="0" lang="fr-FR" sz="1800" b="1" i="0" u="none" strike="noStrike" kern="1200" cap="none" spc="0" normalizeH="0" baseline="0" noProof="0">
              <a:ln>
                <a:noFill/>
              </a:ln>
              <a:solidFill>
                <a:srgbClr val="002060"/>
              </a:solidFill>
              <a:effectLst/>
              <a:uLnTx/>
              <a:uFillTx/>
              <a:latin typeface="Calibri" panose="020F0502020204030204"/>
              <a:ea typeface="Times New Roman" panose="02020603050405020304" pitchFamily="18" charset="0"/>
              <a:cs typeface="+mn-cs"/>
            </a:endParaRPr>
          </a:p>
        </p:txBody>
      </p:sp>
      <p:sp>
        <p:nvSpPr>
          <p:cNvPr id="7" name="Espace réservé de la date 1">
            <a:extLst>
              <a:ext uri="{FF2B5EF4-FFF2-40B4-BE49-F238E27FC236}">
                <a16:creationId xmlns:a16="http://schemas.microsoft.com/office/drawing/2014/main" id="{76784D4A-5783-9A88-3486-428E583CD4DF}"/>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Calibri" panose="020F0502020204030204"/>
                <a:ea typeface="+mn-ea"/>
                <a:cs typeface="+mn-cs"/>
              </a:rPr>
              <a:t>19/11/2025</a:t>
            </a:r>
          </a:p>
        </p:txBody>
      </p:sp>
      <p:sp>
        <p:nvSpPr>
          <p:cNvPr id="2" name="ZoneTexte 1">
            <a:extLst>
              <a:ext uri="{FF2B5EF4-FFF2-40B4-BE49-F238E27FC236}">
                <a16:creationId xmlns:a16="http://schemas.microsoft.com/office/drawing/2014/main" id="{A3C5AF0A-9349-EDD6-3943-EA4BC3739A5C}"/>
              </a:ext>
            </a:extLst>
          </p:cNvPr>
          <p:cNvSpPr txBox="1"/>
          <p:nvPr/>
        </p:nvSpPr>
        <p:spPr>
          <a:xfrm>
            <a:off x="792753" y="3011013"/>
            <a:ext cx="10477501" cy="1978042"/>
          </a:xfrm>
          <a:prstGeom prst="rect">
            <a:avLst/>
          </a:prstGeom>
          <a:noFill/>
        </p:spPr>
        <p:txBody>
          <a:bodyPr wrap="square">
            <a:spAutoFit/>
          </a:bodyPr>
          <a:lstStyle/>
          <a:p>
            <a:pPr algn="just">
              <a:lnSpc>
                <a:spcPct val="115000"/>
              </a:lnSpc>
              <a:spcAft>
                <a:spcPts val="1000"/>
              </a:spcAft>
              <a:buNone/>
            </a:pPr>
            <a:r>
              <a:rPr lang="en-GB" sz="1800">
                <a:solidFill>
                  <a:srgbClr val="000000"/>
                </a:solidFill>
                <a:effectLst/>
                <a:ea typeface="Times New Roman" panose="02020603050405020304" pitchFamily="18" charset="0"/>
                <a:cs typeface="Times New Roman" panose="02020603050405020304" pitchFamily="18" charset="0"/>
              </a:rPr>
              <a:t>Proposals should involve, not necessarily as beneficiaries, </a:t>
            </a:r>
            <a:r>
              <a:rPr lang="en-GB" sz="1800" b="1">
                <a:solidFill>
                  <a:srgbClr val="000000"/>
                </a:solidFill>
                <a:effectLst/>
                <a:ea typeface="Times New Roman" panose="02020603050405020304" pitchFamily="18" charset="0"/>
                <a:cs typeface="Times New Roman" panose="02020603050405020304" pitchFamily="18" charset="0"/>
              </a:rPr>
              <a:t>ESFRI Landmarks and Projects and/or ERICs </a:t>
            </a:r>
            <a:r>
              <a:rPr lang="en-GB" sz="1800">
                <a:solidFill>
                  <a:srgbClr val="000000"/>
                </a:solidFill>
                <a:effectLst/>
                <a:ea typeface="Times New Roman" panose="02020603050405020304" pitchFamily="18" charset="0"/>
                <a:cs typeface="Times New Roman" panose="02020603050405020304" pitchFamily="18" charset="0"/>
              </a:rPr>
              <a:t>in the domain, other research infrastructures that are </a:t>
            </a:r>
            <a:r>
              <a:rPr lang="en-GB" sz="1800" b="1">
                <a:solidFill>
                  <a:srgbClr val="000000"/>
                </a:solidFill>
                <a:effectLst/>
                <a:ea typeface="Times New Roman" panose="02020603050405020304" pitchFamily="18" charset="0"/>
                <a:cs typeface="Times New Roman" panose="02020603050405020304" pitchFamily="18" charset="0"/>
              </a:rPr>
              <a:t>international European research organisations </a:t>
            </a:r>
            <a:r>
              <a:rPr lang="en-GB" sz="1800">
                <a:solidFill>
                  <a:srgbClr val="000000"/>
                </a:solidFill>
                <a:effectLst/>
                <a:ea typeface="Times New Roman" panose="02020603050405020304" pitchFamily="18" charset="0"/>
                <a:cs typeface="Times New Roman" panose="02020603050405020304" pitchFamily="18" charset="0"/>
              </a:rPr>
              <a:t>and, where relevant, </a:t>
            </a:r>
            <a:r>
              <a:rPr lang="en-GB" sz="1800" b="1">
                <a:solidFill>
                  <a:srgbClr val="000000"/>
                </a:solidFill>
                <a:effectLst/>
                <a:ea typeface="Times New Roman" panose="02020603050405020304" pitchFamily="18" charset="0"/>
                <a:cs typeface="Times New Roman" panose="02020603050405020304" pitchFamily="18" charset="0"/>
              </a:rPr>
              <a:t>well-established networks </a:t>
            </a:r>
            <a:r>
              <a:rPr lang="en-GB" sz="1800">
                <a:solidFill>
                  <a:srgbClr val="000000"/>
                </a:solidFill>
                <a:effectLst/>
                <a:ea typeface="Times New Roman" panose="02020603050405020304" pitchFamily="18" charset="0"/>
                <a:cs typeface="Times New Roman" panose="02020603050405020304" pitchFamily="18" charset="0"/>
              </a:rPr>
              <a:t>of key European research infrastructures </a:t>
            </a:r>
            <a:r>
              <a:rPr lang="en-GB" sz="1800" b="1">
                <a:solidFill>
                  <a:srgbClr val="000000"/>
                </a:solidFill>
                <a:effectLst/>
                <a:ea typeface="Times New Roman" panose="02020603050405020304" pitchFamily="18" charset="0"/>
                <a:cs typeface="Times New Roman" panose="02020603050405020304" pitchFamily="18" charset="0"/>
              </a:rPr>
              <a:t>open to external users</a:t>
            </a:r>
            <a:r>
              <a:rPr lang="en-GB" sz="1800">
                <a:solidFill>
                  <a:srgbClr val="000000"/>
                </a:solidFill>
                <a:effectLst/>
                <a:ea typeface="Times New Roman" panose="02020603050405020304" pitchFamily="18" charset="0"/>
                <a:cs typeface="Times New Roman" panose="02020603050405020304" pitchFamily="18" charset="0"/>
              </a:rPr>
              <a:t>. Proposals should elaborate on which key EU priorities and initiatives (such as </a:t>
            </a:r>
            <a:r>
              <a:rPr lang="en-GB" sz="1800" b="1">
                <a:solidFill>
                  <a:srgbClr val="000000"/>
                </a:solidFill>
                <a:effectLst/>
                <a:ea typeface="Times New Roman" panose="02020603050405020304" pitchFamily="18" charset="0"/>
                <a:cs typeface="Times New Roman" panose="02020603050405020304" pitchFamily="18" charset="0"/>
              </a:rPr>
              <a:t>Horizon Europe partnerships, missions</a:t>
            </a:r>
            <a:r>
              <a:rPr lang="en-GB" sz="1800">
                <a:solidFill>
                  <a:srgbClr val="000000"/>
                </a:solidFill>
                <a:effectLst/>
                <a:ea typeface="Times New Roman" panose="02020603050405020304" pitchFamily="18" charset="0"/>
                <a:cs typeface="Times New Roman" panose="02020603050405020304" pitchFamily="18" charset="0"/>
              </a:rPr>
              <a:t>) they will consider and </a:t>
            </a:r>
            <a:r>
              <a:rPr lang="en-GB" sz="1800" b="1">
                <a:solidFill>
                  <a:srgbClr val="000000"/>
                </a:solidFill>
                <a:effectLst/>
                <a:ea typeface="Times New Roman" panose="02020603050405020304" pitchFamily="18" charset="0"/>
                <a:cs typeface="Times New Roman" panose="02020603050405020304" pitchFamily="18" charset="0"/>
              </a:rPr>
              <a:t>the nature and objectives </a:t>
            </a:r>
            <a:r>
              <a:rPr lang="en-GB" sz="1800">
                <a:solidFill>
                  <a:srgbClr val="000000"/>
                </a:solidFill>
                <a:effectLst/>
                <a:ea typeface="Times New Roman" panose="02020603050405020304" pitchFamily="18" charset="0"/>
                <a:cs typeface="Times New Roman" panose="02020603050405020304" pitchFamily="18" charset="0"/>
              </a:rPr>
              <a:t>of the envisaged </a:t>
            </a:r>
            <a:r>
              <a:rPr lang="en-GB" sz="1800" b="1">
                <a:solidFill>
                  <a:srgbClr val="000000"/>
                </a:solidFill>
                <a:effectLst/>
                <a:ea typeface="Times New Roman" panose="02020603050405020304" pitchFamily="18" charset="0"/>
                <a:cs typeface="Times New Roman" panose="02020603050405020304" pitchFamily="18" charset="0"/>
              </a:rPr>
              <a:t>coordination mechanisms or joint activities</a:t>
            </a:r>
            <a:r>
              <a:rPr lang="en-GB" sz="1800">
                <a:solidFill>
                  <a:srgbClr val="000000"/>
                </a:solidFill>
                <a:effectLst/>
                <a:ea typeface="Times New Roman" panose="02020603050405020304" pitchFamily="18" charset="0"/>
                <a:cs typeface="Times New Roman" panose="02020603050405020304" pitchFamily="18" charset="0"/>
              </a:rPr>
              <a:t>.</a:t>
            </a:r>
            <a:endParaRPr lang="fr-FR" sz="18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89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F1628E-4E8B-6C4D-B341-8FD81FDA1E5C}"/>
              </a:ext>
            </a:extLst>
          </p:cNvPr>
          <p:cNvSpPr txBox="1"/>
          <p:nvPr/>
        </p:nvSpPr>
        <p:spPr>
          <a:xfrm>
            <a:off x="476348" y="1273235"/>
            <a:ext cx="11049000" cy="4815164"/>
          </a:xfrm>
          <a:prstGeom prst="rect">
            <a:avLst/>
          </a:prstGeom>
          <a:noFill/>
        </p:spPr>
        <p:txBody>
          <a:bodyPr wrap="square">
            <a:spAutoFit/>
          </a:bodyPr>
          <a:lstStyle/>
          <a:p>
            <a:pPr algn="r">
              <a:lnSpc>
                <a:spcPct val="115000"/>
              </a:lnSpc>
              <a:spcAft>
                <a:spcPts val="1000"/>
              </a:spcAft>
              <a:buNone/>
            </a:pPr>
            <a:r>
              <a:rPr lang="en-GB" sz="2400" b="1" u="sng">
                <a:solidFill>
                  <a:srgbClr val="044C9F"/>
                </a:solidFill>
                <a:effectLst/>
                <a:ea typeface="Times New Roman" panose="02020603050405020304" pitchFamily="18" charset="0"/>
                <a:cs typeface="Times New Roman" panose="02020603050405020304" pitchFamily="18" charset="0"/>
              </a:rPr>
              <a:t>Scope</a:t>
            </a:r>
            <a:r>
              <a:rPr lang="en-GB" sz="2400" b="1">
                <a:solidFill>
                  <a:srgbClr val="044C9F"/>
                </a:solidFill>
                <a:effectLst/>
                <a:ea typeface="Times New Roman" panose="02020603050405020304" pitchFamily="18" charset="0"/>
                <a:cs typeface="Times New Roman" panose="02020603050405020304" pitchFamily="18" charset="0"/>
              </a:rPr>
              <a:t>: </a:t>
            </a:r>
          </a:p>
          <a:p>
            <a:pPr algn="just">
              <a:lnSpc>
                <a:spcPct val="115000"/>
              </a:lnSpc>
              <a:spcAft>
                <a:spcPts val="1000"/>
              </a:spcAft>
              <a:buNone/>
            </a:pPr>
            <a:r>
              <a:rPr lang="en-GB" sz="1800">
                <a:solidFill>
                  <a:srgbClr val="000000"/>
                </a:solidFill>
                <a:effectLst/>
                <a:ea typeface="Times New Roman" panose="02020603050405020304" pitchFamily="18" charset="0"/>
                <a:cs typeface="Times New Roman" panose="02020603050405020304" pitchFamily="18" charset="0"/>
              </a:rPr>
              <a:t>This topic aims at equipping large </a:t>
            </a:r>
            <a:r>
              <a:rPr lang="en-GB" sz="1800" b="1">
                <a:solidFill>
                  <a:srgbClr val="000000"/>
                </a:solidFill>
                <a:effectLst/>
                <a:ea typeface="Times New Roman" panose="02020603050405020304" pitchFamily="18" charset="0"/>
                <a:cs typeface="Times New Roman" panose="02020603050405020304" pitchFamily="18" charset="0"/>
              </a:rPr>
              <a:t>thematic clusters of research infrastructures </a:t>
            </a:r>
            <a:r>
              <a:rPr lang="en-GB" sz="1800">
                <a:solidFill>
                  <a:srgbClr val="000000"/>
                </a:solidFill>
                <a:effectLst/>
                <a:ea typeface="Times New Roman" panose="02020603050405020304" pitchFamily="18" charset="0"/>
                <a:cs typeface="Times New Roman" panose="02020603050405020304" pitchFamily="18" charset="0"/>
              </a:rPr>
              <a:t>of European interest with a </a:t>
            </a:r>
            <a:r>
              <a:rPr lang="en-GB" sz="1800" b="1">
                <a:solidFill>
                  <a:srgbClr val="000000"/>
                </a:solidFill>
                <a:effectLst/>
                <a:ea typeface="Times New Roman" panose="02020603050405020304" pitchFamily="18" charset="0"/>
                <a:cs typeface="Times New Roman" panose="02020603050405020304" pitchFamily="18" charset="0"/>
              </a:rPr>
              <a:t>policy arm combined with a technical arm</a:t>
            </a:r>
            <a:r>
              <a:rPr lang="en-GB" sz="1800">
                <a:solidFill>
                  <a:srgbClr val="000000"/>
                </a:solidFill>
                <a:effectLst/>
                <a:ea typeface="Times New Roman" panose="02020603050405020304" pitchFamily="18" charset="0"/>
                <a:cs typeface="Times New Roman" panose="02020603050405020304" pitchFamily="18" charset="0"/>
              </a:rPr>
              <a:t>, to increase awareness, findability and accessibility, </a:t>
            </a:r>
            <a:r>
              <a:rPr lang="en-GB" sz="1800" b="1">
                <a:solidFill>
                  <a:srgbClr val="000000"/>
                </a:solidFill>
                <a:effectLst/>
                <a:ea typeface="Times New Roman" panose="02020603050405020304" pitchFamily="18" charset="0"/>
                <a:cs typeface="Times New Roman" panose="02020603050405020304" pitchFamily="18" charset="0"/>
              </a:rPr>
              <a:t>better matching user needs. </a:t>
            </a:r>
            <a:r>
              <a:rPr lang="en-GB" sz="1800">
                <a:solidFill>
                  <a:srgbClr val="000000"/>
                </a:solidFill>
                <a:effectLst/>
                <a:ea typeface="Times New Roman" panose="02020603050405020304" pitchFamily="18" charset="0"/>
                <a:cs typeface="Times New Roman" panose="02020603050405020304" pitchFamily="18" charset="0"/>
              </a:rPr>
              <a:t>This thematic clustering is aligned with ESFRI approach: </a:t>
            </a:r>
            <a:r>
              <a:rPr lang="en-GB" sz="1800" u="sng">
                <a:solidFill>
                  <a:srgbClr val="000000"/>
                </a:solidFill>
                <a:effectLst/>
                <a:ea typeface="Times New Roman" panose="02020603050405020304" pitchFamily="18" charset="0"/>
                <a:cs typeface="Times New Roman" panose="02020603050405020304" pitchFamily="18" charset="0"/>
              </a:rPr>
              <a:t>proposals should explicitly state which ESFRI domain they address</a:t>
            </a:r>
            <a:r>
              <a:rPr lang="en-GB" sz="1800" u="sng">
                <a:solidFill>
                  <a:srgbClr val="FF0000"/>
                </a:solidFill>
                <a:effectLst/>
                <a:ea typeface="Times New Roman" panose="02020603050405020304" pitchFamily="18" charset="0"/>
                <a:cs typeface="Times New Roman" panose="02020603050405020304" pitchFamily="18" charset="0"/>
              </a:rPr>
              <a:t>*</a:t>
            </a:r>
            <a:r>
              <a:rPr lang="en-GB" sz="1800">
                <a:solidFill>
                  <a:srgbClr val="000000"/>
                </a:solidFill>
                <a:effectLst/>
                <a:ea typeface="Times New Roman" panose="02020603050405020304" pitchFamily="18" charset="0"/>
                <a:cs typeface="Times New Roman" panose="02020603050405020304" pitchFamily="18" charset="0"/>
              </a:rPr>
              <a:t>. </a:t>
            </a:r>
            <a:r>
              <a:rPr lang="en-GB" sz="1800" b="1">
                <a:solidFill>
                  <a:srgbClr val="000000"/>
                </a:solidFill>
                <a:effectLst/>
                <a:ea typeface="Times New Roman" panose="02020603050405020304" pitchFamily="18" charset="0"/>
                <a:cs typeface="Times New Roman" panose="02020603050405020304" pitchFamily="18" charset="0"/>
              </a:rPr>
              <a:t>Proposals should foresee close collaboration across projects under this topic to ensure, where applicable, policy coordination, technical interoperability and other synergies.</a:t>
            </a:r>
          </a:p>
          <a:p>
            <a:r>
              <a:rPr lang="en-GB" b="1">
                <a:solidFill>
                  <a:srgbClr val="FF0000"/>
                </a:solidFill>
              </a:rPr>
              <a:t>Building on the clusters under Horizon 2020 and Horizon Europe</a:t>
            </a:r>
            <a:r>
              <a:rPr lang="en-GB"/>
              <a:t>, on the development of catalogues of services, and on new access pathways and improved services such as under Horizon Europe INFRASERV projects.</a:t>
            </a:r>
          </a:p>
          <a:p>
            <a:endParaRPr lang="en-GB"/>
          </a:p>
          <a:p>
            <a:endParaRPr lang="fr-FR"/>
          </a:p>
          <a:p>
            <a:r>
              <a:rPr lang="en-GB" baseline="30000"/>
              <a:t>	</a:t>
            </a:r>
          </a:p>
          <a:p>
            <a:endParaRPr lang="en-GB" sz="1800" b="1">
              <a:solidFill>
                <a:srgbClr val="000000"/>
              </a:solidFill>
              <a:effectLst/>
              <a:ea typeface="Times New Roman" panose="02020603050405020304" pitchFamily="18" charset="0"/>
              <a:cs typeface="Times New Roman" panose="02020603050405020304" pitchFamily="18" charset="0"/>
            </a:endParaRPr>
          </a:p>
          <a:p>
            <a:pPr algn="r">
              <a:lnSpc>
                <a:spcPct val="115000"/>
              </a:lnSpc>
              <a:spcAft>
                <a:spcPts val="1000"/>
              </a:spcAft>
              <a:buNone/>
            </a:pPr>
            <a:r>
              <a:rPr lang="en-US" sz="1400" i="1">
                <a:solidFill>
                  <a:srgbClr val="FF0000"/>
                </a:solidFill>
                <a:ea typeface="Times New Roman" panose="02020603050405020304" pitchFamily="18" charset="0"/>
                <a:cs typeface="Times New Roman" panose="02020603050405020304" pitchFamily="18" charset="0"/>
              </a:rPr>
              <a:t>*</a:t>
            </a:r>
            <a:r>
              <a:rPr lang="en-GB" sz="1600" i="1"/>
              <a:t>ESFRI domains: 1. Data, Computing and Digital Research Infrastructures; 2. Energy; 3. Environment; 4. Health &amp; Food; </a:t>
            </a:r>
            <a:r>
              <a:rPr lang="en-GB" sz="1600" b="1" i="1"/>
              <a:t>5. </a:t>
            </a:r>
            <a:r>
              <a:rPr lang="en-GB" sz="1600" b="1" i="1">
                <a:solidFill>
                  <a:srgbClr val="FF0000"/>
                </a:solidFill>
              </a:rPr>
              <a:t>Physical Sciences and Engineering</a:t>
            </a:r>
            <a:r>
              <a:rPr lang="en-GB" sz="1600" i="1"/>
              <a:t>; 6. Social Sciences &amp; Humanities. See ESFRI Landscape Analysis 2024 </a:t>
            </a:r>
            <a:r>
              <a:rPr lang="en-GB" sz="1600" i="1" u="sng">
                <a:hlinkClick r:id="rId2"/>
              </a:rPr>
              <a:t>https://landscape2024.esfri.eu/</a:t>
            </a:r>
            <a:r>
              <a:rPr lang="fr-FR" sz="1400" i="1"/>
              <a:t> </a:t>
            </a:r>
            <a:endParaRPr lang="fr-FR" sz="1400" i="1">
              <a:solidFill>
                <a:srgbClr val="C00000"/>
              </a:solidFill>
              <a:effectLst/>
              <a:ea typeface="Times New Roman" panose="02020603050405020304" pitchFamily="18" charset="0"/>
              <a:cs typeface="Times New Roman" panose="02020603050405020304" pitchFamily="18" charset="0"/>
            </a:endParaRPr>
          </a:p>
          <a:p>
            <a:pPr marL="457200" indent="-457200" algn="just">
              <a:buNone/>
            </a:pPr>
            <a:r>
              <a:rPr lang="en-GB" sz="1200" baseline="30000">
                <a:effectLst/>
                <a:ea typeface="Times New Roman" panose="02020603050405020304" pitchFamily="18" charset="0"/>
                <a:cs typeface="Times New Roman" panose="02020603050405020304" pitchFamily="18" charset="0"/>
              </a:rPr>
              <a:t>	</a:t>
            </a:r>
            <a:endParaRPr lang="fr-FR" sz="1200">
              <a:effectLst/>
              <a:ea typeface="Times New Roman" panose="02020603050405020304" pitchFamily="18" charset="0"/>
              <a:cs typeface="Times New Roman" panose="02020603050405020304" pitchFamily="18" charset="0"/>
            </a:endParaRPr>
          </a:p>
        </p:txBody>
      </p:sp>
      <p:sp>
        <p:nvSpPr>
          <p:cNvPr id="2" name="Titolo 4">
            <a:extLst>
              <a:ext uri="{FF2B5EF4-FFF2-40B4-BE49-F238E27FC236}">
                <a16:creationId xmlns:a16="http://schemas.microsoft.com/office/drawing/2014/main" id="{A6A53E79-5542-94EF-A68B-FD19EA51FA4B}"/>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lvl="0" algn="r">
              <a:defRPr/>
            </a:pPr>
            <a:r>
              <a:rPr lang="en-GB" sz="2800" b="1">
                <a:latin typeface="+mn-lt"/>
                <a:ea typeface="Times New Roman" panose="02020603050405020304" pitchFamily="18" charset="0"/>
              </a:rPr>
              <a:t>HORIZON-INFRA-2026-DEV-01-02 </a:t>
            </a:r>
            <a:endParaRPr kumimoji="0" lang="it-IT" sz="2800" b="1" i="0"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190657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07D134-AC18-F321-79B5-B6E61AD1694E}"/>
              </a:ext>
            </a:extLst>
          </p:cNvPr>
          <p:cNvSpPr txBox="1"/>
          <p:nvPr/>
        </p:nvSpPr>
        <p:spPr>
          <a:xfrm>
            <a:off x="195943" y="315686"/>
            <a:ext cx="11593286" cy="612327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Proposals should address all of the following aspects:</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Strengthening the representation of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research infrastructures cluster, as a single or coordinated voice</a:t>
            </a:r>
            <a:r>
              <a:rPr kumimoji="0" lang="en-GB"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in key EU policy developments and strategic initiatives and contribute to policies in their domain with a research infrastructure component. Coordination with cross-domains fora</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such as the ERIC Forum and </a:t>
            </a:r>
            <a:r>
              <a:rPr kumimoji="0" lang="en-GB"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EIROforum</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should also be ensured.</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Strengthening coordination among research infrastructures to foster complementarities, interoperability, harmonisation, integration and synergies within the domain,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where relevant with other domains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address increasingly complex and multidisciplinary science and technology challenges.</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Developing, optimising and connecting</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catalogues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research infrastructures services of European interest. Attention is required to new users, notably researchers and innovators from widening countries and candidate countries, industry (including SMEs, startups and scaleups), early-stage career researchers, and non-expert users.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Flexibility to address future needs should be considered.</a:t>
            </a:r>
            <a:endPar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Developing and implementing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intermediary services, user support, tools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notably AI assisted research infrastructure services navigation. When relevant, resulting data and digital services should be made accessible through EOSC.</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Elaborating and promoting indicators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flagging the strategic relevance of specific research infrastructures services to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key EU R&amp;I priorities and initiatives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including through common or coordinated impact assessments, and possible validation mechanisms with these initiatives. </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34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3C7D48-6910-220B-056D-0540457E8D42}"/>
              </a:ext>
            </a:extLst>
          </p:cNvPr>
          <p:cNvSpPr txBox="1"/>
          <p:nvPr/>
        </p:nvSpPr>
        <p:spPr>
          <a:xfrm>
            <a:off x="892629" y="631371"/>
            <a:ext cx="9808028" cy="197804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Proposals should involve,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not necessarily as beneficiaries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ESFRI Landmarks and Projects and/or ERICs in the domain, other research infrastructures that are international European research organisations and, where relevant,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well-established networks </a:t>
            </a:r>
            <a:r>
              <a:rPr kumimoji="0" lang="en-GB"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key European research infrastructures </a:t>
            </a:r>
            <a:r>
              <a:rPr kumimoji="0" lang="en-GB"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open to external users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Proposals should elaborate on which key EU priorities and initiatives (such as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Horizon Europe partnerships, missions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they will consider and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nature and objectives </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 the envisaged </a:t>
            </a:r>
            <a:r>
              <a:rPr kumimoji="0" lang="en-GB"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coordination mechanisms or joint activities</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95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54DA08B1-08B8-D64A-BEB6-3A14DF16D9BF}" vid="{B91F2F48-C348-3945-841E-BD1B15A5CCF5}"/>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slide</Template>
  <TotalTime>38003</TotalTime>
  <Words>4080</Words>
  <Application>Microsoft Macintosh PowerPoint</Application>
  <PresentationFormat>Grand écran</PresentationFormat>
  <Paragraphs>292</Paragraphs>
  <Slides>28</Slides>
  <Notes>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28</vt:i4>
      </vt:variant>
    </vt:vector>
  </HeadingPairs>
  <TitlesOfParts>
    <vt:vector size="38" baseType="lpstr">
      <vt:lpstr>Akzidenz-Grotesk BQ</vt:lpstr>
      <vt:lpstr>Arial</vt:lpstr>
      <vt:lpstr>Avenir Heavy</vt:lpstr>
      <vt:lpstr>Calibri</vt:lpstr>
      <vt:lpstr>Calibri Light</vt:lpstr>
      <vt:lpstr>Courier New</vt:lpstr>
      <vt:lpstr>Times New Roman</vt:lpstr>
      <vt:lpstr>Wingdings</vt:lpstr>
      <vt:lpstr>Office Theme</vt:lpstr>
      <vt:lpstr>Master slide</vt:lpstr>
      <vt:lpstr> Working on the INFRADEV proposal Strategy Board (extended)  </vt:lpstr>
      <vt:lpstr>The ESCAPE Open Collaboration </vt:lpstr>
      <vt:lpstr>2026 Horizon Europe calls preparation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 Schillaci</dc:creator>
  <cp:lastModifiedBy>Giovanni Lamanna</cp:lastModifiedBy>
  <cp:revision>413</cp:revision>
  <cp:lastPrinted>2025-07-04T09:39:48Z</cp:lastPrinted>
  <dcterms:created xsi:type="dcterms:W3CDTF">2020-09-17T09:10:54Z</dcterms:created>
  <dcterms:modified xsi:type="dcterms:W3CDTF">2026-03-13T09:13:01Z</dcterms:modified>
</cp:coreProperties>
</file>