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58" r:id="rId6"/>
    <p:sldId id="259" r:id="rId7"/>
    <p:sldId id="257" r:id="rId8"/>
    <p:sldId id="260" r:id="rId9"/>
    <p:sldId id="261" r:id="rId10"/>
    <p:sldId id="262" r:id="rId11"/>
    <p:sldId id="271" r:id="rId12"/>
    <p:sldId id="263" r:id="rId13"/>
    <p:sldId id="265" r:id="rId14"/>
    <p:sldId id="264" r:id="rId15"/>
    <p:sldId id="266" r:id="rId16"/>
    <p:sldId id="270" r:id="rId17"/>
    <p:sldId id="269" r:id="rId18"/>
    <p:sldId id="278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33"/>
    <p:restoredTop sz="94765"/>
  </p:normalViewPr>
  <p:slideViewPr>
    <p:cSldViewPr snapToGrid="0">
      <p:cViewPr>
        <p:scale>
          <a:sx n="63" d="100"/>
          <a:sy n="63" d="100"/>
        </p:scale>
        <p:origin x="24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859DE-C492-0A4A-BA03-8E0897BBFB74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A5AA-D1C9-934B-84FC-3C7A1839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A5AA-D1C9-934B-84FC-3C7A18392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7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A5AA-D1C9-934B-84FC-3C7A183929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1B80-1459-DF40-D1C1-5178B2B01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B9A1-EE16-7C1D-0BBE-C92A99CA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98B06-7511-F137-E7B1-0A88CD00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D666-DAA4-F208-C381-BDAACBE3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692A9-5C3A-2E4B-D533-74EE5902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3992-DC32-E640-5A92-798017E5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0CC02-F6C3-11E2-9F6B-00C01B245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2F1C-E89E-CEE5-A22B-0D163EA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07DA-9D32-1834-3996-CC179B4E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FF202-E26C-9BDB-03E5-A2F75B14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56450-21A4-20D4-6D12-60592DBE1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A6F5B-A932-56F1-0E72-ED8352C5E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9468-DCA1-6862-D8CD-BB8E1F07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045A2-42A5-9D26-E785-583C7CF6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CE01-5106-920A-A454-771C8AC0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FB52-45FF-7380-9D7E-E62B58DD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5FD9-013B-4836-1AFA-4E9AC3F8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EBA3-F7DF-409D-9616-35C64533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623B-8C94-F95A-7978-9D1315DA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BB58-13A8-B73C-860E-AC570381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FD3B-95B6-BDB8-CA06-B55EEF96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5967-ADEF-10FB-437A-CB3117E9A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3CBF-6ED6-03EC-F798-15AC527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4E1B1-9C9D-7F94-AFC5-4F25BDA3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60FAE-7D73-4584-54A8-3F61F0D4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AC88-A2DA-5177-A205-E5544A9C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93E3-ED8F-5726-DD35-6F50C8760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482EB-F79E-7105-D6EA-EBAD7492B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12EC4-CDFB-E398-A634-DF69BB7A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07A90-F1BA-E7D3-204D-233AD38F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DD9CF-D107-67E6-C958-29E52D3E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7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55D2-1684-E1CB-D229-07635F4D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FABFD-F0C8-3324-300F-60D08800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FB4A8-0ED7-21F8-2199-2275F0A7B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6B7E2-96E6-5319-489F-8F694999B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D2501-A7D8-8B68-D53D-017A276E1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BA26F-7035-C58B-78A9-DC04F4D8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D11BD-2D80-B229-F125-7EF0DDC4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FA79B-0544-B6AB-6D83-17741D2B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EA3B-210E-0DD6-C752-597DE353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FFFBF-F72D-176A-6B4F-C833D653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DBC1E-16A9-D666-6E1E-1FE468DA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4DE68-525A-AE09-A827-9296D84E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3B34F-AB74-290F-1748-7E0A0796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0F7C6-61B8-2594-9242-8E08C04E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0C837-329B-462E-EDBA-504D3A75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EEBE-99A8-D87F-5A0B-FDBDFD20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41F2-0880-C3B7-3F88-7FF2D616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CC41D-FD4E-2CCB-1C97-F3EFB4A14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8F386-B6FD-892E-7040-08A1B4D5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019D5-6D1A-BA4D-3631-C48D0179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1FD6E-F111-742D-D25B-0CFCCF07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9677-11D5-B447-0A4A-4E715C3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7D5FC-26BF-1CE2-C9E4-2F874FB47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E046D-E2E1-8531-F1ED-02A857D48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B2D06-1D14-324F-E7F0-40B01DB7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E2D1E-3C77-F18A-F533-A395560F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D8D42-D867-3AB0-6B68-A8AD83BA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1C08-0E69-28B5-D5FF-FD8AFAC2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FCBD-8C07-DCB5-9969-ECAA3A520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DFABF-154F-0C80-C817-AFAEE4D4C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43D82-181F-4A43-9945-BA436DD30E4D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9C6B-98A9-71F8-88C2-0EB229ABA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E277D-ED2E-FF67-28BB-54BF83DB3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6AD33-7671-FE40-B2DD-711F7FFA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9417-0DEC-771A-0B11-5199E6406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1489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Analysis of </a:t>
            </a:r>
            <a:r>
              <a:rPr lang="en-GB" baseline="30000" noProof="0" dirty="0"/>
              <a:t>3</a:t>
            </a:r>
            <a:r>
              <a:rPr lang="en-GB" noProof="0" dirty="0"/>
              <a:t>He neutron proportional counter spectrum taken in potential PAUL site</a:t>
            </a:r>
          </a:p>
        </p:txBody>
      </p:sp>
      <p:pic>
        <p:nvPicPr>
          <p:cNvPr id="1026" name="Picture 2" descr="Accueil - LPSC">
            <a:extLst>
              <a:ext uri="{FF2B5EF4-FFF2-40B4-BE49-F238E27FC236}">
                <a16:creationId xmlns:a16="http://schemas.microsoft.com/office/drawing/2014/main" id="{7530DFDE-71BC-C6ED-89A0-29282941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9" y="5207512"/>
            <a:ext cx="1930401" cy="12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F6C70F-B66A-7842-578C-486E46C934E5}"/>
              </a:ext>
            </a:extLst>
          </p:cNvPr>
          <p:cNvSpPr txBox="1"/>
          <p:nvPr/>
        </p:nvSpPr>
        <p:spPr>
          <a:xfrm>
            <a:off x="3802230" y="3869178"/>
            <a:ext cx="394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Gaël Poussot-Pelaez</a:t>
            </a:r>
          </a:p>
        </p:txBody>
      </p:sp>
      <p:pic>
        <p:nvPicPr>
          <p:cNvPr id="1030" name="Picture 6" descr="PAULINE">
            <a:extLst>
              <a:ext uri="{FF2B5EF4-FFF2-40B4-BE49-F238E27FC236}">
                <a16:creationId xmlns:a16="http://schemas.microsoft.com/office/drawing/2014/main" id="{BC146E00-04EB-E097-938D-6C05AE54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37" y="4526977"/>
            <a:ext cx="2386918" cy="23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4EB93842-46ED-32E5-23C7-A4D4B883A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01DBAB9E-EE18-6596-A1CB-0B3D8ADCEC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557027" cy="35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42137-7422-425D-1B44-00522BA9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455" y="4943152"/>
            <a:ext cx="3195564" cy="1799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5F3FC-B9FA-10D9-B32B-45C8DC7B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45" t="7137" r="9985" b="11170"/>
          <a:stretch>
            <a:fillRect/>
          </a:stretch>
        </p:blipFill>
        <p:spPr>
          <a:xfrm>
            <a:off x="9603663" y="4585959"/>
            <a:ext cx="2052320" cy="20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137A-E301-0E6C-83EE-EBC359CA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8919"/>
            <a:ext cx="10515600" cy="1325563"/>
          </a:xfrm>
        </p:spPr>
        <p:txBody>
          <a:bodyPr/>
          <a:lstStyle/>
          <a:p>
            <a:r>
              <a:rPr lang="en-GB" noProof="0" dirty="0"/>
              <a:t>PHITS simulations</a:t>
            </a:r>
          </a:p>
        </p:txBody>
      </p:sp>
      <p:pic>
        <p:nvPicPr>
          <p:cNvPr id="8" name="Content Placeholder 4" descr="A close-up of a tube&#10;&#10;AI-generated content may be incorrect.">
            <a:extLst>
              <a:ext uri="{FF2B5EF4-FFF2-40B4-BE49-F238E27FC236}">
                <a16:creationId xmlns:a16="http://schemas.microsoft.com/office/drawing/2014/main" id="{91802063-0EAE-2904-556B-19FE600B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2698" t="24278" r="2423" b="19472"/>
          <a:stretch>
            <a:fillRect/>
          </a:stretch>
        </p:blipFill>
        <p:spPr>
          <a:xfrm>
            <a:off x="6986588" y="2514361"/>
            <a:ext cx="4586287" cy="2471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DE4974-DEA5-6ACC-1312-58FE92F72401}"/>
              </a:ext>
            </a:extLst>
          </p:cNvPr>
          <p:cNvSpPr txBox="1"/>
          <p:nvPr/>
        </p:nvSpPr>
        <p:spPr>
          <a:xfrm>
            <a:off x="381000" y="1190625"/>
            <a:ext cx="54887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Isotropic source of neutrons – cylindrical / cuboidal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10e8 neutrons simulated for each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Collection of charges is not simulated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Simulations of 3 different</a:t>
            </a:r>
            <a:r>
              <a:rPr lang="en-GB" sz="2400" dirty="0"/>
              <a:t> gases</a:t>
            </a:r>
            <a:r>
              <a:rPr lang="en-GB" sz="2400" noProof="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aseline="30000" noProof="0" dirty="0"/>
              <a:t>3</a:t>
            </a:r>
            <a:r>
              <a:rPr lang="en-GB" sz="2400" noProof="0" dirty="0"/>
              <a:t>He + 7% CH</a:t>
            </a:r>
            <a:r>
              <a:rPr lang="en-GB" sz="2400" baseline="-25000" noProof="0" dirty="0"/>
              <a:t>4 </a:t>
            </a:r>
            <a:r>
              <a:rPr lang="en-GB" sz="2400" noProof="0" dirty="0"/>
              <a:t>+ 3% </a:t>
            </a:r>
            <a:r>
              <a:rPr lang="en-GB" sz="2400" noProof="0" dirty="0" err="1"/>
              <a:t>Ar</a:t>
            </a:r>
            <a:endParaRPr lang="en-GB" sz="2400" noProof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aseline="30000" dirty="0"/>
              <a:t>3</a:t>
            </a:r>
            <a:r>
              <a:rPr lang="en-GB" sz="2400" dirty="0"/>
              <a:t>He + 8</a:t>
            </a:r>
            <a:r>
              <a:rPr lang="en-GB" sz="2400" noProof="0" dirty="0"/>
              <a:t>% CH</a:t>
            </a:r>
            <a:r>
              <a:rPr lang="en-GB" sz="2400" baseline="-25000" noProof="0" dirty="0"/>
              <a:t>4 </a:t>
            </a:r>
            <a:r>
              <a:rPr lang="en-GB" sz="2400" noProof="0" dirty="0"/>
              <a:t>+ 2% </a:t>
            </a:r>
            <a:r>
              <a:rPr lang="en-GB" sz="2400" noProof="0" dirty="0" err="1"/>
              <a:t>Ar</a:t>
            </a:r>
            <a:endParaRPr lang="en-GB" sz="2400" noProof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aseline="30000" dirty="0"/>
              <a:t>3</a:t>
            </a:r>
            <a:r>
              <a:rPr lang="en-GB" sz="2400" dirty="0"/>
              <a:t>He + 9</a:t>
            </a:r>
            <a:r>
              <a:rPr lang="en-GB" sz="2400" noProof="0" dirty="0"/>
              <a:t>% CH</a:t>
            </a:r>
            <a:r>
              <a:rPr lang="en-GB" sz="2400" baseline="-25000" noProof="0" dirty="0"/>
              <a:t>4 </a:t>
            </a:r>
            <a:r>
              <a:rPr lang="en-GB" sz="2400" noProof="0" dirty="0"/>
              <a:t>+ 1% </a:t>
            </a:r>
            <a:r>
              <a:rPr lang="en-GB" sz="2400" noProof="0" dirty="0" err="1"/>
              <a:t>Ar</a:t>
            </a:r>
            <a:endParaRPr lang="en-GB" sz="2400" noProof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4DBBA1-8CFA-CB3C-66A9-26D54363CB5C}"/>
              </a:ext>
            </a:extLst>
          </p:cNvPr>
          <p:cNvCxnSpPr>
            <a:cxnSpLocks/>
          </p:cNvCxnSpPr>
          <p:nvPr/>
        </p:nvCxnSpPr>
        <p:spPr>
          <a:xfrm>
            <a:off x="8543925" y="1657111"/>
            <a:ext cx="0" cy="19431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FAF546-675C-6E8C-CCDD-22BA5FF9A373}"/>
              </a:ext>
            </a:extLst>
          </p:cNvPr>
          <p:cNvSpPr txBox="1"/>
          <p:nvPr/>
        </p:nvSpPr>
        <p:spPr>
          <a:xfrm>
            <a:off x="8003381" y="132135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Steel tube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27615-6EF9-2793-DA78-BF0F74F8FC63}"/>
              </a:ext>
            </a:extLst>
          </p:cNvPr>
          <p:cNvCxnSpPr>
            <a:cxnSpLocks/>
          </p:cNvCxnSpPr>
          <p:nvPr/>
        </p:nvCxnSpPr>
        <p:spPr>
          <a:xfrm flipH="1" flipV="1">
            <a:off x="7410450" y="3750229"/>
            <a:ext cx="104775" cy="14501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EDDB5C-0813-13BA-97F0-8E1372810C02}"/>
              </a:ext>
            </a:extLst>
          </p:cNvPr>
          <p:cNvSpPr txBox="1"/>
          <p:nvPr/>
        </p:nvSpPr>
        <p:spPr>
          <a:xfrm>
            <a:off x="7462837" y="5219461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Gas mixture</a:t>
            </a:r>
          </a:p>
        </p:txBody>
      </p:sp>
    </p:spTree>
    <p:extLst>
      <p:ext uri="{BB962C8B-B14F-4D97-AF65-F5344CB8AC3E}">
        <p14:creationId xmlns:p14="http://schemas.microsoft.com/office/powerpoint/2010/main" val="251151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C246-4FA6-0885-9AF2-1620F9E0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PHITS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37C5-94D9-DA98-5698-E8D9CFA9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energies between 10 </a:t>
            </a:r>
            <a:r>
              <a:rPr lang="en-GB" dirty="0" err="1"/>
              <a:t>meV</a:t>
            </a:r>
            <a:r>
              <a:rPr lang="en-GB" dirty="0"/>
              <a:t> - 0.1 MeV, simulations run for           10 </a:t>
            </a:r>
            <a:r>
              <a:rPr lang="en-GB" dirty="0" err="1"/>
              <a:t>meV</a:t>
            </a:r>
            <a:r>
              <a:rPr lang="en-GB" dirty="0"/>
              <a:t>, 100 </a:t>
            </a:r>
            <a:r>
              <a:rPr lang="en-GB" dirty="0" err="1"/>
              <a:t>meV</a:t>
            </a:r>
            <a:r>
              <a:rPr lang="en-GB" dirty="0"/>
              <a:t>, 1eV, 10 eV…, 0.1 MeV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 energies between 0.2-10 MeV: one simulation every 200 keV.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Compromise between time of simulation and statistical fluctuation in spectra.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1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84CA-09ED-360C-5438-78BF8527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PHITS Simulations</a:t>
            </a:r>
          </a:p>
        </p:txBody>
      </p:sp>
      <p:pic>
        <p:nvPicPr>
          <p:cNvPr id="5" name="Picture 4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2DD5FCC8-26F9-C000-6D79-467846C3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114425"/>
            <a:ext cx="6326954" cy="537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A7B4B-C17A-4172-64E0-7939630939C0}"/>
              </a:ext>
            </a:extLst>
          </p:cNvPr>
          <p:cNvSpPr txBox="1"/>
          <p:nvPr/>
        </p:nvSpPr>
        <p:spPr>
          <a:xfrm>
            <a:off x="838200" y="1990725"/>
            <a:ext cx="3857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Spectrum from simulation of 10 </a:t>
            </a:r>
            <a:r>
              <a:rPr lang="en-GB" sz="2400" noProof="0" dirty="0" err="1"/>
              <a:t>meV</a:t>
            </a:r>
            <a:r>
              <a:rPr lang="en-GB" sz="2400" noProof="0" dirty="0"/>
              <a:t>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~</a:t>
            </a:r>
            <a:r>
              <a:rPr lang="en-GB" sz="2400" noProof="0" dirty="0"/>
              <a:t>100% of contributions are neutron captures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Detector resolution simulated in PHITS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F73783-3EB1-17C6-00D0-6A9D49CB4286}"/>
              </a:ext>
            </a:extLst>
          </p:cNvPr>
          <p:cNvCxnSpPr>
            <a:cxnSpLocks/>
          </p:cNvCxnSpPr>
          <p:nvPr/>
        </p:nvCxnSpPr>
        <p:spPr>
          <a:xfrm flipH="1">
            <a:off x="7815263" y="1690688"/>
            <a:ext cx="7572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613898-D497-090A-56AD-38306FC7B362}"/>
              </a:ext>
            </a:extLst>
          </p:cNvPr>
          <p:cNvSpPr txBox="1"/>
          <p:nvPr/>
        </p:nvSpPr>
        <p:spPr>
          <a:xfrm>
            <a:off x="8572500" y="1539361"/>
            <a:ext cx="9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764 keV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D1EBFA-72DB-86B9-9796-CC0988CCD14B}"/>
              </a:ext>
            </a:extLst>
          </p:cNvPr>
          <p:cNvSpPr txBox="1"/>
          <p:nvPr/>
        </p:nvSpPr>
        <p:spPr>
          <a:xfrm>
            <a:off x="8193880" y="2266951"/>
            <a:ext cx="258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573 keV, tritium no deposition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C2AA2C-6C68-56A0-D52E-8CB5D141E463}"/>
              </a:ext>
            </a:extLst>
          </p:cNvPr>
          <p:cNvCxnSpPr>
            <a:cxnSpLocks/>
          </p:cNvCxnSpPr>
          <p:nvPr/>
        </p:nvCxnSpPr>
        <p:spPr>
          <a:xfrm flipH="1">
            <a:off x="7515225" y="2414588"/>
            <a:ext cx="6786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53DC46-0770-E119-7FAC-3BA5E340C0CA}"/>
              </a:ext>
            </a:extLst>
          </p:cNvPr>
          <p:cNvCxnSpPr>
            <a:cxnSpLocks/>
          </p:cNvCxnSpPr>
          <p:nvPr/>
        </p:nvCxnSpPr>
        <p:spPr>
          <a:xfrm flipH="1" flipV="1">
            <a:off x="6938963" y="2381251"/>
            <a:ext cx="1140618" cy="679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0746B1-9DE3-CDD5-8D58-D4C21BB50A31}"/>
              </a:ext>
            </a:extLst>
          </p:cNvPr>
          <p:cNvSpPr txBox="1"/>
          <p:nvPr/>
        </p:nvSpPr>
        <p:spPr>
          <a:xfrm>
            <a:off x="8079580" y="3060919"/>
            <a:ext cx="238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191 keV, proton no deposition</a:t>
            </a:r>
          </a:p>
        </p:txBody>
      </p:sp>
    </p:spTree>
    <p:extLst>
      <p:ext uri="{BB962C8B-B14F-4D97-AF65-F5344CB8AC3E}">
        <p14:creationId xmlns:p14="http://schemas.microsoft.com/office/powerpoint/2010/main" val="396801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3BC4-608F-93B6-B0EE-2A470E0C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1AEF-4B1A-54AD-063E-7B708D61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PHITS Simulations</a:t>
            </a:r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66E26-3511-C211-6F43-6FEE274D4831}"/>
              </a:ext>
            </a:extLst>
          </p:cNvPr>
          <p:cNvSpPr txBox="1"/>
          <p:nvPr/>
        </p:nvSpPr>
        <p:spPr>
          <a:xfrm>
            <a:off x="838200" y="1990725"/>
            <a:ext cx="3857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Spectrum from simulation of 100 keV neutrons</a:t>
            </a: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Capture and elastic scattering cross sections are approximately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</p:txBody>
      </p:sp>
      <p:pic>
        <p:nvPicPr>
          <p:cNvPr id="4" name="Picture 3" descr="A graph of a graph showing a number of numbers&#10;&#10;AI-generated content may be incorrect.">
            <a:extLst>
              <a:ext uri="{FF2B5EF4-FFF2-40B4-BE49-F238E27FC236}">
                <a16:creationId xmlns:a16="http://schemas.microsoft.com/office/drawing/2014/main" id="{3AEA199E-9990-814B-A79F-25708AA81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63" y="939294"/>
            <a:ext cx="6400800" cy="5524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0C490B-4F09-2D1E-478C-87C1C9858EBA}"/>
              </a:ext>
            </a:extLst>
          </p:cNvPr>
          <p:cNvCxnSpPr>
            <a:cxnSpLocks/>
          </p:cNvCxnSpPr>
          <p:nvPr/>
        </p:nvCxnSpPr>
        <p:spPr>
          <a:xfrm flipH="1">
            <a:off x="7643813" y="2100462"/>
            <a:ext cx="7572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C16DB3-7B33-2403-9470-5CC2BA601504}"/>
              </a:ext>
            </a:extLst>
          </p:cNvPr>
          <p:cNvSpPr txBox="1"/>
          <p:nvPr/>
        </p:nvSpPr>
        <p:spPr>
          <a:xfrm>
            <a:off x="8424863" y="1943667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864 keV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AA4776-579E-3EBD-366D-3EF4AE53898B}"/>
              </a:ext>
            </a:extLst>
          </p:cNvPr>
          <p:cNvCxnSpPr>
            <a:cxnSpLocks/>
          </p:cNvCxnSpPr>
          <p:nvPr/>
        </p:nvCxnSpPr>
        <p:spPr>
          <a:xfrm flipH="1">
            <a:off x="6333173" y="1463040"/>
            <a:ext cx="880427" cy="399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3E266E-EC24-2845-829D-81088B285200}"/>
              </a:ext>
            </a:extLst>
          </p:cNvPr>
          <p:cNvSpPr txBox="1"/>
          <p:nvPr/>
        </p:nvSpPr>
        <p:spPr>
          <a:xfrm>
            <a:off x="7376160" y="1280160"/>
            <a:ext cx="270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 scattering </a:t>
            </a:r>
          </a:p>
        </p:txBody>
      </p:sp>
    </p:spTree>
    <p:extLst>
      <p:ext uri="{BB962C8B-B14F-4D97-AF65-F5344CB8AC3E}">
        <p14:creationId xmlns:p14="http://schemas.microsoft.com/office/powerpoint/2010/main" val="85341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94A0-F5E9-BE10-E9E6-1D14C50E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PHITS Simulations</a:t>
            </a:r>
            <a:endParaRPr lang="en-GB" noProof="0" dirty="0"/>
          </a:p>
        </p:txBody>
      </p:sp>
      <p:pic>
        <p:nvPicPr>
          <p:cNvPr id="5" name="Content Placeholder 4" descr="A graph of a deposit energy&#10;&#10;AI-generated content may be incorrect.">
            <a:extLst>
              <a:ext uri="{FF2B5EF4-FFF2-40B4-BE49-F238E27FC236}">
                <a16:creationId xmlns:a16="http://schemas.microsoft.com/office/drawing/2014/main" id="{EC024B46-341D-89EB-D144-10018861C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1864" y="1216950"/>
            <a:ext cx="6183874" cy="5275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49D85-22B3-B664-6EF4-FDD61B5D6CC4}"/>
                  </a:ext>
                </a:extLst>
              </p:cNvPr>
              <p:cNvSpPr txBox="1"/>
              <p:nvPr/>
            </p:nvSpPr>
            <p:spPr>
              <a:xfrm>
                <a:off x="328613" y="1471375"/>
                <a:ext cx="5103251" cy="435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noProof="0" dirty="0"/>
                  <a:t>Spectrum from simulation of 1 MeV neutrons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noProof="0" dirty="0"/>
                  <a:t>Elastic scattering cross section &gt; neutron capture</a:t>
                </a:r>
              </a:p>
              <a:p>
                <a:endParaRPr lang="en-GB" sz="2400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noProof="0" dirty="0"/>
                  <a:t>Maximum energy deposited by an elastic scattering event:</a:t>
                </a:r>
              </a:p>
              <a:p>
                <a:r>
                  <a:rPr lang="en-GB" sz="2400" noProof="0" dirty="0"/>
                  <a:t>	</a:t>
                </a:r>
              </a:p>
              <a:p>
                <a:r>
                  <a:rPr lang="en-GB" sz="2400" noProof="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GB" sz="2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noProof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400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noProof="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noProof="0" dirty="0"/>
                  <a:t>  for A = 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noProof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49D85-22B3-B664-6EF4-FDD61B5D6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1471375"/>
                <a:ext cx="5103251" cy="4355872"/>
              </a:xfrm>
              <a:prstGeom prst="rect">
                <a:avLst/>
              </a:prstGeom>
              <a:blipFill>
                <a:blip r:embed="rId4"/>
                <a:stretch>
                  <a:fillRect l="-1489" t="-1163" r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0F782-5A9F-C9BA-57E2-8D022AEF04AE}"/>
              </a:ext>
            </a:extLst>
          </p:cNvPr>
          <p:cNvCxnSpPr>
            <a:cxnSpLocks/>
          </p:cNvCxnSpPr>
          <p:nvPr/>
        </p:nvCxnSpPr>
        <p:spPr>
          <a:xfrm flipH="1">
            <a:off x="7615237" y="1690688"/>
            <a:ext cx="485776" cy="11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53241E-B988-86F1-0E6C-74E89BD857E2}"/>
              </a:ext>
            </a:extLst>
          </p:cNvPr>
          <p:cNvSpPr txBox="1"/>
          <p:nvPr/>
        </p:nvSpPr>
        <p:spPr>
          <a:xfrm>
            <a:off x="8101013" y="1471375"/>
            <a:ext cx="13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750 keV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793326-47A1-4A8D-A9A5-201917E02DD9}"/>
              </a:ext>
            </a:extLst>
          </p:cNvPr>
          <p:cNvCxnSpPr/>
          <p:nvPr/>
        </p:nvCxnSpPr>
        <p:spPr>
          <a:xfrm flipH="1">
            <a:off x="9201150" y="2228850"/>
            <a:ext cx="785813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E06E8A-7657-AF32-5A16-41BEA8244AEC}"/>
              </a:ext>
            </a:extLst>
          </p:cNvPr>
          <p:cNvSpPr txBox="1"/>
          <p:nvPr/>
        </p:nvSpPr>
        <p:spPr>
          <a:xfrm>
            <a:off x="9986963" y="2025432"/>
            <a:ext cx="135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1764 keV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820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F9D5-5EDE-CF16-63AB-47FD3711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161925"/>
            <a:ext cx="10515600" cy="1325563"/>
          </a:xfrm>
        </p:spPr>
        <p:txBody>
          <a:bodyPr/>
          <a:lstStyle/>
          <a:p>
            <a:r>
              <a:rPr lang="en-GB" noProof="0" dirty="0"/>
              <a:t>Fitting spectra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FCD6A-BF66-692F-6192-AD6F38C5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341120"/>
                <a:ext cx="11948160" cy="535495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Aim </a:t>
                </a:r>
                <a:r>
                  <a:rPr lang="en-GB" noProof="0" dirty="0"/>
                  <a:t>is to determine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0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defined by:</a:t>
                </a:r>
              </a:p>
              <a:p>
                <a:endParaRPr lang="en-GB" noProof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∈{1…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𝑛𝑐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noProof="0" dirty="0"/>
              </a:p>
              <a:p>
                <a:pPr marL="0" indent="0">
                  <a:buNone/>
                </a:pPr>
                <a:r>
                  <a:rPr lang="en-GB" noProof="0" dirty="0"/>
                  <a:t>   which minimises the difference of squares: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, and </a:t>
                </a:r>
                <a:r>
                  <a:rPr lang="en-GB" noProof="0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is the measured spectrum, </a:t>
                </a:r>
              </a:p>
              <a:p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noProof="0" dirty="0"/>
                  <a:t> is a matrix of the simulated spectra.</a:t>
                </a:r>
              </a:p>
              <a:p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𝑛𝑒</m:t>
                    </m:r>
                  </m:oMath>
                </a14:m>
                <a:r>
                  <a:rPr lang="en-GB" noProof="0" dirty="0"/>
                  <a:t> = number of energies = 63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noProof="0" dirty="0"/>
                  <a:t> = number of channels = 543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FCD6A-BF66-692F-6192-AD6F38C5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341120"/>
                <a:ext cx="11948160" cy="5354955"/>
              </a:xfrm>
              <a:blipFill>
                <a:blip r:embed="rId2"/>
                <a:stretch>
                  <a:fillRect l="-955" t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52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FD22-3E33-D296-02FB-8017C77F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Fitting spectra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F7C30-7388-61B3-CC0B-32C044C97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As well as the unknown coefficients, we also don’t know the calibration of channels </a:t>
                </a:r>
                <a14:m>
                  <m:oMath xmlns:m="http://schemas.openxmlformats.org/officeDocument/2006/math">
                    <m:r>
                      <a:rPr lang="en-GB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noProof="0" dirty="0"/>
                  <a:t> energies.</a:t>
                </a:r>
              </a:p>
              <a:p>
                <a:endParaRPr lang="en-GB" noProof="0" dirty="0"/>
              </a:p>
              <a:p>
                <a:r>
                  <a:rPr lang="en-GB" noProof="0" dirty="0"/>
                  <a:t>To find the correct calibration, first use </a:t>
                </a:r>
                <a:r>
                  <a:rPr lang="en-GB" dirty="0"/>
                  <a:t>approximate calibration – guess peak is </a:t>
                </a:r>
                <a:r>
                  <a:rPr lang="en-GB" noProof="0" dirty="0"/>
                  <a:t>at 764 keV (only true in the case of 100% thermal neutrons).</a:t>
                </a:r>
              </a:p>
              <a:p>
                <a:endParaRPr lang="en-GB" dirty="0"/>
              </a:p>
              <a:p>
                <a:r>
                  <a:rPr lang="en-GB" noProof="0" dirty="0"/>
                  <a:t>Use minimisation algorithm to find the combination of calibration and coefficients which fits best.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F7C30-7388-61B3-CC0B-32C044C97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E649-2851-2D76-348D-0498D495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84810"/>
            <a:ext cx="10515600" cy="1325563"/>
          </a:xfrm>
        </p:spPr>
        <p:txBody>
          <a:bodyPr/>
          <a:lstStyle/>
          <a:p>
            <a:r>
              <a:rPr lang="en-GB" noProof="0" dirty="0"/>
              <a:t>Preliminary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8B47F-3629-E260-C60B-2E20AFFF32F9}"/>
              </a:ext>
            </a:extLst>
          </p:cNvPr>
          <p:cNvSpPr txBox="1"/>
          <p:nvPr/>
        </p:nvSpPr>
        <p:spPr>
          <a:xfrm>
            <a:off x="314325" y="1690688"/>
            <a:ext cx="3957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The best result we have obtained up to now is using  </a:t>
            </a:r>
            <a:r>
              <a:rPr lang="en-GB" sz="2400" dirty="0"/>
              <a:t>9% CH</a:t>
            </a:r>
            <a:r>
              <a:rPr lang="en-GB" sz="2400" baseline="-25000" dirty="0"/>
              <a:t>4 </a:t>
            </a:r>
            <a:r>
              <a:rPr lang="en-GB" sz="2400" dirty="0"/>
              <a:t>+ 1% </a:t>
            </a:r>
            <a:r>
              <a:rPr lang="en-GB" sz="2400" dirty="0" err="1"/>
              <a:t>Ar</a:t>
            </a:r>
            <a:r>
              <a:rPr lang="en-GB" sz="2400" dirty="0"/>
              <a:t> and a cuboid neutron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Good fit at low energies and up to channel 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Problem of energy deposition at high energies </a:t>
            </a:r>
            <a:endParaRPr lang="en-GB" sz="2400" noProof="0" dirty="0"/>
          </a:p>
        </p:txBody>
      </p:sp>
      <p:pic>
        <p:nvPicPr>
          <p:cNvPr id="8" name="Picture 7" descr="A graph of a graph showing a line of a graph&#10;&#10;AI-generated content may be incorrect.">
            <a:extLst>
              <a:ext uri="{FF2B5EF4-FFF2-40B4-BE49-F238E27FC236}">
                <a16:creationId xmlns:a16="http://schemas.microsoft.com/office/drawing/2014/main" id="{937B4F7C-C90E-3BF7-7149-609E996D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475070"/>
            <a:ext cx="7302500" cy="58039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181B4-742D-169B-2C9E-52CCB7727D2A}"/>
              </a:ext>
            </a:extLst>
          </p:cNvPr>
          <p:cNvCxnSpPr/>
          <p:nvPr/>
        </p:nvCxnSpPr>
        <p:spPr>
          <a:xfrm flipH="1" flipV="1">
            <a:off x="7010400" y="1422400"/>
            <a:ext cx="1463040" cy="287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BF0A59-E21D-E80D-F331-FEC971C32D04}"/>
              </a:ext>
            </a:extLst>
          </p:cNvPr>
          <p:cNvSpPr txBox="1"/>
          <p:nvPr/>
        </p:nvSpPr>
        <p:spPr>
          <a:xfrm>
            <a:off x="8473440" y="1566386"/>
            <a:ext cx="209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estimated at 782 keV using best calibration</a:t>
            </a:r>
          </a:p>
        </p:txBody>
      </p:sp>
    </p:spTree>
    <p:extLst>
      <p:ext uri="{BB962C8B-B14F-4D97-AF65-F5344CB8AC3E}">
        <p14:creationId xmlns:p14="http://schemas.microsoft.com/office/powerpoint/2010/main" val="147807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71A2-B20E-169F-FA69-343E59E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120" y="-81280"/>
            <a:ext cx="10515600" cy="1325563"/>
          </a:xfrm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pic>
        <p:nvPicPr>
          <p:cNvPr id="5" name="Content Placeholder 4" descr="A graph of a graph showing a line graph&#10;&#10;AI-generated content may be incorrect.">
            <a:extLst>
              <a:ext uri="{FF2B5EF4-FFF2-40B4-BE49-F238E27FC236}">
                <a16:creationId xmlns:a16="http://schemas.microsoft.com/office/drawing/2014/main" id="{7100132C-C080-2BFE-19C9-A0035C7BC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511" y="828992"/>
            <a:ext cx="7463858" cy="60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447D-C13D-A828-D144-AC63655A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5125"/>
            <a:ext cx="10515600" cy="1325563"/>
          </a:xfrm>
        </p:spPr>
        <p:txBody>
          <a:bodyPr/>
          <a:lstStyle/>
          <a:p>
            <a:r>
              <a:rPr lang="en-GB" dirty="0"/>
              <a:t>Preliminary results</a:t>
            </a:r>
            <a:endParaRPr lang="en-US" dirty="0"/>
          </a:p>
        </p:txBody>
      </p:sp>
      <p:pic>
        <p:nvPicPr>
          <p:cNvPr id="5" name="Content Placeholder 4" descr="A graph of a graph showing a number of electrons&#10;&#10;AI-generated content may be incorrect.">
            <a:extLst>
              <a:ext uri="{FF2B5EF4-FFF2-40B4-BE49-F238E27FC236}">
                <a16:creationId xmlns:a16="http://schemas.microsoft.com/office/drawing/2014/main" id="{BDCA8072-6761-AA43-8565-9E72423F2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155" y="634617"/>
            <a:ext cx="7208520" cy="5588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F22C4-9784-B7F5-24C7-CF1672C21302}"/>
              </a:ext>
            </a:extLst>
          </p:cNvPr>
          <p:cNvSpPr txBox="1"/>
          <p:nvPr/>
        </p:nvSpPr>
        <p:spPr>
          <a:xfrm>
            <a:off x="314325" y="1690688"/>
            <a:ext cx="3957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Spectrum for this fit is 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Shows contribution of thermal and epithermal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Main fast neutron peak around 3 MeV, similar to Chazal et al.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27BF1-747E-2754-845F-47FFBB10D97D}"/>
              </a:ext>
            </a:extLst>
          </p:cNvPr>
          <p:cNvSpPr txBox="1"/>
          <p:nvPr/>
        </p:nvSpPr>
        <p:spPr>
          <a:xfrm>
            <a:off x="6512560" y="634617"/>
            <a:ext cx="4246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Approximated incident neutron spectrum</a:t>
            </a:r>
          </a:p>
        </p:txBody>
      </p:sp>
    </p:spTree>
    <p:extLst>
      <p:ext uri="{BB962C8B-B14F-4D97-AF65-F5344CB8AC3E}">
        <p14:creationId xmlns:p14="http://schemas.microsoft.com/office/powerpoint/2010/main" val="139479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00F8-0726-7342-CCA9-AE9952C7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391D8-9613-AF4C-E76E-26E4EAD3F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8448"/>
                <a:ext cx="10866120" cy="48021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Analyse Helium-3 neutron proportional counter spectrum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determine neutron spectrum in the underground site </a:t>
                </a:r>
              </a:p>
              <a:p>
                <a:pPr lvl="1"/>
                <a:r>
                  <a:rPr lang="en-US" sz="2800" dirty="0"/>
                  <a:t>Particular interest in fast neutrons.</a:t>
                </a:r>
              </a:p>
              <a:p>
                <a:endParaRPr lang="en-US" dirty="0"/>
              </a:p>
              <a:p>
                <a:r>
                  <a:rPr lang="en-US" dirty="0"/>
                  <a:t>Use PHITS (Particle and Heavy Ion Transport code System) to model the detector response for monoenergetic neutrons.</a:t>
                </a:r>
              </a:p>
              <a:p>
                <a:endParaRPr lang="en-US" dirty="0"/>
              </a:p>
              <a:p>
                <a:r>
                  <a:rPr lang="en-US" dirty="0"/>
                  <a:t>Fit a linear combination of these spectra to approximate the neutron spectrum incident on the detector.</a:t>
                </a:r>
              </a:p>
              <a:p>
                <a:endParaRPr lang="en-US" dirty="0"/>
              </a:p>
              <a:p>
                <a:r>
                  <a:rPr lang="en-US" dirty="0"/>
                  <a:t>Compare to literature on underground neutron spectra.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391D8-9613-AF4C-E76E-26E4EAD3F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8448"/>
                <a:ext cx="10866120" cy="4802187"/>
              </a:xfrm>
              <a:blipFill>
                <a:blip r:embed="rId2"/>
                <a:stretch>
                  <a:fillRect l="-1051" t="-2895" r="-935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56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704A-DA24-3C1A-6D32-693D02B9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0A72-6FF8-A49F-3552-2EC2937E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361440"/>
            <a:ext cx="10515600" cy="5131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Missing information in saturation – attempt to use the number of neutrons above saturation to add information to fit.</a:t>
            </a:r>
          </a:p>
          <a:p>
            <a:endParaRPr lang="en-US" dirty="0"/>
          </a:p>
          <a:p>
            <a:r>
              <a:rPr lang="en-US" dirty="0"/>
              <a:t>Simulation of 4 tubes together.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 bin widths in measured spectrum to remove statistical noise.</a:t>
            </a:r>
          </a:p>
          <a:p>
            <a:endParaRPr lang="en-US" dirty="0"/>
          </a:p>
          <a:p>
            <a:r>
              <a:rPr lang="en-US" dirty="0"/>
              <a:t>Continue exploring different gas mixtures, as this is a significant unknown.</a:t>
            </a:r>
          </a:p>
          <a:p>
            <a:endParaRPr lang="en-US" dirty="0"/>
          </a:p>
          <a:p>
            <a:r>
              <a:rPr lang="en-US" dirty="0"/>
              <a:t>Validate our method of analysis by measuring known spectrum e.g. using Americium-Beryllium source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9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9420-FCB7-D6AB-BE99-281A6EFA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53E9-B583-12AD-EC39-97A2AC8E1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690688"/>
            <a:ext cx="4450080" cy="4486275"/>
          </a:xfrm>
        </p:spPr>
        <p:txBody>
          <a:bodyPr/>
          <a:lstStyle/>
          <a:p>
            <a:r>
              <a:rPr lang="en-US" dirty="0"/>
              <a:t>V. Chazal et al. (1999) , “</a:t>
            </a:r>
            <a:r>
              <a:rPr lang="en-GB" dirty="0"/>
              <a:t>Neutron background measurements in the underground laboratory of Modane”</a:t>
            </a:r>
          </a:p>
          <a:p>
            <a:endParaRPr lang="en-GB" dirty="0"/>
          </a:p>
          <a:p>
            <a:r>
              <a:rPr lang="en-GB" dirty="0"/>
              <a:t>Lithium-6 doped liquid scintillator</a:t>
            </a:r>
            <a:endParaRPr lang="en-US" dirty="0"/>
          </a:p>
        </p:txBody>
      </p:sp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2C3ECFA8-C077-763B-12DA-58929C1C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50" y="1027906"/>
            <a:ext cx="6902450" cy="47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27134-C461-0533-2420-A95B761C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D960-9196-6DED-B319-3C2601C6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9F99-84F0-B108-7E0D-A984F0BA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690688"/>
            <a:ext cx="4450080" cy="4486275"/>
          </a:xfrm>
        </p:spPr>
        <p:txBody>
          <a:bodyPr/>
          <a:lstStyle/>
          <a:p>
            <a:r>
              <a:rPr lang="en-GB" dirty="0"/>
              <a:t>Joong Hyun Kim et al. (2026) – “Neutron spectrum measurement in the Yemi underground laboratory”</a:t>
            </a:r>
          </a:p>
          <a:p>
            <a:endParaRPr lang="en-GB" dirty="0"/>
          </a:p>
          <a:p>
            <a:r>
              <a:rPr lang="en-GB" dirty="0"/>
              <a:t>10 He-3 proportional counters with different levels of shielding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A6A6C-F60B-3B64-41E4-4D286B6E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3" r="5210"/>
          <a:stretch>
            <a:fillRect/>
          </a:stretch>
        </p:blipFill>
        <p:spPr>
          <a:xfrm>
            <a:off x="5186680" y="1027906"/>
            <a:ext cx="6903720" cy="50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81E5C-EDE5-BDAD-EEB6-547CA9F14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8319-C1C8-9129-C531-FC3B657C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201253"/>
            <a:ext cx="10515600" cy="1325563"/>
          </a:xfrm>
        </p:spPr>
        <p:txBody>
          <a:bodyPr/>
          <a:lstStyle/>
          <a:p>
            <a:r>
              <a:rPr lang="en-GB" noProof="0" dirty="0"/>
              <a:t>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AEB07-6439-2715-E270-D3B46A90D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906" y="15268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/>
                  <a:t>2 dominant </a:t>
                </a:r>
                <a:r>
                  <a:rPr lang="en-GB" dirty="0"/>
                  <a:t>reactions between neutrons and </a:t>
                </a:r>
                <a:r>
                  <a:rPr lang="en-GB" baseline="30000" dirty="0"/>
                  <a:t>3</a:t>
                </a:r>
                <a:r>
                  <a:rPr lang="en-GB" dirty="0"/>
                  <a:t>He:</a:t>
                </a:r>
                <a:r>
                  <a:rPr lang="en-GB" noProof="0" dirty="0"/>
                  <a:t> </a:t>
                </a:r>
              </a:p>
              <a:p>
                <a:pPr marL="0" indent="0">
                  <a:buNone/>
                </a:pPr>
                <a:endParaRPr lang="en-GB" noProof="0" dirty="0"/>
              </a:p>
              <a:p>
                <a:pPr lvl="1"/>
                <a:r>
                  <a:rPr lang="en-GB" sz="2800" noProof="0" dirty="0"/>
                  <a:t>Capture: </a:t>
                </a:r>
                <a:r>
                  <a:rPr lang="en-GB" sz="2800" baseline="30000" noProof="0" dirty="0"/>
                  <a:t>3</a:t>
                </a:r>
                <a:r>
                  <a:rPr lang="en-GB" sz="2800" noProof="0" dirty="0"/>
                  <a:t>He + n </a:t>
                </a:r>
                <a14:m>
                  <m:oMath xmlns:m="http://schemas.openxmlformats.org/officeDocument/2006/math">
                    <m:r>
                      <a:rPr lang="en-GB" sz="28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800" baseline="30000" noProof="0" dirty="0"/>
                  <a:t> 3</a:t>
                </a:r>
                <a:r>
                  <a:rPr lang="en-GB" sz="2800" noProof="0" dirty="0"/>
                  <a:t>H + p + 764 keV</a:t>
                </a:r>
              </a:p>
              <a:p>
                <a:pPr marL="914400" lvl="2" indent="0">
                  <a:buNone/>
                </a:pPr>
                <a:r>
                  <a:rPr lang="en-GB" sz="2400" noProof="0" dirty="0"/>
                  <a:t> 191 keV taken by  </a:t>
                </a:r>
                <a:r>
                  <a:rPr lang="en-GB" sz="2400" baseline="30000" noProof="0" dirty="0"/>
                  <a:t>3</a:t>
                </a:r>
                <a:r>
                  <a:rPr lang="en-GB" sz="2400" noProof="0" dirty="0"/>
                  <a:t>H, 573 keV taken by p</a:t>
                </a:r>
              </a:p>
              <a:p>
                <a:pPr lvl="1"/>
                <a:endParaRPr lang="en-GB" sz="2800" noProof="0" dirty="0"/>
              </a:p>
              <a:p>
                <a:pPr lvl="1"/>
                <a:r>
                  <a:rPr lang="en-GB" sz="2800" noProof="0" dirty="0"/>
                  <a:t>Elastic scattering</a:t>
                </a:r>
              </a:p>
              <a:p>
                <a:pPr lvl="1"/>
                <a:endParaRPr lang="en-GB" sz="2800" noProof="0" dirty="0"/>
              </a:p>
              <a:p>
                <a:pPr marL="0" indent="0">
                  <a:buNone/>
                </a:pPr>
                <a:endParaRPr lang="en-GB" sz="3200" noProof="0" dirty="0"/>
              </a:p>
              <a:p>
                <a:pPr marL="457200" lvl="1" indent="0">
                  <a:buNone/>
                </a:pPr>
                <a:endParaRPr lang="en-GB" sz="2800" baseline="30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AEB07-6439-2715-E270-D3B46A90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06" y="1526816"/>
                <a:ext cx="10515600" cy="4351338"/>
              </a:xfrm>
              <a:blipFill>
                <a:blip r:embed="rId3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79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07612E9D-C84F-73F0-5800-57068425E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414" y="466024"/>
            <a:ext cx="8076399" cy="5925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227EC-A50D-DDB0-72D7-B1710017EEB1}"/>
              </a:ext>
            </a:extLst>
          </p:cNvPr>
          <p:cNvSpPr txBox="1"/>
          <p:nvPr/>
        </p:nvSpPr>
        <p:spPr>
          <a:xfrm>
            <a:off x="322729" y="950258"/>
            <a:ext cx="1594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noProof="0" dirty="0">
                <a:solidFill>
                  <a:schemeClr val="accent6"/>
                </a:solidFill>
              </a:rPr>
              <a:t>_</a:t>
            </a:r>
            <a:endParaRPr lang="en-GB" sz="12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0093B-A3F9-662F-C5BC-555330A6EBEA}"/>
              </a:ext>
            </a:extLst>
          </p:cNvPr>
          <p:cNvSpPr txBox="1"/>
          <p:nvPr/>
        </p:nvSpPr>
        <p:spPr>
          <a:xfrm>
            <a:off x="322729" y="1640541"/>
            <a:ext cx="1594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noProof="0" dirty="0">
                <a:solidFill>
                  <a:srgbClr val="0000AA"/>
                </a:solidFill>
              </a:rPr>
              <a:t>_</a:t>
            </a:r>
            <a:endParaRPr lang="en-GB" sz="1200" noProof="0" dirty="0">
              <a:solidFill>
                <a:srgbClr val="0000A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20899-434D-611C-985C-963B543B6DCC}"/>
              </a:ext>
            </a:extLst>
          </p:cNvPr>
          <p:cNvSpPr txBox="1"/>
          <p:nvPr/>
        </p:nvSpPr>
        <p:spPr>
          <a:xfrm>
            <a:off x="827505" y="2286872"/>
            <a:ext cx="217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Elastic scattering cross 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500FF-E1EC-829C-E93A-6BA02D023040}"/>
              </a:ext>
            </a:extLst>
          </p:cNvPr>
          <p:cNvSpPr txBox="1"/>
          <p:nvPr/>
        </p:nvSpPr>
        <p:spPr>
          <a:xfrm>
            <a:off x="827506" y="1475147"/>
            <a:ext cx="217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Neutron capture cross section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DDB3C7-0850-7C40-4A03-74590A9ECF4A}"/>
              </a:ext>
            </a:extLst>
          </p:cNvPr>
          <p:cNvCxnSpPr>
            <a:cxnSpLocks/>
          </p:cNvCxnSpPr>
          <p:nvPr/>
        </p:nvCxnSpPr>
        <p:spPr>
          <a:xfrm flipH="1">
            <a:off x="9072282" y="3962399"/>
            <a:ext cx="215153" cy="6275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C6B20B-20C9-EB14-2581-035A508763E7}"/>
              </a:ext>
            </a:extLst>
          </p:cNvPr>
          <p:cNvSpPr txBox="1"/>
          <p:nvPr/>
        </p:nvSpPr>
        <p:spPr>
          <a:xfrm>
            <a:off x="8125093" y="3593067"/>
            <a:ext cx="261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Overlap</a:t>
            </a:r>
            <a:r>
              <a:rPr lang="en-GB" noProof="0" dirty="0"/>
              <a:t> ~ 100 keV</a:t>
            </a:r>
          </a:p>
        </p:txBody>
      </p:sp>
    </p:spTree>
    <p:extLst>
      <p:ext uri="{BB962C8B-B14F-4D97-AF65-F5344CB8AC3E}">
        <p14:creationId xmlns:p14="http://schemas.microsoft.com/office/powerpoint/2010/main" val="16051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577A-E7AC-953B-B417-5460A5E8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84" y="398312"/>
            <a:ext cx="10515600" cy="1325563"/>
          </a:xfrm>
        </p:spPr>
        <p:txBody>
          <a:bodyPr/>
          <a:lstStyle/>
          <a:p>
            <a:r>
              <a:rPr lang="en-GB" noProof="0" dirty="0"/>
              <a:t>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A4C7-E300-8D21-64ED-06BC2648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84" y="3036617"/>
            <a:ext cx="11534934" cy="4351338"/>
          </a:xfrm>
        </p:spPr>
        <p:txBody>
          <a:bodyPr/>
          <a:lstStyle/>
          <a:p>
            <a:r>
              <a:rPr lang="en-GB" noProof="0" dirty="0"/>
              <a:t>Stainless steel tube containing Helium-3 + an unknown percentage of a gas at 4 bar.</a:t>
            </a:r>
          </a:p>
          <a:p>
            <a:pPr lvl="1"/>
            <a:r>
              <a:rPr lang="en-GB" noProof="0" dirty="0"/>
              <a:t> </a:t>
            </a:r>
            <a:r>
              <a:rPr lang="en-GB" sz="2800" noProof="0" dirty="0"/>
              <a:t>likely to be CH</a:t>
            </a:r>
            <a:r>
              <a:rPr lang="en-GB" sz="2800" baseline="-25000" noProof="0" dirty="0"/>
              <a:t>4 </a:t>
            </a:r>
            <a:r>
              <a:rPr lang="en-GB" sz="2800" noProof="0" dirty="0"/>
              <a:t>+ </a:t>
            </a:r>
            <a:r>
              <a:rPr lang="en-GB" sz="2800" noProof="0" dirty="0" err="1"/>
              <a:t>Ar</a:t>
            </a:r>
            <a:r>
              <a:rPr lang="en-GB" sz="2800" noProof="0" dirty="0"/>
              <a:t>, higher proportion of CH</a:t>
            </a:r>
            <a:r>
              <a:rPr lang="en-GB" sz="2800" baseline="-25000" noProof="0" dirty="0"/>
              <a:t>4</a:t>
            </a:r>
            <a:r>
              <a:rPr lang="en-GB" sz="2800" noProof="0" dirty="0"/>
              <a:t> than </a:t>
            </a:r>
            <a:r>
              <a:rPr lang="en-GB" sz="2800" noProof="0" dirty="0" err="1"/>
              <a:t>Ar</a:t>
            </a:r>
            <a:endParaRPr lang="en-GB" sz="2800" baseline="-25000" noProof="0" dirty="0"/>
          </a:p>
          <a:p>
            <a:pPr lvl="1"/>
            <a:r>
              <a:rPr lang="en-GB" sz="2800" noProof="0" dirty="0"/>
              <a:t>Total unknown</a:t>
            </a:r>
            <a:r>
              <a:rPr lang="en-GB" sz="2800" dirty="0"/>
              <a:t> gas &lt; 10% of total</a:t>
            </a:r>
            <a:endParaRPr lang="en-GB" sz="2800" noProof="0" dirty="0"/>
          </a:p>
          <a:p>
            <a:pPr lvl="1"/>
            <a:endParaRPr lang="en-GB" dirty="0"/>
          </a:p>
          <a:p>
            <a:r>
              <a:rPr lang="en-GB" dirty="0"/>
              <a:t>Neutron captured by </a:t>
            </a:r>
            <a:r>
              <a:rPr lang="en-GB" baseline="30000" dirty="0"/>
              <a:t>3</a:t>
            </a:r>
            <a:r>
              <a:rPr lang="en-GB" dirty="0"/>
              <a:t>He, proton and tritium ionise gas.</a:t>
            </a:r>
          </a:p>
          <a:p>
            <a:r>
              <a:rPr lang="en-GB" dirty="0"/>
              <a:t>Electrons drift to anode, avalanche of electrons where number of electrons proportional to energy of </a:t>
            </a:r>
            <a:r>
              <a:rPr lang="en-GB" dirty="0" err="1"/>
              <a:t>proton+tritium</a:t>
            </a:r>
            <a:endParaRPr lang="en-GB" dirty="0"/>
          </a:p>
        </p:txBody>
      </p:sp>
      <p:pic>
        <p:nvPicPr>
          <p:cNvPr id="5" name="Picture 4" descr="A diagram of a gas reaction&#10;&#10;AI-generated content may be incorrect.">
            <a:extLst>
              <a:ext uri="{FF2B5EF4-FFF2-40B4-BE49-F238E27FC236}">
                <a16:creationId xmlns:a16="http://schemas.microsoft.com/office/drawing/2014/main" id="{B8BC4B44-D838-0017-413A-CC64075B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88"/>
          <a:stretch>
            <a:fillRect/>
          </a:stretch>
        </p:blipFill>
        <p:spPr>
          <a:xfrm>
            <a:off x="3357936" y="0"/>
            <a:ext cx="7493397" cy="303661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418BB4-A672-799A-DC50-865E89967659}"/>
              </a:ext>
            </a:extLst>
          </p:cNvPr>
          <p:cNvCxnSpPr/>
          <p:nvPr/>
        </p:nvCxnSpPr>
        <p:spPr>
          <a:xfrm>
            <a:off x="3614738" y="2714625"/>
            <a:ext cx="4071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D5D949-F010-E8AB-C388-20D8B40DA675}"/>
              </a:ext>
            </a:extLst>
          </p:cNvPr>
          <p:cNvSpPr txBox="1"/>
          <p:nvPr/>
        </p:nvSpPr>
        <p:spPr>
          <a:xfrm>
            <a:off x="4984376" y="2714625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45cm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139F78-8402-ED26-1B1B-15F98364A927}"/>
              </a:ext>
            </a:extLst>
          </p:cNvPr>
          <p:cNvCxnSpPr>
            <a:cxnSpLocks/>
          </p:cNvCxnSpPr>
          <p:nvPr/>
        </p:nvCxnSpPr>
        <p:spPr>
          <a:xfrm>
            <a:off x="3442447" y="1416424"/>
            <a:ext cx="0" cy="11654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0ABD27-8C88-7F01-0107-3BC3A4505F01}"/>
              </a:ext>
            </a:extLst>
          </p:cNvPr>
          <p:cNvSpPr txBox="1"/>
          <p:nvPr/>
        </p:nvSpPr>
        <p:spPr>
          <a:xfrm>
            <a:off x="2497324" y="1880305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2.5cm</a:t>
            </a:r>
          </a:p>
        </p:txBody>
      </p:sp>
    </p:spTree>
    <p:extLst>
      <p:ext uri="{BB962C8B-B14F-4D97-AF65-F5344CB8AC3E}">
        <p14:creationId xmlns:p14="http://schemas.microsoft.com/office/powerpoint/2010/main" val="338499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FDB7-9209-0A9C-D884-65A8D1AF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071" y="146416"/>
            <a:ext cx="10515600" cy="1325563"/>
          </a:xfrm>
        </p:spPr>
        <p:txBody>
          <a:bodyPr/>
          <a:lstStyle/>
          <a:p>
            <a:r>
              <a:rPr lang="en-GB" noProof="0" dirty="0"/>
              <a:t>Measured spectrum </a:t>
            </a:r>
            <a:r>
              <a:rPr lang="en-GB" sz="2600" noProof="0" dirty="0"/>
              <a:t>– taken over ~1 month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60A58-437B-FE63-2B7D-E3A5BDFD8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85"/>
          <a:stretch>
            <a:fillRect/>
          </a:stretch>
        </p:blipFill>
        <p:spPr>
          <a:xfrm>
            <a:off x="1669626" y="1325562"/>
            <a:ext cx="7779174" cy="55324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587855-B1E2-781E-2439-590E1E9B645D}"/>
              </a:ext>
            </a:extLst>
          </p:cNvPr>
          <p:cNvCxnSpPr/>
          <p:nvPr/>
        </p:nvCxnSpPr>
        <p:spPr>
          <a:xfrm>
            <a:off x="2671482" y="1357432"/>
            <a:ext cx="0" cy="51290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C0CD87-F8D8-A471-5983-2560235EF1B6}"/>
              </a:ext>
            </a:extLst>
          </p:cNvPr>
          <p:cNvCxnSpPr/>
          <p:nvPr/>
        </p:nvCxnSpPr>
        <p:spPr>
          <a:xfrm>
            <a:off x="8740588" y="1357432"/>
            <a:ext cx="0" cy="51290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9B5289-1C1D-1092-D07D-2C0FFBBD6BC1}"/>
              </a:ext>
            </a:extLst>
          </p:cNvPr>
          <p:cNvCxnSpPr>
            <a:cxnSpLocks/>
          </p:cNvCxnSpPr>
          <p:nvPr/>
        </p:nvCxnSpPr>
        <p:spPr>
          <a:xfrm flipH="1">
            <a:off x="4157663" y="2743200"/>
            <a:ext cx="200025" cy="500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E4A3B9-F895-ED46-BFBB-698DD3ECA1DF}"/>
              </a:ext>
            </a:extLst>
          </p:cNvPr>
          <p:cNvSpPr txBox="1"/>
          <p:nvPr/>
        </p:nvSpPr>
        <p:spPr>
          <a:xfrm>
            <a:off x="3867720" y="2412265"/>
            <a:ext cx="183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Peak </a:t>
            </a:r>
            <a:r>
              <a:rPr lang="en-GB" sz="1600" noProof="0" dirty="0"/>
              <a:t>&gt; 764 keV</a:t>
            </a:r>
          </a:p>
          <a:p>
            <a:r>
              <a:rPr lang="en-GB" sz="1600" noProof="0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5B8B32-0ED0-8837-5294-A1A635103D69}"/>
              </a:ext>
            </a:extLst>
          </p:cNvPr>
          <p:cNvCxnSpPr/>
          <p:nvPr/>
        </p:nvCxnSpPr>
        <p:spPr>
          <a:xfrm>
            <a:off x="8043863" y="4643438"/>
            <a:ext cx="942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EB22B5-14E6-116F-D65E-DEC5EA47ADDB}"/>
              </a:ext>
            </a:extLst>
          </p:cNvPr>
          <p:cNvSpPr txBox="1"/>
          <p:nvPr/>
        </p:nvSpPr>
        <p:spPr>
          <a:xfrm>
            <a:off x="6946108" y="4474161"/>
            <a:ext cx="127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Saturation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04500-7EBA-080C-D15A-3ED3062AE9F1}"/>
              </a:ext>
            </a:extLst>
          </p:cNvPr>
          <p:cNvSpPr txBox="1"/>
          <p:nvPr/>
        </p:nvSpPr>
        <p:spPr>
          <a:xfrm>
            <a:off x="3092860" y="1723648"/>
            <a:ext cx="212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Electric noise + gamma background</a:t>
            </a:r>
            <a:endParaRPr lang="en-GB" sz="1600" noProof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F5C950-4E4A-861A-FE8F-3C5948CE5C96}"/>
              </a:ext>
            </a:extLst>
          </p:cNvPr>
          <p:cNvCxnSpPr>
            <a:cxnSpLocks/>
          </p:cNvCxnSpPr>
          <p:nvPr/>
        </p:nvCxnSpPr>
        <p:spPr>
          <a:xfrm flipH="1">
            <a:off x="2509838" y="2226986"/>
            <a:ext cx="647700" cy="525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623D6F-B041-6D91-2674-75897AF7C764}"/>
              </a:ext>
            </a:extLst>
          </p:cNvPr>
          <p:cNvCxnSpPr>
            <a:cxnSpLocks/>
          </p:cNvCxnSpPr>
          <p:nvPr/>
        </p:nvCxnSpPr>
        <p:spPr>
          <a:xfrm flipV="1">
            <a:off x="3504762" y="4474161"/>
            <a:ext cx="167126" cy="702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5A0CA2-BB05-E466-A2DA-C9574C77A75A}"/>
              </a:ext>
            </a:extLst>
          </p:cNvPr>
          <p:cNvCxnSpPr>
            <a:cxnSpLocks/>
          </p:cNvCxnSpPr>
          <p:nvPr/>
        </p:nvCxnSpPr>
        <p:spPr>
          <a:xfrm flipH="1" flipV="1">
            <a:off x="2728915" y="4434548"/>
            <a:ext cx="195832" cy="741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4D10B9-BD08-BB70-EEB1-185C11DD8588}"/>
              </a:ext>
            </a:extLst>
          </p:cNvPr>
          <p:cNvSpPr txBox="1"/>
          <p:nvPr/>
        </p:nvSpPr>
        <p:spPr>
          <a:xfrm>
            <a:off x="2754935" y="5177674"/>
            <a:ext cx="160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Partial energy deposition of fragments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FF27E8-B9B7-6B45-B202-95B4B3AF0C02}"/>
              </a:ext>
            </a:extLst>
          </p:cNvPr>
          <p:cNvCxnSpPr>
            <a:cxnSpLocks/>
          </p:cNvCxnSpPr>
          <p:nvPr/>
        </p:nvCxnSpPr>
        <p:spPr>
          <a:xfrm>
            <a:off x="5706035" y="4474161"/>
            <a:ext cx="0" cy="589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944871-DFFD-42C9-19A1-246C65986079}"/>
              </a:ext>
            </a:extLst>
          </p:cNvPr>
          <p:cNvSpPr txBox="1"/>
          <p:nvPr/>
        </p:nvSpPr>
        <p:spPr>
          <a:xfrm>
            <a:off x="4623199" y="3668243"/>
            <a:ext cx="216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Elastic scattering + some high energy captures  </a:t>
            </a: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14487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E005-BEF3-0887-F12D-987CF0ED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PHITS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ED6D9-C2F3-9023-6608-15C56C81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Goal: deduce the neutron spectrum incident on the detector from the measured spectrum </a:t>
            </a:r>
            <a:endParaRPr lang="en-GB" noProof="0" dirty="0"/>
          </a:p>
          <a:p>
            <a:r>
              <a:rPr lang="en-GB" dirty="0"/>
              <a:t>Method:</a:t>
            </a:r>
          </a:p>
          <a:p>
            <a:pPr lvl="1"/>
            <a:r>
              <a:rPr lang="en-GB" sz="2800" dirty="0"/>
              <a:t>Simulate the response of the detector using PHITS for many monoenergetic sources </a:t>
            </a:r>
            <a:endParaRPr lang="en-GB" sz="2800" noProof="0" dirty="0"/>
          </a:p>
          <a:p>
            <a:pPr lvl="1"/>
            <a:r>
              <a:rPr lang="en-GB" sz="2800" noProof="0" dirty="0"/>
              <a:t>Fit a linear combination of these monoenergetic spectra to the measured spectrum</a:t>
            </a:r>
            <a:endParaRPr lang="en-GB" sz="2800" dirty="0"/>
          </a:p>
          <a:p>
            <a:pPr lvl="1"/>
            <a:r>
              <a:rPr lang="en-GB" sz="2800" noProof="0" dirty="0"/>
              <a:t>Estimate the incident neutron spectrum based on the coefficients of the </a:t>
            </a:r>
            <a:r>
              <a:rPr lang="en-GB" sz="2800" dirty="0"/>
              <a:t>linear combination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200618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837</Words>
  <Application>Microsoft Macintosh PowerPoint</Application>
  <PresentationFormat>Widescreen</PresentationFormat>
  <Paragraphs>142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Office Theme</vt:lpstr>
      <vt:lpstr>  Analysis of 3He neutron proportional counter spectrum taken in potential PAUL site</vt:lpstr>
      <vt:lpstr>Overview</vt:lpstr>
      <vt:lpstr>Literature review</vt:lpstr>
      <vt:lpstr>Literature review</vt:lpstr>
      <vt:lpstr>Detector</vt:lpstr>
      <vt:lpstr>PowerPoint Presentation</vt:lpstr>
      <vt:lpstr>Detector</vt:lpstr>
      <vt:lpstr>Measured spectrum – taken over ~1 month</vt:lpstr>
      <vt:lpstr>PHITS simulations</vt:lpstr>
      <vt:lpstr>PHITS simulations</vt:lpstr>
      <vt:lpstr>PHITS simulations</vt:lpstr>
      <vt:lpstr>PHITS Simulations</vt:lpstr>
      <vt:lpstr>PHITS Simulations</vt:lpstr>
      <vt:lpstr>PHITS Simulations</vt:lpstr>
      <vt:lpstr>Fitting spectra</vt:lpstr>
      <vt:lpstr>Fitting spectra</vt:lpstr>
      <vt:lpstr>Preliminary results</vt:lpstr>
      <vt:lpstr>Preliminary results</vt:lpstr>
      <vt:lpstr>Preliminary results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Gael PP (Ambassador)</dc:creator>
  <cp:lastModifiedBy>Poussot-Pelaez, Gael</cp:lastModifiedBy>
  <cp:revision>3</cp:revision>
  <dcterms:created xsi:type="dcterms:W3CDTF">2026-02-17T09:33:07Z</dcterms:created>
  <dcterms:modified xsi:type="dcterms:W3CDTF">2026-02-25T12:57:10Z</dcterms:modified>
</cp:coreProperties>
</file>