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6" r:id="rId2"/>
    <p:sldMasterId id="2147483664" r:id="rId3"/>
  </p:sldMasterIdLst>
  <p:notesMasterIdLst>
    <p:notesMasterId r:id="rId11"/>
  </p:notesMasterIdLst>
  <p:sldIdLst>
    <p:sldId id="256" r:id="rId4"/>
    <p:sldId id="262" r:id="rId5"/>
    <p:sldId id="258" r:id="rId6"/>
    <p:sldId id="259" r:id="rId7"/>
    <p:sldId id="260" r:id="rId8"/>
    <p:sldId id="263" r:id="rId9"/>
    <p:sldId id="5592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3" roundtripDataSignature="AMtx7mhHjcfwhgbtF8vGWuSSnsqsCH7B/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iederike Schmidt Tremmel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customschemas.google.com/relationships/presentationmetadata" Target="metadata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11-06T16:23:53.458" idx="2">
    <p:pos x="791" y="834"/>
    <p:text>Justine: What problems have you encountered so far?
What have you done to resolve them?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vRTfHuw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11-06T16:24:41.963" idx="3">
    <p:pos x="791" y="834"/>
    <p:text>Justine: What successes have you had?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vRTfHu4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11-06T16:25:28.180" idx="4">
    <p:pos x="791" y="834"/>
    <p:text>Justine: What are the next steps?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vRTfHu8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2a4be91432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g32a4be91432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2a42ce8306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g32a42ce8306_1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2a42ce8306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g32a42ce8306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2a42ce8306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32a42ce8306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9c67d20b4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39c67d20b4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2a4be91432_6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32a4be91432_6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projectescape.eu/" TargetMode="External"/><Relationship Id="rId7" Type="http://schemas.openxmlformats.org/officeDocument/2006/relationships/hyperlink" Target="https://twitter.com/ESCAPE_EU" TargetMode="External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hyperlink" Target="https://www.linkedin.com/company/projectescape/" TargetMode="External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g31fa6dd79ff_1_2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5" y="-9625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g31fa6dd79ff_1_203"/>
          <p:cNvSpPr txBox="1">
            <a:spLocks noGrp="1"/>
          </p:cNvSpPr>
          <p:nvPr>
            <p:ph type="ctrTitle"/>
          </p:nvPr>
        </p:nvSpPr>
        <p:spPr>
          <a:xfrm>
            <a:off x="406940" y="3287319"/>
            <a:ext cx="9973200" cy="1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6277C"/>
              </a:buClr>
              <a:buSzPts val="4800"/>
              <a:buFont typeface="Calibri"/>
              <a:buNone/>
              <a:defRPr sz="4800" b="1">
                <a:solidFill>
                  <a:srgbClr val="36277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g31fa6dd79ff_1_203"/>
          <p:cNvSpPr txBox="1">
            <a:spLocks noGrp="1"/>
          </p:cNvSpPr>
          <p:nvPr>
            <p:ph type="subTitle" idx="1"/>
          </p:nvPr>
        </p:nvSpPr>
        <p:spPr>
          <a:xfrm>
            <a:off x="406940" y="4903300"/>
            <a:ext cx="99732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A0DC"/>
              </a:buClr>
              <a:buSzPts val="2136"/>
              <a:buFont typeface="Calibri"/>
              <a:buNone/>
              <a:defRPr sz="2400" b="0" i="0" u="none" strike="noStrike" cap="none">
                <a:solidFill>
                  <a:srgbClr val="2EA0D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8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2"/>
              <a:buFont typeface="Calibri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Calibri"/>
              <a:buNone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Calibri"/>
              <a:buNone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" name="Google Shape;15;g31fa6dd79ff_1_2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7078" y="6003279"/>
            <a:ext cx="3111500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ternal-3">
  <p:cSld name="1_Internal-3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"/>
          <p:cNvSpPr txBox="1">
            <a:spLocks noGrp="1"/>
          </p:cNvSpPr>
          <p:nvPr>
            <p:ph type="body" idx="1"/>
          </p:nvPr>
        </p:nvSpPr>
        <p:spPr>
          <a:xfrm>
            <a:off x="433137" y="1528763"/>
            <a:ext cx="11271300" cy="4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684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2492"/>
              <a:buFont typeface="Calibri"/>
              <a:buChar char="•"/>
              <a:defRPr sz="2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42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136"/>
              <a:buFont typeface="Calibri"/>
              <a:buChar char="•"/>
              <a:defRPr sz="24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16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3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32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dt" idx="10"/>
          </p:nvPr>
        </p:nvSpPr>
        <p:spPr>
          <a:xfrm>
            <a:off x="413886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ftr" idx="11"/>
          </p:nvPr>
        </p:nvSpPr>
        <p:spPr>
          <a:xfrm>
            <a:off x="4649774" y="6411862"/>
            <a:ext cx="289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sldNum" idx="12"/>
          </p:nvPr>
        </p:nvSpPr>
        <p:spPr>
          <a:xfrm>
            <a:off x="9848227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1787860" y="342058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nal-5">
  <p:cSld name="Internal-5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dt" idx="10"/>
          </p:nvPr>
        </p:nvSpPr>
        <p:spPr>
          <a:xfrm>
            <a:off x="413886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ftr" idx="11"/>
          </p:nvPr>
        </p:nvSpPr>
        <p:spPr>
          <a:xfrm>
            <a:off x="4649774" y="6411862"/>
            <a:ext cx="289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ldNum" idx="12"/>
          </p:nvPr>
        </p:nvSpPr>
        <p:spPr>
          <a:xfrm>
            <a:off x="9848227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4841506" y="1251743"/>
            <a:ext cx="6901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44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2848"/>
              <a:buFont typeface="Calibri"/>
              <a:buChar char="•"/>
              <a:defRPr sz="32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684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492"/>
              <a:buFont typeface="Calibri"/>
              <a:buChar char="•"/>
              <a:defRPr sz="2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42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136"/>
              <a:buFont typeface="Calibri"/>
              <a:buChar char="•"/>
              <a:defRPr sz="24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16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162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0"/>
          <p:cNvSpPr txBox="1">
            <a:spLocks noGrp="1"/>
          </p:cNvSpPr>
          <p:nvPr>
            <p:ph type="body" idx="2"/>
          </p:nvPr>
        </p:nvSpPr>
        <p:spPr>
          <a:xfrm>
            <a:off x="423512" y="1251744"/>
            <a:ext cx="4226400" cy="4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1424"/>
              <a:buFont typeface="Calibri"/>
              <a:buNone/>
              <a:defRPr sz="16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46"/>
              <a:buFont typeface="Calibri"/>
              <a:buNone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68"/>
              <a:buFont typeface="Calibri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0"/>
          <p:cNvSpPr txBox="1">
            <a:spLocks noGrp="1"/>
          </p:cNvSpPr>
          <p:nvPr>
            <p:ph type="title"/>
          </p:nvPr>
        </p:nvSpPr>
        <p:spPr>
          <a:xfrm>
            <a:off x="1787860" y="342058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nal-6">
  <p:cSld name="Internal-6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>
            <a:spLocks noGrp="1"/>
          </p:cNvSpPr>
          <p:nvPr>
            <p:ph type="pic" idx="2"/>
          </p:nvPr>
        </p:nvSpPr>
        <p:spPr>
          <a:xfrm>
            <a:off x="4908884" y="1396674"/>
            <a:ext cx="6805200" cy="46143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52387" y="1396674"/>
            <a:ext cx="4197300" cy="46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1424"/>
              <a:buFont typeface="Calibri"/>
              <a:buNone/>
              <a:defRPr sz="16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46"/>
              <a:buFont typeface="Calibri"/>
              <a:buNone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68"/>
              <a:buFont typeface="Calibri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dt" idx="10"/>
          </p:nvPr>
        </p:nvSpPr>
        <p:spPr>
          <a:xfrm>
            <a:off x="413886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ftr" idx="11"/>
          </p:nvPr>
        </p:nvSpPr>
        <p:spPr>
          <a:xfrm>
            <a:off x="4649774" y="6411862"/>
            <a:ext cx="289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ldNum" idx="12"/>
          </p:nvPr>
        </p:nvSpPr>
        <p:spPr>
          <a:xfrm>
            <a:off x="9848227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title"/>
          </p:nvPr>
        </p:nvSpPr>
        <p:spPr>
          <a:xfrm>
            <a:off x="1787860" y="342058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102777B-9037-D988-3EE8-F9C178E76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017" y="1546846"/>
            <a:ext cx="8631300" cy="23757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B3A0DD78-5233-64B4-7C82-DFA9E070E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4017" y="4225786"/>
            <a:ext cx="86313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69A914-BA36-671C-C01D-0BCBD35D7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896" y="6302237"/>
            <a:ext cx="432904" cy="32467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9BC890-FDBA-17C4-A081-0FBF54C32CF7}"/>
              </a:ext>
            </a:extLst>
          </p:cNvPr>
          <p:cNvSpPr txBox="1"/>
          <p:nvPr userDrawn="1"/>
        </p:nvSpPr>
        <p:spPr>
          <a:xfrm>
            <a:off x="844827" y="6302237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16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FD81B6-DA68-114A-B20B-31E3CEC1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8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CAAE91-AD50-3142-95A3-D1DA430F14DC}" type="datetime1">
              <a:rPr lang="it-IT" smtClean="0"/>
              <a:t>02/03/26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D015A9-2AD7-244C-B4A1-87AA057A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76" y="6392393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DAF8BF3-9D15-8AC2-75DB-445D4D28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9" y="1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E3AA2B-D62C-F2E1-9FB3-3B6628AA2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4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2A77A61-7A8F-A710-DDE1-247AEB16B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353A64-9124-F6B5-66E4-62CD19DC6AD8}"/>
              </a:ext>
            </a:extLst>
          </p:cNvPr>
          <p:cNvSpPr txBox="1"/>
          <p:nvPr userDrawn="1"/>
        </p:nvSpPr>
        <p:spPr>
          <a:xfrm>
            <a:off x="3925958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06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FD81B6-DA68-114A-B20B-31E3CEC1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8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32AD14-A39A-854A-B341-6BFF3DBF3CAC}" type="datetime1">
              <a:rPr lang="it-IT" smtClean="0"/>
              <a:t>02/03/26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D015A9-2AD7-244C-B4A1-87AA057A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9" y="6392393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52C9722-CD2F-5460-7F63-985EF7B9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9" y="1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46E36B-7653-58BE-84BF-AE7D0DF8C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4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23811D6-605E-0DDC-80D3-CE1A0499E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C67B98-5D4C-4FE6-5D8B-C7558E1F5CE0}"/>
              </a:ext>
            </a:extLst>
          </p:cNvPr>
          <p:cNvSpPr txBox="1"/>
          <p:nvPr userDrawn="1"/>
        </p:nvSpPr>
        <p:spPr>
          <a:xfrm>
            <a:off x="3925958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4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3A45D85-78FF-138D-1C33-CC7DD955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9" y="1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3577AB8-D9BF-79B7-E1BB-979E55F8E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8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0EDCDC3-25EE-BE46-AC08-86028A4F2311}" type="datetime1">
              <a:rPr lang="it-IT" smtClean="0"/>
              <a:t>02/03/26</a:t>
            </a:fld>
            <a:endParaRPr lang="it-IT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D58B1A9-C6B1-9D0A-DF7C-6B5CD7C6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9" y="6392393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389B99A-C471-F34E-35E0-271CBCEFC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7B406C-C0B7-A160-4F0E-2EC077C2FCA1}"/>
              </a:ext>
            </a:extLst>
          </p:cNvPr>
          <p:cNvSpPr txBox="1"/>
          <p:nvPr userDrawn="1"/>
        </p:nvSpPr>
        <p:spPr>
          <a:xfrm>
            <a:off x="3925958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98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E990A91-401C-5553-98D3-8EB1CB88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77" y="3071018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274B401-D738-C446-A481-C2BCA4E44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8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7D8953-4F4B-4C47-B689-1894E46BB86F}" type="datetime1">
              <a:rPr lang="it-IT" smtClean="0"/>
              <a:t>02/03/26</a:t>
            </a:fld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A370FB9-7947-EAE2-00D9-705D207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9" y="6392393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A25D9A-0EFB-E6A3-6484-EF8F51E70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74A8BA-B393-4273-2E34-637A73D93042}"/>
              </a:ext>
            </a:extLst>
          </p:cNvPr>
          <p:cNvSpPr txBox="1"/>
          <p:nvPr userDrawn="1"/>
        </p:nvSpPr>
        <p:spPr>
          <a:xfrm>
            <a:off x="3925958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82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B146C0-8E19-B5D7-5C0A-317F4860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8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ECB076-05B0-BA42-B610-86994D31C585}" type="datetime1">
              <a:rPr lang="it-IT" smtClean="0"/>
              <a:t>02/03/26</a:t>
            </a:fld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BFFD2B-3453-662E-AA31-BB4028FF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9" y="6392393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DE270C-B049-6630-BCAF-77ABF5858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F273BB-FD37-79D8-5776-C4A636570E78}"/>
              </a:ext>
            </a:extLst>
          </p:cNvPr>
          <p:cNvSpPr txBox="1"/>
          <p:nvPr userDrawn="1"/>
        </p:nvSpPr>
        <p:spPr>
          <a:xfrm>
            <a:off x="3925958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8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5B6858-CC58-6942-8196-19807DFEA0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62539"/>
            <a:ext cx="5098774" cy="37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F7F928-25B3-CA40-8763-7CAAF6E01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02411" y="1762539"/>
            <a:ext cx="5240327" cy="37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8535BA5-EC5A-D6AF-53F5-C484BE48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9" y="1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21AC948-E48B-18C6-5197-BFB01AEE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8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50563A-E7D3-334C-BB19-8F031D22DAC6}" type="datetime1">
              <a:rPr lang="it-IT" smtClean="0"/>
              <a:t>02/03/26</a:t>
            </a:fld>
            <a:endParaRPr lang="it-IT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958AAF7-040D-AC87-0DDC-342CB739E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9" y="6392393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728B58A-9786-A01B-1093-5FAE9EA48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90230B-633A-1149-0B3B-B1BD12F1E548}"/>
              </a:ext>
            </a:extLst>
          </p:cNvPr>
          <p:cNvSpPr txBox="1"/>
          <p:nvPr userDrawn="1"/>
        </p:nvSpPr>
        <p:spPr>
          <a:xfrm>
            <a:off x="3925958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3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nal_Blank">
  <p:cSld name="Internal_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31fa6dd79ff_1_208"/>
          <p:cNvSpPr txBox="1">
            <a:spLocks noGrp="1"/>
          </p:cNvSpPr>
          <p:nvPr>
            <p:ph type="title"/>
          </p:nvPr>
        </p:nvSpPr>
        <p:spPr>
          <a:xfrm>
            <a:off x="1787860" y="342058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31fa6dd79ff_1_208"/>
          <p:cNvSpPr txBox="1">
            <a:spLocks noGrp="1"/>
          </p:cNvSpPr>
          <p:nvPr>
            <p:ph type="dt" idx="10"/>
          </p:nvPr>
        </p:nvSpPr>
        <p:spPr>
          <a:xfrm>
            <a:off x="413886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g31fa6dd79ff_1_208"/>
          <p:cNvSpPr txBox="1">
            <a:spLocks noGrp="1"/>
          </p:cNvSpPr>
          <p:nvPr>
            <p:ph type="ftr" idx="11"/>
          </p:nvPr>
        </p:nvSpPr>
        <p:spPr>
          <a:xfrm>
            <a:off x="4649774" y="6411862"/>
            <a:ext cx="289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31fa6dd79ff_1_208"/>
          <p:cNvSpPr txBox="1">
            <a:spLocks noGrp="1"/>
          </p:cNvSpPr>
          <p:nvPr>
            <p:ph type="sldNum" idx="12"/>
          </p:nvPr>
        </p:nvSpPr>
        <p:spPr>
          <a:xfrm>
            <a:off x="9848227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8C8DAB5-C62A-8A6D-E217-C607A332A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477" y="3071018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THANKS!</a:t>
            </a:r>
            <a:endParaRPr lang="en-US" dirty="0"/>
          </a:p>
        </p:txBody>
      </p:sp>
      <p:pic>
        <p:nvPicPr>
          <p:cNvPr id="7" name="Immagine 6">
            <a:hlinkClick r:id="rId3"/>
            <a:extLst>
              <a:ext uri="{FF2B5EF4-FFF2-40B4-BE49-F238E27FC236}">
                <a16:creationId xmlns:a16="http://schemas.microsoft.com/office/drawing/2014/main" id="{7FFFF345-651B-39A9-FCDC-CFFE71A42B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7627" y="6404665"/>
            <a:ext cx="2590800" cy="330200"/>
          </a:xfrm>
          <a:prstGeom prst="rect">
            <a:avLst/>
          </a:prstGeom>
        </p:spPr>
      </p:pic>
      <p:pic>
        <p:nvPicPr>
          <p:cNvPr id="9" name="Immagine 8">
            <a:hlinkClick r:id="rId5"/>
            <a:extLst>
              <a:ext uri="{FF2B5EF4-FFF2-40B4-BE49-F238E27FC236}">
                <a16:creationId xmlns:a16="http://schemas.microsoft.com/office/drawing/2014/main" id="{03E62B1B-1F45-2B70-3F12-44DAFA3B36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70573" y="6411015"/>
            <a:ext cx="3733800" cy="317500"/>
          </a:xfrm>
          <a:prstGeom prst="rect">
            <a:avLst/>
          </a:prstGeom>
        </p:spPr>
      </p:pic>
      <p:pic>
        <p:nvPicPr>
          <p:cNvPr id="11" name="Immagine 10">
            <a:hlinkClick r:id="rId7"/>
            <a:extLst>
              <a:ext uri="{FF2B5EF4-FFF2-40B4-BE49-F238E27FC236}">
                <a16:creationId xmlns:a16="http://schemas.microsoft.com/office/drawing/2014/main" id="{3C8796AB-9E83-EBFD-CEE6-976E1F8198D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8950" y="6499363"/>
            <a:ext cx="2451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357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5B47-C677-1F40-983D-52F98A3CC2DB}" type="datetime1">
              <a:rPr lang="it-IT" smtClean="0"/>
              <a:t>02/03/26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37601" y="6346705"/>
            <a:ext cx="731981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pPr algn="ctr"/>
            <a:fld id="{F815B12F-D02A-B845-865F-37AC5B232343}" type="slidenum">
              <a:rPr lang="it-IT" smtClean="0"/>
              <a:pPr algn="ctr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2842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7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2" y="3611596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5812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 txBox="1"/>
          <p:nvPr/>
        </p:nvSpPr>
        <p:spPr>
          <a:xfrm>
            <a:off x="6691080" y="6364081"/>
            <a:ext cx="2695321" cy="398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000" tIns="45000" rIns="45000" bIns="45000">
            <a:spAutoFit/>
          </a:bodyPr>
          <a:lstStyle/>
          <a:p>
            <a:pPr algn="r" defTabSz="914400">
              <a:defRPr sz="2000" spc="-2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/>
              <a:t>Funded by the European Union’s </a:t>
            </a:r>
          </a:p>
          <a:p>
            <a:pPr algn="r" defTabSz="914400">
              <a:defRPr sz="2000" spc="-2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00"/>
              <a:t>Horizon 2020 - Grant N° 824064</a:t>
            </a:r>
          </a:p>
        </p:txBody>
      </p:sp>
      <p:pic>
        <p:nvPicPr>
          <p:cNvPr id="150" name="Immagine 7" descr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561" y="6425281"/>
            <a:ext cx="454681" cy="291961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3600" y="6172201"/>
            <a:ext cx="2133600" cy="3683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307254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02364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tem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quare"/>
          <p:cNvSpPr/>
          <p:nvPr/>
        </p:nvSpPr>
        <p:spPr>
          <a:xfrm>
            <a:off x="762000" y="410766"/>
            <a:ext cx="317811" cy="238869"/>
          </a:xfrm>
          <a:prstGeom prst="rect">
            <a:avLst/>
          </a:prstGeom>
          <a:ln w="25400">
            <a:solidFill>
              <a:srgbClr val="31859C"/>
            </a:solidFill>
            <a:bevel/>
          </a:ln>
        </p:spPr>
        <p:txBody>
          <a:bodyPr lIns="32146" rIns="32146" anchor="ctr"/>
          <a:lstStyle/>
          <a:p>
            <a:pPr algn="ctr">
              <a:defRPr sz="1800"/>
            </a:pPr>
            <a:endParaRPr sz="1266"/>
          </a:p>
        </p:txBody>
      </p:sp>
      <p:sp>
        <p:nvSpPr>
          <p:cNvPr id="27" name="CDS Activity Report 2016-2017"/>
          <p:cNvSpPr txBox="1">
            <a:spLocks noGrp="1"/>
          </p:cNvSpPr>
          <p:nvPr>
            <p:ph type="body" sz="quarter" idx="21"/>
          </p:nvPr>
        </p:nvSpPr>
        <p:spPr>
          <a:xfrm>
            <a:off x="4472967" y="6409264"/>
            <a:ext cx="3889004" cy="23846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algn="ctr" defTabSz="642915">
              <a:spcBef>
                <a:spcPts val="0"/>
              </a:spcBef>
              <a:buSzTx/>
              <a:buFontTx/>
              <a:buNone/>
              <a:defRPr sz="1055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CDS Activity Report 2016-2017</a:t>
            </a:r>
          </a:p>
        </p:txBody>
      </p:sp>
      <p:sp>
        <p:nvSpPr>
          <p:cNvPr id="28" name="10/10/2017"/>
          <p:cNvSpPr txBox="1">
            <a:spLocks noGrp="1"/>
          </p:cNvSpPr>
          <p:nvPr>
            <p:ph type="body" sz="quarter" idx="22"/>
          </p:nvPr>
        </p:nvSpPr>
        <p:spPr>
          <a:xfrm>
            <a:off x="648705" y="6409264"/>
            <a:ext cx="2000251" cy="238461"/>
          </a:xfrm>
          <a:prstGeom prst="rect">
            <a:avLst/>
          </a:prstGeom>
        </p:spPr>
        <p:txBody>
          <a:bodyPr lIns="45719" tIns="45719" rIns="45719" bIns="45719" anchor="ctr">
            <a:spAutoFit/>
          </a:bodyPr>
          <a:lstStyle>
            <a:lvl1pPr marL="0" indent="0" defTabSz="642915">
              <a:spcBef>
                <a:spcPts val="0"/>
              </a:spcBef>
              <a:buSzTx/>
              <a:buFontTx/>
              <a:buNone/>
              <a:defRPr sz="1055">
                <a:solidFill>
                  <a:srgbClr val="888888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r>
              <a:t>10/10/2017</a:t>
            </a:r>
          </a:p>
        </p:txBody>
      </p:sp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309688" y="35719"/>
            <a:ext cx="10363201" cy="991195"/>
          </a:xfrm>
          <a:prstGeom prst="rect">
            <a:avLst/>
          </a:prstGeom>
        </p:spPr>
        <p:txBody>
          <a:bodyPr/>
          <a:lstStyle>
            <a:lvl1pPr algn="l" defTabSz="642915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012032" y="2064544"/>
            <a:ext cx="10167938" cy="3499372"/>
          </a:xfrm>
          <a:prstGeom prst="rect">
            <a:avLst/>
          </a:prstGeom>
        </p:spPr>
        <p:txBody>
          <a:bodyPr/>
          <a:lstStyle>
            <a:lvl1pPr marL="267881" indent="-267881" defTabSz="642915">
              <a:spcBef>
                <a:spcPts val="492"/>
              </a:spcBef>
              <a:buClr>
                <a:srgbClr val="31859B"/>
              </a:buClr>
              <a:buSzPct val="150000"/>
              <a:buFontTx/>
              <a:defRPr sz="1969">
                <a:latin typeface="+mj-lt"/>
                <a:ea typeface="+mj-ea"/>
                <a:cs typeface="+mj-cs"/>
                <a:sym typeface="Helvetica"/>
              </a:defRPr>
            </a:lvl1pPr>
            <a:lvl2pPr marL="589338" indent="-267881" defTabSz="642915">
              <a:spcBef>
                <a:spcPts val="492"/>
              </a:spcBef>
              <a:buClr>
                <a:srgbClr val="31859B"/>
              </a:buClr>
              <a:buSzPct val="150000"/>
              <a:buFontTx/>
              <a:buChar char="•"/>
              <a:defRPr sz="1969">
                <a:latin typeface="+mj-lt"/>
                <a:ea typeface="+mj-ea"/>
                <a:cs typeface="+mj-cs"/>
                <a:sym typeface="Helvetica"/>
              </a:defRPr>
            </a:lvl2pPr>
            <a:lvl3pPr marL="910796" indent="-267881" defTabSz="642915">
              <a:spcBef>
                <a:spcPts val="492"/>
              </a:spcBef>
              <a:buClr>
                <a:srgbClr val="31859B"/>
              </a:buClr>
              <a:buSzPct val="150000"/>
              <a:buFontTx/>
              <a:defRPr sz="1969">
                <a:latin typeface="+mj-lt"/>
                <a:ea typeface="+mj-ea"/>
                <a:cs typeface="+mj-cs"/>
                <a:sym typeface="Helvetica"/>
              </a:defRPr>
            </a:lvl3pPr>
            <a:lvl4pPr marL="1232253" indent="-267881" defTabSz="642915">
              <a:spcBef>
                <a:spcPts val="492"/>
              </a:spcBef>
              <a:buClr>
                <a:srgbClr val="31859B"/>
              </a:buClr>
              <a:buSzPct val="150000"/>
              <a:buFontTx/>
              <a:buChar char="•"/>
              <a:defRPr sz="1969">
                <a:latin typeface="+mj-lt"/>
                <a:ea typeface="+mj-ea"/>
                <a:cs typeface="+mj-cs"/>
                <a:sym typeface="Helvetica"/>
              </a:defRPr>
            </a:lvl4pPr>
            <a:lvl5pPr marL="1553710" indent="-267881" defTabSz="642915">
              <a:spcBef>
                <a:spcPts val="492"/>
              </a:spcBef>
              <a:buClr>
                <a:srgbClr val="31859B"/>
              </a:buClr>
              <a:buSzPct val="150000"/>
              <a:buFontTx/>
              <a:buChar char="•"/>
              <a:defRPr sz="1969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21725" y="6295668"/>
            <a:ext cx="2844801" cy="243245"/>
          </a:xfrm>
          <a:prstGeom prst="rect">
            <a:avLst/>
          </a:prstGeom>
        </p:spPr>
        <p:txBody>
          <a:bodyPr wrap="square"/>
          <a:lstStyle>
            <a:lvl1pPr defTabSz="642915">
              <a:defRPr sz="1055">
                <a:solidFill>
                  <a:srgbClr val="FFFFFF"/>
                </a:solidFill>
                <a:latin typeface="+mn-lt"/>
                <a:ea typeface="+mn-ea"/>
                <a:cs typeface="+mn-cs"/>
                <a:sym typeface="Trebuchet M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380137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31fa6dd79ff_1_213"/>
          <p:cNvSpPr txBox="1">
            <a:spLocks noGrp="1"/>
          </p:cNvSpPr>
          <p:nvPr>
            <p:ph type="dt" idx="10"/>
          </p:nvPr>
        </p:nvSpPr>
        <p:spPr>
          <a:xfrm>
            <a:off x="413886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31fa6dd79ff_1_213"/>
          <p:cNvSpPr txBox="1">
            <a:spLocks noGrp="1"/>
          </p:cNvSpPr>
          <p:nvPr>
            <p:ph type="ftr" idx="11"/>
          </p:nvPr>
        </p:nvSpPr>
        <p:spPr>
          <a:xfrm>
            <a:off x="4649774" y="6411862"/>
            <a:ext cx="289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g31fa6dd79ff_1_213"/>
          <p:cNvSpPr txBox="1">
            <a:spLocks noGrp="1"/>
          </p:cNvSpPr>
          <p:nvPr>
            <p:ph type="sldNum" idx="12"/>
          </p:nvPr>
        </p:nvSpPr>
        <p:spPr>
          <a:xfrm>
            <a:off x="9848227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" name="Google Shape;25;g31fa6dd79ff_1_2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1388"/>
            <a:ext cx="12187066" cy="6855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nal-3">
  <p:cSld name="Internal-3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31fa6dd79ff_1_218"/>
          <p:cNvSpPr txBox="1">
            <a:spLocks noGrp="1"/>
          </p:cNvSpPr>
          <p:nvPr>
            <p:ph type="title"/>
          </p:nvPr>
        </p:nvSpPr>
        <p:spPr>
          <a:xfrm>
            <a:off x="1787860" y="342058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g31fa6dd79ff_1_218"/>
          <p:cNvSpPr txBox="1">
            <a:spLocks noGrp="1"/>
          </p:cNvSpPr>
          <p:nvPr>
            <p:ph type="body" idx="1"/>
          </p:nvPr>
        </p:nvSpPr>
        <p:spPr>
          <a:xfrm>
            <a:off x="413886" y="2754312"/>
            <a:ext cx="11367300" cy="3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684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1D1B"/>
              </a:buClr>
              <a:buSzPts val="2492"/>
              <a:buFont typeface="Calibri"/>
              <a:buChar char="•"/>
              <a:defRPr sz="28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42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2136"/>
              <a:buFont typeface="Calibri"/>
              <a:buChar char="•"/>
              <a:defRPr sz="24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16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3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32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g31fa6dd79ff_1_218"/>
          <p:cNvSpPr txBox="1">
            <a:spLocks noGrp="1"/>
          </p:cNvSpPr>
          <p:nvPr>
            <p:ph type="body" idx="2"/>
          </p:nvPr>
        </p:nvSpPr>
        <p:spPr>
          <a:xfrm>
            <a:off x="413886" y="1340919"/>
            <a:ext cx="11367300" cy="1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277C"/>
              </a:buClr>
              <a:buSzPts val="2492"/>
              <a:buFont typeface="Calibri"/>
              <a:buNone/>
              <a:defRPr sz="2800" b="0" i="0" u="none" strike="noStrike" cap="none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136"/>
              <a:buFont typeface="Calibri"/>
              <a:buNone/>
              <a:defRPr sz="24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None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None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None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g31fa6dd79ff_1_218"/>
          <p:cNvSpPr txBox="1">
            <a:spLocks noGrp="1"/>
          </p:cNvSpPr>
          <p:nvPr>
            <p:ph type="dt" idx="10"/>
          </p:nvPr>
        </p:nvSpPr>
        <p:spPr>
          <a:xfrm>
            <a:off x="413886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31fa6dd79ff_1_218"/>
          <p:cNvSpPr txBox="1">
            <a:spLocks noGrp="1"/>
          </p:cNvSpPr>
          <p:nvPr>
            <p:ph type="ftr" idx="11"/>
          </p:nvPr>
        </p:nvSpPr>
        <p:spPr>
          <a:xfrm>
            <a:off x="4649774" y="6411862"/>
            <a:ext cx="289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g31fa6dd79ff_1_218"/>
          <p:cNvSpPr txBox="1">
            <a:spLocks noGrp="1"/>
          </p:cNvSpPr>
          <p:nvPr>
            <p:ph type="sldNum" idx="12"/>
          </p:nvPr>
        </p:nvSpPr>
        <p:spPr>
          <a:xfrm>
            <a:off x="9848227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nal-5">
  <p:cSld name="Internal-5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31fa6dd79ff_1_231"/>
          <p:cNvSpPr txBox="1">
            <a:spLocks noGrp="1"/>
          </p:cNvSpPr>
          <p:nvPr>
            <p:ph type="dt" idx="10"/>
          </p:nvPr>
        </p:nvSpPr>
        <p:spPr>
          <a:xfrm>
            <a:off x="413886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31fa6dd79ff_1_231"/>
          <p:cNvSpPr txBox="1">
            <a:spLocks noGrp="1"/>
          </p:cNvSpPr>
          <p:nvPr>
            <p:ph type="ftr" idx="11"/>
          </p:nvPr>
        </p:nvSpPr>
        <p:spPr>
          <a:xfrm>
            <a:off x="4649774" y="6411862"/>
            <a:ext cx="289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g31fa6dd79ff_1_231"/>
          <p:cNvSpPr txBox="1">
            <a:spLocks noGrp="1"/>
          </p:cNvSpPr>
          <p:nvPr>
            <p:ph type="sldNum" idx="12"/>
          </p:nvPr>
        </p:nvSpPr>
        <p:spPr>
          <a:xfrm>
            <a:off x="9848227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" name="Google Shape;43;g31fa6dd79ff_1_231"/>
          <p:cNvSpPr txBox="1">
            <a:spLocks noGrp="1"/>
          </p:cNvSpPr>
          <p:nvPr>
            <p:ph type="body" idx="1"/>
          </p:nvPr>
        </p:nvSpPr>
        <p:spPr>
          <a:xfrm>
            <a:off x="4841506" y="1251743"/>
            <a:ext cx="6901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944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2848"/>
              <a:buFont typeface="Calibri"/>
              <a:buChar char="•"/>
              <a:defRPr sz="32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684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492"/>
              <a:buFont typeface="Calibri"/>
              <a:buChar char="•"/>
              <a:defRPr sz="2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42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136"/>
              <a:buFont typeface="Calibri"/>
              <a:buChar char="•"/>
              <a:defRPr sz="24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16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162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g31fa6dd79ff_1_231"/>
          <p:cNvSpPr txBox="1">
            <a:spLocks noGrp="1"/>
          </p:cNvSpPr>
          <p:nvPr>
            <p:ph type="body" idx="2"/>
          </p:nvPr>
        </p:nvSpPr>
        <p:spPr>
          <a:xfrm>
            <a:off x="423512" y="1251744"/>
            <a:ext cx="4226400" cy="48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1424"/>
              <a:buFont typeface="Calibri"/>
              <a:buNone/>
              <a:defRPr sz="16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46"/>
              <a:buFont typeface="Calibri"/>
              <a:buNone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68"/>
              <a:buFont typeface="Calibri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g31fa6dd79ff_1_231"/>
          <p:cNvSpPr txBox="1">
            <a:spLocks noGrp="1"/>
          </p:cNvSpPr>
          <p:nvPr>
            <p:ph type="title"/>
          </p:nvPr>
        </p:nvSpPr>
        <p:spPr>
          <a:xfrm>
            <a:off x="1787860" y="342058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nal-6">
  <p:cSld name="Internal-6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1fa6dd79ff_1_238"/>
          <p:cNvSpPr>
            <a:spLocks noGrp="1"/>
          </p:cNvSpPr>
          <p:nvPr>
            <p:ph type="pic" idx="2"/>
          </p:nvPr>
        </p:nvSpPr>
        <p:spPr>
          <a:xfrm>
            <a:off x="4908884" y="1396674"/>
            <a:ext cx="6805200" cy="46143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g31fa6dd79ff_1_238"/>
          <p:cNvSpPr txBox="1">
            <a:spLocks noGrp="1"/>
          </p:cNvSpPr>
          <p:nvPr>
            <p:ph type="body" idx="1"/>
          </p:nvPr>
        </p:nvSpPr>
        <p:spPr>
          <a:xfrm>
            <a:off x="452387" y="1396674"/>
            <a:ext cx="4197300" cy="46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616"/>
              </a:buClr>
              <a:buSzPts val="1424"/>
              <a:buFont typeface="Calibri"/>
              <a:buNone/>
              <a:defRPr sz="16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46"/>
              <a:buFont typeface="Calibri"/>
              <a:buNone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68"/>
              <a:buFont typeface="Calibri"/>
              <a:buNone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890"/>
              <a:buFont typeface="Calibri"/>
              <a:buNone/>
              <a:defRPr sz="1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g31fa6dd79ff_1_238"/>
          <p:cNvSpPr txBox="1">
            <a:spLocks noGrp="1"/>
          </p:cNvSpPr>
          <p:nvPr>
            <p:ph type="dt" idx="10"/>
          </p:nvPr>
        </p:nvSpPr>
        <p:spPr>
          <a:xfrm>
            <a:off x="413886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g31fa6dd79ff_1_238"/>
          <p:cNvSpPr txBox="1">
            <a:spLocks noGrp="1"/>
          </p:cNvSpPr>
          <p:nvPr>
            <p:ph type="ftr" idx="11"/>
          </p:nvPr>
        </p:nvSpPr>
        <p:spPr>
          <a:xfrm>
            <a:off x="4649774" y="6411862"/>
            <a:ext cx="289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g31fa6dd79ff_1_238"/>
          <p:cNvSpPr txBox="1">
            <a:spLocks noGrp="1"/>
          </p:cNvSpPr>
          <p:nvPr>
            <p:ph type="sldNum" idx="12"/>
          </p:nvPr>
        </p:nvSpPr>
        <p:spPr>
          <a:xfrm>
            <a:off x="9848227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2" name="Google Shape;52;g31fa6dd79ff_1_238"/>
          <p:cNvSpPr txBox="1">
            <a:spLocks noGrp="1"/>
          </p:cNvSpPr>
          <p:nvPr>
            <p:ph type="title"/>
          </p:nvPr>
        </p:nvSpPr>
        <p:spPr>
          <a:xfrm>
            <a:off x="1787860" y="342058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nal_Blank">
  <p:cSld name="Internal_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87860" y="342058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dt" idx="10"/>
          </p:nvPr>
        </p:nvSpPr>
        <p:spPr>
          <a:xfrm>
            <a:off x="413886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"/>
          <p:cNvSpPr txBox="1">
            <a:spLocks noGrp="1"/>
          </p:cNvSpPr>
          <p:nvPr>
            <p:ph type="ftr" idx="11"/>
          </p:nvPr>
        </p:nvSpPr>
        <p:spPr>
          <a:xfrm>
            <a:off x="4649774" y="6411862"/>
            <a:ext cx="289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 txBox="1">
            <a:spLocks noGrp="1"/>
          </p:cNvSpPr>
          <p:nvPr>
            <p:ph type="sldNum" idx="12"/>
          </p:nvPr>
        </p:nvSpPr>
        <p:spPr>
          <a:xfrm>
            <a:off x="9848227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>
            <a:spLocks noGrp="1"/>
          </p:cNvSpPr>
          <p:nvPr>
            <p:ph type="dt" idx="10"/>
          </p:nvPr>
        </p:nvSpPr>
        <p:spPr>
          <a:xfrm>
            <a:off x="413886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ftr" idx="11"/>
          </p:nvPr>
        </p:nvSpPr>
        <p:spPr>
          <a:xfrm>
            <a:off x="4649774" y="6411862"/>
            <a:ext cx="289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sldNum" idx="12"/>
          </p:nvPr>
        </p:nvSpPr>
        <p:spPr>
          <a:xfrm>
            <a:off x="9848227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2" name="Google Shape;7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7" y="1388"/>
            <a:ext cx="12187066" cy="6855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nal-3">
  <p:cSld name="Internal-3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1787860" y="342058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body" idx="1"/>
          </p:nvPr>
        </p:nvSpPr>
        <p:spPr>
          <a:xfrm>
            <a:off x="413886" y="2754312"/>
            <a:ext cx="11367300" cy="3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684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1D1B"/>
              </a:buClr>
              <a:buSzPts val="2492"/>
              <a:buFont typeface="Calibri"/>
              <a:buChar char="•"/>
              <a:defRPr sz="28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423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2136"/>
              <a:buFont typeface="Calibri"/>
              <a:buChar char="•"/>
              <a:defRPr sz="24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16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1780"/>
              <a:buFont typeface="Calibri"/>
              <a:buChar char="•"/>
              <a:defRPr sz="20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32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32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D1D1B"/>
              </a:buClr>
              <a:buSzPts val="1602"/>
              <a:buFont typeface="Calibri"/>
              <a:buChar char="•"/>
              <a:defRPr sz="18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8"/>
          <p:cNvSpPr txBox="1">
            <a:spLocks noGrp="1"/>
          </p:cNvSpPr>
          <p:nvPr>
            <p:ph type="body" idx="2"/>
          </p:nvPr>
        </p:nvSpPr>
        <p:spPr>
          <a:xfrm>
            <a:off x="413886" y="1340919"/>
            <a:ext cx="11367300" cy="1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6277C"/>
              </a:buClr>
              <a:buSzPts val="2492"/>
              <a:buFont typeface="Calibri"/>
              <a:buNone/>
              <a:defRPr sz="2800" b="0" i="0" u="none" strike="noStrike" cap="none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2136"/>
              <a:buFont typeface="Calibri"/>
              <a:buNone/>
              <a:defRPr sz="24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780"/>
              <a:buFont typeface="Calibri"/>
              <a:buNone/>
              <a:defRPr sz="20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None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71616"/>
              </a:buClr>
              <a:buSzPts val="1602"/>
              <a:buFont typeface="Calibri"/>
              <a:buNone/>
              <a:defRPr sz="1800" b="0" i="0" u="none" strike="noStrike" cap="none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dt" idx="10"/>
          </p:nvPr>
        </p:nvSpPr>
        <p:spPr>
          <a:xfrm>
            <a:off x="413886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ftr" idx="11"/>
          </p:nvPr>
        </p:nvSpPr>
        <p:spPr>
          <a:xfrm>
            <a:off x="4649774" y="6411862"/>
            <a:ext cx="289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1D1D1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sldNum" idx="12"/>
          </p:nvPr>
        </p:nvSpPr>
        <p:spPr>
          <a:xfrm>
            <a:off x="9848227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g31fa6dd79ff_1_19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5550"/>
            <a:ext cx="12182131" cy="68524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g31fa6dd79ff_1_197"/>
          <p:cNvSpPr txBox="1">
            <a:spLocks noGrp="1"/>
          </p:cNvSpPr>
          <p:nvPr>
            <p:ph type="dt" idx="10"/>
          </p:nvPr>
        </p:nvSpPr>
        <p:spPr>
          <a:xfrm>
            <a:off x="413886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g31fa6dd79ff_1_197"/>
          <p:cNvSpPr txBox="1">
            <a:spLocks noGrp="1"/>
          </p:cNvSpPr>
          <p:nvPr>
            <p:ph type="ftr" idx="11"/>
          </p:nvPr>
        </p:nvSpPr>
        <p:spPr>
          <a:xfrm>
            <a:off x="4649774" y="6411862"/>
            <a:ext cx="289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g31fa6dd79ff_1_197"/>
          <p:cNvSpPr txBox="1">
            <a:spLocks noGrp="1"/>
          </p:cNvSpPr>
          <p:nvPr>
            <p:ph type="sldNum" idx="12"/>
          </p:nvPr>
        </p:nvSpPr>
        <p:spPr>
          <a:xfrm>
            <a:off x="9848227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" name="Google Shape;10;g31fa6dd79ff_1_197"/>
          <p:cNvSpPr txBox="1">
            <a:spLocks noGrp="1"/>
          </p:cNvSpPr>
          <p:nvPr>
            <p:ph type="title"/>
          </p:nvPr>
        </p:nvSpPr>
        <p:spPr>
          <a:xfrm>
            <a:off x="1787860" y="342058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-25550"/>
            <a:ext cx="12182131" cy="685244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"/>
          <p:cNvSpPr txBox="1">
            <a:spLocks noGrp="1"/>
          </p:cNvSpPr>
          <p:nvPr>
            <p:ph type="dt" idx="10"/>
          </p:nvPr>
        </p:nvSpPr>
        <p:spPr>
          <a:xfrm>
            <a:off x="413886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4"/>
          <p:cNvSpPr txBox="1">
            <a:spLocks noGrp="1"/>
          </p:cNvSpPr>
          <p:nvPr>
            <p:ph type="ftr" idx="11"/>
          </p:nvPr>
        </p:nvSpPr>
        <p:spPr>
          <a:xfrm>
            <a:off x="4649774" y="6411862"/>
            <a:ext cx="2899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sldNum" idx="12"/>
          </p:nvPr>
        </p:nvSpPr>
        <p:spPr>
          <a:xfrm>
            <a:off x="9848227" y="6411862"/>
            <a:ext cx="193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1D1D1B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title"/>
          </p:nvPr>
        </p:nvSpPr>
        <p:spPr>
          <a:xfrm>
            <a:off x="1787860" y="342058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559" y="1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204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16137" y="6477264"/>
            <a:ext cx="988450" cy="31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B19144-8E75-194A-858E-64FC43EC01A1}" type="datetime1">
              <a:rPr lang="it-IT" smtClean="0"/>
              <a:t>02/03/26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4673" y="6476235"/>
            <a:ext cx="7777373" cy="297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3616" y="6476233"/>
            <a:ext cx="1051176" cy="297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22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44C9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Tx/>
        <a:buBlip>
          <a:blip r:embed="rId16"/>
        </a:buBlip>
        <a:defRPr sz="2800" kern="1200">
          <a:solidFill>
            <a:srgbClr val="323F2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6"/>
        </a:buBlip>
        <a:defRPr sz="2400" kern="1200">
          <a:solidFill>
            <a:srgbClr val="323F2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6"/>
        </a:buBlip>
        <a:defRPr sz="2000" kern="1200">
          <a:solidFill>
            <a:srgbClr val="323F2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6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6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36318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hyperlink" Target="https://indico.in2p3.fr/event/37439/" TargetMode="External"/><Relationship Id="rId4" Type="http://schemas.openxmlformats.org/officeDocument/2006/relationships/hyperlink" Target="https://indico.in2p3.fr/event/36738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2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3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ict.inaf.it/event/3454/" TargetMode="Externa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2a4be91432_6_0"/>
          <p:cNvSpPr txBox="1">
            <a:spLocks noGrp="1"/>
          </p:cNvSpPr>
          <p:nvPr>
            <p:ph type="ctrTitle"/>
          </p:nvPr>
        </p:nvSpPr>
        <p:spPr>
          <a:xfrm>
            <a:off x="406940" y="3134919"/>
            <a:ext cx="9973200" cy="1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GB" dirty="0"/>
              <a:t>Astro-CC Pilot </a:t>
            </a:r>
            <a:endParaRPr dirty="0"/>
          </a:p>
        </p:txBody>
      </p:sp>
      <p:sp>
        <p:nvSpPr>
          <p:cNvPr id="105" name="Google Shape;105;g32a4be91432_6_0"/>
          <p:cNvSpPr txBox="1"/>
          <p:nvPr/>
        </p:nvSpPr>
        <p:spPr>
          <a:xfrm>
            <a:off x="5733168" y="1302335"/>
            <a:ext cx="611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GB" sz="5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Funded Project</a:t>
            </a:r>
            <a:endParaRPr sz="5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6" name="Google Shape;106;g32a4be91432_6_0"/>
          <p:cNvCxnSpPr/>
          <p:nvPr/>
        </p:nvCxnSpPr>
        <p:spPr>
          <a:xfrm>
            <a:off x="5575852" y="1048412"/>
            <a:ext cx="0" cy="1431300"/>
          </a:xfrm>
          <a:prstGeom prst="straightConnector1">
            <a:avLst/>
          </a:prstGeom>
          <a:noFill/>
          <a:ln w="57150" cap="flat" cmpd="sng">
            <a:solidFill>
              <a:srgbClr val="A0589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" name="Google Shape;107;g32a4be91432_6_0"/>
          <p:cNvSpPr/>
          <p:nvPr/>
        </p:nvSpPr>
        <p:spPr>
          <a:xfrm>
            <a:off x="406950" y="4841650"/>
            <a:ext cx="7924800" cy="20166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32a4be91432_6_0"/>
          <p:cNvSpPr txBox="1">
            <a:spLocks noGrp="1"/>
          </p:cNvSpPr>
          <p:nvPr>
            <p:ph type="subTitle" idx="1"/>
          </p:nvPr>
        </p:nvSpPr>
        <p:spPr>
          <a:xfrm>
            <a:off x="519796" y="5064001"/>
            <a:ext cx="24126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A0DC"/>
              </a:buClr>
              <a:buSzPts val="2136"/>
              <a:buFont typeface="Calibri"/>
              <a:buNone/>
            </a:pPr>
            <a:r>
              <a:rPr lang="en-GB" dirty="0"/>
              <a:t>Implemented by</a:t>
            </a:r>
            <a:endParaRPr dirty="0"/>
          </a:p>
        </p:txBody>
      </p:sp>
      <p:sp>
        <p:nvSpPr>
          <p:cNvPr id="109" name="Google Shape;109;g32a4be91432_6_0"/>
          <p:cNvSpPr txBox="1"/>
          <p:nvPr/>
        </p:nvSpPr>
        <p:spPr>
          <a:xfrm>
            <a:off x="398840" y="4023486"/>
            <a:ext cx="998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Presenter: Mark Allen, CDS CNRS Strasbourg Astronomical Observatory, 0000-0003-2168-0087</a:t>
            </a:r>
          </a:p>
        </p:txBody>
      </p:sp>
      <p:sp>
        <p:nvSpPr>
          <p:cNvPr id="110" name="Google Shape;110;g32a4be91432_6_0"/>
          <p:cNvSpPr/>
          <p:nvPr/>
        </p:nvSpPr>
        <p:spPr>
          <a:xfrm>
            <a:off x="606277" y="5911950"/>
            <a:ext cx="1270200" cy="74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2F43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LOGO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32a4be91432_6_0"/>
          <p:cNvSpPr/>
          <p:nvPr/>
        </p:nvSpPr>
        <p:spPr>
          <a:xfrm>
            <a:off x="1956102" y="5911925"/>
            <a:ext cx="1270200" cy="74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2F43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LOGO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32a4be91432_6_0"/>
          <p:cNvSpPr/>
          <p:nvPr/>
        </p:nvSpPr>
        <p:spPr>
          <a:xfrm>
            <a:off x="3305927" y="5911950"/>
            <a:ext cx="1270200" cy="74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2F43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LOGO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32a4be91432_6_0"/>
          <p:cNvSpPr/>
          <p:nvPr/>
        </p:nvSpPr>
        <p:spPr>
          <a:xfrm>
            <a:off x="4655752" y="5911925"/>
            <a:ext cx="1270200" cy="74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2F43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LOGO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32a4be91432_6_0"/>
          <p:cNvSpPr/>
          <p:nvPr/>
        </p:nvSpPr>
        <p:spPr>
          <a:xfrm>
            <a:off x="6005577" y="5911950"/>
            <a:ext cx="1270200" cy="74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2F43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LOGO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08;g32a4be91432_6_0">
            <a:extLst>
              <a:ext uri="{FF2B5EF4-FFF2-40B4-BE49-F238E27FC236}">
                <a16:creationId xmlns:a16="http://schemas.microsoft.com/office/drawing/2014/main" id="{E22EF4EC-733D-6F03-6863-1FCB67D3D90E}"/>
              </a:ext>
            </a:extLst>
          </p:cNvPr>
          <p:cNvSpPr txBox="1">
            <a:spLocks/>
          </p:cNvSpPr>
          <p:nvPr/>
        </p:nvSpPr>
        <p:spPr>
          <a:xfrm>
            <a:off x="519796" y="5064001"/>
            <a:ext cx="24126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A0DC"/>
              </a:buClr>
              <a:buSzPts val="2136"/>
              <a:buFont typeface="Calibri"/>
              <a:buNone/>
              <a:defRPr sz="2400" b="0" i="0" u="none" strike="noStrike" cap="none">
                <a:solidFill>
                  <a:srgbClr val="2EA0D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780"/>
              <a:buFont typeface="Calibri"/>
              <a:buNone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2"/>
              <a:buFont typeface="Calibri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Calibri"/>
              <a:buNone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Calibri"/>
              <a:buNone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Bef>
                <a:spcPts val="0"/>
              </a:spcBef>
            </a:pPr>
            <a:r>
              <a:rPr lang="en-GB"/>
              <a:t>Implemented by</a:t>
            </a:r>
          </a:p>
        </p:txBody>
      </p:sp>
      <p:sp>
        <p:nvSpPr>
          <p:cNvPr id="4" name="Google Shape;110;g32a4be91432_6_0">
            <a:extLst>
              <a:ext uri="{FF2B5EF4-FFF2-40B4-BE49-F238E27FC236}">
                <a16:creationId xmlns:a16="http://schemas.microsoft.com/office/drawing/2014/main" id="{EA8A3645-BE21-0E70-5A88-6A76E4C18F59}"/>
              </a:ext>
            </a:extLst>
          </p:cNvPr>
          <p:cNvSpPr/>
          <p:nvPr/>
        </p:nvSpPr>
        <p:spPr>
          <a:xfrm>
            <a:off x="606277" y="5911950"/>
            <a:ext cx="1270200" cy="74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2F43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GB"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11;g32a4be91432_6_0">
            <a:extLst>
              <a:ext uri="{FF2B5EF4-FFF2-40B4-BE49-F238E27FC236}">
                <a16:creationId xmlns:a16="http://schemas.microsoft.com/office/drawing/2014/main" id="{FE8DC3C6-3167-2D14-ABC6-87E91B780CD6}"/>
              </a:ext>
            </a:extLst>
          </p:cNvPr>
          <p:cNvSpPr/>
          <p:nvPr/>
        </p:nvSpPr>
        <p:spPr>
          <a:xfrm>
            <a:off x="1956102" y="5911925"/>
            <a:ext cx="1270200" cy="74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2F43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2;g32a4be91432_6_0">
            <a:extLst>
              <a:ext uri="{FF2B5EF4-FFF2-40B4-BE49-F238E27FC236}">
                <a16:creationId xmlns:a16="http://schemas.microsoft.com/office/drawing/2014/main" id="{527D1E3A-7B20-F3DA-594F-87C872B29917}"/>
              </a:ext>
            </a:extLst>
          </p:cNvPr>
          <p:cNvSpPr/>
          <p:nvPr/>
        </p:nvSpPr>
        <p:spPr>
          <a:xfrm>
            <a:off x="3305927" y="5911950"/>
            <a:ext cx="1270200" cy="74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2F43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13;g32a4be91432_6_0">
            <a:extLst>
              <a:ext uri="{FF2B5EF4-FFF2-40B4-BE49-F238E27FC236}">
                <a16:creationId xmlns:a16="http://schemas.microsoft.com/office/drawing/2014/main" id="{9130E661-3E17-4054-E409-8A9B4ED470AC}"/>
              </a:ext>
            </a:extLst>
          </p:cNvPr>
          <p:cNvSpPr/>
          <p:nvPr/>
        </p:nvSpPr>
        <p:spPr>
          <a:xfrm>
            <a:off x="4655752" y="5911925"/>
            <a:ext cx="1270200" cy="74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2F43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4;g32a4be91432_6_0">
            <a:extLst>
              <a:ext uri="{FF2B5EF4-FFF2-40B4-BE49-F238E27FC236}">
                <a16:creationId xmlns:a16="http://schemas.microsoft.com/office/drawing/2014/main" id="{09FBE442-EE04-0AAC-18F1-2E634682A590}"/>
              </a:ext>
            </a:extLst>
          </p:cNvPr>
          <p:cNvSpPr/>
          <p:nvPr/>
        </p:nvSpPr>
        <p:spPr>
          <a:xfrm>
            <a:off x="6005577" y="5911950"/>
            <a:ext cx="1270200" cy="74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2F43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LOGO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E6A1A2-3A0E-0682-C58E-2B74DF6F1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04" y="6081289"/>
            <a:ext cx="435136" cy="429162"/>
          </a:xfrm>
          <a:prstGeom prst="rect">
            <a:avLst/>
          </a:prstGeom>
        </p:spPr>
      </p:pic>
      <p:pic>
        <p:nvPicPr>
          <p:cNvPr id="10" name="Picture 16" descr="Picture 16">
            <a:extLst>
              <a:ext uri="{FF2B5EF4-FFF2-40B4-BE49-F238E27FC236}">
                <a16:creationId xmlns:a16="http://schemas.microsoft.com/office/drawing/2014/main" id="{47D1EE3C-03B8-AF68-9BAE-B187AF12A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27" y="6139569"/>
            <a:ext cx="589813" cy="315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oogle Shape;208;p6" descr="Image result for inta logo spain">
            <a:extLst>
              <a:ext uri="{FF2B5EF4-FFF2-40B4-BE49-F238E27FC236}">
                <a16:creationId xmlns:a16="http://schemas.microsoft.com/office/drawing/2014/main" id="{BD83E011-9C42-ACA9-1562-FF12DC5E44E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89971" y="6014665"/>
            <a:ext cx="563530" cy="55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6;p6" descr="UniversitÃ¤t Heidelberg">
            <a:extLst>
              <a:ext uri="{FF2B5EF4-FFF2-40B4-BE49-F238E27FC236}">
                <a16:creationId xmlns:a16="http://schemas.microsoft.com/office/drawing/2014/main" id="{07CB3992-1D40-8AF9-282D-AC7115D5A8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50210" y="6037842"/>
            <a:ext cx="982958" cy="515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4;p6">
            <a:extLst>
              <a:ext uri="{FF2B5EF4-FFF2-40B4-BE49-F238E27FC236}">
                <a16:creationId xmlns:a16="http://schemas.microsoft.com/office/drawing/2014/main" id="{820D199D-D974-C84E-1D19-14EA98FBD26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2194" t="19935" r="12166" b="21244"/>
          <a:stretch/>
        </p:blipFill>
        <p:spPr>
          <a:xfrm>
            <a:off x="1997466" y="6014665"/>
            <a:ext cx="1186340" cy="55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E66E9C-C777-1DB8-9E9F-FCC9E216F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9329" y="6133282"/>
            <a:ext cx="1222696" cy="3045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2a42ce8306_1_70"/>
          <p:cNvSpPr txBox="1">
            <a:spLocks noGrp="1"/>
          </p:cNvSpPr>
          <p:nvPr>
            <p:ph type="title"/>
          </p:nvPr>
        </p:nvSpPr>
        <p:spPr>
          <a:xfrm>
            <a:off x="1787860" y="301114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200"/>
              <a:t>CHALLENGE ADDRESSED</a:t>
            </a:r>
            <a:endParaRPr sz="2200"/>
          </a:p>
        </p:txBody>
      </p:sp>
      <p:sp>
        <p:nvSpPr>
          <p:cNvPr id="120" name="Google Shape;120;g32a42ce8306_1_70"/>
          <p:cNvSpPr txBox="1"/>
          <p:nvPr/>
        </p:nvSpPr>
        <p:spPr>
          <a:xfrm>
            <a:off x="1257150" y="1325175"/>
            <a:ext cx="10589100" cy="2031295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36277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What problem(s) are you going to solve?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36277C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36277C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  <a:buFont typeface="Calibri"/>
              <a:buChar char="-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A0599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Accelerating Open Science in Astronomy by use of standards. </a:t>
            </a: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  <a:buFont typeface="Calibri"/>
              <a:buChar char="-"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A0599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Widening the scope beyond the ESCAPE partners to include planetary science and space weather.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A0599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pyaladin-screencast2">
            <a:hlinkClick r:id="" action="ppaction://media"/>
            <a:extLst>
              <a:ext uri="{FF2B5EF4-FFF2-40B4-BE49-F238E27FC236}">
                <a16:creationId xmlns:a16="http://schemas.microsoft.com/office/drawing/2014/main" id="{0FFB1376-61CF-EB08-B9C4-E7FC2E7F67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503" y="3628037"/>
            <a:ext cx="4051589" cy="2501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E537A-CC38-7DDA-3151-D13331BD7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092" y="3501531"/>
            <a:ext cx="3938912" cy="2855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7A93EB-9296-CCB4-BEE6-178AF099B5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8004" y="3628037"/>
            <a:ext cx="3048246" cy="2485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2a42ce8306_1_108"/>
          <p:cNvSpPr txBox="1">
            <a:spLocks noGrp="1"/>
          </p:cNvSpPr>
          <p:nvPr>
            <p:ph type="title"/>
          </p:nvPr>
        </p:nvSpPr>
        <p:spPr>
          <a:xfrm>
            <a:off x="1787860" y="301114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200"/>
              <a:t>SOLUTION</a:t>
            </a:r>
            <a:endParaRPr sz="2200"/>
          </a:p>
        </p:txBody>
      </p:sp>
      <p:sp>
        <p:nvSpPr>
          <p:cNvPr id="126" name="Google Shape;126;g32a42ce8306_1_108"/>
          <p:cNvSpPr txBox="1"/>
          <p:nvPr/>
        </p:nvSpPr>
        <p:spPr>
          <a:xfrm>
            <a:off x="1173067" y="1104457"/>
            <a:ext cx="10589100" cy="9993988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What </a:t>
            </a:r>
            <a:r>
              <a:rPr lang="en-GB" sz="2400" b="1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have you done</a:t>
            </a:r>
            <a:r>
              <a:rPr lang="en-GB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0"/>
                  </a:ext>
                </a:extLst>
              </a:rPr>
              <a:t> to solve the problem</a:t>
            </a:r>
            <a:r>
              <a:rPr lang="en-GB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?</a:t>
            </a:r>
            <a:r>
              <a:rPr lang="en-GB" sz="2400" b="1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2"/>
                  </a:ext>
                </a:extLst>
              </a:rPr>
              <a:t> </a:t>
            </a: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>
              <a:buClr>
                <a:srgbClr val="A0599F"/>
              </a:buClr>
              <a:buSzPts val="2400"/>
              <a:buFont typeface="Calibri"/>
              <a:buChar char="-"/>
            </a:pPr>
            <a:endParaRPr lang="en-GB" sz="2400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Organised Astronomy Open Science </a:t>
            </a:r>
            <a:r>
              <a:rPr lang="en-GB" sz="2400" b="1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“Competence Centre events”</a:t>
            </a:r>
          </a:p>
          <a:p>
            <a:pPr marL="457200" lvl="0" indent="-381000">
              <a:buClr>
                <a:srgbClr val="A0599F"/>
              </a:buClr>
              <a:buSzPts val="2400"/>
              <a:buFont typeface="Calibri"/>
              <a:buChar char="-"/>
            </a:pPr>
            <a:endParaRPr lang="en-GB" sz="2400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lvl="0">
              <a:buClr>
                <a:srgbClr val="A0599F"/>
              </a:buClr>
              <a:buSzPts val="2400"/>
            </a:pPr>
            <a:r>
              <a:rPr lang="en-GB" sz="2400" b="1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2 of the planned events have been successfully held</a:t>
            </a: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457200" lvl="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Forum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-IT" sz="2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</a:t>
            </a:r>
            <a:r>
              <a:rPr lang="it-IT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2025):   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https://indico.in2p3.fr/event/36318/</a:t>
            </a: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lvl="0">
              <a:buClr>
                <a:srgbClr val="A0599F"/>
              </a:buClr>
              <a:buSzPts val="2400"/>
            </a:pPr>
            <a:r>
              <a:rPr lang="it-IT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30 </a:t>
            </a:r>
            <a:r>
              <a:rPr lang="it-IT" sz="2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participants</a:t>
            </a:r>
            <a:endParaRPr lang="it-IT" sz="2400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Scientific training event 1 </a:t>
            </a:r>
            <a:r>
              <a:rPr lang="it-IT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-IT" sz="2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</a:t>
            </a:r>
            <a:r>
              <a:rPr lang="it-IT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2025): 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https://indico.in2p3.fr/event/36738/</a:t>
            </a: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 lvl="0">
              <a:buClr>
                <a:srgbClr val="A0599F"/>
              </a:buClr>
              <a:buSzPts val="2400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48 </a:t>
            </a:r>
            <a:r>
              <a:rPr lang="it-IT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participants</a:t>
            </a: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6200">
              <a:buClr>
                <a:srgbClr val="A0599F"/>
              </a:buClr>
              <a:buSzPts val="2400"/>
            </a:pPr>
            <a:r>
              <a:rPr lang="en-GB" sz="2400" b="1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3 up-coming events:</a:t>
            </a:r>
            <a:endParaRPr lang="it-IT"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Provider Forum </a:t>
            </a:r>
            <a:r>
              <a:rPr lang="it-IT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(March 2026):</a:t>
            </a:r>
            <a:r>
              <a:rPr lang="it-IT" sz="800" i="1" dirty="0">
                <a:solidFill>
                  <a:schemeClr val="dk1"/>
                </a:solidFill>
                <a:ea typeface="Calibri"/>
              </a:rPr>
              <a:t>  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https://indico.in2p3.fr/event/37439/</a:t>
            </a: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  <a:buFont typeface="Calibri"/>
              <a:buChar char="-"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032B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Scientific Training event 2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32B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it-IT" sz="2400" b="0" i="1" u="none" strike="noStrike" kern="0" cap="none" spc="0" normalizeH="0" baseline="0" noProof="0" dirty="0">
                <a:ln>
                  <a:noFill/>
                </a:ln>
                <a:solidFill>
                  <a:srgbClr val="0032B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(TBD, 2026)</a:t>
            </a:r>
          </a:p>
          <a:p>
            <a:pPr marL="457200" lvl="0" indent="-381000">
              <a:buClr>
                <a:srgbClr val="A0599F"/>
              </a:buClr>
              <a:buSzPts val="2400"/>
              <a:buFont typeface="Calibri"/>
              <a:buChar char="-"/>
              <a:defRPr/>
            </a:pP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Technology Forum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(~</a:t>
            </a:r>
            <a:r>
              <a:rPr lang="it-IT" sz="2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October</a:t>
            </a:r>
            <a:r>
              <a:rPr lang="it-IT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2026):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32B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14000"/>
              </a:lnSpc>
              <a:buClr>
                <a:schemeClr val="dk1"/>
              </a:buClr>
              <a:buSzPts val="5000"/>
            </a:pP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14000"/>
              </a:lnSpc>
              <a:buClr>
                <a:schemeClr val="dk1"/>
              </a:buClr>
              <a:buSzPts val="5000"/>
            </a:pP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>
              <a:buClr>
                <a:srgbClr val="A0599F"/>
              </a:buClr>
              <a:buSzPts val="2400"/>
              <a:buFont typeface="Calibri"/>
              <a:buChar char="-"/>
            </a:pP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14000"/>
              </a:lnSpc>
              <a:buSzPts val="5000"/>
              <a:defRPr/>
            </a:pPr>
            <a:endParaRPr lang="it-IT"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14000"/>
              </a:lnSpc>
              <a:buSzPts val="5000"/>
              <a:defRPr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3 more planned events coming up:</a:t>
            </a:r>
          </a:p>
          <a:p>
            <a:pPr marL="457200" lvl="0" indent="-381000">
              <a:buClr>
                <a:srgbClr val="A0599F"/>
              </a:buClr>
              <a:buSzPts val="2400"/>
              <a:buFont typeface="Calibri"/>
              <a:buChar char="-"/>
            </a:pPr>
            <a:endParaRPr lang="en-GB" sz="2400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Data Provider Forum</a:t>
            </a:r>
            <a:r>
              <a:rPr lang="en-GB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– to share experience on implementing interoperability.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 Technology Forums </a:t>
            </a: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– for the cooperation and development of the underlying data sharing frameworks.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 Scientific Training events </a:t>
            </a: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– </a:t>
            </a:r>
            <a:r>
              <a:rPr lang="en-GB" sz="2400" dirty="0" err="1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Ph.D</a:t>
            </a: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 and ECRs to exploit the system for their scientific research</a:t>
            </a:r>
            <a:endParaRPr lang="en-GB" sz="2400" b="1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  <a:buFont typeface="Calibri"/>
              <a:buChar char="-"/>
            </a:pPr>
            <a:endParaRPr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2a42ce8306_1_115"/>
          <p:cNvSpPr txBox="1">
            <a:spLocks noGrp="1"/>
          </p:cNvSpPr>
          <p:nvPr>
            <p:ph type="title"/>
          </p:nvPr>
        </p:nvSpPr>
        <p:spPr>
          <a:xfrm>
            <a:off x="1787860" y="301114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200"/>
              <a:t>RESULTS</a:t>
            </a:r>
            <a:endParaRPr sz="2200"/>
          </a:p>
        </p:txBody>
      </p:sp>
      <p:sp>
        <p:nvSpPr>
          <p:cNvPr id="132" name="Google Shape;132;g32a42ce8306_1_115"/>
          <p:cNvSpPr txBox="1"/>
          <p:nvPr/>
        </p:nvSpPr>
        <p:spPr>
          <a:xfrm>
            <a:off x="1257150" y="1325175"/>
            <a:ext cx="10589100" cy="1662300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3"/>
                  </a:ext>
                </a:extLst>
              </a:rPr>
              <a:t>What </a:t>
            </a:r>
            <a:r>
              <a:rPr lang="en-GB" sz="2400" b="1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4"/>
                  </a:ext>
                </a:extLst>
              </a:rPr>
              <a:t>are the key</a:t>
            </a:r>
            <a:r>
              <a:rPr lang="en-GB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5"/>
                  </a:ext>
                </a:extLst>
              </a:rPr>
              <a:t> results achieved to date and how </a:t>
            </a:r>
            <a:r>
              <a:rPr lang="en-GB" sz="2400" b="1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6"/>
                  </a:ext>
                </a:extLst>
              </a:rPr>
              <a:t>have you made</a:t>
            </a:r>
            <a:r>
              <a:rPr lang="en-GB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 them available to the broader community?</a:t>
            </a: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Community engagement and new technical and scientific skills gained.</a:t>
            </a:r>
            <a:endParaRPr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73E4E42-B3CE-8742-5F16-3BE4DBF37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8687">
            <a:off x="1164907" y="3492357"/>
            <a:ext cx="5274346" cy="2967273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5C9C89-53AE-4499-C310-FC4BB00809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297" b="19675"/>
          <a:stretch/>
        </p:blipFill>
        <p:spPr>
          <a:xfrm rot="567161">
            <a:off x="6596506" y="3455620"/>
            <a:ext cx="5034227" cy="304074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9c67d20b41_0_0"/>
          <p:cNvSpPr txBox="1">
            <a:spLocks noGrp="1"/>
          </p:cNvSpPr>
          <p:nvPr>
            <p:ph type="title"/>
          </p:nvPr>
        </p:nvSpPr>
        <p:spPr>
          <a:xfrm>
            <a:off x="1787860" y="301114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200"/>
              <a:t>RESULTS</a:t>
            </a:r>
            <a:endParaRPr sz="2200"/>
          </a:p>
        </p:txBody>
      </p:sp>
      <p:sp>
        <p:nvSpPr>
          <p:cNvPr id="138" name="Google Shape;138;g39c67d20b41_0_0"/>
          <p:cNvSpPr txBox="1"/>
          <p:nvPr/>
        </p:nvSpPr>
        <p:spPr>
          <a:xfrm>
            <a:off x="1257150" y="1325175"/>
            <a:ext cx="10589100" cy="3139291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How will make your results sustainable over time - How will the scientific community/-</a:t>
            </a:r>
            <a:r>
              <a:rPr lang="en-GB" sz="2400" b="1" dirty="0" err="1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ies</a:t>
            </a:r>
            <a:r>
              <a:rPr lang="en-GB" sz="2400" b="1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 further exploit them</a:t>
            </a:r>
            <a:r>
              <a:rPr lang="en-GB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  </a:ext>
                </a:extLst>
              </a:rPr>
              <a:t>?</a:t>
            </a: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Results have been presented at international conference “Astronomy Data and Software Systems” – Görlitz, Germany, November 2025.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We plan for Competence Centre activities to become sustainable and enlarged via community contributions.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  <a:buFont typeface="Calibri"/>
              <a:buChar char="-"/>
            </a:pPr>
            <a:endParaRPr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A995D-5E7F-2704-541C-7FC9A64EF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47" y="4464466"/>
            <a:ext cx="4303986" cy="2036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B87112-4B36-F95F-5945-14840C414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21765">
            <a:off x="996180" y="4139133"/>
            <a:ext cx="1900907" cy="26871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4CCD0C-C304-0A42-D0A6-911D0935F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0117">
            <a:off x="8451508" y="3887163"/>
            <a:ext cx="3240114" cy="32913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2a4be91432_6_140"/>
          <p:cNvSpPr txBox="1">
            <a:spLocks noGrp="1"/>
          </p:cNvSpPr>
          <p:nvPr>
            <p:ph type="title"/>
          </p:nvPr>
        </p:nvSpPr>
        <p:spPr>
          <a:xfrm>
            <a:off x="1787860" y="342058"/>
            <a:ext cx="87948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83333"/>
              <a:buNone/>
            </a:pPr>
            <a:r>
              <a:rPr lang="en-GB"/>
              <a:t>TEAM</a:t>
            </a:r>
            <a:endParaRPr/>
          </a:p>
        </p:txBody>
      </p:sp>
      <p:sp>
        <p:nvSpPr>
          <p:cNvPr id="144" name="Google Shape;144;g32a4be91432_6_140"/>
          <p:cNvSpPr txBox="1"/>
          <p:nvPr/>
        </p:nvSpPr>
        <p:spPr>
          <a:xfrm>
            <a:off x="1257150" y="1325175"/>
            <a:ext cx="10589100" cy="3570178"/>
          </a:xfrm>
          <a:prstGeom prst="rect">
            <a:avLst/>
          </a:prstGeom>
          <a:noFill/>
          <a:ln w="9525" cap="flat" cmpd="sng">
            <a:solidFill>
              <a:srgbClr val="1716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1" i="0" u="none" strike="noStrike" cap="none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Who is doing it?</a:t>
            </a:r>
            <a:r>
              <a:rPr lang="en-GB" sz="2400" b="1" dirty="0">
                <a:solidFill>
                  <a:srgbClr val="36277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6277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400" b="0" i="0" u="none" strike="noStrike" cap="none" dirty="0">
                <a:solidFill>
                  <a:srgbClr val="A0599F"/>
                </a:solidFill>
                <a:latin typeface="Calibri"/>
                <a:ea typeface="Calibri"/>
                <a:cs typeface="Calibri"/>
                <a:sym typeface="Calibri"/>
              </a:rPr>
              <a:t>Project team:</a:t>
            </a:r>
          </a:p>
          <a:p>
            <a:pPr marL="457200" indent="-381000">
              <a:buClr>
                <a:srgbClr val="A0599F"/>
              </a:buClr>
              <a:buSzPts val="2400"/>
              <a:buFont typeface="Calibri"/>
              <a:buChar char="-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Manon Marchand (CDS), André Schaaff (CDS), Ada Nebot (CDS), Sébastien Derriere (CDS),Anais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Gonneau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(CDS), Marco Molinaro (INAF), Sara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Bertocco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(INAF), Hendrik Heinl (INAF), Enrique Solano (INTA),  Patricia Cruz (INTA), Joachim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Wambsganns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(UHEI), Markus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Demleitner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(UHEI), 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Margarida Castro Neves (UHEI), 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Baptist Cecconi (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ObsParis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), Stephane Erard (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ObsParis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), Pierre Le 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Sidaner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ObsParis</a:t>
            </a: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AU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  <a:buFont typeface="Calibri"/>
              <a:buChar char="-"/>
            </a:pPr>
            <a:endParaRPr lang="en-GB" sz="2400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99F"/>
              </a:buClr>
              <a:buSzPts val="2400"/>
              <a:buFont typeface="Calibri"/>
              <a:buChar char="-"/>
            </a:pPr>
            <a:endParaRPr sz="2400" b="0" i="0" u="none" strike="noStrike" cap="none" dirty="0">
              <a:solidFill>
                <a:srgbClr val="A0599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003DA2-7939-90F4-DC58-D12D0F36BFB2}"/>
              </a:ext>
            </a:extLst>
          </p:cNvPr>
          <p:cNvGrpSpPr/>
          <p:nvPr/>
        </p:nvGrpSpPr>
        <p:grpSpPr>
          <a:xfrm>
            <a:off x="2847547" y="4744673"/>
            <a:ext cx="6675426" cy="754761"/>
            <a:chOff x="2244094" y="3636811"/>
            <a:chExt cx="6675426" cy="754761"/>
          </a:xfrm>
        </p:grpSpPr>
        <p:sp>
          <p:nvSpPr>
            <p:cNvPr id="3" name="Google Shape;111;g32a4be91432_6_0">
              <a:extLst>
                <a:ext uri="{FF2B5EF4-FFF2-40B4-BE49-F238E27FC236}">
                  <a16:creationId xmlns:a16="http://schemas.microsoft.com/office/drawing/2014/main" id="{879931C2-BBB8-CD58-AD0D-A79D5FA7059D}"/>
                </a:ext>
              </a:extLst>
            </p:cNvPr>
            <p:cNvSpPr/>
            <p:nvPr/>
          </p:nvSpPr>
          <p:spPr>
            <a:xfrm>
              <a:off x="2244094" y="3644272"/>
              <a:ext cx="1270200" cy="747300"/>
            </a:xfrm>
            <a:prstGeom prst="rect">
              <a:avLst/>
            </a:prstGeom>
            <a:solidFill>
              <a:schemeClr val="lt1"/>
            </a:solidFill>
            <a:ln w="25400" cap="flat" cmpd="sng">
              <a:solidFill>
                <a:srgbClr val="2F43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AE0916F-EACD-1D76-A331-6C8CEF9F3A2A}"/>
                </a:ext>
              </a:extLst>
            </p:cNvPr>
            <p:cNvGrpSpPr/>
            <p:nvPr/>
          </p:nvGrpSpPr>
          <p:grpSpPr>
            <a:xfrm>
              <a:off x="2321570" y="3636811"/>
              <a:ext cx="6597950" cy="747325"/>
              <a:chOff x="677827" y="5911925"/>
              <a:chExt cx="6597950" cy="747325"/>
            </a:xfrm>
          </p:grpSpPr>
          <p:sp>
            <p:nvSpPr>
              <p:cNvPr id="5" name="Google Shape;111;g32a4be91432_6_0">
                <a:extLst>
                  <a:ext uri="{FF2B5EF4-FFF2-40B4-BE49-F238E27FC236}">
                    <a16:creationId xmlns:a16="http://schemas.microsoft.com/office/drawing/2014/main" id="{B0F697E5-2796-F9B6-8A2E-6D42E0E2A903}"/>
                  </a:ext>
                </a:extLst>
              </p:cNvPr>
              <p:cNvSpPr/>
              <p:nvPr/>
            </p:nvSpPr>
            <p:spPr>
              <a:xfrm>
                <a:off x="1956102" y="5911925"/>
                <a:ext cx="1270200" cy="7473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2F43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112;g32a4be91432_6_0">
                <a:extLst>
                  <a:ext uri="{FF2B5EF4-FFF2-40B4-BE49-F238E27FC236}">
                    <a16:creationId xmlns:a16="http://schemas.microsoft.com/office/drawing/2014/main" id="{813D937F-EF30-8189-5304-6CFF5CC41ABA}"/>
                  </a:ext>
                </a:extLst>
              </p:cNvPr>
              <p:cNvSpPr/>
              <p:nvPr/>
            </p:nvSpPr>
            <p:spPr>
              <a:xfrm>
                <a:off x="3305927" y="5911950"/>
                <a:ext cx="1270200" cy="7473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2F43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" name="Google Shape;113;g32a4be91432_6_0">
                <a:extLst>
                  <a:ext uri="{FF2B5EF4-FFF2-40B4-BE49-F238E27FC236}">
                    <a16:creationId xmlns:a16="http://schemas.microsoft.com/office/drawing/2014/main" id="{92384AA5-D091-8B47-C9BC-81708D6EAC4B}"/>
                  </a:ext>
                </a:extLst>
              </p:cNvPr>
              <p:cNvSpPr/>
              <p:nvPr/>
            </p:nvSpPr>
            <p:spPr>
              <a:xfrm>
                <a:off x="4655752" y="5911925"/>
                <a:ext cx="1270200" cy="7473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2F43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14;g32a4be91432_6_0">
                <a:extLst>
                  <a:ext uri="{FF2B5EF4-FFF2-40B4-BE49-F238E27FC236}">
                    <a16:creationId xmlns:a16="http://schemas.microsoft.com/office/drawing/2014/main" id="{0D28F380-CFB2-147B-5B39-A9BC22825EE7}"/>
                  </a:ext>
                </a:extLst>
              </p:cNvPr>
              <p:cNvSpPr/>
              <p:nvPr/>
            </p:nvSpPr>
            <p:spPr>
              <a:xfrm>
                <a:off x="6005577" y="5911950"/>
                <a:ext cx="1270200" cy="747300"/>
              </a:xfrm>
              <a:prstGeom prst="rect">
                <a:avLst/>
              </a:prstGeom>
              <a:solidFill>
                <a:schemeClr val="lt1"/>
              </a:solidFill>
              <a:ln w="25400" cap="flat" cmpd="sng">
                <a:solidFill>
                  <a:srgbClr val="2F433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en-GB" sz="1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  <a:extLst>
                      <a:ext uri="http://customooxmlschemas.google.com/">
    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    </a:ext>
                    </a:extLst>
                  </a:rPr>
                  <a:t>LOGO</a:t>
                </a: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4E7C049-85CC-14F8-8B99-58BAE9BE76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7304" y="6081289"/>
                <a:ext cx="435136" cy="429162"/>
              </a:xfrm>
              <a:prstGeom prst="rect">
                <a:avLst/>
              </a:prstGeom>
            </p:spPr>
          </p:pic>
          <p:pic>
            <p:nvPicPr>
              <p:cNvPr id="10" name="Picture 16" descr="Picture 16">
                <a:extLst>
                  <a:ext uri="{FF2B5EF4-FFF2-40B4-BE49-F238E27FC236}">
                    <a16:creationId xmlns:a16="http://schemas.microsoft.com/office/drawing/2014/main" id="{FEAFADE0-E171-2843-3DC7-3280C82B8F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7827" y="6139569"/>
                <a:ext cx="589813" cy="315728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1" name="Google Shape;208;p6" descr="Image result for inta logo spain">
                <a:extLst>
                  <a:ext uri="{FF2B5EF4-FFF2-40B4-BE49-F238E27FC236}">
                    <a16:creationId xmlns:a16="http://schemas.microsoft.com/office/drawing/2014/main" id="{2BEF2E98-D850-9C78-5175-F9721034EBDB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689971" y="6014665"/>
                <a:ext cx="563530" cy="5567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206;p6" descr="UniversitÃ¤t Heidelberg">
                <a:extLst>
                  <a:ext uri="{FF2B5EF4-FFF2-40B4-BE49-F238E27FC236}">
                    <a16:creationId xmlns:a16="http://schemas.microsoft.com/office/drawing/2014/main" id="{93690A84-EFA9-DB87-CDC1-5D55426C8DB9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750210" y="6037842"/>
                <a:ext cx="982958" cy="5153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94;p6">
                <a:extLst>
                  <a:ext uri="{FF2B5EF4-FFF2-40B4-BE49-F238E27FC236}">
                    <a16:creationId xmlns:a16="http://schemas.microsoft.com/office/drawing/2014/main" id="{7E1CD54C-A3D0-94FA-2B50-5C351C070A09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12194" t="19935" r="12166" b="21244"/>
              <a:stretch/>
            </p:blipFill>
            <p:spPr>
              <a:xfrm>
                <a:off x="1997466" y="6014665"/>
                <a:ext cx="1186340" cy="55674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75DA9CC-6171-D928-50F6-1ADBDC7BE6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29329" y="6133282"/>
                <a:ext cx="1222696" cy="30458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5F220D-6E1E-364B-E4AE-D3E8AB590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6ECB076-05B0-BA42-B610-86994D31C585}" type="datetime1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02/03/26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Helvetica Neue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D522FD-05AB-EF7B-D209-7F1B8453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45175DA-277F-B548-B500-1BF71FE23091}" type="slidenum"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Helvetica Neue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Helvetica Neue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E1EDC0-7AD2-6EC9-C36E-370214223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/>
              <a:t>Astronomy interoperability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E0563D-A8FD-0A2F-B96C-61966AF55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4" y="1500809"/>
            <a:ext cx="11093137" cy="4565373"/>
          </a:xfrm>
        </p:spPr>
        <p:txBody>
          <a:bodyPr>
            <a:normAutofit fontScale="70000" lnSpcReduction="20000"/>
          </a:bodyPr>
          <a:lstStyle/>
          <a:p>
            <a:r>
              <a:rPr lang="en-AU" b="1" dirty="0"/>
              <a:t>Other events coming up:</a:t>
            </a:r>
          </a:p>
          <a:p>
            <a:pPr lvl="1"/>
            <a:r>
              <a:rPr lang="en-AU" dirty="0"/>
              <a:t> </a:t>
            </a:r>
            <a:r>
              <a:rPr lang="en-AU" b="1" dirty="0">
                <a:solidFill>
                  <a:srgbClr val="0070C0"/>
                </a:solidFill>
              </a:rPr>
              <a:t>5 day IVOA Interoperability meeting, hosted by CDS Strasbourg 8-12 June 2026</a:t>
            </a:r>
          </a:p>
          <a:p>
            <a:pPr lvl="2"/>
            <a:r>
              <a:rPr lang="en-AU" dirty="0">
                <a:solidFill>
                  <a:srgbClr val="0070C0"/>
                </a:solidFill>
              </a:rPr>
              <a:t> </a:t>
            </a:r>
            <a:r>
              <a:rPr lang="en-AU" dirty="0">
                <a:solidFill>
                  <a:srgbClr val="0070C0"/>
                </a:solidFill>
                <a:hlinkClick r:id="rId2"/>
              </a:rPr>
              <a:t>https://indico.ict.inaf.it/event/3454/</a:t>
            </a:r>
            <a:endParaRPr lang="en-AU" dirty="0">
              <a:solidFill>
                <a:srgbClr val="0070C0"/>
              </a:solidFill>
            </a:endParaRPr>
          </a:p>
          <a:p>
            <a:pPr lvl="1"/>
            <a:r>
              <a:rPr lang="en-AU" dirty="0">
                <a:solidFill>
                  <a:srgbClr val="0070C0"/>
                </a:solidFill>
              </a:rPr>
              <a:t> COSPAR General Assembly  (Molinaro)</a:t>
            </a:r>
          </a:p>
          <a:p>
            <a:pPr lvl="1"/>
            <a:r>
              <a:rPr lang="en-AU" dirty="0">
                <a:solidFill>
                  <a:srgbClr val="0070C0"/>
                </a:solidFill>
              </a:rPr>
              <a:t> PV 2026 - </a:t>
            </a:r>
            <a:r>
              <a:rPr lang="en-GB" b="1" i="0" u="none" strike="noStrike" dirty="0">
                <a:solidFill>
                  <a:srgbClr val="333333"/>
                </a:solidFill>
                <a:effectLst/>
              </a:rPr>
              <a:t>Ensuring Long-Term Preservation and Adding Value to Scientific and Technical Data, hosted by ESA:   </a:t>
            </a:r>
            <a:r>
              <a:rPr lang="en-AU" dirty="0">
                <a:solidFill>
                  <a:srgbClr val="0070C0"/>
                </a:solidFill>
              </a:rPr>
              <a:t>https://</a:t>
            </a:r>
            <a:r>
              <a:rPr lang="en-AU" dirty="0" err="1">
                <a:solidFill>
                  <a:srgbClr val="0070C0"/>
                </a:solidFill>
              </a:rPr>
              <a:t>www.cosmos.esa.int</a:t>
            </a:r>
            <a:r>
              <a:rPr lang="en-AU" dirty="0">
                <a:solidFill>
                  <a:srgbClr val="0070C0"/>
                </a:solidFill>
              </a:rPr>
              <a:t>/web/pv2026.  </a:t>
            </a:r>
            <a:r>
              <a:rPr lang="en-AU" b="1" dirty="0">
                <a:solidFill>
                  <a:srgbClr val="0070C0"/>
                </a:solidFill>
              </a:rPr>
              <a:t>23-25 June 2026.</a:t>
            </a:r>
          </a:p>
          <a:p>
            <a:pPr marL="457200" lvl="1" indent="0">
              <a:buNone/>
            </a:pPr>
            <a:endParaRPr lang="en-AU" dirty="0">
              <a:solidFill>
                <a:srgbClr val="0070C0"/>
              </a:solidFill>
            </a:endParaRPr>
          </a:p>
          <a:p>
            <a:r>
              <a:rPr lang="en-AU" b="1" dirty="0"/>
              <a:t> Evolution of VO framework</a:t>
            </a:r>
          </a:p>
          <a:p>
            <a:pPr lvl="2"/>
            <a:endParaRPr lang="en-AU" dirty="0">
              <a:solidFill>
                <a:srgbClr val="0070C0"/>
              </a:solidFill>
            </a:endParaRPr>
          </a:p>
          <a:p>
            <a:pPr lvl="1"/>
            <a:r>
              <a:rPr lang="en-AU" b="1" dirty="0">
                <a:solidFill>
                  <a:srgbClr val="0070C0"/>
                </a:solidFill>
              </a:rPr>
              <a:t> e.g. HiPS-3D in development – related to SKA-</a:t>
            </a:r>
            <a:r>
              <a:rPr lang="en-AU" b="1" dirty="0" err="1">
                <a:solidFill>
                  <a:srgbClr val="0070C0"/>
                </a:solidFill>
              </a:rPr>
              <a:t>SRCNet</a:t>
            </a:r>
            <a:r>
              <a:rPr lang="en-AU" b="1" dirty="0">
                <a:solidFill>
                  <a:srgbClr val="0070C0"/>
                </a:solidFill>
              </a:rPr>
              <a:t> and any 3-D data (ESO, ALMA etc.)</a:t>
            </a:r>
          </a:p>
          <a:p>
            <a:pPr lvl="1"/>
            <a:r>
              <a:rPr lang="en-AU" dirty="0"/>
              <a:t> e.g. Distribution of large catalogue data – new concept based on </a:t>
            </a:r>
            <a:r>
              <a:rPr lang="en-AU" dirty="0" err="1"/>
              <a:t>HiPS</a:t>
            </a:r>
            <a:r>
              <a:rPr lang="en-AU" dirty="0"/>
              <a:t> + parquet</a:t>
            </a:r>
            <a:r>
              <a:rPr lang="en-AU" b="1" dirty="0"/>
              <a:t>. </a:t>
            </a:r>
          </a:p>
          <a:p>
            <a:pPr lvl="1"/>
            <a:r>
              <a:rPr lang="en-AU" b="1" dirty="0">
                <a:solidFill>
                  <a:srgbClr val="0070C0"/>
                </a:solidFill>
              </a:rPr>
              <a:t> International discussion on ensuring the sustainability of the IVOA infrastructure</a:t>
            </a:r>
            <a:br>
              <a:rPr lang="en-AU" b="1" dirty="0">
                <a:solidFill>
                  <a:srgbClr val="0070C0"/>
                </a:solidFill>
              </a:rPr>
            </a:br>
            <a:endParaRPr lang="en-AU" b="1" dirty="0">
              <a:solidFill>
                <a:srgbClr val="0070C0"/>
              </a:solidFill>
            </a:endParaRPr>
          </a:p>
          <a:p>
            <a:r>
              <a:rPr lang="en-AU" b="1" dirty="0">
                <a:solidFill>
                  <a:srgbClr val="0070C0"/>
                </a:solidFill>
              </a:rPr>
              <a:t> </a:t>
            </a:r>
            <a:r>
              <a:rPr lang="en-AU" b="1" dirty="0">
                <a:solidFill>
                  <a:schemeClr val="tx1"/>
                </a:solidFill>
              </a:rPr>
              <a:t>Astronomy participation in EOSC Symposium, Winter School</a:t>
            </a:r>
          </a:p>
          <a:p>
            <a:pPr lvl="1"/>
            <a:r>
              <a:rPr lang="en-AU" b="1" dirty="0">
                <a:solidFill>
                  <a:srgbClr val="0070C0"/>
                </a:solidFill>
              </a:rPr>
              <a:t> Astro-CC on topic of Competence Centres</a:t>
            </a:r>
          </a:p>
          <a:p>
            <a:pPr lvl="1"/>
            <a:r>
              <a:rPr lang="en-AU" b="1" dirty="0">
                <a:solidFill>
                  <a:srgbClr val="0070C0"/>
                </a:solidFill>
              </a:rPr>
              <a:t> CDS on topic of Trustworthy Data Centres</a:t>
            </a:r>
          </a:p>
          <a:p>
            <a:pPr lvl="1"/>
            <a:r>
              <a:rPr lang="en-AU" b="1" dirty="0">
                <a:solidFill>
                  <a:srgbClr val="0070C0"/>
                </a:solidFill>
              </a:rPr>
              <a:t> </a:t>
            </a:r>
            <a:r>
              <a:rPr lang="en-AU" b="1" dirty="0" err="1">
                <a:solidFill>
                  <a:srgbClr val="0070C0"/>
                </a:solidFill>
              </a:rPr>
              <a:t>OSTrails</a:t>
            </a:r>
            <a:r>
              <a:rPr lang="en-AU" b="1" dirty="0">
                <a:solidFill>
                  <a:srgbClr val="0070C0"/>
                </a:solidFill>
              </a:rPr>
              <a:t> on topic of DMPs with Astronomy use case (related to CTA)</a:t>
            </a:r>
          </a:p>
          <a:p>
            <a:pPr marL="457200" lvl="1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89103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aster slid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1" id="{54DA08B1-08B8-D64A-BEB6-3A14DF16D9BF}" vid="{B91F2F48-C348-3945-841E-BD1B15A5CCF5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590</Words>
  <Application>Microsoft Macintosh PowerPoint</Application>
  <PresentationFormat>Widescreen</PresentationFormat>
  <Paragraphs>72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Akzidenz-Grotesk BQ</vt:lpstr>
      <vt:lpstr>Arial</vt:lpstr>
      <vt:lpstr>Calibri</vt:lpstr>
      <vt:lpstr>Calibri Light</vt:lpstr>
      <vt:lpstr>Tema di Office</vt:lpstr>
      <vt:lpstr>Tema di Office</vt:lpstr>
      <vt:lpstr>1_Master slide</vt:lpstr>
      <vt:lpstr>Astro-CC Pilot </vt:lpstr>
      <vt:lpstr>CHALLENGE ADDRESSED</vt:lpstr>
      <vt:lpstr>SOLUTION</vt:lpstr>
      <vt:lpstr>RESULTS</vt:lpstr>
      <vt:lpstr>RESULTS</vt:lpstr>
      <vt:lpstr>TEAM</vt:lpstr>
      <vt:lpstr>Astronomy interoperability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Astro-CC Pilot </dc:title>
  <dc:creator>Andrea Greco</dc:creator>
  <cp:lastModifiedBy>Microsoft Office User</cp:lastModifiedBy>
  <cp:revision>6</cp:revision>
  <dcterms:created xsi:type="dcterms:W3CDTF">2023-12-14T13:12:42Z</dcterms:created>
  <dcterms:modified xsi:type="dcterms:W3CDTF">2026-03-02T13:30:31Z</dcterms:modified>
</cp:coreProperties>
</file>