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notesMasterIdLst>
    <p:notesMasterId r:id="rId19"/>
  </p:notesMasterIdLst>
  <p:sldIdLst>
    <p:sldId id="256" r:id="rId2"/>
    <p:sldId id="257" r:id="rId3"/>
    <p:sldId id="263" r:id="rId4"/>
    <p:sldId id="271" r:id="rId5"/>
    <p:sldId id="270" r:id="rId6"/>
    <p:sldId id="260" r:id="rId7"/>
    <p:sldId id="262" r:id="rId8"/>
    <p:sldId id="265" r:id="rId9"/>
    <p:sldId id="268" r:id="rId10"/>
    <p:sldId id="275" r:id="rId11"/>
    <p:sldId id="276" r:id="rId12"/>
    <p:sldId id="267" r:id="rId13"/>
    <p:sldId id="274" r:id="rId14"/>
    <p:sldId id="266" r:id="rId15"/>
    <p:sldId id="272" r:id="rId16"/>
    <p:sldId id="273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0"/>
    <p:restoredTop sz="79726"/>
  </p:normalViewPr>
  <p:slideViewPr>
    <p:cSldViewPr snapToGrid="0">
      <p:cViewPr>
        <p:scale>
          <a:sx n="95" d="100"/>
          <a:sy n="95" d="100"/>
        </p:scale>
        <p:origin x="10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6B8D9-A6A8-CD4F-83BD-9463BDCC8025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19F80-CEA1-DB49-9245-D23FB256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19F80-CEA1-DB49-9245-D23FB25620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1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many ways, their lives are dominated by interactions with the planets and large bodies they come close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19F80-CEA1-DB49-9245-D23FB25620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plot here is purely based on position and completely ignores the eccentricity and inclination. What is hopefully clear are the gaps between the various dynamical classes. </a:t>
            </a:r>
          </a:p>
          <a:p>
            <a:r>
              <a:rPr lang="en-US" dirty="0"/>
              <a:t>The solar system is a dynamically active places and this is clear to see in it’s small bodies.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19F80-CEA1-DB49-9245-D23FB25620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53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19F80-CEA1-DB49-9245-D23FB25620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7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C8FCA-6DD7-3F79-91F8-1F23C71CF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3F42A-9AB2-7B97-6298-1A06202DD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408F69-F7B9-179A-72B1-71AD7DB7B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67p – Rosetta’s comet</a:t>
            </a:r>
          </a:p>
          <a:p>
            <a:endParaRPr lang="en-US" dirty="0"/>
          </a:p>
          <a:p>
            <a:r>
              <a:rPr lang="en-US" dirty="0" err="1"/>
              <a:t>Tapisserie</a:t>
            </a:r>
            <a:r>
              <a:rPr lang="en-US" dirty="0"/>
              <a:t> de Bayeux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65DBA-BD76-3992-6413-6306EA5B0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19F80-CEA1-DB49-9245-D23FB25620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19F80-CEA1-DB49-9245-D23FB25620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96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19F80-CEA1-DB49-9245-D23FB25620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6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19F80-CEA1-DB49-9245-D23FB25620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3880-2550-CD45-BC87-D46F0F74D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72A14-EF1B-974A-1A59-6237B27F3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33E30-0238-FDF7-02FE-4BF64EEE1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12863-22BC-854F-BD16-36B416044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787E1-CEF6-7F50-1AEB-BFBF69CA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7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32C1-AA42-94F4-9D97-CF68073C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56DC8-E621-77A2-F762-D9A1A5EC6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162D1-7BAA-77A1-7F31-1CD8037AF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BB9A7-64AA-E26D-1FF5-384AA186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CD796-F20A-71C9-4A78-1992002C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3FC10-DFA2-D9C9-474C-E66F012BD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CF8E0-F2E2-6CA8-38CB-513D3459B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BFA3D-E413-EAF9-5F67-8D610AC4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71271-8400-2C8F-E824-43275D05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1D881-1D5A-5E2B-F399-7A6185F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4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56F3-55D9-27AF-EC35-47DA8A94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1B51A-424E-8E85-3A72-04B8A06A7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F66FC-7D85-1DA9-442D-FAF15771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45AA9-1C7B-BA81-B7F1-FAAAD046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19B38-10E7-8C27-BE65-720A706A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7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9778-261F-4BF6-A576-FF8B3E68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E5AF4-11FA-FCD7-311A-94A7C0EBA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E48D9-42F3-2877-EB5D-FF67EC14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0BDAF-CE0A-1C51-19CE-A8BF2656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C4DC5-D534-DDB3-45C9-4ACDCBA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866E9-98F4-FA93-BD7E-208EBA98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54BA2-0245-8326-937C-430BB135A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6496B-AEEE-6F97-F47B-E10A0497E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B9A15-3237-DC3C-C78F-9E97FC9D0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2F660-8C58-2271-67F3-CB5B78F4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2B984-3646-475D-2E96-6F9B256C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5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C470-E4D1-2687-DB55-6F325545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7AA89-78A5-79B3-72A1-F940BEDC5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317B5-0593-39A9-169E-075E9CA6D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57581-BBFA-2FE5-8727-90D888988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E8E9B-C488-8D4D-F35B-B0B23B68E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6877A-1B00-7B9B-15F0-6C3DFC47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158EF4-09AA-DA25-7969-5E8B0A70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A4D92A-F719-74B7-F25D-CC54CBDC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131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4EFB-922E-A736-1A78-4BA74EA65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45F97-E613-F96A-307C-11A82F63F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50F2A-D9D5-DE39-4CE5-404DC733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54CF4-F1B5-CBAF-E61E-A8CC6BBFE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3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CE972-01A1-F640-4E02-CD0C3FBF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0C7777-084B-97C1-06AC-ED172DA2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D4A3E-CE5A-2590-1613-7B138E0C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6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CD04D-CE8B-5EDC-4C38-339539A4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8E356-9365-F57D-CEB0-51E13D737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389A0-EDA5-6479-8D58-CFE555838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74F4-3988-C579-AA5A-8CCD3106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9446E-89A3-A254-370A-EED3BB630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62158-A705-221D-A6D3-21E9D4CA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6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A34C9-B878-18F1-E69B-48B9F7CB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316CB-4471-881B-04DD-B4ACB6EA5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5E9EB-B6A6-E835-2653-D036B10A3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0D25E-B517-8620-9693-DE52D45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61830-591A-8E24-0D8A-F3AA45D9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D2001-CDC9-D0AD-2A7E-C169D0BE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79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22D57E-7443-89F7-61FA-894A0B3C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EE9FB-15C2-CCAE-0E14-5C58032E1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A2130-B61A-5E03-D772-BF6BF984E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2AFD-5D70-C906-3666-E247F1B88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B685B-4DDB-10D1-C745-3E7A6A609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7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8736-47B6-B96B-6486-80163F2A2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Detecting Active Solar System Objects in the Fink Alert Stream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EC706-6C05-4E26-9F3C-45046A66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908072"/>
            <a:ext cx="6801612" cy="1239894"/>
          </a:xfrm>
        </p:spPr>
        <p:txBody>
          <a:bodyPr/>
          <a:lstStyle/>
          <a:p>
            <a:r>
              <a:rPr lang="en-US" dirty="0"/>
              <a:t>Preeti Cowan </a:t>
            </a:r>
          </a:p>
          <a:p>
            <a:r>
              <a:rPr lang="en-US" dirty="0"/>
              <a:t>University of Auckland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AC824-8C2E-A534-44E0-041867E8C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260" y="5331834"/>
            <a:ext cx="1173480" cy="1383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1398F-9EAA-9E51-5F67-21FDD1138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463" y="5680546"/>
            <a:ext cx="1440075" cy="666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958F9-2B4E-DD5E-8B8D-F15E18F30C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674" b="14152"/>
          <a:stretch>
            <a:fillRect/>
          </a:stretch>
        </p:blipFill>
        <p:spPr>
          <a:xfrm>
            <a:off x="2580789" y="5341924"/>
            <a:ext cx="1928990" cy="13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95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BBB75-AB66-40B9-14A9-DE4EF84C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0464-EA19-3202-B37F-41FEAB44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268758"/>
            <a:ext cx="10515600" cy="9478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Anomalies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6140C-9506-7DC1-1FEA-71496279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913"/>
          <a:stretch>
            <a:fillRect/>
          </a:stretch>
        </p:blipFill>
        <p:spPr>
          <a:xfrm>
            <a:off x="577717" y="1189740"/>
            <a:ext cx="2931459" cy="4716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D7910-AB91-21D5-5D7E-6C2F738646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913"/>
          <a:stretch>
            <a:fillRect/>
          </a:stretch>
        </p:blipFill>
        <p:spPr>
          <a:xfrm>
            <a:off x="4237808" y="1203187"/>
            <a:ext cx="2930956" cy="47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828EF7-84E1-3B1F-D888-059E0B2A17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913"/>
          <a:stretch>
            <a:fillRect/>
          </a:stretch>
        </p:blipFill>
        <p:spPr>
          <a:xfrm>
            <a:off x="7910843" y="1189740"/>
            <a:ext cx="2930956" cy="471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DF832-8CC6-DA4A-4CC0-EF2E598009FF}"/>
              </a:ext>
            </a:extLst>
          </p:cNvPr>
          <p:cNvSpPr txBox="1"/>
          <p:nvPr/>
        </p:nvSpPr>
        <p:spPr>
          <a:xfrm>
            <a:off x="1223175" y="5904201"/>
            <a:ext cx="18825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Z" dirty="0"/>
              <a:t>Alert 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7879F-C7F8-5A83-24DE-5234D26A6D68}"/>
              </a:ext>
            </a:extLst>
          </p:cNvPr>
          <p:cNvSpPr txBox="1"/>
          <p:nvPr/>
        </p:nvSpPr>
        <p:spPr>
          <a:xfrm>
            <a:off x="5033175" y="5919187"/>
            <a:ext cx="18825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Z" dirty="0"/>
              <a:t>DWT + LBP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8D964-1863-9E36-8785-9B5F1BE8276E}"/>
              </a:ext>
            </a:extLst>
          </p:cNvPr>
          <p:cNvSpPr txBox="1"/>
          <p:nvPr/>
        </p:nvSpPr>
        <p:spPr>
          <a:xfrm>
            <a:off x="8973671" y="5919187"/>
            <a:ext cx="18825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Z" dirty="0"/>
              <a:t>MSMF</a:t>
            </a:r>
          </a:p>
        </p:txBody>
      </p:sp>
    </p:spTree>
    <p:extLst>
      <p:ext uri="{BB962C8B-B14F-4D97-AF65-F5344CB8AC3E}">
        <p14:creationId xmlns:p14="http://schemas.microsoft.com/office/powerpoint/2010/main" val="346431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6C852-1EB2-9C1D-77B7-EADAB13BD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B708-A505-8FD8-04BD-15F55CDE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268758"/>
            <a:ext cx="10515600" cy="9478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Anomalies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F39CC-1BC8-5584-34EC-4DFC49427ACF}"/>
              </a:ext>
            </a:extLst>
          </p:cNvPr>
          <p:cNvSpPr txBox="1"/>
          <p:nvPr/>
        </p:nvSpPr>
        <p:spPr>
          <a:xfrm>
            <a:off x="3671046" y="5681703"/>
            <a:ext cx="447787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Z" dirty="0"/>
              <a:t>Top anomalies highlighted by the ensemble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C7F62-FD04-4064-DCC6-F37EEA6DB8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0"/>
          <a:stretch>
            <a:fillRect/>
          </a:stretch>
        </p:blipFill>
        <p:spPr>
          <a:xfrm>
            <a:off x="582705" y="1358152"/>
            <a:ext cx="10859860" cy="42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D0DE1-22C1-1E83-7858-CA39CAA2F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D1B69FF0-E6C9-0099-C9DB-45A422F4FAA0}"/>
              </a:ext>
            </a:extLst>
          </p:cNvPr>
          <p:cNvSpPr txBox="1">
            <a:spLocks/>
          </p:cNvSpPr>
          <p:nvPr/>
        </p:nvSpPr>
        <p:spPr>
          <a:xfrm>
            <a:off x="-279971" y="1223682"/>
            <a:ext cx="5752924" cy="48835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GB" sz="2400" dirty="0"/>
              <a:t>Manual Concentration Features (20 features)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endParaRPr lang="en-GB" sz="2400" dirty="0"/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GB" sz="2400" dirty="0"/>
              <a:t>Multi-Scale Matched Filter (MSMF) (9 features)</a:t>
            </a:r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endParaRPr lang="en-GB" sz="2400" dirty="0"/>
          </a:p>
          <a:p>
            <a:pPr marL="914400" lvl="1" indent="-317500">
              <a:spcBef>
                <a:spcPts val="0"/>
              </a:spcBef>
              <a:buSzPts val="1400"/>
              <a:buFont typeface="Arial" panose="020B0604020202020204" pitchFamily="34" charset="0"/>
              <a:buChar char="○"/>
            </a:pPr>
            <a:r>
              <a:rPr lang="en-GB" sz="2400" dirty="0"/>
              <a:t>Autoencoders (25 features)</a:t>
            </a:r>
          </a:p>
          <a:p>
            <a:pPr marL="1371600" lvl="2" indent="-317500">
              <a:spcBef>
                <a:spcPts val="0"/>
              </a:spcBef>
              <a:buSzPts val="1400"/>
              <a:buFont typeface="Arial" panose="020B0604020202020204" pitchFamily="34" charset="0"/>
              <a:buChar char="■"/>
            </a:pPr>
            <a:r>
              <a:rPr lang="en-GB" dirty="0"/>
              <a:t>Residual Autoencoders</a:t>
            </a:r>
          </a:p>
          <a:p>
            <a:pPr marL="1371600" lvl="2" indent="-317500">
              <a:spcBef>
                <a:spcPts val="0"/>
              </a:spcBef>
              <a:buSzPts val="1400"/>
              <a:buFont typeface="Arial" panose="020B0604020202020204" pitchFamily="34" charset="0"/>
              <a:buChar char="■"/>
            </a:pPr>
            <a:r>
              <a:rPr lang="en-GB" dirty="0"/>
              <a:t>Dense Autoencoders</a:t>
            </a:r>
          </a:p>
          <a:p>
            <a:pPr marL="1371600" lvl="2" indent="-317500">
              <a:spcBef>
                <a:spcPts val="0"/>
              </a:spcBef>
              <a:buSzPts val="1400"/>
              <a:buFont typeface="Arial" panose="020B0604020202020204" pitchFamily="34" charset="0"/>
              <a:buChar char="■"/>
            </a:pPr>
            <a:r>
              <a:rPr lang="en-GB" dirty="0"/>
              <a:t>Hybrid Convolutional Neural Network Autoencoder(</a:t>
            </a:r>
            <a:r>
              <a:rPr lang="en-GB" dirty="0" err="1"/>
              <a:t>HybridCNNAE</a:t>
            </a:r>
            <a:r>
              <a:rPr lang="en-GB" dirty="0"/>
              <a:t>)</a:t>
            </a:r>
          </a:p>
          <a:p>
            <a:pPr marL="1371600" lvl="2" indent="-317500">
              <a:spcBef>
                <a:spcPts val="0"/>
              </a:spcBef>
              <a:buSzPts val="1400"/>
              <a:buFont typeface="Arial" panose="020B0604020202020204" pitchFamily="34" charset="0"/>
              <a:buChar char="■"/>
            </a:pPr>
            <a:r>
              <a:rPr lang="en-GB" dirty="0"/>
              <a:t>With and without batch normalisation</a:t>
            </a: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4BC7ED10-17F4-CB36-85DD-4F70C39715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65709" y="1401451"/>
            <a:ext cx="5408798" cy="43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6;p13">
            <a:extLst>
              <a:ext uri="{FF2B5EF4-FFF2-40B4-BE49-F238E27FC236}">
                <a16:creationId xmlns:a16="http://schemas.microsoft.com/office/drawing/2014/main" id="{98E3C20B-C0E0-2B9F-1007-41282634CD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0927" y="0"/>
            <a:ext cx="1051073" cy="1401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4;p13">
            <a:extLst>
              <a:ext uri="{FF2B5EF4-FFF2-40B4-BE49-F238E27FC236}">
                <a16:creationId xmlns:a16="http://schemas.microsoft.com/office/drawing/2014/main" id="{747CB5AA-1233-2A19-8DA1-66A51726523B}"/>
              </a:ext>
            </a:extLst>
          </p:cNvPr>
          <p:cNvSpPr txBox="1">
            <a:spLocks/>
          </p:cNvSpPr>
          <p:nvPr/>
        </p:nvSpPr>
        <p:spPr>
          <a:xfrm>
            <a:off x="1121216" y="26894"/>
            <a:ext cx="9448167" cy="773860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More Feature Extraction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92FBF-EBFA-787B-09D3-7F2B7F8BDFD3}"/>
              </a:ext>
            </a:extLst>
          </p:cNvPr>
          <p:cNvSpPr txBox="1"/>
          <p:nvPr/>
        </p:nvSpPr>
        <p:spPr>
          <a:xfrm>
            <a:off x="5757584" y="5673284"/>
            <a:ext cx="6326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17,959 images; 23x23 pixels 1,633 microlensing events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8E218-EA9D-339D-3C5C-67785CCB00D7}"/>
              </a:ext>
            </a:extLst>
          </p:cNvPr>
          <p:cNvSpPr txBox="1"/>
          <p:nvPr/>
        </p:nvSpPr>
        <p:spPr>
          <a:xfrm>
            <a:off x="11147689" y="1301117"/>
            <a:ext cx="105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Andew</a:t>
            </a:r>
            <a:r>
              <a:rPr lang="en-US" dirty="0"/>
              <a:t> </a:t>
            </a:r>
            <a:r>
              <a:rPr lang="en-US" sz="1200" dirty="0"/>
              <a:t>Hung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797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74450-C559-8487-7EDF-1A270AE2E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6;p13">
            <a:extLst>
              <a:ext uri="{FF2B5EF4-FFF2-40B4-BE49-F238E27FC236}">
                <a16:creationId xmlns:a16="http://schemas.microsoft.com/office/drawing/2014/main" id="{6D5C0088-5C4D-10D1-069F-25D7D1BC9AC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40927" y="0"/>
            <a:ext cx="1051073" cy="14014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2EAC70-578E-E6DE-ADC8-E2347465F15F}"/>
              </a:ext>
            </a:extLst>
          </p:cNvPr>
          <p:cNvSpPr txBox="1"/>
          <p:nvPr/>
        </p:nvSpPr>
        <p:spPr>
          <a:xfrm>
            <a:off x="11147689" y="1301117"/>
            <a:ext cx="105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Andew</a:t>
            </a:r>
            <a:r>
              <a:rPr lang="en-US" dirty="0"/>
              <a:t> </a:t>
            </a:r>
            <a:r>
              <a:rPr lang="en-US" sz="1200" dirty="0"/>
              <a:t>Hung</a:t>
            </a:r>
            <a:r>
              <a:rPr lang="en-US" dirty="0"/>
              <a:t> </a:t>
            </a:r>
          </a:p>
        </p:txBody>
      </p:sp>
      <p:sp>
        <p:nvSpPr>
          <p:cNvPr id="11" name="Google Shape;54;p13">
            <a:extLst>
              <a:ext uri="{FF2B5EF4-FFF2-40B4-BE49-F238E27FC236}">
                <a16:creationId xmlns:a16="http://schemas.microsoft.com/office/drawing/2014/main" id="{DA6F945E-D9EF-FBE8-3C02-119CAD5C0DA5}"/>
              </a:ext>
            </a:extLst>
          </p:cNvPr>
          <p:cNvSpPr txBox="1">
            <a:spLocks/>
          </p:cNvSpPr>
          <p:nvPr/>
        </p:nvSpPr>
        <p:spPr>
          <a:xfrm>
            <a:off x="1121216" y="26894"/>
            <a:ext cx="9448167" cy="773860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More Feature Extraction</a:t>
            </a:r>
          </a:p>
        </p:txBody>
      </p:sp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5BC29F51-B5DD-BDDB-F160-9B1F3A0CC16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43" y="1316188"/>
            <a:ext cx="10399692" cy="3981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429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DD69D-03BA-BC35-4DC2-F16332F64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186832A2-20F4-8956-E004-0FE8F3570109}"/>
              </a:ext>
            </a:extLst>
          </p:cNvPr>
          <p:cNvSpPr txBox="1">
            <a:spLocks/>
          </p:cNvSpPr>
          <p:nvPr/>
        </p:nvSpPr>
        <p:spPr>
          <a:xfrm>
            <a:off x="1121216" y="26894"/>
            <a:ext cx="9448167" cy="773860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Generative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Models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for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Comets</a:t>
            </a:r>
            <a:endParaRPr lang="en-GB" sz="4000" b="1" spc="300" dirty="0">
              <a:ln w="22225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pic>
        <p:nvPicPr>
          <p:cNvPr id="8" name="Google Shape;56;p13" title="IMG_2402.JPG">
            <a:extLst>
              <a:ext uri="{FF2B5EF4-FFF2-40B4-BE49-F238E27FC236}">
                <a16:creationId xmlns:a16="http://schemas.microsoft.com/office/drawing/2014/main" id="{750A8CBD-B8C3-6687-5A6E-93C93B6F9C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8" t="25580" b="16402"/>
          <a:stretch/>
        </p:blipFill>
        <p:spPr>
          <a:xfrm>
            <a:off x="10779677" y="0"/>
            <a:ext cx="1412323" cy="14059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49BCC-49BF-9D51-9C08-004568508C1E}"/>
              </a:ext>
            </a:extLst>
          </p:cNvPr>
          <p:cNvSpPr txBox="1"/>
          <p:nvPr/>
        </p:nvSpPr>
        <p:spPr>
          <a:xfrm>
            <a:off x="10947317" y="136024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Katie Law</a:t>
            </a:r>
          </a:p>
        </p:txBody>
      </p:sp>
      <p:sp>
        <p:nvSpPr>
          <p:cNvPr id="10" name="Google Shape;62;p14">
            <a:extLst>
              <a:ext uri="{FF2B5EF4-FFF2-40B4-BE49-F238E27FC236}">
                <a16:creationId xmlns:a16="http://schemas.microsoft.com/office/drawing/2014/main" id="{72AD9637-D1C9-BE3D-FD8B-4707183572A2}"/>
              </a:ext>
            </a:extLst>
          </p:cNvPr>
          <p:cNvSpPr txBox="1">
            <a:spLocks/>
          </p:cNvSpPr>
          <p:nvPr/>
        </p:nvSpPr>
        <p:spPr>
          <a:xfrm>
            <a:off x="662220" y="1185429"/>
            <a:ext cx="8520600" cy="18947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/>
              <a:t>18,354 Asteroid Images (30 x 30)</a:t>
            </a:r>
          </a:p>
          <a:p>
            <a:pPr>
              <a:spcBef>
                <a:spcPts val="1200"/>
              </a:spcBef>
            </a:pPr>
            <a:endParaRPr lang="en-GB" dirty="0"/>
          </a:p>
          <a:p>
            <a:pPr>
              <a:spcBef>
                <a:spcPts val="1200"/>
              </a:spcBef>
            </a:pPr>
            <a:endParaRPr lang="en-GB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70DF73-7454-4F6C-9CF7-6398709F66E1}"/>
              </a:ext>
            </a:extLst>
          </p:cNvPr>
          <p:cNvGrpSpPr/>
          <p:nvPr/>
        </p:nvGrpSpPr>
        <p:grpSpPr>
          <a:xfrm>
            <a:off x="1364475" y="1854334"/>
            <a:ext cx="7013043" cy="970299"/>
            <a:chOff x="1364475" y="2015698"/>
            <a:chExt cx="7013043" cy="970299"/>
          </a:xfrm>
        </p:grpSpPr>
        <p:pic>
          <p:nvPicPr>
            <p:cNvPr id="12" name="Google Shape;63;p14">
              <a:extLst>
                <a:ext uri="{FF2B5EF4-FFF2-40B4-BE49-F238E27FC236}">
                  <a16:creationId xmlns:a16="http://schemas.microsoft.com/office/drawing/2014/main" id="{E02F93C8-A66D-F111-BB1E-E6FA346C81A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42474" y="2049386"/>
              <a:ext cx="935044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4;p14">
              <a:extLst>
                <a:ext uri="{FF2B5EF4-FFF2-40B4-BE49-F238E27FC236}">
                  <a16:creationId xmlns:a16="http://schemas.microsoft.com/office/drawing/2014/main" id="{66A4621C-6867-291E-374F-8B74F921E07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64475" y="2015698"/>
              <a:ext cx="935044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5;p14">
              <a:extLst>
                <a:ext uri="{FF2B5EF4-FFF2-40B4-BE49-F238E27FC236}">
                  <a16:creationId xmlns:a16="http://schemas.microsoft.com/office/drawing/2014/main" id="{6A146B61-F02E-3292-C188-ADE09F8E810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66626" y="2029145"/>
              <a:ext cx="935044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6;p14">
              <a:extLst>
                <a:ext uri="{FF2B5EF4-FFF2-40B4-BE49-F238E27FC236}">
                  <a16:creationId xmlns:a16="http://schemas.microsoft.com/office/drawing/2014/main" id="{43248B12-ED42-6B61-983E-B1990A4BF8B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809118" y="2042592"/>
              <a:ext cx="935044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7;p14">
              <a:extLst>
                <a:ext uri="{FF2B5EF4-FFF2-40B4-BE49-F238E27FC236}">
                  <a16:creationId xmlns:a16="http://schemas.microsoft.com/office/drawing/2014/main" id="{6A0D7C6F-E087-EAFB-1E7F-BD95CF1D80FB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047440" y="2045989"/>
              <a:ext cx="935044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8;p14">
              <a:extLst>
                <a:ext uri="{FF2B5EF4-FFF2-40B4-BE49-F238E27FC236}">
                  <a16:creationId xmlns:a16="http://schemas.microsoft.com/office/drawing/2014/main" id="{66FF30A1-B917-328F-0635-EF2FBC896C0C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59730" y="2049997"/>
              <a:ext cx="935044" cy="93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25B378-138A-2E38-8BA9-39D2D7BA9447}"/>
              </a:ext>
            </a:extLst>
          </p:cNvPr>
          <p:cNvGrpSpPr/>
          <p:nvPr/>
        </p:nvGrpSpPr>
        <p:grpSpPr>
          <a:xfrm>
            <a:off x="1288456" y="3777809"/>
            <a:ext cx="8530325" cy="1219200"/>
            <a:chOff x="1288456" y="3777809"/>
            <a:chExt cx="8530325" cy="1219200"/>
          </a:xfrm>
        </p:grpSpPr>
        <p:pic>
          <p:nvPicPr>
            <p:cNvPr id="19" name="Google Shape;69;p14">
              <a:extLst>
                <a:ext uri="{FF2B5EF4-FFF2-40B4-BE49-F238E27FC236}">
                  <a16:creationId xmlns:a16="http://schemas.microsoft.com/office/drawing/2014/main" id="{F778F55E-2317-C5F9-F22C-277DEE6D2B4A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88456" y="3777809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70;p14">
              <a:extLst>
                <a:ext uri="{FF2B5EF4-FFF2-40B4-BE49-F238E27FC236}">
                  <a16:creationId xmlns:a16="http://schemas.microsoft.com/office/drawing/2014/main" id="{713E7997-310D-754A-3555-B9476A3B8531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750681" y="3777809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71;p14">
              <a:extLst>
                <a:ext uri="{FF2B5EF4-FFF2-40B4-BE49-F238E27FC236}">
                  <a16:creationId xmlns:a16="http://schemas.microsoft.com/office/drawing/2014/main" id="{0A363687-D9A5-D983-CAF1-3E9C7D46F141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212906" y="3777809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72;p14">
              <a:extLst>
                <a:ext uri="{FF2B5EF4-FFF2-40B4-BE49-F238E27FC236}">
                  <a16:creationId xmlns:a16="http://schemas.microsoft.com/office/drawing/2014/main" id="{6AFFBBA3-D88D-FEAE-DCE4-CE61D3F2F1D1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675131" y="3777809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73;p14">
              <a:extLst>
                <a:ext uri="{FF2B5EF4-FFF2-40B4-BE49-F238E27FC236}">
                  <a16:creationId xmlns:a16="http://schemas.microsoft.com/office/drawing/2014/main" id="{115940D5-CA14-04C1-C462-D8F9A75A10CF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7137356" y="3777809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74;p14">
              <a:extLst>
                <a:ext uri="{FF2B5EF4-FFF2-40B4-BE49-F238E27FC236}">
                  <a16:creationId xmlns:a16="http://schemas.microsoft.com/office/drawing/2014/main" id="{7C2239CE-E0BC-D501-D3F8-48B99C401770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599581" y="3777809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62;p14">
            <a:extLst>
              <a:ext uri="{FF2B5EF4-FFF2-40B4-BE49-F238E27FC236}">
                <a16:creationId xmlns:a16="http://schemas.microsoft.com/office/drawing/2014/main" id="{22C48080-4B4E-ADF9-0556-E78F8D664A90}"/>
              </a:ext>
            </a:extLst>
          </p:cNvPr>
          <p:cNvSpPr txBox="1">
            <a:spLocks/>
          </p:cNvSpPr>
          <p:nvPr/>
        </p:nvSpPr>
        <p:spPr>
          <a:xfrm>
            <a:off x="706458" y="3159948"/>
            <a:ext cx="8520600" cy="18947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/>
              <a:t>495 Comet Images (128 x 128)</a:t>
            </a:r>
          </a:p>
          <a:p>
            <a:pPr>
              <a:spcBef>
                <a:spcPts val="1200"/>
              </a:spcBef>
            </a:pPr>
            <a:endParaRPr lang="en-GB" dirty="0"/>
          </a:p>
          <a:p>
            <a:pPr>
              <a:spcBef>
                <a:spcPts val="1200"/>
              </a:spcBef>
            </a:pPr>
            <a:endParaRPr lang="en-GB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32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0;p15" title="Screenshot 2026-06-08 at 9.06.45 PM.png">
            <a:extLst>
              <a:ext uri="{FF2B5EF4-FFF2-40B4-BE49-F238E27FC236}">
                <a16:creationId xmlns:a16="http://schemas.microsoft.com/office/drawing/2014/main" id="{89D71C9B-7EB4-40F2-F68F-C6861C479389}"/>
              </a:ext>
            </a:extLst>
          </p:cNvPr>
          <p:cNvPicPr preferRelativeResize="0"/>
          <p:nvPr/>
        </p:nvPicPr>
        <p:blipFill rotWithShape="1">
          <a:blip r:embed="rId2"/>
          <a:srcRect b="42634"/>
          <a:stretch/>
        </p:blipFill>
        <p:spPr>
          <a:xfrm>
            <a:off x="643467" y="1163614"/>
            <a:ext cx="5291666" cy="4530772"/>
          </a:xfrm>
          <a:prstGeom prst="rect">
            <a:avLst/>
          </a:prstGeom>
          <a:noFill/>
        </p:spPr>
      </p:pic>
      <p:pic>
        <p:nvPicPr>
          <p:cNvPr id="6" name="Google Shape;81;p15" title="Screenshot 2026-06-08 at 9.06.45 PM.png">
            <a:extLst>
              <a:ext uri="{FF2B5EF4-FFF2-40B4-BE49-F238E27FC236}">
                <a16:creationId xmlns:a16="http://schemas.microsoft.com/office/drawing/2014/main" id="{316E8952-BB2E-DB87-C12D-A85ED0F47506}"/>
              </a:ext>
            </a:extLst>
          </p:cNvPr>
          <p:cNvPicPr preferRelativeResize="0"/>
          <p:nvPr/>
        </p:nvPicPr>
        <p:blipFill rotWithShape="1">
          <a:blip r:embed="rId2"/>
          <a:srcRect t="57365"/>
          <a:stretch/>
        </p:blipFill>
        <p:spPr>
          <a:xfrm>
            <a:off x="6256865" y="1745341"/>
            <a:ext cx="5291667" cy="3367318"/>
          </a:xfrm>
          <a:prstGeom prst="rect">
            <a:avLst/>
          </a:prstGeom>
          <a:noFill/>
        </p:spPr>
      </p:pic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78987462-42AF-91DE-63A2-42295ED0BDA5}"/>
              </a:ext>
            </a:extLst>
          </p:cNvPr>
          <p:cNvSpPr txBox="1">
            <a:spLocks/>
          </p:cNvSpPr>
          <p:nvPr/>
        </p:nvSpPr>
        <p:spPr>
          <a:xfrm>
            <a:off x="1269133" y="26894"/>
            <a:ext cx="9448167" cy="773860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Generative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Models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for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Comets - Results</a:t>
            </a:r>
            <a:endParaRPr lang="en-GB" sz="4000" b="1" spc="300" dirty="0">
              <a:ln w="22225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pic>
        <p:nvPicPr>
          <p:cNvPr id="8" name="Google Shape;56;p13" title="IMG_2402.JPG">
            <a:extLst>
              <a:ext uri="{FF2B5EF4-FFF2-40B4-BE49-F238E27FC236}">
                <a16:creationId xmlns:a16="http://schemas.microsoft.com/office/drawing/2014/main" id="{81B54020-8F79-7BD5-B0A3-B62CFCF772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8" t="25580" b="16402"/>
          <a:stretch/>
        </p:blipFill>
        <p:spPr>
          <a:xfrm>
            <a:off x="10779677" y="0"/>
            <a:ext cx="1412323" cy="14059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77C2BA-0455-2705-537B-A7AEC1628BBA}"/>
              </a:ext>
            </a:extLst>
          </p:cNvPr>
          <p:cNvSpPr txBox="1"/>
          <p:nvPr/>
        </p:nvSpPr>
        <p:spPr>
          <a:xfrm>
            <a:off x="10947317" y="136024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Katie Law</a:t>
            </a:r>
          </a:p>
        </p:txBody>
      </p:sp>
    </p:spTree>
    <p:extLst>
      <p:ext uri="{BB962C8B-B14F-4D97-AF65-F5344CB8AC3E}">
        <p14:creationId xmlns:p14="http://schemas.microsoft.com/office/powerpoint/2010/main" val="626093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DC3A1EDC-C35D-CB26-CD62-FDAA5A5D285E}"/>
              </a:ext>
            </a:extLst>
          </p:cNvPr>
          <p:cNvSpPr txBox="1">
            <a:spLocks/>
          </p:cNvSpPr>
          <p:nvPr/>
        </p:nvSpPr>
        <p:spPr>
          <a:xfrm>
            <a:off x="1269133" y="26894"/>
            <a:ext cx="9448167" cy="773860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Generative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Models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for</a:t>
            </a:r>
            <a:r>
              <a:rPr lang="en-GB" sz="4000" b="1" spc="300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 </a:t>
            </a:r>
            <a:r>
              <a:rPr lang="en-GB" sz="4000" b="1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</a:rPr>
              <a:t>Comets - Results</a:t>
            </a:r>
            <a:endParaRPr lang="en-GB" sz="4000" b="1" spc="300" dirty="0">
              <a:ln w="22225">
                <a:solidFill>
                  <a:schemeClr val="tx1"/>
                </a:solidFill>
                <a:prstDash val="solid"/>
              </a:ln>
              <a:latin typeface="+mn-lt"/>
            </a:endParaRPr>
          </a:p>
        </p:txBody>
      </p:sp>
      <p:sp>
        <p:nvSpPr>
          <p:cNvPr id="6" name="Google Shape;86;p16">
            <a:extLst>
              <a:ext uri="{FF2B5EF4-FFF2-40B4-BE49-F238E27FC236}">
                <a16:creationId xmlns:a16="http://schemas.microsoft.com/office/drawing/2014/main" id="{353A8F1F-418E-44FA-6415-95D082E1C2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741" y="8484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CNN Semantic Evaluation</a:t>
            </a:r>
            <a:endParaRPr dirty="0"/>
          </a:p>
        </p:txBody>
      </p:sp>
      <p:sp>
        <p:nvSpPr>
          <p:cNvPr id="7" name="Google Shape;88;p16">
            <a:extLst>
              <a:ext uri="{FF2B5EF4-FFF2-40B4-BE49-F238E27FC236}">
                <a16:creationId xmlns:a16="http://schemas.microsoft.com/office/drawing/2014/main" id="{CC1AA923-1856-3795-6236-5603E034017E}"/>
              </a:ext>
            </a:extLst>
          </p:cNvPr>
          <p:cNvSpPr txBox="1">
            <a:spLocks/>
          </p:cNvSpPr>
          <p:nvPr/>
        </p:nvSpPr>
        <p:spPr>
          <a:xfrm>
            <a:off x="365488" y="1542157"/>
            <a:ext cx="5174700" cy="43207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400" u="sng" dirty="0"/>
              <a:t>Train</a:t>
            </a:r>
            <a:r>
              <a:rPr lang="en-GB" sz="2400" dirty="0"/>
              <a:t>:</a:t>
            </a:r>
          </a:p>
          <a:p>
            <a:pPr marL="457200" indent="-342900">
              <a:spcBef>
                <a:spcPts val="1200"/>
              </a:spcBef>
              <a:buSzPts val="1800"/>
              <a:buFont typeface="Arial" panose="020B0604020202020204" pitchFamily="34" charset="0"/>
              <a:buChar char="●"/>
            </a:pPr>
            <a:r>
              <a:rPr lang="en-GB" sz="2400" dirty="0"/>
              <a:t>3000 real asteroids</a:t>
            </a:r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GB" sz="2400" dirty="0"/>
              <a:t>495 real comets</a:t>
            </a:r>
          </a:p>
          <a:p>
            <a:pPr>
              <a:spcBef>
                <a:spcPts val="1200"/>
              </a:spcBef>
            </a:pPr>
            <a:r>
              <a:rPr lang="en-GB" sz="2400" u="sng" dirty="0"/>
              <a:t>Test</a:t>
            </a:r>
            <a:r>
              <a:rPr lang="en-GB" sz="2400" dirty="0"/>
              <a:t>:</a:t>
            </a:r>
          </a:p>
          <a:p>
            <a:pPr marL="457200" indent="-342900">
              <a:spcBef>
                <a:spcPts val="1200"/>
              </a:spcBef>
              <a:buSzPts val="1800"/>
              <a:buFont typeface="Arial" panose="020B0604020202020204" pitchFamily="34" charset="0"/>
              <a:buChar char="●"/>
            </a:pPr>
            <a:r>
              <a:rPr lang="en-GB" sz="2400" dirty="0"/>
              <a:t>500 asteroids</a:t>
            </a:r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GB" sz="2400" dirty="0"/>
              <a:t>400 generated comets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400" dirty="0"/>
              <a:t>Higher recall indicates that generated images were recognised as comet-like by a classifier trained on real astronomical observations.</a:t>
            </a:r>
          </a:p>
        </p:txBody>
      </p:sp>
      <p:graphicFrame>
        <p:nvGraphicFramePr>
          <p:cNvPr id="9" name="Google Shape;87;p16">
            <a:extLst>
              <a:ext uri="{FF2B5EF4-FFF2-40B4-BE49-F238E27FC236}">
                <a16:creationId xmlns:a16="http://schemas.microsoft.com/office/drawing/2014/main" id="{C70AD491-6978-1AC2-0535-1C9C143871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781007"/>
              </p:ext>
            </p:extLst>
          </p:nvPr>
        </p:nvGraphicFramePr>
        <p:xfrm>
          <a:off x="6873217" y="1605118"/>
          <a:ext cx="4086135" cy="41098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01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7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434343"/>
                          </a:solidFill>
                        </a:rPr>
                        <a:t>Methods</a:t>
                      </a:r>
                      <a:endParaRPr sz="2000" b="1" dirty="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>
                          <a:solidFill>
                            <a:srgbClr val="434343"/>
                          </a:solidFill>
                        </a:rPr>
                        <a:t>Recall</a:t>
                      </a:r>
                      <a:endParaRPr sz="2000" b="1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7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434343"/>
                          </a:solidFill>
                        </a:rPr>
                        <a:t>ADA</a:t>
                      </a:r>
                      <a:endParaRPr sz="2000" dirty="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0.9700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7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DiffAugment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0.9925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7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434343"/>
                          </a:solidFill>
                        </a:rPr>
                        <a:t>FreezeD</a:t>
                      </a:r>
                      <a:r>
                        <a:rPr lang="en-GB" sz="2000" dirty="0">
                          <a:solidFill>
                            <a:srgbClr val="434343"/>
                          </a:solidFill>
                        </a:rPr>
                        <a:t> (250 epochs)</a:t>
                      </a:r>
                      <a:endParaRPr sz="2000" dirty="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0.9525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7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FreezeD (300 epochs)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0.9350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7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No-Freeze (300 epochs)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0.8100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7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No-Freeze (400 epochs)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0.9825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7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</a:rPr>
                        <a:t>FastGAN</a:t>
                      </a:r>
                      <a:endParaRPr sz="20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434343"/>
                          </a:solidFill>
                        </a:rPr>
                        <a:t>0.9900</a:t>
                      </a:r>
                      <a:endParaRPr sz="2000" dirty="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Google Shape;56;p13" title="IMG_2402.JPG">
            <a:extLst>
              <a:ext uri="{FF2B5EF4-FFF2-40B4-BE49-F238E27FC236}">
                <a16:creationId xmlns:a16="http://schemas.microsoft.com/office/drawing/2014/main" id="{B84F0F2B-3290-07C4-B0FD-E49F003E4F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8" t="25580" b="16402"/>
          <a:stretch/>
        </p:blipFill>
        <p:spPr>
          <a:xfrm>
            <a:off x="10779677" y="0"/>
            <a:ext cx="1412323" cy="14059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E7C160-F6F2-C4F3-79C3-03F2C15799A3}"/>
              </a:ext>
            </a:extLst>
          </p:cNvPr>
          <p:cNvSpPr txBox="1"/>
          <p:nvPr/>
        </p:nvSpPr>
        <p:spPr>
          <a:xfrm>
            <a:off x="10947317" y="136024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Katie Law</a:t>
            </a:r>
          </a:p>
        </p:txBody>
      </p:sp>
    </p:spTree>
    <p:extLst>
      <p:ext uri="{BB962C8B-B14F-4D97-AF65-F5344CB8AC3E}">
        <p14:creationId xmlns:p14="http://schemas.microsoft.com/office/powerpoint/2010/main" val="3778331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6D1333-8D8E-C71B-30F9-7478D63E7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75D1F-E6D1-655B-3173-0FB030B2E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90" b="481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91957-7798-8D2C-B71C-A247749F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you! </a:t>
            </a:r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preeti.cowan@auckland.ac.nz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A4AD77-AB4B-AB0D-7047-654375B60740}"/>
              </a:ext>
            </a:extLst>
          </p:cNvPr>
          <p:cNvSpPr txBox="1"/>
          <p:nvPr/>
        </p:nvSpPr>
        <p:spPr>
          <a:xfrm>
            <a:off x="7907767" y="6596380"/>
            <a:ext cx="42842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Image credit: NASA/Goddard/University of Arizona/Lockheed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416298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34F53-5C2D-85B4-1622-38C46C67E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28" y="1561710"/>
            <a:ext cx="3646583" cy="4583490"/>
          </a:xfrm>
        </p:spPr>
        <p:txBody>
          <a:bodyPr vert="horz" lIns="91440" tIns="45720" rIns="91440" bIns="45720" rtlCol="0">
            <a:normAutofit/>
          </a:bodyPr>
          <a:lstStyle/>
          <a:p>
            <a:pPr marL="252000" indent="-252000" algn="l" fontAlgn="base"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Asteroids: near-Earth, main belt, trojans, centaurs, trans-Neptunian objects</a:t>
            </a:r>
          </a:p>
          <a:p>
            <a:pPr marL="252000" indent="-252000" algn="l" fontAlgn="base"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Remnants of early Solar System</a:t>
            </a:r>
          </a:p>
          <a:p>
            <a:pPr marL="709200" lvl="2" indent="-252000" fontAlgn="base">
              <a:buBlip>
                <a:blip r:embed="rId3"/>
              </a:buBlip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</a:p>
          <a:p>
            <a:pPr marL="709200" lvl="2" indent="-252000" fontAlgn="base">
              <a:buBlip>
                <a:blip r:embed="rId3"/>
              </a:buBlip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Composition</a:t>
            </a:r>
            <a:endParaRPr lang="en-US" sz="2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000" indent="-252000" algn="l" fontAlgn="base"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throughout the Solar System</a:t>
            </a:r>
          </a:p>
          <a:p>
            <a:pPr marL="252000" indent="-252000" algn="l" fontAlgn="base"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is all survey data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D2C085-1670-625B-13F8-26680D0B3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102" y="162560"/>
            <a:ext cx="8543898" cy="64079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45879F-DAE8-59C7-C963-D93EF1B9E0E2}"/>
              </a:ext>
            </a:extLst>
          </p:cNvPr>
          <p:cNvSpPr txBox="1"/>
          <p:nvPr/>
        </p:nvSpPr>
        <p:spPr>
          <a:xfrm>
            <a:off x="3803999" y="6570483"/>
            <a:ext cx="4011167" cy="2801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NZ" sz="1300" dirty="0">
                <a:solidFill>
                  <a:sysClr val="windowText" lastClr="000000"/>
                </a:solidFill>
              </a:rPr>
              <a:t>Image credit: NASA / JPL-Caltech</a:t>
            </a:r>
            <a:endParaRPr lang="en-US" sz="13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A7D331-A727-CDD5-5DE1-572C3BA79010}"/>
              </a:ext>
            </a:extLst>
          </p:cNvPr>
          <p:cNvSpPr/>
          <p:nvPr/>
        </p:nvSpPr>
        <p:spPr>
          <a:xfrm>
            <a:off x="-13154" y="406965"/>
            <a:ext cx="37364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Solar System Objects</a:t>
            </a:r>
            <a:endParaRPr lang="en-US" sz="3200" b="1" cap="none" spc="0" dirty="0">
              <a:ln w="22225">
                <a:noFill/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254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EB80E-3A50-2581-D47C-AD907795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09B2-86AC-A3D3-43BB-BE06A648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960" y="196837"/>
            <a:ext cx="4651964" cy="1039675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Dynamical Interactions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D07CF-2A28-A164-3C33-411CA8CA9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331" y="6446761"/>
            <a:ext cx="4507372" cy="411229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Image credit: Thunkii - Own work https://commons.wikimedia.org/w/</a:t>
            </a:r>
            <a:r>
              <a:rPr lang="en-US" sz="1200" dirty="0" err="1">
                <a:solidFill>
                  <a:schemeClr val="tx1"/>
                </a:solidFill>
              </a:rPr>
              <a:t>index.php?curid</a:t>
            </a:r>
            <a:r>
              <a:rPr lang="en-US" sz="1200" dirty="0">
                <a:solidFill>
                  <a:schemeClr val="tx1"/>
                </a:solidFill>
              </a:rPr>
              <a:t>=192063715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92A1EB2-9579-E291-26C8-D4D92F1681ED}"/>
              </a:ext>
            </a:extLst>
          </p:cNvPr>
          <p:cNvSpPr txBox="1">
            <a:spLocks/>
          </p:cNvSpPr>
          <p:nvPr/>
        </p:nvSpPr>
        <p:spPr>
          <a:xfrm>
            <a:off x="145020" y="1329235"/>
            <a:ext cx="4210004" cy="493208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Gravitational interactions rule</a:t>
            </a:r>
          </a:p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ean-motion resonances</a:t>
            </a:r>
          </a:p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Kirkwood gaps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Asteroids in resonance with Jupiter at multiple resonant bands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Repeated interactions with Jupiter subtly change eccentricity 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Gaps are depletion zone: (mostly) cleared of objects</a:t>
            </a:r>
          </a:p>
          <a:p>
            <a:pPr marL="709200" lvl="1" indent="-252000" fontAlgn="base">
              <a:buBlip>
                <a:blip r:embed="rId3"/>
              </a:buBlip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1B817-F11D-2E5A-2A07-B8D638AE1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124A4-46F6-6BAB-513F-208A5B5F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14883" cy="4537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C2EDE5-1811-1255-17B9-66A20913A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084" y="2895600"/>
            <a:ext cx="5719916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E5891-4525-3CDE-3442-EF8E907736DF}"/>
              </a:ext>
            </a:extLst>
          </p:cNvPr>
          <p:cNvSpPr txBox="1"/>
          <p:nvPr/>
        </p:nvSpPr>
        <p:spPr>
          <a:xfrm>
            <a:off x="0" y="4537978"/>
            <a:ext cx="3794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Halley’s Comet - Bayeux Tapestry – 11 Century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821B5-7FE2-7729-DE36-C6CAF3D53197}"/>
              </a:ext>
            </a:extLst>
          </p:cNvPr>
          <p:cNvSpPr txBox="1"/>
          <p:nvPr/>
        </p:nvSpPr>
        <p:spPr>
          <a:xfrm>
            <a:off x="7014883" y="2495490"/>
            <a:ext cx="4885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Halley’s Comet - NASA/W. Liller - 1986</a:t>
            </a:r>
          </a:p>
        </p:txBody>
      </p:sp>
    </p:spTree>
    <p:extLst>
      <p:ext uri="{BB962C8B-B14F-4D97-AF65-F5344CB8AC3E}">
        <p14:creationId xmlns:p14="http://schemas.microsoft.com/office/powerpoint/2010/main" val="2913424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F9C04-BC7E-485A-5E89-FD7F1096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EC6D-319F-95B0-4F48-BECA69E6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95" y="96837"/>
            <a:ext cx="6095999" cy="900113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8BCA0-68FF-BCA4-CC1C-FA14FBA66855}"/>
              </a:ext>
            </a:extLst>
          </p:cNvPr>
          <p:cNvSpPr txBox="1"/>
          <p:nvPr/>
        </p:nvSpPr>
        <p:spPr>
          <a:xfrm>
            <a:off x="2896496" y="6574119"/>
            <a:ext cx="3794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Image credit: ESA/Rosetta/NAVCAM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1E6783-4D27-5157-DC05-6619C081BA18}"/>
              </a:ext>
            </a:extLst>
          </p:cNvPr>
          <p:cNvSpPr txBox="1">
            <a:spLocks/>
          </p:cNvSpPr>
          <p:nvPr/>
        </p:nvSpPr>
        <p:spPr>
          <a:xfrm>
            <a:off x="209595" y="1341120"/>
            <a:ext cx="4728165" cy="525527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Cats of the Solar System</a:t>
            </a:r>
          </a:p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Icy bodies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 sublimates 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Escaping gas and dust form an extended, fuzzy coma and “tail”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they look like (really cool) rocks 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comet can be like an asteroid, can an asteroid be like a comet?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9200" lvl="1" indent="-252000" fontAlgn="base">
              <a:buBlip>
                <a:blip r:embed="rId3"/>
              </a:buBlip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BBD6F7-BA2A-8CA6-A89D-68AB94C8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78" y="-1869"/>
            <a:ext cx="6846422" cy="68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4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69A18-5324-0DE3-40DC-07B93DCD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BE3843F-211A-DDFD-30C2-682C8A0D9E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53" b="2253"/>
          <a:stretch>
            <a:fillRect/>
          </a:stretch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C1BBD3-9403-AACB-1932-81AF2E4EB7E6}"/>
              </a:ext>
            </a:extLst>
          </p:cNvPr>
          <p:cNvSpPr txBox="1">
            <a:spLocks/>
          </p:cNvSpPr>
          <p:nvPr/>
        </p:nvSpPr>
        <p:spPr>
          <a:xfrm>
            <a:off x="363466" y="268940"/>
            <a:ext cx="4383346" cy="594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Asteroids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37EA840-8F78-6A3D-142A-E40699A1C374}"/>
              </a:ext>
            </a:extLst>
          </p:cNvPr>
          <p:cNvSpPr txBox="1">
            <a:spLocks/>
          </p:cNvSpPr>
          <p:nvPr/>
        </p:nvSpPr>
        <p:spPr>
          <a:xfrm>
            <a:off x="191056" y="1132645"/>
            <a:ext cx="4728165" cy="525527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Traditional: asteroids are rocky, comets are icy</a:t>
            </a:r>
          </a:p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Evolved: both are icy rocks with varying levels of exposed ice</a:t>
            </a:r>
          </a:p>
          <a:p>
            <a:pPr marL="252000" indent="-252000" algn="l" fontAlgn="base">
              <a:buBlip>
                <a:blip r:embed="rId3"/>
              </a:buBlip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Asteroids are dynamically active: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Gravitational stresses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Uneven heating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Rotational spin up</a:t>
            </a:r>
          </a:p>
          <a:p>
            <a:pPr marL="709200" lvl="1" indent="-252000" fontAlgn="base">
              <a:buBlip>
                <a:blip r:embed="rId3"/>
              </a:buBlip>
            </a:pP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 to spot because they are less dramatic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14621-0F12-EE7A-EEC6-8140DADBF5D3}"/>
              </a:ext>
            </a:extLst>
          </p:cNvPr>
          <p:cNvSpPr txBox="1"/>
          <p:nvPr/>
        </p:nvSpPr>
        <p:spPr>
          <a:xfrm>
            <a:off x="3259567" y="6596390"/>
            <a:ext cx="3794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Image credit: H. Hsieh/PSI.</a:t>
            </a:r>
          </a:p>
        </p:txBody>
      </p:sp>
    </p:spTree>
    <p:extLst>
      <p:ext uri="{BB962C8B-B14F-4D97-AF65-F5344CB8AC3E}">
        <p14:creationId xmlns:p14="http://schemas.microsoft.com/office/powerpoint/2010/main" val="3605760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98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72A94-43F5-76CD-EB5E-D434067F7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9E92B-F49B-3E46-754F-CAFC5146C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01" y="164070"/>
            <a:ext cx="8779411" cy="723436"/>
          </a:xfrm>
        </p:spPr>
        <p:txBody>
          <a:bodyPr>
            <a:normAutofit/>
          </a:bodyPr>
          <a:lstStyle/>
          <a:p>
            <a:r>
              <a:rPr lang="en-US" sz="40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we care?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6346652-FB95-6A7F-48D6-812081C29595}"/>
              </a:ext>
            </a:extLst>
          </p:cNvPr>
          <p:cNvSpPr txBox="1">
            <a:spLocks/>
          </p:cNvSpPr>
          <p:nvPr/>
        </p:nvSpPr>
        <p:spPr>
          <a:xfrm>
            <a:off x="310801" y="991496"/>
            <a:ext cx="10285481" cy="525527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Water delivery to the inner planets </a:t>
            </a:r>
          </a:p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Primordial water ice and other organics necessary to life that we can actually test via sample return missions (Bennu!)</a:t>
            </a:r>
          </a:p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onset of activity is like the activation of a little jet engine – affects the orbit</a:t>
            </a:r>
          </a:p>
          <a:p>
            <a:pPr marL="252000" indent="-252000" algn="l" fontAlgn="base">
              <a:buFont typeface="Arial" panose="020B0604020202020204" pitchFamily="34" charset="0"/>
              <a:buBlip>
                <a:blip r:embed="rId3"/>
              </a:buBlip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Like any change we can observe in real time, it reveals more about the object and its environment, which happens to be our backyard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F8A7E-4A6E-17E9-4664-F37E9879E726}"/>
              </a:ext>
            </a:extLst>
          </p:cNvPr>
          <p:cNvSpPr txBox="1"/>
          <p:nvPr/>
        </p:nvSpPr>
        <p:spPr>
          <a:xfrm>
            <a:off x="2445519" y="5996813"/>
            <a:ext cx="650013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If only we had a telescope with the world’s largest digital camera and a broker that is always </a:t>
            </a:r>
            <a:r>
              <a:rPr lang="en-US" sz="2000" i="1" dirty="0"/>
              <a:t>Fink</a:t>
            </a:r>
            <a:r>
              <a:rPr lang="en-US" sz="2000" dirty="0"/>
              <a:t>ing ahead…   </a:t>
            </a:r>
          </a:p>
        </p:txBody>
      </p:sp>
    </p:spTree>
    <p:extLst>
      <p:ext uri="{BB962C8B-B14F-4D97-AF65-F5344CB8AC3E}">
        <p14:creationId xmlns:p14="http://schemas.microsoft.com/office/powerpoint/2010/main" val="81125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670B2-B413-003B-04C6-E5F665CF0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CD98-9859-731B-95FD-9A333BF1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92" y="126111"/>
            <a:ext cx="5764191" cy="564777"/>
          </a:xfrm>
        </p:spPr>
        <p:txBody>
          <a:bodyPr/>
          <a:lstStyle/>
          <a:p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Gems from the LSST Alert Stream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60DA8-3E72-C043-FA7C-A1E8826CC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2" y="773735"/>
            <a:ext cx="5508816" cy="1980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B99FA-031E-DB36-9FA0-65C5023BB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95" y="2941790"/>
            <a:ext cx="5508811" cy="1980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F40C67-2AD5-E30E-2ED7-56B5854FB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44" y="773735"/>
            <a:ext cx="5508815" cy="19807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567078-0D99-487C-CFB5-EAFBAB5D7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144" y="2945489"/>
            <a:ext cx="5508814" cy="1980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9675B1-89AE-0F2B-77DB-8E8B6CD7D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92" y="4751118"/>
            <a:ext cx="5508811" cy="19807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92D725-BAE4-FEEC-89A2-E6200FE61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144" y="4751118"/>
            <a:ext cx="5508811" cy="19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B8CAA4-4C7D-6086-579E-DDBB4B39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6DE71-65DA-C61E-0E53-A7BF6B25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196"/>
            <a:ext cx="10515600" cy="9478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Detection Pipeline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B2C53-CDB2-4E09-1356-7D729FEE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5801" y="1312514"/>
            <a:ext cx="10668000" cy="4987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096B1-2605-151F-D49F-A0BCB4806EC4}"/>
              </a:ext>
            </a:extLst>
          </p:cNvPr>
          <p:cNvSpPr txBox="1"/>
          <p:nvPr/>
        </p:nvSpPr>
        <p:spPr>
          <a:xfrm>
            <a:off x="3039036" y="2356921"/>
            <a:ext cx="188258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NZ" dirty="0"/>
              <a:t>2026-02-25</a:t>
            </a:r>
          </a:p>
          <a:p>
            <a:pPr algn="ctr"/>
            <a:r>
              <a:rPr lang="en-NZ" dirty="0"/>
              <a:t>8,857 alerts ~72,500 sources </a:t>
            </a:r>
          </a:p>
        </p:txBody>
      </p:sp>
    </p:spTree>
    <p:extLst>
      <p:ext uri="{BB962C8B-B14F-4D97-AF65-F5344CB8AC3E}">
        <p14:creationId xmlns:p14="http://schemas.microsoft.com/office/powerpoint/2010/main" val="1140224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7383</TotalTime>
  <Words>647</Words>
  <Application>Microsoft Macintosh PowerPoint</Application>
  <PresentationFormat>Widescreen</PresentationFormat>
  <Paragraphs>119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Office Theme</vt:lpstr>
      <vt:lpstr>Detecting Active Solar System Objects in the Fink Alert Stream</vt:lpstr>
      <vt:lpstr>PowerPoint Presentation</vt:lpstr>
      <vt:lpstr>Dynamical Interactions</vt:lpstr>
      <vt:lpstr>PowerPoint Presentation</vt:lpstr>
      <vt:lpstr>Comets</vt:lpstr>
      <vt:lpstr>PowerPoint Presentation</vt:lpstr>
      <vt:lpstr>Why do we care?</vt:lpstr>
      <vt:lpstr>Gems from the LSST Alert Stream</vt:lpstr>
      <vt:lpstr>Detection Pipeline</vt:lpstr>
      <vt:lpstr>Anomalies</vt:lpstr>
      <vt:lpstr>Anomalies</vt:lpstr>
      <vt:lpstr>PowerPoint Presentation</vt:lpstr>
      <vt:lpstr>PowerPoint Presentation</vt:lpstr>
      <vt:lpstr>PowerPoint Presentation</vt:lpstr>
      <vt:lpstr>PowerPoint Presentation</vt:lpstr>
      <vt:lpstr>CNN Semantic Evaluation</vt:lpstr>
      <vt:lpstr>Thank you!  preeti.cowan@auckland.ac.nz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Cowan, Preeti</dc:creator>
  <cp:lastModifiedBy>Cowan, Preeti</cp:lastModifiedBy>
  <cp:revision>55</cp:revision>
  <dcterms:created xsi:type="dcterms:W3CDTF">2026-06-01T23:08:00Z</dcterms:created>
  <dcterms:modified xsi:type="dcterms:W3CDTF">2026-06-10T08:59:15Z</dcterms:modified>
</cp:coreProperties>
</file>