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8" r:id="rId5"/>
    <p:sldId id="257" r:id="rId6"/>
    <p:sldId id="278" r:id="rId7"/>
    <p:sldId id="279" r:id="rId8"/>
    <p:sldId id="261" r:id="rId9"/>
    <p:sldId id="262" r:id="rId10"/>
    <p:sldId id="265" r:id="rId11"/>
    <p:sldId id="264" r:id="rId12"/>
    <p:sldId id="266" r:id="rId13"/>
    <p:sldId id="267" r:id="rId14"/>
    <p:sldId id="263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8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59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7674-E4F9-4227-AC1E-488272A0FDE6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C10A6-03A1-4B52-ACF0-B82EDD74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86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7674-E4F9-4227-AC1E-488272A0FDE6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C10A6-03A1-4B52-ACF0-B82EDD74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1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7674-E4F9-4227-AC1E-488272A0FDE6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C10A6-03A1-4B52-ACF0-B82EDD74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7674-E4F9-4227-AC1E-488272A0FDE6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C10A6-03A1-4B52-ACF0-B82EDD74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4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7674-E4F9-4227-AC1E-488272A0FDE6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C10A6-03A1-4B52-ACF0-B82EDD74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5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7674-E4F9-4227-AC1E-488272A0FDE6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C10A6-03A1-4B52-ACF0-B82EDD74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0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7674-E4F9-4227-AC1E-488272A0FDE6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C10A6-03A1-4B52-ACF0-B82EDD74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1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7674-E4F9-4227-AC1E-488272A0FDE6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C10A6-03A1-4B52-ACF0-B82EDD74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1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7674-E4F9-4227-AC1E-488272A0FDE6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C10A6-03A1-4B52-ACF0-B82EDD74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95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7674-E4F9-4227-AC1E-488272A0FDE6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C10A6-03A1-4B52-ACF0-B82EDD74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11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7674-E4F9-4227-AC1E-488272A0FDE6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C10A6-03A1-4B52-ACF0-B82EDD74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3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97674-E4F9-4227-AC1E-488272A0FDE6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C10A6-03A1-4B52-ACF0-B82EDD74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5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indico.cern.ch/event/1588696/timetable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5514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94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05200"/>
            <a:ext cx="5835390" cy="3191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3366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6327"/>
            <a:ext cx="6005852" cy="3080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6236864" cy="32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34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08" y="1208138"/>
            <a:ext cx="8901001" cy="4681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1090" y="711510"/>
            <a:ext cx="55335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Azzi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3345" y="249845"/>
            <a:ext cx="271549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sz="2400" b="1" dirty="0" err="1" smtClean="0"/>
              <a:t>Physics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studies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83676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3" y="265826"/>
            <a:ext cx="11185235" cy="61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4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80" y="279574"/>
            <a:ext cx="11515955" cy="644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90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9673" y="360218"/>
            <a:ext cx="22154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Precision</a:t>
            </a:r>
            <a:r>
              <a:rPr lang="fr-CH" b="1" dirty="0" smtClean="0"/>
              <a:t> EW </a:t>
            </a:r>
            <a:r>
              <a:rPr lang="fr-CH" b="1" dirty="0" err="1" smtClean="0"/>
              <a:t>Physics</a:t>
            </a:r>
            <a:r>
              <a:rPr lang="fr-CH" b="1" dirty="0" smtClean="0"/>
              <a:t>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94" y="951222"/>
            <a:ext cx="7674433" cy="5463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77382" y="507816"/>
            <a:ext cx="3879273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 err="1" smtClean="0"/>
              <a:t>My</a:t>
            </a:r>
            <a:r>
              <a:rPr lang="fr-CH" dirty="0" smtClean="0"/>
              <a:t> </a:t>
            </a:r>
            <a:r>
              <a:rPr lang="fr-CH" dirty="0" err="1" smtClean="0"/>
              <a:t>big</a:t>
            </a:r>
            <a:r>
              <a:rPr lang="fr-CH" dirty="0" smtClean="0"/>
              <a:t> </a:t>
            </a:r>
            <a:r>
              <a:rPr lang="fr-CH" dirty="0" err="1" smtClean="0"/>
              <a:t>worry</a:t>
            </a:r>
            <a:r>
              <a:rPr lang="fr-CH" dirty="0" smtClean="0"/>
              <a:t> (AB): </a:t>
            </a:r>
          </a:p>
          <a:p>
            <a:r>
              <a:rPr lang="fr-CH" dirty="0" err="1" smtClean="0"/>
              <a:t>We</a:t>
            </a:r>
            <a:r>
              <a:rPr lang="fr-CH" dirty="0" smtClean="0"/>
              <a:t> are </a:t>
            </a:r>
            <a:r>
              <a:rPr lang="fr-CH" dirty="0" err="1" smtClean="0"/>
              <a:t>targeting</a:t>
            </a:r>
            <a:r>
              <a:rPr lang="fr-CH" dirty="0" smtClean="0"/>
              <a:t> </a:t>
            </a:r>
            <a:r>
              <a:rPr lang="fr-CH" dirty="0" err="1" smtClean="0"/>
              <a:t>experimental</a:t>
            </a:r>
            <a:r>
              <a:rPr lang="fr-CH" dirty="0" smtClean="0"/>
              <a:t> </a:t>
            </a:r>
            <a:r>
              <a:rPr lang="fr-CH" dirty="0" err="1" smtClean="0"/>
              <a:t>precisions</a:t>
            </a:r>
            <a:r>
              <a:rPr lang="fr-CH" dirty="0" smtClean="0"/>
              <a:t> of a few 10</a:t>
            </a:r>
            <a:r>
              <a:rPr lang="fr-CH" baseline="30000" dirty="0" smtClean="0"/>
              <a:t>-6</a:t>
            </a:r>
            <a:r>
              <a:rPr lang="fr-CH" dirty="0"/>
              <a:t> </a:t>
            </a:r>
            <a:r>
              <a:rPr lang="fr-CH" dirty="0" smtClean="0"/>
              <a:t> </a:t>
            </a:r>
            <a:r>
              <a:rPr lang="fr-CH" dirty="0" err="1" smtClean="0"/>
              <a:t>precision</a:t>
            </a:r>
            <a:r>
              <a:rPr lang="fr-CH" dirty="0" smtClean="0"/>
              <a:t>…</a:t>
            </a:r>
          </a:p>
          <a:p>
            <a:r>
              <a:rPr lang="fr-CH" dirty="0" smtClean="0"/>
              <a:t> </a:t>
            </a:r>
          </a:p>
          <a:p>
            <a:r>
              <a:rPr lang="fr-CH" dirty="0" smtClean="0"/>
              <a:t>… but </a:t>
            </a:r>
            <a:r>
              <a:rPr lang="fr-CH" dirty="0" err="1" smtClean="0"/>
              <a:t>theorists</a:t>
            </a:r>
            <a:r>
              <a:rPr lang="fr-CH" dirty="0" smtClean="0"/>
              <a:t> are </a:t>
            </a:r>
            <a:r>
              <a:rPr lang="fr-CH" dirty="0" err="1" smtClean="0"/>
              <a:t>still</a:t>
            </a:r>
            <a:r>
              <a:rPr lang="fr-CH" dirty="0" smtClean="0"/>
              <a:t> </a:t>
            </a:r>
            <a:r>
              <a:rPr lang="fr-CH" dirty="0" err="1" smtClean="0"/>
              <a:t>talking</a:t>
            </a:r>
            <a:r>
              <a:rPr lang="fr-CH" dirty="0" smtClean="0"/>
              <a:t> about 10</a:t>
            </a:r>
            <a:r>
              <a:rPr lang="fr-CH" baseline="30000" dirty="0" smtClean="0"/>
              <a:t>-4</a:t>
            </a:r>
            <a:r>
              <a:rPr lang="fr-CH" dirty="0"/>
              <a:t> 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a </a:t>
            </a:r>
            <a:r>
              <a:rPr lang="fr-CH" dirty="0" err="1" smtClean="0"/>
              <a:t>very</a:t>
            </a:r>
            <a:r>
              <a:rPr lang="fr-CH" dirty="0" smtClean="0"/>
              <a:t> </a:t>
            </a:r>
            <a:r>
              <a:rPr lang="fr-CH" dirty="0" err="1" smtClean="0"/>
              <a:t>scary</a:t>
            </a:r>
            <a:r>
              <a:rPr lang="fr-CH" dirty="0" smtClean="0"/>
              <a:t> </a:t>
            </a:r>
            <a:r>
              <a:rPr lang="fr-CH" dirty="0" err="1" smtClean="0"/>
              <a:t>tone</a:t>
            </a:r>
            <a:r>
              <a:rPr lang="fr-CH" dirty="0" smtClean="0"/>
              <a:t>. </a:t>
            </a:r>
            <a:br>
              <a:rPr lang="fr-CH" dirty="0" smtClean="0"/>
            </a:br>
            <a:r>
              <a:rPr lang="fr-CH" dirty="0" smtClean="0"/>
              <a:t/>
            </a:r>
            <a:br>
              <a:rPr lang="fr-CH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0145" y="1089891"/>
            <a:ext cx="237597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Presentation</a:t>
            </a:r>
            <a:r>
              <a:rPr lang="fr-CH" dirty="0" smtClean="0"/>
              <a:t> by Z.  </a:t>
            </a:r>
            <a:r>
              <a:rPr lang="fr-CH" dirty="0" err="1" smtClean="0"/>
              <a:t>Was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590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09" y="410071"/>
            <a:ext cx="11333018" cy="61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364" y="230909"/>
            <a:ext cx="5629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Azzi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141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837" y="40414"/>
            <a:ext cx="217392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b="1" dirty="0" smtClean="0"/>
              <a:t>Detector concepts 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3663" y="458739"/>
            <a:ext cx="14282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Mogens</a:t>
            </a:r>
            <a:r>
              <a:rPr lang="fr-CH" dirty="0" smtClean="0"/>
              <a:t> Dam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44" y="942109"/>
            <a:ext cx="10041253" cy="5660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0726" y="165352"/>
            <a:ext cx="448887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/>
              <a:t>AB The talk </a:t>
            </a:r>
            <a:r>
              <a:rPr lang="fr-CH" sz="2400" b="1" dirty="0" err="1" smtClean="0"/>
              <a:t>you</a:t>
            </a:r>
            <a:r>
              <a:rPr lang="fr-CH" sz="2400" b="1" dirty="0" smtClean="0"/>
              <a:t> must </a:t>
            </a:r>
            <a:r>
              <a:rPr lang="fr-CH" sz="2400" b="1" dirty="0" err="1" smtClean="0"/>
              <a:t>read</a:t>
            </a:r>
            <a:r>
              <a:rPr lang="fr-CH" sz="2400" b="1" dirty="0" smtClean="0"/>
              <a:t>!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12362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77" y="350982"/>
            <a:ext cx="10763268" cy="58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32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43" y="286328"/>
            <a:ext cx="11839402" cy="62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2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45" y="389168"/>
            <a:ext cx="10997110" cy="594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30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7" y="-20500"/>
            <a:ext cx="12155773" cy="68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07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11" y="157018"/>
            <a:ext cx="11787162" cy="667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13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88"/>
            <a:ext cx="12185982" cy="68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76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" y="0"/>
            <a:ext cx="120680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14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6" y="205509"/>
            <a:ext cx="11918867" cy="644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39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745" y="184727"/>
            <a:ext cx="768684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See</a:t>
            </a:r>
            <a:r>
              <a:rPr lang="fr-CH" b="1" dirty="0" smtClean="0"/>
              <a:t> </a:t>
            </a:r>
            <a:r>
              <a:rPr lang="fr-CH" b="1" dirty="0" err="1" smtClean="0"/>
              <a:t>also</a:t>
            </a:r>
            <a:r>
              <a:rPr lang="fr-CH" b="1" dirty="0" smtClean="0"/>
              <a:t> </a:t>
            </a:r>
            <a:r>
              <a:rPr lang="fr-CH" b="1" dirty="0" err="1" smtClean="0"/>
              <a:t>Wilkinson’s</a:t>
            </a:r>
            <a:r>
              <a:rPr lang="fr-CH" b="1" dirty="0" smtClean="0"/>
              <a:t> talk for «goals of the workshop» and </a:t>
            </a:r>
            <a:r>
              <a:rPr lang="fr-CH" b="1" dirty="0" err="1" smtClean="0"/>
              <a:t>Janot</a:t>
            </a:r>
            <a:r>
              <a:rPr lang="fr-CH" b="1" dirty="0" smtClean="0"/>
              <a:t> for ‘</a:t>
            </a:r>
            <a:r>
              <a:rPr lang="fr-CH" b="1" dirty="0" err="1" smtClean="0"/>
              <a:t>next</a:t>
            </a:r>
            <a:r>
              <a:rPr lang="fr-CH" b="1" dirty="0" smtClean="0"/>
              <a:t> </a:t>
            </a:r>
            <a:r>
              <a:rPr lang="fr-CH" b="1" dirty="0" err="1" smtClean="0"/>
              <a:t>steps</a:t>
            </a:r>
            <a:r>
              <a:rPr lang="fr-CH" b="1" dirty="0" smtClean="0"/>
              <a:t>’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82982" y="1477818"/>
            <a:ext cx="26700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Conclusions  and </a:t>
            </a:r>
            <a:r>
              <a:rPr lang="fr-CH" b="1" dirty="0" err="1" smtClean="0"/>
              <a:t>caveat</a:t>
            </a:r>
            <a:r>
              <a:rPr lang="fr-CH" b="1" dirty="0" smtClean="0"/>
              <a:t>…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4945" y="2309244"/>
            <a:ext cx="1165453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The recommandations of the ESPP2026 are </a:t>
            </a:r>
            <a:r>
              <a:rPr lang="fr-CH" dirty="0" err="1" smtClean="0"/>
              <a:t>vvery</a:t>
            </a:r>
            <a:r>
              <a:rPr lang="fr-CH" dirty="0" smtClean="0"/>
              <a:t> positive </a:t>
            </a:r>
          </a:p>
          <a:p>
            <a:r>
              <a:rPr lang="fr-CH" dirty="0"/>
              <a:t> </a:t>
            </a:r>
            <a:r>
              <a:rPr lang="fr-CH" dirty="0" smtClean="0"/>
              <a:t>… but the ‘</a:t>
            </a:r>
            <a:r>
              <a:rPr lang="fr-CH" dirty="0" err="1" smtClean="0"/>
              <a:t>project</a:t>
            </a:r>
            <a:r>
              <a:rPr lang="fr-CH" dirty="0" smtClean="0"/>
              <a:t>’ </a:t>
            </a:r>
            <a:r>
              <a:rPr lang="fr-CH" dirty="0" err="1" smtClean="0"/>
              <a:t>is</a:t>
            </a:r>
            <a:r>
              <a:rPr lang="fr-CH" dirty="0" smtClean="0"/>
              <a:t> not </a:t>
            </a:r>
            <a:r>
              <a:rPr lang="fr-CH" dirty="0" err="1" smtClean="0"/>
              <a:t>approved</a:t>
            </a:r>
            <a:r>
              <a:rPr lang="fr-CH" dirty="0" smtClean="0"/>
              <a:t> </a:t>
            </a:r>
            <a:r>
              <a:rPr lang="fr-CH" dirty="0" err="1" smtClean="0"/>
              <a:t>yet</a:t>
            </a:r>
            <a:r>
              <a:rPr lang="fr-CH" dirty="0" smtClean="0"/>
              <a:t>! </a:t>
            </a:r>
            <a:br>
              <a:rPr lang="fr-CH" dirty="0" smtClean="0"/>
            </a:br>
            <a:r>
              <a:rPr lang="fr-CH" dirty="0" smtClean="0"/>
              <a:t>         a </a:t>
            </a:r>
            <a:r>
              <a:rPr lang="fr-CH" dirty="0" err="1" smtClean="0"/>
              <a:t>most</a:t>
            </a:r>
            <a:r>
              <a:rPr lang="fr-CH" dirty="0" smtClean="0"/>
              <a:t> important </a:t>
            </a:r>
            <a:r>
              <a:rPr lang="fr-CH" dirty="0" err="1" smtClean="0"/>
              <a:t>parameter</a:t>
            </a:r>
            <a:r>
              <a:rPr lang="fr-CH" dirty="0" smtClean="0"/>
              <a:t>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the </a:t>
            </a:r>
            <a:r>
              <a:rPr lang="fr-CH" dirty="0" err="1" smtClean="0"/>
              <a:t>buy</a:t>
            </a:r>
            <a:r>
              <a:rPr lang="fr-CH" dirty="0" smtClean="0"/>
              <a:t>-in of the </a:t>
            </a:r>
            <a:r>
              <a:rPr lang="fr-CH" dirty="0" err="1" smtClean="0"/>
              <a:t>community</a:t>
            </a:r>
            <a:r>
              <a:rPr lang="fr-CH" dirty="0" smtClean="0"/>
              <a:t> </a:t>
            </a:r>
            <a:r>
              <a:rPr lang="fr-CH" dirty="0" err="1" smtClean="0"/>
              <a:t>after</a:t>
            </a:r>
            <a:r>
              <a:rPr lang="fr-CH" dirty="0" smtClean="0"/>
              <a:t> a long and </a:t>
            </a:r>
            <a:r>
              <a:rPr lang="fr-CH" dirty="0" err="1" smtClean="0"/>
              <a:t>difficult</a:t>
            </a:r>
            <a:r>
              <a:rPr lang="fr-CH" dirty="0" smtClean="0"/>
              <a:t> </a:t>
            </a:r>
            <a:r>
              <a:rPr lang="fr-CH" dirty="0" err="1" smtClean="0"/>
              <a:t>history</a:t>
            </a:r>
            <a:r>
              <a:rPr lang="fr-CH" dirty="0" smtClean="0"/>
              <a:t> of </a:t>
            </a:r>
            <a:r>
              <a:rPr lang="fr-CH" dirty="0" err="1" smtClean="0"/>
              <a:t>strategies</a:t>
            </a:r>
            <a:endParaRPr lang="fr-CH" dirty="0" smtClean="0"/>
          </a:p>
          <a:p>
            <a:r>
              <a:rPr lang="fr-CH" dirty="0"/>
              <a:t> </a:t>
            </a:r>
            <a:r>
              <a:rPr lang="fr-CH" dirty="0" smtClean="0"/>
              <a:t>           (</a:t>
            </a:r>
            <a:r>
              <a:rPr lang="fr-CH" dirty="0" err="1" smtClean="0"/>
              <a:t>see</a:t>
            </a:r>
            <a:r>
              <a:rPr lang="fr-CH" dirty="0" smtClean="0"/>
              <a:t> AB for the </a:t>
            </a:r>
            <a:r>
              <a:rPr lang="fr-CH" dirty="0" err="1" smtClean="0"/>
              <a:t>history</a:t>
            </a:r>
            <a:r>
              <a:rPr lang="fr-CH" dirty="0" smtClean="0"/>
              <a:t>) </a:t>
            </a:r>
          </a:p>
          <a:p>
            <a:r>
              <a:rPr lang="fr-CH" dirty="0"/>
              <a:t> </a:t>
            </a:r>
            <a:r>
              <a:rPr lang="fr-CH" dirty="0" smtClean="0"/>
              <a:t>        a </a:t>
            </a:r>
            <a:r>
              <a:rPr lang="fr-CH" dirty="0" err="1" smtClean="0"/>
              <a:t>very</a:t>
            </a:r>
            <a:r>
              <a:rPr lang="fr-CH" dirty="0"/>
              <a:t> </a:t>
            </a:r>
            <a:r>
              <a:rPr lang="fr-CH" dirty="0" smtClean="0"/>
              <a:t>positive </a:t>
            </a:r>
            <a:r>
              <a:rPr lang="fr-CH" dirty="0" err="1" smtClean="0"/>
              <a:t>development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the </a:t>
            </a:r>
            <a:r>
              <a:rPr lang="fr-CH" dirty="0" err="1" smtClean="0"/>
              <a:t>buy</a:t>
            </a:r>
            <a:r>
              <a:rPr lang="fr-CH" dirty="0" smtClean="0"/>
              <a:t>-in of the </a:t>
            </a:r>
            <a:r>
              <a:rPr lang="fr-CH" dirty="0" err="1" smtClean="0"/>
              <a:t>linear</a:t>
            </a:r>
            <a:r>
              <a:rPr lang="fr-CH" dirty="0" smtClean="0"/>
              <a:t> </a:t>
            </a:r>
            <a:r>
              <a:rPr lang="fr-CH" dirty="0" err="1" smtClean="0"/>
              <a:t>collider</a:t>
            </a:r>
            <a:r>
              <a:rPr lang="fr-CH" dirty="0" smtClean="0"/>
              <a:t> detector collaborations (CLD </a:t>
            </a:r>
            <a:r>
              <a:rPr lang="fr-CH" dirty="0" err="1" smtClean="0"/>
              <a:t>from</a:t>
            </a:r>
            <a:r>
              <a:rPr lang="fr-CH" dirty="0" smtClean="0"/>
              <a:t> CLIC, ILD (</a:t>
            </a:r>
            <a:r>
              <a:rPr lang="fr-CH" dirty="0" err="1" smtClean="0"/>
              <a:t>from</a:t>
            </a:r>
            <a:r>
              <a:rPr lang="fr-CH" dirty="0" smtClean="0"/>
              <a:t> ILC)) </a:t>
            </a:r>
          </a:p>
          <a:p>
            <a:endParaRPr lang="fr-CH" dirty="0"/>
          </a:p>
          <a:p>
            <a:r>
              <a:rPr lang="fr-CH" dirty="0" smtClean="0"/>
              <a:t>In </a:t>
            </a:r>
            <a:r>
              <a:rPr lang="fr-CH" dirty="0" err="1" smtClean="0"/>
              <a:t>particular</a:t>
            </a:r>
            <a:r>
              <a:rPr lang="fr-CH" dirty="0" smtClean="0"/>
              <a:t> the possible </a:t>
            </a:r>
            <a:r>
              <a:rPr lang="fr-CH" dirty="0" err="1" smtClean="0"/>
              <a:t>descoping</a:t>
            </a:r>
            <a:r>
              <a:rPr lang="fr-CH" dirty="0" smtClean="0"/>
              <a:t> (</a:t>
            </a:r>
            <a:r>
              <a:rPr lang="fr-CH" dirty="0" err="1" smtClean="0"/>
              <a:t>negative</a:t>
            </a:r>
            <a:r>
              <a:rPr lang="fr-CH" dirty="0" smtClean="0"/>
              <a:t>)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mostly</a:t>
            </a:r>
            <a:r>
              <a:rPr lang="fr-CH" dirty="0" smtClean="0"/>
              <a:t> </a:t>
            </a:r>
            <a:r>
              <a:rPr lang="fr-CH" dirty="0" err="1" smtClean="0"/>
              <a:t>turned</a:t>
            </a:r>
            <a:r>
              <a:rPr lang="fr-CH" dirty="0" smtClean="0"/>
              <a:t> </a:t>
            </a:r>
            <a:r>
              <a:rPr lang="fr-CH" dirty="0" err="1" smtClean="0"/>
              <a:t>into</a:t>
            </a:r>
            <a:r>
              <a:rPr lang="fr-CH" dirty="0" smtClean="0"/>
              <a:t> a </a:t>
            </a:r>
            <a:r>
              <a:rPr lang="fr-CH" dirty="0" err="1" smtClean="0"/>
              <a:t>staging</a:t>
            </a:r>
            <a:r>
              <a:rPr lang="fr-CH" dirty="0" smtClean="0"/>
              <a:t> (positive) </a:t>
            </a:r>
          </a:p>
          <a:p>
            <a:r>
              <a:rPr lang="fr-CH" dirty="0" smtClean="0"/>
              <a:t>but the </a:t>
            </a:r>
            <a:r>
              <a:rPr lang="fr-CH" dirty="0" err="1" smtClean="0"/>
              <a:t>reduction</a:t>
            </a:r>
            <a:r>
              <a:rPr lang="fr-CH" dirty="0" smtClean="0"/>
              <a:t> of 4 to 2 </a:t>
            </a:r>
            <a:r>
              <a:rPr lang="fr-CH" dirty="0" err="1" smtClean="0"/>
              <a:t>experiments</a:t>
            </a:r>
            <a:r>
              <a:rPr lang="fr-CH" dirty="0"/>
              <a:t> </a:t>
            </a:r>
            <a:r>
              <a:rPr lang="fr-CH" dirty="0" err="1" smtClean="0"/>
              <a:t>would</a:t>
            </a:r>
            <a:r>
              <a:rPr lang="fr-CH" dirty="0" smtClean="0"/>
              <a:t> have not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reversible</a:t>
            </a:r>
            <a:r>
              <a:rPr lang="fr-CH" dirty="0" smtClean="0"/>
              <a:t> and </a:t>
            </a:r>
            <a:r>
              <a:rPr lang="fr-CH" dirty="0" err="1" smtClean="0"/>
              <a:t>would</a:t>
            </a:r>
            <a:r>
              <a:rPr lang="fr-CH" dirty="0" smtClean="0"/>
              <a:t> have a </a:t>
            </a:r>
            <a:r>
              <a:rPr lang="fr-CH" dirty="0" err="1" smtClean="0"/>
              <a:t>very</a:t>
            </a:r>
            <a:r>
              <a:rPr lang="fr-CH" dirty="0" smtClean="0"/>
              <a:t> </a:t>
            </a:r>
            <a:r>
              <a:rPr lang="fr-CH" dirty="0" err="1" smtClean="0"/>
              <a:t>negative</a:t>
            </a:r>
            <a:r>
              <a:rPr lang="fr-CH" dirty="0" smtClean="0"/>
              <a:t> impact </a:t>
            </a:r>
          </a:p>
          <a:p>
            <a:r>
              <a:rPr lang="fr-CH" dirty="0"/>
              <a:t> </a:t>
            </a:r>
            <a:r>
              <a:rPr lang="fr-CH" dirty="0" smtClean="0"/>
              <a:t>                   </a:t>
            </a:r>
            <a:r>
              <a:rPr lang="fr-CH" b="1" dirty="0" err="1" smtClean="0"/>
              <a:t>it</a:t>
            </a:r>
            <a:r>
              <a:rPr lang="fr-CH" b="1" dirty="0" smtClean="0"/>
              <a:t> must </a:t>
            </a:r>
            <a:r>
              <a:rPr lang="fr-CH" b="1" dirty="0" err="1" smtClean="0">
                <a:solidFill>
                  <a:srgbClr val="FF0000"/>
                </a:solidFill>
              </a:rPr>
              <a:t>must</a:t>
            </a:r>
            <a:r>
              <a:rPr lang="fr-CH" b="1" dirty="0" smtClean="0"/>
              <a:t> </a:t>
            </a:r>
            <a:r>
              <a:rPr lang="fr-CH" b="1" dirty="0" err="1" smtClean="0"/>
              <a:t>be</a:t>
            </a:r>
            <a:r>
              <a:rPr lang="fr-CH" b="1" dirty="0" smtClean="0"/>
              <a:t> </a:t>
            </a:r>
            <a:r>
              <a:rPr lang="fr-CH" b="1" dirty="0" err="1" smtClean="0"/>
              <a:t>avoided</a:t>
            </a:r>
            <a:endParaRPr lang="fr-CH" b="1" dirty="0" smtClean="0"/>
          </a:p>
          <a:p>
            <a:endParaRPr lang="fr-CH" dirty="0"/>
          </a:p>
          <a:p>
            <a:endParaRPr lang="fr-CH" dirty="0" smtClean="0"/>
          </a:p>
          <a:p>
            <a:r>
              <a:rPr lang="fr-CH" dirty="0"/>
              <a:t> </a:t>
            </a:r>
            <a:endParaRPr lang="fr-CH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98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pw/AP1GczO8VAwLL6oQkKDUdtM4O_6VLdczIkCc-ZM1QcMi8StZkx_jIwIeptcBcwZtvAWCugPjtWZeFp2XbNyr-IrhVToZR33ZQksKzfTBVaNhvFhKwBCJHsKHHFDm5TgnwFYXS_sb2l3g6GgQMg4h6EyDhUtobg=w1574-h770-s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0" y="1176797"/>
            <a:ext cx="11611418" cy="568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0109" y="480291"/>
            <a:ext cx="147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Les français…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4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368" t="17217" r="11220" b="9107"/>
          <a:stretch/>
        </p:blipFill>
        <p:spPr>
          <a:xfrm>
            <a:off x="0" y="0"/>
            <a:ext cx="9836252" cy="6747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2290" y="563881"/>
            <a:ext cx="1930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parallels</a:t>
            </a:r>
            <a:endParaRPr lang="fr-CH" dirty="0" smtClean="0"/>
          </a:p>
          <a:p>
            <a:r>
              <a:rPr lang="fr-CH" dirty="0" smtClean="0"/>
              <a:t>Note INFC session</a:t>
            </a:r>
            <a:br>
              <a:rPr lang="fr-CH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728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2980" y="129323"/>
            <a:ext cx="885900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/>
              <a:t>Time Table </a:t>
            </a:r>
            <a:r>
              <a:rPr lang="fr-CH" sz="2400" b="1" dirty="0" smtClean="0">
                <a:hlinkClick r:id="rId2"/>
              </a:rPr>
              <a:t>https://indico.cern.ch/event/1588696/timetable/</a:t>
            </a:r>
            <a:endParaRPr lang="fr-CH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09819" y="544821"/>
            <a:ext cx="385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Monday</a:t>
            </a:r>
            <a:r>
              <a:rPr lang="fr-CH" dirty="0" smtClean="0"/>
              <a:t> </a:t>
            </a:r>
            <a:r>
              <a:rPr lang="fr-CH" dirty="0" err="1" smtClean="0"/>
              <a:t>Morning</a:t>
            </a:r>
            <a:r>
              <a:rPr lang="fr-CH" dirty="0" smtClean="0"/>
              <a:t> : </a:t>
            </a:r>
            <a:r>
              <a:rPr lang="fr-CH" dirty="0" err="1" smtClean="0"/>
              <a:t>Early</a:t>
            </a:r>
            <a:r>
              <a:rPr lang="fr-CH" dirty="0" smtClean="0"/>
              <a:t> </a:t>
            </a:r>
            <a:r>
              <a:rPr lang="fr-CH" dirty="0" err="1" smtClean="0"/>
              <a:t>Carreer</a:t>
            </a:r>
            <a:r>
              <a:rPr lang="fr-CH" dirty="0" smtClean="0"/>
              <a:t> Forum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756" t="10619" r="19213" b="6358"/>
          <a:stretch/>
        </p:blipFill>
        <p:spPr>
          <a:xfrm>
            <a:off x="1284331" y="1098820"/>
            <a:ext cx="7093052" cy="5427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51636" y="3812631"/>
            <a:ext cx="2409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This </a:t>
            </a:r>
            <a:r>
              <a:rPr lang="fr-CH" dirty="0" err="1" smtClean="0"/>
              <a:t>little</a:t>
            </a:r>
            <a:r>
              <a:rPr lang="fr-CH" dirty="0" smtClean="0"/>
              <a:t> 4-pages </a:t>
            </a:r>
            <a:r>
              <a:rPr lang="fr-CH" dirty="0" err="1" smtClean="0"/>
              <a:t>paper</a:t>
            </a:r>
            <a:endParaRPr lang="fr-CH" dirty="0" smtClean="0"/>
          </a:p>
          <a:p>
            <a:r>
              <a:rPr lang="fr-CH" dirty="0" err="1"/>
              <a:t>i</a:t>
            </a:r>
            <a:r>
              <a:rPr lang="fr-CH" dirty="0" err="1" smtClean="0"/>
              <a:t>s</a:t>
            </a:r>
            <a:r>
              <a:rPr lang="fr-CH" dirty="0" smtClean="0"/>
              <a:t> </a:t>
            </a:r>
            <a:r>
              <a:rPr lang="fr-CH" dirty="0" err="1" smtClean="0"/>
              <a:t>very</a:t>
            </a:r>
            <a:r>
              <a:rPr lang="fr-CH" dirty="0" smtClean="0"/>
              <a:t> good </a:t>
            </a:r>
            <a:r>
              <a:rPr lang="fr-CH" dirty="0" err="1" smtClean="0"/>
              <a:t>reading</a:t>
            </a:r>
            <a:r>
              <a:rPr lang="fr-CH" dirty="0" smtClean="0"/>
              <a:t>!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18283" y="1302327"/>
            <a:ext cx="3273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Remarkable</a:t>
            </a:r>
            <a:r>
              <a:rPr lang="fr-CH" dirty="0" smtClean="0"/>
              <a:t> initiative </a:t>
            </a:r>
            <a:br>
              <a:rPr lang="fr-CH" dirty="0" smtClean="0"/>
            </a:br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dirty="0" err="1" smtClean="0"/>
              <a:t>ECRs</a:t>
            </a:r>
            <a:r>
              <a:rPr lang="fr-CH" dirty="0" smtClean="0"/>
              <a:t> </a:t>
            </a:r>
            <a:r>
              <a:rPr lang="fr-CH" dirty="0" err="1" smtClean="0"/>
              <a:t>towards</a:t>
            </a:r>
            <a:r>
              <a:rPr lang="fr-CH" dirty="0" smtClean="0"/>
              <a:t> </a:t>
            </a:r>
            <a:r>
              <a:rPr lang="fr-CH" dirty="0" err="1" smtClean="0"/>
              <a:t>strategy</a:t>
            </a:r>
            <a:r>
              <a:rPr lang="fr-CH" dirty="0" smtClean="0"/>
              <a:t> 2025</a:t>
            </a:r>
          </a:p>
          <a:p>
            <a:endParaRPr lang="fr-CH" dirty="0"/>
          </a:p>
          <a:p>
            <a:r>
              <a:rPr lang="fr-CH" dirty="0" err="1" smtClean="0"/>
              <a:t>Certainly</a:t>
            </a:r>
            <a:r>
              <a:rPr lang="fr-CH" dirty="0" smtClean="0"/>
              <a:t> </a:t>
            </a:r>
            <a:r>
              <a:rPr lang="fr-CH" dirty="0" err="1" smtClean="0"/>
              <a:t>played</a:t>
            </a:r>
            <a:r>
              <a:rPr lang="fr-CH" dirty="0" smtClean="0"/>
              <a:t> a </a:t>
            </a:r>
            <a:r>
              <a:rPr lang="fr-CH" dirty="0" err="1" smtClean="0"/>
              <a:t>big</a:t>
            </a:r>
            <a:r>
              <a:rPr lang="fr-CH" dirty="0" smtClean="0"/>
              <a:t> </a:t>
            </a:r>
            <a:r>
              <a:rPr lang="fr-CH" dirty="0" err="1" smtClean="0"/>
              <a:t>role</a:t>
            </a:r>
            <a:r>
              <a:rPr lang="fr-CH" dirty="0"/>
              <a:t>!</a:t>
            </a: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4132551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55" y="41581"/>
            <a:ext cx="10878161" cy="6816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91" y="350982"/>
            <a:ext cx="9733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SPHICAS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285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18" y="107336"/>
            <a:ext cx="11231417" cy="6643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7336"/>
            <a:ext cx="9733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SPHICAS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3223028" y="6336608"/>
            <a:ext cx="796220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See</a:t>
            </a:r>
            <a:r>
              <a:rPr lang="fr-CH" b="1" dirty="0" smtClean="0"/>
              <a:t> SPHICAS </a:t>
            </a:r>
            <a:r>
              <a:rPr lang="fr-CH" b="1" dirty="0" err="1" smtClean="0"/>
              <a:t>presentation</a:t>
            </a:r>
            <a:r>
              <a:rPr lang="fr-CH" b="1" dirty="0" smtClean="0"/>
              <a:t> for </a:t>
            </a:r>
            <a:r>
              <a:rPr lang="fr-CH" b="1" dirty="0" err="1" smtClean="0"/>
              <a:t>detailed</a:t>
            </a:r>
            <a:r>
              <a:rPr lang="fr-CH" b="1" dirty="0" smtClean="0"/>
              <a:t> and </a:t>
            </a:r>
            <a:r>
              <a:rPr lang="fr-CH" b="1" dirty="0" err="1" smtClean="0"/>
              <a:t>justified</a:t>
            </a:r>
            <a:r>
              <a:rPr lang="fr-CH" b="1" dirty="0" smtClean="0"/>
              <a:t> discussion…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0182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38445" y="240145"/>
            <a:ext cx="38705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A set of </a:t>
            </a:r>
            <a:r>
              <a:rPr lang="fr-CH" b="1" dirty="0" err="1" smtClean="0"/>
              <a:t>selected</a:t>
            </a:r>
            <a:r>
              <a:rPr lang="fr-CH" b="1" dirty="0" smtClean="0"/>
              <a:t> </a:t>
            </a:r>
            <a:r>
              <a:rPr lang="fr-CH" b="1" dirty="0" err="1" smtClean="0"/>
              <a:t>highlights</a:t>
            </a:r>
            <a:r>
              <a:rPr lang="fr-CH" b="1" dirty="0" smtClean="0"/>
              <a:t>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38445" y="1034472"/>
            <a:ext cx="1040061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EPOL group (Torrence)   </a:t>
            </a:r>
          </a:p>
          <a:p>
            <a:r>
              <a:rPr lang="fr-CH" b="1" dirty="0"/>
              <a:t> </a:t>
            </a:r>
            <a:r>
              <a:rPr lang="fr-CH" b="1" dirty="0" smtClean="0"/>
              <a:t>      NB </a:t>
            </a:r>
            <a:r>
              <a:rPr lang="fr-CH" b="1" dirty="0" err="1" smtClean="0"/>
              <a:t>this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a joint </a:t>
            </a:r>
            <a:r>
              <a:rPr lang="fr-CH" b="1" dirty="0" err="1" smtClean="0"/>
              <a:t>accelerator-experiment</a:t>
            </a:r>
            <a:r>
              <a:rPr lang="fr-CH" b="1" dirty="0" smtClean="0"/>
              <a:t> group in charge of ECM calibration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4182" y="1736466"/>
            <a:ext cx="11966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It </a:t>
            </a:r>
            <a:r>
              <a:rPr lang="fr-CH" dirty="0" err="1" smtClean="0"/>
              <a:t>appears</a:t>
            </a:r>
            <a:r>
              <a:rPr lang="fr-CH" dirty="0" smtClean="0"/>
              <a:t> more and more </a:t>
            </a:r>
            <a:r>
              <a:rPr lang="fr-CH" dirty="0" err="1" smtClean="0"/>
              <a:t>accepted</a:t>
            </a:r>
            <a:r>
              <a:rPr lang="fr-CH" dirty="0" smtClean="0"/>
              <a:t> </a:t>
            </a:r>
            <a:r>
              <a:rPr lang="fr-CH" dirty="0" err="1" smtClean="0"/>
              <a:t>that</a:t>
            </a:r>
            <a:r>
              <a:rPr lang="fr-CH" dirty="0" smtClean="0"/>
              <a:t> e+ and e- pilot (non </a:t>
            </a:r>
            <a:r>
              <a:rPr lang="fr-CH" dirty="0" err="1" smtClean="0"/>
              <a:t>colliding</a:t>
            </a:r>
            <a:r>
              <a:rPr lang="fr-CH" dirty="0" smtClean="0"/>
              <a:t>) </a:t>
            </a:r>
            <a:r>
              <a:rPr lang="fr-CH" dirty="0" err="1" smtClean="0"/>
              <a:t>beams</a:t>
            </a:r>
            <a:r>
              <a:rPr lang="fr-CH" dirty="0" smtClean="0"/>
              <a:t>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polarized</a:t>
            </a:r>
            <a:r>
              <a:rPr lang="fr-CH" dirty="0" smtClean="0"/>
              <a:t> at </a:t>
            </a:r>
            <a:r>
              <a:rPr lang="fr-CH" dirty="0" err="1" smtClean="0"/>
              <a:t>low</a:t>
            </a:r>
            <a:r>
              <a:rPr lang="fr-CH" dirty="0" smtClean="0"/>
              <a:t> </a:t>
            </a:r>
            <a:r>
              <a:rPr lang="fr-CH" dirty="0" err="1" smtClean="0"/>
              <a:t>energy</a:t>
            </a:r>
            <a:r>
              <a:rPr lang="fr-CH" dirty="0" smtClean="0"/>
              <a:t> and </a:t>
            </a:r>
            <a:r>
              <a:rPr lang="fr-CH" dirty="0" err="1" smtClean="0"/>
              <a:t>injected</a:t>
            </a:r>
            <a:r>
              <a:rPr lang="fr-CH" dirty="0" smtClean="0"/>
              <a:t> </a:t>
            </a:r>
          </a:p>
          <a:p>
            <a:r>
              <a:rPr lang="fr-CH" dirty="0" smtClean="0"/>
              <a:t>For </a:t>
            </a:r>
            <a:r>
              <a:rPr lang="fr-CH" dirty="0" err="1" smtClean="0"/>
              <a:t>energy</a:t>
            </a:r>
            <a:r>
              <a:rPr lang="fr-CH" dirty="0" smtClean="0"/>
              <a:t> calibration at Z,W (and more) </a:t>
            </a:r>
            <a:r>
              <a:rPr lang="fr-CH" dirty="0" err="1" smtClean="0"/>
              <a:t>energy</a:t>
            </a:r>
            <a:r>
              <a:rPr lang="fr-CH" dirty="0"/>
              <a:t> </a:t>
            </a:r>
            <a:r>
              <a:rPr lang="fr-CH" dirty="0" smtClean="0"/>
              <a:t>– </a:t>
            </a:r>
            <a:r>
              <a:rPr lang="fr-CH" dirty="0" err="1" smtClean="0"/>
              <a:t>requires</a:t>
            </a:r>
            <a:r>
              <a:rPr lang="fr-CH" dirty="0" smtClean="0"/>
              <a:t> an </a:t>
            </a:r>
            <a:r>
              <a:rPr lang="fr-CH" dirty="0" err="1" smtClean="0"/>
              <a:t>additional</a:t>
            </a:r>
            <a:r>
              <a:rPr lang="fr-CH" dirty="0" smtClean="0"/>
              <a:t> </a:t>
            </a:r>
            <a:r>
              <a:rPr lang="fr-CH" dirty="0" err="1" smtClean="0"/>
              <a:t>low</a:t>
            </a:r>
            <a:r>
              <a:rPr lang="fr-CH" dirty="0" smtClean="0"/>
              <a:t> </a:t>
            </a:r>
            <a:r>
              <a:rPr lang="fr-CH" dirty="0" err="1" smtClean="0"/>
              <a:t>energy</a:t>
            </a:r>
            <a:r>
              <a:rPr lang="fr-CH" dirty="0" smtClean="0"/>
              <a:t> </a:t>
            </a:r>
            <a:r>
              <a:rPr lang="fr-CH" dirty="0" err="1" smtClean="0"/>
              <a:t>storage</a:t>
            </a:r>
            <a:r>
              <a:rPr lang="fr-CH" dirty="0" smtClean="0"/>
              <a:t> ring. </a:t>
            </a:r>
            <a:br>
              <a:rPr lang="fr-CH" dirty="0" smtClean="0"/>
            </a:br>
            <a:r>
              <a:rPr lang="fr-CH" dirty="0" smtClean="0"/>
              <a:t>The 100 </a:t>
            </a:r>
            <a:r>
              <a:rPr lang="fr-CH" dirty="0" err="1" smtClean="0"/>
              <a:t>keV</a:t>
            </a:r>
            <a:r>
              <a:rPr lang="fr-CH" dirty="0" smtClean="0"/>
              <a:t> ECM </a:t>
            </a:r>
            <a:r>
              <a:rPr lang="fr-CH" dirty="0" err="1" smtClean="0"/>
              <a:t>absolute</a:t>
            </a:r>
            <a:r>
              <a:rPr lang="fr-CH" dirty="0" smtClean="0"/>
              <a:t> </a:t>
            </a:r>
            <a:r>
              <a:rPr lang="fr-CH" dirty="0" err="1" smtClean="0"/>
              <a:t>calib</a:t>
            </a:r>
            <a:r>
              <a:rPr lang="fr-CH" dirty="0" smtClean="0"/>
              <a:t>. </a:t>
            </a:r>
            <a:r>
              <a:rPr lang="fr-CH" dirty="0" err="1" smtClean="0"/>
              <a:t>Syst</a:t>
            </a:r>
            <a:r>
              <a:rPr lang="fr-CH" dirty="0" smtClean="0"/>
              <a:t>.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certainly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reduced</a:t>
            </a:r>
            <a:r>
              <a:rPr lang="fr-CH" dirty="0" smtClean="0"/>
              <a:t>. (</a:t>
            </a:r>
            <a:r>
              <a:rPr lang="fr-CH" dirty="0" err="1" smtClean="0"/>
              <a:t>promised</a:t>
            </a:r>
            <a:r>
              <a:rPr lang="fr-CH" dirty="0" smtClean="0"/>
              <a:t> new </a:t>
            </a:r>
            <a:r>
              <a:rPr lang="fr-CH" dirty="0" err="1" smtClean="0"/>
              <a:t>number</a:t>
            </a:r>
            <a:r>
              <a:rPr lang="fr-CH" dirty="0" smtClean="0"/>
              <a:t> at FCC </a:t>
            </a:r>
            <a:r>
              <a:rPr lang="fr-CH" dirty="0" err="1" smtClean="0"/>
              <a:t>week</a:t>
            </a:r>
            <a:r>
              <a:rPr lang="fr-CH" dirty="0" smtClean="0"/>
              <a:t> in Helsinki </a:t>
            </a:r>
            <a:r>
              <a:rPr lang="fr-CH" dirty="0" err="1" smtClean="0"/>
              <a:t>June</a:t>
            </a:r>
            <a:r>
              <a:rPr lang="fr-CH" dirty="0" smtClean="0"/>
              <a:t> 8-12)  </a:t>
            </a:r>
          </a:p>
          <a:p>
            <a:r>
              <a:rPr lang="fr-CH" dirty="0"/>
              <a:t> </a:t>
            </a:r>
            <a:r>
              <a:rPr lang="fr-CH" dirty="0" smtClean="0"/>
              <a:t>   NB </a:t>
            </a:r>
            <a:r>
              <a:rPr lang="fr-CH" dirty="0" err="1" smtClean="0"/>
              <a:t>statistical</a:t>
            </a:r>
            <a:r>
              <a:rPr lang="fr-CH" dirty="0" smtClean="0"/>
              <a:t> </a:t>
            </a:r>
            <a:r>
              <a:rPr lang="fr-CH" dirty="0" err="1" smtClean="0"/>
              <a:t>precision</a:t>
            </a:r>
            <a:r>
              <a:rPr lang="fr-CH" dirty="0" smtClean="0"/>
              <a:t> on Z mass (91.2 </a:t>
            </a:r>
            <a:r>
              <a:rPr lang="fr-CH" dirty="0" err="1" smtClean="0"/>
              <a:t>GeV</a:t>
            </a:r>
            <a:r>
              <a:rPr lang="fr-CH" dirty="0" smtClean="0"/>
              <a:t>) and </a:t>
            </a:r>
            <a:r>
              <a:rPr lang="fr-CH" dirty="0" err="1" smtClean="0"/>
              <a:t>width</a:t>
            </a:r>
            <a:r>
              <a:rPr lang="fr-CH" dirty="0" smtClean="0"/>
              <a:t> (2.5 </a:t>
            </a:r>
            <a:r>
              <a:rPr lang="fr-CH" dirty="0" err="1" smtClean="0"/>
              <a:t>GeV</a:t>
            </a:r>
            <a:r>
              <a:rPr lang="fr-CH" dirty="0"/>
              <a:t>)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than</a:t>
            </a:r>
            <a:r>
              <a:rPr lang="fr-CH" dirty="0" smtClean="0"/>
              <a:t> 4keV (</a:t>
            </a:r>
            <a:r>
              <a:rPr lang="fr-CH" dirty="0" err="1" smtClean="0"/>
              <a:t>pres</a:t>
            </a:r>
            <a:r>
              <a:rPr lang="fr-CH" dirty="0" smtClean="0"/>
              <a:t>. </a:t>
            </a:r>
            <a:r>
              <a:rPr lang="fr-CH" dirty="0" err="1" smtClean="0"/>
              <a:t>Syst</a:t>
            </a:r>
            <a:r>
              <a:rPr lang="fr-CH" dirty="0"/>
              <a:t>.</a:t>
            </a:r>
            <a:r>
              <a:rPr lang="fr-CH" dirty="0" smtClean="0"/>
              <a:t> 100 and 12 </a:t>
            </a:r>
            <a:r>
              <a:rPr lang="fr-CH" dirty="0" err="1" smtClean="0"/>
              <a:t>keV</a:t>
            </a:r>
            <a:r>
              <a:rPr lang="fr-CH" dirty="0" smtClean="0"/>
              <a:t> </a:t>
            </a:r>
            <a:r>
              <a:rPr lang="fr-CH" dirty="0" err="1" smtClean="0"/>
              <a:t>resp</a:t>
            </a:r>
            <a:r>
              <a:rPr lang="fr-CH" dirty="0" smtClean="0"/>
              <a:t>) 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1" y="3429000"/>
            <a:ext cx="6044699" cy="2594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67" y="3266771"/>
            <a:ext cx="4478460" cy="33834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9890" y="2992458"/>
            <a:ext cx="358104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Standard </a:t>
            </a:r>
            <a:r>
              <a:rPr lang="fr-CH" dirty="0" err="1" smtClean="0"/>
              <a:t>method</a:t>
            </a:r>
            <a:r>
              <a:rPr lang="fr-CH" dirty="0" smtClean="0"/>
              <a:t> at the Z … (Yi Wu)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3059668"/>
            <a:ext cx="587731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Check of </a:t>
            </a:r>
            <a:r>
              <a:rPr lang="fr-CH" dirty="0" err="1" smtClean="0"/>
              <a:t>absolute</a:t>
            </a:r>
            <a:r>
              <a:rPr lang="fr-CH" dirty="0" smtClean="0"/>
              <a:t> </a:t>
            </a:r>
            <a:r>
              <a:rPr lang="fr-CH" dirty="0" err="1" smtClean="0"/>
              <a:t>scale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muon pair </a:t>
            </a:r>
            <a:r>
              <a:rPr lang="fr-CH" dirty="0" err="1" smtClean="0"/>
              <a:t>threshold</a:t>
            </a:r>
            <a:r>
              <a:rPr lang="fr-CH" dirty="0" smtClean="0"/>
              <a:t> (</a:t>
            </a:r>
            <a:r>
              <a:rPr lang="fr-CH" dirty="0" err="1" smtClean="0"/>
              <a:t>Bendavid</a:t>
            </a:r>
            <a:r>
              <a:rPr lang="fr-CH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11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073" y="175567"/>
            <a:ext cx="154503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MDI group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6273"/>
            <a:ext cx="7107065" cy="3783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467" y="406400"/>
            <a:ext cx="5149533" cy="2759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7633"/>
            <a:ext cx="4498564" cy="2398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57615"/>
            <a:ext cx="5930072" cy="3177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6800" y="471055"/>
            <a:ext cx="98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Boscolo</a:t>
            </a:r>
            <a:r>
              <a:rPr lang="fr-CH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419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231</Words>
  <Application>Microsoft Office PowerPoint</Application>
  <PresentationFormat>Widescreen</PresentationFormat>
  <Paragraphs>48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Alain Blondel</dc:creator>
  <cp:lastModifiedBy>Alain Blondel</cp:lastModifiedBy>
  <cp:revision>13</cp:revision>
  <dcterms:created xsi:type="dcterms:W3CDTF">2026-02-18T05:03:47Z</dcterms:created>
  <dcterms:modified xsi:type="dcterms:W3CDTF">2026-02-18T08:59:35Z</dcterms:modified>
</cp:coreProperties>
</file>