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28" r:id="rId2"/>
    <p:sldId id="326" r:id="rId3"/>
    <p:sldId id="338" r:id="rId4"/>
    <p:sldId id="329" r:id="rId5"/>
    <p:sldId id="344" r:id="rId6"/>
    <p:sldId id="339" r:id="rId7"/>
    <p:sldId id="330" r:id="rId8"/>
    <p:sldId id="345" r:id="rId9"/>
    <p:sldId id="341" r:id="rId10"/>
    <p:sldId id="343" r:id="rId11"/>
    <p:sldId id="331" r:id="rId12"/>
    <p:sldId id="342" r:id="rId13"/>
    <p:sldId id="340" r:id="rId14"/>
    <p:sldId id="346" r:id="rId15"/>
    <p:sldId id="347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203864"/>
    <a:srgbClr val="F29E65"/>
    <a:srgbClr val="FFF7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1611"/>
  </p:normalViewPr>
  <p:slideViewPr>
    <p:cSldViewPr snapToGrid="0">
      <p:cViewPr varScale="1">
        <p:scale>
          <a:sx n="104" d="100"/>
          <a:sy n="104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B0475-BAC9-0E43-A4DD-07EE7CAA41C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5E53A1-FB2E-F94B-BD83-C184161A839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377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5E53A1-FB2E-F94B-BD83-C184161A839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608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 </a:t>
            </a:r>
            <a:r>
              <a:rPr lang="en-US" dirty="0" err="1"/>
              <a:t>désistements</a:t>
            </a:r>
            <a:r>
              <a:rPr lang="en-US" dirty="0"/>
              <a:t> sans meme </a:t>
            </a:r>
            <a:r>
              <a:rPr lang="en-US" dirty="0" err="1"/>
              <a:t>prévenir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répondre</a:t>
            </a:r>
            <a:r>
              <a:rPr lang="en-US" dirty="0"/>
              <a:t> aux e-mails </a:t>
            </a:r>
            <a:r>
              <a:rPr lang="en-US" dirty="0" err="1"/>
              <a:t>envoyés</a:t>
            </a:r>
            <a:r>
              <a:rPr lang="en-US" dirty="0"/>
              <a:t> </a:t>
            </a:r>
            <a:r>
              <a:rPr lang="en-US" dirty="0" err="1"/>
              <a:t>personnellement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5E53A1-FB2E-F94B-BD83-C184161A839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454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A3A15A-C527-8A4A-B171-C3B7E5D215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7811" y="2760146"/>
            <a:ext cx="9144000" cy="1627124"/>
          </a:xfrm>
        </p:spPr>
        <p:txBody>
          <a:bodyPr anchor="b"/>
          <a:lstStyle>
            <a:lvl1pPr algn="ctr">
              <a:defRPr sz="60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815F74-179F-6C4A-9E5F-2D191E8DD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7811" y="443330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85A238D-4D75-3B4C-8F10-EB12364C55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569" y="768930"/>
            <a:ext cx="5282184" cy="152095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B9E5600-45BA-7949-A63B-D654D1C4E08D}"/>
              </a:ext>
            </a:extLst>
          </p:cNvPr>
          <p:cNvSpPr/>
          <p:nvPr userDrawn="1"/>
        </p:nvSpPr>
        <p:spPr>
          <a:xfrm>
            <a:off x="203201" y="217504"/>
            <a:ext cx="11795494" cy="6456346"/>
          </a:xfrm>
          <a:prstGeom prst="rect">
            <a:avLst/>
          </a:prstGeom>
          <a:noFill/>
          <a:ln w="38100" cmpd="dbl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271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2BF58D-2545-D04C-8822-791C786BA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EBEA995-742A-A745-ABD0-88B6E778AF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A06996-0686-2046-8298-40069C7EC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0BF90B-150B-374A-98D1-34427DAEE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87C0-B73E-DC48-82B5-9FC77957C862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A3EB799-394D-C248-83AB-F27BE0858A22}"/>
              </a:ext>
            </a:extLst>
          </p:cNvPr>
          <p:cNvCxnSpPr/>
          <p:nvPr userDrawn="1"/>
        </p:nvCxnSpPr>
        <p:spPr>
          <a:xfrm flipV="1">
            <a:off x="0" y="6439477"/>
            <a:ext cx="12192000" cy="7557"/>
          </a:xfrm>
          <a:prstGeom prst="line">
            <a:avLst/>
          </a:prstGeom>
          <a:ln w="1905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554EA063-0D27-F34C-8BA9-CE036787F7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297" y="11657"/>
            <a:ext cx="2393703" cy="68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0825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5999850-72C4-9849-BC5D-1D7585FAA5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278761"/>
            <a:ext cx="2628900" cy="4898201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05948EE-B926-1648-A8C4-7BD093700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271205"/>
            <a:ext cx="7734300" cy="4905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28EE0E-E1DA-9E4B-9728-7EC03E900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6797A4-5807-9F4F-844F-03A4AFD32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87C0-B73E-DC48-82B5-9FC77957C862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7FA7E8D-55C4-9B45-810D-E968E13EE43C}"/>
              </a:ext>
            </a:extLst>
          </p:cNvPr>
          <p:cNvCxnSpPr/>
          <p:nvPr userDrawn="1"/>
        </p:nvCxnSpPr>
        <p:spPr>
          <a:xfrm flipV="1">
            <a:off x="0" y="6439477"/>
            <a:ext cx="12192000" cy="7557"/>
          </a:xfrm>
          <a:prstGeom prst="line">
            <a:avLst/>
          </a:prstGeom>
          <a:ln w="1905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4C85E48C-ECE0-5B4A-8B16-8A3C154190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297" y="11657"/>
            <a:ext cx="2393703" cy="68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4418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CD2303-56FE-9E4A-9E96-91A75E102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C0B720-B446-6147-8372-30C9EA6CD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1775AC-0DBC-044E-AEDD-7D6AFDDDD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CCC1B58-54DA-8A4B-A983-22BE8F439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77DE-9D8F-45A8-91F0-433BC110BEDF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6E5FF1EE-C0FE-5A4E-90A9-BE815CDAD9FB}"/>
              </a:ext>
            </a:extLst>
          </p:cNvPr>
          <p:cNvCxnSpPr/>
          <p:nvPr userDrawn="1"/>
        </p:nvCxnSpPr>
        <p:spPr>
          <a:xfrm flipV="1">
            <a:off x="0" y="6439477"/>
            <a:ext cx="12192000" cy="7557"/>
          </a:xfrm>
          <a:prstGeom prst="line">
            <a:avLst/>
          </a:prstGeom>
          <a:ln w="1905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DA1587D4-F6C6-C346-9CAA-C1F121DE2F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297" y="11657"/>
            <a:ext cx="2393703" cy="68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56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F5D59B-6EF9-FC49-B0F3-C8CAAA9DB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92AA102-C55D-B141-8BC8-6595FA03A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BB0E48-D3B5-234D-B4EF-FBF1A9F1F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EC0F83-01A7-7A4F-AD5C-80167C609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87C0-B73E-DC48-82B5-9FC77957C862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FEC9B0A-E077-7A4C-81F7-F61AD46F67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297" y="11657"/>
            <a:ext cx="2393703" cy="68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84623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D33685-28AB-8448-B960-3F64173C3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D6BA06-6171-CA4E-886D-9288B7F1C8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A66D87F-5F2D-6E49-AC39-443AB9FB5A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0E5096F-E352-DD43-BFB3-6223DFD61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3487EFA-E524-5745-9E60-8D37C3B67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87C0-B73E-DC48-82B5-9FC77957C862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0CA4FA49-C910-8141-9905-D1118A49A4D6}"/>
              </a:ext>
            </a:extLst>
          </p:cNvPr>
          <p:cNvCxnSpPr/>
          <p:nvPr userDrawn="1"/>
        </p:nvCxnSpPr>
        <p:spPr>
          <a:xfrm flipV="1">
            <a:off x="0" y="6439477"/>
            <a:ext cx="12192000" cy="7557"/>
          </a:xfrm>
          <a:prstGeom prst="line">
            <a:avLst/>
          </a:prstGeom>
          <a:ln w="1905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2B1B429D-79B9-B143-A476-8EE3100FC7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297" y="11657"/>
            <a:ext cx="2393703" cy="68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00784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9FD0CA-10B1-A145-BE2D-E98BF7AB6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09" y="365126"/>
            <a:ext cx="10515600" cy="928244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30D242-7E61-2F4C-92A5-B7A36FD63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610" y="1420721"/>
            <a:ext cx="5512966" cy="108435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8DCF853-5D3E-C948-8B1E-BF2B7235B0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10" y="2505075"/>
            <a:ext cx="5512966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E07D2F7-C51B-D04E-90E9-E7A55754B2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420721"/>
            <a:ext cx="5535189" cy="108435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B995B85-E45B-9F44-BEDA-C45AFB116C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53519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25E708F-8D77-4544-B7C0-BACE1CB3E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F26E547-9372-ED48-B10C-07231D559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87C0-B73E-DC48-82B5-9FC77957C86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E8F5DD6-BFA5-7F41-92DE-46F990628DBE}"/>
              </a:ext>
            </a:extLst>
          </p:cNvPr>
          <p:cNvCxnSpPr/>
          <p:nvPr userDrawn="1"/>
        </p:nvCxnSpPr>
        <p:spPr>
          <a:xfrm flipV="1">
            <a:off x="0" y="6439477"/>
            <a:ext cx="12192000" cy="7557"/>
          </a:xfrm>
          <a:prstGeom prst="line">
            <a:avLst/>
          </a:prstGeom>
          <a:ln w="1905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EEB4D498-2D6E-9145-8199-7F69633364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297" y="11657"/>
            <a:ext cx="2393703" cy="68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38894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F57C2A-0062-0A4B-A053-EF535F681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4265649-E3CB-0648-93AF-149009042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89817F3-DC79-5740-9533-0EE488613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87C0-B73E-DC48-82B5-9FC77957C862}" type="slidenum">
              <a:rPr lang="fr-FR" smtClean="0"/>
              <a:t>‹N°›</a:t>
            </a:fld>
            <a:endParaRPr lang="fr-FR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D329A5D2-5826-A74C-897F-5099733EE999}"/>
              </a:ext>
            </a:extLst>
          </p:cNvPr>
          <p:cNvCxnSpPr/>
          <p:nvPr userDrawn="1"/>
        </p:nvCxnSpPr>
        <p:spPr>
          <a:xfrm flipV="1">
            <a:off x="0" y="6439477"/>
            <a:ext cx="12192000" cy="7557"/>
          </a:xfrm>
          <a:prstGeom prst="line">
            <a:avLst/>
          </a:prstGeom>
          <a:ln w="1905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8187DB7E-C378-714B-8DE8-4F97DDC86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297" y="11657"/>
            <a:ext cx="2393703" cy="68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865854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3E33104-D443-F64B-A67D-0DD057042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6DC953-C488-3744-8C9E-8F582F1F2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87C0-B73E-DC48-82B5-9FC77957C862}" type="slidenum">
              <a:rPr lang="fr-FR" smtClean="0"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3CE0E07-4E27-5048-B1D1-A2BB618685B9}"/>
              </a:ext>
            </a:extLst>
          </p:cNvPr>
          <p:cNvCxnSpPr/>
          <p:nvPr userDrawn="1"/>
        </p:nvCxnSpPr>
        <p:spPr>
          <a:xfrm flipV="1">
            <a:off x="0" y="6439477"/>
            <a:ext cx="12192000" cy="7557"/>
          </a:xfrm>
          <a:prstGeom prst="line">
            <a:avLst/>
          </a:prstGeom>
          <a:ln w="1905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F98B44A6-068E-2049-A876-D03FA760A3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297" y="11657"/>
            <a:ext cx="2393703" cy="68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7634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976E8B-CF84-EC4C-B083-B678706EC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663B63-FB71-F244-8ECF-5B3404369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59527CF-DE4C-6B49-8DF3-A2A7B8077E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C976393-629B-4647-8D14-389A19932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ADB8CC9-E0F1-184C-8AF2-63961B101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87C0-B73E-DC48-82B5-9FC77957C862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A07FD78-35D2-ED4F-8BBC-AE3C7AF5C2F5}"/>
              </a:ext>
            </a:extLst>
          </p:cNvPr>
          <p:cNvCxnSpPr/>
          <p:nvPr userDrawn="1"/>
        </p:nvCxnSpPr>
        <p:spPr>
          <a:xfrm flipV="1">
            <a:off x="0" y="6439477"/>
            <a:ext cx="12192000" cy="7557"/>
          </a:xfrm>
          <a:prstGeom prst="line">
            <a:avLst/>
          </a:prstGeom>
          <a:ln w="1905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5BB3C8C7-B1FC-BB46-954A-D98C2E2A9F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297" y="11657"/>
            <a:ext cx="2393703" cy="68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22466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179E18-50F5-164A-B1CA-17AE89A53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247487"/>
            <a:ext cx="10298112" cy="73615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3AF0797-28B5-4642-9623-67094AFCCF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512507"/>
            <a:ext cx="6172200" cy="434854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4670D4E-3DB8-1947-9A73-BFCCC733B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12507"/>
            <a:ext cx="3932237" cy="435648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AD2C220-2697-3848-8234-A110F5FB6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D56086-4D05-D84E-8CBF-5619796D3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87C0-B73E-DC48-82B5-9FC77957C862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737F78E-6697-1A46-9AE7-3EA0800333B3}"/>
              </a:ext>
            </a:extLst>
          </p:cNvPr>
          <p:cNvCxnSpPr/>
          <p:nvPr userDrawn="1"/>
        </p:nvCxnSpPr>
        <p:spPr>
          <a:xfrm flipV="1">
            <a:off x="0" y="6439477"/>
            <a:ext cx="12192000" cy="7557"/>
          </a:xfrm>
          <a:prstGeom prst="line">
            <a:avLst/>
          </a:prstGeom>
          <a:ln w="1905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E31988B2-D876-CD41-B46C-4DCF84115C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297" y="11657"/>
            <a:ext cx="2393703" cy="68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26247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F193487-F6F1-6A4A-8A90-77A70B4FF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462" y="136525"/>
            <a:ext cx="113588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F94230F-D7D5-6149-9820-E01187CE49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463" y="1462088"/>
            <a:ext cx="11358838" cy="4727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1780F6-CD3E-694E-8B9C-F811110713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5462" y="6447034"/>
            <a:ext cx="109205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D68480-EA0B-D646-ABE3-8441C4D98D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3139" y="6439477"/>
            <a:ext cx="4867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/>
                </a:solidFill>
              </a:defRPr>
            </a:lvl1pPr>
          </a:lstStyle>
          <a:p>
            <a:fld id="{0C0787C0-B73E-DC48-82B5-9FC77957C862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BA0F46B-3C01-E84D-95E6-D8D58BC11BDE}"/>
              </a:ext>
            </a:extLst>
          </p:cNvPr>
          <p:cNvCxnSpPr>
            <a:cxnSpLocks/>
          </p:cNvCxnSpPr>
          <p:nvPr userDrawn="1"/>
        </p:nvCxnSpPr>
        <p:spPr>
          <a:xfrm>
            <a:off x="581890" y="1095769"/>
            <a:ext cx="11252409" cy="0"/>
          </a:xfrm>
          <a:prstGeom prst="line">
            <a:avLst/>
          </a:prstGeom>
          <a:ln w="38100" cmpd="thickThin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563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fr-FR" sz="4000" b="1" kern="1200" dirty="0" smtClean="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Courier New" panose="02070309020205020404" pitchFamily="49" charset="0"/>
        <a:buChar char="o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Courier New" panose="02070309020205020404" pitchFamily="49" charset="0"/>
        <a:buChar char="o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Courier New" panose="02070309020205020404" pitchFamily="49" charset="0"/>
        <a:buChar char="o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Courier New" panose="02070309020205020404" pitchFamily="49" charset="0"/>
        <a:buChar char="o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Courier New" panose="02070309020205020404" pitchFamily="49" charset="0"/>
        <a:buChar char="o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D020CA49-2403-48A3-A6E2-50CF26893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9000" y="3746963"/>
            <a:ext cx="9144000" cy="1655762"/>
          </a:xfrm>
        </p:spPr>
        <p:txBody>
          <a:bodyPr>
            <a:normAutofit/>
          </a:bodyPr>
          <a:lstStyle/>
          <a:p>
            <a:endParaRPr lang="fr-FR" dirty="0"/>
          </a:p>
          <a:p>
            <a:r>
              <a:rPr lang="fr-FR" dirty="0"/>
              <a:t>ML Gallin-Martel LPSC Grenoble</a:t>
            </a:r>
          </a:p>
          <a:p>
            <a:r>
              <a:rPr lang="fr-FR" dirty="0"/>
              <a:t>Lucie Sancey IAB Grenoble</a:t>
            </a:r>
          </a:p>
        </p:txBody>
      </p:sp>
    </p:spTree>
    <p:extLst>
      <p:ext uri="{BB962C8B-B14F-4D97-AF65-F5344CB8AC3E}">
        <p14:creationId xmlns:p14="http://schemas.microsoft.com/office/powerpoint/2010/main" val="2821806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DBB019-7006-4BFA-AF44-A9789450B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Evénements marquants en 2026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39BC4BB-8198-4340-97B6-F08BB8AAB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77DE-9D8F-45A8-91F0-433BC110BEDF}" type="slidenum">
              <a:rPr lang="fr-FR" smtClean="0"/>
              <a:t>10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E23C81A-498B-4FEA-BA9C-C656E3E45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34" y="1310642"/>
            <a:ext cx="6058746" cy="492511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BB1DDBF-CDDD-2C02-4340-0412ECE47304}"/>
              </a:ext>
            </a:extLst>
          </p:cNvPr>
          <p:cNvSpPr txBox="1"/>
          <p:nvPr/>
        </p:nvSpPr>
        <p:spPr>
          <a:xfrm>
            <a:off x="6269638" y="1938376"/>
            <a:ext cx="56902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11 </a:t>
            </a:r>
            <a:r>
              <a:rPr lang="en-US" b="1" dirty="0" err="1"/>
              <a:t>pré-inscrits</a:t>
            </a:r>
            <a:r>
              <a:rPr lang="en-US" b="1" dirty="0"/>
              <a:t> </a:t>
            </a:r>
            <a:r>
              <a:rPr lang="en-US" b="1" dirty="0" err="1"/>
              <a:t>mais</a:t>
            </a:r>
            <a:r>
              <a:rPr lang="en-US" b="1" dirty="0"/>
              <a:t> 6 participants au final</a:t>
            </a:r>
          </a:p>
          <a:p>
            <a:pPr marL="285750" indent="-285750">
              <a:buFont typeface="Wingdings" pitchFamily="2" charset="2"/>
              <a:buChar char="è"/>
            </a:pPr>
            <a:r>
              <a:rPr lang="en-US" dirty="0">
                <a:sym typeface="Wingdings" pitchFamily="2" charset="2"/>
              </a:rPr>
              <a:t>Si nouvelle </a:t>
            </a:r>
            <a:r>
              <a:rPr lang="en-US" dirty="0" err="1">
                <a:sym typeface="Wingdings" pitchFamily="2" charset="2"/>
              </a:rPr>
              <a:t>édition</a:t>
            </a:r>
            <a:r>
              <a:rPr lang="en-US" dirty="0">
                <a:sym typeface="Wingdings" pitchFamily="2" charset="2"/>
              </a:rPr>
              <a:t>, inscription </a:t>
            </a:r>
            <a:r>
              <a:rPr lang="en-US" dirty="0" err="1">
                <a:sym typeface="Wingdings" pitchFamily="2" charset="2"/>
              </a:rPr>
              <a:t>payante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dès</a:t>
            </a:r>
            <a:r>
              <a:rPr lang="en-US" dirty="0">
                <a:sym typeface="Wingdings" pitchFamily="2" charset="2"/>
              </a:rPr>
              <a:t> le début</a:t>
            </a:r>
          </a:p>
          <a:p>
            <a:pPr marL="285750" indent="-285750">
              <a:buFont typeface="Wingdings" pitchFamily="2" charset="2"/>
              <a:buChar char="è"/>
            </a:pPr>
            <a:endParaRPr lang="en-US" dirty="0"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ym typeface="Wingdings" pitchFamily="2" charset="2"/>
              </a:rPr>
              <a:t>Enseignement</a:t>
            </a:r>
            <a:r>
              <a:rPr lang="en-US" dirty="0">
                <a:sym typeface="Wingdings" pitchFamily="2" charset="2"/>
              </a:rPr>
              <a:t> très bien </a:t>
            </a:r>
            <a:r>
              <a:rPr lang="en-US" dirty="0" err="1">
                <a:sym typeface="Wingdings" pitchFamily="2" charset="2"/>
              </a:rPr>
              <a:t>perçu</a:t>
            </a:r>
            <a:r>
              <a:rPr lang="en-US" dirty="0">
                <a:sym typeface="Wingdings" pitchFamily="2" charset="2"/>
              </a:rPr>
              <a:t>, très </a:t>
            </a:r>
            <a:r>
              <a:rPr lang="en-US" dirty="0" err="1">
                <a:sym typeface="Wingdings" pitchFamily="2" charset="2"/>
              </a:rPr>
              <a:t>complet</a:t>
            </a:r>
            <a:endParaRPr lang="en-US" dirty="0"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Aide des </a:t>
            </a:r>
            <a:r>
              <a:rPr lang="en-US" dirty="0" err="1">
                <a:sym typeface="Wingdings" pitchFamily="2" charset="2"/>
              </a:rPr>
              <a:t>gestionnaires</a:t>
            </a:r>
            <a:r>
              <a:rPr lang="en-US" dirty="0">
                <a:sym typeface="Wingdings" pitchFamily="2" charset="2"/>
              </a:rPr>
              <a:t> du LPSC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ym typeface="Wingdings" pitchFamily="2" charset="2"/>
              </a:rPr>
              <a:t>Environnement</a:t>
            </a:r>
            <a:r>
              <a:rPr lang="en-US" dirty="0">
                <a:sym typeface="Wingdings" pitchFamily="2" charset="2"/>
              </a:rPr>
              <a:t> (lieu, </a:t>
            </a:r>
            <a:r>
              <a:rPr lang="en-US" dirty="0" err="1">
                <a:sym typeface="Wingdings" pitchFamily="2" charset="2"/>
              </a:rPr>
              <a:t>repas</a:t>
            </a:r>
            <a:r>
              <a:rPr lang="en-US" dirty="0">
                <a:sym typeface="Wingdings" pitchFamily="2" charset="2"/>
              </a:rPr>
              <a:t>, </a:t>
            </a:r>
            <a:r>
              <a:rPr lang="en-US" dirty="0" err="1">
                <a:sym typeface="Wingdings" pitchFamily="2" charset="2"/>
              </a:rPr>
              <a:t>hébergement</a:t>
            </a:r>
            <a:r>
              <a:rPr lang="en-US" dirty="0">
                <a:sym typeface="Wingdings" pitchFamily="2" charset="2"/>
              </a:rPr>
              <a:t>): </a:t>
            </a:r>
            <a:r>
              <a:rPr lang="en-US" dirty="0" err="1">
                <a:sym typeface="Wingdings" pitchFamily="2" charset="2"/>
              </a:rPr>
              <a:t>excellente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qualité</a:t>
            </a:r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5AC4E2-DA42-7FD4-CAB5-6FB8122902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4234" b="34191"/>
          <a:stretch/>
        </p:blipFill>
        <p:spPr>
          <a:xfrm>
            <a:off x="9381224" y="4664747"/>
            <a:ext cx="2714642" cy="158496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D52DD0-DCDA-7F2B-871C-8ECBCA1E6B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004" y="4642973"/>
            <a:ext cx="2821291" cy="155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335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1065D0-A706-44DA-9D9C-A48D997A1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Jeunes chercheurs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001717-8FB7-40BE-85EE-16A375DDD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460" y="1198477"/>
            <a:ext cx="11716539" cy="5241000"/>
          </a:xfrm>
        </p:spPr>
        <p:txBody>
          <a:bodyPr>
            <a:normAutofit fontScale="62500" lnSpcReduction="20000"/>
          </a:bodyPr>
          <a:lstStyle/>
          <a:p>
            <a:r>
              <a:rPr lang="fr-FR" dirty="0"/>
              <a:t> </a:t>
            </a:r>
            <a:r>
              <a:rPr lang="fr-FR" b="1" dirty="0"/>
              <a:t>Le GDR pour leur permettre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de présenter leurs travaux (AG, ateliers thématiques, …) + séminaires dédiés  + de nouer des contacts : contrats </a:t>
            </a:r>
            <a:r>
              <a:rPr lang="fr-FR" dirty="0" err="1"/>
              <a:t>post-doctoraux</a:t>
            </a:r>
            <a:r>
              <a:rPr lang="fr-FR" dirty="0"/>
              <a:t>, </a:t>
            </a:r>
          </a:p>
          <a:p>
            <a:pPr marL="457200" lvl="1" indent="0">
              <a:buNone/>
            </a:pPr>
            <a:r>
              <a:rPr lang="fr-FR" dirty="0"/>
              <a:t>+ réflexion sur  l’insertion professionnelle au sens large (académique, industrie, hospitalier)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ED7D31"/>
                </a:solidFill>
              </a:rPr>
              <a:t>Ecoles thématiques à mettre en place en alternance d’une année sur l’autre à compter 2025  (Soutien UGA – Ligue – CNRS en demande)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sz="2200" b="1" dirty="0"/>
              <a:t>La physique pour les radiobiologistes </a:t>
            </a:r>
            <a:r>
              <a:rPr lang="fr-FR" sz="2200" dirty="0"/>
              <a:t>(1ère édition – 10-14 juin 2024 AUSSOIS, 16 inscrits et 10 intervenants)</a:t>
            </a:r>
          </a:p>
          <a:p>
            <a:pPr lvl="3" algn="just">
              <a:buFont typeface="Wingdings" panose="05000000000000000000" pitchFamily="2" charset="2"/>
              <a:buChar char="v"/>
            </a:pPr>
            <a:r>
              <a:rPr lang="fr-FR" sz="2200" dirty="0">
                <a:solidFill>
                  <a:srgbClr val="002060"/>
                </a:solidFill>
              </a:rPr>
              <a:t>Interactions particules/photon - matière, bases de radioactivité,</a:t>
            </a:r>
          </a:p>
          <a:p>
            <a:pPr lvl="3" algn="just">
              <a:buFont typeface="Wingdings" panose="05000000000000000000" pitchFamily="2" charset="2"/>
              <a:buChar char="v"/>
            </a:pPr>
            <a:r>
              <a:rPr lang="fr-FR" sz="2200" dirty="0">
                <a:solidFill>
                  <a:srgbClr val="002060"/>
                </a:solidFill>
              </a:rPr>
              <a:t>Détecteurs, dosimétrie et planification de traitement, </a:t>
            </a:r>
          </a:p>
          <a:p>
            <a:pPr lvl="3" algn="just">
              <a:buFont typeface="Wingdings" panose="05000000000000000000" pitchFamily="2" charset="2"/>
              <a:buChar char="v"/>
            </a:pPr>
            <a:r>
              <a:rPr lang="fr-FR" sz="2200" dirty="0">
                <a:solidFill>
                  <a:srgbClr val="002060"/>
                </a:solidFill>
              </a:rPr>
              <a:t>Modélisations physique et </a:t>
            </a:r>
            <a:r>
              <a:rPr lang="fr-FR" sz="2200" dirty="0" err="1">
                <a:solidFill>
                  <a:srgbClr val="002060"/>
                </a:solidFill>
              </a:rPr>
              <a:t>radiobiologique</a:t>
            </a:r>
            <a:r>
              <a:rPr lang="fr-FR" sz="2200" dirty="0">
                <a:solidFill>
                  <a:srgbClr val="002060"/>
                </a:solidFill>
              </a:rPr>
              <a:t>, et notions d’imagerie</a:t>
            </a:r>
          </a:p>
          <a:p>
            <a:pPr lvl="3" algn="just">
              <a:buFont typeface="Wingdings" panose="05000000000000000000" pitchFamily="2" charset="2"/>
              <a:buChar char="v"/>
            </a:pPr>
            <a:r>
              <a:rPr lang="fr-FR" sz="2200" dirty="0">
                <a:solidFill>
                  <a:srgbClr val="002060"/>
                </a:solidFill>
              </a:rPr>
              <a:t>Radiothérapie interne et externe, radioprotection</a:t>
            </a:r>
          </a:p>
          <a:p>
            <a:pPr lvl="3" algn="just">
              <a:buFont typeface="Wingdings" panose="05000000000000000000" pitchFamily="2" charset="2"/>
              <a:buChar char="v"/>
            </a:pPr>
            <a:r>
              <a:rPr lang="fr-FR" sz="2200" dirty="0">
                <a:solidFill>
                  <a:srgbClr val="002060"/>
                </a:solidFill>
              </a:rPr>
              <a:t>TP sur irradiateur de cellules et de petits animaux (au GIN de Grenoble)</a:t>
            </a:r>
          </a:p>
          <a:p>
            <a:pPr lvl="3" algn="just">
              <a:buFont typeface="Wingdings" panose="05000000000000000000" pitchFamily="2" charset="2"/>
              <a:buChar char="v"/>
            </a:pPr>
            <a:r>
              <a:rPr lang="fr-FR" sz="2200" dirty="0">
                <a:solidFill>
                  <a:srgbClr val="002060"/>
                </a:solidFill>
              </a:rPr>
              <a:t>TP sur sources radioactives (au LPSC de Grenoble)</a:t>
            </a:r>
          </a:p>
          <a:p>
            <a:pPr lvl="3" algn="just">
              <a:buFont typeface="Wingdings" panose="05000000000000000000" pitchFamily="2" charset="2"/>
              <a:buChar char="v"/>
            </a:pPr>
            <a:r>
              <a:rPr lang="fr-FR" sz="2200" dirty="0">
                <a:solidFill>
                  <a:srgbClr val="002060"/>
                </a:solidFill>
              </a:rPr>
              <a:t>TP de planification de radiothérapie conventionnelle (photon) et d'hadronthérapie</a:t>
            </a:r>
          </a:p>
          <a:p>
            <a:pPr lvl="3" algn="just">
              <a:buFont typeface="Wingdings" panose="05000000000000000000" pitchFamily="2" charset="2"/>
              <a:buChar char="v"/>
            </a:pPr>
            <a:r>
              <a:rPr lang="fr-FR" sz="2200" dirty="0">
                <a:solidFill>
                  <a:srgbClr val="002060"/>
                </a:solidFill>
              </a:rPr>
              <a:t>TP de modélisation Monte Carlo dosimétrique et biophysique: cas d'irradiations cellulaires</a:t>
            </a:r>
            <a:endParaRPr lang="fr-FR" sz="2200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fr-FR" sz="2200" b="1" dirty="0"/>
              <a:t>La radiobiologie pour les physiciens </a:t>
            </a:r>
            <a:r>
              <a:rPr lang="fr-FR" sz="2200" dirty="0"/>
              <a:t>(1</a:t>
            </a:r>
            <a:r>
              <a:rPr lang="fr-FR" sz="2200" baseline="30000" dirty="0"/>
              <a:t>ère</a:t>
            </a:r>
            <a:r>
              <a:rPr lang="fr-FR" sz="2200" dirty="0"/>
              <a:t> édition </a:t>
            </a: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fr-F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cole </a:t>
            </a:r>
            <a:r>
              <a:rPr lang="fr-F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Joliot-Curie</a:t>
            </a:r>
            <a:r>
              <a:rPr lang="fr-F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8-13 septembre 2024 à Oléron, </a:t>
            </a:r>
            <a:r>
              <a:rPr lang="fr-FR" sz="2200" dirty="0"/>
              <a:t>60 inscrits)</a:t>
            </a:r>
          </a:p>
          <a:p>
            <a:pPr lvl="3" algn="just">
              <a:buFont typeface="Wingdings" panose="05000000000000000000" pitchFamily="2" charset="2"/>
              <a:buChar char="v"/>
            </a:pPr>
            <a:r>
              <a:rPr lang="fr-FR" sz="2200" dirty="0">
                <a:solidFill>
                  <a:srgbClr val="002060"/>
                </a:solidFill>
              </a:rPr>
              <a:t>Innovations en radiothérapie</a:t>
            </a:r>
          </a:p>
          <a:p>
            <a:pPr lvl="3" algn="just">
              <a:buFont typeface="Wingdings" panose="05000000000000000000" pitchFamily="2" charset="2"/>
              <a:buChar char="v"/>
            </a:pPr>
            <a:r>
              <a:rPr lang="fr-FR" sz="2200" dirty="0">
                <a:solidFill>
                  <a:srgbClr val="002060"/>
                </a:solidFill>
              </a:rPr>
              <a:t>Relation dose/effet</a:t>
            </a:r>
          </a:p>
          <a:p>
            <a:pPr lvl="3" algn="just">
              <a:buFont typeface="Wingdings" panose="05000000000000000000" pitchFamily="2" charset="2"/>
              <a:buChar char="v"/>
            </a:pPr>
            <a:r>
              <a:rPr lang="fr-FR" sz="2200" dirty="0">
                <a:solidFill>
                  <a:srgbClr val="002060"/>
                </a:solidFill>
              </a:rPr>
              <a:t>Accélérateurs</a:t>
            </a:r>
          </a:p>
          <a:p>
            <a:pPr lvl="3" algn="just">
              <a:buFont typeface="Wingdings" panose="05000000000000000000" pitchFamily="2" charset="2"/>
              <a:buChar char="v"/>
            </a:pPr>
            <a:r>
              <a:rPr lang="fr-FR" sz="2200" dirty="0">
                <a:solidFill>
                  <a:srgbClr val="002060"/>
                </a:solidFill>
              </a:rPr>
              <a:t>Détecteurs: les challenges pour les applications médicales</a:t>
            </a:r>
          </a:p>
          <a:p>
            <a:pPr lvl="3" algn="just">
              <a:buFont typeface="Wingdings" panose="05000000000000000000" pitchFamily="2" charset="2"/>
              <a:buChar char="v"/>
            </a:pPr>
            <a:r>
              <a:rPr lang="fr-FR" sz="2200" dirty="0">
                <a:solidFill>
                  <a:srgbClr val="002060"/>
                </a:solidFill>
              </a:rPr>
              <a:t>Techniques d’imagerie</a:t>
            </a:r>
          </a:p>
          <a:p>
            <a:pPr lvl="3" algn="just">
              <a:buFont typeface="Wingdings" panose="05000000000000000000" pitchFamily="2" charset="2"/>
              <a:buChar char="v"/>
            </a:pPr>
            <a:r>
              <a:rPr lang="fr-FR" sz="2200" dirty="0">
                <a:solidFill>
                  <a:srgbClr val="002060"/>
                </a:solidFill>
              </a:rPr>
              <a:t>Modélisation des effets de la radiothérapie</a:t>
            </a:r>
          </a:p>
          <a:p>
            <a:pPr lvl="3" algn="just">
              <a:buFont typeface="Wingdings" panose="05000000000000000000" pitchFamily="2" charset="2"/>
              <a:buChar char="v"/>
            </a:pPr>
            <a:r>
              <a:rPr lang="fr-FR" sz="2200" dirty="0">
                <a:solidFill>
                  <a:srgbClr val="002060"/>
                </a:solidFill>
              </a:rPr>
              <a:t>Geant4: modélisation des dommages à l’ADN et exemples en radiobiologie</a:t>
            </a:r>
          </a:p>
          <a:p>
            <a:pPr lvl="3" algn="just">
              <a:buFont typeface="Wingdings" panose="05000000000000000000" pitchFamily="2" charset="2"/>
              <a:buChar char="v"/>
            </a:pPr>
            <a:r>
              <a:rPr lang="fr-FR" sz="2200" dirty="0">
                <a:solidFill>
                  <a:srgbClr val="002060"/>
                </a:solidFill>
              </a:rPr>
              <a:t>Radioisotopes innovants</a:t>
            </a:r>
          </a:p>
          <a:p>
            <a:pPr lvl="3" algn="just">
              <a:buFont typeface="Wingdings" panose="05000000000000000000" pitchFamily="2" charset="2"/>
              <a:buChar char="v"/>
            </a:pPr>
            <a:r>
              <a:rPr lang="fr-FR" sz="2200" dirty="0">
                <a:solidFill>
                  <a:srgbClr val="002060"/>
                </a:solidFill>
              </a:rPr>
              <a:t>Dosimétrie, </a:t>
            </a:r>
            <a:r>
              <a:rPr lang="fr-FR" sz="2200" dirty="0" err="1">
                <a:solidFill>
                  <a:srgbClr val="002060"/>
                </a:solidFill>
              </a:rPr>
              <a:t>etc</a:t>
            </a:r>
            <a:endParaRPr lang="fr-FR" sz="2200" dirty="0">
              <a:solidFill>
                <a:srgbClr val="002060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endParaRPr lang="fr-FR" dirty="0"/>
          </a:p>
          <a:p>
            <a:pPr lvl="2">
              <a:buFont typeface="Arial" panose="020B0604020202020204" pitchFamily="34" charset="0"/>
              <a:buChar char="•"/>
            </a:pPr>
            <a:endParaRPr lang="fr-FR" dirty="0"/>
          </a:p>
          <a:p>
            <a:pPr lvl="1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78384FC-40DE-4688-8B23-312ED856A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77DE-9D8F-45A8-91F0-433BC110BEDF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7988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DBB019-7006-4BFA-AF44-A9789450B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Cette semaine !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39BC4BB-8198-4340-97B6-F08BB8AAB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77DE-9D8F-45A8-91F0-433BC110BEDF}" type="slidenum">
              <a:rPr lang="fr-FR" smtClean="0"/>
              <a:t>12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F9C1610-73BE-4ACA-AEA8-D997F2A02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528" y="1254763"/>
            <a:ext cx="6465197" cy="505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149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F801B2-2DFB-4D8A-BB3B-1F5EA90EA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AG 2026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648578E-A4DC-42AB-8C53-8A7CC0E36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77DE-9D8F-45A8-91F0-433BC110BEDF}" type="slidenum">
              <a:rPr lang="fr-FR" smtClean="0"/>
              <a:t>13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D444B77-D9FF-42B7-854F-BB58AF2B1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88" y="1214545"/>
            <a:ext cx="4441562" cy="522493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9992BF-D7E8-4686-8BB4-220CB200E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4576" y="1145929"/>
            <a:ext cx="3860157" cy="52935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BB55FB8-19BB-47CE-90DB-D46F115CCB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0352" y="1214545"/>
            <a:ext cx="4546033" cy="541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664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CC7150-899C-40A4-863C-226EC6B36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Evénements à venir – Save the date!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C837F4-2D4B-48EA-B847-9576527D4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77DE-9D8F-45A8-91F0-433BC110BEDF}" type="slidenum">
              <a:rPr lang="fr-FR" smtClean="0"/>
              <a:t>14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2FB386-9713-4022-8098-AADE19816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61" y="1263466"/>
            <a:ext cx="1151359" cy="160315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4949AA9-DB97-4F9D-95CF-7E7D3FB09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655" y="1263466"/>
            <a:ext cx="4002296" cy="517601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84DA8A1-64F6-4520-BEB1-B0D6B6B35E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59" t="3757" r="4403"/>
          <a:stretch/>
        </p:blipFill>
        <p:spPr>
          <a:xfrm>
            <a:off x="5399951" y="1263466"/>
            <a:ext cx="3619554" cy="24752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7E6E9F6-1ED6-4AA5-B184-E6567FA8574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11" t="5125"/>
          <a:stretch/>
        </p:blipFill>
        <p:spPr>
          <a:xfrm>
            <a:off x="8645236" y="1263466"/>
            <a:ext cx="3546764" cy="337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323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CC7150-899C-40A4-863C-226EC6B36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Evénements à venir – Save the date!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C837F4-2D4B-48EA-B847-9576527D4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77DE-9D8F-45A8-91F0-433BC110BEDF}" type="slidenum">
              <a:rPr lang="fr-FR" smtClean="0"/>
              <a:t>15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05A386-A771-405E-BB57-AA745EED0AFC}"/>
              </a:ext>
            </a:extLst>
          </p:cNvPr>
          <p:cNvSpPr/>
          <p:nvPr/>
        </p:nvSpPr>
        <p:spPr>
          <a:xfrm>
            <a:off x="475461" y="1385456"/>
            <a:ext cx="1083908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203864"/>
                </a:solidFill>
              </a:rPr>
              <a:t>Automne 2026</a:t>
            </a:r>
          </a:p>
          <a:p>
            <a:endParaRPr lang="fr-FR" b="1" dirty="0">
              <a:solidFill>
                <a:srgbClr val="203864"/>
              </a:solidFill>
            </a:endParaRPr>
          </a:p>
          <a:p>
            <a:r>
              <a:rPr lang="fr-FR" b="1" dirty="0">
                <a:solidFill>
                  <a:srgbClr val="ED7D31"/>
                </a:solidFill>
              </a:rPr>
              <a:t>Workshop « Contrôle en ligne pour l'hadronthérapie »</a:t>
            </a:r>
            <a:r>
              <a:rPr lang="fr-FR" dirty="0">
                <a:solidFill>
                  <a:srgbClr val="ED7D31"/>
                </a:solidFill>
              </a:rPr>
              <a:t> </a:t>
            </a:r>
            <a:r>
              <a:rPr lang="fr-FR" i="1" dirty="0">
                <a:solidFill>
                  <a:srgbClr val="ED7D31"/>
                </a:solidFill>
              </a:rPr>
              <a:t>(</a:t>
            </a:r>
            <a:r>
              <a:rPr lang="fr-FR" i="1" dirty="0" err="1">
                <a:solidFill>
                  <a:srgbClr val="ED7D31"/>
                </a:solidFill>
              </a:rPr>
              <a:t>LabEx</a:t>
            </a:r>
            <a:r>
              <a:rPr lang="fr-FR" i="1" dirty="0">
                <a:solidFill>
                  <a:srgbClr val="ED7D31"/>
                </a:solidFill>
              </a:rPr>
              <a:t> PRIMES – GDR MI2B)</a:t>
            </a:r>
            <a:br>
              <a:rPr lang="fr-FR" dirty="0">
                <a:solidFill>
                  <a:srgbClr val="ED7D31"/>
                </a:solidFill>
              </a:rPr>
            </a:br>
            <a:endParaRPr lang="fr-FR" dirty="0">
              <a:solidFill>
                <a:srgbClr val="ED7D31"/>
              </a:solidFill>
            </a:endParaRPr>
          </a:p>
          <a:p>
            <a:r>
              <a:rPr lang="fr-FR" b="1" dirty="0">
                <a:solidFill>
                  <a:srgbClr val="203864"/>
                </a:solidFill>
              </a:rPr>
              <a:t>Période envisagée : novembre 2026</a:t>
            </a:r>
            <a:endParaRPr lang="fr-FR" dirty="0">
              <a:solidFill>
                <a:srgbClr val="203864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fr-FR" dirty="0">
              <a:solidFill>
                <a:srgbClr val="203864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203864"/>
                </a:solidFill>
              </a:rPr>
              <a:t>Co-organisation </a:t>
            </a:r>
            <a:r>
              <a:rPr lang="fr-FR" b="1" dirty="0" err="1">
                <a:solidFill>
                  <a:srgbClr val="203864"/>
                </a:solidFill>
              </a:rPr>
              <a:t>LabEx</a:t>
            </a:r>
            <a:r>
              <a:rPr lang="fr-FR" b="1" dirty="0">
                <a:solidFill>
                  <a:srgbClr val="203864"/>
                </a:solidFill>
              </a:rPr>
              <a:t> PRIMES / GDR MI2B</a:t>
            </a:r>
            <a:r>
              <a:rPr lang="fr-FR" dirty="0">
                <a:solidFill>
                  <a:srgbClr val="203864"/>
                </a:solidFill>
              </a:rPr>
              <a:t>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dirty="0">
              <a:solidFill>
                <a:srgbClr val="203864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203864"/>
                </a:solidFill>
              </a:rPr>
              <a:t>État de l'art des stratégies de contrôle en ligne développées par les équipes du GDR et du MP Hadronthérapie IN2P3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dirty="0">
              <a:solidFill>
                <a:srgbClr val="203864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203864"/>
                </a:solidFill>
              </a:rPr>
              <a:t>Comparaison des approches adaptées aux différents centres cliniques (CAL, CYCLHAD, CPO, CNAO)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dirty="0">
              <a:solidFill>
                <a:srgbClr val="203864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203864"/>
                </a:solidFill>
              </a:rPr>
              <a:t>Participation confirmée de </a:t>
            </a:r>
            <a:r>
              <a:rPr lang="fr-FR" b="1" dirty="0">
                <a:solidFill>
                  <a:srgbClr val="203864"/>
                </a:solidFill>
              </a:rPr>
              <a:t>Loïc </a:t>
            </a:r>
            <a:r>
              <a:rPr lang="fr-FR" b="1" dirty="0" err="1">
                <a:solidFill>
                  <a:srgbClr val="203864"/>
                </a:solidFill>
              </a:rPr>
              <a:t>Grevillot</a:t>
            </a:r>
            <a:r>
              <a:rPr lang="fr-FR" dirty="0">
                <a:solidFill>
                  <a:srgbClr val="203864"/>
                </a:solidFill>
              </a:rPr>
              <a:t> (</a:t>
            </a:r>
            <a:r>
              <a:rPr lang="fr-FR" dirty="0" err="1">
                <a:solidFill>
                  <a:srgbClr val="203864"/>
                </a:solidFill>
              </a:rPr>
              <a:t>MedAustron</a:t>
            </a:r>
            <a:r>
              <a:rPr lang="fr-FR" dirty="0">
                <a:solidFill>
                  <a:srgbClr val="203864"/>
                </a:solidFill>
              </a:rPr>
              <a:t>), </a:t>
            </a:r>
            <a:r>
              <a:rPr lang="fr-FR" b="1" dirty="0">
                <a:solidFill>
                  <a:srgbClr val="203864"/>
                </a:solidFill>
              </a:rPr>
              <a:t>Juliette </a:t>
            </a:r>
            <a:r>
              <a:rPr lang="fr-FR" b="1" dirty="0" err="1">
                <a:solidFill>
                  <a:srgbClr val="203864"/>
                </a:solidFill>
              </a:rPr>
              <a:t>Thariat</a:t>
            </a:r>
            <a:r>
              <a:rPr lang="fr-FR" dirty="0">
                <a:solidFill>
                  <a:srgbClr val="203864"/>
                </a:solidFill>
              </a:rPr>
              <a:t> (Caen) et </a:t>
            </a:r>
            <a:r>
              <a:rPr lang="fr-FR" b="1" dirty="0">
                <a:solidFill>
                  <a:srgbClr val="203864"/>
                </a:solidFill>
              </a:rPr>
              <a:t>Marie Vidal </a:t>
            </a:r>
            <a:r>
              <a:rPr lang="fr-FR" dirty="0">
                <a:solidFill>
                  <a:srgbClr val="203864"/>
                </a:solidFill>
              </a:rPr>
              <a:t>(CAL) </a:t>
            </a:r>
          </a:p>
        </p:txBody>
      </p:sp>
    </p:spTree>
    <p:extLst>
      <p:ext uri="{BB962C8B-B14F-4D97-AF65-F5344CB8AC3E}">
        <p14:creationId xmlns:p14="http://schemas.microsoft.com/office/powerpoint/2010/main" val="1552097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0977DE-9D8F-45A8-91F0-433BC110BED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1A5A6B9-57D4-49AF-9354-137D697D0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dirty="0"/>
          </a:p>
          <a:p>
            <a:r>
              <a:rPr lang="fr-FR" dirty="0"/>
              <a:t>GDR d’animation scientifique</a:t>
            </a:r>
          </a:p>
          <a:p>
            <a:r>
              <a:rPr lang="fr-FR" dirty="0"/>
              <a:t>Ouvert à des équipes INSB (direction adjointe), mais aussi INSIS, INP, INS2I, INSERM</a:t>
            </a:r>
          </a:p>
          <a:p>
            <a:endParaRPr lang="fr-FR" dirty="0"/>
          </a:p>
          <a:p>
            <a:r>
              <a:rPr lang="fr-FR" dirty="0"/>
              <a:t>36 équipes partenaires, dont</a:t>
            </a:r>
          </a:p>
          <a:p>
            <a:pPr lvl="1"/>
            <a:r>
              <a:rPr lang="fr-FR" dirty="0"/>
              <a:t>18 IN2P3</a:t>
            </a:r>
          </a:p>
          <a:p>
            <a:pPr lvl="1"/>
            <a:r>
              <a:rPr lang="fr-FR" dirty="0"/>
              <a:t>11 INSB</a:t>
            </a:r>
          </a:p>
          <a:p>
            <a:pPr lvl="1"/>
            <a:r>
              <a:rPr lang="fr-FR" dirty="0"/>
              <a:t>(&gt;280 abonnés à la mailing-</a:t>
            </a:r>
            <a:r>
              <a:rPr lang="fr-FR" dirty="0" err="1"/>
              <a:t>list</a:t>
            </a:r>
            <a:r>
              <a:rPr lang="fr-FR" dirty="0"/>
              <a:t>)</a:t>
            </a:r>
          </a:p>
          <a:p>
            <a:pPr marL="0" indent="0">
              <a:buNone/>
            </a:pPr>
            <a:r>
              <a:rPr lang="fr-FR" dirty="0"/>
              <a:t> </a:t>
            </a: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45BCD130-2BF4-4DB0-859E-C30B1DDBC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Le GDR MI2B</a:t>
            </a:r>
          </a:p>
        </p:txBody>
      </p:sp>
    </p:spTree>
    <p:extLst>
      <p:ext uri="{BB962C8B-B14F-4D97-AF65-F5344CB8AC3E}">
        <p14:creationId xmlns:p14="http://schemas.microsoft.com/office/powerpoint/2010/main" val="1508553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0977DE-9D8F-45A8-91F0-433BC110BED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BAFCB633-1599-45C1-A6DC-C4E28926D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Pôles et thèmes transversaux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456F69F-AA02-440B-B560-B8AA1F39AA79}"/>
              </a:ext>
            </a:extLst>
          </p:cNvPr>
          <p:cNvSpPr txBox="1"/>
          <p:nvPr/>
        </p:nvSpPr>
        <p:spPr>
          <a:xfrm>
            <a:off x="4639306" y="1068134"/>
            <a:ext cx="2338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4 Pôles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A7FF59A-180C-4F38-B33E-1534C3CB771C}"/>
              </a:ext>
            </a:extLst>
          </p:cNvPr>
          <p:cNvSpPr txBox="1"/>
          <p:nvPr/>
        </p:nvSpPr>
        <p:spPr>
          <a:xfrm rot="16200000">
            <a:off x="227830" y="4128559"/>
            <a:ext cx="23388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5 Thèmes transversaux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36DCE54-103A-438A-8466-73CB9590A6D0}"/>
              </a:ext>
            </a:extLst>
          </p:cNvPr>
          <p:cNvGrpSpPr/>
          <p:nvPr/>
        </p:nvGrpSpPr>
        <p:grpSpPr>
          <a:xfrm>
            <a:off x="2009285" y="1444292"/>
            <a:ext cx="7726271" cy="4873722"/>
            <a:chOff x="3056030" y="1333634"/>
            <a:chExt cx="7726271" cy="4873722"/>
          </a:xfrm>
        </p:grpSpPr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C4FB64C-9577-4E5B-B5F8-4EC8933D21C6}"/>
                </a:ext>
              </a:extLst>
            </p:cNvPr>
            <p:cNvGrpSpPr/>
            <p:nvPr/>
          </p:nvGrpSpPr>
          <p:grpSpPr>
            <a:xfrm>
              <a:off x="3056030" y="1387671"/>
              <a:ext cx="7726271" cy="4819685"/>
              <a:chOff x="2249914" y="1368716"/>
              <a:chExt cx="7726271" cy="4819685"/>
            </a:xfrm>
          </p:grpSpPr>
          <p:sp>
            <p:nvSpPr>
              <p:cNvPr id="2" name="Rectangle : coins arrondis 1">
                <a:extLst>
                  <a:ext uri="{FF2B5EF4-FFF2-40B4-BE49-F238E27FC236}">
                    <a16:creationId xmlns:a16="http://schemas.microsoft.com/office/drawing/2014/main" id="{935D134E-DA9C-4B12-B470-F40D70580E89}"/>
                  </a:ext>
                </a:extLst>
              </p:cNvPr>
              <p:cNvSpPr/>
              <p:nvPr/>
            </p:nvSpPr>
            <p:spPr>
              <a:xfrm>
                <a:off x="2249914" y="1371600"/>
                <a:ext cx="1744579" cy="4812632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0D8DBD49-5C6F-4935-B6BB-699451D5440B}"/>
                  </a:ext>
                </a:extLst>
              </p:cNvPr>
              <p:cNvSpPr/>
              <p:nvPr/>
            </p:nvSpPr>
            <p:spPr>
              <a:xfrm>
                <a:off x="4191005" y="1368716"/>
                <a:ext cx="1744579" cy="4812632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8EE1FEED-F2C4-4C66-B76D-32A412D3C3AA}"/>
                  </a:ext>
                </a:extLst>
              </p:cNvPr>
              <p:cNvSpPr/>
              <p:nvPr/>
            </p:nvSpPr>
            <p:spPr>
              <a:xfrm>
                <a:off x="6210304" y="1375769"/>
                <a:ext cx="1744579" cy="4812632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B7B6E8C9-1746-4E8B-B814-3D158E11BFA4}"/>
                  </a:ext>
                </a:extLst>
              </p:cNvPr>
              <p:cNvSpPr/>
              <p:nvPr/>
            </p:nvSpPr>
            <p:spPr>
              <a:xfrm>
                <a:off x="8231606" y="1368716"/>
                <a:ext cx="1744579" cy="4812632"/>
              </a:xfrm>
              <a:prstGeom prst="roundRect">
                <a:avLst/>
              </a:prstGeom>
              <a:solidFill>
                <a:schemeClr val="accent4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1AE7CA6-73FD-4848-BFFA-E4874220D28A}"/>
                </a:ext>
              </a:extLst>
            </p:cNvPr>
            <p:cNvSpPr/>
            <p:nvPr/>
          </p:nvSpPr>
          <p:spPr>
            <a:xfrm>
              <a:off x="3182023" y="1475986"/>
              <a:ext cx="146007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b="1" dirty="0">
                  <a:solidFill>
                    <a:srgbClr val="00206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Méthodes et instruments en imagerie biomédicale</a:t>
              </a:r>
              <a:endParaRPr lang="fr-FR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640BC54-7B75-4ADA-9EF6-E9DDFE0BFD41}"/>
                </a:ext>
              </a:extLst>
            </p:cNvPr>
            <p:cNvSpPr/>
            <p:nvPr/>
          </p:nvSpPr>
          <p:spPr>
            <a:xfrm>
              <a:off x="4470544" y="1333634"/>
              <a:ext cx="2338889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algn="ctr">
                <a:spcAft>
                  <a:spcPts val="0"/>
                </a:spcAft>
              </a:pPr>
              <a:r>
                <a:rPr lang="fr-FR" b="1" dirty="0">
                  <a:solidFill>
                    <a:srgbClr val="00206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Outils et méthodes physiques pour les radiothérapies innovantes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97779D8-6321-4D71-9AEC-00D639461A20}"/>
                </a:ext>
              </a:extLst>
            </p:cNvPr>
            <p:cNvSpPr/>
            <p:nvPr/>
          </p:nvSpPr>
          <p:spPr>
            <a:xfrm>
              <a:off x="6707488" y="1452747"/>
              <a:ext cx="181784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lvl="0" algn="ctr"/>
              <a:r>
                <a:rPr lang="fr-FR" b="1" dirty="0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Effets des radiations sur le vivant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AC766E2-2B60-4470-8BA1-D06408090073}"/>
                </a:ext>
              </a:extLst>
            </p:cNvPr>
            <p:cNvSpPr/>
            <p:nvPr/>
          </p:nvSpPr>
          <p:spPr>
            <a:xfrm>
              <a:off x="8521980" y="1484173"/>
              <a:ext cx="2231857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lvl="0" algn="ctr"/>
              <a:r>
                <a:rPr lang="fr-FR" b="1" dirty="0">
                  <a:solidFill>
                    <a:srgbClr val="00206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Radionucléides pour </a:t>
              </a:r>
              <a:r>
                <a:rPr lang="fr-FR" b="1" dirty="0">
                  <a:solidFill>
                    <a:srgbClr val="002060"/>
                  </a:solidFill>
                  <a:ea typeface="Times New Roman" panose="02020603050405020304" pitchFamily="18" charset="0"/>
                  <a:cs typeface="Calibri" panose="020F0502020204030204" pitchFamily="34" charset="0"/>
                </a:rPr>
                <a:t>l’imagerie</a:t>
              </a:r>
              <a:r>
                <a:rPr lang="fr-FR" b="1" dirty="0">
                  <a:solidFill>
                    <a:srgbClr val="00206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et la thérapie</a:t>
              </a:r>
            </a:p>
          </p:txBody>
        </p:sp>
      </p:grp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CD5A9D-39A6-426C-AA74-55E761A12FB1}"/>
              </a:ext>
            </a:extLst>
          </p:cNvPr>
          <p:cNvSpPr/>
          <p:nvPr/>
        </p:nvSpPr>
        <p:spPr>
          <a:xfrm>
            <a:off x="2559017" y="4320298"/>
            <a:ext cx="6715825" cy="48278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Calculs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8BCF2476-CDA4-4EFC-AEBD-14ACF319EAD6}"/>
              </a:ext>
            </a:extLst>
          </p:cNvPr>
          <p:cNvSpPr/>
          <p:nvPr/>
        </p:nvSpPr>
        <p:spPr>
          <a:xfrm>
            <a:off x="2565878" y="4852823"/>
            <a:ext cx="6715825" cy="48278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Instrumentation</a:t>
            </a:r>
            <a:r>
              <a:rPr lang="fr-FR" b="1" dirty="0">
                <a:solidFill>
                  <a:srgbClr val="ED7D31"/>
                </a:solidFill>
              </a:rPr>
              <a:t> 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07E9142C-29EA-42F6-887A-FB1920E52103}"/>
              </a:ext>
            </a:extLst>
          </p:cNvPr>
          <p:cNvSpPr/>
          <p:nvPr/>
        </p:nvSpPr>
        <p:spPr>
          <a:xfrm>
            <a:off x="2565877" y="5414605"/>
            <a:ext cx="6715825" cy="48278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Plateforme d’irradiation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97304C2A-B25C-4E11-B4BD-3ABF598BE819}"/>
              </a:ext>
            </a:extLst>
          </p:cNvPr>
          <p:cNvSpPr/>
          <p:nvPr/>
        </p:nvSpPr>
        <p:spPr>
          <a:xfrm>
            <a:off x="2565876" y="3180534"/>
            <a:ext cx="6715825" cy="48278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Biologie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7797516C-BBBB-451F-A8BE-CEF6B308D60A}"/>
              </a:ext>
            </a:extLst>
          </p:cNvPr>
          <p:cNvSpPr/>
          <p:nvPr/>
        </p:nvSpPr>
        <p:spPr>
          <a:xfrm>
            <a:off x="2570670" y="3774665"/>
            <a:ext cx="6715824" cy="48278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Applications cliniques</a:t>
            </a:r>
          </a:p>
        </p:txBody>
      </p:sp>
    </p:spTree>
    <p:extLst>
      <p:ext uri="{BB962C8B-B14F-4D97-AF65-F5344CB8AC3E}">
        <p14:creationId xmlns:p14="http://schemas.microsoft.com/office/powerpoint/2010/main" val="384561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 animBg="1"/>
      <p:bldP spid="25" grpId="0" animBg="1"/>
      <p:bldP spid="27" grpId="0" animBg="1"/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44E7C0-19FF-4ECC-98DE-D2171EF17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Organisation : comité de pilotage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02AF3A6C-C175-4A7F-B219-F6F6120A1DF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23715588"/>
              </p:ext>
            </p:extLst>
          </p:nvPr>
        </p:nvGraphicFramePr>
        <p:xfrm>
          <a:off x="1500228" y="1327327"/>
          <a:ext cx="5573560" cy="4292270"/>
        </p:xfrm>
        <a:graphic>
          <a:graphicData uri="http://schemas.openxmlformats.org/drawingml/2006/table">
            <a:tbl>
              <a:tblPr firstRow="1" firstCol="1" bandRow="1"/>
              <a:tblGrid>
                <a:gridCol w="5573560">
                  <a:extLst>
                    <a:ext uri="{9D8B030D-6E8A-4147-A177-3AD203B41FA5}">
                      <a16:colId xmlns:a16="http://schemas.microsoft.com/office/drawing/2014/main" val="277087841"/>
                    </a:ext>
                  </a:extLst>
                </a:gridCol>
              </a:tblGrid>
              <a:tr h="309814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P1 : Méthodes et instruments en imagerie biomédicale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endParaRPr lang="fr-FR" sz="1800" b="1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32345641"/>
                  </a:ext>
                </a:extLst>
              </a:tr>
              <a:tr h="309814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b="1" kern="120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P2 :  </a:t>
                      </a:r>
                      <a:r>
                        <a:rPr lang="fr-FR" sz="1800" b="1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Outils et méthodes physiques pour les radiothérapies innovantes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endParaRPr lang="fr-FR" sz="1800" b="1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84163529"/>
                  </a:ext>
                </a:extLst>
              </a:tr>
              <a:tr h="309814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b="1" kern="120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P3 :  </a:t>
                      </a:r>
                      <a:r>
                        <a:rPr lang="fr-FR" sz="1800" b="1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Effets des radiations sur le vivant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endParaRPr lang="fr-FR" sz="1800" b="1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8023769"/>
                  </a:ext>
                </a:extLst>
              </a:tr>
              <a:tr h="309814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b="1" kern="120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P4 : </a:t>
                      </a:r>
                      <a:r>
                        <a:rPr lang="fr-FR" sz="1800" b="1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Radionucléides pour l’imagerie et la thérapie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endParaRPr lang="fr-FR" sz="1800" b="1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0061055"/>
                  </a:ext>
                </a:extLst>
              </a:tr>
              <a:tr h="309814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Biologie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0449500"/>
                  </a:ext>
                </a:extLst>
              </a:tr>
              <a:tr h="309814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Application clinique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43993060"/>
                  </a:ext>
                </a:extLst>
              </a:tr>
              <a:tr h="309814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Calcul</a:t>
                      </a:r>
                      <a:endParaRPr lang="fr-FR" sz="1800" b="1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0891712"/>
                  </a:ext>
                </a:extLst>
              </a:tr>
              <a:tr h="309814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Instrumentation</a:t>
                      </a:r>
                      <a:endParaRPr lang="fr-FR" sz="1800" b="1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26933992"/>
                  </a:ext>
                </a:extLst>
              </a:tr>
              <a:tr h="309814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Plateforme d’irradiation</a:t>
                      </a:r>
                      <a:endParaRPr lang="fr-FR" sz="1800" b="1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55822044"/>
                  </a:ext>
                </a:extLst>
              </a:tr>
            </a:tbl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EC43E7-B6AB-4F21-9100-20C38A0BF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87C0-B73E-DC48-82B5-9FC77957C862}" type="slidenum">
              <a:rPr lang="fr-FR" smtClean="0"/>
              <a:t>4</a:t>
            </a:fld>
            <a:endParaRPr lang="fr-FR"/>
          </a:p>
        </p:txBody>
      </p:sp>
      <p:sp>
        <p:nvSpPr>
          <p:cNvPr id="7" name="Flèche : pentagone 6">
            <a:extLst>
              <a:ext uri="{FF2B5EF4-FFF2-40B4-BE49-F238E27FC236}">
                <a16:creationId xmlns:a16="http://schemas.microsoft.com/office/drawing/2014/main" id="{E6105F6A-57C3-4A96-A01D-F0FB40AEDA91}"/>
              </a:ext>
            </a:extLst>
          </p:cNvPr>
          <p:cNvSpPr/>
          <p:nvPr/>
        </p:nvSpPr>
        <p:spPr>
          <a:xfrm>
            <a:off x="833163" y="4117873"/>
            <a:ext cx="11358837" cy="1501724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  <a:alpha val="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aphicFrame>
        <p:nvGraphicFramePr>
          <p:cNvPr id="8" name="Espace réservé du contenu 7">
            <a:extLst>
              <a:ext uri="{FF2B5EF4-FFF2-40B4-BE49-F238E27FC236}">
                <a16:creationId xmlns:a16="http://schemas.microsoft.com/office/drawing/2014/main" id="{653549FA-6978-4035-AA30-8E942BC47EB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63815346"/>
              </p:ext>
            </p:extLst>
          </p:nvPr>
        </p:nvGraphicFramePr>
        <p:xfrm>
          <a:off x="6901157" y="1355549"/>
          <a:ext cx="5058779" cy="4527084"/>
        </p:xfrm>
        <a:graphic>
          <a:graphicData uri="http://schemas.openxmlformats.org/drawingml/2006/table">
            <a:tbl>
              <a:tblPr firstRow="1" firstCol="1" bandRow="1"/>
              <a:tblGrid>
                <a:gridCol w="5058779">
                  <a:extLst>
                    <a:ext uri="{9D8B030D-6E8A-4147-A177-3AD203B41FA5}">
                      <a16:colId xmlns:a16="http://schemas.microsoft.com/office/drawing/2014/main" val="2681189576"/>
                    </a:ext>
                  </a:extLst>
                </a:gridCol>
              </a:tblGrid>
              <a:tr h="320308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Marc-Antoine Verdier – </a:t>
                      </a:r>
                      <a:r>
                        <a:rPr lang="fr-FR" sz="1800" dirty="0">
                          <a:solidFill>
                            <a:srgbClr val="203864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Mathieu Dupont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0713721"/>
                  </a:ext>
                </a:extLst>
              </a:tr>
              <a:tr h="320308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Rachel Delorme - Jean Michel </a:t>
                      </a:r>
                      <a:r>
                        <a:rPr lang="fr-FR" sz="1800" dirty="0" err="1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Létang</a:t>
                      </a:r>
                      <a:endParaRPr lang="fr-FR" sz="18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0982014"/>
                  </a:ext>
                </a:extLst>
              </a:tr>
              <a:tr h="320308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203864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Mathilde </a:t>
                      </a:r>
                      <a:r>
                        <a:rPr lang="fr-FR" sz="1800" dirty="0" err="1">
                          <a:solidFill>
                            <a:srgbClr val="203864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Badoual</a:t>
                      </a:r>
                      <a:r>
                        <a:rPr lang="fr-FR" sz="1800" dirty="0">
                          <a:solidFill>
                            <a:srgbClr val="203864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80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Michael Beuve – </a:t>
                      </a:r>
                      <a:endParaRPr lang="fr-FR" sz="18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Patrick Vernet - Lucie Sancey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1450716"/>
                  </a:ext>
                </a:extLst>
              </a:tr>
              <a:tr h="320308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solidFill>
                            <a:srgbClr val="203864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Ferid</a:t>
                      </a:r>
                      <a:r>
                        <a:rPr lang="fr-FR" sz="1800" dirty="0">
                          <a:solidFill>
                            <a:srgbClr val="203864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Haddad </a:t>
                      </a:r>
                      <a:r>
                        <a:rPr lang="fr-FR" sz="180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Ali Ouadi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0546603"/>
                  </a:ext>
                </a:extLst>
              </a:tr>
              <a:tr h="320308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Lucie Sancey - Jean-François Paris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6590261"/>
                  </a:ext>
                </a:extLst>
              </a:tr>
              <a:tr h="320308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Juliette </a:t>
                      </a:r>
                      <a:r>
                        <a:rPr lang="fr-FR" sz="1800" dirty="0" err="1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Thariat</a:t>
                      </a:r>
                      <a:r>
                        <a:rPr lang="fr-FR" sz="180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– clinicien en médecine nucléaire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59032909"/>
                  </a:ext>
                </a:extLst>
              </a:tr>
              <a:tr h="320308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203864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Lydia </a:t>
                      </a:r>
                      <a:r>
                        <a:rPr lang="fr-FR" sz="1800" dirty="0" err="1">
                          <a:solidFill>
                            <a:srgbClr val="203864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Maigne</a:t>
                      </a:r>
                      <a:r>
                        <a:rPr lang="fr-FR" sz="1800" dirty="0">
                          <a:solidFill>
                            <a:srgbClr val="203864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– Jean Michel </a:t>
                      </a:r>
                      <a:r>
                        <a:rPr lang="fr-FR" sz="1800">
                          <a:solidFill>
                            <a:srgbClr val="203864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Létang</a:t>
                      </a:r>
                      <a:endParaRPr lang="fr-FR" sz="1800" dirty="0">
                        <a:solidFill>
                          <a:srgbClr val="203864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1482482"/>
                  </a:ext>
                </a:extLst>
              </a:tr>
              <a:tr h="320308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203864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Mathieu Dupont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7512112"/>
                  </a:ext>
                </a:extLst>
              </a:tr>
              <a:tr h="320308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Charbel </a:t>
                      </a:r>
                      <a:r>
                        <a:rPr lang="fr-FR" sz="1800" dirty="0" err="1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Koumeir</a:t>
                      </a:r>
                      <a:endParaRPr lang="fr-FR" sz="18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12060510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CB16F51A-F48A-4915-84D1-F4F7478A7B8C}"/>
              </a:ext>
            </a:extLst>
          </p:cNvPr>
          <p:cNvSpPr txBox="1"/>
          <p:nvPr/>
        </p:nvSpPr>
        <p:spPr>
          <a:xfrm rot="16200000">
            <a:off x="-751780" y="4541479"/>
            <a:ext cx="23388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Thèmes transversaux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D1A2528-A993-498D-9ABE-36E912559531}"/>
              </a:ext>
            </a:extLst>
          </p:cNvPr>
          <p:cNvSpPr txBox="1"/>
          <p:nvPr/>
        </p:nvSpPr>
        <p:spPr>
          <a:xfrm rot="16200000">
            <a:off x="-751781" y="2218814"/>
            <a:ext cx="2338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Pôles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A307CDA-2DD4-4BFC-9012-69930122A50B}"/>
              </a:ext>
            </a:extLst>
          </p:cNvPr>
          <p:cNvSpPr txBox="1"/>
          <p:nvPr/>
        </p:nvSpPr>
        <p:spPr>
          <a:xfrm>
            <a:off x="1500228" y="5706371"/>
            <a:ext cx="4113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+ relation avec la SFPM : Ludovic Ferrer </a:t>
            </a:r>
          </a:p>
          <a:p>
            <a:r>
              <a:rPr lang="fr-FR" dirty="0"/>
              <a:t>+ relation avec la SFBR :  Charlotte Robert</a:t>
            </a:r>
          </a:p>
        </p:txBody>
      </p:sp>
    </p:spTree>
    <p:extLst>
      <p:ext uri="{BB962C8B-B14F-4D97-AF65-F5344CB8AC3E}">
        <p14:creationId xmlns:p14="http://schemas.microsoft.com/office/powerpoint/2010/main" val="2057726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44E7C0-19FF-4ECC-98DE-D2171EF17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Nouveau site WWW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EC43E7-B6AB-4F21-9100-20C38A0BF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87C0-B73E-DC48-82B5-9FC77957C862}" type="slidenum">
              <a:rPr lang="fr-FR" smtClean="0"/>
              <a:t>5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B7343E3-1D72-4723-A466-D32BF0E8D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1" y="1331861"/>
            <a:ext cx="5288206" cy="261892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42CE67D-8777-49C1-8408-9F484E909C2F}"/>
              </a:ext>
            </a:extLst>
          </p:cNvPr>
          <p:cNvSpPr/>
          <p:nvPr/>
        </p:nvSpPr>
        <p:spPr>
          <a:xfrm>
            <a:off x="6656145" y="1277422"/>
            <a:ext cx="2640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https://gdr-mi2b.in2p3.fr/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C6F4FB2-5C5C-4D02-8843-6C531B7CF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332" y="2105270"/>
            <a:ext cx="5288206" cy="404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42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1A8843-8120-4ADB-B833-04AF1B54B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Evénements marquants en 2025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7FBC87-0F76-4903-B3E2-898F489E412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dirty="0"/>
              <a:t>Créations des Masters Projets en Santé @ IN2P3</a:t>
            </a:r>
          </a:p>
          <a:p>
            <a:pPr lvl="1"/>
            <a:r>
              <a:rPr lang="fr-FR" dirty="0"/>
              <a:t>Hadronthérapie</a:t>
            </a:r>
          </a:p>
          <a:p>
            <a:pPr lvl="1"/>
            <a:r>
              <a:rPr lang="fr-FR" dirty="0"/>
              <a:t>Flash</a:t>
            </a:r>
          </a:p>
          <a:p>
            <a:pPr lvl="1"/>
            <a:r>
              <a:rPr lang="fr-FR" dirty="0"/>
              <a:t>Radiothérapies ciblées et BNCT</a:t>
            </a:r>
          </a:p>
          <a:p>
            <a:pPr lvl="1"/>
            <a:r>
              <a:rPr lang="fr-FR" dirty="0"/>
              <a:t>Radionucléides</a:t>
            </a:r>
          </a:p>
          <a:p>
            <a:pPr lvl="1"/>
            <a:endParaRPr lang="fr-FR" dirty="0"/>
          </a:p>
          <a:p>
            <a:pPr marL="457200" lvl="1" indent="0">
              <a:buNone/>
            </a:pPr>
            <a:r>
              <a:rPr lang="fr-FR" b="1" dirty="0">
                <a:solidFill>
                  <a:srgbClr val="002060"/>
                </a:solidFill>
              </a:rPr>
              <a:t>Session MP </a:t>
            </a:r>
            <a:r>
              <a:rPr lang="fr-FR" b="1" dirty="0">
                <a:solidFill>
                  <a:srgbClr val="ED7D31"/>
                </a:solidFill>
              </a:rPr>
              <a:t>mercredi 1</a:t>
            </a:r>
            <a:r>
              <a:rPr lang="fr-FR" b="1" baseline="30000" dirty="0">
                <a:solidFill>
                  <a:srgbClr val="ED7D31"/>
                </a:solidFill>
              </a:rPr>
              <a:t>er</a:t>
            </a:r>
            <a:r>
              <a:rPr lang="fr-FR" b="1" dirty="0">
                <a:solidFill>
                  <a:srgbClr val="ED7D31"/>
                </a:solidFill>
              </a:rPr>
              <a:t> Juillet</a:t>
            </a:r>
          </a:p>
          <a:p>
            <a:pPr marL="457200" lvl="1" indent="0">
              <a:buNone/>
            </a:pPr>
            <a:r>
              <a:rPr lang="fr-FR" b="1" dirty="0">
                <a:solidFill>
                  <a:srgbClr val="ED7D31"/>
                </a:solidFill>
              </a:rPr>
              <a:t>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9619195-6A58-4186-82D3-591B440D67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960533" cy="4351338"/>
          </a:xfrm>
        </p:spPr>
        <p:txBody>
          <a:bodyPr/>
          <a:lstStyle/>
          <a:p>
            <a:r>
              <a:rPr lang="fr-FR" dirty="0"/>
              <a:t>CSI le 8 juillet 2025 @IP2I 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b="1" dirty="0">
                <a:solidFill>
                  <a:srgbClr val="002060"/>
                </a:solidFill>
              </a:rPr>
              <a:t>Retour sur ce CSI lors de la table ronde programmée  </a:t>
            </a:r>
            <a:r>
              <a:rPr lang="fr-FR" b="1" dirty="0">
                <a:solidFill>
                  <a:srgbClr val="ED7D31"/>
                </a:solidFill>
              </a:rPr>
              <a:t>mercredi 1</a:t>
            </a:r>
            <a:r>
              <a:rPr lang="fr-FR" b="1" baseline="30000" dirty="0">
                <a:solidFill>
                  <a:srgbClr val="ED7D31"/>
                </a:solidFill>
              </a:rPr>
              <a:t>er</a:t>
            </a:r>
            <a:r>
              <a:rPr lang="fr-FR" b="1" dirty="0">
                <a:solidFill>
                  <a:srgbClr val="ED7D31"/>
                </a:solidFill>
              </a:rPr>
              <a:t> juillet en présence du DAS J. Marteau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DD88AE8-82B1-4F54-BBB9-39B248927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87C0-B73E-DC48-82B5-9FC77957C862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75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DBB019-7006-4BFA-AF44-A9789450B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Evénements marquants en 2026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39BC4BB-8198-4340-97B6-F08BB8AAB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77DE-9D8F-45A8-91F0-433BC110BEDF}" type="slidenum">
              <a:rPr lang="fr-FR" smtClean="0"/>
              <a:t>7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C39320-2EB8-4E2D-B4E4-4412AB4EA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2" y="1133475"/>
            <a:ext cx="4130732" cy="522980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B82486A-090C-4020-934C-F3CF271BF362}"/>
              </a:ext>
            </a:extLst>
          </p:cNvPr>
          <p:cNvSpPr txBox="1"/>
          <p:nvPr/>
        </p:nvSpPr>
        <p:spPr>
          <a:xfrm>
            <a:off x="8892404" y="5765350"/>
            <a:ext cx="16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30 participants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0E92449-A6BB-4C77-A5A1-8225A9A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4472" y="1133475"/>
            <a:ext cx="3154397" cy="525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16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DBB019-7006-4BFA-AF44-A9789450B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Evénements marquants en 2026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39BC4BB-8198-4340-97B6-F08BB8AAB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77DE-9D8F-45A8-91F0-433BC110BEDF}" type="slidenum">
              <a:rPr lang="fr-FR" smtClean="0"/>
              <a:t>8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C39320-2EB8-4E2D-B4E4-4412AB4EA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2" y="1133475"/>
            <a:ext cx="4130732" cy="522980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B82486A-090C-4020-934C-F3CF271BF362}"/>
              </a:ext>
            </a:extLst>
          </p:cNvPr>
          <p:cNvSpPr txBox="1"/>
          <p:nvPr/>
        </p:nvSpPr>
        <p:spPr>
          <a:xfrm>
            <a:off x="8892404" y="5765350"/>
            <a:ext cx="16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30 participants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361496F-B998-426A-8B20-740BD223D4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80" t="1991" r="14578"/>
          <a:stretch/>
        </p:blipFill>
        <p:spPr>
          <a:xfrm>
            <a:off x="3429000" y="1133475"/>
            <a:ext cx="4130733" cy="513203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B8B0FEB-6EF6-45C0-B142-40FEEE43CB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58" r="10639"/>
          <a:stretch/>
        </p:blipFill>
        <p:spPr>
          <a:xfrm>
            <a:off x="7510814" y="1133475"/>
            <a:ext cx="4626234" cy="450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058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DBB019-7006-4BFA-AF44-A9789450B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Evénements marquants en 2026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39BC4BB-8198-4340-97B6-F08BB8AAB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77DE-9D8F-45A8-91F0-433BC110BEDF}" type="slidenum">
              <a:rPr lang="fr-FR" smtClean="0"/>
              <a:t>9</a:t>
            </a:fld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EF42B71-E91D-4108-8486-7F3C28935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3409" y="1462088"/>
            <a:ext cx="3477041" cy="279940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61AAFE7-30AA-4961-8B51-6072E8153C2F}"/>
              </a:ext>
            </a:extLst>
          </p:cNvPr>
          <p:cNvSpPr txBox="1"/>
          <p:nvPr/>
        </p:nvSpPr>
        <p:spPr>
          <a:xfrm>
            <a:off x="8048625" y="4791075"/>
            <a:ext cx="15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ED7D31"/>
                </a:solidFill>
              </a:rPr>
              <a:t>76 participants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7B28031-A2EF-46AC-94D3-76A999EB00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301" y="1664861"/>
            <a:ext cx="535849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36512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1296</TotalTime>
  <Words>694</Words>
  <Application>Microsoft Office PowerPoint</Application>
  <PresentationFormat>Grand écran</PresentationFormat>
  <Paragraphs>135</Paragraphs>
  <Slides>15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Times New Roman</vt:lpstr>
      <vt:lpstr>Wingdings</vt:lpstr>
      <vt:lpstr>1_Thème Office</vt:lpstr>
      <vt:lpstr>Présentation PowerPoint</vt:lpstr>
      <vt:lpstr>Le GDR MI2B</vt:lpstr>
      <vt:lpstr>Pôles et thèmes transversaux</vt:lpstr>
      <vt:lpstr>Organisation : comité de pilotage</vt:lpstr>
      <vt:lpstr>Nouveau site WWW</vt:lpstr>
      <vt:lpstr>Evénements marquants en 2025</vt:lpstr>
      <vt:lpstr>Evénements marquants en 2026</vt:lpstr>
      <vt:lpstr>Evénements marquants en 2026</vt:lpstr>
      <vt:lpstr>Evénements marquants en 2026</vt:lpstr>
      <vt:lpstr>Evénements marquants en 2026</vt:lpstr>
      <vt:lpstr>Jeunes chercheurs</vt:lpstr>
      <vt:lpstr>Cette semaine !</vt:lpstr>
      <vt:lpstr>AG 2026</vt:lpstr>
      <vt:lpstr>Evénements à venir – Save the date!</vt:lpstr>
      <vt:lpstr>Evénements à venir – Save the date!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Accords IN2P3 – centres d’hadronthérapie</dc:title>
  <dc:creator>Denis Dauvergne</dc:creator>
  <cp:lastModifiedBy>Marie-Laure Gallin-Martel</cp:lastModifiedBy>
  <cp:revision>156</cp:revision>
  <dcterms:created xsi:type="dcterms:W3CDTF">2022-06-12T13:09:58Z</dcterms:created>
  <dcterms:modified xsi:type="dcterms:W3CDTF">2026-06-26T14:20:53Z</dcterms:modified>
</cp:coreProperties>
</file>