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50" r:id="rId2"/>
    <p:sldMasterId id="2147483652" r:id="rId3"/>
    <p:sldMasterId id="2147483654" r:id="rId4"/>
    <p:sldMasterId id="2147483658" r:id="rId5"/>
  </p:sldMasterIdLst>
  <p:notesMasterIdLst>
    <p:notesMasterId r:id="rId17"/>
  </p:notesMasterIdLst>
  <p:handoutMasterIdLst>
    <p:handoutMasterId r:id="rId18"/>
  </p:handoutMasterIdLst>
  <p:sldIdLst>
    <p:sldId id="575" r:id="rId6"/>
    <p:sldId id="1476" r:id="rId7"/>
    <p:sldId id="1481" r:id="rId8"/>
    <p:sldId id="1477" r:id="rId9"/>
    <p:sldId id="1482" r:id="rId10"/>
    <p:sldId id="1478" r:id="rId11"/>
    <p:sldId id="1483" r:id="rId12"/>
    <p:sldId id="1480" r:id="rId13"/>
    <p:sldId id="1484" r:id="rId14"/>
    <p:sldId id="1479" r:id="rId15"/>
    <p:sldId id="1485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477E1CC-91DD-62B8-FE40-5AFF93FD2226}" name="Lydia MAIGNE" initials="LM" userId="S::lydia.maigne@uca.fr::f8c1b942-1d75-4386-8c13-40f063012aba" providerId="AD"/>
  <p188:author id="{A503E9D7-DB68-25F8-CCF5-9827DAE4F6F1}" name="Utilisateur invité" initials="Ui" userId="S::urn:spo:anon#f52f23c80679253297109f598d33fb604ef0ef56801c3b8663cfd2382c115ce8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749"/>
    <a:srgbClr val="FFEE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03"/>
    <p:restoredTop sz="94696"/>
  </p:normalViewPr>
  <p:slideViewPr>
    <p:cSldViewPr snapToGrid="0">
      <p:cViewPr varScale="1">
        <p:scale>
          <a:sx n="189" d="100"/>
          <a:sy n="189" d="100"/>
        </p:scale>
        <p:origin x="1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40" d="100"/>
          <a:sy n="140" d="100"/>
        </p:scale>
        <p:origin x="5448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EACEB23-E573-DC9B-33B1-7945790EAD6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1C48A94-D625-1BFE-F404-CB6A9D5597A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F12A10-A707-2B4F-809A-24D24568C158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D42972B-82CC-E0B9-0E79-DCDFA76AD75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74B61E9-F54D-603B-0436-30FAE431DB1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3E2EF-41ED-A14A-B048-0224150EE4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08163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fr-FR" sz="4400" b="0" strike="noStrike" spc="-1">
                <a:solidFill>
                  <a:srgbClr val="000000"/>
                </a:solidFill>
                <a:latin typeface="Arial"/>
              </a:rPr>
              <a:t>Cliquez pour déplacer la diapo</a:t>
            </a: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Cliquez pour modifier le format des notes</a:t>
            </a:r>
          </a:p>
        </p:txBody>
      </p:sp>
      <p:sp>
        <p:nvSpPr>
          <p:cNvPr id="3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fr-FR" sz="1400" b="0" strike="noStrike" spc="-1">
                <a:solidFill>
                  <a:srgbClr val="000000"/>
                </a:solidFill>
                <a:latin typeface="Times New Roman"/>
              </a:rPr>
              <a:t>&lt;en-tête&gt;</a:t>
            </a:r>
          </a:p>
        </p:txBody>
      </p:sp>
      <p:sp>
        <p:nvSpPr>
          <p:cNvPr id="34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fr-F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fr-FR" sz="1400" b="0" strike="noStrike" spc="-1">
                <a:solidFill>
                  <a:srgbClr val="000000"/>
                </a:solidFill>
                <a:latin typeface="Times New Roman"/>
              </a:rPr>
              <a:t>&lt;date/heure&gt;</a:t>
            </a:r>
          </a:p>
        </p:txBody>
      </p:sp>
      <p:sp>
        <p:nvSpPr>
          <p:cNvPr id="35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fr-F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fr-FR" sz="1400" b="0" strike="noStrike" spc="-1">
                <a:solidFill>
                  <a:srgbClr val="000000"/>
                </a:solidFill>
                <a:latin typeface="Times New Roman"/>
              </a:rPr>
              <a:t>&lt;pied de page&gt;</a:t>
            </a:r>
          </a:p>
        </p:txBody>
      </p:sp>
      <p:sp>
        <p:nvSpPr>
          <p:cNvPr id="36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fr-F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941DF046-B5EC-46C1-9D0E-DD7A5EF23415}" type="slidenum">
              <a:rPr lang="fr-FR" sz="1400" b="0" strike="noStrike" spc="-1">
                <a:solidFill>
                  <a:srgbClr val="000000"/>
                </a:solidFill>
                <a:latin typeface="Times New Roman"/>
              </a:rPr>
              <a:t>‹N°›</a:t>
            </a:fld>
            <a:endParaRPr lang="fr-FR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exte + image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99555" y="139676"/>
            <a:ext cx="10470525" cy="1144800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0274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1599555" y="1519796"/>
            <a:ext cx="10470525" cy="478010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274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rgbClr val="00274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rgbClr val="00274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rgbClr val="00274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rgbClr val="00274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pied de page 4">
            <a:extLst>
              <a:ext uri="{FF2B5EF4-FFF2-40B4-BE49-F238E27FC236}">
                <a16:creationId xmlns:a16="http://schemas.microsoft.com/office/drawing/2014/main" id="{A8ABB8FA-E11F-654D-A799-0D271E874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954" y="6492875"/>
            <a:ext cx="786585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 dirty="0"/>
              <a:t>Lydia Maigne – Table ronde AG GDR Mi2b – 01-07-2026 - Marseille</a:t>
            </a:r>
          </a:p>
        </p:txBody>
      </p:sp>
    </p:spTree>
    <p:extLst>
      <p:ext uri="{BB962C8B-B14F-4D97-AF65-F5344CB8AC3E}">
        <p14:creationId xmlns:p14="http://schemas.microsoft.com/office/powerpoint/2010/main" val="891651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exte + image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uverture logo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3747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gi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gif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2.gif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5"/>
          <p:cNvSpPr/>
          <p:nvPr/>
        </p:nvSpPr>
        <p:spPr>
          <a:xfrm>
            <a:off x="11552040" y="6507360"/>
            <a:ext cx="430560" cy="160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marL="228600" indent="-228600" algn="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fld id="{BDDC314C-4194-412A-9260-75178FFF1E93}" type="slidenum">
              <a:rPr lang="fr-FR" sz="1800" b="0" strike="noStrike" spc="-1">
                <a:solidFill>
                  <a:schemeClr val="accent1"/>
                </a:solidFill>
                <a:latin typeface="Arial"/>
              </a:rPr>
              <a:t>‹N°›</a:t>
            </a:fld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" name="Image 5" descr="Une image contenant cercle, jaune, objet astronomique&#10;&#10;Description générée automatiquement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139"/>
          <a:stretch/>
        </p:blipFill>
        <p:spPr>
          <a:xfrm>
            <a:off x="-109440" y="0"/>
            <a:ext cx="1883160" cy="6856920"/>
          </a:xfrm>
          <a:prstGeom prst="rect">
            <a:avLst/>
          </a:prstGeom>
          <a:ln w="0">
            <a:noFill/>
          </a:ln>
        </p:spPr>
      </p:pic>
      <p:pic>
        <p:nvPicPr>
          <p:cNvPr id="2" name="Image 1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6280" y="116640"/>
            <a:ext cx="1205640" cy="1445760"/>
          </a:xfrm>
          <a:prstGeom prst="rect">
            <a:avLst/>
          </a:prstGeom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5"/>
          <p:cNvSpPr/>
          <p:nvPr/>
        </p:nvSpPr>
        <p:spPr>
          <a:xfrm>
            <a:off x="11552040" y="6507360"/>
            <a:ext cx="430560" cy="160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marL="228600" indent="-228600" algn="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fld id="{1631BC8C-DA6A-4C47-83D1-AC81272E84C0}" type="slidenum">
              <a:rPr lang="fr-FR" sz="1800" b="0" strike="noStrike" spc="-1">
                <a:solidFill>
                  <a:schemeClr val="accent1"/>
                </a:solidFill>
                <a:latin typeface="Arial"/>
              </a:rPr>
              <a:t>‹N°›</a:t>
            </a:fld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" name="Image 5" descr="Une image contenant cercle, jaune, objet astronomique&#10;&#10;Description générée automatiquement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139"/>
          <a:stretch/>
        </p:blipFill>
        <p:spPr>
          <a:xfrm>
            <a:off x="-109440" y="0"/>
            <a:ext cx="17653320" cy="6856920"/>
          </a:xfrm>
          <a:prstGeom prst="rect">
            <a:avLst/>
          </a:prstGeom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 r="72002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15"/>
          <p:cNvSpPr/>
          <p:nvPr/>
        </p:nvSpPr>
        <p:spPr>
          <a:xfrm>
            <a:off x="11552040" y="6507360"/>
            <a:ext cx="430560" cy="160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marL="228600" indent="-228600" algn="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fld id="{2463362C-3955-4525-AE68-0FBE3830907E}" type="slidenum">
              <a:rPr lang="fr-FR" sz="1800" b="0" strike="noStrike" spc="-1">
                <a:solidFill>
                  <a:schemeClr val="accent1"/>
                </a:solidFill>
                <a:latin typeface="Arial"/>
              </a:rPr>
              <a:t>‹N°›</a:t>
            </a:fld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ZoneTexte 4"/>
          <p:cNvSpPr/>
          <p:nvPr/>
        </p:nvSpPr>
        <p:spPr>
          <a:xfrm>
            <a:off x="2351520" y="1124640"/>
            <a:ext cx="6391440" cy="77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fr-FR" sz="5000" b="1" strike="noStrike" spc="-1">
                <a:solidFill>
                  <a:schemeClr val="accent1"/>
                </a:solidFill>
                <a:latin typeface="Arial"/>
              </a:rPr>
              <a:t>Sommaire</a:t>
            </a:r>
            <a:endParaRPr lang="fr-FR" sz="5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" name="Image 14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6280" y="116640"/>
            <a:ext cx="1205640" cy="1445760"/>
          </a:xfrm>
          <a:prstGeom prst="rect">
            <a:avLst/>
          </a:prstGeom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 r="72002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exte 15"/>
          <p:cNvSpPr/>
          <p:nvPr/>
        </p:nvSpPr>
        <p:spPr>
          <a:xfrm>
            <a:off x="11552040" y="6507360"/>
            <a:ext cx="430560" cy="160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marL="228600" indent="-228600" algn="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fld id="{11833ADD-5B95-4E1F-A71C-CA3707C331BE}" type="slidenum">
              <a:rPr lang="fr-FR" sz="1800" b="0" strike="noStrike" spc="-1">
                <a:solidFill>
                  <a:schemeClr val="accent1"/>
                </a:solidFill>
                <a:latin typeface="Arial"/>
              </a:rPr>
              <a:t>‹N°›</a:t>
            </a:fld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" name="Image 4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6280" y="116640"/>
            <a:ext cx="1205640" cy="1445760"/>
          </a:xfrm>
          <a:prstGeom prst="rect">
            <a:avLst/>
          </a:prstGeom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que 3"/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178920" y="6159960"/>
            <a:ext cx="592200" cy="634320"/>
          </a:xfrm>
          <a:prstGeom prst="rect">
            <a:avLst/>
          </a:prstGeom>
          <a:ln w="0">
            <a:noFill/>
          </a:ln>
        </p:spPr>
      </p:pic>
      <p:sp>
        <p:nvSpPr>
          <p:cNvPr id="13" name="Espace réservé du texte 15"/>
          <p:cNvSpPr/>
          <p:nvPr/>
        </p:nvSpPr>
        <p:spPr>
          <a:xfrm>
            <a:off x="11552040" y="6507360"/>
            <a:ext cx="429480" cy="15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marL="228600" indent="-228600" algn="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fld id="{D1D5DED8-E7CC-4703-BE34-972E211399FD}" type="slidenum">
              <a:rPr lang="fr-FR" sz="1000" b="0" strike="noStrike" spc="-1">
                <a:solidFill>
                  <a:schemeClr val="accent1"/>
                </a:solidFill>
                <a:latin typeface="Arial"/>
              </a:rPr>
              <a:t>‹N°›</a:t>
            </a:fld>
            <a:endParaRPr lang="fr-FR" sz="1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" name="Image 6" descr="Une image contenant cercle, jaune, objet astronomique&#10;&#10;Description générée automatiquement"/>
          <p:cNvPicPr/>
          <p:nvPr userDrawn="1"/>
        </p:nvPicPr>
        <p:blipFill>
          <a:blip r:embed="rId4"/>
          <a:stretch/>
        </p:blipFill>
        <p:spPr>
          <a:xfrm>
            <a:off x="0" y="0"/>
            <a:ext cx="8325720" cy="6855840"/>
          </a:xfrm>
          <a:prstGeom prst="rect">
            <a:avLst/>
          </a:prstGeom>
          <a:ln w="0">
            <a:noFill/>
          </a:ln>
        </p:spPr>
      </p:pic>
      <p:sp>
        <p:nvSpPr>
          <p:cNvPr id="16" name="Espace réservé du titre 1"/>
          <p:cNvSpPr/>
          <p:nvPr/>
        </p:nvSpPr>
        <p:spPr>
          <a:xfrm>
            <a:off x="479520" y="3564720"/>
            <a:ext cx="5614200" cy="74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</a:pPr>
            <a:endParaRPr lang="fr-FR" sz="5400" b="0" strike="noStrike" spc="-1">
              <a:solidFill>
                <a:schemeClr val="dk1"/>
              </a:solidFill>
              <a:latin typeface="IBM Plex Sans"/>
            </a:endParaRPr>
          </a:p>
        </p:txBody>
      </p:sp>
      <p:sp>
        <p:nvSpPr>
          <p:cNvPr id="17" name="Espace réservé du titre 1"/>
          <p:cNvSpPr/>
          <p:nvPr/>
        </p:nvSpPr>
        <p:spPr>
          <a:xfrm>
            <a:off x="479520" y="3722400"/>
            <a:ext cx="5614200" cy="74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</a:pPr>
            <a:endParaRPr lang="fr-FR" sz="5400" b="0" strike="noStrike" spc="-1">
              <a:solidFill>
                <a:schemeClr val="dk1"/>
              </a:solidFill>
              <a:latin typeface="IBM Plex Sans"/>
            </a:endParaRPr>
          </a:p>
        </p:txBody>
      </p:sp>
      <p:sp>
        <p:nvSpPr>
          <p:cNvPr id="18" name="Sous-titre 2"/>
          <p:cNvSpPr/>
          <p:nvPr/>
        </p:nvSpPr>
        <p:spPr>
          <a:xfrm>
            <a:off x="407160" y="5897160"/>
            <a:ext cx="4869000" cy="857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rmAutofit/>
          </a:bodyPr>
          <a:lstStyle/>
          <a:p>
            <a:pPr>
              <a:lnSpc>
                <a:spcPct val="100000"/>
              </a:lnSpc>
            </a:pPr>
            <a:endParaRPr lang="fr-FR" sz="2000" b="0" strike="noStrike" spc="-1">
              <a:solidFill>
                <a:schemeClr val="dk1"/>
              </a:solidFill>
              <a:latin typeface="IBM Plex Sans"/>
            </a:endParaRPr>
          </a:p>
        </p:txBody>
      </p:sp>
      <p:pic>
        <p:nvPicPr>
          <p:cNvPr id="24" name="Image 4">
            <a:extLst>
              <a:ext uri="{FF2B5EF4-FFF2-40B4-BE49-F238E27FC236}">
                <a16:creationId xmlns:a16="http://schemas.microsoft.com/office/drawing/2014/main" id="{02EF02C4-8CD9-2015-E1A0-022B12B61A2D}"/>
              </a:ext>
            </a:extLst>
          </p:cNvPr>
          <p:cNvPicPr/>
          <p:nvPr userDrawn="1"/>
        </p:nvPicPr>
        <p:blipFill>
          <a:blip r:embed="rId5"/>
          <a:stretch/>
        </p:blipFill>
        <p:spPr>
          <a:xfrm>
            <a:off x="26280" y="116640"/>
            <a:ext cx="1223400" cy="1389072"/>
          </a:xfrm>
          <a:prstGeom prst="rect">
            <a:avLst/>
          </a:prstGeom>
          <a:ln w="0">
            <a:noFill/>
          </a:ln>
        </p:spPr>
      </p:pic>
      <p:pic>
        <p:nvPicPr>
          <p:cNvPr id="1026" name="Picture 2" descr="Assemblée Générale 2025 - 2026 du GdR Mi2B">
            <a:extLst>
              <a:ext uri="{FF2B5EF4-FFF2-40B4-BE49-F238E27FC236}">
                <a16:creationId xmlns:a16="http://schemas.microsoft.com/office/drawing/2014/main" id="{8EAE5318-6FC9-38CA-77DD-197746FB065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732" y="103320"/>
            <a:ext cx="9272226" cy="195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645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9A9F929-FF8D-66BE-BE45-4ACCEBE8B07D}"/>
              </a:ext>
            </a:extLst>
          </p:cNvPr>
          <p:cNvSpPr txBox="1">
            <a:spLocks/>
          </p:cNvSpPr>
          <p:nvPr/>
        </p:nvSpPr>
        <p:spPr>
          <a:xfrm>
            <a:off x="700121" y="2750215"/>
            <a:ext cx="5614988" cy="1614487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ts val="176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0" algn="l"/>
              </a:tabLst>
              <a:defRPr/>
            </a:pPr>
            <a:endParaRPr kumimoji="0" lang="fr-FR" sz="24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ctr" defTabSz="914400" rtl="0" eaLnBrk="1" fontAlgn="auto" latinLnBrk="0" hangingPunct="1">
              <a:lnSpc>
                <a:spcPts val="176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0" algn="l"/>
              </a:tabLst>
              <a:defRPr/>
            </a:pPr>
            <a:endParaRPr kumimoji="0" lang="fr-FR" sz="24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176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kumimoji="0" lang="fr-FR" sz="2400" b="1" i="0" u="none" strike="noStrike" kern="1200" cap="none" spc="-1" normalizeH="0" baseline="0" noProof="0" dirty="0">
                <a:ln>
                  <a:noFill/>
                </a:ln>
                <a:solidFill>
                  <a:srgbClr val="00284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Table ronde</a:t>
            </a:r>
          </a:p>
          <a:p>
            <a:pPr marL="0" marR="0" lvl="0" indent="0" algn="ctr" defTabSz="914400" rtl="0" eaLnBrk="1" fontAlgn="auto" latinLnBrk="0" hangingPunct="1">
              <a:lnSpc>
                <a:spcPts val="176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lang="fr-FR" sz="2400" b="1" spc="-1" dirty="0">
                <a:solidFill>
                  <a:srgbClr val="00284B"/>
                </a:solidFill>
                <a:latin typeface="Arial"/>
              </a:rPr>
              <a:t>AG GDR Mi2b</a:t>
            </a:r>
            <a:endParaRPr kumimoji="0" lang="fr-FR" sz="24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4DA3499-C805-71B6-020C-86FC8BDA22CF}"/>
              </a:ext>
            </a:extLst>
          </p:cNvPr>
          <p:cNvSpPr txBox="1">
            <a:spLocks/>
          </p:cNvSpPr>
          <p:nvPr/>
        </p:nvSpPr>
        <p:spPr>
          <a:xfrm>
            <a:off x="639610" y="1713017"/>
            <a:ext cx="6089650" cy="304165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547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fr-FR" sz="3600" b="1" i="0" u="none" strike="noStrike" kern="1200" cap="none" spc="-1" normalizeH="0" baseline="0" noProof="0" dirty="0">
              <a:ln>
                <a:noFill/>
              </a:ln>
              <a:solidFill>
                <a:srgbClr val="00284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ts val="547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fr-FR" sz="3600" b="1" i="0" u="none" strike="noStrike" kern="1200" cap="none" spc="-1" normalizeH="0" baseline="0" noProof="0" dirty="0">
                <a:ln>
                  <a:noFill/>
                </a:ln>
                <a:solidFill>
                  <a:srgbClr val="00284B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Les activités en santé</a:t>
            </a:r>
          </a:p>
        </p:txBody>
      </p:sp>
      <p:sp>
        <p:nvSpPr>
          <p:cNvPr id="4" name="Sous-titre 1">
            <a:extLst>
              <a:ext uri="{FF2B5EF4-FFF2-40B4-BE49-F238E27FC236}">
                <a16:creationId xmlns:a16="http://schemas.microsoft.com/office/drawing/2014/main" id="{88B541FB-B342-6C24-BC24-128191E7F77D}"/>
              </a:ext>
            </a:extLst>
          </p:cNvPr>
          <p:cNvSpPr/>
          <p:nvPr/>
        </p:nvSpPr>
        <p:spPr>
          <a:xfrm>
            <a:off x="877335" y="5286608"/>
            <a:ext cx="5614200" cy="576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23"/>
              </a:spcBef>
              <a:spcAft>
                <a:spcPts val="601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fr-FR" sz="1600" b="1" i="0" u="none" strike="noStrike" kern="1200" cap="none" spc="-1" normalizeH="0" baseline="0" noProof="0" dirty="0">
                <a:ln>
                  <a:noFill/>
                </a:ln>
                <a:solidFill>
                  <a:srgbClr val="00284B"/>
                </a:solidFill>
                <a:effectLst/>
                <a:uLnTx/>
                <a:uFillTx/>
                <a:latin typeface="Arial"/>
                <a:ea typeface="DejaVu Sans"/>
                <a:cs typeface="+mn-cs"/>
              </a:rPr>
              <a:t>Marie-Laure Gallin Martel, Lydia Maigne, Jacques Marteau</a:t>
            </a:r>
            <a:b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endParaRPr kumimoji="0" lang="fr-FR" sz="1600" b="0" i="0" u="none" strike="noStrike" kern="120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330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1F01E-C9D0-5DAB-7EC3-6D15C5293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6E35CC-50ED-C806-D145-C631CCC75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formations universitaires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B3ADF2-5D3E-7557-31ED-47C0A38631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Questions de discussion</a:t>
            </a:r>
          </a:p>
          <a:p>
            <a:pPr lvl="1"/>
            <a:r>
              <a:rPr lang="fr-FR" dirty="0"/>
              <a:t>Faut-il identifier des formations universitaires partenaires de l’institut?</a:t>
            </a:r>
          </a:p>
          <a:p>
            <a:pPr lvl="1"/>
            <a:r>
              <a:rPr lang="fr-FR" dirty="0"/>
              <a:t>Faut-il mieux mettre en avant des sujets de stages par MP?</a:t>
            </a:r>
          </a:p>
          <a:p>
            <a:pPr lvl="1"/>
            <a:r>
              <a:rPr lang="fr-FR" dirty="0"/>
              <a:t>Faut-il organiser des écoles d’étés thématiques annuelles en lien avec nos activités?</a:t>
            </a:r>
          </a:p>
          <a:p>
            <a:pPr lvl="1"/>
            <a:r>
              <a:rPr lang="fr-FR" dirty="0"/>
              <a:t>Comment mieux prioriser des sujets de thèses dans les MP? 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C80A4FB-BAEA-1472-99BA-F754BD1B7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Lydia Maigne – Table ronde AG GDR Mi2b – 01-07-2026 - Marseille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2404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A3E733-A7D6-7278-88B8-B3C3DB439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575242-90B5-63D2-8BE1-C37A537F26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33C034A-DA4E-D9B5-F994-A401F656D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Lydia Maigne – Table ronde AG GDR Mi2b – 01-07-2026 - Marseille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2533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78C4B6-EEE8-DAFF-BAA6-55C4F80EB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Masters projets et leur structuration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358E6DB-C8FB-127F-D18E-E59C8F35D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Questions de discussion</a:t>
            </a:r>
          </a:p>
          <a:p>
            <a:pPr lvl="1"/>
            <a:r>
              <a:rPr lang="fr-FR" dirty="0"/>
              <a:t>Comment bien se structurer à l’échelle de l’institut?</a:t>
            </a:r>
          </a:p>
          <a:p>
            <a:pPr lvl="1"/>
            <a:r>
              <a:rPr lang="fr-FR" dirty="0"/>
              <a:t>Comment mieux collaborer entre labos?</a:t>
            </a:r>
          </a:p>
          <a:p>
            <a:pPr lvl="1"/>
            <a:r>
              <a:rPr lang="fr-FR" dirty="0"/>
              <a:t>Quelle ouverture vers nos partenaires?</a:t>
            </a:r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B2CEF6D-904A-9913-8326-3BB3830FC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Lydia Maigne – Table ronde AG GDR Mi2b – 01-07-2026 - Marseille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09401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69DFD-FEB7-CBAF-739F-CF25D9F2F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B29BE0-E235-1B72-71A4-A8856F135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1CC7E87-1A10-0815-EFF1-ADADCCB73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91DDC53-6279-DBD2-DC8E-646665208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Lydia Maigne – Table ronde AG GDR Mi2b – 01-07-2026 - Marseille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59662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9F258-F262-4E96-30D5-384751D8F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62AF40-0F00-E522-78B4-F868CB2E0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accords &amp; partenariats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4C77C6E-494A-B278-86D1-E8E9E17E10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Questions de discussion</a:t>
            </a:r>
          </a:p>
          <a:p>
            <a:pPr lvl="1"/>
            <a:r>
              <a:rPr lang="fr-FR" dirty="0"/>
              <a:t>Quels partenariats manquent aujourd’hui?</a:t>
            </a:r>
          </a:p>
          <a:p>
            <a:pPr lvl="1"/>
            <a:r>
              <a:rPr lang="fr-FR" dirty="0"/>
              <a:t>Avec qui faudrait-il construire une stratégie nationale?</a:t>
            </a:r>
          </a:p>
          <a:p>
            <a:pPr lvl="1"/>
            <a:r>
              <a:rPr lang="fr-FR" dirty="0"/>
              <a:t>Avec qui faudrait-il construire une stratégie internationale?</a:t>
            </a:r>
          </a:p>
          <a:p>
            <a:pPr lvl="1"/>
            <a:r>
              <a:rPr lang="fr-FR" dirty="0"/>
              <a:t>Quelle place souhaitons-nous accorder à la recherche clinique?</a:t>
            </a:r>
          </a:p>
          <a:p>
            <a:pPr lvl="1"/>
            <a:endParaRPr lang="fr-FR" dirty="0"/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61AA410-0114-B48B-3447-851585CFC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Lydia Maigne – Table ronde AG GDR Mi2b – 01-07-2026 - Marseille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7201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9888C-C60B-D27A-D955-5ED8D9A96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6D2F26-8688-4903-4C84-C0148478D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03C813D-F02B-467D-805F-FBE8057BBB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F0CB50E-F198-05CB-D205-DEB467ACF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Lydia Maigne – Table ronde AG GDR Mi2b – 01-07-2026 - Marseille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82569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11476-C072-40BF-B0F6-29C81A8D8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BEDA1A-3D8F-26E2-5965-19DBEF9F6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plateformes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8BA029-7FF7-3D0A-7187-9EB31534F5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Questions de discussion</a:t>
            </a:r>
          </a:p>
          <a:p>
            <a:pPr lvl="1"/>
            <a:r>
              <a:rPr lang="fr-FR" dirty="0"/>
              <a:t>Quelle est la pertinence d’une labellisation de plateforme IN2P3?</a:t>
            </a:r>
          </a:p>
          <a:p>
            <a:pPr lvl="1"/>
            <a:r>
              <a:rPr lang="fr-FR" dirty="0"/>
              <a:t>Comment mieux mutualiser les équipements?</a:t>
            </a:r>
          </a:p>
          <a:p>
            <a:pPr lvl="1"/>
            <a:r>
              <a:rPr lang="fr-FR" dirty="0"/>
              <a:t>Comment mieux valoriser les plateformes?</a:t>
            </a:r>
          </a:p>
          <a:p>
            <a:pPr lvl="1"/>
            <a:r>
              <a:rPr lang="fr-FR" dirty="0"/>
              <a:t>Comment faciliter l’accès aux plateformes? 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78AC67A-0FC2-C6FF-0754-0668EF741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Lydia Maigne – Table ronde AG GDR Mi2b – 01-07-2026 - Marseille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78058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150EA-2B18-EF9B-6836-3AD64707F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58B3F6-64B2-103F-2D5E-F16884D3B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7619CD4-0021-9C34-C5AD-D4F83B0187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AE98949-E419-5074-908E-DF194DD62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Lydia Maigne – Table ronde AG GDR Mi2b – 01-07-2026 - Marseille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790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1EE64B-6707-24A9-A757-E84919C59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B55F95-0A21-AF64-6C04-5AF499116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AAP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B805371-C8B1-2EDC-B4D0-DA4A31AFD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Questions de discussion</a:t>
            </a:r>
          </a:p>
          <a:p>
            <a:pPr lvl="1"/>
            <a:r>
              <a:rPr lang="fr-FR" dirty="0"/>
              <a:t>Faut-il adopter une meilleure stratégie dans la réponse aux AAP?</a:t>
            </a:r>
          </a:p>
          <a:p>
            <a:pPr lvl="1"/>
            <a:r>
              <a:rPr lang="fr-FR" dirty="0"/>
              <a:t>Faut-il mieux cibler nos collaborations européennes?</a:t>
            </a:r>
          </a:p>
          <a:p>
            <a:pPr lvl="1"/>
            <a:r>
              <a:rPr lang="fr-FR" dirty="0"/>
              <a:t>Faut-il accroître la visibilité du CNRS sur certains AAP?</a:t>
            </a:r>
          </a:p>
          <a:p>
            <a:pPr lvl="1"/>
            <a:endParaRPr lang="fr-FR" dirty="0"/>
          </a:p>
          <a:p>
            <a:pPr lvl="1"/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4420ECD-4D48-C835-D4C5-F3B0ADCC1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Lydia Maigne – Table ronde AG GDR Mi2b – 01-07-2026 - Marseille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68027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F7D490-52BD-55F3-AAED-5B7CFAD56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3026DFF-2682-C783-3D51-6DF53198BA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0D0D488-26F7-A80F-A3F3-9BB3419BE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Lydia Maigne – Table ronde AG GDR Mi2b – 01-07-2026 - Marseille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9508058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Personnalisé 1">
      <a:dk1>
        <a:srgbClr val="000000"/>
      </a:dk1>
      <a:lt1>
        <a:srgbClr val="FFFFFF"/>
      </a:lt1>
      <a:dk2>
        <a:srgbClr val="CDD7DC"/>
      </a:dk2>
      <a:lt2>
        <a:srgbClr val="EBF0F5"/>
      </a:lt2>
      <a:accent1>
        <a:srgbClr val="00284B"/>
      </a:accent1>
      <a:accent2>
        <a:srgbClr val="6941EB"/>
      </a:accent2>
      <a:accent3>
        <a:srgbClr val="FFEB6E"/>
      </a:accent3>
      <a:accent4>
        <a:srgbClr val="8296A5"/>
      </a:accent4>
      <a:accent5>
        <a:srgbClr val="FFBC75"/>
      </a:accent5>
      <a:accent6>
        <a:srgbClr val="B0EE89"/>
      </a:accent6>
      <a:hlink>
        <a:srgbClr val="6941EB"/>
      </a:hlink>
      <a:folHlink>
        <a:srgbClr val="6941EB"/>
      </a:folHlink>
    </a:clrScheme>
    <a:fontScheme name="Arial">
      <a:majorFont>
        <a:latin typeface="Arial" panose="020B0604020202020204"/>
        <a:ea typeface=""/>
        <a:cs typeface=""/>
      </a:majorFont>
      <a:minorFont>
        <a:latin typeface="Arial" panose="020B06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Personnalisé 1">
      <a:dk1>
        <a:srgbClr val="000000"/>
      </a:dk1>
      <a:lt1>
        <a:srgbClr val="FFFFFF"/>
      </a:lt1>
      <a:dk2>
        <a:srgbClr val="CDD7DC"/>
      </a:dk2>
      <a:lt2>
        <a:srgbClr val="EBF0F5"/>
      </a:lt2>
      <a:accent1>
        <a:srgbClr val="00284B"/>
      </a:accent1>
      <a:accent2>
        <a:srgbClr val="6941EB"/>
      </a:accent2>
      <a:accent3>
        <a:srgbClr val="FFEB6E"/>
      </a:accent3>
      <a:accent4>
        <a:srgbClr val="8296A5"/>
      </a:accent4>
      <a:accent5>
        <a:srgbClr val="FFBC75"/>
      </a:accent5>
      <a:accent6>
        <a:srgbClr val="B0EE89"/>
      </a:accent6>
      <a:hlink>
        <a:srgbClr val="6941EB"/>
      </a:hlink>
      <a:folHlink>
        <a:srgbClr val="6941EB"/>
      </a:folHlink>
    </a:clrScheme>
    <a:fontScheme name="Arial">
      <a:majorFont>
        <a:latin typeface="Arial" panose="020B0604020202020204"/>
        <a:ea typeface=""/>
        <a:cs typeface=""/>
      </a:majorFont>
      <a:minorFont>
        <a:latin typeface="Arial" panose="020B06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Personnalisé 1">
      <a:dk1>
        <a:srgbClr val="000000"/>
      </a:dk1>
      <a:lt1>
        <a:srgbClr val="FFFFFF"/>
      </a:lt1>
      <a:dk2>
        <a:srgbClr val="CDD7DC"/>
      </a:dk2>
      <a:lt2>
        <a:srgbClr val="EBF0F5"/>
      </a:lt2>
      <a:accent1>
        <a:srgbClr val="00284B"/>
      </a:accent1>
      <a:accent2>
        <a:srgbClr val="6941EB"/>
      </a:accent2>
      <a:accent3>
        <a:srgbClr val="FFEB6E"/>
      </a:accent3>
      <a:accent4>
        <a:srgbClr val="8296A5"/>
      </a:accent4>
      <a:accent5>
        <a:srgbClr val="FFBC75"/>
      </a:accent5>
      <a:accent6>
        <a:srgbClr val="B0EE89"/>
      </a:accent6>
      <a:hlink>
        <a:srgbClr val="6941EB"/>
      </a:hlink>
      <a:folHlink>
        <a:srgbClr val="6941EB"/>
      </a:folHlink>
    </a:clrScheme>
    <a:fontScheme name="Arial">
      <a:majorFont>
        <a:latin typeface="Arial" panose="020B0604020202020204"/>
        <a:ea typeface=""/>
        <a:cs typeface=""/>
      </a:majorFont>
      <a:minorFont>
        <a:latin typeface="Arial" panose="020B06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Personnalisé 1">
      <a:dk1>
        <a:srgbClr val="000000"/>
      </a:dk1>
      <a:lt1>
        <a:srgbClr val="FFFFFF"/>
      </a:lt1>
      <a:dk2>
        <a:srgbClr val="CDD7DC"/>
      </a:dk2>
      <a:lt2>
        <a:srgbClr val="EBF0F5"/>
      </a:lt2>
      <a:accent1>
        <a:srgbClr val="00284B"/>
      </a:accent1>
      <a:accent2>
        <a:srgbClr val="6941EB"/>
      </a:accent2>
      <a:accent3>
        <a:srgbClr val="FFEB6E"/>
      </a:accent3>
      <a:accent4>
        <a:srgbClr val="8296A5"/>
      </a:accent4>
      <a:accent5>
        <a:srgbClr val="FFBC75"/>
      </a:accent5>
      <a:accent6>
        <a:srgbClr val="B0EE89"/>
      </a:accent6>
      <a:hlink>
        <a:srgbClr val="6941EB"/>
      </a:hlink>
      <a:folHlink>
        <a:srgbClr val="6941EB"/>
      </a:folHlink>
    </a:clrScheme>
    <a:fontScheme name="Arial">
      <a:majorFont>
        <a:latin typeface="Arial" panose="020B0604020202020204"/>
        <a:ea typeface=""/>
        <a:cs typeface=""/>
      </a:majorFont>
      <a:minorFont>
        <a:latin typeface="Arial" panose="020B06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Thème Office">
  <a:themeElements>
    <a:clrScheme name="Personnalisé 1">
      <a:dk1>
        <a:srgbClr val="000000"/>
      </a:dk1>
      <a:lt1>
        <a:srgbClr val="FFFFFF"/>
      </a:lt1>
      <a:dk2>
        <a:srgbClr val="CDD7DC"/>
      </a:dk2>
      <a:lt2>
        <a:srgbClr val="EBF0F5"/>
      </a:lt2>
      <a:accent1>
        <a:srgbClr val="00284B"/>
      </a:accent1>
      <a:accent2>
        <a:srgbClr val="6941EB"/>
      </a:accent2>
      <a:accent3>
        <a:srgbClr val="FFEB6E"/>
      </a:accent3>
      <a:accent4>
        <a:srgbClr val="8296A5"/>
      </a:accent4>
      <a:accent5>
        <a:srgbClr val="FFBC75"/>
      </a:accent5>
      <a:accent6>
        <a:srgbClr val="B0EE89"/>
      </a:accent6>
      <a:hlink>
        <a:srgbClr val="6941EB"/>
      </a:hlink>
      <a:folHlink>
        <a:srgbClr val="6941EB"/>
      </a:folHlink>
    </a:clrScheme>
    <a:fontScheme name="Arial">
      <a:majorFont>
        <a:latin typeface="Arial" panose="020B0604020202020204"/>
        <a:ea typeface=""/>
        <a:cs typeface=""/>
      </a:majorFont>
      <a:minorFont>
        <a:latin typeface="Arial" panose="020B060402020202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28429</TotalTime>
  <Words>323</Words>
  <Application>Microsoft Macintosh PowerPoint</Application>
  <PresentationFormat>Grand écran</PresentationFormat>
  <Paragraphs>45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11</vt:i4>
      </vt:variant>
    </vt:vector>
  </HeadingPairs>
  <TitlesOfParts>
    <vt:vector size="21" baseType="lpstr">
      <vt:lpstr>Aptos</vt:lpstr>
      <vt:lpstr>Arial</vt:lpstr>
      <vt:lpstr>Calibri</vt:lpstr>
      <vt:lpstr>IBM Plex Sans</vt:lpstr>
      <vt:lpstr>Times New Roman</vt:lpstr>
      <vt:lpstr>Thème Office</vt:lpstr>
      <vt:lpstr>Thème Office</vt:lpstr>
      <vt:lpstr>Thème Office</vt:lpstr>
      <vt:lpstr>Thème Office</vt:lpstr>
      <vt:lpstr>1_Thème Office</vt:lpstr>
      <vt:lpstr>Présentation PowerPoint</vt:lpstr>
      <vt:lpstr>Les Masters projets et leur structuration</vt:lpstr>
      <vt:lpstr>Présentation PowerPoint</vt:lpstr>
      <vt:lpstr>Les accords &amp; partenariats</vt:lpstr>
      <vt:lpstr>Présentation PowerPoint</vt:lpstr>
      <vt:lpstr>Les plateformes </vt:lpstr>
      <vt:lpstr>Présentation PowerPoint</vt:lpstr>
      <vt:lpstr>Les AAP</vt:lpstr>
      <vt:lpstr>Présentation PowerPoint</vt:lpstr>
      <vt:lpstr>Les formations universitaires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BIARROTTE Jean-Luc</dc:creator>
  <dc:description/>
  <cp:lastModifiedBy>Lydia Maigne</cp:lastModifiedBy>
  <cp:revision>1102</cp:revision>
  <dcterms:created xsi:type="dcterms:W3CDTF">2023-11-07T22:06:45Z</dcterms:created>
  <dcterms:modified xsi:type="dcterms:W3CDTF">2026-06-26T10:19:54Z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5</vt:i4>
  </property>
  <property fmtid="{D5CDD505-2E9C-101B-9397-08002B2CF9AE}" pid="3" name="PresentationFormat">
    <vt:lpwstr>Grand écran</vt:lpwstr>
  </property>
  <property fmtid="{D5CDD505-2E9C-101B-9397-08002B2CF9AE}" pid="4" name="Slides">
    <vt:i4>5</vt:i4>
  </property>
</Properties>
</file>