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5" r:id="rId3"/>
    <p:sldId id="333" r:id="rId4"/>
    <p:sldId id="317" r:id="rId5"/>
    <p:sldId id="316" r:id="rId6"/>
    <p:sldId id="327" r:id="rId7"/>
    <p:sldId id="329" r:id="rId8"/>
    <p:sldId id="338" r:id="rId9"/>
    <p:sldId id="339" r:id="rId10"/>
    <p:sldId id="312" r:id="rId11"/>
    <p:sldId id="320" r:id="rId12"/>
    <p:sldId id="307" r:id="rId13"/>
    <p:sldId id="345" r:id="rId14"/>
    <p:sldId id="344" r:id="rId15"/>
    <p:sldId id="340" r:id="rId16"/>
    <p:sldId id="342" r:id="rId17"/>
    <p:sldId id="346" r:id="rId18"/>
    <p:sldId id="343" r:id="rId19"/>
    <p:sldId id="337" r:id="rId20"/>
    <p:sldId id="347" r:id="rId21"/>
    <p:sldId id="328" r:id="rId2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CC0066"/>
    <a:srgbClr val="FFDD4B"/>
    <a:srgbClr val="CCCCFF"/>
    <a:srgbClr val="ABDDBE"/>
    <a:srgbClr val="9999FF"/>
    <a:srgbClr val="FFCC00"/>
    <a:srgbClr val="97BAFF"/>
    <a:srgbClr val="FFFF99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309" autoAdjust="0"/>
    <p:restoredTop sz="94660"/>
  </p:normalViewPr>
  <p:slideViewPr>
    <p:cSldViewPr snapToGrid="0">
      <p:cViewPr>
        <p:scale>
          <a:sx n="63" d="100"/>
          <a:sy n="63" d="100"/>
        </p:scale>
        <p:origin x="52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22A024-2B63-D5E6-8956-ED55D0349B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4A9C737-9852-F225-A118-DE3F1F74D4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53CA6F2-F5AC-6D39-3F90-7B320B17D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128B6-1F23-438A-91A9-1E2B215FF579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49E03EE-ED25-1B5F-F9A0-611A6E522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59A3C11-5210-7E97-30BC-B2AF9BB76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BD1C1-831C-4B8C-B470-77FFF156DF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5080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0A4A26-F671-CE88-CDDD-9975B62F6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EC6FF57-6A20-E4C6-A71A-17557CA675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47FED81-837E-3E48-CBA4-8FF714453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128B6-1F23-438A-91A9-1E2B215FF579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042C9BD-F596-58CC-D2C7-D8E6A6E06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006ECDA-A6FE-3F8A-A582-4777FD995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BD1C1-831C-4B8C-B470-77FFF156DF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9260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E13BDE3-1607-81D9-F0E7-C9206C247E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B8CF88A-69DD-3748-FA1A-C727CF0745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FC76AB5-AD9A-40A2-4C6B-461E5DCDD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128B6-1F23-438A-91A9-1E2B215FF579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D01C05D-6558-13EA-7C62-4011648BB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1D42A4F-9980-3C88-217D-75EAC0808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BD1C1-831C-4B8C-B470-77FFF156DF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8265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3B806F-A839-28F5-27D4-EDCB8EF18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9C96AE-560E-7717-F645-FA81CE068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DC1BB8A-C414-B6A5-019B-D9A93FB0A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128B6-1F23-438A-91A9-1E2B215FF579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5B8E9D-D3E3-92B9-721A-03203175F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01B09F1-6013-AEAD-EF7C-B17BAFA3A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BD1C1-831C-4B8C-B470-77FFF156DF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6023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02A14A-874C-9FB7-A72E-0A28D7BFC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8D38297-A008-4D21-DA40-57D5EFAE99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A72D016-74CE-A7BB-49FE-CA90EFE68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128B6-1F23-438A-91A9-1E2B215FF579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4CA30A0-2401-EC78-B475-4B2652818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0D5E5B0-D217-3FB2-3568-04363D4DC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BD1C1-831C-4B8C-B470-77FFF156DF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1052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01FEFA-0807-0ADF-E9DB-EAE80CCCA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9A496AF-AF06-F298-3E79-A076B5A598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0EC293D-5BDF-D1FB-2069-E086739CD5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FE98AAF-45D2-4771-52EA-AD04EFD2F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128B6-1F23-438A-91A9-1E2B215FF579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B779B52-547C-A967-0E90-97C8075BC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3FC81C-C2AA-027C-A543-6D313298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BD1C1-831C-4B8C-B470-77FFF156DF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2243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02264F-BDD5-74AE-6120-B96EB8B11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33C4CF1-1022-6DFA-8CAD-C31BD9086F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6BE53C1-B142-2408-A12B-0C36479500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FA87ECA-D881-D514-00EE-3CAC887580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FFD0791-F804-7E79-903F-27954C4846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25AB8E8-7D76-9469-37AF-2D477AE93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128B6-1F23-438A-91A9-1E2B215FF579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CCC2E2-CE70-E4FA-8FDD-442C90545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B02DFC5-5322-AEF6-B60F-D7B4F49ED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BD1C1-831C-4B8C-B470-77FFF156DF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7568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63F137-292B-8587-845E-FAA67CD63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2502138-502E-2FA7-B60E-70B6773F3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128B6-1F23-438A-91A9-1E2B215FF579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CBA1B64-0694-CE2C-46C8-DA71C3FC3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1651730-5A17-2B80-0F52-85DE93E07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BD1C1-831C-4B8C-B470-77FFF156DF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8291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7D7FD75-3D62-A5BF-A7E5-61995C3E9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128B6-1F23-438A-91A9-1E2B215FF579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2911FD0-B847-82B0-C544-F30385221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9BD2EB5-D4F1-2C8D-99C5-ED5F4243F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BD1C1-831C-4B8C-B470-77FFF156DF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5279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FFA30F-8C58-E62A-376E-6A81FD91A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A94B283-583C-6900-1247-20D5AAC2C4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4CE0614-B4D1-1A53-A3B5-760EEDF26A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80B5290-4AC5-0774-8A4F-0C3ECF600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128B6-1F23-438A-91A9-1E2B215FF579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3BA5A1B-BAC8-A52E-5425-31BA3AB6D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8F44C73-1A75-DA53-D535-B387A4FFB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BD1C1-831C-4B8C-B470-77FFF156DF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2457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BC2399-3A56-A282-9BB1-FC2C0EF46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2C3C3AD-CA26-B950-5309-73ACF7A789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2074258-7004-E83E-857A-CC296519CE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21962E0-734E-B433-7B41-BE6BEEC52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128B6-1F23-438A-91A9-1E2B215FF579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BF4A428-C6AC-1543-1BE5-A9F617D7A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CF854BF-7E6E-5BE2-0FC8-3F17612D0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BD1C1-831C-4B8C-B470-77FFF156DF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6777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1D4F8D1-46C4-8530-263A-833638B25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D55E958-EB1B-5D72-575E-720E89ED86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065F8B-545A-048A-D137-A5EAAAAF0D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0128B6-1F23-438A-91A9-1E2B215FF579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B84964-2702-6AB4-58E5-205D6E3106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0123BC0-F421-AC64-00F9-01103D2639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7BD1C1-831C-4B8C-B470-77FFF156DF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3115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radiotransnet.fr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radiotransnet.fr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radiotransnet.fr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radiotransnet.fr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radiotransnet.fr/" TargetMode="Externa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5.bin"/><Relationship Id="rId18" Type="http://schemas.openxmlformats.org/officeDocument/2006/relationships/image" Target="../media/image34.wmf"/><Relationship Id="rId26" Type="http://schemas.openxmlformats.org/officeDocument/2006/relationships/image" Target="../media/image38.wmf"/><Relationship Id="rId39" Type="http://schemas.openxmlformats.org/officeDocument/2006/relationships/oleObject" Target="../embeddings/oleObject17.bin"/><Relationship Id="rId21" Type="http://schemas.openxmlformats.org/officeDocument/2006/relationships/oleObject" Target="../embeddings/oleObject9.bin"/><Relationship Id="rId34" Type="http://schemas.openxmlformats.org/officeDocument/2006/relationships/image" Target="../media/image42.wmf"/><Relationship Id="rId42" Type="http://schemas.openxmlformats.org/officeDocument/2006/relationships/image" Target="../media/image47.png"/><Relationship Id="rId47" Type="http://schemas.openxmlformats.org/officeDocument/2006/relationships/image" Target="../media/image52.png"/><Relationship Id="rId7" Type="http://schemas.openxmlformats.org/officeDocument/2006/relationships/oleObject" Target="../embeddings/oleObject2.bin"/><Relationship Id="rId2" Type="http://schemas.openxmlformats.org/officeDocument/2006/relationships/image" Target="../media/image25.png"/><Relationship Id="rId16" Type="http://schemas.openxmlformats.org/officeDocument/2006/relationships/image" Target="../media/image33.wmf"/><Relationship Id="rId29" Type="http://schemas.openxmlformats.org/officeDocument/2006/relationships/oleObject" Target="../embeddings/oleObject13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g"/><Relationship Id="rId11" Type="http://schemas.openxmlformats.org/officeDocument/2006/relationships/oleObject" Target="../embeddings/oleObject4.bin"/><Relationship Id="rId24" Type="http://schemas.openxmlformats.org/officeDocument/2006/relationships/image" Target="../media/image37.wmf"/><Relationship Id="rId32" Type="http://schemas.openxmlformats.org/officeDocument/2006/relationships/image" Target="../media/image41.wmf"/><Relationship Id="rId37" Type="http://schemas.openxmlformats.org/officeDocument/2006/relationships/oleObject" Target="../embeddings/oleObject16.bin"/><Relationship Id="rId40" Type="http://schemas.openxmlformats.org/officeDocument/2006/relationships/image" Target="../media/image45.wmf"/><Relationship Id="rId45" Type="http://schemas.openxmlformats.org/officeDocument/2006/relationships/image" Target="../media/image50.png"/><Relationship Id="rId5" Type="http://schemas.openxmlformats.org/officeDocument/2006/relationships/image" Target="../media/image27.png"/><Relationship Id="rId15" Type="http://schemas.openxmlformats.org/officeDocument/2006/relationships/oleObject" Target="../embeddings/oleObject6.bin"/><Relationship Id="rId23" Type="http://schemas.openxmlformats.org/officeDocument/2006/relationships/oleObject" Target="../embeddings/oleObject10.bin"/><Relationship Id="rId28" Type="http://schemas.openxmlformats.org/officeDocument/2006/relationships/image" Target="../media/image39.wmf"/><Relationship Id="rId36" Type="http://schemas.openxmlformats.org/officeDocument/2006/relationships/hyperlink" Target="http://radiotransnet.fr/" TargetMode="External"/><Relationship Id="rId10" Type="http://schemas.openxmlformats.org/officeDocument/2006/relationships/image" Target="../media/image30.wmf"/><Relationship Id="rId19" Type="http://schemas.openxmlformats.org/officeDocument/2006/relationships/oleObject" Target="../embeddings/oleObject8.bin"/><Relationship Id="rId31" Type="http://schemas.openxmlformats.org/officeDocument/2006/relationships/oleObject" Target="../embeddings/oleObject14.bin"/><Relationship Id="rId44" Type="http://schemas.openxmlformats.org/officeDocument/2006/relationships/image" Target="../media/image49.jpg"/><Relationship Id="rId4" Type="http://schemas.openxmlformats.org/officeDocument/2006/relationships/image" Target="../media/image26.wmf"/><Relationship Id="rId9" Type="http://schemas.openxmlformats.org/officeDocument/2006/relationships/oleObject" Target="../embeddings/oleObject3.bin"/><Relationship Id="rId14" Type="http://schemas.openxmlformats.org/officeDocument/2006/relationships/image" Target="../media/image32.wmf"/><Relationship Id="rId22" Type="http://schemas.openxmlformats.org/officeDocument/2006/relationships/image" Target="../media/image36.wmf"/><Relationship Id="rId27" Type="http://schemas.openxmlformats.org/officeDocument/2006/relationships/oleObject" Target="../embeddings/oleObject12.bin"/><Relationship Id="rId30" Type="http://schemas.openxmlformats.org/officeDocument/2006/relationships/image" Target="../media/image40.wmf"/><Relationship Id="rId35" Type="http://schemas.openxmlformats.org/officeDocument/2006/relationships/image" Target="../media/image43.png"/><Relationship Id="rId43" Type="http://schemas.openxmlformats.org/officeDocument/2006/relationships/image" Target="../media/image48.jpg"/><Relationship Id="rId48" Type="http://schemas.openxmlformats.org/officeDocument/2006/relationships/image" Target="../media/image1.jpg"/><Relationship Id="rId8" Type="http://schemas.openxmlformats.org/officeDocument/2006/relationships/image" Target="../media/image29.wmf"/><Relationship Id="rId3" Type="http://schemas.openxmlformats.org/officeDocument/2006/relationships/oleObject" Target="../embeddings/oleObject1.bin"/><Relationship Id="rId12" Type="http://schemas.openxmlformats.org/officeDocument/2006/relationships/image" Target="../media/image31.wmf"/><Relationship Id="rId17" Type="http://schemas.openxmlformats.org/officeDocument/2006/relationships/oleObject" Target="../embeddings/oleObject7.bin"/><Relationship Id="rId25" Type="http://schemas.openxmlformats.org/officeDocument/2006/relationships/oleObject" Target="../embeddings/oleObject11.bin"/><Relationship Id="rId33" Type="http://schemas.openxmlformats.org/officeDocument/2006/relationships/oleObject" Target="../embeddings/oleObject15.bin"/><Relationship Id="rId38" Type="http://schemas.openxmlformats.org/officeDocument/2006/relationships/image" Target="../media/image44.wmf"/><Relationship Id="rId46" Type="http://schemas.openxmlformats.org/officeDocument/2006/relationships/image" Target="../media/image51.png"/><Relationship Id="rId20" Type="http://schemas.openxmlformats.org/officeDocument/2006/relationships/image" Target="../media/image35.wmf"/><Relationship Id="rId41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7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9C2E7D28-BEFA-496B-543A-D8490D066B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87"/>
          <a:stretch/>
        </p:blipFill>
        <p:spPr>
          <a:xfrm>
            <a:off x="-1" y="-41189"/>
            <a:ext cx="12192000" cy="85673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F446480-260C-6EC1-A069-13C7CB7576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405" y="1506648"/>
            <a:ext cx="7791189" cy="165321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B4772C2-EF33-2647-A750-0DE7C364E418}"/>
              </a:ext>
            </a:extLst>
          </p:cNvPr>
          <p:cNvSpPr/>
          <p:nvPr/>
        </p:nvSpPr>
        <p:spPr>
          <a:xfrm>
            <a:off x="1" y="6370819"/>
            <a:ext cx="11122702" cy="179883"/>
          </a:xfrm>
          <a:prstGeom prst="rect">
            <a:avLst/>
          </a:prstGeom>
          <a:solidFill>
            <a:srgbClr val="CC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5EE011E2-7661-7D0B-7D5D-21AAF2ADA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9027" y="6316398"/>
            <a:ext cx="457200" cy="279274"/>
          </a:xfrm>
        </p:spPr>
        <p:txBody>
          <a:bodyPr/>
          <a:lstStyle/>
          <a:p>
            <a:fld id="{16540AE4-83D8-FB47-82ED-D1E5E7101566}" type="slidenum">
              <a:rPr lang="en-US" sz="14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1</a:t>
            </a:fld>
            <a:endParaRPr lang="en-US" sz="1400" b="1" dirty="0">
              <a:solidFill>
                <a:schemeClr val="tx1">
                  <a:lumMod val="50000"/>
                  <a:lumOff val="50000"/>
                </a:schemeClr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33E013F-F747-EDF9-680E-CD40936BFAD0}"/>
              </a:ext>
            </a:extLst>
          </p:cNvPr>
          <p:cNvSpPr txBox="1"/>
          <p:nvPr/>
        </p:nvSpPr>
        <p:spPr>
          <a:xfrm>
            <a:off x="3745845" y="3527585"/>
            <a:ext cx="470032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fr-FR" sz="2400" b="1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fr-FR" sz="2400" b="1" dirty="0">
                <a:solidFill>
                  <a:schemeClr val="bg1">
                    <a:lumMod val="50000"/>
                  </a:schemeClr>
                </a:solidFill>
              </a:rPr>
              <a:t>Emilie Bayart</a:t>
            </a:r>
          </a:p>
          <a:p>
            <a:pPr algn="ctr"/>
            <a:r>
              <a:rPr lang="fr-FR" sz="2400" dirty="0">
                <a:solidFill>
                  <a:schemeClr val="bg1">
                    <a:lumMod val="50000"/>
                  </a:schemeClr>
                </a:solidFill>
              </a:rPr>
              <a:t>Chef de projet</a:t>
            </a:r>
            <a:endParaRPr lang="fr-FR" sz="2400" b="1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endParaRPr lang="fr-FR" sz="2400" b="1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fr-FR" sz="24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AG GDR Mi2B – 1er Juillet 2026</a:t>
            </a:r>
          </a:p>
        </p:txBody>
      </p:sp>
    </p:spTree>
    <p:extLst>
      <p:ext uri="{BB962C8B-B14F-4D97-AF65-F5344CB8AC3E}">
        <p14:creationId xmlns:p14="http://schemas.microsoft.com/office/powerpoint/2010/main" val="1562178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5EE011E2-7661-7D0B-7D5D-21AAF2ADA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4097" y="6316398"/>
            <a:ext cx="457200" cy="279274"/>
          </a:xfrm>
        </p:spPr>
        <p:txBody>
          <a:bodyPr/>
          <a:lstStyle/>
          <a:p>
            <a:fld id="{16540AE4-83D8-FB47-82ED-D1E5E7101566}" type="slidenum">
              <a:rPr lang="en-US" sz="14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10</a:t>
            </a:fld>
            <a:endParaRPr lang="en-US" sz="1400" b="1" dirty="0">
              <a:solidFill>
                <a:schemeClr val="tx1">
                  <a:lumMod val="50000"/>
                  <a:lumOff val="50000"/>
                </a:schemeClr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81B2D1AD-D58F-9B87-374D-7EABCA9C39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8288" y="158506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E45645E-DD9D-208B-06D6-F021FC1E36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12" y="1483464"/>
            <a:ext cx="5621500" cy="332906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0B5C9CB-2122-BF76-01FE-2E2943AE23CB}"/>
              </a:ext>
            </a:extLst>
          </p:cNvPr>
          <p:cNvSpPr txBox="1"/>
          <p:nvPr/>
        </p:nvSpPr>
        <p:spPr>
          <a:xfrm>
            <a:off x="353141" y="925936"/>
            <a:ext cx="116287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Activité Enseignement : Ecole de Physique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B872D44-11FF-CB66-8919-FE5017D8DD73}"/>
              </a:ext>
            </a:extLst>
          </p:cNvPr>
          <p:cNvSpPr txBox="1"/>
          <p:nvPr/>
        </p:nvSpPr>
        <p:spPr>
          <a:xfrm>
            <a:off x="284146" y="5011883"/>
            <a:ext cx="5747431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1800"/>
              </a:spcAft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000" dirty="0"/>
              <a:t>Soutien financier</a:t>
            </a:r>
          </a:p>
          <a:p>
            <a:pPr marL="342900" indent="-342900" algn="just">
              <a:spcAft>
                <a:spcPts val="1800"/>
              </a:spcAft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000" dirty="0"/>
              <a:t>Participation à l’élaboration du programme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C2E7D28-BEFA-496B-543A-D8490D066B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87"/>
          <a:stretch/>
        </p:blipFill>
        <p:spPr>
          <a:xfrm>
            <a:off x="-1" y="-41189"/>
            <a:ext cx="12192000" cy="85673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F631D6B-1573-21BC-B9C6-D9501A293F06}"/>
              </a:ext>
            </a:extLst>
          </p:cNvPr>
          <p:cNvSpPr/>
          <p:nvPr/>
        </p:nvSpPr>
        <p:spPr>
          <a:xfrm>
            <a:off x="1" y="6370819"/>
            <a:ext cx="11122702" cy="179883"/>
          </a:xfrm>
          <a:prstGeom prst="rect">
            <a:avLst/>
          </a:prstGeom>
          <a:solidFill>
            <a:srgbClr val="CC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1400" b="1" dirty="0">
                <a:solidFill>
                  <a:schemeClr val="bg2">
                    <a:lumMod val="90000"/>
                  </a:schemeClr>
                </a:solidFill>
              </a:rPr>
              <a:t>AG GDR Mi2B – 1 </a:t>
            </a:r>
            <a:r>
              <a:rPr lang="de-DE" sz="1400" b="1" dirty="0" err="1">
                <a:solidFill>
                  <a:schemeClr val="bg2">
                    <a:lumMod val="90000"/>
                  </a:schemeClr>
                </a:solidFill>
              </a:rPr>
              <a:t>juillet</a:t>
            </a:r>
            <a:r>
              <a:rPr lang="de-DE" sz="1400" b="1" dirty="0">
                <a:solidFill>
                  <a:schemeClr val="bg2">
                    <a:lumMod val="90000"/>
                  </a:schemeClr>
                </a:solidFill>
              </a:rPr>
              <a:t> 2026</a:t>
            </a:r>
            <a:endParaRPr lang="fr-FR" sz="1400" b="1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5" name="Image 4" descr="Ecole de Physique pour les Radiobiologistes - School of Physics for  Radiobiologists (20-24 avril 2026): Accueil · IN2P3 Events Directory  (Indico)">
            <a:extLst>
              <a:ext uri="{FF2B5EF4-FFF2-40B4-BE49-F238E27FC236}">
                <a16:creationId xmlns:a16="http://schemas.microsoft.com/office/drawing/2014/main" id="{1107FBD9-386B-064B-3325-6E394546BC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9684" y="2811782"/>
            <a:ext cx="6375204" cy="341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502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7A8A543-158F-7408-2DE7-74BBE2C6D85B}"/>
              </a:ext>
            </a:extLst>
          </p:cNvPr>
          <p:cNvSpPr txBox="1"/>
          <p:nvPr/>
        </p:nvSpPr>
        <p:spPr>
          <a:xfrm>
            <a:off x="445956" y="1451997"/>
            <a:ext cx="1072674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dirty="0">
                <a:solidFill>
                  <a:srgbClr val="002060"/>
                </a:solidFill>
                <a:latin typeface="Century Gothic" panose="020B0502020202020204" pitchFamily="34" charset="0"/>
              </a:rPr>
              <a:t>Accessible aux </a:t>
            </a:r>
            <a:r>
              <a:rPr lang="fr-FR" b="1" dirty="0">
                <a:solidFill>
                  <a:srgbClr val="002060"/>
                </a:solidFill>
                <a:latin typeface="Century Gothic" panose="020B0502020202020204" pitchFamily="34" charset="0"/>
              </a:rPr>
              <a:t>étudiants en sciences</a:t>
            </a:r>
            <a:r>
              <a:rPr lang="fr-FR" dirty="0">
                <a:solidFill>
                  <a:srgbClr val="002060"/>
                </a:solidFill>
                <a:latin typeface="Century Gothic" panose="020B0502020202020204" pitchFamily="34" charset="0"/>
              </a:rPr>
              <a:t>, </a:t>
            </a:r>
            <a:r>
              <a:rPr lang="fr-FR" b="1" dirty="0">
                <a:solidFill>
                  <a:srgbClr val="002060"/>
                </a:solidFill>
                <a:latin typeface="Century Gothic" panose="020B0502020202020204" pitchFamily="34" charset="0"/>
              </a:rPr>
              <a:t>internes</a:t>
            </a:r>
            <a:r>
              <a:rPr lang="fr-FR" dirty="0">
                <a:solidFill>
                  <a:srgbClr val="002060"/>
                </a:solidFill>
                <a:latin typeface="Century Gothic" panose="020B0502020202020204" pitchFamily="34" charset="0"/>
              </a:rPr>
              <a:t> en médecine ou pharmacie, étudiants en double cursus médical-sciences ou pharmacie-sciences</a:t>
            </a:r>
            <a:endParaRPr lang="fr-FR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457200" indent="-457200">
              <a:spcAft>
                <a:spcPts val="600"/>
              </a:spcAft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6 bourses attribuées depuis 2021:</a:t>
            </a:r>
          </a:p>
          <a:p>
            <a:pPr marL="457200" indent="-457200">
              <a:spcAft>
                <a:spcPts val="600"/>
              </a:spcAft>
              <a:buClr>
                <a:srgbClr val="CC0099"/>
              </a:buClr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Arnaud </a:t>
            </a:r>
            <a:r>
              <a:rPr lang="fr-FR" sz="16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Beddok</a:t>
            </a:r>
            <a:r>
              <a:rPr lang="fr-FR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: </a:t>
            </a:r>
            <a:r>
              <a:rPr lang="en-US" sz="16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« Comparison and prediction of neurological toxicities occurring after IMRT or proton reirradiation in patients with head and neck cancers and skull base tumors »</a:t>
            </a:r>
            <a:r>
              <a:rPr lang="en-US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endParaRPr lang="fr-FR" sz="16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457200" indent="-457200">
              <a:spcAft>
                <a:spcPts val="600"/>
              </a:spcAft>
              <a:buClr>
                <a:srgbClr val="CC0099"/>
              </a:buClr>
              <a:buFont typeface="Arial" panose="020B0604020202020204" pitchFamily="34" charset="0"/>
              <a:buChar char="•"/>
            </a:pPr>
            <a:r>
              <a:rPr lang="fr-FR" sz="16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Nuria</a:t>
            </a:r>
            <a:r>
              <a:rPr lang="fr-FR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fr-FR" sz="16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pujol</a:t>
            </a:r>
            <a:r>
              <a:rPr lang="fr-FR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: </a:t>
            </a:r>
            <a:r>
              <a:rPr lang="en-US" sz="16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« Radiotherapy-controlled drug delivery by novel </a:t>
            </a:r>
            <a:r>
              <a:rPr lang="en-US" sz="1600" i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porphysomes</a:t>
            </a:r>
            <a:r>
              <a:rPr lang="en-US" sz="16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 »</a:t>
            </a:r>
            <a:endParaRPr lang="fr-FR" sz="16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457200" indent="-457200">
              <a:spcAft>
                <a:spcPts val="600"/>
              </a:spcAft>
              <a:buClr>
                <a:srgbClr val="CC0099"/>
              </a:buClr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Adèle </a:t>
            </a:r>
            <a:r>
              <a:rPr lang="fr-FR" sz="16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Méola</a:t>
            </a:r>
            <a:r>
              <a:rPr lang="fr-FR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: </a:t>
            </a:r>
            <a:r>
              <a:rPr lang="fr-FR" sz="16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« Projet </a:t>
            </a:r>
            <a:r>
              <a:rPr lang="fr-FR" sz="1600" i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PeCan-ReGliS</a:t>
            </a:r>
            <a:r>
              <a:rPr lang="fr-FR" sz="16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 : Effets des Pesticides dans la Cancérogenèse et la Résistance à la radiothérapie et à la chimiothérapie dans les </a:t>
            </a:r>
            <a:r>
              <a:rPr lang="fr-FR" sz="1600" i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GlioblastomeS</a:t>
            </a:r>
            <a:r>
              <a:rPr lang="fr-FR" sz="16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 »</a:t>
            </a:r>
          </a:p>
          <a:p>
            <a:pPr marL="457200" indent="-457200">
              <a:spcAft>
                <a:spcPts val="600"/>
              </a:spcAft>
              <a:buClr>
                <a:srgbClr val="CC0099"/>
              </a:buClr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Ana Stan : </a:t>
            </a:r>
            <a:r>
              <a:rPr lang="fr-FR" sz="16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« Prédiction des schémas de rechute chez les patients porteurs d’un astrocytome de grade 4 </a:t>
            </a:r>
            <a:r>
              <a:rPr lang="fr-FR" sz="1600" i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IDHm</a:t>
            </a:r>
            <a:r>
              <a:rPr lang="fr-FR" sz="16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 ou d’un glioblastome à l'aide de biomarqueurs de perfusion innovants »</a:t>
            </a:r>
          </a:p>
          <a:p>
            <a:pPr marL="457200" indent="-457200">
              <a:spcAft>
                <a:spcPts val="600"/>
              </a:spcAft>
              <a:buClr>
                <a:srgbClr val="CC0099"/>
              </a:buClr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Chloé Chaillou : </a:t>
            </a:r>
            <a:r>
              <a:rPr lang="fr-FR" sz="16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« </a:t>
            </a:r>
            <a:r>
              <a:rPr lang="fr-FR" sz="1600" i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Reponse</a:t>
            </a:r>
            <a:r>
              <a:rPr lang="fr-FR" sz="16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 du microenvironnement vasculaire tumoral a la </a:t>
            </a:r>
            <a:r>
              <a:rPr lang="fr-FR" sz="1600" i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radiotherapie</a:t>
            </a:r>
            <a:r>
              <a:rPr lang="fr-FR" sz="16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 a ultra-haut </a:t>
            </a:r>
            <a:r>
              <a:rPr lang="fr-FR" sz="1600" i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debit</a:t>
            </a:r>
            <a:r>
              <a:rPr lang="fr-FR" sz="16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 de dose "flash»</a:t>
            </a:r>
          </a:p>
          <a:p>
            <a:pPr marL="457200" indent="-457200">
              <a:spcAft>
                <a:spcPts val="600"/>
              </a:spcAft>
              <a:buClr>
                <a:srgbClr val="CC0099"/>
              </a:buClr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Zoe Papillon : </a:t>
            </a:r>
            <a:r>
              <a:rPr lang="fr-FR" sz="16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« Impact des </a:t>
            </a:r>
            <a:r>
              <a:rPr lang="fr-FR" sz="1600" i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sénolytiques</a:t>
            </a:r>
            <a:r>
              <a:rPr lang="fr-FR" sz="16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 sur la résilience pulmonaire à la ré-irradiation chez la souris »</a:t>
            </a:r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5EE011E2-7661-7D0B-7D5D-21AAF2ADA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4097" y="6316398"/>
            <a:ext cx="457200" cy="279274"/>
          </a:xfrm>
        </p:spPr>
        <p:txBody>
          <a:bodyPr/>
          <a:lstStyle/>
          <a:p>
            <a:fld id="{16540AE4-83D8-FB47-82ED-D1E5E7101566}" type="slidenum">
              <a:rPr lang="en-US" sz="14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11</a:t>
            </a:fld>
            <a:endParaRPr lang="en-US" sz="1400" b="1" dirty="0">
              <a:solidFill>
                <a:schemeClr val="tx1">
                  <a:lumMod val="50000"/>
                  <a:lumOff val="50000"/>
                </a:schemeClr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C2E7D28-BEFA-496B-543A-D8490D066B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87"/>
          <a:stretch/>
        </p:blipFill>
        <p:spPr>
          <a:xfrm>
            <a:off x="-1" y="-41189"/>
            <a:ext cx="12192000" cy="85673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4620" y="5817674"/>
            <a:ext cx="101319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3000"/>
              </a:spcAft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400" b="1" dirty="0">
                <a:solidFill>
                  <a:srgbClr val="CC0066"/>
                </a:solidFill>
                <a:latin typeface="Century Gothic" panose="020B0502020202020204" pitchFamily="34" charset="0"/>
              </a:rPr>
              <a:t>Appel d’offre 2026 – M2R à venir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CCD319A-ED88-7079-3008-F9388574BCEC}"/>
              </a:ext>
            </a:extLst>
          </p:cNvPr>
          <p:cNvSpPr/>
          <p:nvPr/>
        </p:nvSpPr>
        <p:spPr>
          <a:xfrm>
            <a:off x="1" y="6370819"/>
            <a:ext cx="11122702" cy="179883"/>
          </a:xfrm>
          <a:prstGeom prst="rect">
            <a:avLst/>
          </a:prstGeom>
          <a:solidFill>
            <a:srgbClr val="CC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1400" b="1" dirty="0">
                <a:solidFill>
                  <a:schemeClr val="bg2">
                    <a:lumMod val="90000"/>
                  </a:schemeClr>
                </a:solidFill>
              </a:rPr>
              <a:t>AG GDR Mi2B – 1 </a:t>
            </a:r>
            <a:r>
              <a:rPr lang="de-DE" sz="1400" b="1" dirty="0" err="1">
                <a:solidFill>
                  <a:schemeClr val="bg2">
                    <a:lumMod val="90000"/>
                  </a:schemeClr>
                </a:solidFill>
              </a:rPr>
              <a:t>juillet</a:t>
            </a:r>
            <a:r>
              <a:rPr lang="de-DE" sz="1400" b="1" dirty="0">
                <a:solidFill>
                  <a:schemeClr val="bg2">
                    <a:lumMod val="90000"/>
                  </a:schemeClr>
                </a:solidFill>
              </a:rPr>
              <a:t> 2026</a:t>
            </a:r>
            <a:endParaRPr lang="fr-FR" sz="1400" b="1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D5FB5B6-E680-A717-6327-5C690056A160}"/>
              </a:ext>
            </a:extLst>
          </p:cNvPr>
          <p:cNvSpPr txBox="1"/>
          <p:nvPr/>
        </p:nvSpPr>
        <p:spPr>
          <a:xfrm>
            <a:off x="353141" y="925936"/>
            <a:ext cx="116287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Activité Formation : Bourses M2 Recherche</a:t>
            </a:r>
          </a:p>
        </p:txBody>
      </p:sp>
    </p:spTree>
    <p:extLst>
      <p:ext uri="{BB962C8B-B14F-4D97-AF65-F5344CB8AC3E}">
        <p14:creationId xmlns:p14="http://schemas.microsoft.com/office/powerpoint/2010/main" val="2826720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5EE011E2-7661-7D0B-7D5D-21AAF2ADA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4097" y="6316398"/>
            <a:ext cx="457200" cy="279274"/>
          </a:xfrm>
        </p:spPr>
        <p:txBody>
          <a:bodyPr/>
          <a:lstStyle/>
          <a:p>
            <a:fld id="{16540AE4-83D8-FB47-82ED-D1E5E7101566}" type="slidenum">
              <a:rPr lang="en-US" sz="14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12</a:t>
            </a:fld>
            <a:endParaRPr lang="en-US" sz="1400" b="1" dirty="0">
              <a:solidFill>
                <a:schemeClr val="tx1">
                  <a:lumMod val="50000"/>
                  <a:lumOff val="50000"/>
                </a:schemeClr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2A889EF-CD26-F820-9522-A4619D7D0579}"/>
              </a:ext>
            </a:extLst>
          </p:cNvPr>
          <p:cNvSpPr txBox="1"/>
          <p:nvPr/>
        </p:nvSpPr>
        <p:spPr>
          <a:xfrm>
            <a:off x="495950" y="934193"/>
            <a:ext cx="113830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Activité : Recensement/cartographie (Observatoire) </a:t>
            </a:r>
          </a:p>
          <a:p>
            <a:r>
              <a:rPr lang="fr-FR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2022 – 2023 :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495950" y="1815967"/>
            <a:ext cx="804861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rgbClr val="002060"/>
                </a:solidFill>
              </a:rPr>
              <a:t>Concentration et dispersion : 50% en IDF, 50% sur le reste du territoire national</a:t>
            </a:r>
          </a:p>
          <a:p>
            <a:pPr marL="457200" indent="-457200">
              <a:spcBef>
                <a:spcPts val="600"/>
              </a:spcBef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rgbClr val="002060"/>
                </a:solidFill>
              </a:rPr>
              <a:t>Axes de recherche variés  </a:t>
            </a:r>
          </a:p>
          <a:p>
            <a:pPr marL="457200" indent="-457200">
              <a:spcBef>
                <a:spcPts val="600"/>
              </a:spcBef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rgbClr val="002060"/>
                </a:solidFill>
              </a:rPr>
              <a:t>Fragiles en ressources humaines (difficultés de financements ?)</a:t>
            </a:r>
          </a:p>
          <a:p>
            <a:pPr marL="457200" indent="-457200">
              <a:spcBef>
                <a:spcPts val="600"/>
              </a:spcBef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rgbClr val="002060"/>
                </a:solidFill>
              </a:rPr>
              <a:t>Coût d’accès aux infrastructures non négligeables</a:t>
            </a:r>
          </a:p>
          <a:p>
            <a:pPr marL="457200" indent="-457200">
              <a:spcBef>
                <a:spcPts val="600"/>
              </a:spcBef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rgbClr val="002060"/>
                </a:solidFill>
              </a:rPr>
              <a:t>Financements majoritairement de faibles montants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C2E7D28-BEFA-496B-543A-D8490D066B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87"/>
          <a:stretch/>
        </p:blipFill>
        <p:spPr>
          <a:xfrm>
            <a:off x="-1" y="-41189"/>
            <a:ext cx="12192000" cy="85673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95950" y="5403344"/>
            <a:ext cx="113830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Bef>
                <a:spcPts val="600"/>
              </a:spcBef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800" b="1" dirty="0">
                <a:solidFill>
                  <a:srgbClr val="002060"/>
                </a:solidFill>
              </a:rPr>
              <a:t>Mise à jour en cours.</a:t>
            </a:r>
          </a:p>
          <a:p>
            <a:pPr marL="457200" lvl="0" indent="-457200"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800" b="1" dirty="0">
                <a:solidFill>
                  <a:srgbClr val="CC0066"/>
                </a:solidFill>
              </a:rPr>
              <a:t>Nous comptons sur votre participation !</a:t>
            </a:r>
            <a:endParaRPr lang="fr-FR" sz="2800" b="1" u="sng" dirty="0">
              <a:solidFill>
                <a:srgbClr val="CC0066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95950" y="4882798"/>
            <a:ext cx="2422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3000"/>
              </a:spcAft>
              <a:buClr>
                <a:srgbClr val="CC0099"/>
              </a:buClr>
            </a:pPr>
            <a:r>
              <a:rPr lang="fr-FR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2025-2026 :</a:t>
            </a:r>
            <a:endParaRPr lang="fr-FR" sz="32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28EE542-D71D-94E9-EEAA-44C81977FBCA}"/>
              </a:ext>
            </a:extLst>
          </p:cNvPr>
          <p:cNvSpPr/>
          <p:nvPr/>
        </p:nvSpPr>
        <p:spPr>
          <a:xfrm>
            <a:off x="1" y="6370819"/>
            <a:ext cx="11122702" cy="179883"/>
          </a:xfrm>
          <a:prstGeom prst="rect">
            <a:avLst/>
          </a:prstGeom>
          <a:solidFill>
            <a:srgbClr val="CC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1400" b="1" dirty="0">
                <a:solidFill>
                  <a:schemeClr val="bg2">
                    <a:lumMod val="90000"/>
                  </a:schemeClr>
                </a:solidFill>
              </a:rPr>
              <a:t>AG GDR Mi2B – 1 </a:t>
            </a:r>
            <a:r>
              <a:rPr lang="de-DE" sz="1400" b="1" dirty="0" err="1">
                <a:solidFill>
                  <a:schemeClr val="bg2">
                    <a:lumMod val="90000"/>
                  </a:schemeClr>
                </a:solidFill>
              </a:rPr>
              <a:t>juillet</a:t>
            </a:r>
            <a:r>
              <a:rPr lang="de-DE" sz="1400" b="1" dirty="0">
                <a:solidFill>
                  <a:schemeClr val="bg2">
                    <a:lumMod val="90000"/>
                  </a:schemeClr>
                </a:solidFill>
              </a:rPr>
              <a:t> 2026</a:t>
            </a:r>
            <a:endParaRPr lang="fr-FR" sz="1400" b="1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FAB8C24-65E5-3228-C865-650116252B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0895" y="2286818"/>
            <a:ext cx="3984610" cy="3984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5491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170B1-D9E2-E7AB-39E1-3E3D402F6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DAC111BF-2D10-EF00-328B-D66F3809F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4097" y="6316398"/>
            <a:ext cx="457200" cy="279274"/>
          </a:xfrm>
        </p:spPr>
        <p:txBody>
          <a:bodyPr/>
          <a:lstStyle/>
          <a:p>
            <a:fld id="{16540AE4-83D8-FB47-82ED-D1E5E7101566}" type="slidenum">
              <a:rPr lang="en-US" sz="14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13</a:t>
            </a:fld>
            <a:endParaRPr lang="en-US" sz="1400" b="1" dirty="0">
              <a:solidFill>
                <a:schemeClr val="tx1">
                  <a:lumMod val="50000"/>
                  <a:lumOff val="50000"/>
                </a:schemeClr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9CA58B6-2D89-24D1-9D50-F7F92D2F7702}"/>
              </a:ext>
            </a:extLst>
          </p:cNvPr>
          <p:cNvSpPr txBox="1"/>
          <p:nvPr/>
        </p:nvSpPr>
        <p:spPr>
          <a:xfrm>
            <a:off x="495950" y="934193"/>
            <a:ext cx="11383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Activité : Communication - </a:t>
            </a:r>
            <a:r>
              <a:rPr lang="fr-FR" sz="2400" b="1" dirty="0" err="1">
                <a:solidFill>
                  <a:srgbClr val="0070C0"/>
                </a:solidFill>
                <a:latin typeface="Century Gothic" panose="020B0502020202020204" pitchFamily="34" charset="0"/>
              </a:rPr>
              <a:t>NewsLetter</a:t>
            </a:r>
            <a:endParaRPr lang="fr-FR" sz="24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08973A9-6D6B-87C8-78BB-4E0F1FB51E95}"/>
              </a:ext>
            </a:extLst>
          </p:cNvPr>
          <p:cNvSpPr txBox="1"/>
          <p:nvPr/>
        </p:nvSpPr>
        <p:spPr>
          <a:xfrm>
            <a:off x="495950" y="2037819"/>
            <a:ext cx="11496775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rgbClr val="002060"/>
                </a:solidFill>
              </a:rPr>
              <a:t>Tous les mois/2mois</a:t>
            </a:r>
          </a:p>
          <a:p>
            <a:pPr marL="457200" indent="-457200">
              <a:spcBef>
                <a:spcPts val="600"/>
              </a:spcBef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rgbClr val="002060"/>
                </a:solidFill>
              </a:rPr>
              <a:t>Appels d’Offre</a:t>
            </a:r>
          </a:p>
          <a:p>
            <a:pPr marL="457200" indent="-457200">
              <a:spcBef>
                <a:spcPts val="600"/>
              </a:spcBef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rgbClr val="002060"/>
                </a:solidFill>
              </a:rPr>
              <a:t>Offres d’emploi</a:t>
            </a:r>
          </a:p>
          <a:p>
            <a:pPr marL="457200" indent="-457200">
              <a:spcBef>
                <a:spcPts val="600"/>
              </a:spcBef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rgbClr val="002060"/>
                </a:solidFill>
              </a:rPr>
              <a:t>Evénements</a:t>
            </a:r>
          </a:p>
          <a:p>
            <a:pPr marL="457200" indent="-457200">
              <a:spcBef>
                <a:spcPts val="600"/>
              </a:spcBef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rgbClr val="002060"/>
                </a:solidFill>
              </a:rPr>
              <a:t>Activités networking</a:t>
            </a:r>
          </a:p>
          <a:p>
            <a:pPr marL="457200" indent="-457200">
              <a:spcBef>
                <a:spcPts val="600"/>
              </a:spcBef>
              <a:buClr>
                <a:srgbClr val="CC0099"/>
              </a:buClr>
              <a:buFont typeface="Wingdings" panose="05000000000000000000" pitchFamily="2" charset="2"/>
              <a:buChar char="Ø"/>
            </a:pPr>
            <a:endParaRPr lang="fr-FR" sz="2400" dirty="0">
              <a:solidFill>
                <a:srgbClr val="002060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CF8B011-99CE-F0E4-8EA7-E85372962C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87"/>
          <a:stretch/>
        </p:blipFill>
        <p:spPr>
          <a:xfrm>
            <a:off x="-1" y="-41189"/>
            <a:ext cx="12192000" cy="85673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4904EE4-2138-875A-B516-EE9AF3577102}"/>
              </a:ext>
            </a:extLst>
          </p:cNvPr>
          <p:cNvSpPr/>
          <p:nvPr/>
        </p:nvSpPr>
        <p:spPr>
          <a:xfrm>
            <a:off x="1" y="6370819"/>
            <a:ext cx="11122702" cy="179883"/>
          </a:xfrm>
          <a:prstGeom prst="rect">
            <a:avLst/>
          </a:prstGeom>
          <a:solidFill>
            <a:srgbClr val="CC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1400" b="1" dirty="0">
                <a:solidFill>
                  <a:schemeClr val="bg2">
                    <a:lumMod val="90000"/>
                  </a:schemeClr>
                </a:solidFill>
              </a:rPr>
              <a:t>AG GDR Mi2B – 1 </a:t>
            </a:r>
            <a:r>
              <a:rPr lang="de-DE" sz="1400" b="1" dirty="0" err="1">
                <a:solidFill>
                  <a:schemeClr val="bg2">
                    <a:lumMod val="90000"/>
                  </a:schemeClr>
                </a:solidFill>
              </a:rPr>
              <a:t>juillet</a:t>
            </a:r>
            <a:r>
              <a:rPr lang="de-DE" sz="1400" b="1" dirty="0">
                <a:solidFill>
                  <a:schemeClr val="bg2">
                    <a:lumMod val="90000"/>
                  </a:schemeClr>
                </a:solidFill>
              </a:rPr>
              <a:t> 2026</a:t>
            </a:r>
            <a:endParaRPr lang="fr-FR" sz="1400" b="1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E5955B8-AF44-BC30-A731-F6C556380D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3013" y="1741567"/>
            <a:ext cx="4457908" cy="462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389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0AA64-19BA-48CF-E3C7-0833A287B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FED3345E-81DF-8C82-0653-7E852759B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4097" y="6316398"/>
            <a:ext cx="457200" cy="279274"/>
          </a:xfrm>
        </p:spPr>
        <p:txBody>
          <a:bodyPr/>
          <a:lstStyle/>
          <a:p>
            <a:fld id="{16540AE4-83D8-FB47-82ED-D1E5E7101566}" type="slidenum">
              <a:rPr lang="en-US" sz="14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14</a:t>
            </a:fld>
            <a:endParaRPr lang="en-US" sz="1400" b="1" dirty="0">
              <a:solidFill>
                <a:schemeClr val="tx1">
                  <a:lumMod val="50000"/>
                  <a:lumOff val="50000"/>
                </a:schemeClr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8610E01-FF5A-E339-31BE-E99C00D195E0}"/>
              </a:ext>
            </a:extLst>
          </p:cNvPr>
          <p:cNvSpPr txBox="1"/>
          <p:nvPr/>
        </p:nvSpPr>
        <p:spPr>
          <a:xfrm>
            <a:off x="632433" y="1797448"/>
            <a:ext cx="112221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Refonte du Site Web :  </a:t>
            </a:r>
            <a:r>
              <a:rPr lang="fr-FR" sz="2000" dirty="0">
                <a:solidFill>
                  <a:srgbClr val="002060"/>
                </a:solidFill>
                <a:latin typeface="Century Gothic" panose="020B0502020202020204" pitchFamily="34" charset="0"/>
                <a:hlinkClick r:id="rId2"/>
              </a:rPr>
              <a:t>http://radiotransnet.fr/</a:t>
            </a:r>
            <a:r>
              <a:rPr lang="fr-FR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F6F8BF8-B936-C7CC-CA29-1F160C08655E}"/>
              </a:ext>
            </a:extLst>
          </p:cNvPr>
          <p:cNvSpPr txBox="1"/>
          <p:nvPr/>
        </p:nvSpPr>
        <p:spPr>
          <a:xfrm>
            <a:off x="632433" y="933292"/>
            <a:ext cx="10448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Chantiers en cours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2118056-465D-05B3-39BD-2E6D78D47B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87"/>
          <a:stretch/>
        </p:blipFill>
        <p:spPr>
          <a:xfrm>
            <a:off x="-1" y="-41189"/>
            <a:ext cx="12192000" cy="85673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7A46F03-9F77-1041-084C-D17635030EE3}"/>
              </a:ext>
            </a:extLst>
          </p:cNvPr>
          <p:cNvSpPr/>
          <p:nvPr/>
        </p:nvSpPr>
        <p:spPr>
          <a:xfrm>
            <a:off x="1" y="6370819"/>
            <a:ext cx="11122702" cy="179883"/>
          </a:xfrm>
          <a:prstGeom prst="rect">
            <a:avLst/>
          </a:prstGeom>
          <a:solidFill>
            <a:srgbClr val="CC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1400" b="1" dirty="0">
                <a:solidFill>
                  <a:schemeClr val="bg2">
                    <a:lumMod val="90000"/>
                  </a:schemeClr>
                </a:solidFill>
              </a:rPr>
              <a:t>AG GDR Mi2B – 1 </a:t>
            </a:r>
            <a:r>
              <a:rPr lang="de-DE" sz="1400" b="1" dirty="0" err="1">
                <a:solidFill>
                  <a:schemeClr val="bg2">
                    <a:lumMod val="90000"/>
                  </a:schemeClr>
                </a:solidFill>
              </a:rPr>
              <a:t>juillet</a:t>
            </a:r>
            <a:r>
              <a:rPr lang="de-DE" sz="1400" b="1" dirty="0">
                <a:solidFill>
                  <a:schemeClr val="bg2">
                    <a:lumMod val="90000"/>
                  </a:schemeClr>
                </a:solidFill>
              </a:rPr>
              <a:t> 2026</a:t>
            </a:r>
            <a:endParaRPr lang="fr-FR" sz="1400" b="1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62A39B5-DD7E-3821-22FE-53EB141F73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2106" y="2373030"/>
            <a:ext cx="8318934" cy="381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5568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BAD58-7A83-9597-71C4-14167E15A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0F21CAFB-5C4B-AD79-F832-9B7283853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4097" y="6316398"/>
            <a:ext cx="457200" cy="279274"/>
          </a:xfrm>
        </p:spPr>
        <p:txBody>
          <a:bodyPr/>
          <a:lstStyle/>
          <a:p>
            <a:fld id="{16540AE4-83D8-FB47-82ED-D1E5E7101566}" type="slidenum">
              <a:rPr lang="en-US" sz="14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15</a:t>
            </a:fld>
            <a:endParaRPr lang="en-US" sz="1400" b="1" dirty="0">
              <a:solidFill>
                <a:schemeClr val="tx1">
                  <a:lumMod val="50000"/>
                  <a:lumOff val="50000"/>
                </a:schemeClr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C25A2A2-CA0C-03AA-054B-D74949C0D703}"/>
              </a:ext>
            </a:extLst>
          </p:cNvPr>
          <p:cNvSpPr txBox="1"/>
          <p:nvPr/>
        </p:nvSpPr>
        <p:spPr>
          <a:xfrm>
            <a:off x="632433" y="1797448"/>
            <a:ext cx="112221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Refonte du Site Web :  </a:t>
            </a:r>
            <a:r>
              <a:rPr lang="fr-FR" sz="2000" dirty="0">
                <a:solidFill>
                  <a:srgbClr val="002060"/>
                </a:solidFill>
                <a:latin typeface="Century Gothic" panose="020B0502020202020204" pitchFamily="34" charset="0"/>
                <a:hlinkClick r:id="rId2"/>
              </a:rPr>
              <a:t>http://radiotransnet.fr/</a:t>
            </a:r>
            <a:r>
              <a:rPr lang="fr-FR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</a:p>
          <a:p>
            <a:pPr marL="898525" indent="-457200">
              <a:spcBef>
                <a:spcPts val="1200"/>
              </a:spcBef>
              <a:buClr>
                <a:srgbClr val="CC0099"/>
              </a:buClr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2060"/>
                </a:solidFill>
                <a:latin typeface="Century Gothic" panose="020B0502020202020204" pitchFamily="34" charset="0"/>
              </a:rPr>
              <a:t>Création de profil sur inscription (actualisation de la mailing </a:t>
            </a:r>
            <a:r>
              <a:rPr lang="fr-FR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list</a:t>
            </a:r>
            <a:r>
              <a:rPr lang="fr-FR" dirty="0">
                <a:solidFill>
                  <a:srgbClr val="002060"/>
                </a:solidFill>
                <a:latin typeface="Century Gothic" panose="020B0502020202020204" pitchFamily="34" charset="0"/>
              </a:rPr>
              <a:t>)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15FFF1E-9F56-48B3-B2FD-19787EB6F7A8}"/>
              </a:ext>
            </a:extLst>
          </p:cNvPr>
          <p:cNvSpPr txBox="1"/>
          <p:nvPr/>
        </p:nvSpPr>
        <p:spPr>
          <a:xfrm>
            <a:off x="632433" y="933292"/>
            <a:ext cx="10448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Chantiers en cours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4822D07-8011-BF3E-C8C4-D9028A8678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87"/>
          <a:stretch/>
        </p:blipFill>
        <p:spPr>
          <a:xfrm>
            <a:off x="-1" y="-41189"/>
            <a:ext cx="12192000" cy="85673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BCD05D3-175C-E8F1-CD1A-099078A010C2}"/>
              </a:ext>
            </a:extLst>
          </p:cNvPr>
          <p:cNvSpPr/>
          <p:nvPr/>
        </p:nvSpPr>
        <p:spPr>
          <a:xfrm>
            <a:off x="1" y="6370819"/>
            <a:ext cx="11122702" cy="179883"/>
          </a:xfrm>
          <a:prstGeom prst="rect">
            <a:avLst/>
          </a:prstGeom>
          <a:solidFill>
            <a:srgbClr val="CC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1400" b="1" dirty="0">
                <a:solidFill>
                  <a:schemeClr val="bg2">
                    <a:lumMod val="90000"/>
                  </a:schemeClr>
                </a:solidFill>
              </a:rPr>
              <a:t>AG GDR Mi2B – 1 </a:t>
            </a:r>
            <a:r>
              <a:rPr lang="de-DE" sz="1400" b="1" dirty="0" err="1">
                <a:solidFill>
                  <a:schemeClr val="bg2">
                    <a:lumMod val="90000"/>
                  </a:schemeClr>
                </a:solidFill>
              </a:rPr>
              <a:t>juillet</a:t>
            </a:r>
            <a:r>
              <a:rPr lang="de-DE" sz="1400" b="1" dirty="0">
                <a:solidFill>
                  <a:schemeClr val="bg2">
                    <a:lumMod val="90000"/>
                  </a:schemeClr>
                </a:solidFill>
              </a:rPr>
              <a:t> 2026</a:t>
            </a:r>
            <a:endParaRPr lang="fr-FR" sz="1400" b="1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62FAAC0-01C3-DE46-514C-C4D2899657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8480" y="2677911"/>
            <a:ext cx="6380480" cy="358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6076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FE8B8-6AEC-019A-E81F-DEDE07E644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7F01C1AB-7E5C-174B-1B7B-205846628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4097" y="6316398"/>
            <a:ext cx="457200" cy="279274"/>
          </a:xfrm>
        </p:spPr>
        <p:txBody>
          <a:bodyPr/>
          <a:lstStyle/>
          <a:p>
            <a:fld id="{16540AE4-83D8-FB47-82ED-D1E5E7101566}" type="slidenum">
              <a:rPr lang="en-US" sz="14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16</a:t>
            </a:fld>
            <a:endParaRPr lang="en-US" sz="1400" b="1" dirty="0">
              <a:solidFill>
                <a:schemeClr val="tx1">
                  <a:lumMod val="50000"/>
                  <a:lumOff val="50000"/>
                </a:schemeClr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B8CD85C-6158-9CE2-A01B-BE479B64B280}"/>
              </a:ext>
            </a:extLst>
          </p:cNvPr>
          <p:cNvSpPr txBox="1"/>
          <p:nvPr/>
        </p:nvSpPr>
        <p:spPr>
          <a:xfrm>
            <a:off x="632433" y="1797448"/>
            <a:ext cx="112221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Refonte du Site Web :  </a:t>
            </a:r>
            <a:r>
              <a:rPr lang="fr-FR" sz="2000" dirty="0">
                <a:solidFill>
                  <a:srgbClr val="002060"/>
                </a:solidFill>
                <a:latin typeface="Century Gothic" panose="020B0502020202020204" pitchFamily="34" charset="0"/>
                <a:hlinkClick r:id="rId2"/>
              </a:rPr>
              <a:t>http://radiotransnet.fr/</a:t>
            </a:r>
            <a:r>
              <a:rPr lang="fr-FR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</a:p>
          <a:p>
            <a:pPr marL="898525" indent="-457200">
              <a:spcBef>
                <a:spcPts val="1200"/>
              </a:spcBef>
              <a:buClr>
                <a:srgbClr val="CC0099"/>
              </a:buClr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2060"/>
                </a:solidFill>
                <a:latin typeface="Century Gothic" panose="020B0502020202020204" pitchFamily="34" charset="0"/>
              </a:rPr>
              <a:t>Système de dépôt d’annonces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7D9DCE7-7D62-66C3-399C-86A1B553E414}"/>
              </a:ext>
            </a:extLst>
          </p:cNvPr>
          <p:cNvSpPr txBox="1"/>
          <p:nvPr/>
        </p:nvSpPr>
        <p:spPr>
          <a:xfrm>
            <a:off x="632433" y="933292"/>
            <a:ext cx="10448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Chantiers en cours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5C1F9D0-0E8D-B883-190F-EF4052971D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87"/>
          <a:stretch/>
        </p:blipFill>
        <p:spPr>
          <a:xfrm>
            <a:off x="-1" y="-41189"/>
            <a:ext cx="12192000" cy="85673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A2C5C99-3FCA-70ED-6A96-1D9B36656971}"/>
              </a:ext>
            </a:extLst>
          </p:cNvPr>
          <p:cNvSpPr/>
          <p:nvPr/>
        </p:nvSpPr>
        <p:spPr>
          <a:xfrm>
            <a:off x="1" y="6370819"/>
            <a:ext cx="11122702" cy="179883"/>
          </a:xfrm>
          <a:prstGeom prst="rect">
            <a:avLst/>
          </a:prstGeom>
          <a:solidFill>
            <a:srgbClr val="CC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1400" b="1" dirty="0">
                <a:solidFill>
                  <a:schemeClr val="bg2">
                    <a:lumMod val="90000"/>
                  </a:schemeClr>
                </a:solidFill>
              </a:rPr>
              <a:t>AG GDR Mi2B – 1 </a:t>
            </a:r>
            <a:r>
              <a:rPr lang="de-DE" sz="1400" b="1" dirty="0" err="1">
                <a:solidFill>
                  <a:schemeClr val="bg2">
                    <a:lumMod val="90000"/>
                  </a:schemeClr>
                </a:solidFill>
              </a:rPr>
              <a:t>juillet</a:t>
            </a:r>
            <a:r>
              <a:rPr lang="de-DE" sz="1400" b="1" dirty="0">
                <a:solidFill>
                  <a:schemeClr val="bg2">
                    <a:lumMod val="90000"/>
                  </a:schemeClr>
                </a:solidFill>
              </a:rPr>
              <a:t> 2026</a:t>
            </a:r>
            <a:endParaRPr lang="fr-FR" sz="1400" b="1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81376F7-0351-0D7E-7CA9-744B4A3FA6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3659" y="1136139"/>
            <a:ext cx="4057221" cy="5180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2745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95F011-1A8B-923F-8AEB-5B246077C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D1C79F97-62F1-6252-8317-865840D6C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4097" y="6316398"/>
            <a:ext cx="457200" cy="279274"/>
          </a:xfrm>
        </p:spPr>
        <p:txBody>
          <a:bodyPr/>
          <a:lstStyle/>
          <a:p>
            <a:fld id="{16540AE4-83D8-FB47-82ED-D1E5E7101566}" type="slidenum">
              <a:rPr lang="en-US" sz="14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17</a:t>
            </a:fld>
            <a:endParaRPr lang="en-US" sz="1400" b="1" dirty="0">
              <a:solidFill>
                <a:schemeClr val="tx1">
                  <a:lumMod val="50000"/>
                  <a:lumOff val="50000"/>
                </a:schemeClr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A19F624-C0F7-9958-2D13-3C4168E7D0F6}"/>
              </a:ext>
            </a:extLst>
          </p:cNvPr>
          <p:cNvSpPr txBox="1"/>
          <p:nvPr/>
        </p:nvSpPr>
        <p:spPr>
          <a:xfrm>
            <a:off x="632433" y="1492648"/>
            <a:ext cx="465076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Refonte du Site Web :  </a:t>
            </a:r>
            <a:r>
              <a:rPr lang="fr-FR" sz="2000" dirty="0">
                <a:solidFill>
                  <a:srgbClr val="002060"/>
                </a:solidFill>
                <a:latin typeface="Century Gothic" panose="020B0502020202020204" pitchFamily="34" charset="0"/>
                <a:hlinkClick r:id="rId2"/>
              </a:rPr>
              <a:t>http://radiotransnet.fr/</a:t>
            </a:r>
            <a:r>
              <a:rPr lang="fr-FR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</a:p>
          <a:p>
            <a:pPr marL="898525" indent="-457200">
              <a:spcBef>
                <a:spcPts val="1200"/>
              </a:spcBef>
              <a:buClr>
                <a:srgbClr val="CC0099"/>
              </a:buClr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2060"/>
                </a:solidFill>
                <a:latin typeface="Century Gothic" panose="020B0502020202020204" pitchFamily="34" charset="0"/>
              </a:rPr>
              <a:t>Agenda et partage des événements de la</a:t>
            </a:r>
            <a:br>
              <a:rPr lang="fr-FR" dirty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fr-FR" dirty="0">
                <a:solidFill>
                  <a:srgbClr val="002060"/>
                </a:solidFill>
                <a:latin typeface="Century Gothic" panose="020B0502020202020204" pitchFamily="34" charset="0"/>
              </a:rPr>
              <a:t>SFRO (brassage des communautés</a:t>
            </a:r>
            <a:br>
              <a:rPr lang="fr-FR" dirty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fr-FR" dirty="0">
                <a:solidFill>
                  <a:srgbClr val="002060"/>
                </a:solidFill>
                <a:latin typeface="Century Gothic" panose="020B0502020202020204" pitchFamily="34" charset="0"/>
              </a:rPr>
              <a:t>Cliniques / Précliniques)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944FEA2-0A50-1640-681A-BA07DFB3FC71}"/>
              </a:ext>
            </a:extLst>
          </p:cNvPr>
          <p:cNvSpPr txBox="1"/>
          <p:nvPr/>
        </p:nvSpPr>
        <p:spPr>
          <a:xfrm>
            <a:off x="632433" y="933292"/>
            <a:ext cx="10448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Chantiers en cours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565C228-BC6C-7C3C-ADC9-46DAA34031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87"/>
          <a:stretch/>
        </p:blipFill>
        <p:spPr>
          <a:xfrm>
            <a:off x="-1" y="-41189"/>
            <a:ext cx="12192000" cy="85673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249B8F1-CCF0-8D50-FFCC-D751DC4EB980}"/>
              </a:ext>
            </a:extLst>
          </p:cNvPr>
          <p:cNvSpPr/>
          <p:nvPr/>
        </p:nvSpPr>
        <p:spPr>
          <a:xfrm>
            <a:off x="1" y="6370819"/>
            <a:ext cx="11122702" cy="179883"/>
          </a:xfrm>
          <a:prstGeom prst="rect">
            <a:avLst/>
          </a:prstGeom>
          <a:solidFill>
            <a:srgbClr val="CC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1400" b="1" dirty="0">
                <a:solidFill>
                  <a:schemeClr val="bg2">
                    <a:lumMod val="90000"/>
                  </a:schemeClr>
                </a:solidFill>
              </a:rPr>
              <a:t>AG GDR Mi2B – 1 </a:t>
            </a:r>
            <a:r>
              <a:rPr lang="de-DE" sz="1400" b="1" dirty="0" err="1">
                <a:solidFill>
                  <a:schemeClr val="bg2">
                    <a:lumMod val="90000"/>
                  </a:schemeClr>
                </a:solidFill>
              </a:rPr>
              <a:t>juillet</a:t>
            </a:r>
            <a:r>
              <a:rPr lang="de-DE" sz="1400" b="1" dirty="0">
                <a:solidFill>
                  <a:schemeClr val="bg2">
                    <a:lumMod val="90000"/>
                  </a:schemeClr>
                </a:solidFill>
              </a:rPr>
              <a:t> 2026</a:t>
            </a:r>
            <a:endParaRPr lang="fr-FR" sz="1400" b="1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8C98540-99DA-ACC0-529F-E900E86F0B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3200" y="1225679"/>
            <a:ext cx="5381081" cy="460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5807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C637C-7472-B2E4-2D03-711D1668DD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D34E67AD-6DA3-656A-9516-4064F1D8A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4097" y="6316398"/>
            <a:ext cx="457200" cy="279274"/>
          </a:xfrm>
        </p:spPr>
        <p:txBody>
          <a:bodyPr/>
          <a:lstStyle/>
          <a:p>
            <a:fld id="{16540AE4-83D8-FB47-82ED-D1E5E7101566}" type="slidenum">
              <a:rPr lang="en-US" sz="14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18</a:t>
            </a:fld>
            <a:endParaRPr lang="en-US" sz="1400" b="1" dirty="0">
              <a:solidFill>
                <a:schemeClr val="tx1">
                  <a:lumMod val="50000"/>
                  <a:lumOff val="50000"/>
                </a:schemeClr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DAF7170-4EF5-CB0F-7362-30A6E3F92FD3}"/>
              </a:ext>
            </a:extLst>
          </p:cNvPr>
          <p:cNvSpPr txBox="1"/>
          <p:nvPr/>
        </p:nvSpPr>
        <p:spPr>
          <a:xfrm>
            <a:off x="632433" y="1797448"/>
            <a:ext cx="1122218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Refonte du Site Web :  </a:t>
            </a:r>
            <a:r>
              <a:rPr lang="fr-FR" sz="2000" dirty="0">
                <a:solidFill>
                  <a:srgbClr val="002060"/>
                </a:solidFill>
                <a:latin typeface="Century Gothic" panose="020B0502020202020204" pitchFamily="34" charset="0"/>
                <a:hlinkClick r:id="rId2"/>
              </a:rPr>
              <a:t>http://radiotransnet.fr/</a:t>
            </a:r>
            <a:r>
              <a:rPr lang="fr-FR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</a:p>
          <a:p>
            <a:pPr marL="898525" indent="-457200">
              <a:spcBef>
                <a:spcPts val="1200"/>
              </a:spcBef>
              <a:buClr>
                <a:srgbClr val="CC0099"/>
              </a:buClr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2060"/>
                </a:solidFill>
                <a:latin typeface="Century Gothic" panose="020B0502020202020204" pitchFamily="34" charset="0"/>
              </a:rPr>
              <a:t>Création de profil sur inscription (actualisation de la mailing </a:t>
            </a:r>
            <a:r>
              <a:rPr lang="fr-FR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list</a:t>
            </a:r>
            <a:r>
              <a:rPr lang="fr-FR" dirty="0">
                <a:solidFill>
                  <a:srgbClr val="002060"/>
                </a:solidFill>
                <a:latin typeface="Century Gothic" panose="020B0502020202020204" pitchFamily="34" charset="0"/>
              </a:rPr>
              <a:t>)</a:t>
            </a:r>
          </a:p>
          <a:p>
            <a:pPr marL="898525" indent="-457200">
              <a:spcBef>
                <a:spcPts val="1200"/>
              </a:spcBef>
              <a:buClr>
                <a:srgbClr val="CC0099"/>
              </a:buClr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2060"/>
                </a:solidFill>
                <a:latin typeface="Century Gothic" panose="020B0502020202020204" pitchFamily="34" charset="0"/>
              </a:rPr>
              <a:t>Système de dépôt d’annonces</a:t>
            </a:r>
          </a:p>
          <a:p>
            <a:pPr marL="898525" indent="-457200">
              <a:spcBef>
                <a:spcPts val="1200"/>
              </a:spcBef>
              <a:buClr>
                <a:srgbClr val="CC0099"/>
              </a:buClr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2060"/>
                </a:solidFill>
                <a:latin typeface="Century Gothic" panose="020B0502020202020204" pitchFamily="34" charset="0"/>
              </a:rPr>
              <a:t>Agenda et partage des événements de la SFRO (brassage des communautés Cliniques / Précliniques)</a:t>
            </a:r>
          </a:p>
          <a:p>
            <a:pPr marL="898525" indent="-457200">
              <a:spcBef>
                <a:spcPts val="1200"/>
              </a:spcBef>
              <a:buClr>
                <a:srgbClr val="CC0099"/>
              </a:buClr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2060"/>
                </a:solidFill>
                <a:latin typeface="Century Gothic" panose="020B0502020202020204" pitchFamily="34" charset="0"/>
              </a:rPr>
              <a:t>Intégration d’un annuaire des partenaires en cours</a:t>
            </a:r>
          </a:p>
          <a:p>
            <a:pPr marL="898525" indent="-457200">
              <a:spcBef>
                <a:spcPts val="1200"/>
              </a:spcBef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dirty="0">
                <a:solidFill>
                  <a:srgbClr val="002060"/>
                </a:solidFill>
                <a:latin typeface="Century Gothic" panose="020B0502020202020204" pitchFamily="34" charset="0"/>
              </a:rPr>
              <a:t>Lancement dans qqes jours </a:t>
            </a:r>
          </a:p>
          <a:p>
            <a:pPr marL="898525" indent="-457200">
              <a:spcBef>
                <a:spcPts val="1200"/>
              </a:spcBef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000" b="1" dirty="0">
                <a:solidFill>
                  <a:srgbClr val="CC0099"/>
                </a:solidFill>
                <a:latin typeface="Century Gothic" panose="020B0502020202020204" pitchFamily="34" charset="0"/>
              </a:rPr>
              <a:t>Inscrivez-vous !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7FEB106-A785-E2A8-66B4-893F18519873}"/>
              </a:ext>
            </a:extLst>
          </p:cNvPr>
          <p:cNvSpPr txBox="1"/>
          <p:nvPr/>
        </p:nvSpPr>
        <p:spPr>
          <a:xfrm>
            <a:off x="632433" y="933292"/>
            <a:ext cx="10448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Chantiers en cours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CE73F61-5952-9095-60DC-18215EB8386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87"/>
          <a:stretch/>
        </p:blipFill>
        <p:spPr>
          <a:xfrm>
            <a:off x="-1" y="-41189"/>
            <a:ext cx="12192000" cy="85673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AB623C8-5A17-1C16-9DC5-04DB331D30C7}"/>
              </a:ext>
            </a:extLst>
          </p:cNvPr>
          <p:cNvSpPr/>
          <p:nvPr/>
        </p:nvSpPr>
        <p:spPr>
          <a:xfrm>
            <a:off x="1" y="6370819"/>
            <a:ext cx="11122702" cy="179883"/>
          </a:xfrm>
          <a:prstGeom prst="rect">
            <a:avLst/>
          </a:prstGeom>
          <a:solidFill>
            <a:srgbClr val="CC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1400" b="1" dirty="0">
                <a:solidFill>
                  <a:schemeClr val="bg2">
                    <a:lumMod val="90000"/>
                  </a:schemeClr>
                </a:solidFill>
              </a:rPr>
              <a:t>AG GDR Mi2B – 1 </a:t>
            </a:r>
            <a:r>
              <a:rPr lang="de-DE" sz="1400" b="1" dirty="0" err="1">
                <a:solidFill>
                  <a:schemeClr val="bg2">
                    <a:lumMod val="90000"/>
                  </a:schemeClr>
                </a:solidFill>
              </a:rPr>
              <a:t>juillet</a:t>
            </a:r>
            <a:r>
              <a:rPr lang="de-DE" sz="1400" b="1" dirty="0">
                <a:solidFill>
                  <a:schemeClr val="bg2">
                    <a:lumMod val="90000"/>
                  </a:schemeClr>
                </a:solidFill>
              </a:rPr>
              <a:t> 2026</a:t>
            </a:r>
            <a:endParaRPr lang="fr-FR" sz="1400" b="1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4791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5EE011E2-7661-7D0B-7D5D-21AAF2ADA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4097" y="6316398"/>
            <a:ext cx="457200" cy="279274"/>
          </a:xfrm>
        </p:spPr>
        <p:txBody>
          <a:bodyPr/>
          <a:lstStyle/>
          <a:p>
            <a:fld id="{16540AE4-83D8-FB47-82ED-D1E5E7101566}" type="slidenum">
              <a:rPr lang="en-US" sz="14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19</a:t>
            </a:fld>
            <a:endParaRPr lang="en-US" sz="1400" b="1" dirty="0">
              <a:solidFill>
                <a:schemeClr val="tx1">
                  <a:lumMod val="50000"/>
                  <a:lumOff val="50000"/>
                </a:schemeClr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632433" y="1885147"/>
            <a:ext cx="1122218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0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Partage d’informations : AAP, événements, offres de postes (Newsletter)</a:t>
            </a:r>
          </a:p>
          <a:p>
            <a:pPr marL="457200" indent="-457200">
              <a:spcBef>
                <a:spcPts val="1200"/>
              </a:spcBef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0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Soutiens de M2R pour internes et étudiants académiques</a:t>
            </a:r>
          </a:p>
          <a:p>
            <a:pPr marL="457200" indent="-457200">
              <a:spcBef>
                <a:spcPts val="1200"/>
              </a:spcBef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0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Emulation scientifique : Soutien &amp; organisation d’événements, aide pour la prise en charge des jeunes</a:t>
            </a:r>
          </a:p>
          <a:p>
            <a:pPr marL="457200" indent="-457200">
              <a:spcBef>
                <a:spcPts val="1200"/>
              </a:spcBef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0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Facilitateur de collaborations (</a:t>
            </a:r>
            <a:r>
              <a:rPr lang="fr-FR" sz="2000" i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cf</a:t>
            </a:r>
            <a:r>
              <a:rPr lang="fr-FR" sz="20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 AAP </a:t>
            </a:r>
            <a:r>
              <a:rPr lang="fr-FR" sz="2000" i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seq</a:t>
            </a:r>
            <a:r>
              <a:rPr lang="fr-FR" sz="20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 2022)</a:t>
            </a:r>
          </a:p>
          <a:p>
            <a:pPr marL="457200" indent="-457200">
              <a:spcBef>
                <a:spcPts val="1200"/>
              </a:spcBef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0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Ouverture et influence sur orientation d’appels d’offre INCa</a:t>
            </a:r>
          </a:p>
          <a:p>
            <a:pPr marL="457200" indent="-457200">
              <a:spcBef>
                <a:spcPts val="1200"/>
              </a:spcBef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000" b="1" i="1" dirty="0">
                <a:solidFill>
                  <a:srgbClr val="002060"/>
                </a:solidFill>
                <a:latin typeface="Century Gothic" panose="020B0502020202020204" pitchFamily="34" charset="0"/>
              </a:rPr>
              <a:t>Meilleure visibilité de la communauté</a:t>
            </a:r>
          </a:p>
          <a:p>
            <a:pPr marL="457200" indent="-457200">
              <a:spcBef>
                <a:spcPts val="1200"/>
              </a:spcBef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000" b="1" i="1" dirty="0">
                <a:solidFill>
                  <a:srgbClr val="002060"/>
                </a:solidFill>
                <a:latin typeface="Century Gothic" panose="020B0502020202020204" pitchFamily="34" charset="0"/>
              </a:rPr>
              <a:t>Meilleur soutien à ces activités !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C2E7D28-BEFA-496B-543A-D8490D066B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87"/>
          <a:stretch/>
        </p:blipFill>
        <p:spPr>
          <a:xfrm>
            <a:off x="-1" y="-41189"/>
            <a:ext cx="12192000" cy="85673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C85F48C-7E0E-3AEB-C3E0-948193502AB0}"/>
              </a:ext>
            </a:extLst>
          </p:cNvPr>
          <p:cNvSpPr txBox="1"/>
          <p:nvPr/>
        </p:nvSpPr>
        <p:spPr>
          <a:xfrm>
            <a:off x="632433" y="933292"/>
            <a:ext cx="10448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Conclusion : RadioTransNet ça sert à quoi 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DBDBC8-7AE8-1A5E-EAAE-046D9E5B72F6}"/>
              </a:ext>
            </a:extLst>
          </p:cNvPr>
          <p:cNvSpPr/>
          <p:nvPr/>
        </p:nvSpPr>
        <p:spPr>
          <a:xfrm>
            <a:off x="1" y="6370819"/>
            <a:ext cx="11122702" cy="179883"/>
          </a:xfrm>
          <a:prstGeom prst="rect">
            <a:avLst/>
          </a:prstGeom>
          <a:solidFill>
            <a:srgbClr val="CC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1400" b="1" dirty="0">
                <a:solidFill>
                  <a:schemeClr val="bg2">
                    <a:lumMod val="90000"/>
                  </a:schemeClr>
                </a:solidFill>
              </a:rPr>
              <a:t>AG GDR Mi2B – 1 </a:t>
            </a:r>
            <a:r>
              <a:rPr lang="de-DE" sz="1400" b="1" dirty="0" err="1">
                <a:solidFill>
                  <a:schemeClr val="bg2">
                    <a:lumMod val="90000"/>
                  </a:schemeClr>
                </a:solidFill>
              </a:rPr>
              <a:t>juillet</a:t>
            </a:r>
            <a:r>
              <a:rPr lang="de-DE" sz="1400" b="1" dirty="0">
                <a:solidFill>
                  <a:schemeClr val="bg2">
                    <a:lumMod val="90000"/>
                  </a:schemeClr>
                </a:solidFill>
              </a:rPr>
              <a:t> 2026</a:t>
            </a:r>
            <a:endParaRPr lang="fr-FR" sz="1400" b="1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394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7A8A543-158F-7408-2DE7-74BBE2C6D85B}"/>
              </a:ext>
            </a:extLst>
          </p:cNvPr>
          <p:cNvSpPr txBox="1"/>
          <p:nvPr/>
        </p:nvSpPr>
        <p:spPr>
          <a:xfrm>
            <a:off x="329514" y="1061720"/>
            <a:ext cx="11699576" cy="5370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FR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Contexte &amp; Objectifs</a:t>
            </a:r>
          </a:p>
          <a:p>
            <a:pPr marL="457200" indent="-457200" algn="just">
              <a:spcBef>
                <a:spcPts val="600"/>
              </a:spcBef>
              <a:spcAft>
                <a:spcPts val="1800"/>
              </a:spcAft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RADIOTRANSNET: porté par la SFRO en association avec la SFPM</a:t>
            </a:r>
          </a:p>
          <a:p>
            <a:pPr marL="457200" indent="-457200" algn="just">
              <a:spcBef>
                <a:spcPts val="600"/>
              </a:spcBef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Labellisation INCa fin 2018, renouvellement fin 2021 pour 4 années supplémentaires</a:t>
            </a:r>
          </a:p>
          <a:p>
            <a:pPr marL="457200" indent="-457200" algn="just">
              <a:spcBef>
                <a:spcPts val="600"/>
              </a:spcBef>
              <a:spcAft>
                <a:spcPts val="1800"/>
              </a:spcAft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2</a:t>
            </a:r>
            <a:r>
              <a:rPr lang="fr-FR" sz="2000" baseline="30000" dirty="0">
                <a:solidFill>
                  <a:srgbClr val="002060"/>
                </a:solidFill>
                <a:latin typeface="Century Gothic" panose="020B0502020202020204" pitchFamily="34" charset="0"/>
              </a:rPr>
              <a:t>ème</a:t>
            </a:r>
            <a:r>
              <a:rPr lang="fr-FR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 phase terminée, année de transition dans l’attente d’un nouvel AAP</a:t>
            </a:r>
          </a:p>
          <a:p>
            <a:pPr marL="457200" indent="-457200" algn="just">
              <a:spcAft>
                <a:spcPts val="1800"/>
              </a:spcAft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Structuration nationale de la recherche préclinique et translationnelle autour d’un projet commun d’innovation en radiothérapie oncologique :</a:t>
            </a:r>
          </a:p>
          <a:p>
            <a:pPr marL="914400" lvl="1" indent="-457200" algn="just">
              <a:spcAft>
                <a:spcPts val="1200"/>
              </a:spcAft>
              <a:buClr>
                <a:srgbClr val="CC0099"/>
              </a:buClr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Recensement des structures et projets de recherche</a:t>
            </a:r>
          </a:p>
          <a:p>
            <a:pPr marL="914400" lvl="1" indent="-457200" algn="just">
              <a:spcAft>
                <a:spcPts val="1200"/>
              </a:spcAft>
              <a:buClr>
                <a:srgbClr val="CC0099"/>
              </a:buClr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Définition d’axes de recherche prioritaire avec tous les acteurs du domaine</a:t>
            </a:r>
          </a:p>
          <a:p>
            <a:pPr marL="914400" lvl="1" indent="-457200" algn="just">
              <a:spcAft>
                <a:spcPts val="1800"/>
              </a:spcAft>
              <a:buClr>
                <a:srgbClr val="CC0099"/>
              </a:buClr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Cohérence des priorités de recherche avec les besoins cliniques</a:t>
            </a:r>
          </a:p>
          <a:p>
            <a:pPr marL="457200" indent="-457200" algn="just">
              <a:spcAft>
                <a:spcPts val="1200"/>
              </a:spcAft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Accroitre la visibilité du domaine de recherche</a:t>
            </a:r>
          </a:p>
          <a:p>
            <a:pPr marL="457200" indent="-457200" algn="just">
              <a:spcAft>
                <a:spcPts val="1800"/>
              </a:spcAft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Orienter des financement(s) du domaine de recherche préclinique en radiothérapie</a:t>
            </a:r>
            <a:endParaRPr lang="fr-FR" sz="2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B4772C2-EF33-2647-A750-0DE7C364E418}"/>
              </a:ext>
            </a:extLst>
          </p:cNvPr>
          <p:cNvSpPr/>
          <p:nvPr/>
        </p:nvSpPr>
        <p:spPr>
          <a:xfrm>
            <a:off x="1" y="6370819"/>
            <a:ext cx="11122702" cy="179883"/>
          </a:xfrm>
          <a:prstGeom prst="rect">
            <a:avLst/>
          </a:prstGeom>
          <a:solidFill>
            <a:srgbClr val="CC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1400" b="1" dirty="0">
                <a:solidFill>
                  <a:schemeClr val="bg2">
                    <a:lumMod val="90000"/>
                  </a:schemeClr>
                </a:solidFill>
              </a:rPr>
              <a:t>AG GDR Mi2B – 1 </a:t>
            </a:r>
            <a:r>
              <a:rPr lang="de-DE" sz="1400" b="1" dirty="0" err="1">
                <a:solidFill>
                  <a:schemeClr val="bg2">
                    <a:lumMod val="90000"/>
                  </a:schemeClr>
                </a:solidFill>
              </a:rPr>
              <a:t>juillet</a:t>
            </a:r>
            <a:r>
              <a:rPr lang="de-DE" sz="1400" b="1" dirty="0">
                <a:solidFill>
                  <a:schemeClr val="bg2">
                    <a:lumMod val="90000"/>
                  </a:schemeClr>
                </a:solidFill>
              </a:rPr>
              <a:t> 2026</a:t>
            </a:r>
            <a:endParaRPr lang="fr-FR" sz="1400" b="1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5EE011E2-7661-7D0B-7D5D-21AAF2ADA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4097" y="6316398"/>
            <a:ext cx="457200" cy="279274"/>
          </a:xfrm>
        </p:spPr>
        <p:txBody>
          <a:bodyPr/>
          <a:lstStyle/>
          <a:p>
            <a:fld id="{16540AE4-83D8-FB47-82ED-D1E5E7101566}" type="slidenum">
              <a:rPr lang="en-US" sz="14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2</a:t>
            </a:fld>
            <a:endParaRPr lang="en-US" sz="1400" b="1" dirty="0">
              <a:solidFill>
                <a:schemeClr val="tx1">
                  <a:lumMod val="50000"/>
                  <a:lumOff val="50000"/>
                </a:schemeClr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C2E7D28-BEFA-496B-543A-D8490D066B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87"/>
          <a:stretch/>
        </p:blipFill>
        <p:spPr>
          <a:xfrm>
            <a:off x="-1" y="-41189"/>
            <a:ext cx="12192000" cy="856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9337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B41986-EC70-D332-696A-314EE4423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8C365572-9E8B-C90F-1FB7-7CF91DEAE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4097" y="6316398"/>
            <a:ext cx="457200" cy="279274"/>
          </a:xfrm>
        </p:spPr>
        <p:txBody>
          <a:bodyPr/>
          <a:lstStyle/>
          <a:p>
            <a:fld id="{16540AE4-83D8-FB47-82ED-D1E5E7101566}" type="slidenum">
              <a:rPr lang="en-US" sz="14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20</a:t>
            </a:fld>
            <a:endParaRPr lang="en-US" sz="1400" b="1" dirty="0">
              <a:solidFill>
                <a:schemeClr val="tx1">
                  <a:lumMod val="50000"/>
                  <a:lumOff val="50000"/>
                </a:schemeClr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CFF5CD2-0A50-5622-2519-85E7BB1BF8F6}"/>
              </a:ext>
            </a:extLst>
          </p:cNvPr>
          <p:cNvSpPr txBox="1"/>
          <p:nvPr/>
        </p:nvSpPr>
        <p:spPr>
          <a:xfrm>
            <a:off x="632433" y="1885147"/>
            <a:ext cx="1122218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000" b="1" i="1" dirty="0">
                <a:solidFill>
                  <a:srgbClr val="002060"/>
                </a:solidFill>
                <a:latin typeface="Century Gothic" panose="020B0502020202020204" pitchFamily="34" charset="0"/>
              </a:rPr>
              <a:t>Toujours SFRO &amp; SFPM</a:t>
            </a:r>
          </a:p>
          <a:p>
            <a:pPr marL="457200" indent="-457200">
              <a:spcBef>
                <a:spcPts val="1200"/>
              </a:spcBef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000" b="1" i="1" dirty="0">
                <a:solidFill>
                  <a:srgbClr val="002060"/>
                </a:solidFill>
                <a:latin typeface="Century Gothic" panose="020B0502020202020204" pitchFamily="34" charset="0"/>
              </a:rPr>
              <a:t>Discussion en cours avec SFBR</a:t>
            </a:r>
          </a:p>
          <a:p>
            <a:pPr marL="457200" indent="-457200">
              <a:spcBef>
                <a:spcPts val="1200"/>
              </a:spcBef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000" b="1" i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Reflexion</a:t>
            </a:r>
            <a:r>
              <a:rPr lang="fr-FR" sz="2000" b="1" i="1" dirty="0">
                <a:solidFill>
                  <a:srgbClr val="002060"/>
                </a:solidFill>
                <a:latin typeface="Century Gothic" panose="020B0502020202020204" pitchFamily="34" charset="0"/>
              </a:rPr>
              <a:t> sur activités et construction du projet en cours</a:t>
            </a:r>
          </a:p>
          <a:p>
            <a:pPr marL="457200" indent="-457200">
              <a:spcBef>
                <a:spcPts val="1200"/>
              </a:spcBef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000" b="1" i="1" dirty="0">
                <a:solidFill>
                  <a:srgbClr val="CC0099"/>
                </a:solidFill>
                <a:latin typeface="Century Gothic" panose="020B0502020202020204" pitchFamily="34" charset="0"/>
              </a:rPr>
              <a:t>Faites-nous part de vous attentes !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2232EF8-7D85-9B9D-F465-C165546969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87"/>
          <a:stretch/>
        </p:blipFill>
        <p:spPr>
          <a:xfrm>
            <a:off x="-1" y="-41189"/>
            <a:ext cx="12192000" cy="85673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A76991E-B144-4FFC-A3A6-EBE4D4CA5023}"/>
              </a:ext>
            </a:extLst>
          </p:cNvPr>
          <p:cNvSpPr txBox="1"/>
          <p:nvPr/>
        </p:nvSpPr>
        <p:spPr>
          <a:xfrm>
            <a:off x="632433" y="933292"/>
            <a:ext cx="10448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Préparation </a:t>
            </a:r>
            <a:r>
              <a:rPr lang="fr-FR" sz="3200" b="1" dirty="0" err="1">
                <a:solidFill>
                  <a:srgbClr val="0070C0"/>
                </a:solidFill>
                <a:latin typeface="Century Gothic" panose="020B0502020202020204" pitchFamily="34" charset="0"/>
              </a:rPr>
              <a:t>relabellisation</a:t>
            </a:r>
            <a:endParaRPr lang="fr-FR" sz="32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7A3D890-D408-65E7-2DE6-DADCB63F2A8A}"/>
              </a:ext>
            </a:extLst>
          </p:cNvPr>
          <p:cNvSpPr/>
          <p:nvPr/>
        </p:nvSpPr>
        <p:spPr>
          <a:xfrm>
            <a:off x="1" y="6370819"/>
            <a:ext cx="11122702" cy="179883"/>
          </a:xfrm>
          <a:prstGeom prst="rect">
            <a:avLst/>
          </a:prstGeom>
          <a:solidFill>
            <a:srgbClr val="CC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1400" b="1" dirty="0">
                <a:solidFill>
                  <a:schemeClr val="bg2">
                    <a:lumMod val="90000"/>
                  </a:schemeClr>
                </a:solidFill>
              </a:rPr>
              <a:t>AG GDR Mi2B – 1 </a:t>
            </a:r>
            <a:r>
              <a:rPr lang="de-DE" sz="1400" b="1" dirty="0" err="1">
                <a:solidFill>
                  <a:schemeClr val="bg2">
                    <a:lumMod val="90000"/>
                  </a:schemeClr>
                </a:solidFill>
              </a:rPr>
              <a:t>juillet</a:t>
            </a:r>
            <a:r>
              <a:rPr lang="de-DE" sz="1400" b="1" dirty="0">
                <a:solidFill>
                  <a:schemeClr val="bg2">
                    <a:lumMod val="90000"/>
                  </a:schemeClr>
                </a:solidFill>
              </a:rPr>
              <a:t> 2026</a:t>
            </a:r>
            <a:endParaRPr lang="fr-FR" sz="1400" b="1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08A7BA9-9939-07E2-D572-49B21E19B75D}"/>
              </a:ext>
            </a:extLst>
          </p:cNvPr>
          <p:cNvSpPr txBox="1"/>
          <p:nvPr/>
        </p:nvSpPr>
        <p:spPr>
          <a:xfrm>
            <a:off x="3002648" y="4551680"/>
            <a:ext cx="5409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CC0099"/>
                </a:solidFill>
              </a:rPr>
              <a:t>info@radiotransnet.fr</a:t>
            </a:r>
          </a:p>
          <a:p>
            <a:pPr algn="ctr"/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11812997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ASNR - Autorité de Sûreté Nucléaire et de Radioprotection |  Fontenay-aux-Roses">
            <a:extLst>
              <a:ext uri="{FF2B5EF4-FFF2-40B4-BE49-F238E27FC236}">
                <a16:creationId xmlns:a16="http://schemas.microsoft.com/office/drawing/2014/main" id="{6D9D9DC2-7697-C2D0-E39A-3EE1EABA5B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8589" y="5079552"/>
            <a:ext cx="2143125" cy="2143125"/>
          </a:xfrm>
          <a:prstGeom prst="rect">
            <a:avLst/>
          </a:prstGeom>
        </p:spPr>
      </p:pic>
      <p:graphicFrame>
        <p:nvGraphicFramePr>
          <p:cNvPr id="3" name="Objet 2">
            <a:extLst>
              <a:ext uri="{FF2B5EF4-FFF2-40B4-BE49-F238E27FC236}">
                <a16:creationId xmlns:a16="http://schemas.microsoft.com/office/drawing/2014/main" id="{C35A9D60-F70D-151A-182B-49CA4BC04B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1341600"/>
              </p:ext>
            </p:extLst>
          </p:nvPr>
        </p:nvGraphicFramePr>
        <p:xfrm>
          <a:off x="4474583" y="3226565"/>
          <a:ext cx="1141413" cy="1268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2285640" imgH="2539440" progId="Photoshop.Image.13">
                  <p:embed/>
                </p:oleObj>
              </mc:Choice>
              <mc:Fallback>
                <p:oleObj name="Image" r:id="rId3" imgW="2285640" imgH="2539440" progId="Photoshop.Image.13">
                  <p:embed/>
                  <p:pic>
                    <p:nvPicPr>
                      <p:cNvPr id="18" name="Objet 17">
                        <a:extLst>
                          <a:ext uri="{FF2B5EF4-FFF2-40B4-BE49-F238E27FC236}">
                            <a16:creationId xmlns:a16="http://schemas.microsoft.com/office/drawing/2014/main" id="{1D1588DA-F6AA-45AC-A2F5-5E97A08E344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74583" y="3226565"/>
                        <a:ext cx="1141413" cy="1268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5EE011E2-7661-7D0B-7D5D-21AAF2ADA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4097" y="6316398"/>
            <a:ext cx="457200" cy="279274"/>
          </a:xfrm>
        </p:spPr>
        <p:txBody>
          <a:bodyPr/>
          <a:lstStyle/>
          <a:p>
            <a:fld id="{16540AE4-83D8-FB47-82ED-D1E5E7101566}" type="slidenum">
              <a:rPr lang="en-US" sz="14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21</a:t>
            </a:fld>
            <a:endParaRPr lang="en-US" sz="1400" b="1" dirty="0">
              <a:solidFill>
                <a:schemeClr val="tx1">
                  <a:lumMod val="50000"/>
                  <a:lumOff val="50000"/>
                </a:schemeClr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40C4F80-2FFD-D597-80DA-9CF026874E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7367" y="5396503"/>
            <a:ext cx="2575288" cy="84929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71D04FC-35AF-A76A-9D88-9FD00638F7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5893" y="4591892"/>
            <a:ext cx="1162322" cy="901025"/>
          </a:xfrm>
          <a:prstGeom prst="rect">
            <a:avLst/>
          </a:prstGeom>
        </p:spPr>
      </p:pic>
      <p:graphicFrame>
        <p:nvGraphicFramePr>
          <p:cNvPr id="10" name="Objet 9">
            <a:extLst>
              <a:ext uri="{FF2B5EF4-FFF2-40B4-BE49-F238E27FC236}">
                <a16:creationId xmlns:a16="http://schemas.microsoft.com/office/drawing/2014/main" id="{8300AD20-3859-FAB3-227E-6CD65A7FCE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3128144"/>
              </p:ext>
            </p:extLst>
          </p:nvPr>
        </p:nvGraphicFramePr>
        <p:xfrm>
          <a:off x="245339" y="3922531"/>
          <a:ext cx="1539875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7" imgW="4494960" imgH="1802880" progId="Photoshop.Image.13">
                  <p:embed/>
                </p:oleObj>
              </mc:Choice>
              <mc:Fallback>
                <p:oleObj name="Image" r:id="rId7" imgW="4494960" imgH="1802880" progId="Photoshop.Image.13">
                  <p:embed/>
                  <p:pic>
                    <p:nvPicPr>
                      <p:cNvPr id="24" name="Objet 23">
                        <a:extLst>
                          <a:ext uri="{FF2B5EF4-FFF2-40B4-BE49-F238E27FC236}">
                            <a16:creationId xmlns:a16="http://schemas.microsoft.com/office/drawing/2014/main" id="{E2B51E07-D982-4B32-89E2-B25AC386C98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45339" y="3922531"/>
                        <a:ext cx="1539875" cy="619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 11">
            <a:extLst>
              <a:ext uri="{FF2B5EF4-FFF2-40B4-BE49-F238E27FC236}">
                <a16:creationId xmlns:a16="http://schemas.microsoft.com/office/drawing/2014/main" id="{2D1B9BAD-8CF9-C662-CDA0-7C0704D4581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0741765"/>
              </p:ext>
            </p:extLst>
          </p:nvPr>
        </p:nvGraphicFramePr>
        <p:xfrm>
          <a:off x="3792089" y="4966535"/>
          <a:ext cx="2312338" cy="6293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9" imgW="5460120" imgH="1485360" progId="Photoshop.Image.13">
                  <p:embed/>
                </p:oleObj>
              </mc:Choice>
              <mc:Fallback>
                <p:oleObj name="Image" r:id="rId9" imgW="5460120" imgH="1485360" progId="Photoshop.Image.13">
                  <p:embed/>
                  <p:pic>
                    <p:nvPicPr>
                      <p:cNvPr id="27" name="Objet 26">
                        <a:extLst>
                          <a:ext uri="{FF2B5EF4-FFF2-40B4-BE49-F238E27FC236}">
                            <a16:creationId xmlns:a16="http://schemas.microsoft.com/office/drawing/2014/main" id="{D1F3D6DB-9593-4274-ABCA-4630F3C9A0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792089" y="4966535"/>
                        <a:ext cx="2312338" cy="6293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 13">
            <a:extLst>
              <a:ext uri="{FF2B5EF4-FFF2-40B4-BE49-F238E27FC236}">
                <a16:creationId xmlns:a16="http://schemas.microsoft.com/office/drawing/2014/main" id="{09C20960-B0BD-FDBA-DF73-1AC55049D6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4705788"/>
              </p:ext>
            </p:extLst>
          </p:nvPr>
        </p:nvGraphicFramePr>
        <p:xfrm>
          <a:off x="7918053" y="3692294"/>
          <a:ext cx="1332809" cy="8460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11" imgW="3580920" imgH="2272680" progId="Photoshop.Image.13">
                  <p:embed/>
                </p:oleObj>
              </mc:Choice>
              <mc:Fallback>
                <p:oleObj name="Image" r:id="rId11" imgW="3580920" imgH="2272680" progId="Photoshop.Image.13">
                  <p:embed/>
                  <p:pic>
                    <p:nvPicPr>
                      <p:cNvPr id="29" name="Objet 28">
                        <a:extLst>
                          <a:ext uri="{FF2B5EF4-FFF2-40B4-BE49-F238E27FC236}">
                            <a16:creationId xmlns:a16="http://schemas.microsoft.com/office/drawing/2014/main" id="{557DE8C4-3C81-4F68-A68B-57CB4133D76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7918053" y="3692294"/>
                        <a:ext cx="1332809" cy="8460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t 14">
            <a:extLst>
              <a:ext uri="{FF2B5EF4-FFF2-40B4-BE49-F238E27FC236}">
                <a16:creationId xmlns:a16="http://schemas.microsoft.com/office/drawing/2014/main" id="{ECDB785E-89D4-AB7D-9216-F44D1437058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9948939"/>
              </p:ext>
            </p:extLst>
          </p:nvPr>
        </p:nvGraphicFramePr>
        <p:xfrm>
          <a:off x="6540701" y="3635831"/>
          <a:ext cx="886592" cy="8985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13" imgW="2831400" imgH="2869560" progId="Photoshop.Image.13">
                  <p:embed/>
                </p:oleObj>
              </mc:Choice>
              <mc:Fallback>
                <p:oleObj name="Image" r:id="rId13" imgW="2831400" imgH="2869560" progId="Photoshop.Image.13">
                  <p:embed/>
                  <p:pic>
                    <p:nvPicPr>
                      <p:cNvPr id="30" name="Objet 29">
                        <a:extLst>
                          <a:ext uri="{FF2B5EF4-FFF2-40B4-BE49-F238E27FC236}">
                            <a16:creationId xmlns:a16="http://schemas.microsoft.com/office/drawing/2014/main" id="{031ED355-ACEC-40F3-AF22-3585D46CE69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6540701" y="3635831"/>
                        <a:ext cx="886592" cy="8985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t 15">
            <a:extLst>
              <a:ext uri="{FF2B5EF4-FFF2-40B4-BE49-F238E27FC236}">
                <a16:creationId xmlns:a16="http://schemas.microsoft.com/office/drawing/2014/main" id="{1F8F4FF1-8BB2-0E55-1D18-0711053023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3662532"/>
              </p:ext>
            </p:extLst>
          </p:nvPr>
        </p:nvGraphicFramePr>
        <p:xfrm>
          <a:off x="309602" y="2998555"/>
          <a:ext cx="2115131" cy="6189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15" imgW="4774320" imgH="1396800" progId="Photoshop.Image.13">
                  <p:embed/>
                </p:oleObj>
              </mc:Choice>
              <mc:Fallback>
                <p:oleObj name="Image" r:id="rId15" imgW="4774320" imgH="1396800" progId="Photoshop.Image.13">
                  <p:embed/>
                  <p:pic>
                    <p:nvPicPr>
                      <p:cNvPr id="31" name="Objet 30">
                        <a:extLst>
                          <a:ext uri="{FF2B5EF4-FFF2-40B4-BE49-F238E27FC236}">
                            <a16:creationId xmlns:a16="http://schemas.microsoft.com/office/drawing/2014/main" id="{CADC50E1-F670-40F1-809F-EFAD04E404B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309602" y="2998555"/>
                        <a:ext cx="2115131" cy="6189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t 16">
            <a:extLst>
              <a:ext uri="{FF2B5EF4-FFF2-40B4-BE49-F238E27FC236}">
                <a16:creationId xmlns:a16="http://schemas.microsoft.com/office/drawing/2014/main" id="{CAC3DC3A-3207-33DF-1122-6518F8CC58D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1635818"/>
              </p:ext>
            </p:extLst>
          </p:nvPr>
        </p:nvGraphicFramePr>
        <p:xfrm>
          <a:off x="4386856" y="5642361"/>
          <a:ext cx="2178799" cy="6354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17" imgW="5269680" imgH="1536480" progId="Photoshop.Image.13">
                  <p:embed/>
                </p:oleObj>
              </mc:Choice>
              <mc:Fallback>
                <p:oleObj name="Image" r:id="rId17" imgW="5269680" imgH="1536480" progId="Photoshop.Image.13">
                  <p:embed/>
                  <p:pic>
                    <p:nvPicPr>
                      <p:cNvPr id="32" name="Objet 31">
                        <a:extLst>
                          <a:ext uri="{FF2B5EF4-FFF2-40B4-BE49-F238E27FC236}">
                            <a16:creationId xmlns:a16="http://schemas.microsoft.com/office/drawing/2014/main" id="{94B60BA2-0125-4BF4-B0D7-1B904585C14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4386856" y="5642361"/>
                        <a:ext cx="2178799" cy="6354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t 17">
            <a:extLst>
              <a:ext uri="{FF2B5EF4-FFF2-40B4-BE49-F238E27FC236}">
                <a16:creationId xmlns:a16="http://schemas.microsoft.com/office/drawing/2014/main" id="{17B11388-5171-5E19-C86F-7282718E31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5194225"/>
              </p:ext>
            </p:extLst>
          </p:nvPr>
        </p:nvGraphicFramePr>
        <p:xfrm>
          <a:off x="2761164" y="2707311"/>
          <a:ext cx="815522" cy="664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19" imgW="3161880" imgH="2577600" progId="Photoshop.Image.13">
                  <p:embed/>
                </p:oleObj>
              </mc:Choice>
              <mc:Fallback>
                <p:oleObj name="Image" r:id="rId19" imgW="3161880" imgH="2577600" progId="Photoshop.Image.13">
                  <p:embed/>
                  <p:pic>
                    <p:nvPicPr>
                      <p:cNvPr id="34" name="Objet 33">
                        <a:extLst>
                          <a:ext uri="{FF2B5EF4-FFF2-40B4-BE49-F238E27FC236}">
                            <a16:creationId xmlns:a16="http://schemas.microsoft.com/office/drawing/2014/main" id="{F685EB7A-12C1-415E-B28F-3E87096D542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2761164" y="2707311"/>
                        <a:ext cx="815522" cy="664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t 18">
            <a:extLst>
              <a:ext uri="{FF2B5EF4-FFF2-40B4-BE49-F238E27FC236}">
                <a16:creationId xmlns:a16="http://schemas.microsoft.com/office/drawing/2014/main" id="{F42D5560-A433-6DCF-464C-CF6F12A33F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0348136"/>
              </p:ext>
            </p:extLst>
          </p:nvPr>
        </p:nvGraphicFramePr>
        <p:xfrm>
          <a:off x="9274603" y="2144613"/>
          <a:ext cx="875394" cy="8753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1" imgW="2856960" imgH="2856960" progId="Photoshop.Image.13">
                  <p:embed/>
                </p:oleObj>
              </mc:Choice>
              <mc:Fallback>
                <p:oleObj name="Image" r:id="rId21" imgW="2856960" imgH="2856960" progId="Photoshop.Image.13">
                  <p:embed/>
                  <p:pic>
                    <p:nvPicPr>
                      <p:cNvPr id="35" name="Objet 34">
                        <a:extLst>
                          <a:ext uri="{FF2B5EF4-FFF2-40B4-BE49-F238E27FC236}">
                            <a16:creationId xmlns:a16="http://schemas.microsoft.com/office/drawing/2014/main" id="{42390F55-79CA-4254-95F4-AC596ADABF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9274603" y="2144613"/>
                        <a:ext cx="875394" cy="8753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t 19">
            <a:extLst>
              <a:ext uri="{FF2B5EF4-FFF2-40B4-BE49-F238E27FC236}">
                <a16:creationId xmlns:a16="http://schemas.microsoft.com/office/drawing/2014/main" id="{FB5D72CB-7212-64D5-A09F-2BCACEC425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4768323"/>
              </p:ext>
            </p:extLst>
          </p:nvPr>
        </p:nvGraphicFramePr>
        <p:xfrm>
          <a:off x="9936501" y="4648876"/>
          <a:ext cx="1557020" cy="8719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3" imgW="3809520" imgH="2133000" progId="Photoshop.Image.13">
                  <p:embed/>
                </p:oleObj>
              </mc:Choice>
              <mc:Fallback>
                <p:oleObj name="Image" r:id="rId23" imgW="3809520" imgH="2133000" progId="Photoshop.Image.13">
                  <p:embed/>
                  <p:pic>
                    <p:nvPicPr>
                      <p:cNvPr id="36" name="Objet 35">
                        <a:extLst>
                          <a:ext uri="{FF2B5EF4-FFF2-40B4-BE49-F238E27FC236}">
                            <a16:creationId xmlns:a16="http://schemas.microsoft.com/office/drawing/2014/main" id="{9C0BB3C4-E22C-4923-A27E-6D3B1A1E7F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9936501" y="4648876"/>
                        <a:ext cx="1557020" cy="8719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t 20">
            <a:extLst>
              <a:ext uri="{FF2B5EF4-FFF2-40B4-BE49-F238E27FC236}">
                <a16:creationId xmlns:a16="http://schemas.microsoft.com/office/drawing/2014/main" id="{7DF0C53B-6625-C695-24ED-24309C0D3C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3581058"/>
              </p:ext>
            </p:extLst>
          </p:nvPr>
        </p:nvGraphicFramePr>
        <p:xfrm>
          <a:off x="1748625" y="1830076"/>
          <a:ext cx="1012539" cy="6075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5" imgW="3682440" imgH="2209320" progId="Photoshop.Image.13">
                  <p:embed/>
                </p:oleObj>
              </mc:Choice>
              <mc:Fallback>
                <p:oleObj name="Image" r:id="rId25" imgW="3682440" imgH="2209320" progId="Photoshop.Image.13">
                  <p:embed/>
                  <p:pic>
                    <p:nvPicPr>
                      <p:cNvPr id="37" name="Objet 36">
                        <a:extLst>
                          <a:ext uri="{FF2B5EF4-FFF2-40B4-BE49-F238E27FC236}">
                            <a16:creationId xmlns:a16="http://schemas.microsoft.com/office/drawing/2014/main" id="{8BC9E77D-111A-45C2-8A53-3278FDD3653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1748625" y="1830076"/>
                        <a:ext cx="1012539" cy="6075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t 21">
            <a:extLst>
              <a:ext uri="{FF2B5EF4-FFF2-40B4-BE49-F238E27FC236}">
                <a16:creationId xmlns:a16="http://schemas.microsoft.com/office/drawing/2014/main" id="{3CD99331-1A3E-77E3-013C-D017715B1D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7272490"/>
              </p:ext>
            </p:extLst>
          </p:nvPr>
        </p:nvGraphicFramePr>
        <p:xfrm>
          <a:off x="7918878" y="1732669"/>
          <a:ext cx="923290" cy="9232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7" imgW="2844360" imgH="2844360" progId="Photoshop.Image.13">
                  <p:embed/>
                </p:oleObj>
              </mc:Choice>
              <mc:Fallback>
                <p:oleObj name="Image" r:id="rId27" imgW="2844360" imgH="2844360" progId="Photoshop.Image.13">
                  <p:embed/>
                  <p:pic>
                    <p:nvPicPr>
                      <p:cNvPr id="38" name="Objet 37">
                        <a:extLst>
                          <a:ext uri="{FF2B5EF4-FFF2-40B4-BE49-F238E27FC236}">
                            <a16:creationId xmlns:a16="http://schemas.microsoft.com/office/drawing/2014/main" id="{043ABE7B-9603-4D7C-82B9-1705F76B4F5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7918878" y="1732669"/>
                        <a:ext cx="923290" cy="9232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t 22">
            <a:extLst>
              <a:ext uri="{FF2B5EF4-FFF2-40B4-BE49-F238E27FC236}">
                <a16:creationId xmlns:a16="http://schemas.microsoft.com/office/drawing/2014/main" id="{B2806594-10BA-04EC-0E27-8C19F36528F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2024377"/>
              </p:ext>
            </p:extLst>
          </p:nvPr>
        </p:nvGraphicFramePr>
        <p:xfrm>
          <a:off x="4894300" y="4151386"/>
          <a:ext cx="1484917" cy="8135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9" imgW="3847320" imgH="2107800" progId="Photoshop.Image.13">
                  <p:embed/>
                </p:oleObj>
              </mc:Choice>
              <mc:Fallback>
                <p:oleObj name="Image" r:id="rId29" imgW="3847320" imgH="2107800" progId="Photoshop.Image.13">
                  <p:embed/>
                  <p:pic>
                    <p:nvPicPr>
                      <p:cNvPr id="39" name="Objet 38">
                        <a:extLst>
                          <a:ext uri="{FF2B5EF4-FFF2-40B4-BE49-F238E27FC236}">
                            <a16:creationId xmlns:a16="http://schemas.microsoft.com/office/drawing/2014/main" id="{7A64EDE5-0DB2-4353-9510-D18640A4B44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4894300" y="4151386"/>
                        <a:ext cx="1484917" cy="8135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t 23">
            <a:extLst>
              <a:ext uri="{FF2B5EF4-FFF2-40B4-BE49-F238E27FC236}">
                <a16:creationId xmlns:a16="http://schemas.microsoft.com/office/drawing/2014/main" id="{75CEB4BB-CD5B-96C0-0C03-D98365207CE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598347"/>
              </p:ext>
            </p:extLst>
          </p:nvPr>
        </p:nvGraphicFramePr>
        <p:xfrm>
          <a:off x="8177332" y="3197521"/>
          <a:ext cx="1329672" cy="3314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1" imgW="4330080" imgH="1079280" progId="Photoshop.Image.13">
                  <p:embed/>
                </p:oleObj>
              </mc:Choice>
              <mc:Fallback>
                <p:oleObj name="Image" r:id="rId31" imgW="4330080" imgH="1079280" progId="Photoshop.Image.13">
                  <p:embed/>
                  <p:pic>
                    <p:nvPicPr>
                      <p:cNvPr id="40" name="Objet 39">
                        <a:extLst>
                          <a:ext uri="{FF2B5EF4-FFF2-40B4-BE49-F238E27FC236}">
                            <a16:creationId xmlns:a16="http://schemas.microsoft.com/office/drawing/2014/main" id="{0255E486-A761-4B85-81E4-3D603EA3F49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8177332" y="3197521"/>
                        <a:ext cx="1329672" cy="3314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t 24">
            <a:extLst>
              <a:ext uri="{FF2B5EF4-FFF2-40B4-BE49-F238E27FC236}">
                <a16:creationId xmlns:a16="http://schemas.microsoft.com/office/drawing/2014/main" id="{AFF06CBF-0CD6-6E1A-3A28-86B3B35287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2270805"/>
              </p:ext>
            </p:extLst>
          </p:nvPr>
        </p:nvGraphicFramePr>
        <p:xfrm>
          <a:off x="2024043" y="4727634"/>
          <a:ext cx="13335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3" imgW="4253760" imgH="1904760" progId="Photoshop.Image.13">
                  <p:embed/>
                </p:oleObj>
              </mc:Choice>
              <mc:Fallback>
                <p:oleObj name="Image" r:id="rId33" imgW="4253760" imgH="1904760" progId="Photoshop.Image.13">
                  <p:embed/>
                  <p:pic>
                    <p:nvPicPr>
                      <p:cNvPr id="45" name="Objet 44">
                        <a:extLst>
                          <a:ext uri="{FF2B5EF4-FFF2-40B4-BE49-F238E27FC236}">
                            <a16:creationId xmlns:a16="http://schemas.microsoft.com/office/drawing/2014/main" id="{AEDA0CEA-C9D4-4B76-874B-8B649AEDD3E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4"/>
                      <a:stretch>
                        <a:fillRect/>
                      </a:stretch>
                    </p:blipFill>
                    <p:spPr>
                      <a:xfrm>
                        <a:off x="2024043" y="4727634"/>
                        <a:ext cx="1333500" cy="596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6" name="Image 25">
            <a:extLst>
              <a:ext uri="{FF2B5EF4-FFF2-40B4-BE49-F238E27FC236}">
                <a16:creationId xmlns:a16="http://schemas.microsoft.com/office/drawing/2014/main" id="{29E1B763-031A-7753-99C4-0FAE4875D322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541" y="2956065"/>
            <a:ext cx="1854324" cy="540999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29D695C9-CA62-1437-DCD2-52F897ABFF44}"/>
              </a:ext>
            </a:extLst>
          </p:cNvPr>
          <p:cNvSpPr/>
          <p:nvPr/>
        </p:nvSpPr>
        <p:spPr>
          <a:xfrm>
            <a:off x="3570719" y="2489545"/>
            <a:ext cx="4677952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accent6"/>
                </a:solidFill>
                <a:hlinkClick r:id="rId3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http://radiotransnet.fr/</a:t>
            </a:r>
            <a:endParaRPr lang="fr-FR" sz="2800" b="1" dirty="0">
              <a:solidFill>
                <a:schemeClr val="accent6"/>
              </a:solidFill>
            </a:endParaRPr>
          </a:p>
          <a:p>
            <a:pPr algn="ctr"/>
            <a:r>
              <a:rPr lang="fr-FR" sz="2400" b="1" dirty="0">
                <a:solidFill>
                  <a:srgbClr val="CC0099"/>
                </a:solidFill>
              </a:rPr>
              <a:t>info@radiotransnet.fr</a:t>
            </a:r>
          </a:p>
        </p:txBody>
      </p:sp>
      <p:graphicFrame>
        <p:nvGraphicFramePr>
          <p:cNvPr id="28" name="Objet 27">
            <a:extLst>
              <a:ext uri="{FF2B5EF4-FFF2-40B4-BE49-F238E27FC236}">
                <a16:creationId xmlns:a16="http://schemas.microsoft.com/office/drawing/2014/main" id="{51E97B4C-3551-52DC-5441-5F77457B989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0035597"/>
              </p:ext>
            </p:extLst>
          </p:nvPr>
        </p:nvGraphicFramePr>
        <p:xfrm>
          <a:off x="2603393" y="3617348"/>
          <a:ext cx="1270920" cy="8095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7" imgW="3567960" imgH="2272680" progId="Photoshop.Image.13">
                  <p:embed/>
                </p:oleObj>
              </mc:Choice>
              <mc:Fallback>
                <p:oleObj name="Image" r:id="rId37" imgW="3567960" imgH="2272680" progId="Photoshop.Image.13">
                  <p:embed/>
                  <p:pic>
                    <p:nvPicPr>
                      <p:cNvPr id="48" name="Objet 47">
                        <a:extLst>
                          <a:ext uri="{FF2B5EF4-FFF2-40B4-BE49-F238E27FC236}">
                            <a16:creationId xmlns:a16="http://schemas.microsoft.com/office/drawing/2014/main" id="{D887B4B1-6DEE-4DAA-937D-73252E018AB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8"/>
                      <a:stretch>
                        <a:fillRect/>
                      </a:stretch>
                    </p:blipFill>
                    <p:spPr>
                      <a:xfrm>
                        <a:off x="2603393" y="3617348"/>
                        <a:ext cx="1270920" cy="8095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t 28">
            <a:extLst>
              <a:ext uri="{FF2B5EF4-FFF2-40B4-BE49-F238E27FC236}">
                <a16:creationId xmlns:a16="http://schemas.microsoft.com/office/drawing/2014/main" id="{23600D4E-56D2-72F9-82DE-D7CAA871B99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0048199"/>
              </p:ext>
            </p:extLst>
          </p:nvPr>
        </p:nvGraphicFramePr>
        <p:xfrm>
          <a:off x="9936501" y="3744129"/>
          <a:ext cx="1528938" cy="8271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9" imgW="3872880" imgH="2095200" progId="Photoshop.Image.13">
                  <p:embed/>
                </p:oleObj>
              </mc:Choice>
              <mc:Fallback>
                <p:oleObj name="Image" r:id="rId39" imgW="3872880" imgH="2095200" progId="Photoshop.Image.13">
                  <p:embed/>
                  <p:pic>
                    <p:nvPicPr>
                      <p:cNvPr id="33" name="Objet 32">
                        <a:extLst>
                          <a:ext uri="{FF2B5EF4-FFF2-40B4-BE49-F238E27FC236}">
                            <a16:creationId xmlns:a16="http://schemas.microsoft.com/office/drawing/2014/main" id="{49218BA2-7789-45AC-9A2D-A640D74666A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0"/>
                      <a:stretch>
                        <a:fillRect/>
                      </a:stretch>
                    </p:blipFill>
                    <p:spPr>
                      <a:xfrm>
                        <a:off x="9936501" y="3744129"/>
                        <a:ext cx="1528938" cy="8271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" name="Image 29">
            <a:extLst>
              <a:ext uri="{FF2B5EF4-FFF2-40B4-BE49-F238E27FC236}">
                <a16:creationId xmlns:a16="http://schemas.microsoft.com/office/drawing/2014/main" id="{0F39B99A-4258-5E59-D12D-F7E7224253EE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39" y="5544469"/>
            <a:ext cx="2086943" cy="744343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5F185FA-186F-DFBF-A030-23C6875CDDE8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01" y="4608233"/>
            <a:ext cx="1857375" cy="1057275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21C49140-38CA-2915-05C7-CBA117924584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9392" y="5333842"/>
            <a:ext cx="935039" cy="935039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6FBADFF8-62A6-4F46-16BD-E35C58F2F6FF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39" y="1090403"/>
            <a:ext cx="1389440" cy="1608595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358D618E-0135-5706-047D-8965C1D92BAD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537" y="1120160"/>
            <a:ext cx="1974588" cy="1110912"/>
          </a:xfrm>
          <a:prstGeom prst="rect">
            <a:avLst/>
          </a:prstGeom>
        </p:spPr>
      </p:pic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9189BB24-7A78-FE9E-B58B-D95759C2F80E}"/>
              </a:ext>
            </a:extLst>
          </p:cNvPr>
          <p:cNvSpPr/>
          <p:nvPr/>
        </p:nvSpPr>
        <p:spPr>
          <a:xfrm>
            <a:off x="3792089" y="1149146"/>
            <a:ext cx="3624711" cy="136221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7" name="Image 36">
            <a:extLst>
              <a:ext uri="{FF2B5EF4-FFF2-40B4-BE49-F238E27FC236}">
                <a16:creationId xmlns:a16="http://schemas.microsoft.com/office/drawing/2014/main" id="{A43FB999-18AE-F353-7554-7FABA798A6D7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9481" y="1465838"/>
            <a:ext cx="1506174" cy="728476"/>
          </a:xfrm>
          <a:prstGeom prst="rect">
            <a:avLst/>
          </a:prstGeom>
        </p:spPr>
      </p:pic>
      <p:sp>
        <p:nvSpPr>
          <p:cNvPr id="40" name="ZoneTexte 39">
            <a:extLst>
              <a:ext uri="{FF2B5EF4-FFF2-40B4-BE49-F238E27FC236}">
                <a16:creationId xmlns:a16="http://schemas.microsoft.com/office/drawing/2014/main" id="{57B1D839-2161-A281-9E0D-F223E2E65685}"/>
              </a:ext>
            </a:extLst>
          </p:cNvPr>
          <p:cNvSpPr txBox="1"/>
          <p:nvPr/>
        </p:nvSpPr>
        <p:spPr>
          <a:xfrm>
            <a:off x="4474583" y="1110084"/>
            <a:ext cx="2534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RadioTransNet remercie 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156FEAE0-929D-12F6-15DC-AB7DB8FE1C47}"/>
              </a:ext>
            </a:extLst>
          </p:cNvPr>
          <p:cNvSpPr txBox="1"/>
          <p:nvPr/>
        </p:nvSpPr>
        <p:spPr>
          <a:xfrm>
            <a:off x="4375839" y="2144613"/>
            <a:ext cx="2725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pour son soutien financier</a:t>
            </a:r>
          </a:p>
        </p:txBody>
      </p:sp>
      <p:pic>
        <p:nvPicPr>
          <p:cNvPr id="42" name="Image 41">
            <a:extLst>
              <a:ext uri="{FF2B5EF4-FFF2-40B4-BE49-F238E27FC236}">
                <a16:creationId xmlns:a16="http://schemas.microsoft.com/office/drawing/2014/main" id="{24EF6F3D-B15B-492F-A1EE-E9908974BFB6}"/>
              </a:ext>
            </a:extLst>
          </p:cNvPr>
          <p:cNvPicPr>
            <a:picLocks noChangeAspect="1"/>
          </p:cNvPicPr>
          <p:nvPr/>
        </p:nvPicPr>
        <p:blipFill>
          <a:blip r:embed="rId4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15" y="4736942"/>
            <a:ext cx="954637" cy="596900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9C2E7D28-BEFA-496B-543A-D8490D066B1B}"/>
              </a:ext>
            </a:extLst>
          </p:cNvPr>
          <p:cNvPicPr>
            <a:picLocks noChangeAspect="1"/>
          </p:cNvPicPr>
          <p:nvPr/>
        </p:nvPicPr>
        <p:blipFill rotWithShape="1"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87"/>
          <a:stretch/>
        </p:blipFill>
        <p:spPr>
          <a:xfrm>
            <a:off x="-1" y="-41189"/>
            <a:ext cx="12192000" cy="856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125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7A8A543-158F-7408-2DE7-74BBE2C6D85B}"/>
              </a:ext>
            </a:extLst>
          </p:cNvPr>
          <p:cNvSpPr txBox="1"/>
          <p:nvPr/>
        </p:nvSpPr>
        <p:spPr>
          <a:xfrm>
            <a:off x="641602" y="893804"/>
            <a:ext cx="11354534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FR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Membres partenaires :</a:t>
            </a:r>
          </a:p>
          <a:p>
            <a:pPr marL="457200" indent="-457200" algn="just">
              <a:spcBef>
                <a:spcPts val="600"/>
              </a:spcBef>
              <a:spcAft>
                <a:spcPts val="1800"/>
              </a:spcAft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Plus de 90 partenaires identifiés répartis sur tout le territoire français :</a:t>
            </a:r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5EE011E2-7661-7D0B-7D5D-21AAF2ADA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4097" y="6316398"/>
            <a:ext cx="457200" cy="279274"/>
          </a:xfrm>
        </p:spPr>
        <p:txBody>
          <a:bodyPr/>
          <a:lstStyle/>
          <a:p>
            <a:fld id="{16540AE4-83D8-FB47-82ED-D1E5E7101566}" type="slidenum">
              <a:rPr lang="en-US" sz="14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3</a:t>
            </a:fld>
            <a:endParaRPr lang="en-US" sz="1400" b="1" dirty="0">
              <a:solidFill>
                <a:schemeClr val="tx1">
                  <a:lumMod val="50000"/>
                  <a:lumOff val="50000"/>
                </a:schemeClr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C2E7D28-BEFA-496B-543A-D8490D066B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87"/>
          <a:stretch/>
        </p:blipFill>
        <p:spPr>
          <a:xfrm>
            <a:off x="-1" y="-41189"/>
            <a:ext cx="12192000" cy="856735"/>
          </a:xfrm>
          <a:prstGeom prst="rect">
            <a:avLst/>
          </a:prstGeom>
        </p:spPr>
      </p:pic>
      <p:sp>
        <p:nvSpPr>
          <p:cNvPr id="3" name="Rectangle à coins arrondis 2"/>
          <p:cNvSpPr/>
          <p:nvPr/>
        </p:nvSpPr>
        <p:spPr>
          <a:xfrm>
            <a:off x="877148" y="3261012"/>
            <a:ext cx="2743200" cy="122743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STRUCTURES DE RECHERCHE</a:t>
            </a:r>
          </a:p>
          <a:p>
            <a:pPr algn="ctr"/>
            <a:r>
              <a:rPr lang="fr-FR" sz="1400" dirty="0"/>
              <a:t>CEA, IRSN, CNRS, INSERM, INRIA, IRBA..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4189752" y="2036782"/>
            <a:ext cx="2743200" cy="122743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STRUCTURES DE SOINS</a:t>
            </a:r>
          </a:p>
          <a:p>
            <a:pPr algn="ctr"/>
            <a:r>
              <a:rPr lang="fr-FR" sz="1400" dirty="0"/>
              <a:t>CLCC, AP-HP, CHU, Secteur Libéral</a:t>
            </a:r>
          </a:p>
        </p:txBody>
      </p:sp>
      <p:sp>
        <p:nvSpPr>
          <p:cNvPr id="10" name="Rectangle à coins arrondis 9"/>
          <p:cNvSpPr/>
          <p:nvPr/>
        </p:nvSpPr>
        <p:spPr>
          <a:xfrm>
            <a:off x="1589903" y="4914723"/>
            <a:ext cx="3159211" cy="122743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RÉSEAUX</a:t>
            </a:r>
          </a:p>
          <a:p>
            <a:pPr algn="ctr"/>
            <a:r>
              <a:rPr lang="fr-FR" sz="1400" dirty="0" err="1"/>
              <a:t>ResPlandIR</a:t>
            </a:r>
            <a:r>
              <a:rPr lang="fr-FR" sz="1400" dirty="0"/>
              <a:t>, ex France Hadron, SIRICS, GRAAP (Groupe de Recherche en Radiothérapie de l’Assistance Publique - Hôpitaux de Paris), …</a:t>
            </a:r>
          </a:p>
        </p:txBody>
      </p:sp>
      <p:sp>
        <p:nvSpPr>
          <p:cNvPr id="13" name="Rectangle à coins arrondis 12"/>
          <p:cNvSpPr/>
          <p:nvPr/>
        </p:nvSpPr>
        <p:spPr>
          <a:xfrm>
            <a:off x="7502356" y="3261012"/>
            <a:ext cx="2743200" cy="122743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AUTRES</a:t>
            </a:r>
            <a:r>
              <a:rPr lang="fr-FR" dirty="0"/>
              <a:t>:</a:t>
            </a:r>
          </a:p>
          <a:p>
            <a:pPr algn="ctr"/>
            <a:r>
              <a:rPr lang="fr-FR" dirty="0"/>
              <a:t>Universités, Cancéropôles</a:t>
            </a:r>
          </a:p>
        </p:txBody>
      </p:sp>
      <p:sp>
        <p:nvSpPr>
          <p:cNvPr id="14" name="Rectangle à coins arrondis 13"/>
          <p:cNvSpPr/>
          <p:nvPr/>
        </p:nvSpPr>
        <p:spPr>
          <a:xfrm>
            <a:off x="6417725" y="4914723"/>
            <a:ext cx="2743200" cy="122743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INDUSTRIELS</a:t>
            </a:r>
          </a:p>
          <a:p>
            <a:pPr algn="ctr"/>
            <a:r>
              <a:rPr lang="pt-BR" sz="1400" dirty="0"/>
              <a:t>AstraZeneca, Oncodesign, Therapanacea, IBA, Alara, Aquilab,…</a:t>
            </a:r>
            <a:endParaRPr lang="pt-BR" dirty="0"/>
          </a:p>
        </p:txBody>
      </p:sp>
      <p:cxnSp>
        <p:nvCxnSpPr>
          <p:cNvPr id="5" name="Connecteur droit avec flèche 4"/>
          <p:cNvCxnSpPr>
            <a:cxnSpLocks/>
          </p:cNvCxnSpPr>
          <p:nvPr/>
        </p:nvCxnSpPr>
        <p:spPr>
          <a:xfrm flipV="1">
            <a:off x="5561352" y="3130378"/>
            <a:ext cx="0" cy="3404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>
            <a:cxnSpLocks/>
          </p:cNvCxnSpPr>
          <p:nvPr/>
        </p:nvCxnSpPr>
        <p:spPr>
          <a:xfrm>
            <a:off x="6265236" y="4200297"/>
            <a:ext cx="123712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>
            <a:cxnSpLocks/>
          </p:cNvCxnSpPr>
          <p:nvPr/>
        </p:nvCxnSpPr>
        <p:spPr>
          <a:xfrm flipH="1">
            <a:off x="3620348" y="4200297"/>
            <a:ext cx="123712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>
            <a:cxnSpLocks/>
            <a:endCxn id="10" idx="3"/>
          </p:cNvCxnSpPr>
          <p:nvPr/>
        </p:nvCxnSpPr>
        <p:spPr>
          <a:xfrm flipH="1">
            <a:off x="4749114" y="4929784"/>
            <a:ext cx="812238" cy="5986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>
            <a:cxnSpLocks/>
            <a:endCxn id="14" idx="1"/>
          </p:cNvCxnSpPr>
          <p:nvPr/>
        </p:nvCxnSpPr>
        <p:spPr>
          <a:xfrm>
            <a:off x="5561352" y="4929784"/>
            <a:ext cx="856373" cy="5986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 11">
            <a:extLst>
              <a:ext uri="{FF2B5EF4-FFF2-40B4-BE49-F238E27FC236}">
                <a16:creationId xmlns:a16="http://schemas.microsoft.com/office/drawing/2014/main" id="{597BE01C-F71A-65A7-2682-B119CB0369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055" y="3536672"/>
            <a:ext cx="1220592" cy="136590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035B163-A257-8CE5-A0D0-8883E9F587F5}"/>
              </a:ext>
            </a:extLst>
          </p:cNvPr>
          <p:cNvSpPr/>
          <p:nvPr/>
        </p:nvSpPr>
        <p:spPr>
          <a:xfrm>
            <a:off x="1" y="6370819"/>
            <a:ext cx="11122702" cy="179883"/>
          </a:xfrm>
          <a:prstGeom prst="rect">
            <a:avLst/>
          </a:prstGeom>
          <a:solidFill>
            <a:srgbClr val="CC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1400" b="1" dirty="0">
                <a:solidFill>
                  <a:schemeClr val="bg2">
                    <a:lumMod val="90000"/>
                  </a:schemeClr>
                </a:solidFill>
              </a:rPr>
              <a:t>AG GDR Mi2B – 1 </a:t>
            </a:r>
            <a:r>
              <a:rPr lang="de-DE" sz="1400" b="1" dirty="0" err="1">
                <a:solidFill>
                  <a:schemeClr val="bg2">
                    <a:lumMod val="90000"/>
                  </a:schemeClr>
                </a:solidFill>
              </a:rPr>
              <a:t>juillet</a:t>
            </a:r>
            <a:r>
              <a:rPr lang="de-DE" sz="1400" b="1" dirty="0">
                <a:solidFill>
                  <a:schemeClr val="bg2">
                    <a:lumMod val="90000"/>
                  </a:schemeClr>
                </a:solidFill>
              </a:rPr>
              <a:t> 2026</a:t>
            </a:r>
            <a:endParaRPr lang="fr-FR" sz="1400" b="1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762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7A8A543-158F-7408-2DE7-74BBE2C6D85B}"/>
              </a:ext>
            </a:extLst>
          </p:cNvPr>
          <p:cNvSpPr txBox="1"/>
          <p:nvPr/>
        </p:nvSpPr>
        <p:spPr>
          <a:xfrm>
            <a:off x="674556" y="801532"/>
            <a:ext cx="104481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Gouvernance, -&gt; renouvelée fin 2023</a:t>
            </a:r>
          </a:p>
          <a:p>
            <a:endParaRPr lang="fr-FR" sz="28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5EE011E2-7661-7D0B-7D5D-21AAF2ADA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4097" y="6316398"/>
            <a:ext cx="457200" cy="279274"/>
          </a:xfrm>
        </p:spPr>
        <p:txBody>
          <a:bodyPr/>
          <a:lstStyle/>
          <a:p>
            <a:fld id="{16540AE4-83D8-FB47-82ED-D1E5E7101566}" type="slidenum">
              <a:rPr lang="en-US" sz="14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4</a:t>
            </a:fld>
            <a:endParaRPr lang="en-US" sz="1400" b="1" dirty="0">
              <a:solidFill>
                <a:schemeClr val="tx1">
                  <a:lumMod val="50000"/>
                  <a:lumOff val="50000"/>
                </a:schemeClr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DFE70D4-8A07-7E68-0FFF-970B2785C523}"/>
              </a:ext>
            </a:extLst>
          </p:cNvPr>
          <p:cNvSpPr txBox="1"/>
          <p:nvPr/>
        </p:nvSpPr>
        <p:spPr>
          <a:xfrm>
            <a:off x="8794686" y="1517763"/>
            <a:ext cx="3490079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  <a:buClr>
                <a:srgbClr val="CC0099"/>
              </a:buClr>
            </a:pPr>
            <a:r>
              <a:rPr lang="fr-FR" dirty="0"/>
              <a:t>Comité de pilotage : </a:t>
            </a:r>
          </a:p>
          <a:p>
            <a:pPr marL="285750" indent="-285750">
              <a:spcAft>
                <a:spcPts val="2400"/>
              </a:spcAft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b="1" dirty="0"/>
              <a:t>Oncologues radiothérapeutes </a:t>
            </a:r>
          </a:p>
          <a:p>
            <a:pPr marL="285750" indent="-285750">
              <a:spcAft>
                <a:spcPts val="2400"/>
              </a:spcAft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b="1" dirty="0"/>
              <a:t>Physiciens médicaux </a:t>
            </a:r>
          </a:p>
          <a:p>
            <a:pPr marL="285750" indent="-285750">
              <a:spcAft>
                <a:spcPts val="2400"/>
              </a:spcAft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b="1" dirty="0"/>
              <a:t>Chercheurs/radiobiologistes</a:t>
            </a:r>
          </a:p>
          <a:p>
            <a:pPr marL="285750" indent="-285750">
              <a:spcAft>
                <a:spcPts val="2400"/>
              </a:spcAft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dirty="0"/>
              <a:t>Complémentarité des compétences</a:t>
            </a:r>
          </a:p>
          <a:p>
            <a:pPr marL="285750" indent="-285750">
              <a:spcAft>
                <a:spcPts val="2400"/>
              </a:spcAft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dirty="0"/>
              <a:t>Représentativité des sociétés, des tutelles et des centres</a:t>
            </a:r>
          </a:p>
          <a:p>
            <a:pPr marL="285750" indent="-285750">
              <a:spcAft>
                <a:spcPts val="2400"/>
              </a:spcAft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dirty="0"/>
              <a:t>Inclusion des « jeunes »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C2E7D28-BEFA-496B-543A-D8490D066B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87"/>
          <a:stretch/>
        </p:blipFill>
        <p:spPr>
          <a:xfrm>
            <a:off x="-1" y="-41189"/>
            <a:ext cx="12192000" cy="856735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D8757B-5D07-7B6A-26EB-A5C755C593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180084"/>
              </p:ext>
            </p:extLst>
          </p:nvPr>
        </p:nvGraphicFramePr>
        <p:xfrm>
          <a:off x="233680" y="1278585"/>
          <a:ext cx="8561005" cy="5018901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6401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1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98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17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cap="small" baseline="0" dirty="0">
                          <a:effectLst/>
                          <a:latin typeface="+mn-lt"/>
                        </a:rPr>
                        <a:t> 2 Coordinateurs</a:t>
                      </a:r>
                      <a:endParaRPr lang="fr-FR" sz="3200" cap="small" baseline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cap="small" baseline="0" dirty="0">
                          <a:effectLst/>
                          <a:latin typeface="+mn-lt"/>
                        </a:rPr>
                        <a:t>Institut</a:t>
                      </a:r>
                      <a:endParaRPr lang="fr-FR" sz="3200" cap="small" baseline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cap="small" baseline="0" dirty="0">
                          <a:effectLst/>
                          <a:latin typeface="+mn-lt"/>
                        </a:rPr>
                        <a:t>Organisme</a:t>
                      </a:r>
                      <a:endParaRPr lang="fr-FR" sz="3200" cap="small" baseline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40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Céline BOURGIER</a:t>
                      </a:r>
                      <a:endParaRPr lang="fr-FR" sz="24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Institut du Cancer de Montpellier</a:t>
                      </a:r>
                      <a:endParaRPr lang="fr-FR" sz="20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UNICANCER- INSERM</a:t>
                      </a:r>
                      <a:endParaRPr lang="fr-FR" sz="20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36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Grégory </a:t>
                      </a:r>
                      <a:r>
                        <a:rPr lang="fr-FR" sz="1600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Delpon</a:t>
                      </a:r>
                      <a:endParaRPr lang="fr-FR" sz="24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Institut de Cancérologie de Lorraine, </a:t>
                      </a:r>
                      <a:br>
                        <a:rPr lang="fr-FR" sz="14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</a:br>
                      <a:r>
                        <a:rPr lang="fr-FR" sz="14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Vandœuvre-lès-Nancy</a:t>
                      </a:r>
                      <a:endParaRPr lang="fr-FR" sz="20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SFPM - UNICANCER</a:t>
                      </a:r>
                      <a:endParaRPr lang="fr-FR" sz="20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05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cap="small" baseline="0" dirty="0">
                          <a:effectLst/>
                          <a:latin typeface="+mn-lt"/>
                        </a:rPr>
                        <a:t> </a:t>
                      </a:r>
                      <a:r>
                        <a:rPr lang="fr-FR" sz="2000" cap="small" baseline="0" dirty="0">
                          <a:effectLst/>
                          <a:latin typeface="+mn-lt"/>
                        </a:rPr>
                        <a:t>1 Project Manager</a:t>
                      </a:r>
                      <a:endParaRPr lang="fr-FR" sz="3200" cap="small" baseline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+mn-lt"/>
                        </a:rPr>
                        <a:t> </a:t>
                      </a:r>
                      <a:endParaRPr lang="fr-F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+mn-lt"/>
                        </a:rPr>
                        <a:t> </a:t>
                      </a:r>
                      <a:endParaRPr lang="fr-F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72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Emilie BAYART</a:t>
                      </a:r>
                      <a:endParaRPr lang="fr-FR" sz="24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cap="small" baseline="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RadioTransNet</a:t>
                      </a:r>
                      <a:endParaRPr lang="fr-FR" sz="2000" cap="small" baseline="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SFRO – I</a:t>
                      </a:r>
                      <a:r>
                        <a:rPr lang="fr-FR" sz="1400" baseline="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P Paris</a:t>
                      </a:r>
                      <a:endParaRPr lang="fr-FR" sz="20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5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cap="small" dirty="0">
                          <a:effectLst/>
                          <a:latin typeface="+mn-lt"/>
                        </a:rPr>
                        <a:t> </a:t>
                      </a:r>
                      <a:r>
                        <a:rPr lang="fr-FR" sz="2000" cap="small" dirty="0">
                          <a:effectLst/>
                          <a:latin typeface="+mn-lt"/>
                        </a:rPr>
                        <a:t>1 Conseil Scientifique</a:t>
                      </a:r>
                      <a:endParaRPr lang="fr-FR" sz="2400" cap="small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+mn-lt"/>
                        </a:rPr>
                        <a:t> </a:t>
                      </a:r>
                      <a:endParaRPr lang="fr-F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+mn-lt"/>
                        </a:rPr>
                        <a:t> </a:t>
                      </a:r>
                      <a:endParaRPr lang="fr-F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44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Jacques BALOSSO</a:t>
                      </a:r>
                      <a:endParaRPr lang="fr-FR" sz="24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Centre François </a:t>
                      </a:r>
                      <a:r>
                        <a:rPr lang="fr-FR" sz="1400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Baclesse</a:t>
                      </a:r>
                      <a:r>
                        <a:rPr lang="fr-FR" sz="14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, Caen</a:t>
                      </a:r>
                      <a:endParaRPr lang="fr-FR" sz="20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UNICANCER</a:t>
                      </a:r>
                      <a:endParaRPr lang="fr-FR" sz="20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78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Marc BENDERITTER</a:t>
                      </a:r>
                      <a:endParaRPr lang="fr-FR" sz="24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IRSN, Fontenay-aux-Roses</a:t>
                      </a:r>
                      <a:endParaRPr lang="fr-FR" sz="20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IRSN</a:t>
                      </a:r>
                      <a:endParaRPr lang="fr-FR" sz="20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781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François BOUSSIN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Institut de biologie François Jacob, Evry</a:t>
                      </a:r>
                      <a:endParaRPr lang="fr-FR" sz="20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CEA</a:t>
                      </a:r>
                      <a:endParaRPr lang="fr-FR" sz="20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58304149"/>
                  </a:ext>
                </a:extLst>
              </a:tr>
              <a:tr h="3030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Elisabeth MOYAL</a:t>
                      </a:r>
                      <a:endParaRPr lang="fr-FR" sz="24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Institut Universitaire du Cancer, Toulouse</a:t>
                      </a:r>
                      <a:endParaRPr lang="fr-FR" sz="20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UNICANCER - INSERM</a:t>
                      </a:r>
                      <a:endParaRPr lang="fr-FR" sz="20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46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Eric DEUTSCH</a:t>
                      </a:r>
                      <a:endParaRPr lang="fr-FR" sz="24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Gustave Roussy Cancer Campus, Villejuif</a:t>
                      </a:r>
                      <a:endParaRPr lang="fr-FR" sz="20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UNICANCER - INSERM</a:t>
                      </a:r>
                      <a:endParaRPr lang="fr-FR" sz="20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44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Thomas LACORNERIE</a:t>
                      </a:r>
                      <a:endParaRPr lang="fr-FR" sz="24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Centre Oscar </a:t>
                      </a:r>
                      <a:r>
                        <a:rPr lang="fr-FR" sz="1400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Lambret</a:t>
                      </a:r>
                      <a:r>
                        <a:rPr lang="fr-FR" sz="14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, Lille</a:t>
                      </a:r>
                      <a:endParaRPr lang="fr-FR" sz="20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SFPM - UNICANCER</a:t>
                      </a:r>
                      <a:endParaRPr lang="fr-FR" sz="20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44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Yolanda </a:t>
                      </a:r>
                      <a:r>
                        <a:rPr lang="fr-FR" sz="1800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Prezado</a:t>
                      </a:r>
                      <a:endParaRPr lang="fr-FR" sz="18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Institut Curie – Orsay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CNRS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44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Charlotte ROBERT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Gustave Roussy Cancer Campus, Villejuif</a:t>
                      </a:r>
                      <a:endParaRPr kumimoji="0" lang="fr-FR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Université Paris Saclay</a:t>
                      </a:r>
                      <a:endParaRPr lang="fr-FR" sz="18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99723931"/>
                  </a:ext>
                </a:extLst>
              </a:tr>
              <a:tr h="2244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Stéphane SUPIOT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Centre René-</a:t>
                      </a:r>
                      <a:r>
                        <a:rPr kumimoji="0" lang="fr-FR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Gauducheau</a:t>
                      </a: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, Nantes</a:t>
                      </a:r>
                      <a:endParaRPr kumimoji="0" lang="fr-F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UNICANCER</a:t>
                      </a:r>
                      <a:endParaRPr lang="fr-FR" sz="18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4936530"/>
                  </a:ext>
                </a:extLst>
              </a:tr>
              <a:tr h="2244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Jean-Pierre POUGET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IRCM - Montpellier</a:t>
                      </a:r>
                      <a:endParaRPr kumimoji="0" lang="fr-FR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SFBR</a:t>
                      </a:r>
                      <a:endParaRPr lang="fr-FR" sz="18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28113898"/>
                  </a:ext>
                </a:extLst>
              </a:tr>
              <a:tr h="2244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Audrey </a:t>
                      </a:r>
                      <a:r>
                        <a:rPr lang="fr-FR" sz="1600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Larnaudie</a:t>
                      </a:r>
                      <a:r>
                        <a:rPr lang="fr-FR" sz="16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 (</a:t>
                      </a:r>
                      <a:r>
                        <a:rPr lang="fr-FR" sz="1600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SFjRO</a:t>
                      </a:r>
                      <a:r>
                        <a:rPr lang="fr-FR" sz="16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Centre François </a:t>
                      </a:r>
                      <a:r>
                        <a:rPr lang="fr-FR" sz="1400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Baclesse</a:t>
                      </a:r>
                      <a:r>
                        <a:rPr lang="fr-FR" sz="14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, Caen</a:t>
                      </a:r>
                      <a:endParaRPr lang="fr-FR" sz="28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SFjRO</a:t>
                      </a:r>
                      <a:endParaRPr lang="fr-FR" sz="18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59672755"/>
                  </a:ext>
                </a:extLst>
              </a:tr>
              <a:tr h="2244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Anais</a:t>
                      </a:r>
                      <a:r>
                        <a:rPr lang="fr-FR" sz="16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600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Barrateau</a:t>
                      </a:r>
                      <a:r>
                        <a:rPr lang="fr-FR" sz="16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 (</a:t>
                      </a:r>
                      <a:r>
                        <a:rPr lang="fr-FR" sz="1600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jSFPM</a:t>
                      </a:r>
                      <a:r>
                        <a:rPr lang="fr-FR" sz="16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)</a:t>
                      </a:r>
                      <a:endParaRPr kumimoji="0" lang="fr-FR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/>
                        <a:t>Centre Eugene Marquis, Rennes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jSFPM</a:t>
                      </a:r>
                      <a:endParaRPr lang="fr-FR" sz="18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07461863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828DEA7A-FE5C-6EB8-FAF0-16CE15D8CE12}"/>
              </a:ext>
            </a:extLst>
          </p:cNvPr>
          <p:cNvSpPr/>
          <p:nvPr/>
        </p:nvSpPr>
        <p:spPr>
          <a:xfrm>
            <a:off x="1" y="6370819"/>
            <a:ext cx="11122702" cy="179883"/>
          </a:xfrm>
          <a:prstGeom prst="rect">
            <a:avLst/>
          </a:prstGeom>
          <a:solidFill>
            <a:srgbClr val="CC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1400" b="1" dirty="0">
                <a:solidFill>
                  <a:schemeClr val="bg2">
                    <a:lumMod val="90000"/>
                  </a:schemeClr>
                </a:solidFill>
              </a:rPr>
              <a:t>AG GDR Mi2B – 1 </a:t>
            </a:r>
            <a:r>
              <a:rPr lang="de-DE" sz="1400" b="1" dirty="0" err="1">
                <a:solidFill>
                  <a:schemeClr val="bg2">
                    <a:lumMod val="90000"/>
                  </a:schemeClr>
                </a:solidFill>
              </a:rPr>
              <a:t>juillet</a:t>
            </a:r>
            <a:r>
              <a:rPr lang="de-DE" sz="1400" b="1" dirty="0">
                <a:solidFill>
                  <a:schemeClr val="bg2">
                    <a:lumMod val="90000"/>
                  </a:schemeClr>
                </a:solidFill>
              </a:rPr>
              <a:t> 2026</a:t>
            </a:r>
            <a:endParaRPr lang="fr-FR" sz="1400" b="1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759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7A8A543-158F-7408-2DE7-74BBE2C6D85B}"/>
              </a:ext>
            </a:extLst>
          </p:cNvPr>
          <p:cNvSpPr txBox="1"/>
          <p:nvPr/>
        </p:nvSpPr>
        <p:spPr>
          <a:xfrm>
            <a:off x="123777" y="866901"/>
            <a:ext cx="104481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4 axes majeurs (</a:t>
            </a:r>
            <a:r>
              <a:rPr lang="fr-FR" sz="2800" b="1" dirty="0" err="1">
                <a:solidFill>
                  <a:srgbClr val="0070C0"/>
                </a:solidFill>
                <a:latin typeface="Century Gothic" panose="020B0502020202020204" pitchFamily="34" charset="0"/>
              </a:rPr>
              <a:t>WPs</a:t>
            </a:r>
            <a:r>
              <a:rPr lang="fr-FR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) </a:t>
            </a:r>
            <a:endParaRPr lang="fr-FR" sz="2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5EE011E2-7661-7D0B-7D5D-21AAF2ADA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4097" y="6316398"/>
            <a:ext cx="457200" cy="279274"/>
          </a:xfrm>
        </p:spPr>
        <p:txBody>
          <a:bodyPr/>
          <a:lstStyle/>
          <a:p>
            <a:fld id="{16540AE4-83D8-FB47-82ED-D1E5E7101566}" type="slidenum">
              <a:rPr lang="en-US" sz="14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5</a:t>
            </a:fld>
            <a:endParaRPr lang="en-US" sz="1400" b="1" dirty="0">
              <a:solidFill>
                <a:schemeClr val="tx1">
                  <a:lumMod val="50000"/>
                  <a:lumOff val="50000"/>
                </a:schemeClr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9BF6D87-87B1-6CE9-9F5A-B28894FBD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4702" y="924013"/>
            <a:ext cx="2953404" cy="287730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099B99E-F97E-778E-48E7-80D79C80D4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6776" y="3523893"/>
            <a:ext cx="3127926" cy="2801956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C42ED784-537D-B1CD-7786-9CAA07DC57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8331" y="737271"/>
            <a:ext cx="3689892" cy="3381707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BDAA1E93-1B1F-AC21-41BF-579A2FAC82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3591" y="3729776"/>
            <a:ext cx="3981927" cy="300699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C2E7D28-BEFA-496B-543A-D8490D066B1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87"/>
          <a:stretch/>
        </p:blipFill>
        <p:spPr>
          <a:xfrm>
            <a:off x="-1" y="-41189"/>
            <a:ext cx="12192000" cy="85673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2854BE6-4F4B-A6EB-AC66-47696F720ACA}"/>
              </a:ext>
            </a:extLst>
          </p:cNvPr>
          <p:cNvSpPr txBox="1"/>
          <p:nvPr/>
        </p:nvSpPr>
        <p:spPr>
          <a:xfrm>
            <a:off x="123776" y="1278916"/>
            <a:ext cx="51709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dirty="0"/>
              <a:t>Chaque axe est animé par :</a:t>
            </a:r>
            <a:br>
              <a:rPr lang="fr-FR" dirty="0"/>
            </a:br>
            <a:r>
              <a:rPr lang="fr-FR" dirty="0"/>
              <a:t>des </a:t>
            </a:r>
            <a:r>
              <a:rPr lang="fr-FR" b="1" dirty="0"/>
              <a:t>oncologues radiothérapeutes</a:t>
            </a:r>
            <a:r>
              <a:rPr lang="fr-FR" dirty="0"/>
              <a:t> (OR), des </a:t>
            </a:r>
            <a:r>
              <a:rPr lang="fr-FR" b="1" dirty="0"/>
              <a:t>physiciens médicaux </a:t>
            </a:r>
            <a:r>
              <a:rPr lang="fr-FR" dirty="0"/>
              <a:t>(PM) et des </a:t>
            </a:r>
            <a:r>
              <a:rPr lang="fr-FR" b="1" dirty="0"/>
              <a:t>chercheurs/biologistes</a:t>
            </a:r>
            <a:r>
              <a:rPr lang="fr-FR" dirty="0"/>
              <a:t> (CB), (inclusions des « jeunes »</a:t>
            </a:r>
          </a:p>
          <a:p>
            <a:pPr algn="just">
              <a:buClr>
                <a:srgbClr val="CC0099"/>
              </a:buClr>
            </a:pPr>
            <a:r>
              <a:rPr lang="fr-FR" dirty="0"/>
              <a:t>-&gt; complémentarité des compétences</a:t>
            </a:r>
          </a:p>
          <a:p>
            <a:pPr marL="285750" indent="-285750" algn="just"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en-US" dirty="0" err="1">
                <a:ea typeface="Calibri" panose="020F0502020204030204" pitchFamily="34" charset="0"/>
                <a:cs typeface="Times New Roman" panose="02020603050405020304" pitchFamily="18" charset="0"/>
              </a:rPr>
              <a:t>Organisation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b="1" dirty="0">
                <a:ea typeface="Calibri" panose="020F0502020204030204" pitchFamily="34" charset="0"/>
                <a:cs typeface="Times New Roman" panose="02020603050405020304" pitchFamily="18" charset="0"/>
              </a:rPr>
              <a:t>workshops </a:t>
            </a:r>
            <a:r>
              <a:rPr lang="en-US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dédiés</a:t>
            </a:r>
            <a:endParaRPr lang="en-US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1200"/>
              </a:spcAft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en-US" b="1" dirty="0">
                <a:ea typeface="Calibri" panose="020F0502020204030204" pitchFamily="34" charset="0"/>
                <a:cs typeface="Times New Roman" panose="02020603050405020304" pitchFamily="18" charset="0"/>
              </a:rPr>
              <a:t>Production d’un agenda </a:t>
            </a:r>
            <a:r>
              <a:rPr lang="en-US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stratégique</a:t>
            </a:r>
            <a:r>
              <a:rPr lang="en-US" b="1" dirty="0">
                <a:ea typeface="Calibri" panose="020F0502020204030204" pitchFamily="34" charset="0"/>
                <a:cs typeface="Times New Roman" panose="02020603050405020304" pitchFamily="18" charset="0"/>
              </a:rPr>
              <a:t> de recherche</a:t>
            </a:r>
            <a:endParaRPr lang="en-US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87AA801-8F24-78CD-EE8F-6DCB83967CCB}"/>
              </a:ext>
            </a:extLst>
          </p:cNvPr>
          <p:cNvSpPr/>
          <p:nvPr/>
        </p:nvSpPr>
        <p:spPr>
          <a:xfrm>
            <a:off x="1" y="6370819"/>
            <a:ext cx="11122702" cy="179883"/>
          </a:xfrm>
          <a:prstGeom prst="rect">
            <a:avLst/>
          </a:prstGeom>
          <a:solidFill>
            <a:srgbClr val="CC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1400" b="1" dirty="0">
                <a:solidFill>
                  <a:schemeClr val="bg2">
                    <a:lumMod val="90000"/>
                  </a:schemeClr>
                </a:solidFill>
              </a:rPr>
              <a:t>AG GDR Mi2B – 1 </a:t>
            </a:r>
            <a:r>
              <a:rPr lang="de-DE" sz="1400" b="1" dirty="0" err="1">
                <a:solidFill>
                  <a:schemeClr val="bg2">
                    <a:lumMod val="90000"/>
                  </a:schemeClr>
                </a:solidFill>
              </a:rPr>
              <a:t>juillet</a:t>
            </a:r>
            <a:r>
              <a:rPr lang="de-DE" sz="1400" b="1" dirty="0">
                <a:solidFill>
                  <a:schemeClr val="bg2">
                    <a:lumMod val="90000"/>
                  </a:schemeClr>
                </a:solidFill>
              </a:rPr>
              <a:t> 2026</a:t>
            </a:r>
            <a:endParaRPr lang="fr-FR" sz="1400" b="1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515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5C9A495-B6F1-2A66-B0E5-3E79D7083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073426"/>
          </a:xfrm>
          <a:prstGeom prst="rect">
            <a:avLst/>
          </a:prstGeom>
        </p:spPr>
      </p:pic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5EE011E2-7661-7D0B-7D5D-21AAF2ADA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4097" y="6316398"/>
            <a:ext cx="457200" cy="279274"/>
          </a:xfrm>
        </p:spPr>
        <p:txBody>
          <a:bodyPr/>
          <a:lstStyle/>
          <a:p>
            <a:fld id="{16540AE4-83D8-FB47-82ED-D1E5E7101566}" type="slidenum">
              <a:rPr lang="en-US" sz="14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6</a:t>
            </a:fld>
            <a:endParaRPr lang="en-US" sz="1400" b="1" dirty="0">
              <a:solidFill>
                <a:schemeClr val="tx1">
                  <a:lumMod val="50000"/>
                  <a:lumOff val="50000"/>
                </a:schemeClr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632433" y="1643815"/>
            <a:ext cx="1122218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rgbClr val="002060"/>
                </a:solidFill>
              </a:rPr>
              <a:t>Constitution de nouveaux groupes de travail</a:t>
            </a:r>
          </a:p>
          <a:p>
            <a:pPr marL="457200" indent="-457200">
              <a:spcBef>
                <a:spcPts val="600"/>
              </a:spcBef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rgbClr val="002060"/>
                </a:solidFill>
              </a:rPr>
              <a:t>Chapitre </a:t>
            </a:r>
            <a:r>
              <a:rPr lang="fr-FR" sz="2400" dirty="0" err="1">
                <a:solidFill>
                  <a:srgbClr val="002060"/>
                </a:solidFill>
              </a:rPr>
              <a:t>RecoRad</a:t>
            </a:r>
            <a:endParaRPr lang="fr-FR" sz="2400" dirty="0">
              <a:solidFill>
                <a:srgbClr val="002060"/>
              </a:solidFill>
            </a:endParaRPr>
          </a:p>
          <a:p>
            <a:pPr marL="457200" indent="-457200">
              <a:spcBef>
                <a:spcPts val="600"/>
              </a:spcBef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000" b="1" dirty="0">
                <a:solidFill>
                  <a:srgbClr val="002060"/>
                </a:solidFill>
              </a:rPr>
              <a:t>Thèmes pour l’ouverture d’appels d’offres</a:t>
            </a:r>
            <a:r>
              <a:rPr lang="fr-FR" sz="2000" dirty="0">
                <a:solidFill>
                  <a:srgbClr val="002060"/>
                </a:solidFill>
              </a:rPr>
              <a:t>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64DD54D-30BC-17D6-BDAC-6D4A4799D8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7749455"/>
              </p:ext>
            </p:extLst>
          </p:nvPr>
        </p:nvGraphicFramePr>
        <p:xfrm>
          <a:off x="148372" y="3203790"/>
          <a:ext cx="11860748" cy="3127821"/>
        </p:xfrm>
        <a:graphic>
          <a:graphicData uri="http://schemas.openxmlformats.org/drawingml/2006/table">
            <a:tbl>
              <a:tblPr firstRow="1" firstCol="1" bandRow="1">
                <a:solidFill>
                  <a:schemeClr val="accent6">
                    <a:lumMod val="40000"/>
                    <a:lumOff val="60000"/>
                  </a:schemeClr>
                </a:solidFill>
                <a:tableStyleId>{93296810-A885-4BE3-A3E7-6D5BEEA58F35}</a:tableStyleId>
              </a:tblPr>
              <a:tblGrid>
                <a:gridCol w="948870">
                  <a:extLst>
                    <a:ext uri="{9D8B030D-6E8A-4147-A177-3AD203B41FA5}">
                      <a16:colId xmlns:a16="http://schemas.microsoft.com/office/drawing/2014/main" val="723663772"/>
                    </a:ext>
                  </a:extLst>
                </a:gridCol>
                <a:gridCol w="2458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314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37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fr-FR" sz="1400" dirty="0">
                          <a:effectLst/>
                        </a:rPr>
                        <a:t>Définition des volumes cibles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fr-FR" sz="1400" dirty="0">
                          <a:effectLst/>
                        </a:rPr>
                        <a:t>Interaction avec</a:t>
                      </a:r>
                      <a:br>
                        <a:rPr lang="fr-FR" sz="1400" dirty="0">
                          <a:effectLst/>
                        </a:rPr>
                      </a:br>
                      <a:r>
                        <a:rPr lang="fr-FR" sz="1400" dirty="0">
                          <a:effectLst/>
                        </a:rPr>
                        <a:t>les tissus sains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fr-FR" sz="1400" dirty="0">
                          <a:effectLst/>
                        </a:rPr>
                        <a:t>Traitements combinés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fr-FR" sz="1400" dirty="0">
                          <a:effectLst/>
                        </a:rPr>
                        <a:t>Calculs du dose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63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effectLst/>
                        </a:rPr>
                        <a:t>Vincent Grégoire (CLB, Lyon)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Camille </a:t>
                      </a:r>
                      <a:r>
                        <a:rPr kumimoji="0" lang="fr-FR" sz="1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Verry</a:t>
                      </a:r>
                      <a:r>
                        <a:rPr kumimoji="0" lang="fr-F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(CHU Grenoble)</a:t>
                      </a:r>
                      <a:endParaRPr kumimoji="0" lang="fr-FR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effectLst/>
                        </a:rPr>
                        <a:t>Céline Bourgier (ICM, Montpellier)</a:t>
                      </a:r>
                      <a:endParaRPr lang="fr-F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effectLst/>
                        </a:rPr>
                        <a:t>Renaud De </a:t>
                      </a:r>
                      <a:r>
                        <a:rPr lang="fr-FR" sz="1400" b="1" dirty="0" err="1">
                          <a:effectLst/>
                        </a:rPr>
                        <a:t>Crevoisier</a:t>
                      </a:r>
                      <a:r>
                        <a:rPr lang="fr-FR" sz="1400" b="1" dirty="0">
                          <a:effectLst/>
                        </a:rPr>
                        <a:t> (Centre Eugène Marquis, Rennes) 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</a:rPr>
                        <a:t>Luc Ollivier (ICO, Nantes)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effectLst/>
                        </a:rPr>
                        <a:t>David Pasquier (COL, Lille)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4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PM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effectLst/>
                        </a:rPr>
                        <a:t>Charlotte Robert (Gustave Roussy, </a:t>
                      </a:r>
                      <a:r>
                        <a:rPr lang="fr-FR" sz="1400" b="1" dirty="0" err="1">
                          <a:solidFill>
                            <a:schemeClr val="tx1"/>
                          </a:solidFill>
                          <a:effectLst/>
                        </a:rPr>
                        <a:t>villejuif</a:t>
                      </a:r>
                      <a:r>
                        <a:rPr lang="fr-FR" sz="1400" b="1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</a:rPr>
                        <a:t>Carmen </a:t>
                      </a:r>
                      <a:r>
                        <a:rPr lang="fr-FR" sz="1400" b="1" dirty="0" err="1">
                          <a:effectLst/>
                        </a:rPr>
                        <a:t>Villagrassa</a:t>
                      </a:r>
                      <a:r>
                        <a:rPr lang="fr-FR" sz="1400" b="1" dirty="0">
                          <a:effectLst/>
                        </a:rPr>
                        <a:t> (IRSN)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effectLst/>
                        </a:rPr>
                        <a:t>Jean-Noël BADEL (CLB, Lyon)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effectLst/>
                        </a:rPr>
                        <a:t>Ludovic De </a:t>
                      </a:r>
                      <a:r>
                        <a:rPr lang="fr-FR" sz="1400" b="1" dirty="0" err="1">
                          <a:effectLst/>
                        </a:rPr>
                        <a:t>Marzi</a:t>
                      </a:r>
                      <a:r>
                        <a:rPr lang="fr-FR" sz="1400" b="1" dirty="0">
                          <a:effectLst/>
                        </a:rPr>
                        <a:t> (IC, Paris)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effectLst/>
                        </a:rPr>
                        <a:t>Gregory </a:t>
                      </a:r>
                      <a:r>
                        <a:rPr lang="fr-FR" sz="1400" b="1" dirty="0" err="1">
                          <a:effectLst/>
                        </a:rPr>
                        <a:t>Delpon</a:t>
                      </a:r>
                      <a:r>
                        <a:rPr lang="fr-FR" sz="1400" b="1" dirty="0">
                          <a:effectLst/>
                        </a:rPr>
                        <a:t> (ICO, Nantes) 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69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CB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Hélène </a:t>
                      </a:r>
                      <a:r>
                        <a:rPr lang="fr-FR" sz="14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Ellaume</a:t>
                      </a:r>
                      <a:br>
                        <a:rPr lang="fr-F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fr-F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(INSERM, Grenoble)</a:t>
                      </a:r>
                      <a:br>
                        <a:rPr lang="fr-F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fr-FR" sz="14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Siamak</a:t>
                      </a:r>
                      <a:r>
                        <a:rPr lang="fr-F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4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Haghdoost</a:t>
                      </a:r>
                      <a:r>
                        <a:rPr lang="fr-F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(Caen)</a:t>
                      </a:r>
                      <a:endParaRPr lang="fr-F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effectLst/>
                        </a:rPr>
                        <a:t>François Paris (INSERM, Nantes)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effectLst/>
                        </a:rPr>
                        <a:t>Fabien </a:t>
                      </a:r>
                      <a:r>
                        <a:rPr lang="fr-FR" sz="1400" b="1" dirty="0" err="1">
                          <a:effectLst/>
                        </a:rPr>
                        <a:t>Milliat</a:t>
                      </a:r>
                      <a:r>
                        <a:rPr lang="fr-FR" sz="1400" b="1" dirty="0">
                          <a:effectLst/>
                        </a:rPr>
                        <a:t> (IRSN)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effectLst/>
                        </a:rPr>
                        <a:t>François </a:t>
                      </a:r>
                      <a:r>
                        <a:rPr lang="fr-FR" sz="1400" b="1" dirty="0" err="1">
                          <a:effectLst/>
                        </a:rPr>
                        <a:t>Boussin</a:t>
                      </a:r>
                      <a:r>
                        <a:rPr lang="fr-FR" sz="1400" b="1" dirty="0">
                          <a:effectLst/>
                        </a:rPr>
                        <a:t> (CEA, Fontenay)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</a:rPr>
                        <a:t>Sophie Pinel (CNRS, Nancy)</a:t>
                      </a:r>
                      <a:br>
                        <a:rPr lang="fr-FR" sz="1400" b="1" dirty="0">
                          <a:effectLst/>
                        </a:rPr>
                      </a:br>
                      <a:r>
                        <a:rPr lang="fr-FR" sz="1400" b="1" dirty="0">
                          <a:effectLst/>
                        </a:rPr>
                        <a:t>Michele </a:t>
                      </a:r>
                      <a:r>
                        <a:rPr lang="fr-FR" sz="1400" b="1" dirty="0" err="1">
                          <a:effectLst/>
                        </a:rPr>
                        <a:t>Mondini</a:t>
                      </a:r>
                      <a:r>
                        <a:rPr lang="fr-FR" sz="1400" b="1" dirty="0">
                          <a:effectLst/>
                        </a:rPr>
                        <a:t> (INSERM, Villejuif)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</a:rPr>
                        <a:t>Valérie </a:t>
                      </a:r>
                      <a:r>
                        <a:rPr lang="fr-FR" sz="1400" b="1" dirty="0" err="1">
                          <a:effectLst/>
                        </a:rPr>
                        <a:t>Gouaze</a:t>
                      </a:r>
                      <a:r>
                        <a:rPr lang="fr-FR" sz="1400" b="1" dirty="0">
                          <a:effectLst/>
                        </a:rPr>
                        <a:t>-Andersson (INSERM, Toulouse)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</a:rPr>
                        <a:t>Samuel Valable (CNRS, Caen)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effectLst/>
                        </a:rPr>
                        <a:t>Anaïs </a:t>
                      </a:r>
                      <a:r>
                        <a:rPr lang="fr-FR" sz="1400" b="1" dirty="0" err="1">
                          <a:solidFill>
                            <a:schemeClr val="tx1"/>
                          </a:solidFill>
                          <a:effectLst/>
                        </a:rPr>
                        <a:t>Barateau</a:t>
                      </a:r>
                      <a:r>
                        <a:rPr lang="fr-FR" sz="1400" b="1" dirty="0">
                          <a:solidFill>
                            <a:schemeClr val="tx1"/>
                          </a:solidFill>
                          <a:effectLst/>
                        </a:rPr>
                        <a:t> (CEM-LTSI, Rennes)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34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 Jeunes »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Jennifer </a:t>
                      </a:r>
                      <a:r>
                        <a:rPr lang="fr-FR" sz="14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Legevelou</a:t>
                      </a:r>
                      <a:endParaRPr lang="fr-F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Audrey </a:t>
                      </a:r>
                      <a:r>
                        <a:rPr lang="fr-FR" sz="14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Larnaudie</a:t>
                      </a:r>
                      <a:r>
                        <a:rPr lang="fr-FR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fr-FR" sz="14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SFjRO</a:t>
                      </a:r>
                      <a:r>
                        <a:rPr lang="fr-FR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Caen)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effectLst/>
                        </a:rPr>
                        <a:t>Alexandra </a:t>
                      </a:r>
                      <a:r>
                        <a:rPr lang="fr-FR" sz="1400" b="1" dirty="0" err="1">
                          <a:effectLst/>
                        </a:rPr>
                        <a:t>Moignier</a:t>
                      </a:r>
                      <a:r>
                        <a:rPr lang="fr-FR" sz="1400" b="1" dirty="0">
                          <a:effectLst/>
                        </a:rPr>
                        <a:t> (ICO, Nantes)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</a:rPr>
                        <a:t>Lucie </a:t>
                      </a:r>
                      <a:r>
                        <a:rPr lang="fr-FR" sz="1400" b="1" dirty="0" err="1">
                          <a:effectLst/>
                        </a:rPr>
                        <a:t>Houdou</a:t>
                      </a:r>
                      <a:endParaRPr lang="fr-FR" sz="1400" b="1" dirty="0">
                        <a:effectLst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</a:rPr>
                        <a:t>Pauline Maury (GR, Villejuif)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 err="1">
                          <a:solidFill>
                            <a:schemeClr val="tx1"/>
                          </a:solidFill>
                          <a:effectLst/>
                        </a:rPr>
                        <a:t>Yuedan</a:t>
                      </a:r>
                      <a:r>
                        <a:rPr lang="fr-FR" sz="1400" b="1" dirty="0">
                          <a:solidFill>
                            <a:schemeClr val="tx1"/>
                          </a:solidFill>
                          <a:effectLst/>
                        </a:rPr>
                        <a:t> Zhou (CHU, Amiens)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251479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9936AFD3-760D-BA06-9719-FAF117973E4E}"/>
              </a:ext>
            </a:extLst>
          </p:cNvPr>
          <p:cNvSpPr/>
          <p:nvPr/>
        </p:nvSpPr>
        <p:spPr>
          <a:xfrm>
            <a:off x="1" y="6370819"/>
            <a:ext cx="11122702" cy="179883"/>
          </a:xfrm>
          <a:prstGeom prst="rect">
            <a:avLst/>
          </a:prstGeom>
          <a:solidFill>
            <a:srgbClr val="CC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1400" b="1" dirty="0">
                <a:solidFill>
                  <a:schemeClr val="bg2">
                    <a:lumMod val="90000"/>
                  </a:schemeClr>
                </a:solidFill>
              </a:rPr>
              <a:t>AG GDR Mi2B – 1 </a:t>
            </a:r>
            <a:r>
              <a:rPr lang="de-DE" sz="1400" b="1" dirty="0" err="1">
                <a:solidFill>
                  <a:schemeClr val="bg2">
                    <a:lumMod val="90000"/>
                  </a:schemeClr>
                </a:solidFill>
              </a:rPr>
              <a:t>juillet</a:t>
            </a:r>
            <a:r>
              <a:rPr lang="de-DE" sz="1400" b="1" dirty="0">
                <a:solidFill>
                  <a:schemeClr val="bg2">
                    <a:lumMod val="90000"/>
                  </a:schemeClr>
                </a:solidFill>
              </a:rPr>
              <a:t> 2026</a:t>
            </a:r>
            <a:endParaRPr lang="fr-FR" sz="1400" b="1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0AA17F2-18F4-2A91-E153-B801ABD1018B}"/>
              </a:ext>
            </a:extLst>
          </p:cNvPr>
          <p:cNvSpPr txBox="1"/>
          <p:nvPr/>
        </p:nvSpPr>
        <p:spPr>
          <a:xfrm>
            <a:off x="148372" y="118164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  <a:buClr>
                <a:srgbClr val="CC0099"/>
              </a:buClr>
            </a:pPr>
            <a:r>
              <a:rPr lang="fr-FR" sz="24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Activité : priorités de recherche </a:t>
            </a:r>
          </a:p>
        </p:txBody>
      </p:sp>
    </p:spTree>
    <p:extLst>
      <p:ext uri="{BB962C8B-B14F-4D97-AF65-F5344CB8AC3E}">
        <p14:creationId xmlns:p14="http://schemas.microsoft.com/office/powerpoint/2010/main" val="3339593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5EE011E2-7661-7D0B-7D5D-21AAF2ADA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9919" y="6400454"/>
            <a:ext cx="351378" cy="195218"/>
          </a:xfrm>
        </p:spPr>
        <p:txBody>
          <a:bodyPr/>
          <a:lstStyle/>
          <a:p>
            <a:fld id="{16540AE4-83D8-FB47-82ED-D1E5E7101566}" type="slidenum">
              <a:rPr lang="en-US" sz="14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7</a:t>
            </a:fld>
            <a:endParaRPr lang="en-US" sz="1400" b="1" dirty="0">
              <a:solidFill>
                <a:schemeClr val="tx1">
                  <a:lumMod val="50000"/>
                  <a:lumOff val="50000"/>
                </a:schemeClr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8481DAE-9568-E012-2410-53E86CBFB3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492" y="1392658"/>
            <a:ext cx="2840818" cy="145191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2CF3BC7-0736-88B3-36C7-65D60F49BD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5565" y="2539570"/>
            <a:ext cx="2846850" cy="1457932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14" name="Zone de texte 29">
            <a:extLst>
              <a:ext uri="{FF2B5EF4-FFF2-40B4-BE49-F238E27FC236}">
                <a16:creationId xmlns:a16="http://schemas.microsoft.com/office/drawing/2014/main" id="{6C5A1C71-8F89-7936-E8D9-23207F04461B}"/>
              </a:ext>
            </a:extLst>
          </p:cNvPr>
          <p:cNvSpPr txBox="1"/>
          <p:nvPr/>
        </p:nvSpPr>
        <p:spPr>
          <a:xfrm>
            <a:off x="570978" y="1377807"/>
            <a:ext cx="3311371" cy="4881452"/>
          </a:xfrm>
          <a:prstGeom prst="rect">
            <a:avLst/>
          </a:prstGeom>
          <a:solidFill>
            <a:srgbClr val="0089C0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endParaRPr lang="en-US" sz="100" b="1" dirty="0">
              <a:solidFill>
                <a:srgbClr val="FFFFFF"/>
              </a:solidFill>
              <a:effectLst>
                <a:outerShdw blurRad="50800" dist="38100" dir="2700000" algn="tl">
                  <a:srgbClr val="000000">
                    <a:alpha val="40000"/>
                  </a:srgbClr>
                </a:outerShdw>
              </a:effectLst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4000">
              <a:lnSpc>
                <a:spcPct val="120000"/>
              </a:lnSpc>
              <a:spcBef>
                <a:spcPts val="1200"/>
              </a:spcBef>
            </a:pPr>
            <a:r>
              <a:rPr lang="en-US" sz="1600" b="1" dirty="0">
                <a:solidFill>
                  <a:srgbClr val="FFFFFF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WP </a:t>
            </a:r>
            <a:r>
              <a:rPr lang="en-US" sz="1600" b="1" cap="small" dirty="0">
                <a:solidFill>
                  <a:srgbClr val="FFFFFF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Target Definition </a:t>
            </a:r>
            <a:r>
              <a:rPr lang="en-US" sz="1600" dirty="0">
                <a:solidFill>
                  <a:srgbClr val="FFFFFF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lang="en-US" sz="1600" dirty="0">
                <a:solidFill>
                  <a:srgbClr val="FFFFFF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600" dirty="0">
                <a:solidFill>
                  <a:srgbClr val="FFFFF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 3" panose="05040102010807070707" pitchFamily="18" charset="2"/>
              </a:rPr>
              <a:t></a:t>
            </a:r>
            <a:r>
              <a:rPr lang="en-US" sz="1600" dirty="0">
                <a:solidFill>
                  <a:srgbClr val="FFFFF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 </a:t>
            </a:r>
            <a:r>
              <a:rPr lang="en-US" sz="1600" dirty="0" err="1">
                <a:solidFill>
                  <a:srgbClr val="FFFFF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juillet</a:t>
            </a:r>
            <a:r>
              <a:rPr lang="en-US" sz="1600" dirty="0">
                <a:solidFill>
                  <a:srgbClr val="FFFFF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2019, </a:t>
            </a:r>
          </a:p>
          <a:p>
            <a:pPr marL="144000">
              <a:lnSpc>
                <a:spcPct val="120000"/>
              </a:lnSpc>
              <a:spcBef>
                <a:spcPts val="1200"/>
              </a:spcBef>
            </a:pPr>
            <a:r>
              <a:rPr lang="en-US" sz="1600" dirty="0">
                <a:solidFill>
                  <a:srgbClr val="FFFFF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GHU </a:t>
            </a:r>
            <a:r>
              <a:rPr lang="en-US" sz="1600" dirty="0" err="1">
                <a:solidFill>
                  <a:srgbClr val="FFFFF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Pitié-Salpétrière</a:t>
            </a:r>
            <a:r>
              <a:rPr lang="en-US" sz="1600" dirty="0">
                <a:solidFill>
                  <a:srgbClr val="FFFFF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Paris</a:t>
            </a:r>
            <a:endParaRPr lang="fr-FR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4000">
              <a:lnSpc>
                <a:spcPct val="120000"/>
              </a:lnSpc>
              <a:spcBef>
                <a:spcPts val="1200"/>
              </a:spcBef>
            </a:pPr>
            <a:r>
              <a:rPr lang="en-US" sz="1600" b="1" dirty="0">
                <a:solidFill>
                  <a:srgbClr val="FFFFFF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WP </a:t>
            </a:r>
            <a:r>
              <a:rPr lang="en-US" sz="1600" b="1" cap="small" dirty="0">
                <a:solidFill>
                  <a:srgbClr val="FFFFFF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Dose Modelling </a:t>
            </a:r>
            <a:r>
              <a:rPr lang="en-US" sz="1600" dirty="0">
                <a:solidFill>
                  <a:srgbClr val="FFFFFF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lang="en-US" sz="1600" dirty="0">
                <a:solidFill>
                  <a:srgbClr val="FFFFFF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600" dirty="0">
                <a:solidFill>
                  <a:srgbClr val="FFFFF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 3" panose="05040102010807070707" pitchFamily="18" charset="2"/>
              </a:rPr>
              <a:t></a:t>
            </a:r>
            <a:r>
              <a:rPr lang="en-US" sz="1600" dirty="0">
                <a:solidFill>
                  <a:srgbClr val="FFFFF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</a:t>
            </a:r>
            <a:r>
              <a:rPr lang="en-US" sz="1600" dirty="0">
                <a:solidFill>
                  <a:srgbClr val="FFFFFF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septembre</a:t>
            </a:r>
            <a:r>
              <a:rPr lang="en-US" sz="1600" dirty="0">
                <a:solidFill>
                  <a:srgbClr val="FFFFF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2019,</a:t>
            </a:r>
            <a:br>
              <a:rPr lang="en-US" sz="1600" dirty="0">
                <a:solidFill>
                  <a:srgbClr val="FFFFF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600" dirty="0" err="1">
                <a:solidFill>
                  <a:srgbClr val="FFFFF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Institut</a:t>
            </a:r>
            <a:r>
              <a:rPr lang="en-US" sz="1600" dirty="0">
                <a:solidFill>
                  <a:srgbClr val="FFFFF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Curie, Paris</a:t>
            </a:r>
            <a:endParaRPr lang="fr-FR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4000">
              <a:lnSpc>
                <a:spcPct val="120000"/>
              </a:lnSpc>
              <a:spcBef>
                <a:spcPts val="1200"/>
              </a:spcBef>
            </a:pPr>
            <a:r>
              <a:rPr lang="en-US" sz="1600" b="1" dirty="0">
                <a:solidFill>
                  <a:schemeClr val="bg1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WP </a:t>
            </a:r>
            <a:r>
              <a:rPr lang="en-US" sz="1600" b="1" cap="small" dirty="0">
                <a:solidFill>
                  <a:schemeClr val="bg1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Normal Tissue :</a:t>
            </a:r>
            <a:br>
              <a:rPr lang="en-US" sz="16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6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 3" panose="05040102010807070707" pitchFamily="18" charset="2"/>
              </a:rPr>
              <a:t></a:t>
            </a:r>
            <a:r>
              <a:rPr lang="en-US" sz="16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12</a:t>
            </a:r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décembre</a:t>
            </a:r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2019, IRSN, </a:t>
            </a:r>
            <a:r>
              <a:rPr lang="en-US" sz="1600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Fontenay</a:t>
            </a:r>
            <a:r>
              <a:rPr lang="en-US" sz="16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aux Roses</a:t>
            </a:r>
            <a:endParaRPr lang="fr-FR" sz="20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400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1600" b="1" dirty="0">
                <a:solidFill>
                  <a:schemeClr val="bg1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WP </a:t>
            </a:r>
            <a:r>
              <a:rPr lang="en-US" sz="1600" b="1" cap="small" dirty="0">
                <a:solidFill>
                  <a:schemeClr val="bg1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Combined Treatments </a:t>
            </a:r>
            <a:r>
              <a:rPr lang="en-US" sz="1600" cap="small" dirty="0">
                <a:solidFill>
                  <a:schemeClr val="bg1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lang="en-US" sz="1600" dirty="0">
                <a:solidFill>
                  <a:schemeClr val="bg1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6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 3" panose="05040102010807070707" pitchFamily="18" charset="2"/>
              </a:rPr>
              <a:t></a:t>
            </a:r>
            <a:r>
              <a:rPr lang="en-US" sz="16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11 </a:t>
            </a:r>
            <a:r>
              <a:rPr lang="en-US" sz="1600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décembre</a:t>
            </a:r>
            <a:r>
              <a:rPr lang="en-US" sz="16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2020, </a:t>
            </a:r>
            <a:r>
              <a:rPr lang="en-US" sz="1600" dirty="0" err="1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virtuel</a:t>
            </a:r>
            <a:endParaRPr lang="en-US" sz="1600" dirty="0">
              <a:solidFill>
                <a:schemeClr val="bg1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400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1600" b="1" dirty="0">
                <a:solidFill>
                  <a:schemeClr val="bg1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WS </a:t>
            </a:r>
            <a:r>
              <a:rPr lang="en-US" sz="1600" b="1" cap="small" dirty="0">
                <a:solidFill>
                  <a:schemeClr val="bg1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Restitution </a:t>
            </a:r>
            <a:r>
              <a:rPr lang="en-US" sz="1600" cap="small" dirty="0">
                <a:solidFill>
                  <a:schemeClr val="bg1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lang="en-US" sz="1600" dirty="0">
                <a:solidFill>
                  <a:schemeClr val="bg1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6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 3" panose="05040102010807070707" pitchFamily="18" charset="2"/>
              </a:rPr>
              <a:t></a:t>
            </a:r>
            <a:r>
              <a:rPr lang="en-US" sz="16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22 </a:t>
            </a:r>
            <a:r>
              <a:rPr lang="en-US" sz="1600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octobre</a:t>
            </a:r>
            <a:r>
              <a:rPr lang="en-US" sz="16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2021, Paris</a:t>
            </a:r>
            <a:endParaRPr lang="en-US" sz="1600" dirty="0">
              <a:solidFill>
                <a:schemeClr val="bg1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400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</a:pPr>
            <a:endParaRPr lang="en-US" sz="1600" dirty="0">
              <a:solidFill>
                <a:schemeClr val="bg1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400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</a:pPr>
            <a:endParaRPr lang="fr-FR" sz="20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E1E016F-3252-9EB1-C4C7-D01F68DFD38B}"/>
              </a:ext>
            </a:extLst>
          </p:cNvPr>
          <p:cNvSpPr txBox="1"/>
          <p:nvPr/>
        </p:nvSpPr>
        <p:spPr>
          <a:xfrm>
            <a:off x="355853" y="885526"/>
            <a:ext cx="3864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  <a:buClr>
                <a:srgbClr val="CC0099"/>
              </a:buClr>
            </a:pPr>
            <a:r>
              <a:rPr lang="fr-FR" sz="24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Activité : Workshops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C2E7D28-BEFA-496B-543A-D8490D066B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87"/>
          <a:stretch/>
        </p:blipFill>
        <p:spPr>
          <a:xfrm>
            <a:off x="-1" y="-41189"/>
            <a:ext cx="12192000" cy="85673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83B0526-A0EE-1630-2E4A-FC77B6CE38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984" y="3617236"/>
            <a:ext cx="2835361" cy="144912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439F402-C3CB-4ECF-EA4A-E885967EDA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000" y="4668883"/>
            <a:ext cx="2832619" cy="145064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724A020-49F5-B627-D1B3-6BFB274D945C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2196" y="1634096"/>
            <a:ext cx="2583485" cy="365125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" name="Rectangle 1"/>
          <p:cNvSpPr/>
          <p:nvPr/>
        </p:nvSpPr>
        <p:spPr>
          <a:xfrm>
            <a:off x="9055680" y="1634096"/>
            <a:ext cx="3136319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2400"/>
              </a:spcAft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b="1" dirty="0"/>
              <a:t>Synthèse</a:t>
            </a:r>
            <a:r>
              <a:rPr lang="fr-FR" dirty="0"/>
              <a:t> de l’ensemble des échanges des workshops </a:t>
            </a:r>
          </a:p>
          <a:p>
            <a:pPr marL="342900" indent="-342900" algn="just">
              <a:spcAft>
                <a:spcPts val="2400"/>
              </a:spcAft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dirty="0"/>
              <a:t>Rédaction d’un </a:t>
            </a:r>
            <a:r>
              <a:rPr lang="fr-FR" b="1" dirty="0"/>
              <a:t>agenda stratégique de recherche </a:t>
            </a:r>
            <a:r>
              <a:rPr lang="fr-FR" dirty="0"/>
              <a:t>et d’une </a:t>
            </a:r>
            <a:r>
              <a:rPr lang="fr-FR" b="1" dirty="0"/>
              <a:t>feuille de route</a:t>
            </a:r>
            <a:r>
              <a:rPr lang="fr-FR" dirty="0"/>
              <a:t> </a:t>
            </a:r>
          </a:p>
          <a:p>
            <a:pPr marL="342900" indent="-342900" algn="just">
              <a:spcAft>
                <a:spcPts val="2400"/>
              </a:spcAft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1800" dirty="0"/>
              <a:t>Base pour le</a:t>
            </a:r>
            <a:r>
              <a:rPr lang="fr-FR" sz="1800" b="1" dirty="0"/>
              <a:t> dossier de renouvellement </a:t>
            </a:r>
            <a:r>
              <a:rPr lang="fr-FR" sz="1800" dirty="0"/>
              <a:t>(fin 2021)</a:t>
            </a:r>
            <a:r>
              <a:rPr lang="fr-FR" sz="1800" b="1" dirty="0"/>
              <a:t>.</a:t>
            </a:r>
          </a:p>
          <a:p>
            <a:pPr marL="342900" indent="-342900" algn="just">
              <a:spcAft>
                <a:spcPts val="2400"/>
              </a:spcAft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1800" dirty="0"/>
              <a:t>Thème de </a:t>
            </a:r>
            <a:r>
              <a:rPr lang="fr-FR" sz="1800" dirty="0">
                <a:solidFill>
                  <a:srgbClr val="CC0066"/>
                </a:solidFill>
              </a:rPr>
              <a:t>l’</a:t>
            </a:r>
            <a:r>
              <a:rPr lang="fr-FR" sz="1800" b="1" dirty="0">
                <a:solidFill>
                  <a:srgbClr val="CC0066"/>
                </a:solidFill>
              </a:rPr>
              <a:t>AAP « </a:t>
            </a:r>
            <a:r>
              <a:rPr lang="fr-FR" sz="1800" b="1" i="1" dirty="0">
                <a:solidFill>
                  <a:srgbClr val="CC0066"/>
                </a:solidFill>
              </a:rPr>
              <a:t>Limiter les séquelles de la radiothérapie et améliorer la qualité de vie </a:t>
            </a:r>
            <a:r>
              <a:rPr lang="fr-FR" sz="1800" b="1" i="1" u="sng" dirty="0">
                <a:solidFill>
                  <a:srgbClr val="CC0066"/>
                </a:solidFill>
              </a:rPr>
              <a:t>2022</a:t>
            </a:r>
            <a:r>
              <a:rPr lang="fr-FR" sz="1800" b="1" i="1" dirty="0">
                <a:solidFill>
                  <a:srgbClr val="CC0066"/>
                </a:solidFill>
              </a:rPr>
              <a:t>  et </a:t>
            </a:r>
            <a:r>
              <a:rPr lang="fr-FR" sz="1800" b="1" i="1" u="sng" dirty="0">
                <a:solidFill>
                  <a:srgbClr val="CC0066"/>
                </a:solidFill>
              </a:rPr>
              <a:t>2026</a:t>
            </a:r>
            <a:r>
              <a:rPr lang="fr-FR" sz="1800" b="1" i="1" dirty="0"/>
              <a:t> </a:t>
            </a:r>
            <a:r>
              <a:rPr lang="fr-FR" sz="1800" b="1" dirty="0"/>
              <a:t>»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079763-AC98-7252-D7EE-D5871B037413}"/>
              </a:ext>
            </a:extLst>
          </p:cNvPr>
          <p:cNvSpPr/>
          <p:nvPr/>
        </p:nvSpPr>
        <p:spPr>
          <a:xfrm>
            <a:off x="1" y="6391139"/>
            <a:ext cx="11122702" cy="179883"/>
          </a:xfrm>
          <a:prstGeom prst="rect">
            <a:avLst/>
          </a:prstGeom>
          <a:solidFill>
            <a:srgbClr val="CC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1400" b="1" dirty="0">
                <a:solidFill>
                  <a:schemeClr val="bg2">
                    <a:lumMod val="90000"/>
                  </a:schemeClr>
                </a:solidFill>
              </a:rPr>
              <a:t>AG GDR Mi2B – 1 </a:t>
            </a:r>
            <a:r>
              <a:rPr lang="de-DE" sz="1400" b="1" dirty="0" err="1">
                <a:solidFill>
                  <a:schemeClr val="bg2">
                    <a:lumMod val="90000"/>
                  </a:schemeClr>
                </a:solidFill>
              </a:rPr>
              <a:t>juillet</a:t>
            </a:r>
            <a:r>
              <a:rPr lang="de-DE" sz="1400" b="1" dirty="0">
                <a:solidFill>
                  <a:schemeClr val="bg2">
                    <a:lumMod val="90000"/>
                  </a:schemeClr>
                </a:solidFill>
              </a:rPr>
              <a:t> 2026</a:t>
            </a:r>
            <a:endParaRPr lang="fr-FR" sz="1400" b="1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881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BB31F6-1B2D-67C0-8064-4C3B1DEF4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2DE17922-F38D-E876-CDE0-8F460772B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9919" y="6400454"/>
            <a:ext cx="351378" cy="195218"/>
          </a:xfrm>
        </p:spPr>
        <p:txBody>
          <a:bodyPr/>
          <a:lstStyle/>
          <a:p>
            <a:fld id="{16540AE4-83D8-FB47-82ED-D1E5E7101566}" type="slidenum">
              <a:rPr lang="en-US" sz="14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8</a:t>
            </a:fld>
            <a:endParaRPr lang="en-US" sz="1400" b="1" dirty="0">
              <a:solidFill>
                <a:schemeClr val="tx1">
                  <a:lumMod val="50000"/>
                  <a:lumOff val="50000"/>
                </a:schemeClr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14" name="Zone de texte 29">
            <a:extLst>
              <a:ext uri="{FF2B5EF4-FFF2-40B4-BE49-F238E27FC236}">
                <a16:creationId xmlns:a16="http://schemas.microsoft.com/office/drawing/2014/main" id="{45827268-F124-36B5-3DDD-CCD41B2D19CD}"/>
              </a:ext>
            </a:extLst>
          </p:cNvPr>
          <p:cNvSpPr txBox="1"/>
          <p:nvPr/>
        </p:nvSpPr>
        <p:spPr>
          <a:xfrm>
            <a:off x="570978" y="1357487"/>
            <a:ext cx="3311371" cy="4881452"/>
          </a:xfrm>
          <a:prstGeom prst="rect">
            <a:avLst/>
          </a:prstGeom>
          <a:solidFill>
            <a:srgbClr val="0089C0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endParaRPr lang="en-US" sz="100" b="1" dirty="0">
              <a:solidFill>
                <a:srgbClr val="FFFFFF"/>
              </a:solidFill>
              <a:effectLst>
                <a:outerShdw blurRad="50800" dist="38100" dir="2700000" algn="tl">
                  <a:srgbClr val="000000">
                    <a:alpha val="40000"/>
                  </a:srgbClr>
                </a:outerShdw>
              </a:effectLst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4000">
              <a:lnSpc>
                <a:spcPct val="120000"/>
              </a:lnSpc>
              <a:spcBef>
                <a:spcPts val="1200"/>
              </a:spcBef>
            </a:pPr>
            <a:endParaRPr lang="en-US" sz="1600" b="1" dirty="0">
              <a:solidFill>
                <a:srgbClr val="FFFFFF"/>
              </a:solidFill>
              <a:effectLst>
                <a:outerShdw blurRad="50800" dist="38100" dir="2700000" algn="tl">
                  <a:srgbClr val="000000">
                    <a:alpha val="40000"/>
                  </a:srgbClr>
                </a:outerShdw>
              </a:effectLst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4000">
              <a:lnSpc>
                <a:spcPct val="120000"/>
              </a:lnSpc>
              <a:spcBef>
                <a:spcPts val="1200"/>
              </a:spcBef>
            </a:pPr>
            <a:r>
              <a:rPr lang="en-US" sz="1600" b="1" dirty="0">
                <a:solidFill>
                  <a:srgbClr val="FFFFFF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WS Recherche </a:t>
            </a:r>
            <a:r>
              <a:rPr lang="en-US" sz="1600" b="1" dirty="0" err="1">
                <a:solidFill>
                  <a:srgbClr val="FFFFFF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Hadronthérapie</a:t>
            </a:r>
            <a:r>
              <a:rPr lang="en-US" sz="1600" b="1" cap="small" dirty="0">
                <a:solidFill>
                  <a:srgbClr val="FFFFFF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FFFFFF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lang="en-US" sz="1600" dirty="0">
                <a:solidFill>
                  <a:srgbClr val="FFFFFF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600" dirty="0">
                <a:solidFill>
                  <a:srgbClr val="FFFFF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 3" panose="05040102010807070707" pitchFamily="18" charset="2"/>
              </a:rPr>
              <a:t></a:t>
            </a:r>
            <a:r>
              <a:rPr lang="en-US" sz="1600" dirty="0">
                <a:solidFill>
                  <a:srgbClr val="FFFFF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25 </a:t>
            </a:r>
            <a:r>
              <a:rPr lang="en-US" sz="1600" dirty="0" err="1">
                <a:solidFill>
                  <a:srgbClr val="FFFFF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novembre</a:t>
            </a:r>
            <a:r>
              <a:rPr lang="en-US" sz="1600" dirty="0">
                <a:solidFill>
                  <a:srgbClr val="FFFFF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2022, Caen </a:t>
            </a:r>
          </a:p>
          <a:p>
            <a:pPr marL="144000">
              <a:lnSpc>
                <a:spcPct val="120000"/>
              </a:lnSpc>
              <a:spcBef>
                <a:spcPts val="1200"/>
              </a:spcBef>
            </a:pPr>
            <a:endParaRPr lang="en-US" sz="1600" b="1" dirty="0">
              <a:solidFill>
                <a:srgbClr val="FFFFFF"/>
              </a:solidFill>
              <a:effectLst>
                <a:outerShdw blurRad="50800" dist="38100" dir="2700000" algn="tl">
                  <a:srgbClr val="000000">
                    <a:alpha val="40000"/>
                  </a:srgbClr>
                </a:outerShdw>
              </a:effectLst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4000">
              <a:lnSpc>
                <a:spcPct val="120000"/>
              </a:lnSpc>
              <a:spcBef>
                <a:spcPts val="1200"/>
              </a:spcBef>
            </a:pPr>
            <a:endParaRPr lang="en-US" sz="1600" b="1" dirty="0">
              <a:solidFill>
                <a:srgbClr val="FFFFFF"/>
              </a:solidFill>
              <a:effectLst>
                <a:outerShdw blurRad="50800" dist="38100" dir="2700000" algn="tl">
                  <a:srgbClr val="000000">
                    <a:alpha val="40000"/>
                  </a:srgbClr>
                </a:outerShdw>
              </a:effectLst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4000">
              <a:lnSpc>
                <a:spcPct val="120000"/>
              </a:lnSpc>
              <a:spcBef>
                <a:spcPts val="1200"/>
              </a:spcBef>
            </a:pPr>
            <a:endParaRPr lang="en-US" sz="1600" b="1" dirty="0">
              <a:solidFill>
                <a:srgbClr val="FFFFFF"/>
              </a:solidFill>
              <a:effectLst>
                <a:outerShdw blurRad="50800" dist="38100" dir="2700000" algn="tl">
                  <a:srgbClr val="000000">
                    <a:alpha val="40000"/>
                  </a:srgbClr>
                </a:outerShdw>
              </a:effectLst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4000">
              <a:lnSpc>
                <a:spcPct val="120000"/>
              </a:lnSpc>
              <a:spcBef>
                <a:spcPts val="1200"/>
              </a:spcBef>
            </a:pPr>
            <a:r>
              <a:rPr lang="en-US" sz="1600" b="1" dirty="0">
                <a:solidFill>
                  <a:srgbClr val="FFFFFF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WS </a:t>
            </a:r>
            <a:r>
              <a:rPr lang="en-US" sz="1600" b="1" cap="small" dirty="0" err="1">
                <a:solidFill>
                  <a:srgbClr val="FFFFFF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Transfert</a:t>
            </a:r>
            <a:r>
              <a:rPr lang="en-US" sz="1600" b="1" cap="small" dirty="0">
                <a:solidFill>
                  <a:srgbClr val="FFFFFF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Vers la Clinique </a:t>
            </a:r>
            <a:r>
              <a:rPr lang="en-US" sz="1600" dirty="0">
                <a:solidFill>
                  <a:srgbClr val="FFFFFF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lang="en-US" sz="1600" dirty="0">
                <a:solidFill>
                  <a:srgbClr val="FFFFFF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600" dirty="0">
                <a:solidFill>
                  <a:srgbClr val="FFFFF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 3" panose="05040102010807070707" pitchFamily="18" charset="2"/>
              </a:rPr>
              <a:t></a:t>
            </a:r>
            <a:r>
              <a:rPr lang="en-US" sz="1600" dirty="0">
                <a:solidFill>
                  <a:srgbClr val="FFFFF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</a:t>
            </a:r>
            <a:r>
              <a:rPr lang="en-US" sz="1600" dirty="0">
                <a:solidFill>
                  <a:srgbClr val="FFFFFF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Fevrier 2025</a:t>
            </a:r>
            <a:r>
              <a:rPr lang="en-US" sz="1600" dirty="0">
                <a:solidFill>
                  <a:srgbClr val="FFFFF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FFFFFF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Villejuif</a:t>
            </a:r>
            <a:endParaRPr lang="fr-FR" sz="20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EB58E17-EC3C-120A-CCE6-020FA36DA949}"/>
              </a:ext>
            </a:extLst>
          </p:cNvPr>
          <p:cNvSpPr txBox="1"/>
          <p:nvPr/>
        </p:nvSpPr>
        <p:spPr>
          <a:xfrm>
            <a:off x="355853" y="885526"/>
            <a:ext cx="3864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  <a:buClr>
                <a:srgbClr val="CC0099"/>
              </a:buClr>
            </a:pPr>
            <a:r>
              <a:rPr lang="fr-FR" sz="24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Activité : Workshops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5D71468-1D8D-7DC5-709F-F95B30E321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87"/>
          <a:stretch/>
        </p:blipFill>
        <p:spPr>
          <a:xfrm>
            <a:off x="-1" y="-41189"/>
            <a:ext cx="12192000" cy="85673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B6F0EE5-5E30-34EB-F9A7-B326CA47AA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332" y="1043302"/>
            <a:ext cx="4908325" cy="251365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D0F5E92-F92B-817B-16E1-A07AAD63D352}"/>
              </a:ext>
            </a:extLst>
          </p:cNvPr>
          <p:cNvSpPr/>
          <p:nvPr/>
        </p:nvSpPr>
        <p:spPr>
          <a:xfrm>
            <a:off x="1" y="6401299"/>
            <a:ext cx="11122702" cy="179883"/>
          </a:xfrm>
          <a:prstGeom prst="rect">
            <a:avLst/>
          </a:prstGeom>
          <a:solidFill>
            <a:srgbClr val="CC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1400" b="1" dirty="0">
                <a:solidFill>
                  <a:schemeClr val="bg2">
                    <a:lumMod val="90000"/>
                  </a:schemeClr>
                </a:solidFill>
              </a:rPr>
              <a:t>AG GDR Mi2B – 1 </a:t>
            </a:r>
            <a:r>
              <a:rPr lang="de-DE" sz="1400" b="1" dirty="0" err="1">
                <a:solidFill>
                  <a:schemeClr val="bg2">
                    <a:lumMod val="90000"/>
                  </a:schemeClr>
                </a:solidFill>
              </a:rPr>
              <a:t>juillet</a:t>
            </a:r>
            <a:r>
              <a:rPr lang="de-DE" sz="1400" b="1" dirty="0">
                <a:solidFill>
                  <a:schemeClr val="bg2">
                    <a:lumMod val="90000"/>
                  </a:schemeClr>
                </a:solidFill>
              </a:rPr>
              <a:t> 2026</a:t>
            </a:r>
            <a:endParaRPr lang="fr-FR" sz="1400" b="1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9B8B4F45-A731-D6AB-C3E1-A2220804EC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332" y="3639974"/>
            <a:ext cx="4908325" cy="2508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780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D1C77-B3F7-08D2-8B2D-CF7DB7D7E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9ED6033C-EC94-40C3-925F-764E7BCDE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9919" y="6400454"/>
            <a:ext cx="351378" cy="195218"/>
          </a:xfrm>
        </p:spPr>
        <p:txBody>
          <a:bodyPr/>
          <a:lstStyle/>
          <a:p>
            <a:fld id="{16540AE4-83D8-FB47-82ED-D1E5E7101566}" type="slidenum">
              <a:rPr lang="en-US" sz="14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9</a:t>
            </a:fld>
            <a:endParaRPr lang="en-US" sz="1400" b="1" dirty="0">
              <a:solidFill>
                <a:schemeClr val="tx1">
                  <a:lumMod val="50000"/>
                  <a:lumOff val="50000"/>
                </a:schemeClr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14" name="Zone de texte 29">
            <a:extLst>
              <a:ext uri="{FF2B5EF4-FFF2-40B4-BE49-F238E27FC236}">
                <a16:creationId xmlns:a16="http://schemas.microsoft.com/office/drawing/2014/main" id="{447623E1-2DB5-B5C9-1DE5-AA2EC19DFD90}"/>
              </a:ext>
            </a:extLst>
          </p:cNvPr>
          <p:cNvSpPr txBox="1"/>
          <p:nvPr/>
        </p:nvSpPr>
        <p:spPr>
          <a:xfrm>
            <a:off x="570979" y="1357487"/>
            <a:ext cx="2446542" cy="4881452"/>
          </a:xfrm>
          <a:prstGeom prst="rect">
            <a:avLst/>
          </a:prstGeom>
          <a:solidFill>
            <a:srgbClr val="0089C0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endParaRPr lang="en-US" sz="100" b="1" dirty="0">
              <a:solidFill>
                <a:srgbClr val="FFFFFF"/>
              </a:solidFill>
              <a:effectLst>
                <a:outerShdw blurRad="50800" dist="38100" dir="2700000" algn="tl">
                  <a:srgbClr val="000000">
                    <a:alpha val="40000"/>
                  </a:srgbClr>
                </a:outerShdw>
              </a:effectLst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4000">
              <a:lnSpc>
                <a:spcPct val="120000"/>
              </a:lnSpc>
              <a:spcBef>
                <a:spcPts val="1200"/>
              </a:spcBef>
            </a:pPr>
            <a:endParaRPr lang="en-US" sz="1600" b="1" dirty="0">
              <a:solidFill>
                <a:srgbClr val="FFFFFF"/>
              </a:solidFill>
              <a:effectLst>
                <a:outerShdw blurRad="50800" dist="38100" dir="2700000" algn="tl">
                  <a:srgbClr val="000000">
                    <a:alpha val="40000"/>
                  </a:srgbClr>
                </a:outerShdw>
              </a:effectLst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4000">
              <a:lnSpc>
                <a:spcPct val="120000"/>
              </a:lnSpc>
              <a:spcBef>
                <a:spcPts val="1200"/>
              </a:spcBef>
            </a:pPr>
            <a:r>
              <a:rPr lang="en-US" sz="1600" b="1" cap="small" dirty="0" err="1">
                <a:solidFill>
                  <a:srgbClr val="FFFFFF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congrès</a:t>
            </a:r>
            <a:r>
              <a:rPr lang="en-US" sz="1600" b="1" cap="small" dirty="0">
                <a:solidFill>
                  <a:srgbClr val="FFFFFF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RTN 2023</a:t>
            </a:r>
            <a:br>
              <a:rPr lang="en-US" sz="1600" dirty="0">
                <a:solidFill>
                  <a:srgbClr val="FFFFFF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600" dirty="0">
                <a:solidFill>
                  <a:srgbClr val="FFFFF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 3" panose="05040102010807070707" pitchFamily="18" charset="2"/>
              </a:rPr>
              <a:t></a:t>
            </a:r>
            <a:r>
              <a:rPr lang="en-US" sz="1600" dirty="0">
                <a:solidFill>
                  <a:srgbClr val="FFFFF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29/11-1/12,</a:t>
            </a:r>
            <a:r>
              <a:rPr lang="en-US" sz="1600" dirty="0">
                <a:solidFill>
                  <a:srgbClr val="FFFFFF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FFFFF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Avignon </a:t>
            </a:r>
          </a:p>
          <a:p>
            <a:pPr marL="144000">
              <a:lnSpc>
                <a:spcPct val="120000"/>
              </a:lnSpc>
              <a:spcBef>
                <a:spcPts val="1200"/>
              </a:spcBef>
            </a:pPr>
            <a:endParaRPr lang="en-US" sz="1600" b="1" dirty="0">
              <a:solidFill>
                <a:srgbClr val="FFFFFF"/>
              </a:solidFill>
              <a:effectLst>
                <a:outerShdw blurRad="50800" dist="38100" dir="2700000" algn="tl">
                  <a:srgbClr val="000000">
                    <a:alpha val="40000"/>
                  </a:srgbClr>
                </a:outerShdw>
              </a:effectLst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4000">
              <a:lnSpc>
                <a:spcPct val="120000"/>
              </a:lnSpc>
              <a:spcBef>
                <a:spcPts val="1200"/>
              </a:spcBef>
            </a:pPr>
            <a:endParaRPr lang="en-US" sz="1600" b="1" dirty="0">
              <a:solidFill>
                <a:srgbClr val="FFFFFF"/>
              </a:solidFill>
              <a:effectLst>
                <a:outerShdw blurRad="50800" dist="38100" dir="2700000" algn="tl">
                  <a:srgbClr val="000000">
                    <a:alpha val="40000"/>
                  </a:srgbClr>
                </a:outerShdw>
              </a:effectLst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4000">
              <a:lnSpc>
                <a:spcPct val="120000"/>
              </a:lnSpc>
              <a:spcBef>
                <a:spcPts val="1200"/>
              </a:spcBef>
            </a:pPr>
            <a:r>
              <a:rPr lang="en-US" sz="1600" b="1" cap="small" dirty="0" err="1">
                <a:solidFill>
                  <a:srgbClr val="FFFFFF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congrès</a:t>
            </a:r>
            <a:r>
              <a:rPr lang="en-US" sz="1600" b="1" cap="small" dirty="0">
                <a:solidFill>
                  <a:srgbClr val="FFFFFF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RTN 2025</a:t>
            </a:r>
            <a:br>
              <a:rPr lang="en-US" sz="1600" dirty="0">
                <a:solidFill>
                  <a:srgbClr val="FFFFFF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600" dirty="0">
                <a:solidFill>
                  <a:srgbClr val="FFFFF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 3" panose="05040102010807070707" pitchFamily="18" charset="2"/>
              </a:rPr>
              <a:t></a:t>
            </a:r>
            <a:r>
              <a:rPr lang="en-US" sz="1600" dirty="0">
                <a:solidFill>
                  <a:srgbClr val="FFFFF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27-28 </a:t>
            </a:r>
            <a:r>
              <a:rPr lang="en-US" sz="1600" dirty="0" err="1">
                <a:solidFill>
                  <a:srgbClr val="FFFFF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novembre</a:t>
            </a:r>
            <a:r>
              <a:rPr lang="en-US" sz="1600" dirty="0">
                <a:solidFill>
                  <a:srgbClr val="FFFFF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fr-FR" sz="2000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600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Paris</a:t>
            </a:r>
            <a:endParaRPr lang="en-US" sz="1600" dirty="0">
              <a:solidFill>
                <a:srgbClr val="FFFFFF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2FC0DDF-F49D-E830-E0AA-538F6109E274}"/>
              </a:ext>
            </a:extLst>
          </p:cNvPr>
          <p:cNvSpPr txBox="1"/>
          <p:nvPr/>
        </p:nvSpPr>
        <p:spPr>
          <a:xfrm>
            <a:off x="355853" y="885526"/>
            <a:ext cx="3864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  <a:buClr>
                <a:srgbClr val="CC0099"/>
              </a:buClr>
            </a:pPr>
            <a:r>
              <a:rPr lang="fr-FR" sz="24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Activité : Congrès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4711F65-DBBF-0456-1A7B-B53111F777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87"/>
          <a:stretch/>
        </p:blipFill>
        <p:spPr>
          <a:xfrm>
            <a:off x="-1" y="-41189"/>
            <a:ext cx="12192000" cy="85673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B931185-C43B-EB22-5908-728AEC131356}"/>
              </a:ext>
            </a:extLst>
          </p:cNvPr>
          <p:cNvSpPr/>
          <p:nvPr/>
        </p:nvSpPr>
        <p:spPr>
          <a:xfrm>
            <a:off x="1" y="6401299"/>
            <a:ext cx="11122702" cy="179883"/>
          </a:xfrm>
          <a:prstGeom prst="rect">
            <a:avLst/>
          </a:prstGeom>
          <a:solidFill>
            <a:srgbClr val="CC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1400" b="1" dirty="0">
                <a:solidFill>
                  <a:schemeClr val="bg2">
                    <a:lumMod val="90000"/>
                  </a:schemeClr>
                </a:solidFill>
              </a:rPr>
              <a:t>AG GDR Mi2B – 1 </a:t>
            </a:r>
            <a:r>
              <a:rPr lang="de-DE" sz="1400" b="1" dirty="0" err="1">
                <a:solidFill>
                  <a:schemeClr val="bg2">
                    <a:lumMod val="90000"/>
                  </a:schemeClr>
                </a:solidFill>
              </a:rPr>
              <a:t>juillet</a:t>
            </a:r>
            <a:r>
              <a:rPr lang="de-DE" sz="1400" b="1" dirty="0">
                <a:solidFill>
                  <a:schemeClr val="bg2">
                    <a:lumMod val="90000"/>
                  </a:schemeClr>
                </a:solidFill>
              </a:rPr>
              <a:t> 2026</a:t>
            </a:r>
            <a:endParaRPr lang="fr-FR" sz="1400" b="1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EE65AA3-8CA2-9764-1D34-99F8440743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542" y="1826052"/>
            <a:ext cx="3564741" cy="356474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B808D80-C47C-ED18-4EAD-A62F558884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963" y="1826053"/>
            <a:ext cx="3564740" cy="356474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16A2A3F2-4F2C-3A4D-3E94-9AF4AE75531B}"/>
              </a:ext>
            </a:extLst>
          </p:cNvPr>
          <p:cNvSpPr txBox="1"/>
          <p:nvPr/>
        </p:nvSpPr>
        <p:spPr>
          <a:xfrm>
            <a:off x="3549542" y="5503114"/>
            <a:ext cx="574743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000" dirty="0"/>
              <a:t>+ Sessions récurrentes du congrès SFRO</a:t>
            </a:r>
          </a:p>
          <a:p>
            <a:pPr marL="342900" indent="-342900" algn="just">
              <a:spcAft>
                <a:spcPts val="1800"/>
              </a:spcAft>
              <a:buClr>
                <a:srgbClr val="CC0099"/>
              </a:buClr>
              <a:buFont typeface="Wingdings" panose="05000000000000000000" pitchFamily="2" charset="2"/>
              <a:buChar char="Ø"/>
            </a:pPr>
            <a:r>
              <a:rPr lang="fr-FR" sz="2000" dirty="0"/>
              <a:t>+ Soutien financier au congrès SFBR</a:t>
            </a:r>
          </a:p>
        </p:txBody>
      </p:sp>
    </p:spTree>
    <p:extLst>
      <p:ext uri="{BB962C8B-B14F-4D97-AF65-F5344CB8AC3E}">
        <p14:creationId xmlns:p14="http://schemas.microsoft.com/office/powerpoint/2010/main" val="33107473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Vert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23672</TotalTime>
  <Words>1527</Words>
  <Application>Microsoft Office PowerPoint</Application>
  <PresentationFormat>Grand écran</PresentationFormat>
  <Paragraphs>266</Paragraphs>
  <Slides>21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9" baseType="lpstr">
      <vt:lpstr>Adobe Gothic Std B</vt:lpstr>
      <vt:lpstr>Arial</vt:lpstr>
      <vt:lpstr>Calibri</vt:lpstr>
      <vt:lpstr>Calibri Light</vt:lpstr>
      <vt:lpstr>Century Gothic</vt:lpstr>
      <vt:lpstr>Wingdings</vt:lpstr>
      <vt:lpstr>Thème Office</vt:lpstr>
      <vt:lpstr>Image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SECRETARIAT SFRO</dc:creator>
  <cp:lastModifiedBy>Emilie SFRO</cp:lastModifiedBy>
  <cp:revision>193</cp:revision>
  <dcterms:created xsi:type="dcterms:W3CDTF">2023-04-26T10:22:03Z</dcterms:created>
  <dcterms:modified xsi:type="dcterms:W3CDTF">2026-06-30T10:12:01Z</dcterms:modified>
</cp:coreProperties>
</file>